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09" r:id="rId4"/>
    <p:sldMasterId id="2147483721" r:id="rId5"/>
    <p:sldMasterId id="2147483733" r:id="rId6"/>
    <p:sldMasterId id="2147483745" r:id="rId7"/>
    <p:sldMasterId id="2147483757" r:id="rId8"/>
  </p:sldMasterIdLst>
  <p:notesMasterIdLst>
    <p:notesMasterId r:id="rId55"/>
  </p:notesMasterIdLst>
  <p:sldIdLst>
    <p:sldId id="771" r:id="rId9"/>
    <p:sldId id="337" r:id="rId10"/>
    <p:sldId id="338" r:id="rId11"/>
    <p:sldId id="339" r:id="rId12"/>
    <p:sldId id="782" r:id="rId13"/>
    <p:sldId id="783" r:id="rId14"/>
    <p:sldId id="340" r:id="rId15"/>
    <p:sldId id="341" r:id="rId16"/>
    <p:sldId id="342" r:id="rId17"/>
    <p:sldId id="344" r:id="rId18"/>
    <p:sldId id="343" r:id="rId19"/>
    <p:sldId id="346" r:id="rId20"/>
    <p:sldId id="350" r:id="rId21"/>
    <p:sldId id="260" r:id="rId22"/>
    <p:sldId id="351" r:id="rId23"/>
    <p:sldId id="359" r:id="rId24"/>
    <p:sldId id="360" r:id="rId25"/>
    <p:sldId id="361" r:id="rId26"/>
    <p:sldId id="672" r:id="rId27"/>
    <p:sldId id="501" r:id="rId28"/>
    <p:sldId id="331" r:id="rId29"/>
    <p:sldId id="662" r:id="rId30"/>
    <p:sldId id="651" r:id="rId31"/>
    <p:sldId id="658" r:id="rId32"/>
    <p:sldId id="601" r:id="rId33"/>
    <p:sldId id="328" r:id="rId34"/>
    <p:sldId id="362" r:id="rId35"/>
    <p:sldId id="385" r:id="rId36"/>
    <p:sldId id="391" r:id="rId37"/>
    <p:sldId id="390" r:id="rId38"/>
    <p:sldId id="259" r:id="rId39"/>
    <p:sldId id="261" r:id="rId40"/>
    <p:sldId id="785" r:id="rId41"/>
    <p:sldId id="624" r:id="rId42"/>
    <p:sldId id="626" r:id="rId43"/>
    <p:sldId id="495" r:id="rId44"/>
    <p:sldId id="352" r:id="rId45"/>
    <p:sldId id="623" r:id="rId46"/>
    <p:sldId id="600" r:id="rId47"/>
    <p:sldId id="622" r:id="rId48"/>
    <p:sldId id="784" r:id="rId49"/>
    <p:sldId id="333" r:id="rId50"/>
    <p:sldId id="334" r:id="rId51"/>
    <p:sldId id="762" r:id="rId52"/>
    <p:sldId id="769" r:id="rId53"/>
    <p:sldId id="77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6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59342" autoAdjust="0"/>
  </p:normalViewPr>
  <p:slideViewPr>
    <p:cSldViewPr snapToGrid="0">
      <p:cViewPr varScale="1">
        <p:scale>
          <a:sx n="64" d="100"/>
          <a:sy n="64" d="100"/>
        </p:scale>
        <p:origin x="2256" y="60"/>
      </p:cViewPr>
      <p:guideLst/>
    </p:cSldViewPr>
  </p:slideViewPr>
  <p:notesTextViewPr>
    <p:cViewPr>
      <p:scale>
        <a:sx n="1" d="1"/>
        <a:sy n="1" d="1"/>
      </p:scale>
      <p:origin x="0" y="0"/>
    </p:cViewPr>
  </p:notesTextViewPr>
  <p:sorterViewPr>
    <p:cViewPr>
      <p:scale>
        <a:sx n="100" d="100"/>
        <a:sy n="100" d="100"/>
      </p:scale>
      <p:origin x="0" y="-48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C54AEA-ECA3-4BDD-B621-744A17E8D1A1}" type="datetimeFigureOut">
              <a:rPr lang="en-GB" smtClean="0"/>
              <a:t>29/05/2021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AC39C7-1695-4F81-98BE-36066165F432}" type="slidenum">
              <a:rPr lang="en-GB" smtClean="0"/>
              <a:t>‹#›</a:t>
            </a:fld>
            <a:endParaRPr lang="en-GB"/>
          </a:p>
        </p:txBody>
      </p:sp>
    </p:spTree>
    <p:extLst>
      <p:ext uri="{BB962C8B-B14F-4D97-AF65-F5344CB8AC3E}">
        <p14:creationId xmlns:p14="http://schemas.microsoft.com/office/powerpoint/2010/main" val="1909441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bit.ly/2mJSnmc"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bit.ly/2mCH1AK"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Images from www.pixabay.com – no attribution required.</a:t>
            </a:r>
          </a:p>
          <a:p>
            <a:endParaRPr lang="en-GB" sz="1200" kern="1200" dirty="0">
              <a:solidFill>
                <a:schemeClr val="tx1"/>
              </a:solidFill>
              <a:effectLst/>
              <a:latin typeface="+mn-lt"/>
              <a:ea typeface="+mn-ea"/>
              <a:cs typeface="+mn-cs"/>
            </a:endParaRPr>
          </a:p>
          <a:p>
            <a:pPr fontAlgn="base"/>
            <a:r>
              <a:rPr lang="en-GB" sz="1200" b="1" kern="1200" dirty="0">
                <a:solidFill>
                  <a:schemeClr val="tx1"/>
                </a:solidFill>
                <a:effectLst/>
                <a:latin typeface="+mn-lt"/>
                <a:ea typeface="+mn-ea"/>
                <a:cs typeface="+mn-cs"/>
              </a:rPr>
              <a:t>Session 3: Teaching vocabulary – what’s in a word?</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this session we explore the following questions: </a:t>
            </a:r>
          </a:p>
          <a:p>
            <a:pPr lvl="0" fontAlgn="base"/>
            <a:r>
              <a:rPr lang="en-GB" sz="1200" kern="1200" dirty="0">
                <a:solidFill>
                  <a:schemeClr val="tx1"/>
                </a:solidFill>
                <a:effectLst/>
                <a:latin typeface="+mn-lt"/>
                <a:ea typeface="+mn-ea"/>
                <a:cs typeface="+mn-cs"/>
              </a:rPr>
              <a:t>Why is vocabulary so important? </a:t>
            </a:r>
          </a:p>
          <a:p>
            <a:pPr lvl="0" fontAlgn="base"/>
            <a:r>
              <a:rPr lang="en-GB" sz="1200" kern="1200" dirty="0">
                <a:solidFill>
                  <a:schemeClr val="tx1"/>
                </a:solidFill>
                <a:effectLst/>
                <a:latin typeface="+mn-lt"/>
                <a:ea typeface="+mn-ea"/>
                <a:cs typeface="+mn-cs"/>
              </a:rPr>
              <a:t>What does it mean to know a word? </a:t>
            </a:r>
          </a:p>
          <a:p>
            <a:pPr lvl="0" fontAlgn="base"/>
            <a:r>
              <a:rPr lang="en-GB" sz="1200" kern="1200" dirty="0">
                <a:solidFill>
                  <a:schemeClr val="tx1"/>
                </a:solidFill>
                <a:effectLst/>
                <a:latin typeface="+mn-lt"/>
                <a:ea typeface="+mn-ea"/>
                <a:cs typeface="+mn-cs"/>
              </a:rPr>
              <a:t>Which words do learners need to know? </a:t>
            </a:r>
          </a:p>
          <a:p>
            <a:pPr lvl="0" fontAlgn="base"/>
            <a:r>
              <a:rPr lang="en-GB" sz="1200" kern="1200" dirty="0">
                <a:solidFill>
                  <a:schemeClr val="tx1"/>
                </a:solidFill>
                <a:effectLst/>
                <a:latin typeface="+mn-lt"/>
                <a:ea typeface="+mn-ea"/>
                <a:cs typeface="+mn-cs"/>
              </a:rPr>
              <a:t>How many words do they need to know? </a:t>
            </a:r>
          </a:p>
          <a:p>
            <a:pPr lvl="0" fontAlgn="base"/>
            <a:r>
              <a:rPr lang="en-GB" sz="1200" kern="1200" dirty="0">
                <a:solidFill>
                  <a:schemeClr val="tx1"/>
                </a:solidFill>
                <a:effectLst/>
                <a:latin typeface="+mn-lt"/>
                <a:ea typeface="+mn-ea"/>
                <a:cs typeface="+mn-cs"/>
              </a:rPr>
              <a:t>How can they best learn and retain those words? </a:t>
            </a:r>
          </a:p>
          <a:p>
            <a:pPr fontAlgn="base"/>
            <a:r>
              <a:rPr lang="en-GB" sz="1200" kern="1200" dirty="0">
                <a:solidFill>
                  <a:schemeClr val="tx1"/>
                </a:solidFill>
                <a:effectLst/>
                <a:latin typeface="+mn-lt"/>
                <a:ea typeface="+mn-ea"/>
                <a:cs typeface="+mn-cs"/>
              </a:rPr>
              <a:t>The session includes practical teaching ideas and links to resources in French, German and Spanish.</a:t>
            </a:r>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420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[3 mins max]</a:t>
            </a:r>
          </a:p>
          <a:p>
            <a:r>
              <a:rPr lang="en-GB" dirty="0"/>
              <a:t>Having</a:t>
            </a:r>
            <a:r>
              <a:rPr lang="en-GB" baseline="0" dirty="0"/>
              <a:t> warmed up by thinking about some of the issues, can we suggest a list of questions?</a:t>
            </a:r>
            <a:br>
              <a:rPr lang="en-GB" baseline="0" dirty="0"/>
            </a:br>
            <a:r>
              <a:rPr lang="en-GB" baseline="0" dirty="0"/>
              <a:t>The first one was explicitly demonstrated in our opening discussion…</a:t>
            </a:r>
            <a:br>
              <a:rPr lang="en-GB" baseline="0" dirty="0"/>
            </a:br>
            <a:r>
              <a:rPr lang="en-GB" baseline="0" dirty="0"/>
              <a:t>Some of the others might not be as deducible but let’s see how we do…</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913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88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331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Slides 33 – 42</a:t>
            </a:r>
            <a:br>
              <a:rPr lang="en-GB" dirty="0"/>
            </a:br>
            <a:r>
              <a:rPr lang="en-GB" dirty="0"/>
              <a:t>With brainstorming task 12 mins, without 7 mins.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912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a:t>
            </a:r>
            <a:br>
              <a:rPr lang="en-GB" dirty="0"/>
            </a:br>
            <a:r>
              <a:rPr lang="en-GB" dirty="0"/>
              <a:t>We start from the Pedagogy Review</a:t>
            </a:r>
            <a:r>
              <a:rPr lang="en-GB" baseline="0" dirty="0"/>
              <a:t> recommendation about ‘frequency’ and ‘common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Ask ‘So how do we do this?’  Do we know the frequency of the words we are teaching?  Do we have any way of knowing?  </a:t>
            </a:r>
            <a:br>
              <a:rPr lang="en-GB" baseline="0" dirty="0"/>
            </a:br>
            <a:r>
              <a:rPr lang="en-GB" baseline="0" dirty="0"/>
              <a:t>What determines our vocabulary choice currently?  The text book at KS3/4, the GCSE specification vocabulary 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Do we know what informs the vocabulary choices in these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Handout 1: Vocabulary lists, rationale and uses</a:t>
            </a:r>
            <a:br>
              <a:rPr lang="en-GB" b="1" baseline="0" dirty="0"/>
            </a:br>
            <a:r>
              <a:rPr lang="en-GB" b="0" baseline="0" dirty="0"/>
              <a:t>People will need to read this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314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So, it’s the notion that the first introductory lesson</a:t>
            </a:r>
            <a:r>
              <a:rPr lang="en-GB" baseline="0" dirty="0"/>
              <a:t> to a new theme, topic would not be one ‘verb starter’ and 12 nouns but instead a set of mixed word class vocabulary.</a:t>
            </a:r>
          </a:p>
          <a:p>
            <a:r>
              <a:rPr lang="en-GB" baseline="0" dirty="0"/>
              <a:t>Later, as appropriate, more nouns would be added from the same semantic field (more places in the town for example) but the core words would be these, as ultimately pupils can express more and varied meanings with these, than they can with ‘Hay’ and a set of places in the town.</a:t>
            </a:r>
            <a:endParaRPr lang="en-GB" dirty="0"/>
          </a:p>
          <a:p>
            <a:r>
              <a:rPr lang="en-GB" dirty="0"/>
              <a:t>This is the</a:t>
            </a:r>
            <a:r>
              <a:rPr lang="en-GB" baseline="0" dirty="0"/>
              <a:t> slide of 10 words pupils are going to learn.</a:t>
            </a:r>
          </a:p>
          <a:p>
            <a:r>
              <a:rPr lang="en-GB" baseline="0" dirty="0"/>
              <a:t>Note the mixed word class selection, and the frequency (all well within the top 2000 more frequently occurring words in Spanish).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415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609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arenR"/>
            </a:pPr>
            <a:r>
              <a:rPr lang="en-GB" dirty="0"/>
              <a:t>As regards the initial establishment of the initial form-meaning link, there is substantial evidence supporting the provision of L2-L1 pairs, rather than L2-picture pairs (Lotto &amp; de Groot, 1998) or L2-based context or meanings (Prince, 1996; Ramachandran &amp; Rahim, 2004).</a:t>
            </a:r>
          </a:p>
          <a:p>
            <a:pPr marL="228600" indent="-228600">
              <a:buAutoNum type="arabicParenR"/>
            </a:pPr>
            <a:r>
              <a:rPr lang="en-GB" dirty="0"/>
              <a:t> Once the link is established, attention can be given to learning more contextualised types of word knowledge, and it becomes important to encounter the new lexical items in L2 contexts.</a:t>
            </a:r>
            <a:br>
              <a:rPr lang="en-GB" dirty="0"/>
            </a:br>
            <a:r>
              <a:rPr lang="en-GB" dirty="0"/>
              <a:t>An important finding is that  reading-while-listening is generally superior to reading-only in promoting vocabulary learning (</a:t>
            </a:r>
            <a:r>
              <a:rPr lang="en-GB" dirty="0" err="1"/>
              <a:t>Amer</a:t>
            </a:r>
            <a:r>
              <a:rPr lang="en-GB" dirty="0"/>
              <a:t>, 1997; Brown, Waring &amp; </a:t>
            </a:r>
            <a:r>
              <a:rPr lang="en-GB" dirty="0" err="1"/>
              <a:t>Donkaewbua</a:t>
            </a:r>
            <a:r>
              <a:rPr lang="en-GB" dirty="0"/>
              <a:t>, 2008)</a:t>
            </a:r>
            <a:br>
              <a:rPr lang="en-GB" dirty="0"/>
            </a:br>
            <a:r>
              <a:rPr lang="en-GB" dirty="0"/>
              <a:t>Where</a:t>
            </a:r>
            <a:r>
              <a:rPr lang="en-GB" baseline="0" dirty="0"/>
              <a:t> a word is often used across different topics, care should be taken to build these links explicitly, building depth – ensuring that learners recognise them readily in more than one topic area.</a:t>
            </a:r>
            <a:br>
              <a:rPr lang="en-GB" baseline="0" dirty="0"/>
            </a:br>
            <a:r>
              <a:rPr lang="en-GB" baseline="0" dirty="0"/>
              <a:t>A useful approach here is to use a range of texts of different styles (literary extracts, poems, songs) which provide additional exposures in less familiar contexts, allowing the form-meaning link to strengthen.</a:t>
            </a:r>
          </a:p>
          <a:p>
            <a:pPr marL="228600" indent="-228600">
              <a:buAutoNum type="arabicParenR"/>
            </a:pPr>
            <a:r>
              <a:rPr lang="en-GB" baseline="0" dirty="0"/>
              <a:t>5-20 is quite some range - </a:t>
            </a:r>
            <a:r>
              <a:rPr lang="en-GB" dirty="0"/>
              <a:t>It is not straightforward to say how many repeated encounters with a given word are necessary to learn it.  Nation's (2001, p.81) review of several studies gives a range of 5 - 20 encounters. Most important, however, is that recycling of language is crucial, if it is not to be forgotten. Most forgetting occurs soon after the learning session, so the first </a:t>
            </a:r>
            <a:r>
              <a:rPr lang="en-GB" dirty="0" err="1"/>
              <a:t>recyclings</a:t>
            </a:r>
            <a:r>
              <a:rPr lang="en-GB" dirty="0"/>
              <a:t> are particularly important and need to occur quickly (Baddeley, 1990).</a:t>
            </a:r>
            <a:br>
              <a:rPr lang="en-GB" dirty="0"/>
            </a:br>
            <a:r>
              <a:rPr lang="en-GB" baseline="0" dirty="0"/>
              <a:t>Schmitt suggests we think in terms of 8-10 exposures.  Planning for and monitoring this is important.</a:t>
            </a:r>
            <a:endParaRPr lang="en-GB" dirty="0"/>
          </a:p>
          <a:p>
            <a:pPr marL="0" indent="0">
              <a:buNone/>
            </a:pPr>
            <a:endParaRPr lang="en-GB" dirty="0"/>
          </a:p>
          <a:p>
            <a:pPr marL="228600" indent="-228600">
              <a:buAutoNum type="arabicParenR"/>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541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5 minutes</a:t>
            </a:r>
          </a:p>
          <a:p>
            <a:pPr marL="0"/>
            <a:br>
              <a:rPr lang="en-GB" b="1" baseline="0" dirty="0"/>
            </a:br>
            <a:r>
              <a:rPr lang="en-GB" b="1" baseline="0" dirty="0"/>
              <a:t>Aim: </a:t>
            </a:r>
            <a:r>
              <a:rPr lang="en-GB" b="0" baseline="0" dirty="0"/>
              <a:t>Recognition of this week’s new vocabulary in the oral and written modalities.</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Click to hear the words in French.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Students write down the English meaning.</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Click to reveal answers and transcriptions, one by one.</a:t>
            </a:r>
          </a:p>
          <a:p>
            <a:pPr marL="0"/>
            <a:r>
              <a:rPr lang="en-GB" sz="1200" kern="1200" dirty="0">
                <a:solidFill>
                  <a:schemeClr val="tx1"/>
                </a:solidFill>
                <a:effectLst/>
                <a:latin typeface="+mn-lt"/>
                <a:ea typeface="+mn-ea"/>
                <a:cs typeface="+mn-cs"/>
              </a:rPr>
              <a:t>4. Click to cover the English.</a:t>
            </a:r>
          </a:p>
          <a:p>
            <a:pPr marL="0"/>
            <a:r>
              <a:rPr lang="en-GB" sz="1200" b="0" i="0" u="none" strike="noStrike" kern="1200" cap="none" dirty="0">
                <a:solidFill>
                  <a:schemeClr val="tx1"/>
                </a:solidFill>
                <a:effectLst/>
                <a:latin typeface="+mn-lt"/>
                <a:ea typeface="+mn-ea"/>
                <a:cs typeface="+mn-cs"/>
                <a:sym typeface="Century Gothic"/>
              </a:rPr>
              <a:t>5. Teacher now points at the French words in a random order.</a:t>
            </a:r>
          </a:p>
          <a:p>
            <a:pPr marL="0"/>
            <a:r>
              <a:rPr lang="en-GB" sz="1200" b="0" i="0" u="none" strike="noStrike" kern="1200" cap="none" dirty="0">
                <a:solidFill>
                  <a:schemeClr val="tx1"/>
                </a:solidFill>
                <a:effectLst/>
                <a:latin typeface="+mn-lt"/>
                <a:ea typeface="+mn-ea"/>
                <a:cs typeface="+mn-cs"/>
                <a:sym typeface="Century Gothic"/>
              </a:rPr>
              <a:t>6. Students say the English.</a:t>
            </a:r>
          </a:p>
          <a:p>
            <a:pPr marL="0"/>
            <a:endParaRPr lang="en-GB" sz="1200" b="0" i="0" u="none" strike="noStrike" kern="1200" cap="none" dirty="0">
              <a:solidFill>
                <a:schemeClr val="tx1"/>
              </a:solidFill>
              <a:effectLst/>
              <a:latin typeface="+mn-lt"/>
              <a:ea typeface="+mn-ea"/>
              <a:cs typeface="+mn-cs"/>
              <a:sym typeface="Century Gothic"/>
            </a:endParaRPr>
          </a:p>
          <a:p>
            <a:pPr marL="0"/>
            <a:r>
              <a:rPr lang="en-GB" sz="1200" b="1" i="0" u="none" strike="noStrike" kern="1200" cap="none" dirty="0">
                <a:solidFill>
                  <a:schemeClr val="tx1"/>
                </a:solidFill>
                <a:effectLst/>
                <a:latin typeface="+mn-lt"/>
                <a:ea typeface="+mn-ea"/>
                <a:cs typeface="+mn-cs"/>
                <a:sym typeface="Century Gothic"/>
              </a:rPr>
              <a:t>Transcript: </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a:solidFill>
                  <a:schemeClr val="tx1"/>
                </a:solidFill>
                <a:effectLst/>
                <a:latin typeface="+mn-lt"/>
                <a:ea typeface="+mn-ea"/>
                <a:cs typeface="+mn-cs"/>
              </a:rPr>
              <a:t>blesser</a:t>
            </a: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jeter</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laisser</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l'amour</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l'envie</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a:solidFill>
                  <a:schemeClr val="tx1"/>
                </a:solidFill>
                <a:effectLst/>
                <a:latin typeface="+mn-lt"/>
                <a:ea typeface="+mn-ea"/>
                <a:cs typeface="+mn-cs"/>
              </a:rPr>
              <a:t>la </a:t>
            </a:r>
            <a:r>
              <a:rPr lang="en-GB" sz="1200" b="0" i="0" u="none" strike="noStrike" kern="1200" dirty="0" err="1">
                <a:solidFill>
                  <a:schemeClr val="tx1"/>
                </a:solidFill>
                <a:effectLst/>
                <a:latin typeface="+mn-lt"/>
                <a:ea typeface="+mn-ea"/>
                <a:cs typeface="+mn-cs"/>
              </a:rPr>
              <a:t>mer</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a:solidFill>
                  <a:schemeClr val="tx1"/>
                </a:solidFill>
                <a:effectLst/>
                <a:latin typeface="+mn-lt"/>
                <a:ea typeface="+mn-ea"/>
                <a:cs typeface="+mn-cs"/>
              </a:rPr>
              <a:t>le prix</a:t>
            </a:r>
          </a:p>
          <a:p>
            <a:pPr marL="228600" indent="-228600" rtl="0" eaLnBrk="1" fontAlgn="ctr" latinLnBrk="0" hangingPunct="1">
              <a:buFont typeface="+mj-lt"/>
              <a:buAutoNum type="arabicPeriod"/>
            </a:pPr>
            <a:r>
              <a:rPr lang="en-GB" sz="1200" b="0" i="0" u="none" strike="noStrike" kern="1200" dirty="0">
                <a:solidFill>
                  <a:schemeClr val="tx1"/>
                </a:solidFill>
                <a:effectLst/>
                <a:latin typeface="+mn-lt"/>
                <a:ea typeface="+mn-ea"/>
                <a:cs typeface="+mn-cs"/>
              </a:rPr>
              <a:t>la reconnaissance</a:t>
            </a:r>
          </a:p>
          <a:p>
            <a:pPr marL="228600" indent="-228600" rtl="0" eaLnBrk="1" fontAlgn="ctr" latinLnBrk="0" hangingPunct="1">
              <a:buFont typeface="+mj-lt"/>
              <a:buAutoNum type="arabicPeriod"/>
            </a:pPr>
            <a:r>
              <a:rPr lang="en-GB" sz="1200" b="0" i="0" u="none" strike="noStrike" kern="1200" dirty="0">
                <a:solidFill>
                  <a:schemeClr val="tx1"/>
                </a:solidFill>
                <a:effectLst/>
                <a:latin typeface="+mn-lt"/>
                <a:ea typeface="+mn-ea"/>
                <a:cs typeface="+mn-cs"/>
              </a:rPr>
              <a:t>le </a:t>
            </a:r>
            <a:r>
              <a:rPr lang="en-GB" sz="1200" b="0" i="0" u="none" strike="noStrike" kern="1200" dirty="0" err="1">
                <a:solidFill>
                  <a:schemeClr val="tx1"/>
                </a:solidFill>
                <a:effectLst/>
                <a:latin typeface="+mn-lt"/>
                <a:ea typeface="+mn-ea"/>
                <a:cs typeface="+mn-cs"/>
              </a:rPr>
              <a:t>sens</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tellement</a:t>
            </a:r>
            <a:endParaRPr lang="en-GB" sz="1200" b="0" i="0" u="none" strike="noStrike" kern="1200" dirty="0">
              <a:solidFill>
                <a:schemeClr val="tx1"/>
              </a:solidFill>
              <a:effectLst/>
              <a:latin typeface="+mn-lt"/>
              <a:ea typeface="+mn-ea"/>
              <a:cs typeface="+mn-cs"/>
            </a:endParaRPr>
          </a:p>
          <a:p>
            <a:pPr marL="0"/>
            <a:endParaRPr lang="en-GB" sz="1200" b="1" i="0" u="none" strike="noStrike" cap="none" dirty="0">
              <a:solidFill>
                <a:schemeClr val="accent5">
                  <a:lumMod val="50000"/>
                </a:schemeClr>
              </a:solidFill>
              <a:latin typeface="Century Gothic"/>
              <a:ea typeface="Century Gothic"/>
              <a:cs typeface="Century Gothic"/>
              <a:sym typeface="Century Gothic"/>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051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Semantic </a:t>
            </a:r>
            <a:r>
              <a:rPr lang="en-US" b="0" dirty="0" err="1"/>
              <a:t>categorisation</a:t>
            </a:r>
            <a:r>
              <a:rPr lang="en-US" b="0" dirty="0"/>
              <a:t> of items from this week’s revisited vocabulary sets.</a:t>
            </a:r>
            <a:endParaRPr lang="en-US" b="1" dirty="0"/>
          </a:p>
          <a:p>
            <a:endParaRPr lang="en-US" b="1" dirty="0"/>
          </a:p>
          <a:p>
            <a:r>
              <a:rPr lang="en-US" b="1" dirty="0"/>
              <a:t>Procedure:</a:t>
            </a:r>
          </a:p>
          <a:p>
            <a:pPr marL="228600" indent="-228600">
              <a:buAutoNum type="arabicPeriod"/>
            </a:pPr>
            <a:r>
              <a:rPr lang="en-US" b="0" dirty="0"/>
              <a:t>Students use knowledge of meaning to identify a connecting theme.</a:t>
            </a:r>
          </a:p>
          <a:p>
            <a:pPr marL="228600" indent="-228600">
              <a:buAutoNum type="arabicPeriod"/>
            </a:pPr>
            <a:r>
              <a:rPr lang="en-US" b="0" dirty="0"/>
              <a:t>Click to reveal the answers.</a:t>
            </a:r>
          </a:p>
          <a:p>
            <a:pPr marL="0" indent="0">
              <a:buNone/>
            </a:pPr>
            <a:endParaRPr lang="en-US" b="0" dirty="0"/>
          </a:p>
          <a:p>
            <a:r>
              <a:rPr lang="en-GB" sz="1200" b="1" kern="1200" dirty="0">
                <a:solidFill>
                  <a:schemeClr val="tx1"/>
                </a:solidFill>
                <a:effectLst/>
                <a:latin typeface="+mn-lt"/>
                <a:ea typeface="+mn-ea"/>
                <a:cs typeface="+mn-cs"/>
              </a:rPr>
              <a:t>Word frequency of cognates used (1 is the most frequent word in French):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catégorie</a:t>
            </a:r>
            <a:r>
              <a:rPr lang="en-GB" sz="1200" kern="1200" dirty="0">
                <a:solidFill>
                  <a:schemeClr val="tx1"/>
                </a:solidFill>
                <a:effectLst/>
                <a:latin typeface="+mn-lt"/>
                <a:ea typeface="+mn-ea"/>
                <a:cs typeface="+mn-cs"/>
              </a:rPr>
              <a:t> [1402]</a:t>
            </a:r>
          </a:p>
          <a:p>
            <a:r>
              <a:rPr lang="de-DE" sz="120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inden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849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762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2/2.</a:t>
            </a:r>
          </a:p>
          <a:p>
            <a:endParaRPr lang="en-US" b="1" dirty="0"/>
          </a:p>
          <a:p>
            <a:r>
              <a:rPr lang="en-US" b="1" dirty="0"/>
              <a:t>Aim: </a:t>
            </a:r>
            <a:r>
              <a:rPr lang="en-US" b="0" dirty="0"/>
              <a:t>Recognition and correction of translation errors</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Students spot and correct the mistake in the English translations (one per sentence).</a:t>
            </a:r>
          </a:p>
          <a:p>
            <a:r>
              <a:rPr lang="en-US" b="0" dirty="0"/>
              <a:t>2. Click to circle errors, then reveal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Frequency information: 93.1% word families</a:t>
            </a:r>
          </a:p>
          <a:p>
            <a:endParaRPr lang="en-GB" b="1" dirty="0"/>
          </a:p>
          <a:p>
            <a:r>
              <a:rPr lang="en-GB" b="1" dirty="0"/>
              <a:t>Timing: 3 minutes</a:t>
            </a:r>
            <a:br>
              <a:rPr lang="en-GB" dirty="0"/>
            </a:br>
            <a:br>
              <a:rPr lang="en-GB" b="1" dirty="0"/>
            </a:br>
            <a:r>
              <a:rPr lang="en-GB" b="1" dirty="0"/>
              <a:t>Aim: </a:t>
            </a:r>
            <a:r>
              <a:rPr lang="en-GB" b="0" dirty="0"/>
              <a:t>to practise reading aloud with a longer text; to provide additional cultural information about jobs for young people in Germany.</a:t>
            </a:r>
            <a:br>
              <a:rPr lang="en-GB" b="0" dirty="0"/>
            </a:br>
            <a:br>
              <a:rPr lang="en-GB" b="0" dirty="0"/>
            </a:br>
            <a:r>
              <a:rPr lang="en-GB" b="1" dirty="0"/>
              <a:t>Procedure:</a:t>
            </a:r>
            <a:br>
              <a:rPr lang="en-GB" dirty="0"/>
            </a:br>
            <a:r>
              <a:rPr lang="en-GB" dirty="0"/>
              <a:t>1. Students pair up and take turns reading the text. (Depending on the class, listening students could be instructed to listen carefully and impose a ‘start again’ penalty if they notice a pronunciation slip – this should be conducted in a positive spirit – teachers will know how to manage the dynamic in their classes).</a:t>
            </a:r>
          </a:p>
          <a:p>
            <a:r>
              <a:rPr lang="en-GB" dirty="0"/>
              <a:t>2. Repeat chorally.</a:t>
            </a:r>
          </a:p>
          <a:p>
            <a:r>
              <a:rPr lang="en-GB" dirty="0"/>
              <a:t>3. Click to listen to native audio.</a:t>
            </a:r>
          </a:p>
          <a:p>
            <a:r>
              <a:rPr lang="en-GB" dirty="0"/>
              <a:t>4. Teachers may additionally ask questions about the information in the text, in German or English, depending on the proficiency of the class.</a:t>
            </a:r>
            <a:br>
              <a:rPr lang="en-GB" dirty="0"/>
            </a:br>
            <a:r>
              <a:rPr lang="en-GB" dirty="0"/>
              <a:t>Questions may include:</a:t>
            </a:r>
            <a:br>
              <a:rPr lang="en-GB" dirty="0"/>
            </a:br>
            <a:r>
              <a:rPr lang="en-GB" dirty="0" err="1"/>
              <a:t>i</a:t>
            </a:r>
            <a:r>
              <a:rPr lang="en-GB" dirty="0"/>
              <a:t>) </a:t>
            </a:r>
            <a:r>
              <a:rPr lang="en-GB" dirty="0" err="1"/>
              <a:t>Darf</a:t>
            </a:r>
            <a:r>
              <a:rPr lang="en-GB" dirty="0"/>
              <a:t> man </a:t>
            </a:r>
            <a:r>
              <a:rPr lang="en-GB" dirty="0" err="1"/>
              <a:t>als</a:t>
            </a:r>
            <a:r>
              <a:rPr lang="en-GB" dirty="0"/>
              <a:t> Babysitter in Deutschland Geld </a:t>
            </a:r>
            <a:r>
              <a:rPr lang="en-GB" dirty="0" err="1"/>
              <a:t>verdienen</a:t>
            </a:r>
            <a:r>
              <a:rPr lang="en-GB" dirty="0"/>
              <a:t>?</a:t>
            </a:r>
            <a:br>
              <a:rPr lang="en-GB" dirty="0"/>
            </a:br>
            <a:r>
              <a:rPr lang="en-GB" dirty="0"/>
              <a:t>ii) </a:t>
            </a:r>
            <a:r>
              <a:rPr lang="en-GB" dirty="0" err="1"/>
              <a:t>Warum</a:t>
            </a:r>
            <a:r>
              <a:rPr lang="en-GB" dirty="0"/>
              <a:t> </a:t>
            </a:r>
            <a:r>
              <a:rPr lang="en-GB" dirty="0" err="1"/>
              <a:t>ist</a:t>
            </a:r>
            <a:r>
              <a:rPr lang="en-GB" dirty="0"/>
              <a:t> das </a:t>
            </a:r>
            <a:r>
              <a:rPr lang="en-GB" dirty="0" err="1"/>
              <a:t>schwierig</a:t>
            </a:r>
            <a:r>
              <a:rPr lang="en-GB" dirty="0"/>
              <a:t>, </a:t>
            </a:r>
            <a:r>
              <a:rPr lang="en-GB" dirty="0" err="1"/>
              <a:t>wenn</a:t>
            </a:r>
            <a:r>
              <a:rPr lang="en-GB" dirty="0"/>
              <a:t> </a:t>
            </a:r>
            <a:r>
              <a:rPr lang="en-GB" dirty="0" err="1"/>
              <a:t>sie</a:t>
            </a:r>
            <a:r>
              <a:rPr lang="en-GB" dirty="0"/>
              <a:t> </a:t>
            </a:r>
            <a:r>
              <a:rPr lang="en-GB" dirty="0" err="1"/>
              <a:t>jünger</a:t>
            </a:r>
            <a:r>
              <a:rPr lang="en-GB" dirty="0"/>
              <a:t> </a:t>
            </a:r>
            <a:r>
              <a:rPr lang="en-GB" dirty="0" err="1"/>
              <a:t>als</a:t>
            </a:r>
            <a:r>
              <a:rPr lang="en-GB" dirty="0"/>
              <a:t> 15 </a:t>
            </a:r>
            <a:r>
              <a:rPr lang="en-GB" dirty="0" err="1"/>
              <a:t>sind</a:t>
            </a:r>
            <a:r>
              <a:rPr lang="en-GB" dirty="0"/>
              <a:t>?</a:t>
            </a:r>
            <a:br>
              <a:rPr lang="en-GB" dirty="0"/>
            </a:br>
            <a:r>
              <a:rPr lang="en-GB" dirty="0"/>
              <a:t>iii) </a:t>
            </a:r>
            <a:r>
              <a:rPr lang="en-GB" dirty="0" err="1"/>
              <a:t>Welchen</a:t>
            </a:r>
            <a:r>
              <a:rPr lang="en-GB" dirty="0"/>
              <a:t> </a:t>
            </a:r>
            <a:r>
              <a:rPr lang="en-GB" dirty="0" err="1"/>
              <a:t>anderen</a:t>
            </a:r>
            <a:r>
              <a:rPr lang="en-GB" dirty="0"/>
              <a:t> Job </a:t>
            </a:r>
            <a:r>
              <a:rPr lang="en-GB" dirty="0" err="1"/>
              <a:t>dürfen</a:t>
            </a:r>
            <a:r>
              <a:rPr lang="en-GB" dirty="0"/>
              <a:t> </a:t>
            </a:r>
            <a:r>
              <a:rPr lang="en-GB" dirty="0" err="1"/>
              <a:t>junge</a:t>
            </a:r>
            <a:r>
              <a:rPr lang="en-GB" dirty="0"/>
              <a:t> </a:t>
            </a:r>
            <a:r>
              <a:rPr lang="en-GB" dirty="0" err="1"/>
              <a:t>Leute</a:t>
            </a:r>
            <a:r>
              <a:rPr lang="en-GB" dirty="0"/>
              <a:t> </a:t>
            </a:r>
            <a:r>
              <a:rPr lang="en-GB" dirty="0" err="1"/>
              <a:t>machen</a:t>
            </a:r>
            <a:r>
              <a:rPr lang="en-GB" dirty="0"/>
              <a:t>?</a:t>
            </a:r>
            <a:br>
              <a:rPr lang="en-GB" dirty="0"/>
            </a:br>
            <a:r>
              <a:rPr lang="en-GB" dirty="0"/>
              <a:t>iv) Wie </a:t>
            </a:r>
            <a:r>
              <a:rPr lang="en-GB" dirty="0" err="1"/>
              <a:t>ist</a:t>
            </a:r>
            <a:r>
              <a:rPr lang="en-GB" dirty="0"/>
              <a:t> das in England? (some students are likely to be working as babysitters themselves and will be able to say when they work, how much they earn, who they babysit for, if they want to).</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Babysitten ist auf der ganzen Welt bekannt. Aber dürfen Teenager mit Babysitten Geld verdienen? In Deutschland dürfen sie nur wenige Stunden pro Woche arbeiten, und wenn sie jünger als 15 Jahre alt sind, nur bis sechs Uhr abends - das hilft nicht viel! Hundesitten darf man in Deutschland ab 14. Hier kann man fünf bis acht Euro pro Stunde verdienen. Was für Jobs gibt es noch für Kinder und Jugendliche? Auf schuelerjobs.de findest du eine lange Liste!</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 cognates (1 is the most frequent word in German): </a:t>
            </a:r>
            <a:br>
              <a:rPr lang="en-GB" baseline="0" dirty="0"/>
            </a:br>
            <a:r>
              <a:rPr lang="en-GB" baseline="0" dirty="0" err="1"/>
              <a:t>babysitten</a:t>
            </a:r>
            <a:r>
              <a:rPr lang="en-GB" baseline="0" dirty="0"/>
              <a:t> [&gt;5009] Teenager [&gt;5009] </a:t>
            </a:r>
            <a:r>
              <a:rPr lang="en-GB" baseline="0" dirty="0" err="1"/>
              <a:t>hundesitten</a:t>
            </a:r>
            <a:r>
              <a:rPr lang="en-GB" baseline="0" dirty="0"/>
              <a:t> [&gt;5009] </a:t>
            </a:r>
            <a:r>
              <a:rPr lang="en-GB" baseline="0" dirty="0" err="1"/>
              <a:t>Jugenliche</a:t>
            </a:r>
            <a:r>
              <a:rPr lang="en-GB" baseline="0" dirty="0"/>
              <a:t> [1324]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and spoken recall of this week’s new vocabulary. </a:t>
            </a:r>
            <a:endParaRPr lang="en-US" b="1" dirty="0"/>
          </a:p>
          <a:p>
            <a:endParaRPr lang="en-US" b="1" dirty="0"/>
          </a:p>
          <a:p>
            <a:r>
              <a:rPr lang="en-US" b="1" dirty="0"/>
              <a:t>Procedure:</a:t>
            </a:r>
          </a:p>
          <a:p>
            <a:pPr marL="0" indent="0">
              <a:buFont typeface="+mj-lt"/>
              <a:buNone/>
            </a:pPr>
            <a:r>
              <a:rPr lang="en-US" b="0" dirty="0"/>
              <a:t>1. Explain to students that the mystery word (indicated by ‘?’) is completed by completing the rest of the crossword. Tell them that the mystery word is one of the unknown words appearing in the song, also a popular French boy’s name.</a:t>
            </a:r>
          </a:p>
          <a:p>
            <a:pPr marL="0" indent="0">
              <a:buFont typeface="+mj-lt"/>
              <a:buNone/>
            </a:pPr>
            <a:r>
              <a:rPr lang="en-US" b="0" dirty="0"/>
              <a:t>2. Click to reveal a clue in the form of an English word. </a:t>
            </a:r>
          </a:p>
          <a:p>
            <a:pPr marL="0" indent="0">
              <a:buFont typeface="+mj-lt"/>
              <a:buNone/>
            </a:pPr>
            <a:r>
              <a:rPr lang="en-US" b="0" dirty="0"/>
              <a:t>3. Students say aloud (or write down) the translation to complete the crossword. Tell students to include the article with nouns.</a:t>
            </a:r>
          </a:p>
          <a:p>
            <a:pPr marL="0" indent="0">
              <a:buFont typeface="+mj-lt"/>
              <a:buNone/>
            </a:pPr>
            <a:r>
              <a:rPr lang="en-US" b="0" dirty="0"/>
              <a:t>4. Click to reveal the answer. </a:t>
            </a:r>
          </a:p>
          <a:p>
            <a:pPr marL="0" indent="0">
              <a:buFont typeface="+mj-lt"/>
              <a:buNone/>
            </a:pPr>
            <a:r>
              <a:rPr lang="en-US" b="0" dirty="0"/>
              <a:t>5. Click again to reveal a new word.</a:t>
            </a:r>
          </a:p>
          <a:p>
            <a:pPr marL="0" indent="0">
              <a:buFont typeface="+mj-lt"/>
              <a:buNone/>
            </a:pPr>
            <a:r>
              <a:rPr lang="en-US" b="0" dirty="0"/>
              <a:t>6. Repeat steps 1-3 for ten words in total.</a:t>
            </a:r>
          </a:p>
          <a:p>
            <a:pPr marL="0" indent="0">
              <a:buFont typeface="+mj-lt"/>
              <a:buNone/>
            </a:pPr>
            <a:r>
              <a:rPr lang="en-US" b="0" dirty="0"/>
              <a:t>7. Click to reveal the translation of </a:t>
            </a:r>
            <a:r>
              <a:rPr lang="en-US" b="0" i="1" dirty="0" err="1"/>
              <a:t>pierre</a:t>
            </a:r>
            <a:r>
              <a:rPr lang="en-US" b="0" i="1" dirty="0"/>
              <a:t> </a:t>
            </a:r>
            <a:r>
              <a:rPr lang="en-US" b="0" i="0" dirty="0"/>
              <a:t>and then its context in the song. The version with capital ‘P’ is included for interest only – students maybe be interested to know that </a:t>
            </a:r>
            <a:r>
              <a:rPr lang="en-US" b="0" i="1" dirty="0"/>
              <a:t>Pierre</a:t>
            </a:r>
            <a:r>
              <a:rPr lang="en-US" b="0" i="0" dirty="0"/>
              <a:t> is the French form of the name ‘Peter’.</a:t>
            </a:r>
          </a:p>
          <a:p>
            <a:pPr marL="0" indent="0">
              <a:buFont typeface="+mj-lt"/>
              <a:buNone/>
            </a:pPr>
            <a:endParaRPr lang="en-US" b="0" dirty="0"/>
          </a:p>
          <a:p>
            <a:pPr marL="0" indent="0">
              <a:buFont typeface="+mj-lt"/>
              <a:buNone/>
            </a:pPr>
            <a:r>
              <a:rPr lang="en-GB" b="1" baseline="0" dirty="0"/>
              <a:t>Word frequency of cognate words (1 is the most frequent word in French): </a:t>
            </a:r>
            <a:br>
              <a:rPr lang="en-GB" baseline="0" dirty="0"/>
            </a:br>
            <a:r>
              <a:rPr lang="en-GB" baseline="0" dirty="0" err="1"/>
              <a:t>mystère</a:t>
            </a:r>
            <a:r>
              <a:rPr lang="en-GB" baseline="0" dirty="0"/>
              <a:t> [2777]</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357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orally the new and revisited vocabular</a:t>
            </a:r>
            <a:r>
              <a:rPr lang="en-GB" b="0" baseline="0" dirty="0"/>
              <a:t>y for this week, also revisiting some letters and numbers learnt previously.</a:t>
            </a:r>
            <a:br>
              <a:rPr lang="en-GB" b="0" dirty="0"/>
            </a:br>
            <a:br>
              <a:rPr lang="en-GB" dirty="0"/>
            </a:br>
            <a:r>
              <a:rPr lang="en-GB" b="1" dirty="0"/>
              <a:t>Procedure:</a:t>
            </a:r>
            <a:br>
              <a:rPr lang="en-GB" dirty="0"/>
            </a:br>
            <a:r>
              <a:rPr lang="en-GB" dirty="0"/>
              <a:t>1.</a:t>
            </a:r>
            <a:r>
              <a:rPr lang="en-GB" sz="1200" kern="1200" dirty="0">
                <a:solidFill>
                  <a:schemeClr val="tx1"/>
                </a:solidFill>
                <a:effectLst/>
                <a:latin typeface="+mn-lt"/>
                <a:ea typeface="+mn-ea"/>
                <a:cs typeface="+mn-cs"/>
              </a:rPr>
              <a:t> Teacher calls co-ordinates.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sz="1200" kern="1200" dirty="0">
                <a:solidFill>
                  <a:schemeClr val="tx1"/>
                </a:solidFill>
                <a:effectLst/>
                <a:latin typeface="+mn-lt"/>
                <a:ea typeface="+mn-ea"/>
                <a:cs typeface="+mn-cs"/>
              </a:rPr>
              <a:t> Students have to recall vocabulary at those coordinates.</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These are the sorts of questions lexical profiling can answer: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1]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What percentage of the words in this text are </a:t>
            </a: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high-frequency</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words?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Does this text contain any </a:t>
            </a: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low-frequency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words which I may want to gloss or replace?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How many of the words in this text have students learned so far?</a:t>
            </a: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521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398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audio file: </a:t>
            </a:r>
            <a:r>
              <a:rPr lang="fr-FR" sz="1200" u="sng" kern="1200" dirty="0">
                <a:solidFill>
                  <a:schemeClr val="tx1"/>
                </a:solidFill>
                <a:effectLst/>
                <a:latin typeface="+mn-lt"/>
                <a:ea typeface="+mn-ea"/>
                <a:cs typeface="+mn-cs"/>
                <a:hlinkClick r:id="rId3"/>
              </a:rPr>
              <a:t>https://bit.ly/2mJSnmc</a:t>
            </a:r>
            <a:endParaRPr lang="fr-FR" sz="1200" u="sng"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Link to </a:t>
            </a:r>
            <a:r>
              <a:rPr lang="fr-FR" sz="1200" u="sng" kern="1200" dirty="0" err="1">
                <a:solidFill>
                  <a:schemeClr val="tx1"/>
                </a:solidFill>
                <a:effectLst/>
                <a:latin typeface="+mn-lt"/>
                <a:ea typeface="+mn-ea"/>
                <a:cs typeface="+mn-cs"/>
              </a:rPr>
              <a:t>Quizet</a:t>
            </a:r>
            <a:r>
              <a:rPr lang="fr-FR" sz="1200" u="sng" kern="1200" dirty="0">
                <a:solidFill>
                  <a:schemeClr val="tx1"/>
                </a:solidFill>
                <a:effectLst/>
                <a:latin typeface="+mn-lt"/>
                <a:ea typeface="+mn-ea"/>
                <a:cs typeface="+mn-cs"/>
              </a:rPr>
              <a:t> </a:t>
            </a:r>
            <a:r>
              <a:rPr lang="fr-FR" sz="1200" u="sng" kern="1200" dirty="0" err="1">
                <a:solidFill>
                  <a:schemeClr val="tx1"/>
                </a:solidFill>
                <a:effectLst/>
                <a:latin typeface="+mn-lt"/>
                <a:ea typeface="+mn-ea"/>
                <a:cs typeface="+mn-cs"/>
              </a:rPr>
              <a:t>vocabulary</a:t>
            </a:r>
            <a:r>
              <a:rPr lang="fr-FR" sz="1200" u="sng" kern="1200" dirty="0">
                <a:solidFill>
                  <a:schemeClr val="tx1"/>
                </a:solidFill>
                <a:effectLst/>
                <a:latin typeface="+mn-lt"/>
                <a:ea typeface="+mn-ea"/>
                <a:cs typeface="+mn-cs"/>
              </a:rPr>
              <a:t> set: </a:t>
            </a:r>
            <a:r>
              <a:rPr lang="en-GB" sz="1200" u="sng" kern="1200" dirty="0">
                <a:solidFill>
                  <a:schemeClr val="tx1"/>
                </a:solidFill>
                <a:effectLst/>
                <a:latin typeface="+mn-lt"/>
                <a:ea typeface="+mn-ea"/>
                <a:cs typeface="+mn-cs"/>
                <a:hlinkClick r:id="rId4"/>
              </a:rPr>
              <a:t>https://bit.ly/2mCH1AK</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D61898-8BA6-4B26-ACFD-7C1D790186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856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sheet could be part of a</a:t>
            </a:r>
            <a:r>
              <a:rPr lang="en-GB" sz="1200" kern="1200" baseline="0" dirty="0">
                <a:solidFill>
                  <a:schemeClr val="tx1"/>
                </a:solidFill>
                <a:effectLst/>
                <a:latin typeface="+mn-lt"/>
                <a:ea typeface="+mn-ea"/>
                <a:cs typeface="+mn-cs"/>
              </a:rPr>
              <a:t> homework task for Week 7 vocabulary, if desired (or a previous week – In week 7 students should also be revisiting Week 3 vocabulary). </a:t>
            </a:r>
            <a:r>
              <a:rPr lang="en-GB" sz="1200" b="1" kern="1200" baseline="0" dirty="0">
                <a:solidFill>
                  <a:schemeClr val="tx1"/>
                </a:solidFill>
                <a:effectLst/>
                <a:latin typeface="+mn-lt"/>
                <a:ea typeface="+mn-ea"/>
                <a:cs typeface="+mn-cs"/>
              </a:rPr>
              <a:t>Scroll down for the link to this resource.</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Vocabulary learning involves knowing different aspects of a word.</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Students can use this checklist when to check what they know when they are learning new words, or revising ones they already know.</a:t>
            </a:r>
          </a:p>
          <a:p>
            <a:r>
              <a:rPr lang="en-GB" sz="1200" kern="1200" dirty="0">
                <a:solidFill>
                  <a:schemeClr val="tx1"/>
                </a:solidFill>
                <a:effectLst/>
                <a:latin typeface="+mn-lt"/>
                <a:ea typeface="+mn-ea"/>
                <a:cs typeface="+mn-cs"/>
              </a:rPr>
              <a:t>For each word the checklist asks students to asses whether the following statement apply:</a:t>
            </a:r>
          </a:p>
          <a:p>
            <a:r>
              <a:rPr lang="en-GB" sz="1200" kern="1200" dirty="0">
                <a:solidFill>
                  <a:schemeClr val="tx1"/>
                </a:solidFill>
                <a:effectLst/>
                <a:latin typeface="+mn-lt"/>
                <a:ea typeface="+mn-ea"/>
                <a:cs typeface="+mn-cs"/>
              </a:rPr>
              <a:t>1. I have seen this word before.</a:t>
            </a:r>
          </a:p>
          <a:p>
            <a:r>
              <a:rPr lang="en-GB" sz="1200" kern="1200" dirty="0">
                <a:solidFill>
                  <a:schemeClr val="tx1"/>
                </a:solidFill>
                <a:effectLst/>
                <a:latin typeface="+mn-lt"/>
                <a:ea typeface="+mn-ea"/>
                <a:cs typeface="+mn-cs"/>
              </a:rPr>
              <a:t>2. I know what the word means.</a:t>
            </a:r>
          </a:p>
          <a:p>
            <a:r>
              <a:rPr lang="en-GB" sz="1200" kern="1200" dirty="0">
                <a:solidFill>
                  <a:schemeClr val="tx1"/>
                </a:solidFill>
                <a:effectLst/>
                <a:latin typeface="+mn-lt"/>
                <a:ea typeface="+mn-ea"/>
                <a:cs typeface="+mn-cs"/>
              </a:rPr>
              <a:t>3. I can read the word aloud.</a:t>
            </a:r>
          </a:p>
          <a:p>
            <a:r>
              <a:rPr lang="en-GB" sz="1200" kern="1200" dirty="0">
                <a:solidFill>
                  <a:schemeClr val="tx1"/>
                </a:solidFill>
                <a:effectLst/>
                <a:latin typeface="+mn-lt"/>
                <a:ea typeface="+mn-ea"/>
                <a:cs typeface="+mn-cs"/>
              </a:rPr>
              <a:t>4. I can spell the word correctly.</a:t>
            </a:r>
          </a:p>
          <a:p>
            <a:r>
              <a:rPr lang="en-GB" sz="1200" kern="1200" dirty="0">
                <a:solidFill>
                  <a:schemeClr val="tx1"/>
                </a:solidFill>
                <a:effectLst/>
                <a:latin typeface="+mn-lt"/>
                <a:ea typeface="+mn-ea"/>
                <a:cs typeface="+mn-cs"/>
              </a:rPr>
              <a:t>5. I can use the word in a sentence.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Students then </a:t>
            </a:r>
            <a:r>
              <a:rPr lang="en-GB" dirty="0"/>
              <a:t>translate the word and try to use it in a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suggest giving students a print out of the template they can refer to throughout the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dirty="0"/>
              <a:t>A word template is available on the NCELP resource portal. </a:t>
            </a:r>
          </a:p>
          <a:p>
            <a:r>
              <a:rPr lang="en-US" dirty="0"/>
              <a:t>https://</a:t>
            </a:r>
            <a:r>
              <a:rPr lang="en-US" dirty="0" err="1"/>
              <a:t>resources.ncelp.org</a:t>
            </a:r>
            <a:r>
              <a:rPr lang="en-US" dirty="0"/>
              <a:t>/concern/resources/gf06g264k?locale=</a:t>
            </a:r>
            <a:r>
              <a:rPr lang="en-US" dirty="0" err="1"/>
              <a:t>en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143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Make</a:t>
            </a:r>
            <a:r>
              <a:rPr lang="en-GB" baseline="0" dirty="0"/>
              <a:t> clear that we will return to this more fully in the half-days and TRGs…</a:t>
            </a:r>
            <a:br>
              <a:rPr lang="en-GB" baseline="0" dirty="0"/>
            </a:br>
            <a:r>
              <a:rPr lang="en-GB" baseline="0" dirty="0"/>
              <a:t>Give out Handout 4: OASIS summary of Schmitt (2008) article.</a:t>
            </a:r>
            <a:br>
              <a:rPr lang="en-GB" baseline="0" dirty="0"/>
            </a:br>
            <a:r>
              <a:rPr lang="en-GB" sz="1200" b="0" i="0" u="none" strike="noStrike" kern="1200" baseline="0" dirty="0">
                <a:solidFill>
                  <a:schemeClr val="tx1"/>
                </a:solidFill>
                <a:ea typeface="+mn-ea"/>
                <a:cs typeface="+mn-cs"/>
              </a:rPr>
              <a:t>Review article</a:t>
            </a:r>
          </a:p>
          <a:p>
            <a:r>
              <a:rPr lang="en-GB" sz="1200" b="0" i="0" u="none" strike="noStrike" kern="1200" baseline="0" dirty="0">
                <a:solidFill>
                  <a:schemeClr val="tx1"/>
                </a:solidFill>
                <a:ea typeface="+mn-ea"/>
                <a:cs typeface="+mn-cs"/>
              </a:rPr>
              <a:t>Instructed second language vocabulary learning. </a:t>
            </a:r>
            <a:r>
              <a:rPr lang="en-GB" sz="1200" b="0" i="1" u="none" strike="noStrike" kern="1200" baseline="0" dirty="0">
                <a:solidFill>
                  <a:schemeClr val="tx1"/>
                </a:solidFill>
                <a:ea typeface="+mn-ea"/>
                <a:cs typeface="+mn-cs"/>
              </a:rPr>
              <a:t>Language Teaching Research </a:t>
            </a:r>
            <a:r>
              <a:rPr lang="en-GB" sz="1200" b="0" i="0" u="none" strike="noStrike" kern="1200" baseline="0" dirty="0">
                <a:solidFill>
                  <a:schemeClr val="tx1"/>
                </a:solidFill>
                <a:ea typeface="+mn-ea"/>
                <a:cs typeface="+mn-cs"/>
              </a:rPr>
              <a:t>12,3 (2008); pp. 329–363</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18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Opening sequence: Slides</a:t>
            </a:r>
            <a:r>
              <a:rPr lang="en-GB" baseline="0" dirty="0"/>
              <a:t> 1-6.  10 minutes</a:t>
            </a:r>
            <a:br>
              <a:rPr lang="en-GB" baseline="0" dirty="0"/>
            </a:br>
            <a:br>
              <a:rPr lang="en-GB" baseline="0" dirty="0"/>
            </a:br>
            <a:r>
              <a:rPr lang="en-GB" dirty="0"/>
              <a:t>Let’s start with something that confronts</a:t>
            </a:r>
            <a:r>
              <a:rPr lang="en-GB" baseline="0" dirty="0"/>
              <a:t> us with some of the issues…!</a:t>
            </a:r>
            <a:br>
              <a:rPr lang="en-GB" baseline="0" dirty="0"/>
            </a:br>
            <a:r>
              <a:rPr lang="en-GB" dirty="0"/>
              <a:t>This</a:t>
            </a:r>
            <a:r>
              <a:rPr lang="en-GB" baseline="0" dirty="0"/>
              <a:t> question (the 2</a:t>
            </a:r>
            <a:r>
              <a:rPr lang="en-GB" baseline="30000" dirty="0"/>
              <a:t>nd</a:t>
            </a:r>
            <a:r>
              <a:rPr lang="en-GB" baseline="0" dirty="0"/>
              <a:t> easiest on the Foundation Writing paper – aimed at Grade 2/3 (old Grade E, bottom of D) required learners to know these four words (as well as the word ‘college’ of course).</a:t>
            </a:r>
            <a:br>
              <a:rPr lang="en-GB" baseline="0" dirty="0"/>
            </a:br>
            <a:r>
              <a:rPr lang="en-GB" baseline="0" dirty="0"/>
              <a:t>It’s easy to spot the words which caused problems for many foundation candidates in June 2018!</a:t>
            </a:r>
          </a:p>
          <a:p>
            <a:endParaRPr lang="en-GB" baseline="0" dirty="0"/>
          </a:p>
          <a:p>
            <a:pPr marL="0" indent="0">
              <a:buNone/>
            </a:pPr>
            <a:br>
              <a:rPr lang="en-GB" sz="1200" b="0" i="0" u="none" strike="noStrike" kern="1200" baseline="0" dirty="0">
                <a:solidFill>
                  <a:schemeClr val="tx1"/>
                </a:solidFill>
                <a:ea typeface="+mn-ea"/>
                <a:cs typeface="+mn-cs"/>
              </a:rPr>
            </a:br>
            <a:endParaRPr lang="en-GB" sz="1200" b="0" i="0" u="none" strike="noStrike" kern="1200" baseline="0" dirty="0">
              <a:solidFill>
                <a:schemeClr val="tx1"/>
              </a:solidFill>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665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Systematically revisiting high-frequency vocabulary is perhaps the key way to strengthen the reach and impact of any SOW in any department.</a:t>
            </a:r>
            <a:br>
              <a:rPr lang="en-GB" dirty="0"/>
            </a:br>
            <a:r>
              <a:rPr lang="en-GB" dirty="0"/>
              <a:t>It’s tricky to do this in a planned way starting from scratch – time-consuming above all else.</a:t>
            </a:r>
            <a:br>
              <a:rPr lang="en-GB" dirty="0"/>
            </a:br>
            <a:r>
              <a:rPr lang="en-GB" dirty="0"/>
              <a:t>However, what any </a:t>
            </a:r>
            <a:r>
              <a:rPr lang="en-GB" dirty="0" err="1"/>
              <a:t>HoD</a:t>
            </a:r>
            <a:r>
              <a:rPr lang="en-GB" dirty="0"/>
              <a:t> could say to his/her dept is – every week should include at least one activity that revisits the most useful (high-frequency) vocabulary from 3 x weeks again, and one from 9 x weeks ago.</a:t>
            </a:r>
            <a:br>
              <a:rPr lang="en-GB" dirty="0"/>
            </a:br>
            <a:r>
              <a:rPr lang="en-GB" dirty="0"/>
              <a:t>Depts who wanted to be  joined up about this could divide up the creation work such that one person did all of Term 1 Y7 Spanish for example, and so on.</a:t>
            </a:r>
            <a:br>
              <a:rPr lang="en-GB" dirty="0"/>
            </a:br>
            <a:r>
              <a:rPr lang="en-GB" dirty="0"/>
              <a:t>Those resources would then be shared.</a:t>
            </a:r>
            <a:br>
              <a:rPr lang="en-GB" dirty="0"/>
            </a:br>
            <a:r>
              <a:rPr lang="en-GB" dirty="0"/>
              <a:t>This would not attempt to integrate the words into the new lesson material, not try to weave them in, but it would ensure that students were given regular opportunities to recall meanings and forms of the most high-frequency language.</a:t>
            </a:r>
            <a:br>
              <a:rPr lang="en-GB" dirty="0"/>
            </a:br>
            <a:r>
              <a:rPr lang="en-GB" dirty="0"/>
              <a:t>These task types do not need to try to be ‘all singing / all dancing’ – simple templates can be used.</a:t>
            </a:r>
            <a:br>
              <a:rPr lang="en-GB" dirty="0"/>
            </a:br>
            <a:r>
              <a:rPr lang="en-GB" dirty="0"/>
              <a:t>Let’s look at a few examples of task types…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879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s-ES" b="0" dirty="0"/>
              <a:t>To </a:t>
            </a:r>
            <a:r>
              <a:rPr lang="es-ES" b="0" dirty="0" err="1"/>
              <a:t>further</a:t>
            </a:r>
            <a:r>
              <a:rPr lang="es-ES" b="0" dirty="0"/>
              <a:t> </a:t>
            </a:r>
            <a:r>
              <a:rPr lang="es-ES" b="0" dirty="0" err="1"/>
              <a:t>embed</a:t>
            </a:r>
            <a:r>
              <a:rPr lang="es-ES" b="0" baseline="0" dirty="0"/>
              <a:t> the </a:t>
            </a:r>
            <a:r>
              <a:rPr lang="es-ES" b="0" baseline="0" dirty="0" err="1"/>
              <a:t>meaning</a:t>
            </a:r>
            <a:r>
              <a:rPr lang="es-ES" b="0" baseline="0" dirty="0"/>
              <a:t> of new </a:t>
            </a:r>
            <a:r>
              <a:rPr lang="es-ES" b="0" baseline="0" dirty="0" err="1"/>
              <a:t>vocabulary</a:t>
            </a:r>
            <a:r>
              <a:rPr lang="es-ES" b="0" baseline="0" dirty="0"/>
              <a:t> and </a:t>
            </a:r>
            <a:r>
              <a:rPr lang="es-ES" b="0" baseline="0" dirty="0" err="1"/>
              <a:t>present</a:t>
            </a:r>
            <a:r>
              <a:rPr lang="es-ES" b="0" baseline="0" dirty="0"/>
              <a:t> </a:t>
            </a:r>
            <a:r>
              <a:rPr lang="es-ES" b="0" baseline="0" dirty="0" err="1"/>
              <a:t>three</a:t>
            </a:r>
            <a:r>
              <a:rPr lang="es-ES" b="0" baseline="0" dirty="0"/>
              <a:t> new </a:t>
            </a:r>
            <a:r>
              <a:rPr lang="es-ES" b="0" baseline="0" dirty="0" err="1"/>
              <a:t>words</a:t>
            </a:r>
            <a:r>
              <a:rPr lang="es-ES" b="0" baseline="0" dirty="0"/>
              <a:t> </a:t>
            </a:r>
            <a:r>
              <a:rPr lang="es-ES" b="0" baseline="0" dirty="0" err="1"/>
              <a:t>from</a:t>
            </a:r>
            <a:r>
              <a:rPr lang="es-ES" b="0" baseline="0" dirty="0"/>
              <a:t> </a:t>
            </a:r>
            <a:r>
              <a:rPr lang="es-ES" b="0" baseline="0" dirty="0" err="1"/>
              <a:t>this</a:t>
            </a:r>
            <a:r>
              <a:rPr lang="es-ES" b="0" baseline="0" dirty="0"/>
              <a:t> </a:t>
            </a:r>
            <a:r>
              <a:rPr lang="es-ES" b="0" baseline="0" dirty="0" err="1"/>
              <a:t>week’s</a:t>
            </a:r>
            <a:r>
              <a:rPr lang="es-ES" b="0" baseline="0" dirty="0"/>
              <a:t> set in </a:t>
            </a:r>
            <a:r>
              <a:rPr lang="es-ES" b="0" baseline="0" dirty="0" err="1"/>
              <a:t>context</a:t>
            </a:r>
            <a:r>
              <a:rPr lang="es-ES" b="0" baseline="0" dirty="0"/>
              <a:t>.</a:t>
            </a:r>
          </a:p>
          <a:p>
            <a:endParaRPr lang="en-US" b="1" dirty="0"/>
          </a:p>
          <a:p>
            <a:r>
              <a:rPr lang="en-US" b="1" dirty="0"/>
              <a:t>Procedure:</a:t>
            </a:r>
          </a:p>
          <a:p>
            <a:pPr marL="228600" indent="-228600">
              <a:buAutoNum type="arabicPeriod"/>
            </a:pPr>
            <a:r>
              <a:rPr lang="en-US" b="0" dirty="0"/>
              <a:t>Read the sentences and try to think of the meaning of the words in bold. Most of these have</a:t>
            </a:r>
            <a:r>
              <a:rPr lang="en-US" b="0" baseline="0" dirty="0"/>
              <a:t> been presented and practised already this week. </a:t>
            </a:r>
          </a:p>
          <a:p>
            <a:pPr marL="228600" indent="-228600">
              <a:buAutoNum type="arabicPeriod"/>
            </a:pPr>
            <a:r>
              <a:rPr lang="en-US" b="0" dirty="0"/>
              <a:t>Write the meaning of the bold words in English.</a:t>
            </a:r>
            <a:endParaRPr lang="en-US" b="0" baseline="0" dirty="0"/>
          </a:p>
          <a:p>
            <a:pPr marL="228600" indent="-228600">
              <a:buAutoNum type="arabicPeriod"/>
            </a:pPr>
            <a:r>
              <a:rPr lang="en-US" b="0" baseline="0" dirty="0"/>
              <a:t>Three words (</a:t>
            </a:r>
            <a:r>
              <a:rPr lang="en-US" b="0" baseline="0" dirty="0" err="1"/>
              <a:t>quizás</a:t>
            </a:r>
            <a:r>
              <a:rPr lang="en-US" b="0" baseline="0" dirty="0"/>
              <a:t>, </a:t>
            </a:r>
            <a:r>
              <a:rPr lang="en-US" b="0" baseline="0" dirty="0" err="1"/>
              <a:t>así</a:t>
            </a:r>
            <a:r>
              <a:rPr lang="en-US" b="0" baseline="0" dirty="0"/>
              <a:t>, </a:t>
            </a:r>
            <a:r>
              <a:rPr lang="en-US" b="0" baseline="0" dirty="0" err="1"/>
              <a:t>según</a:t>
            </a:r>
            <a:r>
              <a:rPr lang="en-US" b="0" baseline="0" dirty="0"/>
              <a:t>) are new this week, so their meanings are given upfront.  Teachers should draw students’ attention to these.</a:t>
            </a:r>
          </a:p>
          <a:p>
            <a:pPr marL="228600" indent="-228600">
              <a:buAutoNum type="arabicPeriod"/>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introduced this week: </a:t>
            </a:r>
            <a:r>
              <a:rPr lang="en-GB" b="0" baseline="0" dirty="0" err="1"/>
              <a:t>malo</a:t>
            </a:r>
            <a:r>
              <a:rPr lang="en-GB" b="0" baseline="0" dirty="0"/>
              <a:t> [368]; triste </a:t>
            </a:r>
            <a:r>
              <a:rPr lang="es-GB" sz="1200" b="0" i="0" kern="1200" dirty="0">
                <a:solidFill>
                  <a:schemeClr val="tx1"/>
                </a:solidFill>
                <a:effectLst/>
                <a:latin typeface="+mn-lt"/>
                <a:ea typeface="+mn-ea"/>
                <a:cs typeface="+mn-cs"/>
              </a:rPr>
              <a:t>[1371]</a:t>
            </a:r>
            <a:r>
              <a:rPr lang="en-GB" sz="1200" b="0" i="0" kern="1200" dirty="0">
                <a:solidFill>
                  <a:schemeClr val="tx1"/>
                </a:solidFill>
                <a:effectLst/>
                <a:latin typeface="+mn-lt"/>
                <a:ea typeface="+mn-ea"/>
                <a:cs typeface="+mn-cs"/>
              </a:rPr>
              <a:t>; </a:t>
            </a:r>
            <a:r>
              <a:rPr lang="en-GB" b="0" baseline="0" dirty="0" err="1"/>
              <a:t>quizás</a:t>
            </a:r>
            <a:r>
              <a:rPr lang="en-GB" b="0" baseline="0" dirty="0"/>
              <a:t> [346]; </a:t>
            </a:r>
            <a:r>
              <a:rPr lang="en-GB" baseline="0" dirty="0" err="1"/>
              <a:t>así</a:t>
            </a:r>
            <a:r>
              <a:rPr lang="en-GB" baseline="0" dirty="0"/>
              <a:t> [67]; </a:t>
            </a:r>
            <a:r>
              <a:rPr lang="en-GB" baseline="0" dirty="0" err="1"/>
              <a:t>según</a:t>
            </a:r>
            <a:r>
              <a:rPr lang="en-GB" baseline="0" dirty="0"/>
              <a:t> [237]; gente [137]; </a:t>
            </a:r>
            <a:r>
              <a:rPr lang="en-GB" b="0" baseline="0" dirty="0"/>
              <a:t>sucio </a:t>
            </a:r>
            <a:r>
              <a:rPr lang="es-GB" sz="1200" b="0" i="0" kern="1200" dirty="0">
                <a:solidFill>
                  <a:schemeClr val="tx1"/>
                </a:solidFill>
                <a:effectLst/>
                <a:latin typeface="+mn-lt"/>
                <a:ea typeface="+mn-ea"/>
                <a:cs typeface="+mn-cs"/>
              </a:rPr>
              <a:t>[1855]</a:t>
            </a:r>
            <a:r>
              <a:rPr lang="en-GB" sz="1200" b="0" i="0" kern="1200" dirty="0">
                <a:solidFill>
                  <a:schemeClr val="tx1"/>
                </a:solidFill>
                <a:effectLst/>
                <a:latin typeface="+mn-lt"/>
                <a:ea typeface="+mn-ea"/>
                <a:cs typeface="+mn-cs"/>
              </a:rPr>
              <a:t>; </a:t>
            </a:r>
            <a:r>
              <a:rPr lang="es-GB" sz="1200" b="0" i="0" kern="1200" baseline="0" dirty="0">
                <a:solidFill>
                  <a:schemeClr val="tx1"/>
                </a:solidFill>
                <a:effectLst/>
                <a:latin typeface="+mn-lt"/>
                <a:ea typeface="+mn-ea"/>
                <a:cs typeface="+mn-cs"/>
              </a:rPr>
              <a:t>igual [263]</a:t>
            </a:r>
            <a:r>
              <a:rPr lang="en-GB" sz="1200" b="0" i="0" kern="1200" baseline="0" dirty="0">
                <a:solidFill>
                  <a:schemeClr val="tx1"/>
                </a:solidFill>
                <a:effectLst/>
                <a:latin typeface="+mn-lt"/>
                <a:ea typeface="+mn-ea"/>
                <a:cs typeface="+mn-cs"/>
              </a:rPr>
              <a:t>; </a:t>
            </a:r>
            <a:r>
              <a:rPr lang="es-GB" sz="1200" b="0" i="0" kern="1200" baseline="0" dirty="0">
                <a:solidFill>
                  <a:schemeClr val="tx1"/>
                </a:solidFill>
                <a:effectLst/>
                <a:latin typeface="+mn-lt"/>
                <a:ea typeface="+mn-ea"/>
                <a:cs typeface="+mn-cs"/>
              </a:rPr>
              <a:t>listo [1684]</a:t>
            </a:r>
            <a:r>
              <a:rPr lang="en-GB" sz="1200" b="0" i="0" kern="1200" baseline="0" dirty="0">
                <a:solidFill>
                  <a:schemeClr val="tx1"/>
                </a:solidFill>
                <a:effectLst/>
                <a:latin typeface="+mn-lt"/>
                <a:ea typeface="+mn-ea"/>
                <a:cs typeface="+mn-cs"/>
              </a:rPr>
              <a:t>; </a:t>
            </a:r>
            <a:r>
              <a:rPr lang="es-GB" sz="1200" b="0" i="0" kern="1200" baseline="0" dirty="0">
                <a:solidFill>
                  <a:schemeClr val="tx1"/>
                </a:solidFill>
                <a:effectLst/>
                <a:latin typeface="+mn-lt"/>
                <a:ea typeface="+mn-ea"/>
                <a:cs typeface="+mn-cs"/>
              </a:rPr>
              <a:t>seguro [407]</a:t>
            </a:r>
            <a:r>
              <a:rPr lang="en-GB" sz="1200" b="0" i="0" kern="1200" baseline="0" dirty="0">
                <a:solidFill>
                  <a:schemeClr val="tx1"/>
                </a:solidFill>
                <a:effectLst/>
                <a:latin typeface="+mn-lt"/>
                <a:ea typeface="+mn-ea"/>
                <a:cs typeface="+mn-cs"/>
              </a:rPr>
              <a:t>; </a:t>
            </a:r>
            <a:r>
              <a:rPr lang="en-GB" baseline="0" dirty="0" err="1"/>
              <a:t>precioso</a:t>
            </a:r>
            <a:r>
              <a:rPr lang="en-GB" baseline="0" dirty="0"/>
              <a:t> [1777]; </a:t>
            </a:r>
            <a:r>
              <a:rPr lang="en-GB" b="0" baseline="0" dirty="0" err="1"/>
              <a:t>limpio</a:t>
            </a:r>
            <a:r>
              <a:rPr lang="en-GB" b="0" baseline="0" dirty="0"/>
              <a:t> </a:t>
            </a:r>
            <a:r>
              <a:rPr lang="es-GB" sz="1200" b="0" i="0" kern="1200" dirty="0">
                <a:solidFill>
                  <a:schemeClr val="tx1"/>
                </a:solidFill>
                <a:effectLst/>
                <a:latin typeface="+mn-lt"/>
                <a:ea typeface="+mn-ea"/>
                <a:cs typeface="+mn-cs"/>
              </a:rPr>
              <a:t>[1710]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revisited from 3.2.6 [revisited in SoW this week]: </a:t>
            </a:r>
            <a:r>
              <a:rPr lang="en-GB" b="0" baseline="0" dirty="0" err="1"/>
              <a:t>cenar</a:t>
            </a:r>
            <a:r>
              <a:rPr lang="en-GB" b="0" baseline="0" dirty="0"/>
              <a:t> [3087]; </a:t>
            </a:r>
            <a:r>
              <a:rPr lang="en-GB" sz="1200" b="0" i="0" kern="1200" baseline="0" dirty="0" err="1">
                <a:solidFill>
                  <a:schemeClr val="tx1"/>
                </a:solidFill>
                <a:effectLst/>
                <a:latin typeface="+mn-lt"/>
                <a:ea typeface="+mn-ea"/>
                <a:cs typeface="+mn-cs"/>
              </a:rPr>
              <a:t>dormir</a:t>
            </a:r>
            <a:r>
              <a:rPr lang="en-GB" sz="1200" b="0" i="0" kern="1200" baseline="0" dirty="0">
                <a:solidFill>
                  <a:schemeClr val="tx1"/>
                </a:solidFill>
                <a:effectLst/>
                <a:latin typeface="+mn-lt"/>
                <a:ea typeface="+mn-ea"/>
                <a:cs typeface="+mn-cs"/>
              </a:rPr>
              <a:t> [403]. Other words from the poem are included for further exposure to words that have been previously encountered in the poem: </a:t>
            </a:r>
            <a:r>
              <a:rPr lang="es-GB" sz="1200" b="0" i="0" kern="1200" baseline="0" dirty="0">
                <a:solidFill>
                  <a:schemeClr val="tx1"/>
                </a:solidFill>
                <a:effectLst/>
                <a:latin typeface="+mn-lt"/>
                <a:ea typeface="+mn-ea"/>
                <a:cs typeface="+mn-cs"/>
              </a:rPr>
              <a:t>playa [1475]</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mediodía</a:t>
            </a:r>
            <a:r>
              <a:rPr lang="en-GB" sz="1200" b="0" i="0" kern="1200" baseline="0" dirty="0">
                <a:solidFill>
                  <a:schemeClr val="tx1"/>
                </a:solidFill>
                <a:effectLst/>
                <a:latin typeface="+mn-lt"/>
                <a:ea typeface="+mn-ea"/>
                <a:cs typeface="+mn-cs"/>
              </a:rPr>
              <a:t> [2647]; </a:t>
            </a:r>
            <a:r>
              <a:rPr lang="en-GB" sz="1200" b="0" i="0" kern="1200" baseline="0" dirty="0" err="1">
                <a:solidFill>
                  <a:schemeClr val="tx1"/>
                </a:solidFill>
                <a:effectLst/>
                <a:latin typeface="+mn-lt"/>
                <a:ea typeface="+mn-ea"/>
                <a:cs typeface="+mn-cs"/>
              </a:rPr>
              <a:t>papá</a:t>
            </a:r>
            <a:r>
              <a:rPr lang="en-GB" sz="1200" b="0" i="0" kern="1200" baseline="0" dirty="0">
                <a:solidFill>
                  <a:schemeClr val="tx1"/>
                </a:solidFill>
                <a:effectLst/>
                <a:latin typeface="+mn-lt"/>
                <a:ea typeface="+mn-ea"/>
                <a:cs typeface="+mn-cs"/>
              </a:rPr>
              <a:t> [865]; </a:t>
            </a:r>
            <a:r>
              <a:rPr lang="en-GB" sz="1200" b="0" i="0" kern="1200" baseline="0" dirty="0" err="1">
                <a:solidFill>
                  <a:schemeClr val="tx1"/>
                </a:solidFill>
                <a:effectLst/>
                <a:latin typeface="+mn-lt"/>
                <a:ea typeface="+mn-ea"/>
                <a:cs typeface="+mn-cs"/>
              </a:rPr>
              <a:t>su</a:t>
            </a:r>
            <a:r>
              <a:rPr lang="en-GB" sz="1200" b="0" i="0" kern="1200" baseline="0" dirty="0">
                <a:solidFill>
                  <a:schemeClr val="tx1"/>
                </a:solidFill>
                <a:effectLst/>
                <a:latin typeface="+mn-lt"/>
                <a:ea typeface="+mn-ea"/>
                <a:cs typeface="+mn-cs"/>
              </a:rPr>
              <a:t> [12]</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revisited from 3.1.5 [revisited in SoW this week]: </a:t>
            </a:r>
            <a:r>
              <a:rPr lang="en-GB" baseline="0" dirty="0" err="1"/>
              <a:t>parque</a:t>
            </a:r>
            <a:r>
              <a:rPr lang="en-GB" baseline="0" dirty="0"/>
              <a:t> [1354]; correr [343]; </a:t>
            </a:r>
            <a:r>
              <a:rPr lang="es-419" sz="1200" kern="1200" dirty="0">
                <a:solidFill>
                  <a:schemeClr val="tx1"/>
                </a:solidFill>
                <a:effectLst/>
                <a:latin typeface="+mn-lt"/>
                <a:ea typeface="+mn-ea"/>
                <a:cs typeface="+mn-cs"/>
              </a:rPr>
              <a:t>escribir [198]; carta [627]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From other Y7 weeks: </a:t>
            </a:r>
            <a:r>
              <a:rPr lang="en-GB" b="0" baseline="0" dirty="0" err="1"/>
              <a:t>querer</a:t>
            </a:r>
            <a:r>
              <a:rPr lang="en-GB" b="0" baseline="0" dirty="0"/>
              <a:t> [58]; </a:t>
            </a:r>
            <a:r>
              <a:rPr lang="en-GB" b="0" baseline="0" dirty="0" err="1"/>
              <a:t>porque</a:t>
            </a:r>
            <a:r>
              <a:rPr lang="en-GB" b="0" baseline="0" dirty="0"/>
              <a:t> [40]; </a:t>
            </a:r>
            <a:r>
              <a:rPr lang="en-GB" b="0" baseline="0" dirty="0" err="1"/>
              <a:t>pero</a:t>
            </a:r>
            <a:r>
              <a:rPr lang="en-GB" b="0" baseline="0" dirty="0"/>
              <a:t> [30]; </a:t>
            </a:r>
            <a:r>
              <a:rPr lang="en-GB" baseline="0" dirty="0"/>
              <a:t>ciudad [178]; </a:t>
            </a:r>
            <a:r>
              <a:rPr lang="en-GB" baseline="0" dirty="0" err="1"/>
              <a:t>muy</a:t>
            </a:r>
            <a:r>
              <a:rPr lang="en-GB" baseline="0" dirty="0"/>
              <a:t> [43]; bonito [891]; </a:t>
            </a:r>
            <a:r>
              <a:rPr lang="es-GB" sz="1200" b="0" i="0" kern="1200" baseline="0" dirty="0">
                <a:solidFill>
                  <a:schemeClr val="tx1"/>
                </a:solidFill>
                <a:effectLst/>
                <a:latin typeface="+mn-lt"/>
                <a:ea typeface="+mn-ea"/>
                <a:cs typeface="+mn-cs"/>
              </a:rPr>
              <a:t>calle [269]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345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practise vocabulary in the second revisited set for this week, in the spoken modality.</a:t>
            </a:r>
            <a:br>
              <a:rPr lang="en-GB" dirty="0"/>
            </a:br>
            <a:br>
              <a:rPr lang="en-GB" dirty="0"/>
            </a:br>
            <a:r>
              <a:rPr lang="en-GB" b="1" dirty="0"/>
              <a:t>Procedure:</a:t>
            </a:r>
            <a:br>
              <a:rPr lang="en-GB" dirty="0"/>
            </a:br>
            <a:r>
              <a:rPr lang="en-GB" dirty="0"/>
              <a:t>1. Click for the English word to appear.</a:t>
            </a:r>
          </a:p>
          <a:p>
            <a:r>
              <a:rPr lang="en-GB" dirty="0"/>
              <a:t>2. Click on the number to play the sound.</a:t>
            </a:r>
          </a:p>
          <a:p>
            <a:r>
              <a:rPr lang="en-GB" dirty="0"/>
              <a:t>3. Listen to the German words. Was any of the four words the German for the English word shown?</a:t>
            </a:r>
            <a:br>
              <a:rPr lang="en-GB" dirty="0"/>
            </a:br>
            <a:r>
              <a:rPr lang="en-GB" dirty="0"/>
              <a:t>4. On a click an English word will appear. Was the word included in the German set?</a:t>
            </a:r>
            <a:br>
              <a:rPr lang="en-GB" dirty="0"/>
            </a:br>
            <a:r>
              <a:rPr lang="en-GB" dirty="0"/>
              <a:t>5. Click for answers.</a:t>
            </a:r>
            <a:br>
              <a:rPr lang="en-GB" dirty="0"/>
            </a:br>
            <a:r>
              <a:rPr lang="en-GB" dirty="0"/>
              <a:t>Note: Increase the challenge by listening first, revealing English word after listening to each set of four words.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Später</a:t>
            </a:r>
            <a:r>
              <a:rPr lang="en-GB" dirty="0"/>
              <a:t> – </a:t>
            </a:r>
            <a:r>
              <a:rPr lang="en-GB" dirty="0" err="1"/>
              <a:t>Danach</a:t>
            </a:r>
            <a:r>
              <a:rPr lang="en-GB" dirty="0"/>
              <a:t> – </a:t>
            </a:r>
            <a:r>
              <a:rPr lang="en-GB" dirty="0" err="1"/>
              <a:t>Schließlich</a:t>
            </a:r>
            <a:r>
              <a:rPr lang="en-GB" dirty="0"/>
              <a:t> – </a:t>
            </a:r>
            <a:r>
              <a:rPr lang="en-GB" dirty="0" err="1"/>
              <a:t>jetzt</a:t>
            </a:r>
            <a:r>
              <a:rPr lang="en-GB" dirty="0"/>
              <a:t> </a:t>
            </a:r>
            <a:r>
              <a:rPr lang="en-GB" dirty="0">
                <a:sym typeface="Wingdings" pitchFamily="2" charset="2"/>
              </a:rPr>
              <a:t> First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2. </a:t>
            </a:r>
            <a:r>
              <a:rPr lang="en-GB" dirty="0" err="1">
                <a:sym typeface="Wingdings" pitchFamily="2" charset="2"/>
              </a:rPr>
              <a:t>Lassen</a:t>
            </a:r>
            <a:r>
              <a:rPr lang="en-GB" dirty="0">
                <a:sym typeface="Wingdings" pitchFamily="2" charset="2"/>
              </a:rPr>
              <a:t> – </a:t>
            </a:r>
            <a:r>
              <a:rPr lang="en-GB" dirty="0" err="1">
                <a:sym typeface="Wingdings" pitchFamily="2" charset="2"/>
              </a:rPr>
              <a:t>erhalten</a:t>
            </a:r>
            <a:r>
              <a:rPr lang="en-GB" dirty="0">
                <a:sym typeface="Wingdings" pitchFamily="2" charset="2"/>
              </a:rPr>
              <a:t> – </a:t>
            </a:r>
            <a:r>
              <a:rPr lang="en-GB" dirty="0" err="1">
                <a:sym typeface="Wingdings" pitchFamily="2" charset="2"/>
              </a:rPr>
              <a:t>halten</a:t>
            </a:r>
            <a:r>
              <a:rPr lang="en-GB" dirty="0">
                <a:sym typeface="Wingdings" pitchFamily="2" charset="2"/>
              </a:rPr>
              <a:t> – </a:t>
            </a:r>
            <a:r>
              <a:rPr lang="en-GB" dirty="0" err="1">
                <a:sym typeface="Wingdings" pitchFamily="2" charset="2"/>
              </a:rPr>
              <a:t>beginnen</a:t>
            </a:r>
            <a:r>
              <a:rPr lang="en-GB" dirty="0">
                <a:sym typeface="Wingdings" pitchFamily="2" charset="2"/>
              </a:rPr>
              <a:t>  To receive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3. das </a:t>
            </a:r>
            <a:r>
              <a:rPr lang="en-GB" dirty="0" err="1">
                <a:sym typeface="Wingdings" pitchFamily="2" charset="2"/>
              </a:rPr>
              <a:t>Ziel</a:t>
            </a:r>
            <a:r>
              <a:rPr lang="en-GB" dirty="0">
                <a:sym typeface="Wingdings" pitchFamily="2" charset="2"/>
              </a:rPr>
              <a:t> – die Mitte – der </a:t>
            </a:r>
            <a:r>
              <a:rPr lang="en-GB" dirty="0" err="1">
                <a:sym typeface="Wingdings" pitchFamily="2" charset="2"/>
              </a:rPr>
              <a:t>Punkt</a:t>
            </a:r>
            <a:r>
              <a:rPr lang="en-GB" dirty="0">
                <a:sym typeface="Wingdings" pitchFamily="2" charset="2"/>
              </a:rPr>
              <a:t> – der </a:t>
            </a:r>
            <a:r>
              <a:rPr lang="en-GB" dirty="0" err="1">
                <a:sym typeface="Wingdings" pitchFamily="2" charset="2"/>
              </a:rPr>
              <a:t>Spieler</a:t>
            </a:r>
            <a:r>
              <a:rPr lang="en-GB" dirty="0">
                <a:sym typeface="Wingdings" pitchFamily="2" charset="2"/>
              </a:rPr>
              <a:t>  the goal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4. </a:t>
            </a:r>
            <a:r>
              <a:rPr lang="en-GB" dirty="0" err="1">
                <a:sym typeface="Wingdings" pitchFamily="2" charset="2"/>
              </a:rPr>
              <a:t>Ziehen</a:t>
            </a:r>
            <a:r>
              <a:rPr lang="en-GB" dirty="0">
                <a:sym typeface="Wingdings" pitchFamily="2" charset="2"/>
              </a:rPr>
              <a:t> – </a:t>
            </a:r>
            <a:r>
              <a:rPr lang="en-GB" dirty="0" err="1">
                <a:sym typeface="Wingdings" pitchFamily="2" charset="2"/>
              </a:rPr>
              <a:t>nehmen</a:t>
            </a:r>
            <a:r>
              <a:rPr lang="en-GB" dirty="0">
                <a:sym typeface="Wingdings" pitchFamily="2" charset="2"/>
              </a:rPr>
              <a:t> – </a:t>
            </a:r>
            <a:r>
              <a:rPr lang="en-GB" dirty="0" err="1">
                <a:sym typeface="Wingdings" pitchFamily="2" charset="2"/>
              </a:rPr>
              <a:t>legen</a:t>
            </a:r>
            <a:r>
              <a:rPr lang="en-GB" dirty="0">
                <a:sym typeface="Wingdings" pitchFamily="2" charset="2"/>
              </a:rPr>
              <a:t> – </a:t>
            </a:r>
            <a:r>
              <a:rPr lang="en-GB" dirty="0" err="1">
                <a:sym typeface="Wingdings" pitchFamily="2" charset="2"/>
              </a:rPr>
              <a:t>werfen</a:t>
            </a:r>
            <a:r>
              <a:rPr lang="en-GB" dirty="0">
                <a:sym typeface="Wingdings" pitchFamily="2" charset="2"/>
              </a:rPr>
              <a:t>  to mix</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5. </a:t>
            </a:r>
            <a:r>
              <a:rPr lang="en-GB" dirty="0" err="1">
                <a:sym typeface="Wingdings" pitchFamily="2" charset="2"/>
              </a:rPr>
              <a:t>deshalb</a:t>
            </a:r>
            <a:r>
              <a:rPr lang="en-GB" dirty="0">
                <a:sym typeface="Wingdings" pitchFamily="2" charset="2"/>
              </a:rPr>
              <a:t> – </a:t>
            </a:r>
            <a:r>
              <a:rPr lang="en-GB" dirty="0" err="1">
                <a:sym typeface="Wingdings" pitchFamily="2" charset="2"/>
              </a:rPr>
              <a:t>leider</a:t>
            </a:r>
            <a:r>
              <a:rPr lang="en-GB" dirty="0">
                <a:sym typeface="Wingdings" pitchFamily="2" charset="2"/>
              </a:rPr>
              <a:t> – </a:t>
            </a:r>
            <a:r>
              <a:rPr lang="en-GB" dirty="0" err="1">
                <a:sym typeface="Wingdings" pitchFamily="2" charset="2"/>
              </a:rPr>
              <a:t>aber</a:t>
            </a:r>
            <a:r>
              <a:rPr lang="en-GB" dirty="0">
                <a:sym typeface="Wingdings" pitchFamily="2" charset="2"/>
              </a:rPr>
              <a:t> – </a:t>
            </a:r>
            <a:r>
              <a:rPr lang="en-GB" dirty="0" err="1">
                <a:sym typeface="Wingdings" pitchFamily="2" charset="2"/>
              </a:rPr>
              <a:t>ziemlich</a:t>
            </a:r>
            <a:r>
              <a:rPr lang="en-GB" dirty="0">
                <a:sym typeface="Wingdings" pitchFamily="2" charset="2"/>
              </a:rPr>
              <a:t>  in the end</a:t>
            </a:r>
            <a:br>
              <a:rPr lang="en-GB" dirty="0"/>
            </a:br>
            <a:endParaRPr lang="en-GB" dirty="0"/>
          </a:p>
          <a:p>
            <a:r>
              <a:rPr lang="en-GB" sz="1200" b="1" i="0" u="none" strike="noStrike" kern="1200" cap="none" dirty="0">
                <a:solidFill>
                  <a:schemeClr val="tx1"/>
                </a:solidFill>
                <a:effectLst/>
                <a:latin typeface="+mn-lt"/>
                <a:cs typeface="Calibri"/>
                <a:sym typeface="Calibri"/>
              </a:rPr>
              <a:t>7.3.2.4 </a:t>
            </a:r>
            <a:r>
              <a:rPr lang="en-GB" sz="1200" kern="1200" dirty="0" err="1">
                <a:solidFill>
                  <a:schemeClr val="tx1"/>
                </a:solidFill>
                <a:effectLst/>
                <a:latin typeface="+mn-lt"/>
                <a:ea typeface="+mn-ea"/>
                <a:cs typeface="+mn-cs"/>
              </a:rPr>
              <a:t>beginnen</a:t>
            </a:r>
            <a:r>
              <a:rPr lang="en-GB" sz="1200" kern="1200" dirty="0">
                <a:solidFill>
                  <a:schemeClr val="tx1"/>
                </a:solidFill>
                <a:effectLst/>
                <a:latin typeface="+mn-lt"/>
                <a:ea typeface="+mn-ea"/>
                <a:cs typeface="+mn-cs"/>
              </a:rPr>
              <a:t> [239] </a:t>
            </a:r>
            <a:r>
              <a:rPr lang="en-GB" sz="1200" kern="1200" dirty="0" err="1">
                <a:solidFill>
                  <a:schemeClr val="tx1"/>
                </a:solidFill>
                <a:effectLst/>
                <a:latin typeface="+mn-lt"/>
                <a:ea typeface="+mn-ea"/>
                <a:cs typeface="+mn-cs"/>
              </a:rPr>
              <a:t>erhalten</a:t>
            </a:r>
            <a:r>
              <a:rPr lang="en-GB" sz="1200" kern="1200" dirty="0">
                <a:solidFill>
                  <a:schemeClr val="tx1"/>
                </a:solidFill>
                <a:effectLst/>
                <a:latin typeface="+mn-lt"/>
                <a:ea typeface="+mn-ea"/>
                <a:cs typeface="+mn-cs"/>
              </a:rPr>
              <a:t> [283] </a:t>
            </a:r>
            <a:r>
              <a:rPr lang="en-GB" sz="1200" kern="1200" dirty="0" err="1">
                <a:solidFill>
                  <a:schemeClr val="tx1"/>
                </a:solidFill>
                <a:effectLst/>
                <a:latin typeface="+mn-lt"/>
                <a:ea typeface="+mn-ea"/>
                <a:cs typeface="+mn-cs"/>
              </a:rPr>
              <a:t>gewinnen</a:t>
            </a:r>
            <a:r>
              <a:rPr lang="en-GB" sz="1200" kern="1200" dirty="0">
                <a:solidFill>
                  <a:schemeClr val="tx1"/>
                </a:solidFill>
                <a:effectLst/>
                <a:latin typeface="+mn-lt"/>
                <a:ea typeface="+mn-ea"/>
                <a:cs typeface="+mn-cs"/>
              </a:rPr>
              <a:t> [408]  </a:t>
            </a:r>
            <a:r>
              <a:rPr lang="en-GB" sz="1200" kern="1200" dirty="0" err="1">
                <a:solidFill>
                  <a:schemeClr val="tx1"/>
                </a:solidFill>
                <a:effectLst/>
                <a:latin typeface="+mn-lt"/>
                <a:ea typeface="+mn-ea"/>
                <a:cs typeface="+mn-cs"/>
              </a:rPr>
              <a:t>legen</a:t>
            </a:r>
            <a:r>
              <a:rPr lang="en-GB" sz="1200" kern="1200" dirty="0">
                <a:solidFill>
                  <a:schemeClr val="tx1"/>
                </a:solidFill>
                <a:effectLst/>
                <a:latin typeface="+mn-lt"/>
                <a:ea typeface="+mn-ea"/>
                <a:cs typeface="+mn-cs"/>
              </a:rPr>
              <a:t> [296] </a:t>
            </a:r>
            <a:r>
              <a:rPr lang="en-GB" sz="1200" kern="1200" dirty="0" err="1">
                <a:solidFill>
                  <a:schemeClr val="tx1"/>
                </a:solidFill>
                <a:effectLst/>
                <a:latin typeface="+mn-lt"/>
                <a:ea typeface="+mn-ea"/>
                <a:cs typeface="+mn-cs"/>
              </a:rPr>
              <a:t>mischen</a:t>
            </a:r>
            <a:r>
              <a:rPr lang="en-GB" sz="1200" kern="1200" dirty="0">
                <a:solidFill>
                  <a:schemeClr val="tx1"/>
                </a:solidFill>
                <a:effectLst/>
                <a:latin typeface="+mn-lt"/>
                <a:ea typeface="+mn-ea"/>
                <a:cs typeface="+mn-cs"/>
              </a:rPr>
              <a:t> [2105] </a:t>
            </a:r>
            <a:r>
              <a:rPr lang="en-GB" sz="1200" kern="1200" dirty="0" err="1">
                <a:solidFill>
                  <a:schemeClr val="tx1"/>
                </a:solidFill>
                <a:effectLst/>
                <a:latin typeface="+mn-lt"/>
                <a:ea typeface="+mn-ea"/>
                <a:cs typeface="+mn-cs"/>
              </a:rPr>
              <a:t>werfen</a:t>
            </a:r>
            <a:r>
              <a:rPr lang="en-GB" sz="1200" kern="1200" dirty="0">
                <a:solidFill>
                  <a:schemeClr val="tx1"/>
                </a:solidFill>
                <a:effectLst/>
                <a:latin typeface="+mn-lt"/>
                <a:ea typeface="+mn-ea"/>
                <a:cs typeface="+mn-cs"/>
              </a:rPr>
              <a:t> [672] </a:t>
            </a:r>
            <a:r>
              <a:rPr lang="en-GB" sz="1200" b="0" kern="1200" dirty="0" err="1">
                <a:solidFill>
                  <a:schemeClr val="tx1"/>
                </a:solidFill>
                <a:effectLst/>
                <a:latin typeface="+mn-lt"/>
                <a:ea typeface="+mn-ea"/>
                <a:cs typeface="+mn-cs"/>
              </a:rPr>
              <a:t>ziehen</a:t>
            </a:r>
            <a:r>
              <a:rPr lang="en-GB" sz="1200" b="0" kern="1200" dirty="0">
                <a:solidFill>
                  <a:schemeClr val="tx1"/>
                </a:solidFill>
                <a:effectLst/>
                <a:latin typeface="+mn-lt"/>
                <a:ea typeface="+mn-ea"/>
                <a:cs typeface="+mn-cs"/>
              </a:rPr>
              <a:t> [266] die Mitte [756] der </a:t>
            </a:r>
            <a:r>
              <a:rPr lang="en-GB" sz="1200" b="0" kern="1200" dirty="0" err="1">
                <a:solidFill>
                  <a:schemeClr val="tx1"/>
                </a:solidFill>
                <a:effectLst/>
                <a:latin typeface="+mn-lt"/>
                <a:ea typeface="+mn-ea"/>
                <a:cs typeface="+mn-cs"/>
              </a:rPr>
              <a:t>Punkt</a:t>
            </a:r>
            <a:r>
              <a:rPr lang="en-GB" sz="1200" b="0" kern="1200" dirty="0">
                <a:solidFill>
                  <a:schemeClr val="tx1"/>
                </a:solidFill>
                <a:effectLst/>
                <a:latin typeface="+mn-lt"/>
                <a:ea typeface="+mn-ea"/>
                <a:cs typeface="+mn-cs"/>
              </a:rPr>
              <a:t> [427] das </a:t>
            </a:r>
            <a:r>
              <a:rPr lang="en-GB" sz="1200" b="0" kern="1200" dirty="0" err="1">
                <a:solidFill>
                  <a:schemeClr val="tx1"/>
                </a:solidFill>
                <a:effectLst/>
                <a:latin typeface="+mn-lt"/>
                <a:ea typeface="+mn-ea"/>
                <a:cs typeface="+mn-cs"/>
              </a:rPr>
              <a:t>Ziel</a:t>
            </a:r>
            <a:r>
              <a:rPr lang="en-GB" sz="1200" b="0" kern="1200" dirty="0">
                <a:solidFill>
                  <a:schemeClr val="tx1"/>
                </a:solidFill>
                <a:effectLst/>
                <a:latin typeface="+mn-lt"/>
                <a:ea typeface="+mn-ea"/>
                <a:cs typeface="+mn-cs"/>
              </a:rPr>
              <a:t> [325] </a:t>
            </a:r>
            <a:r>
              <a:rPr lang="en-GB" sz="1200" b="0" kern="1200" dirty="0" err="1">
                <a:solidFill>
                  <a:schemeClr val="tx1"/>
                </a:solidFill>
                <a:effectLst/>
                <a:latin typeface="+mn-lt"/>
                <a:ea typeface="+mn-ea"/>
                <a:cs typeface="+mn-cs"/>
              </a:rPr>
              <a:t>jeder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jede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jedes</a:t>
            </a:r>
            <a:r>
              <a:rPr lang="en-GB" sz="1200" b="0" kern="1200" dirty="0">
                <a:solidFill>
                  <a:schemeClr val="tx1"/>
                </a:solidFill>
                <a:effectLst/>
                <a:latin typeface="+mn-lt"/>
                <a:ea typeface="+mn-ea"/>
                <a:cs typeface="+mn-cs"/>
              </a:rPr>
              <a:t> [88]</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8457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 recap vocabulary from this lesson and sets </a:t>
            </a:r>
            <a:r>
              <a:rPr lang="es-419" sz="1200" b="0" kern="1200" dirty="0">
                <a:solidFill>
                  <a:schemeClr val="tx1"/>
                </a:solidFill>
                <a:effectLst/>
                <a:latin typeface="+mn-lt"/>
                <a:ea typeface="+mn-ea"/>
                <a:cs typeface="+mn-cs"/>
              </a:rPr>
              <a:t>Y8 1.1.5</a:t>
            </a:r>
            <a:r>
              <a:rPr lang="en-GB" sz="1200" b="0" kern="1200" baseline="0" dirty="0">
                <a:solidFill>
                  <a:schemeClr val="tx1"/>
                </a:solidFill>
                <a:effectLst/>
                <a:latin typeface="+mn-lt"/>
                <a:ea typeface="+mn-ea"/>
                <a:cs typeface="+mn-cs"/>
              </a:rPr>
              <a:t> and </a:t>
            </a:r>
            <a:r>
              <a:rPr lang="es-419" sz="1200" b="0" kern="1200" dirty="0">
                <a:solidFill>
                  <a:schemeClr val="tx1"/>
                </a:solidFill>
                <a:effectLst/>
                <a:latin typeface="+mn-lt"/>
                <a:ea typeface="+mn-ea"/>
                <a:cs typeface="+mn-cs"/>
              </a:rPr>
              <a:t>Y7 3.2.6 as per the SoW </a:t>
            </a:r>
            <a:r>
              <a:rPr lang="es-419" sz="1200" b="0" kern="1200" dirty="0" err="1">
                <a:solidFill>
                  <a:schemeClr val="tx1"/>
                </a:solidFill>
                <a:effectLst/>
                <a:latin typeface="+mn-lt"/>
                <a:ea typeface="+mn-ea"/>
                <a:cs typeface="+mn-cs"/>
              </a:rPr>
              <a:t>cycle</a:t>
            </a:r>
            <a:r>
              <a:rPr lang="es-419" sz="1200" b="0" kern="1200" dirty="0">
                <a:solidFill>
                  <a:schemeClr val="tx1"/>
                </a:solidFill>
                <a:effectLst/>
                <a:latin typeface="+mn-lt"/>
                <a:ea typeface="+mn-ea"/>
                <a:cs typeface="+mn-cs"/>
              </a:rPr>
              <a:t> of </a:t>
            </a:r>
            <a:r>
              <a:rPr lang="es-419" sz="1200" b="0" kern="1200" dirty="0" err="1">
                <a:solidFill>
                  <a:schemeClr val="tx1"/>
                </a:solidFill>
                <a:effectLst/>
                <a:latin typeface="+mn-lt"/>
                <a:ea typeface="+mn-ea"/>
                <a:cs typeface="+mn-cs"/>
              </a:rPr>
              <a:t>revisiting</a:t>
            </a:r>
            <a:r>
              <a:rPr lang="es-419"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endParaRPr lang="en-US" b="1" dirty="0"/>
          </a:p>
          <a:p>
            <a:r>
              <a:rPr lang="en-US" b="1" dirty="0"/>
              <a:t>Procedure:</a:t>
            </a:r>
          </a:p>
          <a:p>
            <a:r>
              <a:rPr lang="en-US" b="0" dirty="0"/>
              <a:t>1. Give students</a:t>
            </a:r>
            <a:r>
              <a:rPr lang="en-US" b="0" baseline="0" dirty="0"/>
              <a:t> a minute in pairs to try to anticipate the vocabulary items they hear.  This gives the teacher a chance to gauge students’ understanding of the pictures and offer help where necessary.</a:t>
            </a:r>
            <a:endParaRPr lang="en-US" b="0" dirty="0"/>
          </a:p>
          <a:p>
            <a:r>
              <a:rPr lang="en-US" b="0" dirty="0"/>
              <a:t>2. Click</a:t>
            </a:r>
            <a:r>
              <a:rPr lang="en-US" b="0" baseline="0" dirty="0"/>
              <a:t> the number triggers to play the audio.</a:t>
            </a:r>
            <a:endParaRPr lang="en-US" b="0" dirty="0"/>
          </a:p>
          <a:p>
            <a:r>
              <a:rPr lang="en-US" b="0" dirty="0"/>
              <a:t>3. Go through the answers drawing attention to the vocabulary items.</a:t>
            </a:r>
          </a:p>
          <a:p>
            <a:endParaRPr lang="en-US" b="0" dirty="0"/>
          </a:p>
          <a:p>
            <a:r>
              <a:rPr lang="en-US" b="1" dirty="0"/>
              <a:t>Transcript:</a:t>
            </a:r>
          </a:p>
          <a:p>
            <a:pPr marL="228600" indent="-228600">
              <a:buAutoNum type="arabicParenR"/>
            </a:pPr>
            <a:r>
              <a:rPr lang="en-US" b="0" baseline="0" dirty="0" err="1"/>
              <a:t>hacer</a:t>
            </a:r>
            <a:r>
              <a:rPr lang="en-US" b="0" baseline="0" dirty="0"/>
              <a:t> un </a:t>
            </a:r>
            <a:r>
              <a:rPr lang="en-US" b="0" baseline="0" dirty="0" err="1"/>
              <a:t>cambio</a:t>
            </a:r>
            <a:r>
              <a:rPr lang="en-US" b="0" baseline="0" dirty="0"/>
              <a:t> genial</a:t>
            </a:r>
          </a:p>
          <a:p>
            <a:pPr marL="228600" indent="-228600">
              <a:buAutoNum type="arabicParenR"/>
            </a:pPr>
            <a:r>
              <a:rPr lang="en-US" b="0" baseline="0" dirty="0" err="1"/>
              <a:t>cenar</a:t>
            </a:r>
            <a:r>
              <a:rPr lang="en-US" b="0" baseline="0" dirty="0"/>
              <a:t> solo</a:t>
            </a:r>
          </a:p>
          <a:p>
            <a:pPr marL="228600" indent="-228600">
              <a:buAutoNum type="arabicParenR"/>
            </a:pPr>
            <a:r>
              <a:rPr lang="en-US" b="0" baseline="0" dirty="0"/>
              <a:t>el </a:t>
            </a:r>
            <a:r>
              <a:rPr lang="en-US" b="0" baseline="0" dirty="0" err="1"/>
              <a:t>pelo</a:t>
            </a:r>
            <a:r>
              <a:rPr lang="en-US" b="0" baseline="0" dirty="0"/>
              <a:t> largo</a:t>
            </a:r>
          </a:p>
          <a:p>
            <a:pPr marL="228600" indent="-228600">
              <a:buAutoNum type="arabicParenR"/>
            </a:pPr>
            <a:r>
              <a:rPr lang="en-US" b="0" baseline="0" dirty="0" err="1"/>
              <a:t>hacer</a:t>
            </a:r>
            <a:r>
              <a:rPr lang="en-US" b="0" baseline="0" dirty="0"/>
              <a:t> un </a:t>
            </a:r>
            <a:r>
              <a:rPr lang="en-US" b="0" baseline="0" dirty="0" err="1"/>
              <a:t>viaje</a:t>
            </a:r>
            <a:r>
              <a:rPr lang="en-US" b="0" baseline="0" dirty="0"/>
              <a:t> </a:t>
            </a:r>
            <a:r>
              <a:rPr lang="en-US" b="0" baseline="0" dirty="0" err="1"/>
              <a:t>corto</a:t>
            </a:r>
            <a:endParaRPr lang="en-US" b="0" baseline="0" dirty="0"/>
          </a:p>
          <a:p>
            <a:pPr marL="228600" indent="-228600">
              <a:buAutoNum type="arabicParenR"/>
            </a:pPr>
            <a:r>
              <a:rPr lang="en-US" b="0" baseline="0" dirty="0" err="1"/>
              <a:t>hacer</a:t>
            </a:r>
            <a:r>
              <a:rPr lang="en-US" b="0" baseline="0" dirty="0"/>
              <a:t> un </a:t>
            </a:r>
            <a:r>
              <a:rPr lang="en-US" b="0" baseline="0" dirty="0" err="1"/>
              <a:t>gesto</a:t>
            </a:r>
            <a:r>
              <a:rPr lang="en-US" b="0" baseline="0" dirty="0"/>
              <a:t> </a:t>
            </a:r>
            <a:r>
              <a:rPr lang="en-US" b="0" baseline="0" dirty="0" err="1"/>
              <a:t>gracioso</a:t>
            </a:r>
            <a:endParaRPr lang="en-US" b="0" baseline="0" dirty="0"/>
          </a:p>
          <a:p>
            <a:pPr marL="228600" indent="-228600">
              <a:buAutoNum type="arabicParenR"/>
            </a:pPr>
            <a:r>
              <a:rPr lang="en-US" b="0" baseline="0" dirty="0"/>
              <a:t>el </a:t>
            </a:r>
            <a:r>
              <a:rPr lang="en-US" b="0" baseline="0" dirty="0" err="1"/>
              <a:t>pelo</a:t>
            </a:r>
            <a:r>
              <a:rPr lang="en-US" b="0" baseline="0" dirty="0"/>
              <a:t> </a:t>
            </a:r>
            <a:r>
              <a:rPr lang="en-US" b="0" baseline="0" dirty="0" err="1"/>
              <a:t>corto</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dirty="0" err="1"/>
              <a:t>hacer</a:t>
            </a:r>
            <a:r>
              <a:rPr lang="en-US" b="0" baseline="0" dirty="0"/>
              <a:t> un </a:t>
            </a:r>
            <a:r>
              <a:rPr lang="en-US" b="0" baseline="0" dirty="0" err="1"/>
              <a:t>esfuerzo</a:t>
            </a:r>
            <a:endParaRPr lang="en-US" b="0" baseline="0" dirty="0"/>
          </a:p>
          <a:p>
            <a:pPr marL="228600" indent="-228600">
              <a:buAutoNum type="arabicParenR"/>
            </a:pPr>
            <a:r>
              <a:rPr lang="en-US" b="0" baseline="0" dirty="0"/>
              <a:t>un </a:t>
            </a:r>
            <a:r>
              <a:rPr lang="en-US" b="0" baseline="0" dirty="0" err="1"/>
              <a:t>diálogo</a:t>
            </a:r>
            <a:r>
              <a:rPr lang="en-US" b="0" baseline="0" dirty="0"/>
              <a:t> largo</a:t>
            </a:r>
          </a:p>
          <a:p>
            <a:pPr marL="228600" indent="-228600">
              <a:buAutoNum type="arabicParenR"/>
            </a:pPr>
            <a:r>
              <a:rPr lang="en-US" b="0" baseline="0" dirty="0" err="1"/>
              <a:t>hacer</a:t>
            </a:r>
            <a:r>
              <a:rPr lang="en-US" b="0" baseline="0" dirty="0"/>
              <a:t> un </a:t>
            </a:r>
            <a:r>
              <a:rPr lang="en-US" b="0" baseline="0" dirty="0" err="1"/>
              <a:t>viaje</a:t>
            </a:r>
            <a:r>
              <a:rPr lang="en-US" b="0" baseline="0" dirty="0"/>
              <a:t> largo</a:t>
            </a:r>
          </a:p>
          <a:p>
            <a:pPr marL="228600" indent="-228600">
              <a:buAutoNum type="arabicParenR"/>
            </a:pPr>
            <a:r>
              <a:rPr lang="en-US" b="0" baseline="0" dirty="0"/>
              <a:t>el </a:t>
            </a:r>
            <a:r>
              <a:rPr lang="en-US" b="0" baseline="0" dirty="0" err="1"/>
              <a:t>cielo</a:t>
            </a:r>
            <a:r>
              <a:rPr lang="en-US" b="0" baseline="0" dirty="0"/>
              <a:t> </a:t>
            </a:r>
            <a:r>
              <a:rPr lang="en-US" b="0" baseline="0" dirty="0" err="1"/>
              <a:t>azul</a:t>
            </a:r>
            <a:endParaRPr lang="en-US" b="0" baseline="0" dirty="0"/>
          </a:p>
          <a:p>
            <a:pPr marL="0" indent="0">
              <a:buNone/>
            </a:pPr>
            <a:r>
              <a:rPr lang="en-US" b="0" baseline="0" dirty="0"/>
              <a:t>11) </a:t>
            </a:r>
            <a:r>
              <a:rPr lang="en-US" b="0" baseline="0" dirty="0" err="1"/>
              <a:t>hacer</a:t>
            </a:r>
            <a:r>
              <a:rPr lang="en-US" b="0" baseline="0" dirty="0"/>
              <a:t> </a:t>
            </a:r>
            <a:r>
              <a:rPr lang="en-US" b="0" baseline="0" dirty="0" err="1"/>
              <a:t>ruido</a:t>
            </a:r>
            <a:endParaRPr lang="en-US" b="0" baseline="0" dirty="0"/>
          </a:p>
          <a:p>
            <a:pPr marL="0" indent="0">
              <a:buNone/>
            </a:pPr>
            <a:r>
              <a:rPr lang="en-US" b="0" baseline="0" dirty="0"/>
              <a:t>12) </a:t>
            </a:r>
            <a:r>
              <a:rPr lang="en-US" b="0" baseline="0" dirty="0" err="1"/>
              <a:t>dormir</a:t>
            </a:r>
            <a:r>
              <a:rPr lang="en-US" b="0" baseline="0" dirty="0"/>
              <a:t> solo</a:t>
            </a:r>
          </a:p>
          <a:p>
            <a:pPr marL="0" indent="0">
              <a:buNone/>
            </a:pPr>
            <a:endParaRPr lang="en-US" b="0" baseline="0" dirty="0"/>
          </a:p>
          <a:p>
            <a:r>
              <a:rPr lang="es-419" sz="1200" b="1" kern="1200" dirty="0">
                <a:solidFill>
                  <a:schemeClr val="tx1"/>
                </a:solidFill>
                <a:effectLst/>
                <a:latin typeface="+mn-lt"/>
                <a:ea typeface="+mn-ea"/>
                <a:cs typeface="+mn-cs"/>
              </a:rPr>
              <a:t>Vocabulary </a:t>
            </a:r>
            <a:r>
              <a:rPr lang="es-419" sz="1200" b="1" kern="1200" dirty="0" err="1">
                <a:solidFill>
                  <a:schemeClr val="tx1"/>
                </a:solidFill>
                <a:effectLst/>
                <a:latin typeface="+mn-lt"/>
                <a:ea typeface="+mn-ea"/>
                <a:cs typeface="+mn-cs"/>
              </a:rPr>
              <a:t>from</a:t>
            </a:r>
            <a:r>
              <a:rPr lang="es-419" sz="1200" b="1" kern="1200" dirty="0">
                <a:solidFill>
                  <a:schemeClr val="tx1"/>
                </a:solidFill>
                <a:effectLst/>
                <a:latin typeface="+mn-lt"/>
                <a:ea typeface="+mn-ea"/>
                <a:cs typeface="+mn-cs"/>
              </a:rPr>
              <a:t> </a:t>
            </a:r>
            <a:r>
              <a:rPr lang="es-419" sz="1200" b="1" kern="1200" dirty="0" err="1">
                <a:solidFill>
                  <a:schemeClr val="tx1"/>
                </a:solidFill>
                <a:effectLst/>
                <a:latin typeface="+mn-lt"/>
                <a:ea typeface="+mn-ea"/>
                <a:cs typeface="+mn-cs"/>
              </a:rPr>
              <a:t>revisited</a:t>
            </a:r>
            <a:r>
              <a:rPr lang="es-419" sz="1200" b="1" kern="1200" baseline="0" dirty="0">
                <a:solidFill>
                  <a:schemeClr val="tx1"/>
                </a:solidFill>
                <a:effectLst/>
                <a:latin typeface="+mn-lt"/>
                <a:ea typeface="+mn-ea"/>
                <a:cs typeface="+mn-cs"/>
              </a:rPr>
              <a:t> sets</a:t>
            </a:r>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8.1.1.5:</a:t>
            </a:r>
            <a:r>
              <a:rPr lang="es-419" sz="1200" b="1"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cambio [319]; ruido [1034]; esfuerzo [601]; viaje [519]; gesto [928]; gracioso [3874]; genial [2890]; </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dirty="0">
                <a:solidFill>
                  <a:schemeClr val="tx1"/>
                </a:solidFill>
                <a:effectLst/>
                <a:latin typeface="+mn-lt"/>
                <a:ea typeface="+mn-ea"/>
                <a:cs typeface="+mn-cs"/>
              </a:rPr>
              <a:t>7.3.2.6: </a:t>
            </a:r>
            <a:r>
              <a:rPr lang="es-419" sz="1200" kern="1200" dirty="0">
                <a:solidFill>
                  <a:schemeClr val="tx1"/>
                </a:solidFill>
                <a:effectLst/>
                <a:latin typeface="+mn-lt"/>
                <a:ea typeface="+mn-ea"/>
                <a:cs typeface="+mn-cs"/>
              </a:rPr>
              <a:t>cielo [620]; pelo [873]; cenar [3087]; dormir [403]</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905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a:t>
            </a:r>
            <a:r>
              <a:rPr lang="en-GB" b="0" baseline="0" dirty="0"/>
              <a:t> practise comprehension and production of most of this week’s revisited vocabulary in sentences.</a:t>
            </a:r>
            <a:br>
              <a:rPr lang="en-GB" dirty="0"/>
            </a:br>
            <a:br>
              <a:rPr lang="en-GB" dirty="0"/>
            </a:br>
            <a:r>
              <a:rPr lang="en-GB" b="1" dirty="0"/>
              <a:t>Procedure:</a:t>
            </a:r>
            <a:br>
              <a:rPr lang="en-GB" dirty="0"/>
            </a:br>
            <a:r>
              <a:rPr lang="en-GB" dirty="0"/>
              <a:t>1. Encourage students to recall the vocabulary to predict what they will hear.  In number one words that differentiate one sentence from another have been put in bold to facilitate task modelling.  </a:t>
            </a:r>
          </a:p>
          <a:p>
            <a:r>
              <a:rPr lang="en-GB" dirty="0"/>
              <a:t>2. Click</a:t>
            </a:r>
            <a:r>
              <a:rPr lang="en-GB" baseline="0" dirty="0"/>
              <a:t> the action buttons to play each sentence. Students pick which column (A, B or C) is correct.</a:t>
            </a:r>
            <a:endParaRPr lang="en-GB" dirty="0"/>
          </a:p>
          <a:p>
            <a:r>
              <a:rPr lang="en-GB" dirty="0"/>
              <a:t>3. Clicking</a:t>
            </a:r>
            <a:r>
              <a:rPr lang="en-GB" baseline="0" dirty="0"/>
              <a:t> reveals the answers.</a:t>
            </a:r>
            <a:br>
              <a:rPr lang="en-GB" baseline="0" dirty="0"/>
            </a:br>
            <a:r>
              <a:rPr lang="en-GB" baseline="0" dirty="0"/>
              <a:t>4. Elicit the German for the other two answers each time, to practise productive recall of the vocabulary.</a:t>
            </a:r>
          </a:p>
          <a:p>
            <a:endParaRPr lang="en-GB" baseline="0" dirty="0"/>
          </a:p>
          <a:p>
            <a:endParaRPr lang="en-GB" dirty="0"/>
          </a:p>
          <a:p>
            <a:r>
              <a:rPr lang="en-GB" b="1" dirty="0"/>
              <a:t>Transcript:</a:t>
            </a:r>
            <a:br>
              <a:rPr lang="en-GB" dirty="0"/>
            </a:br>
            <a:r>
              <a:rPr lang="en-GB" dirty="0"/>
              <a:t>1. </a:t>
            </a:r>
            <a:r>
              <a:rPr lang="en-GB" dirty="0" err="1"/>
              <a:t>Oben</a:t>
            </a:r>
            <a:r>
              <a:rPr lang="en-GB" dirty="0"/>
              <a:t> </a:t>
            </a:r>
            <a:r>
              <a:rPr lang="en-GB" dirty="0" err="1"/>
              <a:t>i</a:t>
            </a:r>
            <a:r>
              <a:rPr lang="de-DE" sz="1200" kern="1200" dirty="0">
                <a:solidFill>
                  <a:schemeClr val="tx1"/>
                </a:solidFill>
                <a:effectLst/>
                <a:latin typeface="+mn-lt"/>
                <a:ea typeface="+mn-ea"/>
                <a:cs typeface="+mn-cs"/>
              </a:rPr>
              <a:t>n meiner Wohnung findet eine Geburtstagsparty statt.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a:t>
            </a:r>
            <a:r>
              <a:rPr lang="en-GB" sz="1200" dirty="0">
                <a:solidFill>
                  <a:srgbClr val="115076"/>
                </a:solidFill>
              </a:rPr>
              <a:t>Mia </a:t>
            </a:r>
            <a:r>
              <a:rPr lang="en-GB" sz="1200" dirty="0" err="1">
                <a:solidFill>
                  <a:srgbClr val="115076"/>
                </a:solidFill>
              </a:rPr>
              <a:t>ist</a:t>
            </a:r>
            <a:r>
              <a:rPr lang="en-GB" sz="1200" dirty="0">
                <a:solidFill>
                  <a:srgbClr val="115076"/>
                </a:solidFill>
              </a:rPr>
              <a:t> </a:t>
            </a:r>
            <a:r>
              <a:rPr lang="en-GB" sz="1200" dirty="0" err="1">
                <a:solidFill>
                  <a:srgbClr val="115076"/>
                </a:solidFill>
              </a:rPr>
              <a:t>müde</a:t>
            </a:r>
            <a:r>
              <a:rPr lang="en-GB" sz="1200" dirty="0">
                <a:solidFill>
                  <a:srgbClr val="115076"/>
                </a:solidFill>
              </a:rPr>
              <a:t>, und </a:t>
            </a:r>
            <a:r>
              <a:rPr lang="en-GB" sz="1200" dirty="0" err="1">
                <a:solidFill>
                  <a:srgbClr val="115076"/>
                </a:solidFill>
              </a:rPr>
              <a:t>sie</a:t>
            </a:r>
            <a:r>
              <a:rPr lang="en-GB" sz="1200" dirty="0">
                <a:solidFill>
                  <a:srgbClr val="115076"/>
                </a:solidFill>
              </a:rPr>
              <a:t> </a:t>
            </a:r>
            <a:r>
              <a:rPr lang="en-GB" sz="1200" dirty="0" err="1">
                <a:solidFill>
                  <a:srgbClr val="115076"/>
                </a:solidFill>
              </a:rPr>
              <a:t>kommt</a:t>
            </a:r>
            <a:r>
              <a:rPr lang="en-GB" sz="1200" dirty="0">
                <a:solidFill>
                  <a:srgbClr val="115076"/>
                </a:solidFill>
              </a:rPr>
              <a:t> </a:t>
            </a:r>
            <a:r>
              <a:rPr lang="en-GB" sz="1200" dirty="0" err="1">
                <a:solidFill>
                  <a:srgbClr val="115076"/>
                </a:solidFill>
              </a:rPr>
              <a:t>später</a:t>
            </a:r>
            <a:r>
              <a:rPr lang="en-GB" sz="1200" dirty="0">
                <a:solidFill>
                  <a:srgbClr val="115076"/>
                </a:solidFill>
              </a:rPr>
              <a:t>.</a:t>
            </a:r>
          </a:p>
          <a:p>
            <a:r>
              <a:rPr lang="de-DE" sz="1200" kern="1200" dirty="0">
                <a:solidFill>
                  <a:schemeClr val="tx1"/>
                </a:solidFill>
                <a:effectLst/>
                <a:latin typeface="+mn-lt"/>
                <a:ea typeface="+mn-ea"/>
                <a:cs typeface="+mn-cs"/>
              </a:rPr>
              <a:t>3. Mehmet ist mit dem Flugzeug vom Süden aus losgeflogen.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Katjas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und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fliegen</a:t>
            </a:r>
            <a:r>
              <a:rPr lang="en-GB" sz="1200" kern="1200" dirty="0">
                <a:solidFill>
                  <a:schemeClr val="tx1"/>
                </a:solidFill>
                <a:effectLst/>
                <a:latin typeface="+mn-lt"/>
                <a:ea typeface="+mn-ea"/>
                <a:cs typeface="+mn-cs"/>
              </a:rPr>
              <a:t> von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aus</a:t>
            </a:r>
            <a:r>
              <a:rPr lang="en-GB" sz="1200" kern="1200" dirty="0">
                <a:solidFill>
                  <a:schemeClr val="tx1"/>
                </a:solidFill>
                <a:effectLst/>
                <a:latin typeface="+mn-lt"/>
                <a:ea typeface="+mn-ea"/>
                <a:cs typeface="+mn-cs"/>
              </a:rPr>
              <a:t> los und </a:t>
            </a:r>
            <a:r>
              <a:rPr lang="en-GB" sz="1200" kern="1200" dirty="0" err="1">
                <a:solidFill>
                  <a:schemeClr val="tx1"/>
                </a:solidFill>
                <a:effectLst/>
                <a:latin typeface="+mn-lt"/>
                <a:ea typeface="+mn-ea"/>
                <a:cs typeface="+mn-cs"/>
              </a:rPr>
              <a:t>essen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gern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polnisches</a:t>
            </a:r>
            <a:r>
              <a:rPr lang="en-GB" sz="1200" kern="1200" dirty="0">
                <a:solidFill>
                  <a:schemeClr val="tx1"/>
                </a:solidFill>
                <a:effectLst/>
                <a:latin typeface="+mn-lt"/>
                <a:ea typeface="+mn-ea"/>
                <a:cs typeface="+mn-cs"/>
              </a:rPr>
              <a:t> Essen.</a:t>
            </a:r>
          </a:p>
          <a:p>
            <a:r>
              <a:rPr lang="de-DE" sz="1200" kern="1200" dirty="0">
                <a:solidFill>
                  <a:schemeClr val="tx1"/>
                </a:solidFill>
                <a:effectLst/>
                <a:latin typeface="+mn-lt"/>
                <a:ea typeface="+mn-ea"/>
                <a:cs typeface="+mn-cs"/>
              </a:rPr>
              <a:t>5. Katja bereitet das Essen vor, aber sie hat die Küche nicht gefunden.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Wir sind einkaufen gegangen, aber wir haben noch Lust, mit Mia zu tanzen!</a:t>
            </a:r>
            <a:endParaRPr lang="en-GB" sz="1200" kern="1200" dirty="0">
              <a:solidFill>
                <a:schemeClr val="tx1"/>
              </a:solidFill>
              <a:effectLst/>
              <a:latin typeface="+mn-lt"/>
              <a:ea typeface="+mn-ea"/>
              <a:cs typeface="+mn-cs"/>
            </a:endParaRPr>
          </a:p>
          <a:p>
            <a:br>
              <a:rPr lang="en-GB" dirty="0"/>
            </a:br>
            <a:br>
              <a:rPr lang="en-GB" dirty="0"/>
            </a:br>
            <a:r>
              <a:rPr lang="en-GB" b="1" baseline="0" dirty="0"/>
              <a:t>Word frequency (1 is the most frequent word in German): </a:t>
            </a:r>
            <a:endParaRPr lang="en-GB" sz="1200" kern="1200" dirty="0">
              <a:solidFill>
                <a:schemeClr val="tx1"/>
              </a:solidFill>
              <a:effectLst/>
              <a:latin typeface="+mn-lt"/>
              <a:ea typeface="+mn-ea"/>
              <a:cs typeface="+mn-cs"/>
            </a:endParaRPr>
          </a:p>
          <a:p>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einkaufen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[2877]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mitbringen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[1828]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stattfinden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[652]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vorbereiten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[1421]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Geburtstag</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[1766] </a:t>
            </a:r>
            <a:b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b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gegangen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[66]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gefahren</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[215]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fliegen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[824]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geflogen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[824]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Bahn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[1415]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Flugzeug</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[1776]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Geschichte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[262]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Onkel</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[1832]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Polen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[2023]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Süden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[1771]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Tante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[1826]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Schiff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[1176]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polnisch</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[3237]</a:t>
            </a:r>
          </a:p>
          <a:p>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gefunden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[103]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Hunger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[2097]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Kaffee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[1299]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Küche</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[960]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Lust</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[1407]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Schmerz</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[1483]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Wohnung</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[418]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müde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[2000]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noch1</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[33]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oben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[100]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unten</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[590]</a:t>
            </a:r>
            <a:b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br>
            <a:endPar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p>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496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Timing:</a:t>
            </a:r>
            <a:r>
              <a:rPr lang="en-GB" b="1" baseline="0" dirty="0"/>
              <a:t> </a:t>
            </a:r>
            <a:r>
              <a:rPr lang="en-GB" b="0" baseline="0" dirty="0"/>
              <a:t>5 min (slides 15-29)</a:t>
            </a:r>
            <a:endParaRPr lang="en-GB" b="0" dirty="0"/>
          </a:p>
          <a:p>
            <a:endParaRPr lang="en-GB" b="1" dirty="0"/>
          </a:p>
          <a:p>
            <a:r>
              <a:rPr lang="en-GB" b="1" dirty="0"/>
              <a:t>Aim:</a:t>
            </a:r>
            <a:r>
              <a:rPr lang="en-GB" b="1" baseline="0" dirty="0"/>
              <a:t> </a:t>
            </a:r>
            <a:r>
              <a:rPr lang="en-GB" b="0" baseline="0" dirty="0"/>
              <a:t>to practise recall of previously taught vocabulary</a:t>
            </a:r>
          </a:p>
          <a:p>
            <a:endParaRPr lang="en-GB" b="0" baseline="0" dirty="0"/>
          </a:p>
          <a:p>
            <a:r>
              <a:rPr lang="en-GB" b="1" baseline="0" dirty="0"/>
              <a:t>Procedure: </a:t>
            </a:r>
          </a:p>
          <a:p>
            <a:pPr marL="228600" indent="-228600">
              <a:buAutoNum type="arabicPeriod"/>
            </a:pPr>
            <a:r>
              <a:rPr lang="en-GB" b="0" baseline="0" dirty="0"/>
              <a:t>Students read the word in the centre of the screen and recall the Spanish. The first few letters of the word are provided to facilitate retrieval. Teachers may decide to reduce to one letter should they wish increase the level of difficulty.</a:t>
            </a:r>
            <a:endParaRPr lang="en-GB" b="0" dirty="0"/>
          </a:p>
          <a:p>
            <a:endParaRPr lang="en-GB" b="1" dirty="0"/>
          </a:p>
          <a:p>
            <a:r>
              <a:rPr lang="en-GB" b="1" dirty="0"/>
              <a:t>Words</a:t>
            </a:r>
            <a:r>
              <a:rPr lang="en-GB" b="1" baseline="0" dirty="0"/>
              <a:t> from revisited sets:</a:t>
            </a:r>
            <a:endParaRPr lang="en-GB" sz="1200" b="1" i="0" u="none" strike="noStrike" kern="1200" cap="none" dirty="0">
              <a:solidFill>
                <a:schemeClr val="tx1"/>
              </a:solidFill>
              <a:effectLst/>
              <a:latin typeface="+mn-lt"/>
              <a:ea typeface="Calibri"/>
              <a:cs typeface="Calibri"/>
              <a:sym typeface="Calibri"/>
            </a:endParaRPr>
          </a:p>
          <a:p>
            <a:r>
              <a:rPr lang="es-419" sz="1200" b="1" kern="1200" dirty="0">
                <a:solidFill>
                  <a:schemeClr val="tx1"/>
                </a:solidFill>
                <a:effectLst/>
                <a:latin typeface="+mn-lt"/>
                <a:ea typeface="+mn-ea"/>
                <a:cs typeface="+mn-cs"/>
              </a:rPr>
              <a:t>Y8 1.2.1.</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largo [300]; mismo [55]; último [188]</a:t>
            </a:r>
            <a:endParaRPr lang="es-GB" dirty="0">
              <a:effectLst/>
            </a:endParaRPr>
          </a:p>
          <a:p>
            <a:r>
              <a:rPr lang="es-419" sz="1200" b="1" kern="1200" dirty="0">
                <a:solidFill>
                  <a:schemeClr val="tx1"/>
                </a:solidFill>
                <a:effectLst/>
                <a:latin typeface="+mn-lt"/>
                <a:ea typeface="+mn-ea"/>
                <a:cs typeface="+mn-cs"/>
              </a:rPr>
              <a:t>Y8 1.1.3</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malo² [360]; sucio [1855]; limpio [1710]; precioso [1777]; listo² [1684]; contento [1949]; triste [1371]; seguro² [407]; igual [263]; quizás [346]; </a:t>
            </a:r>
          </a:p>
          <a:p>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1162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message [792]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1286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253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 (2 slides)</a:t>
            </a:r>
            <a:br>
              <a:rPr lang="en-GB" dirty="0"/>
            </a:br>
            <a:br>
              <a:rPr lang="en-GB" b="1" dirty="0"/>
            </a:br>
            <a:r>
              <a:rPr lang="en-GB" b="1" dirty="0"/>
              <a:t>Aim: </a:t>
            </a:r>
            <a:r>
              <a:rPr lang="en-GB" b="0" dirty="0"/>
              <a:t>to practise productive recall of all of this week’s new and revisited vocabulary in the written modality.</a:t>
            </a:r>
            <a:br>
              <a:rPr lang="en-GB" b="0" dirty="0"/>
            </a:br>
            <a:br>
              <a:rPr lang="en-GB" dirty="0"/>
            </a:br>
            <a:r>
              <a:rPr lang="en-GB" b="1" dirty="0"/>
              <a:t>Procedure:</a:t>
            </a:r>
            <a:br>
              <a:rPr lang="en-GB" dirty="0"/>
            </a:br>
            <a:r>
              <a:rPr lang="en-GB" dirty="0"/>
              <a:t>1. Click for the first word to appear and then disappear.  Repeat for 2</a:t>
            </a:r>
            <a:r>
              <a:rPr lang="en-GB" baseline="30000" dirty="0"/>
              <a:t>nd</a:t>
            </a:r>
            <a:r>
              <a:rPr lang="en-GB" dirty="0"/>
              <a:t> and 3</a:t>
            </a:r>
            <a:r>
              <a:rPr lang="en-GB" baseline="30000" dirty="0"/>
              <a:t>rd</a:t>
            </a:r>
            <a:r>
              <a:rPr lang="en-GB" dirty="0"/>
              <a:t> words for number 1.</a:t>
            </a:r>
          </a:p>
          <a:p>
            <a:r>
              <a:rPr lang="en-GB" dirty="0"/>
              <a:t>2. Students write down their answer for number 1.</a:t>
            </a:r>
          </a:p>
          <a:p>
            <a:r>
              <a:rPr lang="en-GB" dirty="0"/>
              <a:t>3. Click again for the answer to number 1.</a:t>
            </a:r>
          </a:p>
          <a:p>
            <a:r>
              <a:rPr lang="en-GB" dirty="0"/>
              <a:t>4. Continue with the remainder of the questions on this slide, providing item-by-item feedback.</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dirty="0">
                <a:solidFill>
                  <a:schemeClr val="tx1"/>
                </a:solidFill>
                <a:effectLst/>
                <a:latin typeface="+mn-lt"/>
                <a:ea typeface="Calibri"/>
                <a:cs typeface="Calibri"/>
                <a:sym typeface="Calibri"/>
              </a:rPr>
              <a:t>kriegen </a:t>
            </a:r>
            <a:r>
              <a:rPr lang="de-DE" sz="1200" b="0" i="0" u="none" strike="noStrike" kern="1200" cap="none" dirty="0">
                <a:solidFill>
                  <a:schemeClr val="tx1"/>
                </a:solidFill>
                <a:effectLst/>
                <a:latin typeface="+mn-lt"/>
                <a:ea typeface="Calibri"/>
                <a:cs typeface="Calibri"/>
                <a:sym typeface="Calibri"/>
              </a:rPr>
              <a:t>[724] </a:t>
            </a:r>
            <a:r>
              <a:rPr lang="de-DE" sz="1200" b="1" i="0" u="none" strike="noStrike" kern="1200" cap="none" dirty="0">
                <a:solidFill>
                  <a:schemeClr val="tx1"/>
                </a:solidFill>
                <a:effectLst/>
                <a:latin typeface="+mn-lt"/>
                <a:ea typeface="Calibri"/>
                <a:cs typeface="Calibri"/>
                <a:sym typeface="Calibri"/>
              </a:rPr>
              <a:t>eigen</a:t>
            </a:r>
            <a:r>
              <a:rPr lang="de-DE" sz="1200" b="0" i="0" u="none" strike="noStrike" kern="1200" cap="none" dirty="0">
                <a:solidFill>
                  <a:schemeClr val="tx1"/>
                </a:solidFill>
                <a:effectLst/>
                <a:latin typeface="+mn-lt"/>
                <a:ea typeface="Calibri"/>
                <a:cs typeface="Calibri"/>
                <a:sym typeface="Calibri"/>
              </a:rPr>
              <a:t> [166] </a:t>
            </a:r>
            <a:r>
              <a:rPr lang="de-DE" sz="1200" b="1" i="0" u="none" strike="noStrike" kern="1200" cap="none" dirty="0">
                <a:solidFill>
                  <a:schemeClr val="tx1"/>
                </a:solidFill>
                <a:effectLst/>
                <a:latin typeface="+mn-lt"/>
                <a:ea typeface="Calibri"/>
                <a:cs typeface="Calibri"/>
                <a:sym typeface="Calibri"/>
              </a:rPr>
              <a:t>für</a:t>
            </a:r>
            <a:r>
              <a:rPr lang="de-DE" sz="1200" b="0" i="0" u="none" strike="noStrike" kern="1200" cap="none" dirty="0">
                <a:solidFill>
                  <a:schemeClr val="tx1"/>
                </a:solidFill>
                <a:effectLst/>
                <a:latin typeface="+mn-lt"/>
                <a:ea typeface="Calibri"/>
                <a:cs typeface="Calibri"/>
                <a:sym typeface="Calibri"/>
              </a:rPr>
              <a:t> [17]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8.1.2.4 (revisit)</a:t>
            </a:r>
            <a:r>
              <a:rPr lang="en-GB" sz="1200" b="1" i="0" u="none" strike="noStrike" kern="1200" cap="none" baseline="0" dirty="0">
                <a:solidFill>
                  <a:schemeClr val="tx1"/>
                </a:solidFill>
                <a:effectLst/>
                <a:latin typeface="+mn-lt"/>
                <a:ea typeface="Calibri"/>
                <a:cs typeface="Calibri"/>
                <a:sym typeface="Calibri"/>
              </a:rPr>
              <a:t> </a:t>
            </a:r>
            <a:r>
              <a:rPr lang="de-DE" sz="1200" b="1" i="0" u="none" strike="noStrike" kern="1200" cap="none" baseline="0" dirty="0">
                <a:solidFill>
                  <a:schemeClr val="tx1"/>
                </a:solidFill>
                <a:effectLst/>
                <a:latin typeface="+mn-lt"/>
                <a:ea typeface="Calibri"/>
                <a:cs typeface="Calibri"/>
                <a:sym typeface="Calibri"/>
              </a:rPr>
              <a:t>erfahren</a:t>
            </a:r>
            <a:r>
              <a:rPr lang="de-DE" sz="1200" b="0" i="0" u="none" strike="noStrike" kern="1200" cap="none" baseline="0" dirty="0">
                <a:solidFill>
                  <a:schemeClr val="tx1"/>
                </a:solidFill>
                <a:effectLst/>
                <a:latin typeface="+mn-lt"/>
                <a:ea typeface="Calibri"/>
                <a:cs typeface="Calibri"/>
                <a:sym typeface="Calibri"/>
              </a:rPr>
              <a:t> [690] </a:t>
            </a:r>
            <a:r>
              <a:rPr lang="de-DE" sz="1200" b="1" i="0" u="none" strike="noStrike" kern="1200" cap="none" baseline="0" dirty="0">
                <a:solidFill>
                  <a:schemeClr val="tx1"/>
                </a:solidFill>
                <a:effectLst/>
                <a:latin typeface="+mn-lt"/>
                <a:ea typeface="Calibri"/>
                <a:cs typeface="Calibri"/>
                <a:sym typeface="Calibri"/>
              </a:rPr>
              <a:t>geblieben</a:t>
            </a:r>
            <a:r>
              <a:rPr lang="de-DE" sz="1200" b="0" i="0" u="none" strike="noStrike" kern="1200" cap="none" baseline="0" dirty="0">
                <a:solidFill>
                  <a:schemeClr val="tx1"/>
                </a:solidFill>
                <a:effectLst/>
                <a:latin typeface="+mn-lt"/>
                <a:ea typeface="Calibri"/>
                <a:cs typeface="Calibri"/>
                <a:sym typeface="Calibri"/>
              </a:rPr>
              <a:t> [113] </a:t>
            </a:r>
            <a:r>
              <a:rPr lang="de-DE" sz="1200" b="1" i="0" u="none" strike="noStrike" kern="1200" cap="none" baseline="0" dirty="0">
                <a:solidFill>
                  <a:schemeClr val="tx1"/>
                </a:solidFill>
                <a:effectLst/>
                <a:latin typeface="+mn-lt"/>
                <a:ea typeface="Calibri"/>
                <a:cs typeface="Calibri"/>
                <a:sym typeface="Calibri"/>
              </a:rPr>
              <a:t>geschwommen</a:t>
            </a:r>
            <a:r>
              <a:rPr lang="de-DE" sz="1200" b="0" i="0" u="none" strike="noStrike" kern="1200" cap="none" baseline="0" dirty="0">
                <a:solidFill>
                  <a:schemeClr val="tx1"/>
                </a:solidFill>
                <a:effectLst/>
                <a:latin typeface="+mn-lt"/>
                <a:ea typeface="Calibri"/>
                <a:cs typeface="Calibri"/>
                <a:sym typeface="Calibri"/>
              </a:rPr>
              <a:t> [1863] </a:t>
            </a:r>
            <a:r>
              <a:rPr lang="de-DE" sz="1200" b="1" i="0" u="none" strike="noStrike" kern="1200" cap="none" baseline="0" dirty="0">
                <a:solidFill>
                  <a:schemeClr val="tx1"/>
                </a:solidFill>
                <a:effectLst/>
                <a:latin typeface="+mn-lt"/>
                <a:ea typeface="Calibri"/>
                <a:cs typeface="Calibri"/>
                <a:sym typeface="Calibri"/>
              </a:rPr>
              <a:t>gestiegen </a:t>
            </a:r>
            <a:r>
              <a:rPr lang="de-DE" sz="1200" b="0" i="0" u="none" strike="noStrike" kern="1200" cap="none" baseline="0" dirty="0">
                <a:solidFill>
                  <a:schemeClr val="tx1"/>
                </a:solidFill>
                <a:effectLst/>
                <a:latin typeface="+mn-lt"/>
                <a:ea typeface="Calibri"/>
                <a:cs typeface="Calibri"/>
                <a:sym typeface="Calibri"/>
              </a:rPr>
              <a:t>[325] </a:t>
            </a:r>
            <a:r>
              <a:rPr lang="de-DE" sz="1200" b="1" i="0" u="none" strike="noStrike" kern="1200" cap="none" baseline="0" dirty="0">
                <a:solidFill>
                  <a:schemeClr val="tx1"/>
                </a:solidFill>
                <a:effectLst/>
                <a:latin typeface="+mn-lt"/>
                <a:ea typeface="Calibri"/>
                <a:cs typeface="Calibri"/>
                <a:sym typeface="Calibri"/>
              </a:rPr>
              <a:t>steigen</a:t>
            </a:r>
            <a:r>
              <a:rPr lang="de-DE" sz="1200" b="0" i="0" u="none" strike="noStrike" kern="1200" cap="none" baseline="0" dirty="0">
                <a:solidFill>
                  <a:schemeClr val="tx1"/>
                </a:solidFill>
                <a:effectLst/>
                <a:latin typeface="+mn-lt"/>
                <a:ea typeface="Calibri"/>
                <a:cs typeface="Calibri"/>
                <a:sym typeface="Calibri"/>
              </a:rPr>
              <a:t> [325] </a:t>
            </a:r>
            <a:r>
              <a:rPr lang="de-DE" sz="1200" b="1" i="0" u="none" strike="noStrike" kern="1200" cap="none" baseline="0" dirty="0">
                <a:solidFill>
                  <a:schemeClr val="tx1"/>
                </a:solidFill>
                <a:effectLst/>
                <a:latin typeface="+mn-lt"/>
                <a:ea typeface="Calibri"/>
                <a:cs typeface="Calibri"/>
                <a:sym typeface="Calibri"/>
              </a:rPr>
              <a:t>Berg</a:t>
            </a:r>
            <a:r>
              <a:rPr lang="de-DE" sz="1200" b="0" i="0" u="none" strike="noStrike" kern="1200" cap="none" baseline="0" dirty="0">
                <a:solidFill>
                  <a:schemeClr val="tx1"/>
                </a:solidFill>
                <a:effectLst/>
                <a:latin typeface="+mn-lt"/>
                <a:ea typeface="Calibri"/>
                <a:cs typeface="Calibri"/>
                <a:sym typeface="Calibri"/>
              </a:rPr>
              <a:t> [934] </a:t>
            </a:r>
            <a:r>
              <a:rPr lang="de-DE" sz="1200" b="1" i="0" u="none" strike="noStrike" kern="1200" cap="none" baseline="0" dirty="0">
                <a:solidFill>
                  <a:schemeClr val="tx1"/>
                </a:solidFill>
                <a:effectLst/>
                <a:latin typeface="+mn-lt"/>
                <a:ea typeface="Calibri"/>
                <a:cs typeface="Calibri"/>
                <a:sym typeface="Calibri"/>
              </a:rPr>
              <a:t>die Erfahrung </a:t>
            </a:r>
            <a:r>
              <a:rPr lang="de-DE" sz="1200" b="0" i="0" u="none" strike="noStrike" kern="1200" cap="none" baseline="0" dirty="0">
                <a:solidFill>
                  <a:schemeClr val="tx1"/>
                </a:solidFill>
                <a:effectLst/>
                <a:latin typeface="+mn-lt"/>
                <a:ea typeface="Calibri"/>
                <a:cs typeface="Calibri"/>
                <a:sym typeface="Calibri"/>
              </a:rPr>
              <a:t>[619] </a:t>
            </a:r>
            <a:r>
              <a:rPr lang="de-DE" sz="1200" b="1" i="0" u="none" strike="noStrike" kern="1200" cap="none" baseline="0" dirty="0">
                <a:solidFill>
                  <a:schemeClr val="tx1"/>
                </a:solidFill>
                <a:effectLst/>
                <a:latin typeface="+mn-lt"/>
                <a:ea typeface="Calibri"/>
                <a:cs typeface="Calibri"/>
                <a:sym typeface="Calibri"/>
              </a:rPr>
              <a:t>Fahrt </a:t>
            </a:r>
            <a:r>
              <a:rPr lang="de-DE" sz="1200" b="0" i="0" u="none" strike="noStrike" kern="1200" cap="none" baseline="0" dirty="0">
                <a:solidFill>
                  <a:schemeClr val="tx1"/>
                </a:solidFill>
                <a:effectLst/>
                <a:latin typeface="+mn-lt"/>
                <a:ea typeface="Calibri"/>
                <a:cs typeface="Calibri"/>
                <a:sym typeface="Calibri"/>
              </a:rPr>
              <a:t>[1569] </a:t>
            </a:r>
            <a:r>
              <a:rPr lang="de-DE" sz="1200" b="1" i="0" u="none" strike="noStrike" kern="1200" cap="none" baseline="0" dirty="0">
                <a:solidFill>
                  <a:schemeClr val="tx1"/>
                </a:solidFill>
                <a:effectLst/>
                <a:latin typeface="+mn-lt"/>
                <a:ea typeface="Calibri"/>
                <a:cs typeface="Calibri"/>
                <a:sym typeface="Calibri"/>
              </a:rPr>
              <a:t>Luft </a:t>
            </a:r>
            <a:r>
              <a:rPr lang="de-DE" sz="1200" b="0" i="0" u="none" strike="noStrike" kern="1200" cap="none" baseline="0" dirty="0">
                <a:solidFill>
                  <a:schemeClr val="tx1"/>
                </a:solidFill>
                <a:effectLst/>
                <a:latin typeface="+mn-lt"/>
                <a:ea typeface="Calibri"/>
                <a:cs typeface="Calibri"/>
                <a:sym typeface="Calibri"/>
              </a:rPr>
              <a:t>[487] </a:t>
            </a:r>
            <a:r>
              <a:rPr lang="de-DE" sz="1200" b="1" i="0" u="none" strike="noStrike" kern="1200" cap="none" baseline="0" dirty="0">
                <a:solidFill>
                  <a:schemeClr val="tx1"/>
                </a:solidFill>
                <a:effectLst/>
                <a:latin typeface="+mn-lt"/>
                <a:ea typeface="Calibri"/>
                <a:cs typeface="Calibri"/>
                <a:sym typeface="Calibri"/>
              </a:rPr>
              <a:t>Wald</a:t>
            </a:r>
            <a:r>
              <a:rPr lang="de-DE" sz="1200" b="0" i="0" u="none" strike="noStrike" kern="1200" cap="none" baseline="0" dirty="0">
                <a:solidFill>
                  <a:schemeClr val="tx1"/>
                </a:solidFill>
                <a:effectLst/>
                <a:latin typeface="+mn-lt"/>
                <a:ea typeface="Calibri"/>
                <a:cs typeface="Calibri"/>
                <a:sym typeface="Calibri"/>
              </a:rPr>
              <a:t> [1028]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8.1.1.5 (revisit)</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baseline="0" dirty="0">
                <a:solidFill>
                  <a:schemeClr val="tx1"/>
                </a:solidFill>
                <a:effectLst/>
                <a:latin typeface="+mn-lt"/>
                <a:ea typeface="Calibri"/>
                <a:cs typeface="Calibri"/>
                <a:sym typeface="Calibri"/>
              </a:rPr>
              <a:t>begreifen</a:t>
            </a:r>
            <a:r>
              <a:rPr lang="de-DE" sz="1200" b="0" i="0" u="none" strike="noStrike" kern="1200" cap="none" baseline="0" dirty="0">
                <a:solidFill>
                  <a:schemeClr val="tx1"/>
                </a:solidFill>
                <a:effectLst/>
                <a:latin typeface="+mn-lt"/>
                <a:ea typeface="Calibri"/>
                <a:cs typeface="Calibri"/>
                <a:sym typeface="Calibri"/>
              </a:rPr>
              <a:t> [1346] </a:t>
            </a:r>
            <a:r>
              <a:rPr lang="de-DE" sz="1200" b="1" i="0" u="none" strike="noStrike" kern="1200" cap="none" baseline="0" dirty="0">
                <a:solidFill>
                  <a:schemeClr val="tx1"/>
                </a:solidFill>
                <a:effectLst/>
                <a:latin typeface="+mn-lt"/>
                <a:ea typeface="Calibri"/>
                <a:cs typeface="Calibri"/>
                <a:sym typeface="Calibri"/>
              </a:rPr>
              <a:t>Dezember </a:t>
            </a:r>
            <a:r>
              <a:rPr lang="de-DE" sz="1200" b="0" i="0" u="none" strike="noStrike" kern="1200" cap="none" baseline="0" dirty="0">
                <a:solidFill>
                  <a:schemeClr val="tx1"/>
                </a:solidFill>
                <a:effectLst/>
                <a:latin typeface="+mn-lt"/>
                <a:ea typeface="Calibri"/>
                <a:cs typeface="Calibri"/>
                <a:sym typeface="Calibri"/>
              </a:rPr>
              <a:t>[1527] </a:t>
            </a:r>
            <a:r>
              <a:rPr lang="de-DE" sz="1200" b="1" i="0" u="none" strike="noStrike" kern="1200" cap="none" baseline="0" dirty="0">
                <a:solidFill>
                  <a:schemeClr val="tx1"/>
                </a:solidFill>
                <a:effectLst/>
                <a:latin typeface="+mn-lt"/>
                <a:ea typeface="Calibri"/>
                <a:cs typeface="Calibri"/>
                <a:sym typeface="Calibri"/>
              </a:rPr>
              <a:t>Jahreszeit </a:t>
            </a:r>
            <a:r>
              <a:rPr lang="de-DE" sz="1200" b="0" i="0" u="none" strike="noStrike" kern="1200" cap="none" baseline="0" dirty="0">
                <a:solidFill>
                  <a:schemeClr val="tx1"/>
                </a:solidFill>
                <a:effectLst/>
                <a:latin typeface="+mn-lt"/>
                <a:ea typeface="Calibri"/>
                <a:cs typeface="Calibri"/>
                <a:sym typeface="Calibri"/>
              </a:rPr>
              <a:t>[4818] </a:t>
            </a:r>
            <a:r>
              <a:rPr lang="de-DE" sz="1200" b="1" i="0" u="none" strike="noStrike" kern="1200" cap="none" baseline="0" dirty="0">
                <a:solidFill>
                  <a:schemeClr val="tx1"/>
                </a:solidFill>
                <a:effectLst/>
                <a:latin typeface="+mn-lt"/>
                <a:ea typeface="Calibri"/>
                <a:cs typeface="Calibri"/>
                <a:sym typeface="Calibri"/>
              </a:rPr>
              <a:t>Mal </a:t>
            </a:r>
            <a:r>
              <a:rPr lang="de-DE" sz="1200" b="0" i="0" u="none" strike="noStrike" kern="1200" cap="none" baseline="0" dirty="0">
                <a:solidFill>
                  <a:schemeClr val="tx1"/>
                </a:solidFill>
                <a:effectLst/>
                <a:latin typeface="+mn-lt"/>
                <a:ea typeface="Calibri"/>
                <a:cs typeface="Calibri"/>
                <a:sym typeface="Calibri"/>
              </a:rPr>
              <a:t>[82] </a:t>
            </a:r>
            <a:r>
              <a:rPr lang="de-DE" sz="1200" b="1" i="0" u="none" strike="noStrike" kern="1200" cap="none" baseline="0" dirty="0">
                <a:solidFill>
                  <a:schemeClr val="tx1"/>
                </a:solidFill>
                <a:effectLst/>
                <a:latin typeface="+mn-lt"/>
                <a:ea typeface="Calibri"/>
                <a:cs typeface="Calibri"/>
                <a:sym typeface="Calibri"/>
              </a:rPr>
              <a:t>März</a:t>
            </a:r>
            <a:r>
              <a:rPr lang="de-DE" sz="1200" b="0" i="0" u="none" strike="noStrike" kern="1200" cap="none" baseline="0" dirty="0">
                <a:solidFill>
                  <a:schemeClr val="tx1"/>
                </a:solidFill>
                <a:effectLst/>
                <a:latin typeface="+mn-lt"/>
                <a:ea typeface="Calibri"/>
                <a:cs typeface="Calibri"/>
                <a:sym typeface="Calibri"/>
              </a:rPr>
              <a:t> [987] </a:t>
            </a:r>
            <a:r>
              <a:rPr lang="de-DE" sz="1200" b="1" i="0" u="none" strike="noStrike" kern="1200" cap="none" baseline="0" dirty="0">
                <a:solidFill>
                  <a:schemeClr val="tx1"/>
                </a:solidFill>
                <a:effectLst/>
                <a:latin typeface="+mn-lt"/>
                <a:ea typeface="Calibri"/>
                <a:cs typeface="Calibri"/>
                <a:sym typeface="Calibri"/>
              </a:rPr>
              <a:t>Pflanze</a:t>
            </a:r>
            <a:r>
              <a:rPr lang="de-DE" sz="1200" b="0" i="0" u="none" strike="noStrike" kern="1200" cap="none" baseline="0" dirty="0">
                <a:solidFill>
                  <a:schemeClr val="tx1"/>
                </a:solidFill>
                <a:effectLst/>
                <a:latin typeface="+mn-lt"/>
                <a:ea typeface="Calibri"/>
                <a:cs typeface="Calibri"/>
                <a:sym typeface="Calibri"/>
              </a:rPr>
              <a:t> [1667] </a:t>
            </a:r>
            <a:r>
              <a:rPr lang="de-DE" sz="1200" b="1" i="0" u="none" strike="noStrike" kern="1200" cap="none" baseline="0" dirty="0">
                <a:solidFill>
                  <a:schemeClr val="tx1"/>
                </a:solidFill>
                <a:effectLst/>
                <a:latin typeface="+mn-lt"/>
                <a:ea typeface="Calibri"/>
                <a:cs typeface="Calibri"/>
                <a:sym typeface="Calibri"/>
              </a:rPr>
              <a:t>Schuh</a:t>
            </a:r>
            <a:r>
              <a:rPr lang="de-DE" sz="1200" b="0" i="0" u="none" strike="noStrike" kern="1200" cap="none" baseline="0" dirty="0">
                <a:solidFill>
                  <a:schemeClr val="tx1"/>
                </a:solidFill>
                <a:effectLst/>
                <a:latin typeface="+mn-lt"/>
                <a:ea typeface="Calibri"/>
                <a:cs typeface="Calibri"/>
                <a:sym typeface="Calibri"/>
              </a:rPr>
              <a:t> [1678]</a:t>
            </a:r>
            <a:r>
              <a:rPr lang="de-DE" sz="1200" b="1" i="0" u="none" strike="noStrike" kern="1200" cap="none" baseline="0" dirty="0">
                <a:solidFill>
                  <a:schemeClr val="tx1"/>
                </a:solidFill>
                <a:effectLst/>
                <a:latin typeface="+mn-lt"/>
                <a:ea typeface="Calibri"/>
                <a:cs typeface="Calibri"/>
                <a:sym typeface="Calibri"/>
              </a:rPr>
              <a:t> Wechsel </a:t>
            </a:r>
            <a:r>
              <a:rPr lang="de-DE" sz="1200" b="0" i="0" u="none" strike="noStrike" kern="1200" cap="none" baseline="0" dirty="0">
                <a:solidFill>
                  <a:schemeClr val="tx1"/>
                </a:solidFill>
                <a:effectLst/>
                <a:latin typeface="+mn-lt"/>
                <a:ea typeface="Calibri"/>
                <a:cs typeface="Calibri"/>
                <a:sym typeface="Calibri"/>
              </a:rPr>
              <a:t>[2525] </a:t>
            </a:r>
            <a:r>
              <a:rPr lang="de-DE" sz="1200" b="1" i="0" u="none" strike="noStrike" kern="1200" cap="none" baseline="0" dirty="0">
                <a:solidFill>
                  <a:schemeClr val="tx1"/>
                </a:solidFill>
                <a:effectLst/>
                <a:latin typeface="+mn-lt"/>
                <a:ea typeface="Calibri"/>
                <a:cs typeface="Calibri"/>
                <a:sym typeface="Calibri"/>
              </a:rPr>
              <a:t>wieder </a:t>
            </a:r>
            <a:r>
              <a:rPr lang="de-DE" sz="1200" b="0" i="0" u="none" strike="noStrike" kern="1200" cap="none" baseline="0" dirty="0">
                <a:solidFill>
                  <a:schemeClr val="tx1"/>
                </a:solidFill>
                <a:effectLst/>
                <a:latin typeface="+mn-lt"/>
                <a:ea typeface="Calibri"/>
                <a:cs typeface="Calibri"/>
                <a:sym typeface="Calibri"/>
              </a:rPr>
              <a:t>[74]</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57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120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aseline="0" dirty="0"/>
              <a:t>What do we think?  Do all these words…</a:t>
            </a:r>
          </a:p>
          <a:p>
            <a:pPr marL="228600" indent="-228600">
              <a:buAutoNum type="alphaLcParenR"/>
            </a:pPr>
            <a:r>
              <a:rPr lang="en-GB" baseline="0" dirty="0"/>
              <a:t>come into the top 2000 most frequent words in French?  If you don’t think so, which one(s) don’t?  Can you rank them in order of frequency?</a:t>
            </a:r>
            <a:br>
              <a:rPr lang="en-GB" baseline="0" dirty="0"/>
            </a:br>
            <a:endParaRPr lang="en-GB" baseline="0" dirty="0"/>
          </a:p>
          <a:p>
            <a:pPr marL="228600" indent="-228600">
              <a:buAutoNum type="alphaLcParenR"/>
            </a:pPr>
            <a:r>
              <a:rPr lang="en-GB" baseline="0" dirty="0"/>
              <a:t>appear on the AQA Foundation French Core Vocabulary list? </a:t>
            </a:r>
            <a:br>
              <a:rPr lang="en-GB" baseline="0" dirty="0"/>
            </a:br>
            <a:endParaRPr lang="en-GB" baseline="0" dirty="0"/>
          </a:p>
          <a:p>
            <a:pPr marL="228600" indent="-228600">
              <a:buAutoNum type="alphaLcParenR"/>
            </a:pPr>
            <a:r>
              <a:rPr lang="en-GB" baseline="0" dirty="0"/>
              <a:t>appear in the most popular GCSE textbook?</a:t>
            </a:r>
          </a:p>
          <a:p>
            <a:pPr marL="228600" indent="-228600">
              <a:buAutoNum type="alphaLcParenR"/>
            </a:pPr>
            <a:endParaRPr lang="en-GB" baseline="0" dirty="0"/>
          </a:p>
          <a:p>
            <a:pPr marL="0" indent="0">
              <a:buNone/>
            </a:pPr>
            <a:r>
              <a:rPr lang="en-GB" baseline="0" dirty="0"/>
              <a:t>Answer a) b) c) consecutively.  After a) reveal the 4 word frequencies.  Ask colleagues to match them to the words.</a:t>
            </a:r>
          </a:p>
          <a:p>
            <a:pPr marL="228600" indent="-228600">
              <a:buAutoNum type="alphaLcParenR"/>
            </a:pPr>
            <a:endParaRPr lang="en-GB" baseline="0" dirty="0"/>
          </a:p>
          <a:p>
            <a:r>
              <a:rPr lang="en-GB" baseline="0" dirty="0"/>
              <a:t>ANSWERS</a:t>
            </a:r>
            <a:br>
              <a:rPr lang="en-GB" baseline="0" dirty="0"/>
            </a:br>
            <a:r>
              <a:rPr lang="en-GB" baseline="0" dirty="0"/>
              <a:t>a) </a:t>
            </a:r>
            <a:r>
              <a:rPr lang="en-GB" sz="1200" b="0" i="0" u="none" strike="noStrike" kern="1200" baseline="0" dirty="0" err="1">
                <a:solidFill>
                  <a:schemeClr val="tx1"/>
                </a:solidFill>
                <a:ea typeface="+mn-ea"/>
                <a:cs typeface="+mn-cs"/>
              </a:rPr>
              <a:t>matière</a:t>
            </a:r>
            <a:r>
              <a:rPr lang="en-GB" sz="1200" b="0" i="0" u="none" strike="noStrike" kern="1200" baseline="0" dirty="0">
                <a:solidFill>
                  <a:schemeClr val="tx1"/>
                </a:solidFill>
                <a:ea typeface="+mn-ea"/>
                <a:cs typeface="+mn-cs"/>
              </a:rPr>
              <a:t> (562), </a:t>
            </a:r>
            <a:r>
              <a:rPr lang="en-GB" sz="1200" b="0" i="0" u="none" strike="noStrike" kern="1200" baseline="0" dirty="0" err="1">
                <a:solidFill>
                  <a:schemeClr val="tx1"/>
                </a:solidFill>
                <a:ea typeface="+mn-ea"/>
                <a:cs typeface="+mn-cs"/>
              </a:rPr>
              <a:t>professeur</a:t>
            </a:r>
            <a:r>
              <a:rPr lang="en-GB" sz="1200" b="0" i="0" u="none" strike="noStrike" kern="1200" baseline="0" dirty="0">
                <a:solidFill>
                  <a:schemeClr val="tx1"/>
                </a:solidFill>
                <a:ea typeface="+mn-ea"/>
                <a:cs typeface="+mn-cs"/>
              </a:rPr>
              <a:t> (1150), </a:t>
            </a:r>
            <a:r>
              <a:rPr lang="en-GB" sz="1200" b="0" i="0" u="none" strike="noStrike" kern="1200" baseline="0" dirty="0" err="1">
                <a:solidFill>
                  <a:schemeClr val="tx1"/>
                </a:solidFill>
                <a:ea typeface="+mn-ea"/>
                <a:cs typeface="+mn-cs"/>
              </a:rPr>
              <a:t>bâtiment</a:t>
            </a:r>
            <a:r>
              <a:rPr lang="en-GB" sz="1200" b="0" i="0" u="none" strike="noStrike" kern="1200" baseline="0" dirty="0">
                <a:solidFill>
                  <a:schemeClr val="tx1"/>
                </a:solidFill>
                <a:ea typeface="+mn-ea"/>
                <a:cs typeface="+mn-cs"/>
              </a:rPr>
              <a:t> (1952), </a:t>
            </a:r>
            <a:r>
              <a:rPr lang="en-GB" sz="1200" b="0" i="0" u="none" strike="noStrike" kern="1200" baseline="0" dirty="0" err="1">
                <a:solidFill>
                  <a:schemeClr val="tx1"/>
                </a:solidFill>
                <a:ea typeface="+mn-ea"/>
                <a:cs typeface="+mn-cs"/>
              </a:rPr>
              <a:t>repas</a:t>
            </a:r>
            <a:r>
              <a:rPr lang="en-GB" sz="1200" b="0" i="0" u="none" strike="noStrike" kern="1200" baseline="0" dirty="0">
                <a:solidFill>
                  <a:schemeClr val="tx1"/>
                </a:solidFill>
                <a:ea typeface="+mn-ea"/>
                <a:cs typeface="+mn-cs"/>
              </a:rPr>
              <a:t> (2948)</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b) Yes</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c) Yes</a:t>
            </a:r>
          </a:p>
          <a:p>
            <a:endParaRPr lang="en-GB" sz="1200" b="0" i="0" u="none" strike="noStrike" kern="1200" baseline="0" dirty="0">
              <a:solidFill>
                <a:schemeClr val="tx1"/>
              </a:solidFill>
              <a:ea typeface="+mn-ea"/>
              <a:cs typeface="+mn-cs"/>
            </a:endParaRPr>
          </a:p>
          <a:p>
            <a:r>
              <a:rPr lang="en-GB" sz="1200" b="0" i="0" u="none" strike="noStrike" kern="1200" baseline="0" dirty="0">
                <a:solidFill>
                  <a:schemeClr val="tx1"/>
                </a:solidFill>
                <a:ea typeface="+mn-ea"/>
                <a:cs typeface="+mn-cs"/>
              </a:rPr>
              <a:t>OK – given that we’ve said ‘yes’ to b) and c), why do we think many students just didn’t know or recognise them?</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209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7676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8962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44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7795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45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777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If we look at specific vocabulary items that were not well known in the GCSE summer 2019 exams, we have to conclude that these are not (in the main) obscure or infrequent items, but largely highly frequent (and non-cognate) words.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So, why do we think students can’t recall these words when they need them?</a:t>
            </a:r>
            <a:endParaRPr lang="en-GB" dirty="0"/>
          </a:p>
        </p:txBody>
      </p:sp>
      <p:sp>
        <p:nvSpPr>
          <p:cNvPr id="4" name="Slide Number Placeholder 3"/>
          <p:cNvSpPr>
            <a:spLocks noGrp="1"/>
          </p:cNvSpPr>
          <p:nvPr>
            <p:ph type="sldNum" sz="quarter" idx="5"/>
          </p:nvPr>
        </p:nvSpPr>
        <p:spPr/>
        <p:txBody>
          <a:bodyPr/>
          <a:lstStyle/>
          <a:p>
            <a:fld id="{77AC39C7-1695-4F81-98BE-36066165F432}" type="slidenum">
              <a:rPr lang="en-GB" smtClean="0"/>
              <a:t>5</a:t>
            </a:fld>
            <a:endParaRPr lang="en-GB"/>
          </a:p>
        </p:txBody>
      </p:sp>
    </p:spTree>
    <p:extLst>
      <p:ext uri="{BB962C8B-B14F-4D97-AF65-F5344CB8AC3E}">
        <p14:creationId xmlns:p14="http://schemas.microsoft.com/office/powerpoint/2010/main" val="2297335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AC39C7-1695-4F81-98BE-36066165F432}" type="slidenum">
              <a:rPr lang="en-GB" smtClean="0"/>
              <a:t>6</a:t>
            </a:fld>
            <a:endParaRPr lang="en-GB"/>
          </a:p>
        </p:txBody>
      </p:sp>
    </p:spTree>
    <p:extLst>
      <p:ext uri="{BB962C8B-B14F-4D97-AF65-F5344CB8AC3E}">
        <p14:creationId xmlns:p14="http://schemas.microsoft.com/office/powerpoint/2010/main" val="1955837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ea typeface="+mn-ea"/>
                <a:cs typeface="+mn-cs"/>
              </a:rPr>
              <a:t>Possible reasons to consider:</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1) Some learners’ comprehension is limited by an over-reliance on cognates.  If the word is not similar to English, it is more effort to acquire it (even receptively) and some learners, after five years, acquire relatively few non-cognate words.</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(Reference for this: Raising the Achievement of Young-beginner Readers of French through Strategy Instruction. (</a:t>
            </a:r>
            <a:r>
              <a:rPr lang="en-GB" sz="1200" b="0" i="0" u="none" strike="noStrike" kern="1200" baseline="0" dirty="0" err="1">
                <a:solidFill>
                  <a:schemeClr val="tx1"/>
                </a:solidFill>
                <a:ea typeface="+mn-ea"/>
                <a:cs typeface="+mn-cs"/>
              </a:rPr>
              <a:t>Macaro,E</a:t>
            </a:r>
            <a:r>
              <a:rPr lang="en-GB" sz="1200" b="0" i="0" u="none" strike="noStrike" kern="1200" baseline="0" dirty="0">
                <a:solidFill>
                  <a:schemeClr val="tx1"/>
                </a:solidFill>
                <a:ea typeface="+mn-ea"/>
                <a:cs typeface="+mn-cs"/>
              </a:rPr>
              <a:t>. &amp; </a:t>
            </a:r>
            <a:r>
              <a:rPr lang="en-GB" sz="1200" b="0" i="0" u="none" strike="noStrike" kern="1200" baseline="0" dirty="0" err="1">
                <a:solidFill>
                  <a:schemeClr val="tx1"/>
                </a:solidFill>
                <a:ea typeface="+mn-ea"/>
                <a:cs typeface="+mn-cs"/>
              </a:rPr>
              <a:t>Erler</a:t>
            </a:r>
            <a:r>
              <a:rPr lang="en-GB" sz="1200" b="0" i="0" u="none" strike="noStrike" kern="1200" baseline="0" dirty="0">
                <a:solidFill>
                  <a:schemeClr val="tx1"/>
                </a:solidFill>
                <a:ea typeface="+mn-ea"/>
                <a:cs typeface="+mn-cs"/>
              </a:rPr>
              <a:t>, L., 2008). Applied Linguistics 29/1: 90–119.</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So, when we set out to improve the </a:t>
            </a:r>
            <a:r>
              <a:rPr lang="en-GB" sz="1200" b="1" i="0" u="none" strike="noStrike" kern="1200" baseline="0" dirty="0">
                <a:solidFill>
                  <a:schemeClr val="tx1"/>
                </a:solidFill>
                <a:ea typeface="+mn-ea"/>
                <a:cs typeface="+mn-cs"/>
              </a:rPr>
              <a:t>breadth </a:t>
            </a:r>
            <a:r>
              <a:rPr lang="en-GB" sz="1200" b="0" i="0" u="none" strike="noStrike" kern="1200" baseline="0" dirty="0">
                <a:solidFill>
                  <a:schemeClr val="tx1"/>
                </a:solidFill>
                <a:ea typeface="+mn-ea"/>
                <a:cs typeface="+mn-cs"/>
              </a:rPr>
              <a:t>of learners’ vocabulary, we need perhaps to consider focusing on the ‘harder to acquire’ non-cognates?</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2) Two of these words (</a:t>
            </a:r>
            <a:r>
              <a:rPr lang="en-GB" sz="1200" b="0" i="0" u="none" strike="noStrike" kern="1200" baseline="0" dirty="0" err="1">
                <a:solidFill>
                  <a:schemeClr val="tx1"/>
                </a:solidFill>
                <a:ea typeface="+mn-ea"/>
                <a:cs typeface="+mn-cs"/>
              </a:rPr>
              <a:t>batiments</a:t>
            </a:r>
            <a:r>
              <a:rPr lang="en-GB" sz="1200" b="0" i="0" u="none" strike="noStrike" kern="1200" baseline="0" dirty="0">
                <a:solidFill>
                  <a:schemeClr val="tx1"/>
                </a:solidFill>
                <a:ea typeface="+mn-ea"/>
                <a:cs typeface="+mn-cs"/>
              </a:rPr>
              <a:t> and </a:t>
            </a:r>
            <a:r>
              <a:rPr lang="en-GB" sz="1200" b="0" i="0" u="none" strike="noStrike" kern="1200" baseline="0" dirty="0" err="1">
                <a:solidFill>
                  <a:schemeClr val="tx1"/>
                </a:solidFill>
                <a:ea typeface="+mn-ea"/>
                <a:cs typeface="+mn-cs"/>
              </a:rPr>
              <a:t>repas</a:t>
            </a:r>
            <a:r>
              <a:rPr lang="en-GB" sz="1200" b="0" i="0" u="none" strike="noStrike" kern="1200" baseline="0" dirty="0">
                <a:solidFill>
                  <a:schemeClr val="tx1"/>
                </a:solidFill>
                <a:ea typeface="+mn-ea"/>
                <a:cs typeface="+mn-cs"/>
              </a:rPr>
              <a:t>) are not listed in the topic of school/education on the AQA vocabulary list (they are in Home town, neighbourhood etc.. and Free time activities, respectively).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The AQA vocabulary guidance states very clearly that words learnt in one topic context may be expected to be tested in another!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“Vocabulary listed under a particular theme should be considered transferable, as appropriate, to the</a:t>
            </a:r>
          </a:p>
          <a:p>
            <a:r>
              <a:rPr lang="en-GB" sz="1200" b="0" i="0" u="none" strike="noStrike" kern="1200" baseline="0" dirty="0">
                <a:solidFill>
                  <a:schemeClr val="tx1"/>
                </a:solidFill>
                <a:ea typeface="+mn-ea"/>
                <a:cs typeface="+mn-cs"/>
              </a:rPr>
              <a:t>other themes.” p.22 AQA-8658-Specification 2016 French</a:t>
            </a:r>
            <a:endParaRPr lang="en-GB" baseline="0" dirty="0"/>
          </a:p>
          <a:p>
            <a:endParaRPr lang="en-GB" sz="1200" b="0" i="0" u="none" strike="noStrike" kern="1200" baseline="0" dirty="0">
              <a:solidFill>
                <a:schemeClr val="tx1"/>
              </a:solidFill>
              <a:ea typeface="+mn-ea"/>
              <a:cs typeface="+mn-cs"/>
            </a:endParaRPr>
          </a:p>
          <a:p>
            <a:r>
              <a:rPr lang="en-GB" sz="1200" b="0" i="0" u="none" strike="noStrike" kern="1200" baseline="0" dirty="0">
                <a:solidFill>
                  <a:schemeClr val="tx1"/>
                </a:solidFill>
                <a:ea typeface="+mn-ea"/>
                <a:cs typeface="+mn-cs"/>
              </a:rPr>
              <a:t>GO TO NEXT SLIDE:</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In the text book, they are also learnt in contexts other than school</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If learners encounter the words in one context only they may find it much harder to recognise the word in a different context.  Their knowledge of certain words is too context-dependent.</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The other important point is that, in two cases here, the key words are the ‘category’ words, rather than the specific content words – it can be the case that these words are sometimes overlooked (or at least ‘under-worked’) in our teaching – if they are both non-cognates and category words, they are often not known by less-proficient learners.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GO BACK TO PREVIOUS SLIDE:</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3) These words appear as individual words in a list, without the support of a sentence to give additional contextual clues.</a:t>
            </a:r>
          </a:p>
          <a:p>
            <a:pPr marL="0" indent="0">
              <a:buNone/>
            </a:pPr>
            <a:endParaRPr lang="en-GB" sz="1200" b="0" i="0" u="none" strike="noStrike" kern="1200" baseline="0" dirty="0">
              <a:solidFill>
                <a:schemeClr val="tx1"/>
              </a:solidFill>
              <a:ea typeface="+mn-ea"/>
              <a:cs typeface="+mn-cs"/>
            </a:endParaRPr>
          </a:p>
          <a:p>
            <a:pPr marL="0" indent="0">
              <a:buNone/>
            </a:pPr>
            <a:r>
              <a:rPr lang="en-GB" sz="1200" b="0" i="0" u="none" strike="noStrike" kern="1200" baseline="0" dirty="0">
                <a:solidFill>
                  <a:schemeClr val="tx1"/>
                </a:solidFill>
                <a:ea typeface="+mn-ea"/>
                <a:cs typeface="+mn-cs"/>
              </a:rPr>
              <a:t>The suggests that we need also to work on the </a:t>
            </a:r>
            <a:r>
              <a:rPr lang="en-GB" sz="1200" b="1" i="0" u="none" strike="noStrike" kern="1200" baseline="0" dirty="0">
                <a:solidFill>
                  <a:schemeClr val="tx1"/>
                </a:solidFill>
                <a:ea typeface="+mn-ea"/>
                <a:cs typeface="+mn-cs"/>
              </a:rPr>
              <a:t>depth</a:t>
            </a:r>
            <a:r>
              <a:rPr lang="en-GB" sz="1200" b="0" i="0" u="none" strike="noStrike" kern="1200" baseline="0" dirty="0">
                <a:solidFill>
                  <a:schemeClr val="tx1"/>
                </a:solidFill>
                <a:ea typeface="+mn-ea"/>
                <a:cs typeface="+mn-cs"/>
              </a:rPr>
              <a:t> of vocabulary knowledge – at least with respect to developing learners’ ability to know the meaning of words (readily) when they appear in a variety of different thematic contexts, but also when there are limited contextual clues – i.e. when words are presented in isolation, as individual words in a list, without the support of a sentence.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123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201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sz="1200" b="0" i="0" u="none" strike="noStrike" kern="1200" baseline="0" dirty="0">
                <a:solidFill>
                  <a:schemeClr val="tx1"/>
                </a:solidFill>
                <a:ea typeface="+mn-ea"/>
                <a:cs typeface="+mn-cs"/>
              </a:rPr>
              <a:t>Final important point to make…</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As teachers, when faced with a scenario like this, we search around for solutions to help our students succeed, as indeed we should.  However…</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this particular exam question led to suggestions within the teaching community that students should be taught simply to put an opinion phrase in front of any nouns they don’t understand, in a question like this:</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So we might have seen:</a:t>
            </a:r>
            <a:br>
              <a:rPr lang="en-GB" sz="1200" b="0" i="0" u="none" strike="noStrike" kern="1200" baseline="0" dirty="0">
                <a:solidFill>
                  <a:schemeClr val="tx1"/>
                </a:solidFill>
                <a:ea typeface="+mn-ea"/>
                <a:cs typeface="+mn-cs"/>
              </a:rPr>
            </a:br>
            <a:br>
              <a:rPr lang="en-GB" sz="1200" b="0" i="0" u="none" strike="noStrike" kern="1200" baseline="0" dirty="0">
                <a:solidFill>
                  <a:schemeClr val="tx1"/>
                </a:solidFill>
                <a:ea typeface="+mn-ea"/>
                <a:cs typeface="+mn-cs"/>
              </a:rPr>
            </a:br>
            <a:r>
              <a:rPr lang="en-GB" sz="1200" b="0" i="0" u="none" strike="noStrike" kern="1200" baseline="0" dirty="0" err="1">
                <a:solidFill>
                  <a:schemeClr val="tx1"/>
                </a:solidFill>
                <a:ea typeface="+mn-ea"/>
                <a:cs typeface="+mn-cs"/>
              </a:rPr>
              <a:t>J’adore</a:t>
            </a:r>
            <a:r>
              <a:rPr lang="en-GB" sz="1200" b="0" i="0" u="none" strike="noStrike" kern="1200" baseline="0" dirty="0">
                <a:solidFill>
                  <a:schemeClr val="tx1"/>
                </a:solidFill>
                <a:ea typeface="+mn-ea"/>
                <a:cs typeface="+mn-cs"/>
              </a:rPr>
              <a:t> les </a:t>
            </a:r>
            <a:r>
              <a:rPr lang="en-GB" sz="1200" b="0" i="0" u="none" strike="noStrike" kern="1200" baseline="0" dirty="0" err="1">
                <a:solidFill>
                  <a:schemeClr val="tx1"/>
                </a:solidFill>
                <a:ea typeface="+mn-ea"/>
                <a:cs typeface="+mn-cs"/>
              </a:rPr>
              <a:t>repas</a:t>
            </a:r>
            <a:r>
              <a:rPr lang="en-GB" sz="1200" b="0" i="0" u="none" strike="noStrike" kern="1200" baseline="0" dirty="0">
                <a:solidFill>
                  <a:schemeClr val="tx1"/>
                </a:solidFill>
                <a:ea typeface="+mn-ea"/>
                <a:cs typeface="+mn-cs"/>
              </a:rPr>
              <a:t> or Je </a:t>
            </a:r>
            <a:r>
              <a:rPr lang="en-GB" sz="1200" b="0" i="0" u="none" strike="noStrike" kern="1200" baseline="0" dirty="0" err="1">
                <a:solidFill>
                  <a:schemeClr val="tx1"/>
                </a:solidFill>
                <a:ea typeface="+mn-ea"/>
                <a:cs typeface="+mn-cs"/>
              </a:rPr>
              <a:t>déteste</a:t>
            </a:r>
            <a:r>
              <a:rPr lang="en-GB" sz="1200" b="0" i="0" u="none" strike="noStrike" kern="1200" baseline="0" dirty="0">
                <a:solidFill>
                  <a:schemeClr val="tx1"/>
                </a:solidFill>
                <a:ea typeface="+mn-ea"/>
                <a:cs typeface="+mn-cs"/>
              </a:rPr>
              <a:t> les </a:t>
            </a:r>
            <a:r>
              <a:rPr lang="en-GB" sz="1200" b="0" i="0" u="none" strike="noStrike" kern="1200" baseline="0" dirty="0" err="1">
                <a:solidFill>
                  <a:schemeClr val="tx1"/>
                </a:solidFill>
                <a:ea typeface="+mn-ea"/>
                <a:cs typeface="+mn-cs"/>
              </a:rPr>
              <a:t>bâtiments</a:t>
            </a:r>
            <a:endParaRPr lang="en-GB" sz="1200" b="0" i="0" u="none" strike="noStrike" kern="1200" baseline="0" dirty="0">
              <a:solidFill>
                <a:schemeClr val="tx1"/>
              </a:solidFill>
              <a:ea typeface="+mn-ea"/>
              <a:cs typeface="+mn-cs"/>
            </a:endParaRPr>
          </a:p>
          <a:p>
            <a:pPr marL="0" indent="0">
              <a:buNone/>
            </a:pPr>
            <a:endParaRPr lang="en-GB" sz="1200" b="0" i="0" u="none" strike="noStrike" kern="1200" baseline="0" dirty="0">
              <a:solidFill>
                <a:schemeClr val="tx1"/>
              </a:solidFill>
              <a:ea typeface="+mn-ea"/>
              <a:cs typeface="+mn-cs"/>
            </a:endParaRPr>
          </a:p>
          <a:p>
            <a:pPr marL="0" indent="0">
              <a:buNone/>
            </a:pPr>
            <a:r>
              <a:rPr lang="en-GB" sz="1200" b="0" i="0" u="none" strike="noStrike" kern="1200" baseline="0" dirty="0">
                <a:solidFill>
                  <a:schemeClr val="tx1"/>
                </a:solidFill>
                <a:ea typeface="+mn-ea"/>
                <a:cs typeface="+mn-cs"/>
              </a:rPr>
              <a:t>And there’s no denying that this would enable students to gain a significantly better mark than if they omit these two (unknown) words from their answer.</a:t>
            </a:r>
            <a:br>
              <a:rPr lang="en-GB" sz="1200" b="0" i="0" u="none" strike="noStrike" kern="1200" baseline="0" dirty="0">
                <a:solidFill>
                  <a:schemeClr val="tx1"/>
                </a:solidFill>
                <a:ea typeface="+mn-ea"/>
                <a:cs typeface="+mn-cs"/>
              </a:rPr>
            </a:b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As a examination strategy it therefore has some validity.  As a communication strategy for real life, we can be less convinced…!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If learners go into conversations prepared to say they like / dislike things without knowing what they’re referring to, they could get into all sorts of interesting situations…!</a:t>
            </a:r>
            <a:br>
              <a:rPr lang="en-GB" sz="1200" b="0" i="0" u="none" strike="noStrike" kern="1200" baseline="0" dirty="0">
                <a:solidFill>
                  <a:schemeClr val="tx1"/>
                </a:solidFill>
                <a:ea typeface="+mn-ea"/>
                <a:cs typeface="+mn-cs"/>
              </a:rPr>
            </a:b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At the end of Y11, as a last-ditch attempt to support our students’ GCSE outcomes, and </a:t>
            </a:r>
            <a:r>
              <a:rPr lang="en-GB" sz="1200" b="1" i="0" u="none" strike="noStrike" kern="1200" baseline="0" dirty="0">
                <a:solidFill>
                  <a:schemeClr val="tx1"/>
                </a:solidFill>
                <a:ea typeface="+mn-ea"/>
                <a:cs typeface="+mn-cs"/>
              </a:rPr>
              <a:t>compensate for a lack of knowledge,</a:t>
            </a:r>
            <a:r>
              <a:rPr lang="en-GB" sz="1200" b="0" i="0" u="none" strike="noStrike" kern="1200" baseline="0" dirty="0">
                <a:solidFill>
                  <a:schemeClr val="tx1"/>
                </a:solidFill>
                <a:ea typeface="+mn-ea"/>
                <a:cs typeface="+mn-cs"/>
              </a:rPr>
              <a:t> this might be justifiable (!?!).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However, in the earlier stages of language learning, we have time to do more than teach </a:t>
            </a:r>
            <a:r>
              <a:rPr lang="en-GB" sz="1200" b="1" i="0" u="none" strike="noStrike" kern="1200" baseline="0" dirty="0">
                <a:solidFill>
                  <a:schemeClr val="tx1"/>
                </a:solidFill>
                <a:ea typeface="+mn-ea"/>
                <a:cs typeface="+mn-cs"/>
              </a:rPr>
              <a:t>compensatory approaches.</a:t>
            </a:r>
          </a:p>
          <a:p>
            <a:pPr marL="0" indent="0">
              <a:buNone/>
            </a:pPr>
            <a:endParaRPr lang="en-GB" sz="1200" b="0" i="0" u="none" strike="noStrike" kern="1200" baseline="0" dirty="0">
              <a:solidFill>
                <a:schemeClr val="tx1"/>
              </a:solidFill>
              <a:ea typeface="+mn-ea"/>
              <a:cs typeface="+mn-cs"/>
            </a:endParaRPr>
          </a:p>
          <a:p>
            <a:pPr marL="0" indent="0">
              <a:buNone/>
            </a:pPr>
            <a:r>
              <a:rPr lang="en-GB" sz="1200" b="0" i="0" u="none" strike="noStrike" kern="1200" baseline="0" dirty="0">
                <a:solidFill>
                  <a:schemeClr val="tx1"/>
                </a:solidFill>
                <a:ea typeface="+mn-ea"/>
                <a:cs typeface="+mn-cs"/>
              </a:rPr>
              <a:t>Swan (2008) in an article which critiques the over-reliance on teaching reading strategies says that the aim should be</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'to give students the language they need in order to read texts, not to teach them to manage as well as they can without that language'. p.267</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Talking Sense about Learning Strategies, Swan (2008). RELC, Vol 39(2) 262-273</a:t>
            </a:r>
            <a:br>
              <a:rPr lang="en-GB" sz="1200" b="0" i="0" u="none" strike="noStrike" kern="1200" baseline="0" dirty="0">
                <a:solidFill>
                  <a:schemeClr val="tx1"/>
                </a:solidFill>
                <a:ea typeface="+mn-ea"/>
                <a:cs typeface="+mn-cs"/>
              </a:rPr>
            </a:b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So, just by this preliminary look at one Foundation GCSE writing task, we can conclude that there’s quite a lot to know about vocabulary!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328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82275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29/05/2021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19761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29/05/2021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96827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041652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9106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66719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1941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4836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62851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025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77183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398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196126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4178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4495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545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6657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0474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15843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72697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66341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9915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51517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29/05/2021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06094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29/05/2021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63927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29/05/2021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82044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29/05/2021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2039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29/05/2021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26452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106100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8193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722255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78121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7071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5675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091520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29/05/2021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063477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29/05/2021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66807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29/05/2021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43157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29/05/2021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685231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29/05/2021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10418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783190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46498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076722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5266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1266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17856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935857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29/05/2021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437634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29/05/2021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518507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29/05/2021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763682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29/05/2021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866024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29/05/2021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184479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562065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46273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39646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696705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13016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99506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37696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198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346119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86925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46380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36607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498341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5083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29/05/2021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078215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063880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77689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98801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3952252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0784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187699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861978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31062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93846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96726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29/05/2021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439385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2766903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2550478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2261185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8287874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0010993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2108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562634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1388694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561174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0868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29/05/2021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806831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89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hyperlink" Target="about:blank" TargetMode="Externa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3.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6.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293139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98137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99956017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36" y="6176964"/>
            <a:ext cx="4749075" cy="644657"/>
          </a:xfrm>
          <a:prstGeom prst="rect">
            <a:avLst/>
          </a:prstGeom>
        </p:spPr>
      </p:pic>
    </p:spTree>
    <p:extLst>
      <p:ext uri="{BB962C8B-B14F-4D97-AF65-F5344CB8AC3E}">
        <p14:creationId xmlns:p14="http://schemas.microsoft.com/office/powerpoint/2010/main" val="122481917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33973407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689445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093580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4264739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hyperlink" Target="https://resources.ncelp.org/concern/resources/t722h880z?locale=e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3" Type="http://schemas.openxmlformats.org/officeDocument/2006/relationships/image" Target="../media/image16.png"/><Relationship Id="rId7" Type="http://schemas.openxmlformats.org/officeDocument/2006/relationships/audio" Target="../media/audio4.wav"/><Relationship Id="rId12" Type="http://schemas.openxmlformats.org/officeDocument/2006/relationships/audio" Target="../media/audio9.wav"/><Relationship Id="rId2" Type="http://schemas.openxmlformats.org/officeDocument/2006/relationships/notesSlide" Target="../notesSlides/notesSlide18.xml"/><Relationship Id="rId1" Type="http://schemas.openxmlformats.org/officeDocument/2006/relationships/slideLayout" Target="../slideLayouts/slideLayout58.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13.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jpeg"/><Relationship Id="rId5" Type="http://schemas.openxmlformats.org/officeDocument/2006/relationships/image" Target="../media/image4.jpg"/><Relationship Id="rId4" Type="http://schemas.openxmlformats.org/officeDocument/2006/relationships/notesSlide" Target="../notesSlides/notesSlide21.xml"/><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58.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18" Type="http://schemas.openxmlformats.org/officeDocument/2006/relationships/image" Target="../media/image35.png"/><Relationship Id="rId26" Type="http://schemas.openxmlformats.org/officeDocument/2006/relationships/image" Target="../media/image42.png"/><Relationship Id="rId3" Type="http://schemas.openxmlformats.org/officeDocument/2006/relationships/image" Target="../media/image4.jpg"/><Relationship Id="rId21" Type="http://schemas.openxmlformats.org/officeDocument/2006/relationships/image" Target="../media/image37.png"/><Relationship Id="rId34" Type="http://schemas.openxmlformats.org/officeDocument/2006/relationships/image" Target="../media/image50.png"/><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4.jpeg"/><Relationship Id="rId25" Type="http://schemas.openxmlformats.org/officeDocument/2006/relationships/image" Target="../media/image41.png"/><Relationship Id="rId33" Type="http://schemas.openxmlformats.org/officeDocument/2006/relationships/image" Target="../media/image49.png"/><Relationship Id="rId2" Type="http://schemas.openxmlformats.org/officeDocument/2006/relationships/notesSlide" Target="../notesSlides/notesSlide23.xml"/><Relationship Id="rId16" Type="http://schemas.openxmlformats.org/officeDocument/2006/relationships/image" Target="../media/image33.jpeg"/><Relationship Id="rId20" Type="http://schemas.openxmlformats.org/officeDocument/2006/relationships/image" Target="../media/image36.jpeg"/><Relationship Id="rId29"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23.jpeg"/><Relationship Id="rId11" Type="http://schemas.openxmlformats.org/officeDocument/2006/relationships/image" Target="../media/image28.jpeg"/><Relationship Id="rId24" Type="http://schemas.openxmlformats.org/officeDocument/2006/relationships/image" Target="../media/image40.png"/><Relationship Id="rId32" Type="http://schemas.openxmlformats.org/officeDocument/2006/relationships/image" Target="../media/image48.png"/><Relationship Id="rId5" Type="http://schemas.openxmlformats.org/officeDocument/2006/relationships/image" Target="../media/image22.jpeg"/><Relationship Id="rId15" Type="http://schemas.openxmlformats.org/officeDocument/2006/relationships/image" Target="../media/image32.jpeg"/><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image" Target="../media/image27.jpeg"/><Relationship Id="rId19" Type="http://schemas.microsoft.com/office/2007/relationships/hdphoto" Target="../media/hdphoto1.wdp"/><Relationship Id="rId31" Type="http://schemas.openxmlformats.org/officeDocument/2006/relationships/image" Target="../media/image47.png"/><Relationship Id="rId4" Type="http://schemas.openxmlformats.org/officeDocument/2006/relationships/image" Target="../media/image18.png"/><Relationship Id="rId9" Type="http://schemas.openxmlformats.org/officeDocument/2006/relationships/image" Target="../media/image26.jpeg"/><Relationship Id="rId14" Type="http://schemas.openxmlformats.org/officeDocument/2006/relationships/image" Target="../media/image31.jpeg"/><Relationship Id="rId22" Type="http://schemas.openxmlformats.org/officeDocument/2006/relationships/image" Target="../media/image38.png"/><Relationship Id="rId27" Type="http://schemas.openxmlformats.org/officeDocument/2006/relationships/image" Target="../media/image43.jpeg"/><Relationship Id="rId30" Type="http://schemas.openxmlformats.org/officeDocument/2006/relationships/image" Target="../media/image46.jpeg"/><Relationship Id="rId35"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47.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image" Target="../media/image59.gi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8.xml"/><Relationship Id="rId1" Type="http://schemas.openxmlformats.org/officeDocument/2006/relationships/slideLayout" Target="../slideLayouts/slideLayout36.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9.xml"/></Relationships>
</file>

<file path=ppt/slides/_rels/slide34.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image" Target="../media/image18.png"/><Relationship Id="rId7" Type="http://schemas.openxmlformats.org/officeDocument/2006/relationships/audio" Target="../media/audio14.wav"/><Relationship Id="rId2" Type="http://schemas.openxmlformats.org/officeDocument/2006/relationships/notesSlide" Target="../notesSlides/notesSlide32.xml"/><Relationship Id="rId1" Type="http://schemas.openxmlformats.org/officeDocument/2006/relationships/slideLayout" Target="../slideLayouts/slideLayout80.xml"/><Relationship Id="rId6" Type="http://schemas.openxmlformats.org/officeDocument/2006/relationships/audio" Target="../media/audio13.wav"/><Relationship Id="rId5" Type="http://schemas.openxmlformats.org/officeDocument/2006/relationships/audio" Target="../media/audio12.wav"/><Relationship Id="rId10" Type="http://schemas.openxmlformats.org/officeDocument/2006/relationships/image" Target="../media/image59.gif"/><Relationship Id="rId4" Type="http://schemas.openxmlformats.org/officeDocument/2006/relationships/audio" Target="../media/audio11.wav"/><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audio" Target="../media/audio18.wav"/><Relationship Id="rId26" Type="http://schemas.openxmlformats.org/officeDocument/2006/relationships/audio" Target="../media/audio26.wav"/><Relationship Id="rId3" Type="http://schemas.openxmlformats.org/officeDocument/2006/relationships/image" Target="../media/image63.png"/><Relationship Id="rId21" Type="http://schemas.openxmlformats.org/officeDocument/2006/relationships/audio" Target="../media/audio21.wav"/><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audio" Target="../media/audio17.wav"/><Relationship Id="rId25" Type="http://schemas.openxmlformats.org/officeDocument/2006/relationships/audio" Target="../media/audio25.wav"/><Relationship Id="rId2" Type="http://schemas.openxmlformats.org/officeDocument/2006/relationships/notesSlide" Target="../notesSlides/notesSlide33.xml"/><Relationship Id="rId16" Type="http://schemas.openxmlformats.org/officeDocument/2006/relationships/audio" Target="../media/audio16.wav"/><Relationship Id="rId20" Type="http://schemas.openxmlformats.org/officeDocument/2006/relationships/audio" Target="../media/audio20.wav"/><Relationship Id="rId29" Type="http://schemas.openxmlformats.org/officeDocument/2006/relationships/audio" Target="../media/audio27.wav"/><Relationship Id="rId1" Type="http://schemas.openxmlformats.org/officeDocument/2006/relationships/slideLayout" Target="../slideLayouts/slideLayout69.xml"/><Relationship Id="rId6" Type="http://schemas.openxmlformats.org/officeDocument/2006/relationships/image" Target="../media/image66.png"/><Relationship Id="rId11" Type="http://schemas.openxmlformats.org/officeDocument/2006/relationships/image" Target="../media/image71.png"/><Relationship Id="rId24" Type="http://schemas.openxmlformats.org/officeDocument/2006/relationships/audio" Target="../media/audio24.wav"/><Relationship Id="rId5" Type="http://schemas.openxmlformats.org/officeDocument/2006/relationships/image" Target="../media/image65.png"/><Relationship Id="rId15" Type="http://schemas.openxmlformats.org/officeDocument/2006/relationships/image" Target="../media/image75.png"/><Relationship Id="rId23" Type="http://schemas.openxmlformats.org/officeDocument/2006/relationships/audio" Target="../media/audio23.wav"/><Relationship Id="rId28" Type="http://schemas.openxmlformats.org/officeDocument/2006/relationships/image" Target="../media/image77.jpeg"/><Relationship Id="rId10" Type="http://schemas.openxmlformats.org/officeDocument/2006/relationships/image" Target="../media/image70.png"/><Relationship Id="rId19" Type="http://schemas.openxmlformats.org/officeDocument/2006/relationships/audio" Target="../media/audio19.wav"/><Relationship Id="rId31" Type="http://schemas.openxmlformats.org/officeDocument/2006/relationships/image" Target="../media/image79.jpe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audio" Target="../media/audio22.wav"/><Relationship Id="rId27" Type="http://schemas.openxmlformats.org/officeDocument/2006/relationships/image" Target="../media/image76.png"/><Relationship Id="rId30" Type="http://schemas.openxmlformats.org/officeDocument/2006/relationships/image" Target="../media/image78.png"/></Relationships>
</file>

<file path=ppt/slides/_rels/slide36.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image" Target="../media/image18.png"/><Relationship Id="rId7" Type="http://schemas.openxmlformats.org/officeDocument/2006/relationships/audio" Target="../media/audio31.wav"/><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audio" Target="../media/audio30.wav"/><Relationship Id="rId5" Type="http://schemas.openxmlformats.org/officeDocument/2006/relationships/audio" Target="../media/audio29.wav"/><Relationship Id="rId10" Type="http://schemas.openxmlformats.org/officeDocument/2006/relationships/image" Target="../media/image62.png"/><Relationship Id="rId4" Type="http://schemas.openxmlformats.org/officeDocument/2006/relationships/audio" Target="../media/audio28.wav"/><Relationship Id="rId9" Type="http://schemas.openxmlformats.org/officeDocument/2006/relationships/audio" Target="../media/audio33.wav"/></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10.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2" Type="http://schemas.openxmlformats.org/officeDocument/2006/relationships/hyperlink" Target="https://doi.org/10.1177/1362168808089921"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4800" b="1" dirty="0">
                <a:solidFill>
                  <a:srgbClr val="002060"/>
                </a:solidFill>
              </a:rPr>
              <a:t>Session 3: Teaching vocabulary -  what’s in a word?</a:t>
            </a:r>
            <a:endParaRPr lang="en-GB" sz="4800" i="1"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7" name="Picture 6" descr="Logo&#10;&#10;Description automatically generated">
            <a:extLst>
              <a:ext uri="{FF2B5EF4-FFF2-40B4-BE49-F238E27FC236}">
                <a16:creationId xmlns:a16="http://schemas.microsoft.com/office/drawing/2014/main" id="{736EA3E6-CD3E-4E66-8877-ECAC7BF01C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7841" y="5921036"/>
            <a:ext cx="689647" cy="881501"/>
          </a:xfrm>
          <a:prstGeom prst="rect">
            <a:avLst/>
          </a:prstGeom>
        </p:spPr>
      </p:pic>
      <p:sp>
        <p:nvSpPr>
          <p:cNvPr id="9" name="Title 3">
            <a:extLst>
              <a:ext uri="{FF2B5EF4-FFF2-40B4-BE49-F238E27FC236}">
                <a16:creationId xmlns:a16="http://schemas.microsoft.com/office/drawing/2014/main" id="{8E0EBC21-3736-4746-9782-1A6868F80B02}"/>
              </a:ext>
            </a:extLst>
          </p:cNvPr>
          <p:cNvSpPr txBox="1">
            <a:spLocks/>
          </p:cNvSpPr>
          <p:nvPr/>
        </p:nvSpPr>
        <p:spPr>
          <a:xfrm>
            <a:off x="27887" y="6155034"/>
            <a:ext cx="4240530" cy="730698"/>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Presenter: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29.05.21</a:t>
            </a:r>
          </a:p>
        </p:txBody>
      </p:sp>
    </p:spTree>
    <p:extLst>
      <p:ext uri="{BB962C8B-B14F-4D97-AF65-F5344CB8AC3E}">
        <p14:creationId xmlns:p14="http://schemas.microsoft.com/office/powerpoint/2010/main" val="1446891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3090" y="1494549"/>
            <a:ext cx="9306910" cy="4351338"/>
          </a:xfrm>
        </p:spPr>
        <p:txBody>
          <a:bodyPr>
            <a:normAutofit/>
          </a:bodyPr>
          <a:lstStyle/>
          <a:p>
            <a:pPr>
              <a:lnSpc>
                <a:spcPct val="150000"/>
              </a:lnSpc>
            </a:pPr>
            <a:r>
              <a:rPr lang="en-GB" dirty="0"/>
              <a:t>Why is vocabulary important?</a:t>
            </a:r>
          </a:p>
          <a:p>
            <a:pPr>
              <a:lnSpc>
                <a:spcPct val="150000"/>
              </a:lnSpc>
            </a:pPr>
            <a:r>
              <a:rPr lang="en-GB" dirty="0"/>
              <a:t>How many words do learners need to know?</a:t>
            </a:r>
          </a:p>
          <a:p>
            <a:pPr>
              <a:lnSpc>
                <a:spcPct val="150000"/>
              </a:lnSpc>
            </a:pPr>
            <a:r>
              <a:rPr lang="en-GB" dirty="0"/>
              <a:t>Which words do learners need to know?</a:t>
            </a:r>
          </a:p>
          <a:p>
            <a:pPr>
              <a:lnSpc>
                <a:spcPct val="150000"/>
              </a:lnSpc>
            </a:pPr>
            <a:r>
              <a:rPr lang="en-GB" dirty="0"/>
              <a:t>How can they best learn the words?</a:t>
            </a:r>
          </a:p>
          <a:p>
            <a:pPr>
              <a:lnSpc>
                <a:spcPct val="150000"/>
              </a:lnSpc>
            </a:pPr>
            <a:r>
              <a:rPr lang="en-GB" dirty="0"/>
              <a:t>What does it mean to know a word?</a:t>
            </a:r>
          </a:p>
          <a:p>
            <a:pPr>
              <a:lnSpc>
                <a:spcPct val="150000"/>
              </a:lnSpc>
            </a:pPr>
            <a:endParaRPr lang="en-GB" dirty="0"/>
          </a:p>
        </p:txBody>
      </p:sp>
      <p:sp>
        <p:nvSpPr>
          <p:cNvPr id="4" name="Cloud 3"/>
          <p:cNvSpPr/>
          <p:nvPr/>
        </p:nvSpPr>
        <p:spPr>
          <a:xfrm>
            <a:off x="3136414" y="1360846"/>
            <a:ext cx="4912315" cy="840737"/>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Cloud 4"/>
          <p:cNvSpPr/>
          <p:nvPr/>
        </p:nvSpPr>
        <p:spPr>
          <a:xfrm>
            <a:off x="3714540" y="2257753"/>
            <a:ext cx="7029660" cy="728389"/>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loud 5"/>
          <p:cNvSpPr/>
          <p:nvPr/>
        </p:nvSpPr>
        <p:spPr>
          <a:xfrm>
            <a:off x="3550144" y="3107622"/>
            <a:ext cx="4663128" cy="657929"/>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Cloud 6"/>
          <p:cNvSpPr/>
          <p:nvPr/>
        </p:nvSpPr>
        <p:spPr>
          <a:xfrm>
            <a:off x="3203464" y="3842813"/>
            <a:ext cx="4209707" cy="728389"/>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Cloud 7"/>
          <p:cNvSpPr/>
          <p:nvPr/>
        </p:nvSpPr>
        <p:spPr>
          <a:xfrm>
            <a:off x="4267281" y="4571202"/>
            <a:ext cx="5675707" cy="728389"/>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948574" cy="867128"/>
          </a:xfrm>
          <a:prstGeom prst="rect">
            <a:avLst/>
          </a:prstGeom>
        </p:spPr>
      </p:pic>
      <p:sp>
        <p:nvSpPr>
          <p:cNvPr id="2" name="Title 1"/>
          <p:cNvSpPr>
            <a:spLocks noGrp="1"/>
          </p:cNvSpPr>
          <p:nvPr>
            <p:ph type="title"/>
          </p:nvPr>
        </p:nvSpPr>
        <p:spPr>
          <a:xfrm>
            <a:off x="84574" y="35283"/>
            <a:ext cx="10515600" cy="1325563"/>
          </a:xfrm>
        </p:spPr>
        <p:txBody>
          <a:bodyPr/>
          <a:lstStyle/>
          <a:p>
            <a:r>
              <a:rPr lang="en-GB" dirty="0">
                <a:solidFill>
                  <a:schemeClr val="bg1"/>
                </a:solidFill>
              </a:rPr>
              <a:t>There’s quite a lot to know!</a:t>
            </a:r>
          </a:p>
        </p:txBody>
      </p:sp>
    </p:spTree>
    <p:extLst>
      <p:ext uri="{BB962C8B-B14F-4D97-AF65-F5344CB8AC3E}">
        <p14:creationId xmlns:p14="http://schemas.microsoft.com/office/powerpoint/2010/main" val="165491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0686"/>
            <a:ext cx="10515600" cy="1809229"/>
          </a:xfrm>
        </p:spPr>
        <p:txBody>
          <a:bodyPr/>
          <a:lstStyle/>
          <a:p>
            <a:pPr algn="ctr"/>
            <a:r>
              <a:rPr lang="en-GB" b="1" dirty="0"/>
              <a:t>How many words do learners need to know?</a:t>
            </a:r>
          </a:p>
        </p:txBody>
      </p:sp>
    </p:spTree>
    <p:extLst>
      <p:ext uri="{BB962C8B-B14F-4D97-AF65-F5344CB8AC3E}">
        <p14:creationId xmlns:p14="http://schemas.microsoft.com/office/powerpoint/2010/main" val="3284616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10484182" cy="867128"/>
          </a:xfrm>
          <a:prstGeom prst="rect">
            <a:avLst/>
          </a:prstGeom>
        </p:spPr>
      </p:pic>
      <p:sp>
        <p:nvSpPr>
          <p:cNvPr id="2" name="Title 1"/>
          <p:cNvSpPr>
            <a:spLocks noGrp="1"/>
          </p:cNvSpPr>
          <p:nvPr>
            <p:ph type="title"/>
          </p:nvPr>
        </p:nvSpPr>
        <p:spPr>
          <a:xfrm>
            <a:off x="0" y="67645"/>
            <a:ext cx="10515600" cy="1325563"/>
          </a:xfrm>
        </p:spPr>
        <p:txBody>
          <a:bodyPr>
            <a:normAutofit/>
          </a:bodyPr>
          <a:lstStyle/>
          <a:p>
            <a:r>
              <a:rPr lang="en-GB" sz="3200" dirty="0">
                <a:solidFill>
                  <a:schemeClr val="bg1"/>
                </a:solidFill>
              </a:rPr>
              <a:t>How many words can you know by GCSE…?</a:t>
            </a:r>
          </a:p>
        </p:txBody>
      </p:sp>
      <p:sp>
        <p:nvSpPr>
          <p:cNvPr id="23" name="Content Placeholder 22">
            <a:extLst>
              <a:ext uri="{FF2B5EF4-FFF2-40B4-BE49-F238E27FC236}">
                <a16:creationId xmlns:a16="http://schemas.microsoft.com/office/drawing/2014/main" id="{559E80E2-D40E-4082-B5C1-8589A3B4E17E}"/>
              </a:ext>
            </a:extLst>
          </p:cNvPr>
          <p:cNvSpPr>
            <a:spLocks noGrp="1"/>
          </p:cNvSpPr>
          <p:nvPr>
            <p:ph idx="1"/>
          </p:nvPr>
        </p:nvSpPr>
        <p:spPr>
          <a:xfrm>
            <a:off x="614680" y="1393208"/>
            <a:ext cx="10515600" cy="4905992"/>
          </a:xfrm>
        </p:spPr>
        <p:txBody>
          <a:bodyPr>
            <a:normAutofit fontScale="85000" lnSpcReduction="20000"/>
          </a:bodyPr>
          <a:lstStyle/>
          <a:p>
            <a:r>
              <a:rPr lang="en-GB" dirty="0"/>
              <a:t>Curriculum time available = </a:t>
            </a:r>
            <a:r>
              <a:rPr lang="en-GB" b="1" dirty="0"/>
              <a:t>168 weeks </a:t>
            </a:r>
            <a:r>
              <a:rPr lang="en-GB" dirty="0"/>
              <a:t>(38 weeks per year over five years, minus one term of Y11 (approx. </a:t>
            </a:r>
            <a:r>
              <a:rPr lang="en-GB" b="1" dirty="0"/>
              <a:t>450 hours</a:t>
            </a:r>
            <a:r>
              <a:rPr lang="en-GB" dirty="0"/>
              <a:t>)</a:t>
            </a:r>
          </a:p>
          <a:p>
            <a:endParaRPr lang="en-GB" dirty="0"/>
          </a:p>
          <a:p>
            <a:r>
              <a:rPr lang="en-GB" dirty="0"/>
              <a:t>Based on acquisition of circa </a:t>
            </a:r>
            <a:r>
              <a:rPr lang="en-GB" b="1" dirty="0"/>
              <a:t>10 new words per week </a:t>
            </a:r>
            <a:r>
              <a:rPr lang="en-GB" dirty="0"/>
              <a:t>(e.g. Schmitt, 2004), around 1680 words if all are retained and can be both understood and produced</a:t>
            </a:r>
          </a:p>
          <a:p>
            <a:endParaRPr lang="en-GB" dirty="0"/>
          </a:p>
          <a:p>
            <a:r>
              <a:rPr lang="en-GB" dirty="0"/>
              <a:t>Informing suggestion of </a:t>
            </a:r>
            <a:r>
              <a:rPr lang="en-GB" b="1" dirty="0"/>
              <a:t>1700</a:t>
            </a:r>
            <a:r>
              <a:rPr lang="en-GB" dirty="0"/>
              <a:t> for Higher Tier, </a:t>
            </a:r>
            <a:r>
              <a:rPr lang="en-GB" b="1" dirty="0"/>
              <a:t>1200 </a:t>
            </a:r>
            <a:r>
              <a:rPr lang="en-GB" dirty="0"/>
              <a:t>for Foundation Tier in proposed GCSE Subject Content</a:t>
            </a:r>
          </a:p>
          <a:p>
            <a:endParaRPr lang="en-GB" dirty="0"/>
          </a:p>
          <a:p>
            <a:r>
              <a:rPr lang="en-GB" dirty="0"/>
              <a:t>Current GCSE AQA Higher Spanish vocabulary list has </a:t>
            </a:r>
            <a:r>
              <a:rPr lang="en-GB" b="1" dirty="0"/>
              <a:t>1772</a:t>
            </a:r>
            <a:r>
              <a:rPr lang="en-GB" dirty="0"/>
              <a:t> words</a:t>
            </a:r>
          </a:p>
          <a:p>
            <a:endParaRPr lang="en-GB" dirty="0"/>
          </a:p>
          <a:p>
            <a:r>
              <a:rPr lang="en-GB" dirty="0"/>
              <a:t>Students can </a:t>
            </a:r>
            <a:r>
              <a:rPr lang="en-GB" b="1" dirty="0"/>
              <a:t>pass </a:t>
            </a:r>
            <a:r>
              <a:rPr lang="en-GB" dirty="0"/>
              <a:t>a GCSE with (receptive knowledge) of </a:t>
            </a:r>
            <a:r>
              <a:rPr lang="en-GB" b="1" dirty="0"/>
              <a:t>852 </a:t>
            </a:r>
            <a:r>
              <a:rPr lang="en-GB" dirty="0"/>
              <a:t>words (Milton, 2006) / </a:t>
            </a:r>
            <a:r>
              <a:rPr lang="en-GB" b="1" dirty="0"/>
              <a:t>564 </a:t>
            </a:r>
            <a:r>
              <a:rPr lang="en-GB" dirty="0"/>
              <a:t>words (David, 2008)</a:t>
            </a:r>
          </a:p>
        </p:txBody>
      </p:sp>
    </p:spTree>
    <p:extLst>
      <p:ext uri="{BB962C8B-B14F-4D97-AF65-F5344CB8AC3E}">
        <p14:creationId xmlns:p14="http://schemas.microsoft.com/office/powerpoint/2010/main" val="105446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50831"/>
            <a:ext cx="10515600" cy="1889615"/>
          </a:xfrm>
        </p:spPr>
        <p:txBody>
          <a:bodyPr/>
          <a:lstStyle/>
          <a:p>
            <a:pPr algn="ctr"/>
            <a:r>
              <a:rPr lang="en-GB" b="1" dirty="0"/>
              <a:t>Which words do learners need to know? And why?</a:t>
            </a:r>
          </a:p>
        </p:txBody>
      </p:sp>
    </p:spTree>
    <p:extLst>
      <p:ext uri="{BB962C8B-B14F-4D97-AF65-F5344CB8AC3E}">
        <p14:creationId xmlns:p14="http://schemas.microsoft.com/office/powerpoint/2010/main" val="2056945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0" y="15448"/>
            <a:ext cx="7919508" cy="1325563"/>
          </a:xfrm>
        </p:spPr>
        <p:txBody>
          <a:bodyPr>
            <a:normAutofit/>
          </a:bodyPr>
          <a:lstStyle/>
          <a:p>
            <a:r>
              <a:rPr lang="en-GB" sz="3600" b="1" dirty="0">
                <a:solidFill>
                  <a:schemeClr val="bg1"/>
                </a:solidFill>
              </a:rPr>
              <a:t>Which words?</a:t>
            </a:r>
          </a:p>
        </p:txBody>
      </p:sp>
      <p:sp>
        <p:nvSpPr>
          <p:cNvPr id="5" name="Content Placeholder 4"/>
          <p:cNvSpPr>
            <a:spLocks noGrp="1"/>
          </p:cNvSpPr>
          <p:nvPr>
            <p:ph idx="1"/>
          </p:nvPr>
        </p:nvSpPr>
        <p:spPr>
          <a:xfrm>
            <a:off x="754117" y="1966698"/>
            <a:ext cx="10515600" cy="2500200"/>
          </a:xfrm>
        </p:spPr>
        <p:txBody>
          <a:bodyPr>
            <a:normAutofit/>
          </a:bodyPr>
          <a:lstStyle/>
          <a:p>
            <a:pPr marL="0" indent="0">
              <a:buNone/>
            </a:pPr>
            <a:r>
              <a:rPr lang="en-GB" dirty="0">
                <a:solidFill>
                  <a:schemeClr val="accent1">
                    <a:lumMod val="50000"/>
                  </a:schemeClr>
                </a:solidFill>
              </a:rPr>
              <a:t>Vocabulary to be taught should be </a:t>
            </a:r>
            <a:r>
              <a:rPr lang="en-GB" b="1" dirty="0">
                <a:solidFill>
                  <a:schemeClr val="accent1">
                    <a:lumMod val="50000"/>
                  </a:schemeClr>
                </a:solidFill>
              </a:rPr>
              <a:t>informed by frequency of occurrence</a:t>
            </a:r>
            <a:r>
              <a:rPr lang="en-GB" dirty="0">
                <a:solidFill>
                  <a:schemeClr val="accent1">
                    <a:lumMod val="50000"/>
                  </a:schemeClr>
                </a:solidFill>
              </a:rPr>
              <a:t> in the language, and </a:t>
            </a:r>
            <a:r>
              <a:rPr lang="en-GB" b="1" dirty="0">
                <a:solidFill>
                  <a:schemeClr val="accent1">
                    <a:lumMod val="50000"/>
                  </a:schemeClr>
                </a:solidFill>
              </a:rPr>
              <a:t>special attention </a:t>
            </a:r>
            <a:r>
              <a:rPr lang="en-GB" dirty="0">
                <a:solidFill>
                  <a:schemeClr val="accent1">
                    <a:lumMod val="50000"/>
                  </a:schemeClr>
                </a:solidFill>
              </a:rPr>
              <a:t>should be paid </a:t>
            </a:r>
            <a:r>
              <a:rPr lang="en-GB" b="1" dirty="0">
                <a:solidFill>
                  <a:schemeClr val="accent1">
                    <a:lumMod val="50000"/>
                  </a:schemeClr>
                </a:solidFill>
              </a:rPr>
              <a:t>to common verbs</a:t>
            </a:r>
            <a:r>
              <a:rPr lang="en-GB" dirty="0">
                <a:solidFill>
                  <a:schemeClr val="accent1">
                    <a:lumMod val="50000"/>
                  </a:schemeClr>
                </a:solidFill>
              </a:rPr>
              <a:t> in the early stages... A consequence of not attending to frequency of occurrence in vocabulary choice is pupils realising that they cannot say or understand basic things in the language. </a:t>
            </a:r>
          </a:p>
          <a:p>
            <a:pPr marL="0" indent="0">
              <a:buNone/>
            </a:pPr>
            <a:endParaRPr lang="en-GB" dirty="0"/>
          </a:p>
        </p:txBody>
      </p:sp>
      <p:sp>
        <p:nvSpPr>
          <p:cNvPr id="6" name="Rectangle 5"/>
          <p:cNvSpPr/>
          <p:nvPr/>
        </p:nvSpPr>
        <p:spPr>
          <a:xfrm>
            <a:off x="2126734" y="4376280"/>
            <a:ext cx="1018336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Anon. 2016. </a:t>
            </a:r>
            <a:r>
              <a:rPr kumimoji="0" lang="en-GB" sz="16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Modern Foreign Languages Pedagogy Review. A review of modern foreign languages teaching practice in key stage 3 and key stage 4. (Chair: Ian </a:t>
            </a:r>
            <a:r>
              <a:rPr kumimoji="0" lang="en-GB" sz="1600" b="0"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Bauckham</a:t>
            </a:r>
            <a:r>
              <a:rPr kumimoji="0" lang="en-GB" sz="16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1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Teaching Schools Council.</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 name="Rectangle 1"/>
          <p:cNvSpPr/>
          <p:nvPr/>
        </p:nvSpPr>
        <p:spPr>
          <a:xfrm>
            <a:off x="201628" y="5908966"/>
            <a:ext cx="875692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4"/>
              </a:rPr>
              <a:t>https://resources.ncelp.org/concern/resources/t722h880z?locale=en</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Rectangle 2"/>
          <p:cNvSpPr/>
          <p:nvPr/>
        </p:nvSpPr>
        <p:spPr>
          <a:xfrm>
            <a:off x="203216" y="5536557"/>
            <a:ext cx="539602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Vocabulary lists, rationale and uses</a:t>
            </a:r>
            <a:endParaRPr kumimoji="0" lang="en-GB" sz="16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521332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096000" cy="867128"/>
          </a:xfrm>
          <a:prstGeom prst="rect">
            <a:avLst/>
          </a:prstGeom>
        </p:spPr>
      </p:pic>
      <p:graphicFrame>
        <p:nvGraphicFramePr>
          <p:cNvPr id="4" name="Table 3"/>
          <p:cNvGraphicFramePr>
            <a:graphicFrameLocks noGrp="1"/>
          </p:cNvGraphicFramePr>
          <p:nvPr/>
        </p:nvGraphicFramePr>
        <p:xfrm>
          <a:off x="162226" y="1390841"/>
          <a:ext cx="5771547" cy="4795784"/>
        </p:xfrm>
        <a:graphic>
          <a:graphicData uri="http://schemas.openxmlformats.org/drawingml/2006/table">
            <a:tbl>
              <a:tblPr firstRow="1" firstCol="1" bandRow="1">
                <a:tableStyleId>{5940675A-B579-460E-94D1-54222C63F5DA}</a:tableStyleId>
              </a:tblPr>
              <a:tblGrid>
                <a:gridCol w="416344">
                  <a:extLst>
                    <a:ext uri="{9D8B030D-6E8A-4147-A177-3AD203B41FA5}">
                      <a16:colId xmlns:a16="http://schemas.microsoft.com/office/drawing/2014/main" val="20000"/>
                    </a:ext>
                  </a:extLst>
                </a:gridCol>
                <a:gridCol w="1518475">
                  <a:extLst>
                    <a:ext uri="{9D8B030D-6E8A-4147-A177-3AD203B41FA5}">
                      <a16:colId xmlns:a16="http://schemas.microsoft.com/office/drawing/2014/main" val="20001"/>
                    </a:ext>
                  </a:extLst>
                </a:gridCol>
                <a:gridCol w="1699989">
                  <a:extLst>
                    <a:ext uri="{9D8B030D-6E8A-4147-A177-3AD203B41FA5}">
                      <a16:colId xmlns:a16="http://schemas.microsoft.com/office/drawing/2014/main" val="20002"/>
                    </a:ext>
                  </a:extLst>
                </a:gridCol>
                <a:gridCol w="2136739">
                  <a:extLst>
                    <a:ext uri="{9D8B030D-6E8A-4147-A177-3AD203B41FA5}">
                      <a16:colId xmlns:a16="http://schemas.microsoft.com/office/drawing/2014/main" val="20003"/>
                    </a:ext>
                  </a:extLst>
                </a:gridCol>
              </a:tblGrid>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 </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b="1" dirty="0">
                          <a:solidFill>
                            <a:schemeClr val="accent1">
                              <a:lumMod val="50000"/>
                            </a:schemeClr>
                          </a:solidFill>
                          <a:effectLst/>
                          <a:latin typeface="Century Gothic" panose="020B0502020202020204" pitchFamily="34" charset="0"/>
                        </a:rPr>
                        <a:t>Word</a:t>
                      </a:r>
                      <a:endParaRPr lang="en-GB" sz="18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b="1" dirty="0">
                          <a:solidFill>
                            <a:schemeClr val="accent1">
                              <a:lumMod val="50000"/>
                            </a:schemeClr>
                          </a:solidFill>
                          <a:effectLst/>
                          <a:latin typeface="Century Gothic" panose="020B0502020202020204" pitchFamily="34" charset="0"/>
                        </a:rPr>
                        <a:t>Frequency ranking</a:t>
                      </a:r>
                      <a:endParaRPr lang="en-GB" sz="18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b="1" dirty="0">
                          <a:solidFill>
                            <a:schemeClr val="accent1">
                              <a:lumMod val="50000"/>
                            </a:schemeClr>
                          </a:solidFill>
                          <a:effectLst/>
                          <a:latin typeface="Century Gothic" panose="020B0502020202020204" pitchFamily="34" charset="0"/>
                        </a:rPr>
                        <a:t>Part of speech</a:t>
                      </a:r>
                      <a:endParaRPr lang="en-GB" sz="18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la plaza</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806</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la </a:t>
                      </a:r>
                      <a:r>
                        <a:rPr lang="en-GB" sz="1800" dirty="0" err="1">
                          <a:solidFill>
                            <a:schemeClr val="accent1">
                              <a:lumMod val="50000"/>
                            </a:schemeClr>
                          </a:solidFill>
                          <a:effectLst/>
                          <a:latin typeface="Century Gothic" panose="020B0502020202020204" pitchFamily="34" charset="0"/>
                        </a:rPr>
                        <a:t>iglesia</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437</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3</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el </a:t>
                      </a:r>
                      <a:r>
                        <a:rPr lang="en-GB" sz="1800" dirty="0" err="1">
                          <a:solidFill>
                            <a:schemeClr val="accent1">
                              <a:lumMod val="50000"/>
                            </a:schemeClr>
                          </a:solidFill>
                          <a:effectLst/>
                          <a:latin typeface="Century Gothic" panose="020B0502020202020204" pitchFamily="34" charset="0"/>
                        </a:rPr>
                        <a:t>teatro</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605</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4</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ser</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7</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5</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grande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66</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adjective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6</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pequeño</a:t>
                      </a:r>
                      <a:r>
                        <a:rPr lang="en-GB" sz="1800" dirty="0">
                          <a:solidFill>
                            <a:schemeClr val="accent1">
                              <a:lumMod val="50000"/>
                            </a:schemeClr>
                          </a:solidFill>
                          <a:effectLst/>
                          <a:latin typeface="Century Gothic" panose="020B0502020202020204" pitchFamily="34" charset="0"/>
                        </a:rPr>
                        <a:t>/a</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202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adjective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7</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estar</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21</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8</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cerca</a:t>
                      </a:r>
                      <a:r>
                        <a:rPr lang="en-GB" sz="1800" dirty="0">
                          <a:solidFill>
                            <a:schemeClr val="accent1">
                              <a:lumMod val="50000"/>
                            </a:schemeClr>
                          </a:solidFill>
                          <a:effectLst/>
                          <a:latin typeface="Century Gothic" panose="020B0502020202020204" pitchFamily="34" charset="0"/>
                        </a:rPr>
                        <a:t> (de)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1042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9</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lejos</a:t>
                      </a:r>
                      <a:r>
                        <a:rPr lang="en-GB" sz="1800" dirty="0">
                          <a:solidFill>
                            <a:schemeClr val="accent1">
                              <a:lumMod val="50000"/>
                            </a:schemeClr>
                          </a:solidFill>
                          <a:effectLst/>
                          <a:latin typeface="Century Gothic" panose="020B0502020202020204" pitchFamily="34" charset="0"/>
                        </a:rPr>
                        <a:t> (de)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833</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10</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el </a:t>
                      </a:r>
                      <a:r>
                        <a:rPr lang="en-GB" sz="1800" dirty="0" err="1">
                          <a:solidFill>
                            <a:schemeClr val="accent1">
                              <a:lumMod val="50000"/>
                            </a:schemeClr>
                          </a:solidFill>
                          <a:effectLst/>
                          <a:latin typeface="Century Gothic" panose="020B0502020202020204" pitchFamily="34" charset="0"/>
                        </a:rPr>
                        <a:t>museo</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1114</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bl>
          </a:graphicData>
        </a:graphic>
      </p:graphicFrame>
      <p:sp>
        <p:nvSpPr>
          <p:cNvPr id="5" name="Title 3"/>
          <p:cNvSpPr txBox="1">
            <a:spLocks/>
          </p:cNvSpPr>
          <p:nvPr/>
        </p:nvSpPr>
        <p:spPr>
          <a:xfrm>
            <a:off x="188383" y="0"/>
            <a:ext cx="5320595"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En</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la ciudad [in town]</a:t>
            </a:r>
          </a:p>
        </p:txBody>
      </p:sp>
      <p:graphicFrame>
        <p:nvGraphicFramePr>
          <p:cNvPr id="9" name="Table 8"/>
          <p:cNvGraphicFramePr>
            <a:graphicFrameLocks noGrp="1"/>
          </p:cNvGraphicFramePr>
          <p:nvPr/>
        </p:nvGraphicFramePr>
        <p:xfrm>
          <a:off x="6122156" y="489862"/>
          <a:ext cx="5954486" cy="5664534"/>
        </p:xfrm>
        <a:graphic>
          <a:graphicData uri="http://schemas.openxmlformats.org/drawingml/2006/table">
            <a:tbl>
              <a:tblPr firstRow="1" firstCol="1" bandRow="1">
                <a:tableStyleId>{5940675A-B579-460E-94D1-54222C63F5DA}</a:tableStyleId>
              </a:tblPr>
              <a:tblGrid>
                <a:gridCol w="1464129">
                  <a:extLst>
                    <a:ext uri="{9D8B030D-6E8A-4147-A177-3AD203B41FA5}">
                      <a16:colId xmlns:a16="http://schemas.microsoft.com/office/drawing/2014/main" val="20000"/>
                    </a:ext>
                  </a:extLst>
                </a:gridCol>
                <a:gridCol w="1534885">
                  <a:extLst>
                    <a:ext uri="{9D8B030D-6E8A-4147-A177-3AD203B41FA5}">
                      <a16:colId xmlns:a16="http://schemas.microsoft.com/office/drawing/2014/main" val="20001"/>
                    </a:ext>
                  </a:extLst>
                </a:gridCol>
                <a:gridCol w="1534886">
                  <a:extLst>
                    <a:ext uri="{9D8B030D-6E8A-4147-A177-3AD203B41FA5}">
                      <a16:colId xmlns:a16="http://schemas.microsoft.com/office/drawing/2014/main" val="20002"/>
                    </a:ext>
                  </a:extLst>
                </a:gridCol>
                <a:gridCol w="1420586">
                  <a:extLst>
                    <a:ext uri="{9D8B030D-6E8A-4147-A177-3AD203B41FA5}">
                      <a16:colId xmlns:a16="http://schemas.microsoft.com/office/drawing/2014/main" val="20003"/>
                    </a:ext>
                  </a:extLst>
                </a:gridCol>
              </a:tblGrid>
              <a:tr h="214190">
                <a:tc gridSpan="2">
                  <a:txBody>
                    <a:bodyPr/>
                    <a:lstStyle/>
                    <a:p>
                      <a:pPr algn="l">
                        <a:lnSpc>
                          <a:spcPct val="107000"/>
                        </a:lnSpc>
                        <a:spcAft>
                          <a:spcPts val="0"/>
                        </a:spcAft>
                      </a:pPr>
                      <a:r>
                        <a:rPr lang="en-GB" sz="1400" b="1" dirty="0">
                          <a:solidFill>
                            <a:schemeClr val="accent1">
                              <a:lumMod val="50000"/>
                            </a:schemeClr>
                          </a:solidFill>
                          <a:effectLst/>
                          <a:latin typeface="Century Gothic" panose="020B0502020202020204" pitchFamily="34" charset="0"/>
                        </a:rPr>
                        <a:t>¿</a:t>
                      </a:r>
                      <a:r>
                        <a:rPr lang="en-GB" sz="1400" b="1" dirty="0" err="1">
                          <a:solidFill>
                            <a:schemeClr val="accent1">
                              <a:lumMod val="50000"/>
                            </a:schemeClr>
                          </a:solidFill>
                          <a:effectLst/>
                          <a:latin typeface="Century Gothic" panose="020B0502020202020204" pitchFamily="34" charset="0"/>
                        </a:rPr>
                        <a:t>Qué</a:t>
                      </a:r>
                      <a:r>
                        <a:rPr lang="en-GB" sz="1400" b="1" dirty="0">
                          <a:solidFill>
                            <a:schemeClr val="accent1">
                              <a:lumMod val="50000"/>
                            </a:schemeClr>
                          </a:solidFill>
                          <a:effectLst/>
                          <a:latin typeface="Century Gothic" panose="020B0502020202020204" pitchFamily="34" charset="0"/>
                        </a:rPr>
                        <a:t> hay </a:t>
                      </a:r>
                      <a:r>
                        <a:rPr lang="en-GB" sz="1400" b="1" dirty="0" err="1">
                          <a:solidFill>
                            <a:schemeClr val="accent1">
                              <a:lumMod val="50000"/>
                            </a:schemeClr>
                          </a:solidFill>
                          <a:effectLst/>
                          <a:latin typeface="Century Gothic" panose="020B0502020202020204" pitchFamily="34" charset="0"/>
                        </a:rPr>
                        <a:t>en</a:t>
                      </a:r>
                      <a:r>
                        <a:rPr lang="en-GB" sz="1400" b="1" dirty="0">
                          <a:solidFill>
                            <a:schemeClr val="accent1">
                              <a:lumMod val="50000"/>
                            </a:schemeClr>
                          </a:solidFill>
                          <a:effectLst/>
                          <a:latin typeface="Century Gothic" panose="020B0502020202020204" pitchFamily="34" charset="0"/>
                        </a:rPr>
                        <a:t> </a:t>
                      </a:r>
                      <a:r>
                        <a:rPr lang="en-GB" sz="1400" b="1" dirty="0" err="1">
                          <a:solidFill>
                            <a:schemeClr val="accent1">
                              <a:lumMod val="50000"/>
                            </a:schemeClr>
                          </a:solidFill>
                          <a:effectLst/>
                          <a:latin typeface="Century Gothic" panose="020B0502020202020204" pitchFamily="34" charset="0"/>
                        </a:rPr>
                        <a:t>tu</a:t>
                      </a:r>
                      <a:r>
                        <a:rPr lang="en-GB" sz="1400" b="1" baseline="0" dirty="0">
                          <a:solidFill>
                            <a:schemeClr val="accent1">
                              <a:lumMod val="50000"/>
                            </a:schemeClr>
                          </a:solidFill>
                          <a:effectLst/>
                          <a:latin typeface="Century Gothic" panose="020B0502020202020204" pitchFamily="34" charset="0"/>
                        </a:rPr>
                        <a:t> ciudad?</a:t>
                      </a:r>
                      <a:endParaRPr lang="en-GB" sz="14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What is there in your town?</a:t>
                      </a:r>
                    </a:p>
                  </a:txBody>
                  <a:tcPr marL="68580" marR="68580" marT="0" marB="0" anchor="ctr"/>
                </a:tc>
                <a:tc hMerge="1">
                  <a:txBody>
                    <a:bodyPr/>
                    <a:lstStyle/>
                    <a:p>
                      <a:pPr algn="ctr">
                        <a:lnSpc>
                          <a:spcPct val="107000"/>
                        </a:lnSpc>
                        <a:spcAft>
                          <a:spcPts val="0"/>
                        </a:spcAft>
                      </a:pP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14190">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rPr>
                        <a:t>Hay…</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rPr>
                        <a:t>There is…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En</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In…</a:t>
                      </a:r>
                    </a:p>
                  </a:txBody>
                  <a:tcPr marL="68580" marR="68580" marT="0" marB="0" anchor="ctr"/>
                </a:tc>
                <a:extLst>
                  <a:ext uri="{0D108BD9-81ED-4DB2-BD59-A6C34878D82A}">
                    <a16:rowId xmlns:a16="http://schemas.microsoft.com/office/drawing/2014/main" val="10001"/>
                  </a:ext>
                </a:extLst>
              </a:tr>
              <a:tr h="477005">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castillo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castle</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mi barrio</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my neighbourhood</a:t>
                      </a:r>
                    </a:p>
                  </a:txBody>
                  <a:tcPr marL="68580" marR="68580" marT="0" marB="0" anchor="ctr"/>
                </a:tc>
                <a:extLst>
                  <a:ext uri="{0D108BD9-81ED-4DB2-BD59-A6C34878D82A}">
                    <a16:rowId xmlns:a16="http://schemas.microsoft.com/office/drawing/2014/main" val="10002"/>
                  </a:ext>
                </a:extLst>
              </a:tr>
              <a:tr h="568578">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centro</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comercial</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 shopping centre</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mi ciudad</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my town/city</a:t>
                      </a:r>
                    </a:p>
                  </a:txBody>
                  <a:tcPr marL="68580" marR="68580" marT="0" marB="0" anchor="ctr"/>
                </a:tc>
                <a:extLst>
                  <a:ext uri="{0D108BD9-81ED-4DB2-BD59-A6C34878D82A}">
                    <a16:rowId xmlns:a16="http://schemas.microsoft.com/office/drawing/2014/main" val="10003"/>
                  </a:ext>
                </a:extLst>
              </a:tr>
              <a:tr h="318003">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estadio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stadium</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mi pueblo</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my village/town</a:t>
                      </a:r>
                    </a:p>
                  </a:txBody>
                  <a:tcPr marL="68580" marR="68580" marT="0" marB="0" anchor="ctr"/>
                </a:tc>
                <a:extLst>
                  <a:ext uri="{0D108BD9-81ED-4DB2-BD59-A6C34878D82A}">
                    <a16:rowId xmlns:a16="http://schemas.microsoft.com/office/drawing/2014/main" val="10004"/>
                  </a:ext>
                </a:extLst>
              </a:tr>
              <a:tr h="379051">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mercado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market</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a:t>
                      </a:r>
                      <a:r>
                        <a:rPr lang="en-GB" sz="1400" b="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hay </a:t>
                      </a:r>
                      <a:r>
                        <a:rPr lang="en-GB" sz="1400" b="0" baseline="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a:t>
                      </a:r>
                      <a:r>
                        <a:rPr lang="en-GB" sz="1400" b="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There isn’t a museum.</a:t>
                      </a:r>
                    </a:p>
                  </a:txBody>
                  <a:tcPr marL="68580" marR="68580" marT="0" marB="0" anchor="ctr"/>
                </a:tc>
                <a:extLst>
                  <a:ext uri="{0D108BD9-81ED-4DB2-BD59-A6C34878D82A}">
                    <a16:rowId xmlns:a16="http://schemas.microsoft.com/office/drawing/2014/main" val="10005"/>
                  </a:ext>
                </a:extLst>
              </a:tr>
              <a:tr h="379051">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museum</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 hay nada.</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There’s nothing.</a:t>
                      </a:r>
                    </a:p>
                  </a:txBody>
                  <a:tcPr marL="68580" marR="68580" marT="0" marB="0" anchor="ctr"/>
                </a:tc>
                <a:extLst>
                  <a:ext uri="{0D108BD9-81ED-4DB2-BD59-A6C34878D82A}">
                    <a16:rowId xmlns:a16="http://schemas.microsoft.com/office/drawing/2014/main" val="10006"/>
                  </a:ext>
                </a:extLst>
              </a:tr>
              <a:tr h="379051">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parque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park</a:t>
                      </a: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unos</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some museums</a:t>
                      </a:r>
                    </a:p>
                  </a:txBody>
                  <a:tcPr marL="68580" marR="68580" marT="0" marB="0" anchor="ctr"/>
                </a:tc>
                <a:extLst>
                  <a:ext uri="{0D108BD9-81ED-4DB2-BD59-A6C34878D82A}">
                    <a16:rowId xmlns:a16="http://schemas.microsoft.com/office/drawing/2014/main" val="10007"/>
                  </a:ext>
                </a:extLst>
              </a:tr>
              <a:tr h="379051">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piscina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swimming pool</a:t>
                      </a: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unas</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tiendas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some shops</a:t>
                      </a:r>
                    </a:p>
                  </a:txBody>
                  <a:tcPr marL="68580" marR="68580" marT="0" marB="0" anchor="ctr"/>
                </a:tc>
                <a:extLst>
                  <a:ext uri="{0D108BD9-81ED-4DB2-BD59-A6C34878D82A}">
                    <a16:rowId xmlns:a16="http://schemas.microsoft.com/office/drawing/2014/main" val="10008"/>
                  </a:ext>
                </a:extLst>
              </a:tr>
              <a:tr h="318003">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plaza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square</a:t>
                      </a: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muchos</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lot of museums</a:t>
                      </a:r>
                    </a:p>
                  </a:txBody>
                  <a:tcPr marL="68580" marR="68580" marT="0" marB="0" anchor="ctr"/>
                </a:tc>
                <a:extLst>
                  <a:ext uri="{0D108BD9-81ED-4DB2-BD59-A6C34878D82A}">
                    <a16:rowId xmlns:a16="http://schemas.microsoft.com/office/drawing/2014/main" val="10009"/>
                  </a:ext>
                </a:extLst>
              </a:tr>
              <a:tr h="379051">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polideportivo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sports centre</a:t>
                      </a: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muchas</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tiendas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lot of shops</a:t>
                      </a:r>
                    </a:p>
                  </a:txBody>
                  <a:tcPr marL="68580" marR="68580" marT="0" marB="0" anchor="ctr"/>
                </a:tc>
                <a:extLst>
                  <a:ext uri="{0D108BD9-81ED-4DB2-BD59-A6C34878D82A}">
                    <a16:rowId xmlns:a16="http://schemas.microsoft.com/office/drawing/2014/main" val="10010"/>
                  </a:ext>
                </a:extLst>
              </a:tr>
              <a:tr h="214190">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restaurante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restaurant</a:t>
                      </a:r>
                    </a:p>
                  </a:txBody>
                  <a:tcPr marL="68580" marR="68580" marT="0" marB="0" anchor="ctr"/>
                </a:tc>
                <a:tc>
                  <a:txBody>
                    <a:bodyPr/>
                    <a:lstStyle/>
                    <a:p>
                      <a:endParaRPr lang="en-GB"/>
                    </a:p>
                  </a:txBody>
                  <a:tcPr marL="68580" marR="68580" marT="0" marB="0" anchor="ctr"/>
                </a:tc>
                <a:tc>
                  <a:txBody>
                    <a:bodyPr/>
                    <a:lstStyle/>
                    <a:p>
                      <a:endParaRPr lang="en-GB" dirty="0"/>
                    </a:p>
                  </a:txBody>
                  <a:tcPr marL="68580" marR="68580" marT="0" marB="0" anchor="ctr"/>
                </a:tc>
                <a:extLst>
                  <a:ext uri="{0D108BD9-81ED-4DB2-BD59-A6C34878D82A}">
                    <a16:rowId xmlns:a16="http://schemas.microsoft.com/office/drawing/2014/main" val="10011"/>
                  </a:ext>
                </a:extLst>
              </a:tr>
              <a:tr h="214190">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tienda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shop</a:t>
                      </a: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2"/>
                  </a:ext>
                </a:extLst>
              </a:tr>
              <a:tr h="318003">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universidad</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university</a:t>
                      </a: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3"/>
                  </a:ext>
                </a:extLst>
              </a:tr>
            </a:tbl>
          </a:graphicData>
        </a:graphic>
      </p:graphicFrame>
      <p:sp>
        <p:nvSpPr>
          <p:cNvPr id="2" name="Rectangle 1"/>
          <p:cNvSpPr/>
          <p:nvPr/>
        </p:nvSpPr>
        <p:spPr>
          <a:xfrm>
            <a:off x="2197100" y="1390841"/>
            <a:ext cx="1473200" cy="4811024"/>
          </a:xfrm>
          <a:prstGeom prst="rec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Rectangle 7"/>
          <p:cNvSpPr/>
          <p:nvPr/>
        </p:nvSpPr>
        <p:spPr>
          <a:xfrm>
            <a:off x="3858682" y="1390841"/>
            <a:ext cx="1970617" cy="4811024"/>
          </a:xfrm>
          <a:prstGeom prst="rec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86308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91024"/>
            <a:ext cx="10515600" cy="1748939"/>
          </a:xfrm>
        </p:spPr>
        <p:txBody>
          <a:bodyPr/>
          <a:lstStyle/>
          <a:p>
            <a:pPr algn="ctr"/>
            <a:r>
              <a:rPr lang="en-GB" b="1" dirty="0"/>
              <a:t>How can they best learn the words?</a:t>
            </a:r>
          </a:p>
        </p:txBody>
      </p:sp>
    </p:spTree>
    <p:extLst>
      <p:ext uri="{BB962C8B-B14F-4D97-AF65-F5344CB8AC3E}">
        <p14:creationId xmlns:p14="http://schemas.microsoft.com/office/powerpoint/2010/main" val="1433352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334" y="1918464"/>
            <a:ext cx="7886700" cy="4351338"/>
          </a:xfrm>
        </p:spPr>
        <p:txBody>
          <a:bodyPr/>
          <a:lstStyle/>
          <a:p>
            <a:r>
              <a:rPr lang="en-GB" dirty="0"/>
              <a:t>Learning new words (breadth)</a:t>
            </a:r>
          </a:p>
          <a:p>
            <a:r>
              <a:rPr lang="en-GB" dirty="0"/>
              <a:t>Consolidating and extending word knowledge (depth)</a:t>
            </a:r>
          </a:p>
          <a:p>
            <a:r>
              <a:rPr lang="en-GB" dirty="0"/>
              <a:t>Using words more quickly (automaticity/fluency)</a:t>
            </a:r>
          </a:p>
        </p:txBody>
      </p:sp>
      <p:sp>
        <p:nvSpPr>
          <p:cNvPr id="4" name="Rounded Rectangular Callout 3"/>
          <p:cNvSpPr/>
          <p:nvPr/>
        </p:nvSpPr>
        <p:spPr>
          <a:xfrm>
            <a:off x="7625577" y="1508975"/>
            <a:ext cx="4000365" cy="3271212"/>
          </a:xfrm>
          <a:prstGeom prst="wedgeRoundRectCallout">
            <a:avLst>
              <a:gd name="adj1" fmla="val 49018"/>
              <a:gd name="adj2" fmla="val 74576"/>
              <a:gd name="adj3" fmla="val 16667"/>
            </a:avLst>
          </a:prstGeom>
          <a:solidFill>
            <a:schemeClr val="bg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‘Most vocabulary tasks focus their attention almost solely on introducing the meaning of new words.’</a:t>
            </a:r>
            <a:b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(Schmitt, 2008:343)</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Rectangle 4"/>
          <p:cNvSpPr/>
          <p:nvPr/>
        </p:nvSpPr>
        <p:spPr>
          <a:xfrm>
            <a:off x="615955" y="4370698"/>
            <a:ext cx="750345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Different tasks are needed to develop these different aspects. (Schmitt, 2008)</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6863"/>
            <a:ext cx="2512089" cy="867128"/>
          </a:xfrm>
          <a:prstGeom prst="rect">
            <a:avLst/>
          </a:prstGeom>
        </p:spPr>
      </p:pic>
      <p:sp>
        <p:nvSpPr>
          <p:cNvPr id="7" name="TextBox 6"/>
          <p:cNvSpPr txBox="1"/>
          <p:nvPr/>
        </p:nvSpPr>
        <p:spPr>
          <a:xfrm>
            <a:off x="180070" y="268853"/>
            <a:ext cx="18496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a:t>
            </a:r>
          </a:p>
        </p:txBody>
      </p:sp>
    </p:spTree>
    <p:extLst>
      <p:ext uri="{BB962C8B-B14F-4D97-AF65-F5344CB8AC3E}">
        <p14:creationId xmlns:p14="http://schemas.microsoft.com/office/powerpoint/2010/main" val="1945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681" y="1393958"/>
            <a:ext cx="11354638" cy="4351338"/>
          </a:xfrm>
        </p:spPr>
        <p:txBody>
          <a:bodyPr>
            <a:normAutofit/>
          </a:bodyPr>
          <a:lstStyle/>
          <a:p>
            <a:pPr>
              <a:buFont typeface="Wingdings" panose="05000000000000000000" pitchFamily="2" charset="2"/>
              <a:buChar char="§"/>
            </a:pPr>
            <a:r>
              <a:rPr lang="en-GB" dirty="0"/>
              <a:t>L1 translation can be efficient for establishing form-meaning link initially. </a:t>
            </a:r>
          </a:p>
          <a:p>
            <a:pPr marL="0" indent="0">
              <a:buNone/>
            </a:pPr>
            <a:endParaRPr lang="en-GB" sz="900" dirty="0"/>
          </a:p>
          <a:p>
            <a:pPr marL="514350" indent="-514350">
              <a:buFont typeface="+mj-lt"/>
              <a:buAutoNum type="arabicPeriod"/>
            </a:pPr>
            <a:endParaRPr lang="en-GB" dirty="0"/>
          </a:p>
          <a:p>
            <a:pPr>
              <a:buFont typeface="Wingdings" panose="05000000000000000000" pitchFamily="2" charset="2"/>
              <a:buChar char="§"/>
            </a:pPr>
            <a:r>
              <a:rPr lang="en-GB" dirty="0"/>
              <a:t>Seeing and hearing words in context then becomes important to develop depth of knowledge (collocation, shades of meaning, etc.).</a:t>
            </a:r>
          </a:p>
          <a:p>
            <a:pPr>
              <a:buFont typeface="Wingdings" panose="05000000000000000000" pitchFamily="2" charset="2"/>
              <a:buChar char="§"/>
            </a:pPr>
            <a:r>
              <a:rPr lang="en-GB" dirty="0"/>
              <a:t>Multiple exposures and use are important to consolidate knowledge and develop fluency, anywhere between 5 – 20 encounters. (Nation, 2001:81)</a:t>
            </a:r>
          </a:p>
          <a:p>
            <a:pPr marL="514350" indent="-514350">
              <a:buFont typeface="+mj-lt"/>
              <a:buAutoNum type="arabicPeriod"/>
            </a:pPr>
            <a:endParaRPr lang="en-GB" dirty="0"/>
          </a:p>
          <a:p>
            <a:pPr marL="514350" indent="-514350">
              <a:buFont typeface="+mj-lt"/>
              <a:buAutoNum type="arabicPeriod"/>
            </a:pPr>
            <a:endParaRPr lang="en-GB" dirty="0"/>
          </a:p>
        </p:txBody>
      </p:sp>
      <p:sp>
        <p:nvSpPr>
          <p:cNvPr id="4" name="TextBox 3"/>
          <p:cNvSpPr txBox="1"/>
          <p:nvPr/>
        </p:nvSpPr>
        <p:spPr>
          <a:xfrm>
            <a:off x="924448" y="2308642"/>
            <a:ext cx="111938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This could be done at home, even in advance of a lesson (‘flipped learning’) and mediated by technology (e.g. </a:t>
            </a:r>
            <a:r>
              <a:rPr kumimoji="0" lang="en-GB" sz="1600" b="0" i="1"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Memrise</a:t>
            </a:r>
            <a:r>
              <a:rPr kumimoji="0" lang="en-GB" sz="1600" b="0"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Quizlet)</a:t>
            </a:r>
          </a:p>
        </p:txBody>
      </p:sp>
      <p:sp>
        <p:nvSpPr>
          <p:cNvPr id="5" name="TextBox 4"/>
          <p:cNvSpPr txBox="1"/>
          <p:nvPr/>
        </p:nvSpPr>
        <p:spPr>
          <a:xfrm>
            <a:off x="931147" y="5591456"/>
            <a:ext cx="108421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For high-frequency words, spontaneous target language interaction and ‘reading for interest’ may help with this.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2512089" cy="867128"/>
          </a:xfrm>
          <a:prstGeom prst="rect">
            <a:avLst/>
          </a:prstGeom>
        </p:spPr>
      </p:pic>
      <p:sp>
        <p:nvSpPr>
          <p:cNvPr id="8" name="TextBox 7"/>
          <p:cNvSpPr txBox="1"/>
          <p:nvPr/>
        </p:nvSpPr>
        <p:spPr>
          <a:xfrm>
            <a:off x="180070" y="268853"/>
            <a:ext cx="18496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a:t>
            </a:r>
          </a:p>
        </p:txBody>
      </p:sp>
    </p:spTree>
    <p:extLst>
      <p:ext uri="{BB962C8B-B14F-4D97-AF65-F5344CB8AC3E}">
        <p14:creationId xmlns:p14="http://schemas.microsoft.com/office/powerpoint/2010/main" val="266260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8" name="Table 4">
            <a:extLst>
              <a:ext uri="{FF2B5EF4-FFF2-40B4-BE49-F238E27FC236}">
                <a16:creationId xmlns:a16="http://schemas.microsoft.com/office/drawing/2014/main" id="{3DA90001-3266-1741-8990-11CD53E84497}"/>
              </a:ext>
            </a:extLst>
          </p:cNvPr>
          <p:cNvGraphicFramePr>
            <a:graphicFrameLocks noGrp="1"/>
          </p:cNvGraphicFramePr>
          <p:nvPr/>
        </p:nvGraphicFramePr>
        <p:xfrm>
          <a:off x="5026118" y="3138303"/>
          <a:ext cx="6965760" cy="3024000"/>
        </p:xfrm>
        <a:graphic>
          <a:graphicData uri="http://schemas.openxmlformats.org/drawingml/2006/table">
            <a:tbl>
              <a:tblPr firstRow="1" bandRow="1">
                <a:tableStyleId>{5940675A-B579-460E-94D1-54222C63F5DA}</a:tableStyleId>
              </a:tblPr>
              <a:tblGrid>
                <a:gridCol w="504000">
                  <a:extLst>
                    <a:ext uri="{9D8B030D-6E8A-4147-A177-3AD203B41FA5}">
                      <a16:colId xmlns:a16="http://schemas.microsoft.com/office/drawing/2014/main" val="2420299527"/>
                    </a:ext>
                  </a:extLst>
                </a:gridCol>
                <a:gridCol w="2973705">
                  <a:extLst>
                    <a:ext uri="{9D8B030D-6E8A-4147-A177-3AD203B41FA5}">
                      <a16:colId xmlns:a16="http://schemas.microsoft.com/office/drawing/2014/main" val="3336444142"/>
                    </a:ext>
                  </a:extLst>
                </a:gridCol>
                <a:gridCol w="3488055">
                  <a:extLst>
                    <a:ext uri="{9D8B030D-6E8A-4147-A177-3AD203B41FA5}">
                      <a16:colId xmlns:a16="http://schemas.microsoft.com/office/drawing/2014/main" val="1229394900"/>
                    </a:ext>
                  </a:extLst>
                </a:gridCol>
              </a:tblGrid>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err="1">
                          <a:solidFill>
                            <a:srgbClr val="115076"/>
                          </a:solidFill>
                          <a:latin typeface="Century Gothic" panose="020B0502020202020204" pitchFamily="34" charset="0"/>
                        </a:rPr>
                        <a:t>en</a:t>
                      </a:r>
                      <a:r>
                        <a:rPr lang="en-US" sz="2400" b="1" dirty="0">
                          <a:solidFill>
                            <a:srgbClr val="115076"/>
                          </a:solidFill>
                          <a:latin typeface="Century Gothic" panose="020B0502020202020204" pitchFamily="34" charset="0"/>
                        </a:rPr>
                        <a:t> </a:t>
                      </a:r>
                      <a:r>
                        <a:rPr lang="en-US" sz="2400" b="1" dirty="0" err="1">
                          <a:solidFill>
                            <a:srgbClr val="115076"/>
                          </a:solidFill>
                          <a:latin typeface="Century Gothic" panose="020B0502020202020204" pitchFamily="34" charset="0"/>
                        </a:rPr>
                        <a:t>français</a:t>
                      </a:r>
                      <a:endParaRPr lang="en-US" sz="2400" b="1"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err="1">
                          <a:solidFill>
                            <a:srgbClr val="115076"/>
                          </a:solidFill>
                          <a:latin typeface="Century Gothic" panose="020B0502020202020204" pitchFamily="34" charset="0"/>
                        </a:rPr>
                        <a:t>en</a:t>
                      </a:r>
                      <a:r>
                        <a:rPr lang="en-US" sz="2400" b="1" dirty="0">
                          <a:solidFill>
                            <a:srgbClr val="115076"/>
                          </a:solidFill>
                          <a:latin typeface="Century Gothic" panose="020B0502020202020204" pitchFamily="34" charset="0"/>
                        </a:rPr>
                        <a:t> </a:t>
                      </a:r>
                      <a:r>
                        <a:rPr lang="en-US" sz="2400" b="1" dirty="0" err="1">
                          <a:solidFill>
                            <a:srgbClr val="115076"/>
                          </a:solidFill>
                          <a:latin typeface="Century Gothic" panose="020B0502020202020204" pitchFamily="34" charset="0"/>
                        </a:rPr>
                        <a:t>anglais</a:t>
                      </a:r>
                      <a:endParaRPr lang="en-US" sz="2400" b="1"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53417299"/>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la </a:t>
                      </a:r>
                      <a:r>
                        <a:rPr lang="en-GB" sz="2400" b="0" i="0" u="none" strike="noStrike" dirty="0" err="1">
                          <a:solidFill>
                            <a:srgbClr val="115076"/>
                          </a:solidFill>
                          <a:effectLst/>
                          <a:latin typeface="Century Gothic" panose="020B0502020202020204" pitchFamily="34" charset="0"/>
                        </a:rPr>
                        <a:t>mer</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sea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0863401"/>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le prix</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price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61091583"/>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la reconnaissance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recognition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02772888"/>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le </a:t>
                      </a:r>
                      <a:r>
                        <a:rPr lang="en-GB" sz="2400" b="0" i="0" u="none" strike="noStrike" dirty="0" err="1">
                          <a:solidFill>
                            <a:srgbClr val="115076"/>
                          </a:solidFill>
                          <a:effectLst/>
                          <a:latin typeface="Century Gothic" panose="020B0502020202020204" pitchFamily="34" charset="0"/>
                        </a:rPr>
                        <a:t>sens</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sense, meaning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53355770"/>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tellement</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so much, so many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7186111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2" name="Table 4">
            <a:extLst>
              <a:ext uri="{FF2B5EF4-FFF2-40B4-BE49-F238E27FC236}">
                <a16:creationId xmlns:a16="http://schemas.microsoft.com/office/drawing/2014/main" id="{5C726089-46E6-004D-BE58-AF1C9C4E9CD2}"/>
              </a:ext>
            </a:extLst>
          </p:cNvPr>
          <p:cNvGraphicFramePr>
            <a:graphicFrameLocks noGrp="1"/>
          </p:cNvGraphicFramePr>
          <p:nvPr/>
        </p:nvGraphicFramePr>
        <p:xfrm>
          <a:off x="342000" y="1927780"/>
          <a:ext cx="4455616" cy="3024000"/>
        </p:xfrm>
        <a:graphic>
          <a:graphicData uri="http://schemas.openxmlformats.org/drawingml/2006/table">
            <a:tbl>
              <a:tblPr firstRow="1" bandRow="1">
                <a:tableStyleId>{5940675A-B579-460E-94D1-54222C63F5DA}</a:tableStyleId>
              </a:tblPr>
              <a:tblGrid>
                <a:gridCol w="504000">
                  <a:extLst>
                    <a:ext uri="{9D8B030D-6E8A-4147-A177-3AD203B41FA5}">
                      <a16:colId xmlns:a16="http://schemas.microsoft.com/office/drawing/2014/main" val="2420299527"/>
                    </a:ext>
                  </a:extLst>
                </a:gridCol>
                <a:gridCol w="1954530">
                  <a:extLst>
                    <a:ext uri="{9D8B030D-6E8A-4147-A177-3AD203B41FA5}">
                      <a16:colId xmlns:a16="http://schemas.microsoft.com/office/drawing/2014/main" val="3336444142"/>
                    </a:ext>
                  </a:extLst>
                </a:gridCol>
                <a:gridCol w="1997086">
                  <a:extLst>
                    <a:ext uri="{9D8B030D-6E8A-4147-A177-3AD203B41FA5}">
                      <a16:colId xmlns:a16="http://schemas.microsoft.com/office/drawing/2014/main" val="725238063"/>
                    </a:ext>
                  </a:extLst>
                </a:gridCol>
              </a:tblGrid>
              <a:tr h="504000">
                <a:tc>
                  <a:txBody>
                    <a:bodyPr/>
                    <a:lstStyle/>
                    <a:p>
                      <a:endParaRPr lang="en-US" b="1"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err="1">
                          <a:solidFill>
                            <a:srgbClr val="115076"/>
                          </a:solidFill>
                          <a:latin typeface="Century Gothic" panose="020B0502020202020204" pitchFamily="34" charset="0"/>
                        </a:rPr>
                        <a:t>en</a:t>
                      </a:r>
                      <a:r>
                        <a:rPr lang="en-US" sz="2400" b="1" dirty="0">
                          <a:solidFill>
                            <a:srgbClr val="115076"/>
                          </a:solidFill>
                          <a:latin typeface="Century Gothic" panose="020B0502020202020204" pitchFamily="34" charset="0"/>
                        </a:rPr>
                        <a:t> </a:t>
                      </a:r>
                      <a:r>
                        <a:rPr lang="en-US" sz="2400" b="1" dirty="0" err="1">
                          <a:solidFill>
                            <a:srgbClr val="115076"/>
                          </a:solidFill>
                          <a:latin typeface="Century Gothic" panose="020B0502020202020204" pitchFamily="34" charset="0"/>
                        </a:rPr>
                        <a:t>français</a:t>
                      </a:r>
                      <a:endParaRPr lang="en-US" sz="2400" b="1"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err="1">
                          <a:solidFill>
                            <a:srgbClr val="115076"/>
                          </a:solidFill>
                          <a:latin typeface="Century Gothic" panose="020B0502020202020204" pitchFamily="34" charset="0"/>
                        </a:rPr>
                        <a:t>en</a:t>
                      </a:r>
                      <a:r>
                        <a:rPr lang="en-US" sz="2400" b="1" dirty="0">
                          <a:solidFill>
                            <a:srgbClr val="115076"/>
                          </a:solidFill>
                          <a:latin typeface="Century Gothic" panose="020B0502020202020204" pitchFamily="34" charset="0"/>
                        </a:rPr>
                        <a:t> </a:t>
                      </a:r>
                      <a:r>
                        <a:rPr lang="en-US" sz="2400" b="1" dirty="0" err="1">
                          <a:solidFill>
                            <a:srgbClr val="115076"/>
                          </a:solidFill>
                          <a:latin typeface="Century Gothic" panose="020B0502020202020204" pitchFamily="34" charset="0"/>
                        </a:rPr>
                        <a:t>anglais</a:t>
                      </a:r>
                      <a:endParaRPr lang="en-US" sz="2400" b="1"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53417299"/>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blesser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to hurt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0863401"/>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jeter</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to throw</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61091583"/>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laisser</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to leave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02772888"/>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l'amour</a:t>
                      </a:r>
                      <a:r>
                        <a:rPr lang="en-GB" sz="2400" b="0" i="0" u="none" strike="noStrike" dirty="0">
                          <a:solidFill>
                            <a:srgbClr val="115076"/>
                          </a:solidFill>
                          <a:effectLst/>
                          <a:latin typeface="Century Gothic" panose="020B0502020202020204" pitchFamily="34" charset="0"/>
                        </a:rPr>
                        <a:t> (m)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love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53355770"/>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l'envie</a:t>
                      </a:r>
                      <a:r>
                        <a:rPr lang="en-GB" sz="2400" b="0" i="0" u="none" strike="noStrike" dirty="0">
                          <a:solidFill>
                            <a:srgbClr val="115076"/>
                          </a:solidFill>
                          <a:effectLst/>
                          <a:latin typeface="Century Gothic" panose="020B0502020202020204" pitchFamily="34" charset="0"/>
                        </a:rPr>
                        <a:t> (f)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desire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71861111"/>
                  </a:ext>
                </a:extLst>
              </a:tr>
            </a:tbl>
          </a:graphicData>
        </a:graphic>
      </p:graphicFrame>
      <p:sp>
        <p:nvSpPr>
          <p:cNvPr id="10" name="Action Button: Custom 16">
            <a:hlinkClick r:id="" action="ppaction://noaction" highlightClick="1">
              <a:snd r:embed="rId4" name="1 blesser.wav"/>
            </a:hlinkClick>
            <a:extLst>
              <a:ext uri="{FF2B5EF4-FFF2-40B4-BE49-F238E27FC236}">
                <a16:creationId xmlns:a16="http://schemas.microsoft.com/office/drawing/2014/main" id="{E6C09A3D-F2D6-E041-BE05-4368441CCF0E}"/>
              </a:ext>
            </a:extLst>
          </p:cNvPr>
          <p:cNvSpPr/>
          <p:nvPr/>
        </p:nvSpPr>
        <p:spPr>
          <a:xfrm>
            <a:off x="392400" y="247575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2 jeter.wav"/>
            </a:hlinkClick>
            <a:extLst>
              <a:ext uri="{FF2B5EF4-FFF2-40B4-BE49-F238E27FC236}">
                <a16:creationId xmlns:a16="http://schemas.microsoft.com/office/drawing/2014/main" id="{2017F29C-68DB-4C41-8AE4-04759AD6F966}"/>
              </a:ext>
            </a:extLst>
          </p:cNvPr>
          <p:cNvSpPr/>
          <p:nvPr/>
        </p:nvSpPr>
        <p:spPr>
          <a:xfrm>
            <a:off x="392400" y="298371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6" name="3 laisser.wav"/>
            </a:hlinkClick>
            <a:extLst>
              <a:ext uri="{FF2B5EF4-FFF2-40B4-BE49-F238E27FC236}">
                <a16:creationId xmlns:a16="http://schemas.microsoft.com/office/drawing/2014/main" id="{977095EF-08F7-BB41-AC28-D60B295E13DF}"/>
              </a:ext>
            </a:extLst>
          </p:cNvPr>
          <p:cNvSpPr/>
          <p:nvPr/>
        </p:nvSpPr>
        <p:spPr>
          <a:xfrm>
            <a:off x="392400" y="348669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7" name="4 l'amour.wav"/>
            </a:hlinkClick>
            <a:extLst>
              <a:ext uri="{FF2B5EF4-FFF2-40B4-BE49-F238E27FC236}">
                <a16:creationId xmlns:a16="http://schemas.microsoft.com/office/drawing/2014/main" id="{9C3EDD74-E38B-F949-9AA0-368453DE85B6}"/>
              </a:ext>
            </a:extLst>
          </p:cNvPr>
          <p:cNvSpPr/>
          <p:nvPr/>
        </p:nvSpPr>
        <p:spPr>
          <a:xfrm>
            <a:off x="392400" y="39896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8" name="5 l'envie.wav"/>
            </a:hlinkClick>
            <a:extLst>
              <a:ext uri="{FF2B5EF4-FFF2-40B4-BE49-F238E27FC236}">
                <a16:creationId xmlns:a16="http://schemas.microsoft.com/office/drawing/2014/main" id="{96806072-86CC-274C-8D6F-458B09FFCCA4}"/>
              </a:ext>
            </a:extLst>
          </p:cNvPr>
          <p:cNvSpPr/>
          <p:nvPr/>
        </p:nvSpPr>
        <p:spPr>
          <a:xfrm>
            <a:off x="392400" y="449264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9" name="6 la mer.wav"/>
            </a:hlinkClick>
            <a:extLst>
              <a:ext uri="{FF2B5EF4-FFF2-40B4-BE49-F238E27FC236}">
                <a16:creationId xmlns:a16="http://schemas.microsoft.com/office/drawing/2014/main" id="{99FFA32D-F914-424A-AFB3-5D4C021E4E1C}"/>
              </a:ext>
            </a:extLst>
          </p:cNvPr>
          <p:cNvSpPr/>
          <p:nvPr/>
        </p:nvSpPr>
        <p:spPr>
          <a:xfrm>
            <a:off x="5079127" y="367814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0" name="Action Button: Custom 16">
            <a:hlinkClick r:id="" action="ppaction://noaction" highlightClick="1">
              <a:snd r:embed="rId10" name="8 le prix.wav"/>
            </a:hlinkClick>
            <a:extLst>
              <a:ext uri="{FF2B5EF4-FFF2-40B4-BE49-F238E27FC236}">
                <a16:creationId xmlns:a16="http://schemas.microsoft.com/office/drawing/2014/main" id="{8B8E1863-49E2-CE42-8E82-6628E043CFBE}"/>
              </a:ext>
            </a:extLst>
          </p:cNvPr>
          <p:cNvSpPr/>
          <p:nvPr/>
        </p:nvSpPr>
        <p:spPr>
          <a:xfrm>
            <a:off x="5079473" y="419266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1" name="Action Button: Custom 16">
            <a:hlinkClick r:id="" action="ppaction://noaction" highlightClick="1">
              <a:snd r:embed="rId11" name="9 la reconnaissance.wav"/>
            </a:hlinkClick>
            <a:extLst>
              <a:ext uri="{FF2B5EF4-FFF2-40B4-BE49-F238E27FC236}">
                <a16:creationId xmlns:a16="http://schemas.microsoft.com/office/drawing/2014/main" id="{63BE0801-C9E5-4B40-9197-07093CD3C133}"/>
              </a:ext>
            </a:extLst>
          </p:cNvPr>
          <p:cNvSpPr/>
          <p:nvPr/>
        </p:nvSpPr>
        <p:spPr>
          <a:xfrm>
            <a:off x="5079473" y="469563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2" name="Action Button: Custom 16">
            <a:hlinkClick r:id="" action="ppaction://noaction" highlightClick="1">
              <a:snd r:embed="rId12" name="10 le sens.wav"/>
            </a:hlinkClick>
            <a:extLst>
              <a:ext uri="{FF2B5EF4-FFF2-40B4-BE49-F238E27FC236}">
                <a16:creationId xmlns:a16="http://schemas.microsoft.com/office/drawing/2014/main" id="{E010E8CA-912A-704A-BBD7-0FDDB30E3746}"/>
              </a:ext>
            </a:extLst>
          </p:cNvPr>
          <p:cNvSpPr/>
          <p:nvPr/>
        </p:nvSpPr>
        <p:spPr>
          <a:xfrm>
            <a:off x="5079473" y="51986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23" name="Action Button: Custom 16">
            <a:hlinkClick r:id="" action="ppaction://noaction" highlightClick="1">
              <a:snd r:embed="rId13" name="11 tellement.wav"/>
            </a:hlinkClick>
            <a:extLst>
              <a:ext uri="{FF2B5EF4-FFF2-40B4-BE49-F238E27FC236}">
                <a16:creationId xmlns:a16="http://schemas.microsoft.com/office/drawing/2014/main" id="{BC6AAA5C-AFA4-7F4B-8BDF-7476AB2B261B}"/>
              </a:ext>
            </a:extLst>
          </p:cNvPr>
          <p:cNvSpPr/>
          <p:nvPr/>
        </p:nvSpPr>
        <p:spPr>
          <a:xfrm>
            <a:off x="5079473" y="57015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3" name="Rectangle 2">
            <a:extLst>
              <a:ext uri="{FF2B5EF4-FFF2-40B4-BE49-F238E27FC236}">
                <a16:creationId xmlns:a16="http://schemas.microsoft.com/office/drawing/2014/main" id="{B8FBFE20-6E78-2247-98C3-93B1C07F127C}"/>
              </a:ext>
            </a:extLst>
          </p:cNvPr>
          <p:cNvSpPr/>
          <p:nvPr/>
        </p:nvSpPr>
        <p:spPr>
          <a:xfrm>
            <a:off x="901717" y="2472804"/>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9517E9E6-609D-2141-A825-9AF09D49B18D}"/>
              </a:ext>
            </a:extLst>
          </p:cNvPr>
          <p:cNvSpPr/>
          <p:nvPr/>
        </p:nvSpPr>
        <p:spPr>
          <a:xfrm>
            <a:off x="901717" y="2980772"/>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13F1CB12-A920-C846-AF7C-201495FB92AE}"/>
              </a:ext>
            </a:extLst>
          </p:cNvPr>
          <p:cNvSpPr/>
          <p:nvPr/>
        </p:nvSpPr>
        <p:spPr>
          <a:xfrm>
            <a:off x="901717" y="3483746"/>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5920CFA-E9D3-8745-97E4-C7DC022668F5}"/>
              </a:ext>
            </a:extLst>
          </p:cNvPr>
          <p:cNvSpPr/>
          <p:nvPr/>
        </p:nvSpPr>
        <p:spPr>
          <a:xfrm>
            <a:off x="901717" y="3986720"/>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47384046-B3BD-514F-AB89-D1F52E79A978}"/>
              </a:ext>
            </a:extLst>
          </p:cNvPr>
          <p:cNvSpPr/>
          <p:nvPr/>
        </p:nvSpPr>
        <p:spPr>
          <a:xfrm>
            <a:off x="901717" y="4489694"/>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F126B41F-A923-084C-831E-70296B7A01A3}"/>
              </a:ext>
            </a:extLst>
          </p:cNvPr>
          <p:cNvSpPr/>
          <p:nvPr/>
        </p:nvSpPr>
        <p:spPr>
          <a:xfrm>
            <a:off x="5544499" y="3690101"/>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09E58413-F342-124B-9D4C-85D92C1451B6}"/>
              </a:ext>
            </a:extLst>
          </p:cNvPr>
          <p:cNvSpPr/>
          <p:nvPr/>
        </p:nvSpPr>
        <p:spPr>
          <a:xfrm>
            <a:off x="5621350" y="4187914"/>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1C56B015-29CD-D943-BC60-2886D47176F6}"/>
              </a:ext>
            </a:extLst>
          </p:cNvPr>
          <p:cNvSpPr/>
          <p:nvPr/>
        </p:nvSpPr>
        <p:spPr>
          <a:xfrm>
            <a:off x="5621350" y="4690888"/>
            <a:ext cx="2702184"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F8DE657A-B8BE-184E-974F-F6F01852E3D8}"/>
              </a:ext>
            </a:extLst>
          </p:cNvPr>
          <p:cNvSpPr/>
          <p:nvPr/>
        </p:nvSpPr>
        <p:spPr>
          <a:xfrm>
            <a:off x="5621350" y="5193862"/>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06879291-43C7-C741-95DD-0DFAB0972B75}"/>
              </a:ext>
            </a:extLst>
          </p:cNvPr>
          <p:cNvSpPr/>
          <p:nvPr/>
        </p:nvSpPr>
        <p:spPr>
          <a:xfrm>
            <a:off x="5615213" y="5696836"/>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79DA5D64-96E3-7D47-AD83-4B50771F2091}"/>
              </a:ext>
            </a:extLst>
          </p:cNvPr>
          <p:cNvSpPr/>
          <p:nvPr/>
        </p:nvSpPr>
        <p:spPr>
          <a:xfrm>
            <a:off x="2902703" y="2480226"/>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3225D220-68D9-2642-8541-308A0A2E5D78}"/>
              </a:ext>
            </a:extLst>
          </p:cNvPr>
          <p:cNvSpPr/>
          <p:nvPr/>
        </p:nvSpPr>
        <p:spPr>
          <a:xfrm>
            <a:off x="2902703" y="2988194"/>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70F2959F-21AE-814E-B52B-F3A2CF09DC54}"/>
              </a:ext>
            </a:extLst>
          </p:cNvPr>
          <p:cNvSpPr/>
          <p:nvPr/>
        </p:nvSpPr>
        <p:spPr>
          <a:xfrm>
            <a:off x="2902703" y="3491168"/>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503BC458-1625-7849-86B8-71E35335A2D3}"/>
              </a:ext>
            </a:extLst>
          </p:cNvPr>
          <p:cNvSpPr/>
          <p:nvPr/>
        </p:nvSpPr>
        <p:spPr>
          <a:xfrm>
            <a:off x="2902703" y="3994142"/>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918FEDB3-530B-244C-8B1A-B346EBBB72EB}"/>
              </a:ext>
            </a:extLst>
          </p:cNvPr>
          <p:cNvSpPr/>
          <p:nvPr/>
        </p:nvSpPr>
        <p:spPr>
          <a:xfrm>
            <a:off x="2838708" y="4504889"/>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D0968897-A706-2846-8349-FACCE03422B3}"/>
              </a:ext>
            </a:extLst>
          </p:cNvPr>
          <p:cNvSpPr/>
          <p:nvPr/>
        </p:nvSpPr>
        <p:spPr>
          <a:xfrm>
            <a:off x="8528226" y="3719137"/>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262F5E0C-E317-A64B-808E-40D56053E94A}"/>
              </a:ext>
            </a:extLst>
          </p:cNvPr>
          <p:cNvSpPr/>
          <p:nvPr/>
        </p:nvSpPr>
        <p:spPr>
          <a:xfrm>
            <a:off x="8557855" y="4219600"/>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49B5317B-3C20-2E46-A374-9424868A91E3}"/>
              </a:ext>
            </a:extLst>
          </p:cNvPr>
          <p:cNvSpPr/>
          <p:nvPr/>
        </p:nvSpPr>
        <p:spPr>
          <a:xfrm>
            <a:off x="8570163" y="4706598"/>
            <a:ext cx="3326779"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F16B61F7-06A2-BE4D-B8DE-C34F1BFE4CF1}"/>
              </a:ext>
            </a:extLst>
          </p:cNvPr>
          <p:cNvSpPr/>
          <p:nvPr/>
        </p:nvSpPr>
        <p:spPr>
          <a:xfrm>
            <a:off x="8605077" y="5222898"/>
            <a:ext cx="242222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4D11FEF5-C729-2C4B-916D-2D0C80FBBBEA}"/>
              </a:ext>
            </a:extLst>
          </p:cNvPr>
          <p:cNvSpPr/>
          <p:nvPr/>
        </p:nvSpPr>
        <p:spPr>
          <a:xfrm>
            <a:off x="8528226" y="5675585"/>
            <a:ext cx="32132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318B22D1-D29B-9C44-8DA9-7B3AA291061C}"/>
              </a:ext>
            </a:extLst>
          </p:cNvPr>
          <p:cNvSpPr txBox="1"/>
          <p:nvPr/>
        </p:nvSpPr>
        <p:spPr>
          <a:xfrm>
            <a:off x="228504" y="1182415"/>
            <a:ext cx="119634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 le mot, écris le mot, traduis le mot, et dis le mot ! </a:t>
            </a:r>
          </a:p>
        </p:txBody>
      </p:sp>
    </p:spTree>
    <p:extLst>
      <p:ext uri="{BB962C8B-B14F-4D97-AF65-F5344CB8AC3E}">
        <p14:creationId xmlns:p14="http://schemas.microsoft.com/office/powerpoint/2010/main" val="227184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par>
                                <p:cTn id="91" presetID="1" presetClass="entr" presetSubtype="0" fill="hold" grpId="1" nodeType="withEffect">
                                  <p:stCondLst>
                                    <p:cond delay="0"/>
                                  </p:stCondLst>
                                  <p:childTnLst>
                                    <p:set>
                                      <p:cBhvr>
                                        <p:cTn id="92" dur="1" fill="hold">
                                          <p:stCondLst>
                                            <p:cond delay="0"/>
                                          </p:stCondLst>
                                        </p:cTn>
                                        <p:tgtEl>
                                          <p:spTgt spid="38"/>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39"/>
                                        </p:tgtEl>
                                        <p:attrNameLst>
                                          <p:attrName>style.visibility</p:attrName>
                                        </p:attrNameLst>
                                      </p:cBhvr>
                                      <p:to>
                                        <p:strVal val="visible"/>
                                      </p:to>
                                    </p:set>
                                  </p:childTnLst>
                                </p:cTn>
                              </p:par>
                              <p:par>
                                <p:cTn id="95" presetID="1" presetClass="entr" presetSubtype="0" fill="hold" grpId="1" nodeType="with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par>
                                <p:cTn id="97" presetID="1" presetClass="entr" presetSubtype="0" fill="hold" grpId="1" nodeType="with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par>
                                <p:cTn id="99" presetID="1" presetClass="entr" presetSubtype="0" fill="hold" grpId="1" nodeType="withEffect">
                                  <p:stCondLst>
                                    <p:cond delay="0"/>
                                  </p:stCondLst>
                                  <p:childTnLst>
                                    <p:set>
                                      <p:cBhvr>
                                        <p:cTn id="100" dur="1" fill="hold">
                                          <p:stCondLst>
                                            <p:cond delay="0"/>
                                          </p:stCondLst>
                                        </p:cTn>
                                        <p:tgtEl>
                                          <p:spTgt spid="43"/>
                                        </p:tgtEl>
                                        <p:attrNameLst>
                                          <p:attrName>style.visibility</p:attrName>
                                        </p:attrNameLst>
                                      </p:cBhvr>
                                      <p:to>
                                        <p:strVal val="visible"/>
                                      </p:to>
                                    </p:set>
                                  </p:childTnLst>
                                </p:cTn>
                              </p:par>
                              <p:par>
                                <p:cTn id="101" presetID="1" presetClass="entr" presetSubtype="0" fill="hold" grpId="1" nodeType="withEffect">
                                  <p:stCondLst>
                                    <p:cond delay="0"/>
                                  </p:stCondLst>
                                  <p:childTnLst>
                                    <p:set>
                                      <p:cBhvr>
                                        <p:cTn id="102" dur="1" fill="hold">
                                          <p:stCondLst>
                                            <p:cond delay="0"/>
                                          </p:stCondLst>
                                        </p:cTn>
                                        <p:tgtEl>
                                          <p:spTgt spid="44"/>
                                        </p:tgtEl>
                                        <p:attrNameLst>
                                          <p:attrName>style.visibility</p:attrName>
                                        </p:attrNameLst>
                                      </p:cBhvr>
                                      <p:to>
                                        <p:strVal val="visible"/>
                                      </p:to>
                                    </p:set>
                                  </p:childTnLst>
                                </p:cTn>
                              </p:par>
                              <p:par>
                                <p:cTn id="103" presetID="1" presetClass="entr" presetSubtype="0" fill="hold" grpId="1" nodeType="withEffect">
                                  <p:stCondLst>
                                    <p:cond delay="0"/>
                                  </p:stCondLst>
                                  <p:childTnLst>
                                    <p:set>
                                      <p:cBhvr>
                                        <p:cTn id="10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5" grpId="0" animBg="1"/>
      <p:bldP spid="26" grpId="0" animBg="1"/>
      <p:bldP spid="27"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0686"/>
            <a:ext cx="10515600" cy="1809229"/>
          </a:xfrm>
        </p:spPr>
        <p:txBody>
          <a:bodyPr/>
          <a:lstStyle/>
          <a:p>
            <a:pPr algn="ctr"/>
            <a:r>
              <a:rPr lang="en-GB" b="1" dirty="0"/>
              <a:t>Why is vocabulary learning important?</a:t>
            </a:r>
          </a:p>
        </p:txBody>
      </p:sp>
      <p:sp>
        <p:nvSpPr>
          <p:cNvPr id="2" name="Rectangle 1">
            <a:extLst>
              <a:ext uri="{FF2B5EF4-FFF2-40B4-BE49-F238E27FC236}">
                <a16:creationId xmlns:a16="http://schemas.microsoft.com/office/drawing/2014/main" id="{8D3A8B8C-A364-42E0-A3EA-B541F6780CDC}"/>
              </a:ext>
            </a:extLst>
          </p:cNvPr>
          <p:cNvSpPr/>
          <p:nvPr/>
        </p:nvSpPr>
        <p:spPr>
          <a:xfrm>
            <a:off x="1282707" y="4756534"/>
            <a:ext cx="10214317" cy="954107"/>
          </a:xfrm>
          <a:prstGeom prst="rect">
            <a:avLst/>
          </a:prstGeom>
        </p:spPr>
        <p:txBody>
          <a:bodyPr wrap="square">
            <a:spAutoFit/>
          </a:bodyPr>
          <a:lstStyle/>
          <a:p>
            <a:pPr algn="ctr"/>
            <a:r>
              <a:rPr lang="en-GB" sz="2800" b="1" dirty="0">
                <a:solidFill>
                  <a:srgbClr val="FA6500"/>
                </a:solidFill>
                <a:latin typeface="Century Gothic" panose="020B0502020202020204" pitchFamily="34" charset="0"/>
                <a:ea typeface="DengXian" panose="02010600030101010101" pitchFamily="2" charset="-122"/>
                <a:cs typeface="Times New Roman" panose="02020603050405020304" pitchFamily="18" charset="0"/>
              </a:rPr>
              <a:t>“Vocabulary and verbs were the main stumbling blocks.”</a:t>
            </a:r>
            <a:br>
              <a:rPr lang="en-GB" sz="2800" b="1" dirty="0">
                <a:solidFill>
                  <a:srgbClr val="FA6500"/>
                </a:solidFill>
                <a:latin typeface="Century Gothic" panose="020B0502020202020204" pitchFamily="34" charset="0"/>
                <a:ea typeface="DengXian" panose="02010600030101010101" pitchFamily="2" charset="-122"/>
                <a:cs typeface="Times New Roman" panose="02020603050405020304" pitchFamily="18" charset="0"/>
              </a:rPr>
            </a:br>
            <a:endParaRPr lang="en-GB" sz="2800" b="1" dirty="0">
              <a:solidFill>
                <a:srgbClr val="FA6500"/>
              </a:solidFill>
            </a:endParaRPr>
          </a:p>
        </p:txBody>
      </p:sp>
      <p:sp>
        <p:nvSpPr>
          <p:cNvPr id="3" name="Rectangle 2">
            <a:extLst>
              <a:ext uri="{FF2B5EF4-FFF2-40B4-BE49-F238E27FC236}">
                <a16:creationId xmlns:a16="http://schemas.microsoft.com/office/drawing/2014/main" id="{66706099-B85B-487B-935C-CCDE710C0832}"/>
              </a:ext>
            </a:extLst>
          </p:cNvPr>
          <p:cNvSpPr/>
          <p:nvPr/>
        </p:nvSpPr>
        <p:spPr>
          <a:xfrm>
            <a:off x="1592134" y="5233588"/>
            <a:ext cx="9317159" cy="523220"/>
          </a:xfrm>
          <a:prstGeom prst="rect">
            <a:avLst/>
          </a:prstGeom>
        </p:spPr>
        <p:txBody>
          <a:bodyPr wrap="square">
            <a:spAutoFit/>
          </a:bodyPr>
          <a:lstStyle/>
          <a:p>
            <a:pPr algn="ctr"/>
            <a:r>
              <a:rPr lang="en-GB" sz="2800" dirty="0" err="1">
                <a:solidFill>
                  <a:schemeClr val="accent5">
                    <a:lumMod val="50000"/>
                  </a:schemeClr>
                </a:solidFill>
                <a:latin typeface="Century Gothic" panose="020B0502020202020204" pitchFamily="34" charset="0"/>
                <a:ea typeface="DengXian" panose="02010600030101010101" pitchFamily="2" charset="-122"/>
                <a:cs typeface="Times New Roman" panose="02020603050405020304" pitchFamily="18" charset="0"/>
              </a:rPr>
              <a:t>Eduqas</a:t>
            </a:r>
            <a:r>
              <a:rPr lang="en-GB" sz="2800" dirty="0">
                <a:solidFill>
                  <a:schemeClr val="accent5">
                    <a:lumMod val="50000"/>
                  </a:schemeClr>
                </a:solidFill>
                <a:latin typeface="Century Gothic" panose="020B0502020202020204" pitchFamily="34" charset="0"/>
                <a:ea typeface="DengXian" panose="02010600030101010101" pitchFamily="2" charset="-122"/>
                <a:cs typeface="Times New Roman" panose="02020603050405020304" pitchFamily="18" charset="0"/>
              </a:rPr>
              <a:t> Exam Report, GCSE summer 2019</a:t>
            </a:r>
            <a:endParaRPr lang="en-GB" sz="2800" dirty="0">
              <a:solidFill>
                <a:schemeClr val="accent5">
                  <a:lumMod val="50000"/>
                </a:schemeClr>
              </a:solidFill>
            </a:endParaRPr>
          </a:p>
        </p:txBody>
      </p:sp>
    </p:spTree>
    <p:extLst>
      <p:ext uri="{BB962C8B-B14F-4D97-AF65-F5344CB8AC3E}">
        <p14:creationId xmlns:p14="http://schemas.microsoft.com/office/powerpoint/2010/main" val="195309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141418" cy="707849"/>
          </a:xfrm>
        </p:spPr>
        <p:txBody>
          <a:bodyPr>
            <a:normAutofit/>
          </a:bodyPr>
          <a:lstStyle/>
          <a:p>
            <a:r>
              <a:rPr lang="en-GB" sz="3600" b="1" dirty="0">
                <a:solidFill>
                  <a:schemeClr val="bg1"/>
                </a:solidFill>
              </a:rPr>
              <a:t>Quelle </a:t>
            </a:r>
            <a:r>
              <a:rPr lang="en-GB" sz="3600" b="1" dirty="0" err="1">
                <a:solidFill>
                  <a:schemeClr val="bg1"/>
                </a:solidFill>
              </a:rPr>
              <a:t>est</a:t>
            </a:r>
            <a:r>
              <a:rPr lang="en-GB" sz="3600" b="1" dirty="0">
                <a:solidFill>
                  <a:schemeClr val="bg1"/>
                </a:solidFill>
              </a:rPr>
              <a:t> la </a:t>
            </a:r>
            <a:r>
              <a:rPr lang="en-GB" sz="3600" b="1" dirty="0" err="1">
                <a:solidFill>
                  <a:schemeClr val="bg1"/>
                </a:solidFill>
              </a:rPr>
              <a:t>catégorie</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3" name="Table 4">
            <a:extLst>
              <a:ext uri="{FF2B5EF4-FFF2-40B4-BE49-F238E27FC236}">
                <a16:creationId xmlns:a16="http://schemas.microsoft.com/office/drawing/2014/main" id="{AF68C249-0D9F-4D36-94D8-21C4F5B6C334}"/>
              </a:ext>
            </a:extLst>
          </p:cNvPr>
          <p:cNvGraphicFramePr>
            <a:graphicFrameLocks noGrp="1"/>
          </p:cNvGraphicFramePr>
          <p:nvPr/>
        </p:nvGraphicFramePr>
        <p:xfrm>
          <a:off x="225146" y="2215732"/>
          <a:ext cx="8640000" cy="3423288"/>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233209997"/>
                    </a:ext>
                  </a:extLst>
                </a:gridCol>
                <a:gridCol w="2700000">
                  <a:extLst>
                    <a:ext uri="{9D8B030D-6E8A-4147-A177-3AD203B41FA5}">
                      <a16:colId xmlns:a16="http://schemas.microsoft.com/office/drawing/2014/main" val="3691643346"/>
                    </a:ext>
                  </a:extLst>
                </a:gridCol>
                <a:gridCol w="2700000">
                  <a:extLst>
                    <a:ext uri="{9D8B030D-6E8A-4147-A177-3AD203B41FA5}">
                      <a16:colId xmlns:a16="http://schemas.microsoft.com/office/drawing/2014/main" val="39307311"/>
                    </a:ext>
                  </a:extLst>
                </a:gridCol>
                <a:gridCol w="2700000">
                  <a:extLst>
                    <a:ext uri="{9D8B030D-6E8A-4147-A177-3AD203B41FA5}">
                      <a16:colId xmlns:a16="http://schemas.microsoft.com/office/drawing/2014/main" val="2331276432"/>
                    </a:ext>
                  </a:extLst>
                </a:gridCol>
              </a:tblGrid>
              <a:tr h="370840">
                <a:tc>
                  <a:txBody>
                    <a:bodyPr/>
                    <a:lstStyle/>
                    <a:p>
                      <a:pPr algn="ctr">
                        <a:lnSpc>
                          <a:spcPct val="150000"/>
                        </a:lnSpc>
                      </a:pPr>
                      <a:r>
                        <a:rPr lang="fr-FR" sz="2400" b="1" dirty="0">
                          <a:solidFill>
                            <a:srgbClr val="115076"/>
                          </a:solidFill>
                          <a:latin typeface="Century Gothic" panose="020B0502020202020204" pitchFamily="34" charset="0"/>
                        </a:rPr>
                        <a:t>1.</a:t>
                      </a:r>
                    </a:p>
                  </a:txBody>
                  <a:tcPr anchor="ctr">
                    <a:lnR w="12700" cap="flat" cmpd="sng" algn="ctr">
                      <a:solidFill>
                        <a:srgbClr val="115076"/>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la neige</a:t>
                      </a:r>
                    </a:p>
                  </a:txBody>
                  <a:tcPr anchor="ctr">
                    <a:lnL w="12700" cap="flat" cmpd="sng" algn="ctr">
                      <a:solidFill>
                        <a:srgbClr val="115076"/>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chaud</a:t>
                      </a:r>
                    </a:p>
                  </a:txBody>
                  <a:tcPr anchor="ct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froid</a:t>
                      </a: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1905786"/>
                  </a:ext>
                </a:extLst>
              </a:tr>
              <a:tr h="370840">
                <a:tc>
                  <a:txBody>
                    <a:bodyPr/>
                    <a:lstStyle/>
                    <a:p>
                      <a:pPr algn="ctr">
                        <a:lnSpc>
                          <a:spcPct val="150000"/>
                        </a:lnSpc>
                      </a:pPr>
                      <a:r>
                        <a:rPr lang="fr-FR" sz="2400" b="1" dirty="0">
                          <a:solidFill>
                            <a:srgbClr val="115076"/>
                          </a:solidFill>
                          <a:latin typeface="Century Gothic" panose="020B0502020202020204" pitchFamily="34" charset="0"/>
                        </a:rPr>
                        <a:t>2.</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le Canada</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le Québec</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La France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6787271"/>
                  </a:ext>
                </a:extLst>
              </a:tr>
              <a:tr h="370840">
                <a:tc>
                  <a:txBody>
                    <a:bodyPr/>
                    <a:lstStyle/>
                    <a:p>
                      <a:pPr algn="ctr">
                        <a:lnSpc>
                          <a:spcPct val="150000"/>
                        </a:lnSpc>
                      </a:pPr>
                      <a:r>
                        <a:rPr lang="fr-FR" sz="2400" b="1" dirty="0">
                          <a:solidFill>
                            <a:srgbClr val="115076"/>
                          </a:solidFill>
                          <a:latin typeface="Century Gothic" panose="020B0502020202020204" pitchFamily="34" charset="0"/>
                        </a:rPr>
                        <a:t>3.</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canadien</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québécois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français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6559874"/>
                  </a:ext>
                </a:extLst>
              </a:tr>
              <a:tr h="370840">
                <a:tc>
                  <a:txBody>
                    <a:bodyPr/>
                    <a:lstStyle/>
                    <a:p>
                      <a:pPr algn="ctr">
                        <a:lnSpc>
                          <a:spcPct val="150000"/>
                        </a:lnSpc>
                      </a:pPr>
                      <a:r>
                        <a:rPr lang="fr-FR" sz="2400" b="1" dirty="0">
                          <a:solidFill>
                            <a:srgbClr val="115076"/>
                          </a:solidFill>
                          <a:latin typeface="Century Gothic" panose="020B0502020202020204" pitchFamily="34" charset="0"/>
                        </a:rPr>
                        <a:t>4.</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les gens</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le groupe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la communauté</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8667469"/>
                  </a:ext>
                </a:extLst>
              </a:tr>
              <a:tr h="370840">
                <a:tc>
                  <a:txBody>
                    <a:bodyPr/>
                    <a:lstStyle/>
                    <a:p>
                      <a:pPr algn="ctr">
                        <a:lnSpc>
                          <a:spcPct val="150000"/>
                        </a:lnSpc>
                      </a:pPr>
                      <a:r>
                        <a:rPr lang="fr-FR" sz="2400" b="1" dirty="0">
                          <a:solidFill>
                            <a:srgbClr val="115076"/>
                          </a:solidFill>
                          <a:latin typeface="Century Gothic" panose="020B0502020202020204" pitchFamily="34" charset="0"/>
                        </a:rPr>
                        <a:t>5.</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l’endroit</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le lieu</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le marché</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9039026"/>
                  </a:ext>
                </a:extLst>
              </a:tr>
              <a:tr h="370840">
                <a:tc>
                  <a:txBody>
                    <a:bodyPr/>
                    <a:lstStyle/>
                    <a:p>
                      <a:pPr algn="ctr">
                        <a:lnSpc>
                          <a:spcPct val="150000"/>
                        </a:lnSpc>
                      </a:pPr>
                      <a:r>
                        <a:rPr lang="fr-FR" sz="2400" b="1" dirty="0">
                          <a:solidFill>
                            <a:srgbClr val="115076"/>
                          </a:solidFill>
                          <a:latin typeface="Century Gothic" panose="020B0502020202020204" pitchFamily="34" charset="0"/>
                        </a:rPr>
                        <a:t>6.</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conduire</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marcher</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voyager</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803688620"/>
                  </a:ext>
                </a:extLst>
              </a:tr>
            </a:tbl>
          </a:graphicData>
        </a:graphic>
      </p:graphicFrame>
      <p:sp>
        <p:nvSpPr>
          <p:cNvPr id="13" name="Speech Bubble: Rectangle 12">
            <a:extLst>
              <a:ext uri="{FF2B5EF4-FFF2-40B4-BE49-F238E27FC236}">
                <a16:creationId xmlns:a16="http://schemas.microsoft.com/office/drawing/2014/main" id="{A882D91A-9DC9-4261-B70D-A2AD73B3498C}"/>
              </a:ext>
            </a:extLst>
          </p:cNvPr>
          <p:cNvSpPr/>
          <p:nvPr/>
        </p:nvSpPr>
        <p:spPr>
          <a:xfrm>
            <a:off x="9219494" y="2334518"/>
            <a:ext cx="2690426" cy="399600"/>
          </a:xfrm>
          <a:prstGeom prst="wedgeRectCallout">
            <a:avLst>
              <a:gd name="adj1" fmla="val -57486"/>
              <a:gd name="adj2" fmla="val 53679"/>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weather</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DC7CD2EA-248B-4838-8FE6-DD3E8DD2AD18}"/>
              </a:ext>
            </a:extLst>
          </p:cNvPr>
          <p:cNvSpPr txBox="1"/>
          <p:nvPr/>
        </p:nvSpPr>
        <p:spPr>
          <a:xfrm>
            <a:off x="54326" y="1323286"/>
            <a:ext cx="118555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What connects the following lists of words? </a:t>
            </a:r>
          </a:p>
        </p:txBody>
      </p:sp>
      <p:sp>
        <p:nvSpPr>
          <p:cNvPr id="26" name="Speech Bubble: Rectangle 25">
            <a:extLst>
              <a:ext uri="{FF2B5EF4-FFF2-40B4-BE49-F238E27FC236}">
                <a16:creationId xmlns:a16="http://schemas.microsoft.com/office/drawing/2014/main" id="{2E832F7C-8F39-4728-AA87-C7EF56C55C33}"/>
              </a:ext>
            </a:extLst>
          </p:cNvPr>
          <p:cNvSpPr/>
          <p:nvPr/>
        </p:nvSpPr>
        <p:spPr>
          <a:xfrm>
            <a:off x="9219494" y="2905082"/>
            <a:ext cx="2690426" cy="399600"/>
          </a:xfrm>
          <a:prstGeom prst="wedgeRectCallout">
            <a:avLst>
              <a:gd name="adj1" fmla="val -57486"/>
              <a:gd name="adj2" fmla="val 53679"/>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destinations</a:t>
            </a:r>
          </a:p>
        </p:txBody>
      </p:sp>
      <p:sp>
        <p:nvSpPr>
          <p:cNvPr id="28" name="Speech Bubble: Rectangle 27">
            <a:extLst>
              <a:ext uri="{FF2B5EF4-FFF2-40B4-BE49-F238E27FC236}">
                <a16:creationId xmlns:a16="http://schemas.microsoft.com/office/drawing/2014/main" id="{0644C88C-CD05-4D60-97A0-EA58BE583F8B}"/>
              </a:ext>
            </a:extLst>
          </p:cNvPr>
          <p:cNvSpPr/>
          <p:nvPr/>
        </p:nvSpPr>
        <p:spPr>
          <a:xfrm>
            <a:off x="9219494" y="3475647"/>
            <a:ext cx="2690426" cy="399600"/>
          </a:xfrm>
          <a:prstGeom prst="wedgeRectCallout">
            <a:avLst>
              <a:gd name="adj1" fmla="val -57486"/>
              <a:gd name="adj2" fmla="val 53679"/>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nationalities</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Speech Bubble: Rectangle 28">
            <a:extLst>
              <a:ext uri="{FF2B5EF4-FFF2-40B4-BE49-F238E27FC236}">
                <a16:creationId xmlns:a16="http://schemas.microsoft.com/office/drawing/2014/main" id="{5DEF9B9D-8758-41FD-A34D-ECE7FC1EBBA8}"/>
              </a:ext>
            </a:extLst>
          </p:cNvPr>
          <p:cNvSpPr/>
          <p:nvPr/>
        </p:nvSpPr>
        <p:spPr>
          <a:xfrm>
            <a:off x="9207685" y="4043135"/>
            <a:ext cx="2690426" cy="399600"/>
          </a:xfrm>
          <a:prstGeom prst="wedgeRectCallout">
            <a:avLst>
              <a:gd name="adj1" fmla="val -57486"/>
              <a:gd name="adj2" fmla="val 53679"/>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more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than</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1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person</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Speech Bubble: Rectangle 29">
            <a:extLst>
              <a:ext uri="{FF2B5EF4-FFF2-40B4-BE49-F238E27FC236}">
                <a16:creationId xmlns:a16="http://schemas.microsoft.com/office/drawing/2014/main" id="{7FB747ED-4D9B-48B4-A01D-AAC6E5AD82C6}"/>
              </a:ext>
            </a:extLst>
          </p:cNvPr>
          <p:cNvSpPr/>
          <p:nvPr/>
        </p:nvSpPr>
        <p:spPr>
          <a:xfrm>
            <a:off x="9207685" y="4610623"/>
            <a:ext cx="2690426" cy="399600"/>
          </a:xfrm>
          <a:prstGeom prst="wedgeRectCallout">
            <a:avLst>
              <a:gd name="adj1" fmla="val -57486"/>
              <a:gd name="adj2" fmla="val 53679"/>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locations</a:t>
            </a:r>
          </a:p>
        </p:txBody>
      </p:sp>
      <p:sp>
        <p:nvSpPr>
          <p:cNvPr id="31" name="Speech Bubble: Rectangle 30">
            <a:extLst>
              <a:ext uri="{FF2B5EF4-FFF2-40B4-BE49-F238E27FC236}">
                <a16:creationId xmlns:a16="http://schemas.microsoft.com/office/drawing/2014/main" id="{FAB95B18-484F-4157-92D6-61A8253F68B2}"/>
              </a:ext>
            </a:extLst>
          </p:cNvPr>
          <p:cNvSpPr/>
          <p:nvPr/>
        </p:nvSpPr>
        <p:spPr>
          <a:xfrm>
            <a:off x="9219494" y="5177835"/>
            <a:ext cx="2690426" cy="399600"/>
          </a:xfrm>
          <a:prstGeom prst="wedgeRectCallout">
            <a:avLst>
              <a:gd name="adj1" fmla="val -57486"/>
              <a:gd name="adj2" fmla="val 53679"/>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movement</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7948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animBg="1"/>
      <p:bldP spid="28" grpId="0" animBg="1"/>
      <p:bldP spid="29" grpId="0" animBg="1"/>
      <p:bldP spid="30"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2BB854B-0126-411D-8079-178C47C88C4A}"/>
              </a:ext>
            </a:extLst>
          </p:cNvPr>
          <p:cNvSpPr txBox="1"/>
          <p:nvPr/>
        </p:nvSpPr>
        <p:spPr>
          <a:xfrm>
            <a:off x="711833" y="5817989"/>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Shall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do the exchange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will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become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friends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4B404F5C-36FB-4E10-BCC8-B76F02EF2EB9}"/>
              </a:ext>
            </a:extLst>
          </p:cNvPr>
          <p:cNvSpPr txBox="1"/>
          <p:nvPr/>
        </p:nvSpPr>
        <p:spPr>
          <a:xfrm>
            <a:off x="711832" y="5802427"/>
            <a:ext cx="8502250"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Shall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do the exchange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might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become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friends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DF0295B2-28EE-4D3F-AA18-3835272D2E71}"/>
              </a:ext>
            </a:extLst>
          </p:cNvPr>
          <p:cNvSpPr txBox="1"/>
          <p:nvPr/>
        </p:nvSpPr>
        <p:spPr>
          <a:xfrm>
            <a:off x="711833" y="5013674"/>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But the tunnel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nearby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3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hours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from</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Paris.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F7EE5520-E29D-479B-8D2A-30C2E1D06E69}"/>
              </a:ext>
            </a:extLst>
          </p:cNvPr>
          <p:cNvSpPr txBox="1"/>
          <p:nvPr/>
        </p:nvSpPr>
        <p:spPr>
          <a:xfrm>
            <a:off x="711832" y="4996460"/>
            <a:ext cx="66279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But the tunnel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far </a:t>
            </a:r>
            <a:r>
              <a:rPr kumimoji="0" lang="fr-FR"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from</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here</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3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hours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from</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Paris.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EC0E5974-15F6-491D-AC64-1BDF9D166C81}"/>
              </a:ext>
            </a:extLst>
          </p:cNvPr>
          <p:cNvSpPr txBox="1"/>
          <p:nvPr/>
        </p:nvSpPr>
        <p:spPr>
          <a:xfrm>
            <a:off x="711833" y="2555754"/>
            <a:ext cx="1119808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understand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importance of an exchange for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understanding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language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better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A0E2FC45-9B20-4759-8A5E-91001EB4255D}"/>
              </a:ext>
            </a:extLst>
          </p:cNvPr>
          <p:cNvSpPr txBox="1"/>
          <p:nvPr/>
        </p:nvSpPr>
        <p:spPr>
          <a:xfrm>
            <a:off x="711833" y="2592952"/>
            <a:ext cx="10866895"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understand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importance of an exchange for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better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learning</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language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636526" cy="791888"/>
          </a:xfrm>
        </p:spPr>
        <p:txBody>
          <a:bodyPr>
            <a:normAutofit/>
          </a:bodyPr>
          <a:lstStyle/>
          <a:p>
            <a:r>
              <a:rPr lang="en-GB" sz="3600" b="1" dirty="0" err="1">
                <a:solidFill>
                  <a:schemeClr val="bg1"/>
                </a:solidFill>
              </a:rPr>
              <a:t>Trouve</a:t>
            </a:r>
            <a:r>
              <a:rPr lang="en-GB" sz="3600" b="1" dirty="0">
                <a:solidFill>
                  <a:schemeClr val="bg1"/>
                </a:solidFill>
              </a:rPr>
              <a:t> les </a:t>
            </a:r>
            <a:r>
              <a:rPr lang="en-GB" sz="3600" b="1" dirty="0" err="1">
                <a:solidFill>
                  <a:schemeClr val="bg1"/>
                </a:solidFill>
              </a:rPr>
              <a:t>erreurs</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711833" y="1384135"/>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apprenons l’anglais à l’école et je veux faire un échange avec des élèves anglais !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41F82B22-DB10-45C2-93A0-9576F5CA005C}"/>
              </a:ext>
            </a:extLst>
          </p:cNvPr>
          <p:cNvSpPr txBox="1"/>
          <p:nvPr/>
        </p:nvSpPr>
        <p:spPr>
          <a:xfrm>
            <a:off x="711833" y="1744851"/>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learning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English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school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I must do an exchange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with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English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students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8397926B-3E14-4B57-9208-1BF5409010C4}"/>
              </a:ext>
            </a:extLst>
          </p:cNvPr>
          <p:cNvSpPr txBox="1"/>
          <p:nvPr/>
        </p:nvSpPr>
        <p:spPr>
          <a:xfrm>
            <a:off x="711833" y="2195038"/>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comprenons l’importance d’un échange pour mieux apprendre une langue.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94019045-757B-499B-9AF8-F89B2460F277}"/>
              </a:ext>
            </a:extLst>
          </p:cNvPr>
          <p:cNvSpPr txBox="1"/>
          <p:nvPr/>
        </p:nvSpPr>
        <p:spPr>
          <a:xfrm>
            <a:off x="711833" y="3019440"/>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Est-ce que vous apprenez le français à l’école ?  Vous comprenez mon email ? </a:t>
            </a:r>
          </a:p>
        </p:txBody>
      </p:sp>
      <p:sp>
        <p:nvSpPr>
          <p:cNvPr id="14" name="TextBox 13">
            <a:extLst>
              <a:ext uri="{FF2B5EF4-FFF2-40B4-BE49-F238E27FC236}">
                <a16:creationId xmlns:a16="http://schemas.microsoft.com/office/drawing/2014/main" id="{7460C69A-D4F3-4FD7-975E-C44CE0532C08}"/>
              </a:ext>
            </a:extLst>
          </p:cNvPr>
          <p:cNvSpPr txBox="1"/>
          <p:nvPr/>
        </p:nvSpPr>
        <p:spPr>
          <a:xfrm>
            <a:off x="711833" y="3380156"/>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learning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English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school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understand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email?</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82C2C47B-0D66-4B80-ABF1-B943C54F6793}"/>
              </a:ext>
            </a:extLst>
          </p:cNvPr>
          <p:cNvSpPr txBox="1"/>
          <p:nvPr/>
        </p:nvSpPr>
        <p:spPr>
          <a:xfrm>
            <a:off x="711833" y="3842500"/>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Vous prenez le train souvent pour venir en France ?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59298512-F05B-4F3D-BD86-9978056C9411}"/>
              </a:ext>
            </a:extLst>
          </p:cNvPr>
          <p:cNvSpPr txBox="1"/>
          <p:nvPr/>
        </p:nvSpPr>
        <p:spPr>
          <a:xfrm>
            <a:off x="711833" y="4203216"/>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often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take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train to go to France?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2D88C61C-EE89-4CFB-A7A2-9702E01EE6D1}"/>
              </a:ext>
            </a:extLst>
          </p:cNvPr>
          <p:cNvSpPr txBox="1"/>
          <p:nvPr/>
        </p:nvSpPr>
        <p:spPr>
          <a:xfrm>
            <a:off x="711833" y="4652958"/>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Mais le tunnel est loin d’ici – à 3 heures de Paris.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0197761E-11AD-43AE-87EC-644197A73BA8}"/>
              </a:ext>
            </a:extLst>
          </p:cNvPr>
          <p:cNvSpPr txBox="1"/>
          <p:nvPr/>
        </p:nvSpPr>
        <p:spPr>
          <a:xfrm>
            <a:off x="711833" y="5457273"/>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faisons l’échange alors ? Nous devenons peut-être amis ! </a:t>
            </a:r>
          </a:p>
        </p:txBody>
      </p:sp>
      <p:sp>
        <p:nvSpPr>
          <p:cNvPr id="3" name="Oval 2">
            <a:extLst>
              <a:ext uri="{FF2B5EF4-FFF2-40B4-BE49-F238E27FC236}">
                <a16:creationId xmlns:a16="http://schemas.microsoft.com/office/drawing/2014/main" id="{500752DF-772C-4999-A13A-5DFBF6C8D91E}"/>
              </a:ext>
            </a:extLst>
          </p:cNvPr>
          <p:cNvSpPr/>
          <p:nvPr/>
        </p:nvSpPr>
        <p:spPr>
          <a:xfrm>
            <a:off x="5567856" y="1744851"/>
            <a:ext cx="720000" cy="406698"/>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Oval 20">
            <a:extLst>
              <a:ext uri="{FF2B5EF4-FFF2-40B4-BE49-F238E27FC236}">
                <a16:creationId xmlns:a16="http://schemas.microsoft.com/office/drawing/2014/main" id="{A8E0E90B-43F8-422E-BB03-7D6058B385B8}"/>
              </a:ext>
            </a:extLst>
          </p:cNvPr>
          <p:cNvSpPr/>
          <p:nvPr/>
        </p:nvSpPr>
        <p:spPr>
          <a:xfrm>
            <a:off x="5663391" y="1377547"/>
            <a:ext cx="736978" cy="406698"/>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76C0276A-88FC-4386-84A5-DB766F365029}"/>
              </a:ext>
            </a:extLst>
          </p:cNvPr>
          <p:cNvSpPr txBox="1"/>
          <p:nvPr/>
        </p:nvSpPr>
        <p:spPr>
          <a:xfrm>
            <a:off x="711833" y="1735844"/>
            <a:ext cx="1119808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learning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English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school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I </a:t>
            </a:r>
            <a:r>
              <a:rPr kumimoji="0" lang="fr-FR"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want</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 to</a:t>
            </a:r>
            <a:r>
              <a:rPr kumimoji="0" lang="fr-FR" sz="2000" b="0"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an exchange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with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English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students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ectangle 4">
            <a:extLst>
              <a:ext uri="{FF2B5EF4-FFF2-40B4-BE49-F238E27FC236}">
                <a16:creationId xmlns:a16="http://schemas.microsoft.com/office/drawing/2014/main" id="{600DD974-31CD-4D4B-8AFD-A26192BE5512}"/>
              </a:ext>
            </a:extLst>
          </p:cNvPr>
          <p:cNvSpPr/>
          <p:nvPr/>
        </p:nvSpPr>
        <p:spPr>
          <a:xfrm>
            <a:off x="272524" y="1601267"/>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24" name="Rectangle 23">
            <a:extLst>
              <a:ext uri="{FF2B5EF4-FFF2-40B4-BE49-F238E27FC236}">
                <a16:creationId xmlns:a16="http://schemas.microsoft.com/office/drawing/2014/main" id="{5AB695C7-EA97-4806-82BD-5E47576B5C7D}"/>
              </a:ext>
            </a:extLst>
          </p:cNvPr>
          <p:cNvSpPr/>
          <p:nvPr/>
        </p:nvSpPr>
        <p:spPr>
          <a:xfrm>
            <a:off x="272524" y="2412622"/>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25" name="Rectangle 24">
            <a:extLst>
              <a:ext uri="{FF2B5EF4-FFF2-40B4-BE49-F238E27FC236}">
                <a16:creationId xmlns:a16="http://schemas.microsoft.com/office/drawing/2014/main" id="{3151C992-B1C2-425A-AF37-58EB67305225}"/>
              </a:ext>
            </a:extLst>
          </p:cNvPr>
          <p:cNvSpPr/>
          <p:nvPr/>
        </p:nvSpPr>
        <p:spPr>
          <a:xfrm>
            <a:off x="272524" y="3223977"/>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27" name="Rectangle 26">
            <a:extLst>
              <a:ext uri="{FF2B5EF4-FFF2-40B4-BE49-F238E27FC236}">
                <a16:creationId xmlns:a16="http://schemas.microsoft.com/office/drawing/2014/main" id="{E549BBF2-4148-45FA-8B6E-112BB2230CB7}"/>
              </a:ext>
            </a:extLst>
          </p:cNvPr>
          <p:cNvSpPr/>
          <p:nvPr/>
        </p:nvSpPr>
        <p:spPr>
          <a:xfrm>
            <a:off x="272524" y="4035332"/>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28" name="Rectangle 27">
            <a:extLst>
              <a:ext uri="{FF2B5EF4-FFF2-40B4-BE49-F238E27FC236}">
                <a16:creationId xmlns:a16="http://schemas.microsoft.com/office/drawing/2014/main" id="{4387244A-7B63-4403-A9DE-99C341808C67}"/>
              </a:ext>
            </a:extLst>
          </p:cNvPr>
          <p:cNvSpPr/>
          <p:nvPr/>
        </p:nvSpPr>
        <p:spPr>
          <a:xfrm>
            <a:off x="275103" y="4846687"/>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29" name="Rectangle 28">
            <a:extLst>
              <a:ext uri="{FF2B5EF4-FFF2-40B4-BE49-F238E27FC236}">
                <a16:creationId xmlns:a16="http://schemas.microsoft.com/office/drawing/2014/main" id="{F38E0821-7380-44A9-9D41-1507BE466145}"/>
              </a:ext>
            </a:extLst>
          </p:cNvPr>
          <p:cNvSpPr/>
          <p:nvPr/>
        </p:nvSpPr>
        <p:spPr>
          <a:xfrm>
            <a:off x="272524" y="5658044"/>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30" name="Oval 29">
            <a:extLst>
              <a:ext uri="{FF2B5EF4-FFF2-40B4-BE49-F238E27FC236}">
                <a16:creationId xmlns:a16="http://schemas.microsoft.com/office/drawing/2014/main" id="{D9D46BAA-996E-4354-9E50-0F15B5DAE485}"/>
              </a:ext>
            </a:extLst>
          </p:cNvPr>
          <p:cNvSpPr/>
          <p:nvPr/>
        </p:nvSpPr>
        <p:spPr>
          <a:xfrm>
            <a:off x="7935468" y="2632346"/>
            <a:ext cx="1134658" cy="433740"/>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Oval 30">
            <a:extLst>
              <a:ext uri="{FF2B5EF4-FFF2-40B4-BE49-F238E27FC236}">
                <a16:creationId xmlns:a16="http://schemas.microsoft.com/office/drawing/2014/main" id="{EC804CE2-F59A-4B56-8DE0-26499BA78ACA}"/>
              </a:ext>
            </a:extLst>
          </p:cNvPr>
          <p:cNvSpPr/>
          <p:nvPr/>
        </p:nvSpPr>
        <p:spPr>
          <a:xfrm>
            <a:off x="8013081" y="2196732"/>
            <a:ext cx="1436538" cy="406698"/>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Oval 34">
            <a:extLst>
              <a:ext uri="{FF2B5EF4-FFF2-40B4-BE49-F238E27FC236}">
                <a16:creationId xmlns:a16="http://schemas.microsoft.com/office/drawing/2014/main" id="{8C58D24A-80D4-418A-8417-459C6F267D00}"/>
              </a:ext>
            </a:extLst>
          </p:cNvPr>
          <p:cNvSpPr/>
          <p:nvPr/>
        </p:nvSpPr>
        <p:spPr>
          <a:xfrm>
            <a:off x="2826931" y="3370896"/>
            <a:ext cx="939420" cy="406698"/>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Oval 35">
            <a:extLst>
              <a:ext uri="{FF2B5EF4-FFF2-40B4-BE49-F238E27FC236}">
                <a16:creationId xmlns:a16="http://schemas.microsoft.com/office/drawing/2014/main" id="{D4FA04A8-602F-4AAF-967F-C6598C802342}"/>
              </a:ext>
            </a:extLst>
          </p:cNvPr>
          <p:cNvSpPr/>
          <p:nvPr/>
        </p:nvSpPr>
        <p:spPr>
          <a:xfrm>
            <a:off x="4014286" y="3003228"/>
            <a:ext cx="1376147" cy="406698"/>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4BD6D64F-BF68-4F89-AA37-9F79E28AFF55}"/>
              </a:ext>
            </a:extLst>
          </p:cNvPr>
          <p:cNvSpPr txBox="1"/>
          <p:nvPr/>
        </p:nvSpPr>
        <p:spPr>
          <a:xfrm>
            <a:off x="711832" y="3357442"/>
            <a:ext cx="1027190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learning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French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school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understand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email?</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Oval 37">
            <a:extLst>
              <a:ext uri="{FF2B5EF4-FFF2-40B4-BE49-F238E27FC236}">
                <a16:creationId xmlns:a16="http://schemas.microsoft.com/office/drawing/2014/main" id="{9B7CE3BF-AA02-42E1-B480-A2723865D20A}"/>
              </a:ext>
            </a:extLst>
          </p:cNvPr>
          <p:cNvSpPr/>
          <p:nvPr/>
        </p:nvSpPr>
        <p:spPr>
          <a:xfrm>
            <a:off x="4424587" y="4215709"/>
            <a:ext cx="474530" cy="406698"/>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1824DD59-0804-4867-9E7C-41CB2F40E8E9}"/>
              </a:ext>
            </a:extLst>
          </p:cNvPr>
          <p:cNvSpPr/>
          <p:nvPr/>
        </p:nvSpPr>
        <p:spPr>
          <a:xfrm>
            <a:off x="4926413" y="3835998"/>
            <a:ext cx="641443" cy="406698"/>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7097318F-FA48-4984-B21C-8266D2FF42CE}"/>
              </a:ext>
            </a:extLst>
          </p:cNvPr>
          <p:cNvSpPr txBox="1"/>
          <p:nvPr/>
        </p:nvSpPr>
        <p:spPr>
          <a:xfrm>
            <a:off x="711832" y="4205543"/>
            <a:ext cx="66279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often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take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train to </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come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France?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Oval 40">
            <a:extLst>
              <a:ext uri="{FF2B5EF4-FFF2-40B4-BE49-F238E27FC236}">
                <a16:creationId xmlns:a16="http://schemas.microsoft.com/office/drawing/2014/main" id="{DEDCC5A5-6741-4AE6-BC18-902CF8403C65}"/>
              </a:ext>
            </a:extLst>
          </p:cNvPr>
          <p:cNvSpPr/>
          <p:nvPr/>
        </p:nvSpPr>
        <p:spPr>
          <a:xfrm>
            <a:off x="2688178" y="5033361"/>
            <a:ext cx="1501252" cy="406698"/>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Oval 41">
            <a:extLst>
              <a:ext uri="{FF2B5EF4-FFF2-40B4-BE49-F238E27FC236}">
                <a16:creationId xmlns:a16="http://schemas.microsoft.com/office/drawing/2014/main" id="{3041B987-9C58-41D1-ABE4-5EEEF67429CA}"/>
              </a:ext>
            </a:extLst>
          </p:cNvPr>
          <p:cNvSpPr/>
          <p:nvPr/>
        </p:nvSpPr>
        <p:spPr>
          <a:xfrm>
            <a:off x="2867875" y="4639782"/>
            <a:ext cx="1187354" cy="406698"/>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Oval 43">
            <a:extLst>
              <a:ext uri="{FF2B5EF4-FFF2-40B4-BE49-F238E27FC236}">
                <a16:creationId xmlns:a16="http://schemas.microsoft.com/office/drawing/2014/main" id="{CC0AD2D1-33C2-478F-8519-81990483028D}"/>
              </a:ext>
            </a:extLst>
          </p:cNvPr>
          <p:cNvSpPr/>
          <p:nvPr/>
        </p:nvSpPr>
        <p:spPr>
          <a:xfrm>
            <a:off x="6498180" y="5464253"/>
            <a:ext cx="1253317" cy="406698"/>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052DA6EA-6036-48F5-B81F-511CF666E68E}"/>
              </a:ext>
            </a:extLst>
          </p:cNvPr>
          <p:cNvSpPr txBox="1"/>
          <p:nvPr/>
        </p:nvSpPr>
        <p:spPr>
          <a:xfrm>
            <a:off x="6498180" y="250367"/>
            <a:ext cx="4009235" cy="707886"/>
          </a:xfrm>
          <a:prstGeom prst="rect">
            <a:avLst/>
          </a:prstGeom>
          <a:noFill/>
          <a:ln w="19050">
            <a:solidFill>
              <a:srgbClr val="115177"/>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erreur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chaque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phrase anglaise.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Oval 46">
            <a:extLst>
              <a:ext uri="{FF2B5EF4-FFF2-40B4-BE49-F238E27FC236}">
                <a16:creationId xmlns:a16="http://schemas.microsoft.com/office/drawing/2014/main" id="{AE99EDE7-9893-4690-B9FF-6D31B96268F2}"/>
              </a:ext>
            </a:extLst>
          </p:cNvPr>
          <p:cNvSpPr/>
          <p:nvPr/>
        </p:nvSpPr>
        <p:spPr>
          <a:xfrm>
            <a:off x="5301197" y="5870951"/>
            <a:ext cx="493675" cy="338174"/>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1"/>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0"/>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6"/>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39"/>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8"/>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42"/>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41"/>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44"/>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3" grpId="0" animBg="1"/>
      <p:bldP spid="32" grpId="0" animBg="1"/>
      <p:bldP spid="3" grpId="0" animBg="1"/>
      <p:bldP spid="3" grpId="1" animBg="1"/>
      <p:bldP spid="21" grpId="0" animBg="1"/>
      <p:bldP spid="21" grpId="1" animBg="1"/>
      <p:bldP spid="22" grpId="0" animBg="1"/>
      <p:bldP spid="30" grpId="0" animBg="1"/>
      <p:bldP spid="30" grpId="1" animBg="1"/>
      <p:bldP spid="31" grpId="0" animBg="1"/>
      <p:bldP spid="31" grpId="1" animBg="1"/>
      <p:bldP spid="35" grpId="0" animBg="1"/>
      <p:bldP spid="35" grpId="1" animBg="1"/>
      <p:bldP spid="36" grpId="0" animBg="1"/>
      <p:bldP spid="36" grpId="1" animBg="1"/>
      <p:bldP spid="37" grpId="0" animBg="1"/>
      <p:bldP spid="38" grpId="0" animBg="1"/>
      <p:bldP spid="38" grpId="1" animBg="1"/>
      <p:bldP spid="39" grpId="0" animBg="1"/>
      <p:bldP spid="39" grpId="1" animBg="1"/>
      <p:bldP spid="40" grpId="0" animBg="1"/>
      <p:bldP spid="41" grpId="0" animBg="1"/>
      <p:bldP spid="41" grpId="1" animBg="1"/>
      <p:bldP spid="42" grpId="0" animBg="1"/>
      <p:bldP spid="42" grpId="1" animBg="1"/>
      <p:bldP spid="44" grpId="0" animBg="1"/>
      <p:bldP spid="44" grpId="1" animBg="1"/>
      <p:bldP spid="47" grpId="0" animBg="1"/>
      <p:bldP spid="4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26" name="Picture 2" descr="Dog, Brown, Snout, Dog Collar, Ear, Sitting, Nature">
            <a:extLst>
              <a:ext uri="{FF2B5EF4-FFF2-40B4-BE49-F238E27FC236}">
                <a16:creationId xmlns:a16="http://schemas.microsoft.com/office/drawing/2014/main" id="{FCD1C253-A2CF-4F9D-8F69-8A8C937C666A}"/>
              </a:ext>
            </a:extLst>
          </p:cNvPr>
          <p:cNvPicPr>
            <a:picLocks noChangeAspect="1" noChangeArrowheads="1"/>
          </p:cNvPicPr>
          <p:nvPr/>
        </p:nvPicPr>
        <p:blipFill>
          <a:blip r:embed="rId6">
            <a:alphaModFix amt="21000"/>
            <a:extLst>
              <a:ext uri="{28A0092B-C50C-407E-A947-70E740481C1C}">
                <a14:useLocalDpi xmlns:a14="http://schemas.microsoft.com/office/drawing/2010/main" val="0"/>
              </a:ext>
            </a:extLst>
          </a:blip>
          <a:srcRect/>
          <a:stretch>
            <a:fillRect/>
          </a:stretch>
        </p:blipFill>
        <p:spPr bwMode="auto">
          <a:xfrm>
            <a:off x="1" y="0"/>
            <a:ext cx="12192000" cy="63701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4041"/>
            <a:ext cx="302740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Babysitten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973282" y="2289479"/>
            <a:ext cx="10245435"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Babysitten ist auf der ganzen Welt bekannt. Aber dürfen Teenager mit Babysitten Geld verdienen? In Deutschland dürfen sie nur wenige Stunden pro Woche arbeiten, und wenn sie jünger als 15 Jahre alt sind, nur bis sechs Uhr abends - das hilft nicht viel! Hundesitten darf man in Deutschland ab 14. Hier kann man fünf bis acht Euro pro Stunde verdienen. Was für Jobs gibt es noch für Kinder und Jugendliche? Auf schuelerjobs.de findest du eine lange Liste!</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2" name="Picture 8" descr="Ducks, Toys, Baby Bottle, Diapers, Pacifier">
            <a:extLst>
              <a:ext uri="{FF2B5EF4-FFF2-40B4-BE49-F238E27FC236}">
                <a16:creationId xmlns:a16="http://schemas.microsoft.com/office/drawing/2014/main" id="{E2E26FD5-B7B4-413C-AD39-8AF933A19C4F}"/>
              </a:ext>
            </a:extLst>
          </p:cNvPr>
          <p:cNvPicPr>
            <a:picLocks noChangeAspect="1" noChangeArrowheads="1"/>
          </p:cNvPicPr>
          <p:nvPr/>
        </p:nvPicPr>
        <p:blipFill>
          <a:blip r:embed="rId8" cstate="print">
            <a:alphaModFix amt="51000"/>
            <a:extLst>
              <a:ext uri="{28A0092B-C50C-407E-A947-70E740481C1C}">
                <a14:useLocalDpi xmlns:a14="http://schemas.microsoft.com/office/drawing/2010/main" val="0"/>
              </a:ext>
            </a:extLst>
          </a:blip>
          <a:srcRect/>
          <a:stretch>
            <a:fillRect/>
          </a:stretch>
        </p:blipFill>
        <p:spPr bwMode="auto">
          <a:xfrm>
            <a:off x="7780481" y="1001890"/>
            <a:ext cx="3622605" cy="123395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42">
            <a:extLst>
              <a:ext uri="{FF2B5EF4-FFF2-40B4-BE49-F238E27FC236}">
                <a16:creationId xmlns:a16="http://schemas.microsoft.com/office/drawing/2014/main" id="{FBF89A45-BC21-48D9-8CDC-6CE2CB839698}"/>
              </a:ext>
            </a:extLst>
          </p:cNvPr>
          <p:cNvSpPr/>
          <p:nvPr/>
        </p:nvSpPr>
        <p:spPr>
          <a:xfrm>
            <a:off x="70126" y="1295931"/>
            <a:ext cx="3128457" cy="69026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Jugendliche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young person</a:t>
            </a: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 name="9.1.2.6 Slide 33">
            <a:hlinkClick r:id="" action="ppaction://media"/>
            <a:extLst>
              <a:ext uri="{FF2B5EF4-FFF2-40B4-BE49-F238E27FC236}">
                <a16:creationId xmlns:a16="http://schemas.microsoft.com/office/drawing/2014/main" id="{BD430D1D-7C3F-45C6-9EFA-49BBAAFB901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32894" y="1145408"/>
            <a:ext cx="868764" cy="868764"/>
          </a:xfrm>
          <a:prstGeom prst="rect">
            <a:avLst/>
          </a:prstGeom>
        </p:spPr>
      </p:pic>
    </p:spTree>
    <p:extLst>
      <p:ext uri="{BB962C8B-B14F-4D97-AF65-F5344CB8AC3E}">
        <p14:creationId xmlns:p14="http://schemas.microsoft.com/office/powerpoint/2010/main" val="1343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962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97DC58A1-F31F-F94C-BD74-64D62B904A6C}"/>
              </a:ext>
            </a:extLst>
          </p:cNvPr>
          <p:cNvGraphicFramePr>
            <a:graphicFrameLocks noGrp="1"/>
          </p:cNvGraphicFramePr>
          <p:nvPr/>
        </p:nvGraphicFramePr>
        <p:xfrm>
          <a:off x="4071399" y="1798950"/>
          <a:ext cx="7711200" cy="4389120"/>
        </p:xfrm>
        <a:graphic>
          <a:graphicData uri="http://schemas.openxmlformats.org/drawingml/2006/table">
            <a:tbl>
              <a:tblPr firstRow="1" bandRow="1">
                <a:tableStyleId>{5940675A-B579-460E-94D1-54222C63F5DA}</a:tableStyleId>
              </a:tblPr>
              <a:tblGrid>
                <a:gridCol w="367200">
                  <a:extLst>
                    <a:ext uri="{9D8B030D-6E8A-4147-A177-3AD203B41FA5}">
                      <a16:colId xmlns:a16="http://schemas.microsoft.com/office/drawing/2014/main" val="2077338040"/>
                    </a:ext>
                  </a:extLst>
                </a:gridCol>
                <a:gridCol w="367200">
                  <a:extLst>
                    <a:ext uri="{9D8B030D-6E8A-4147-A177-3AD203B41FA5}">
                      <a16:colId xmlns:a16="http://schemas.microsoft.com/office/drawing/2014/main" val="1358077242"/>
                    </a:ext>
                  </a:extLst>
                </a:gridCol>
                <a:gridCol w="367200">
                  <a:extLst>
                    <a:ext uri="{9D8B030D-6E8A-4147-A177-3AD203B41FA5}">
                      <a16:colId xmlns:a16="http://schemas.microsoft.com/office/drawing/2014/main" val="2359855059"/>
                    </a:ext>
                  </a:extLst>
                </a:gridCol>
                <a:gridCol w="367200">
                  <a:extLst>
                    <a:ext uri="{9D8B030D-6E8A-4147-A177-3AD203B41FA5}">
                      <a16:colId xmlns:a16="http://schemas.microsoft.com/office/drawing/2014/main" val="2815840040"/>
                    </a:ext>
                  </a:extLst>
                </a:gridCol>
                <a:gridCol w="367200">
                  <a:extLst>
                    <a:ext uri="{9D8B030D-6E8A-4147-A177-3AD203B41FA5}">
                      <a16:colId xmlns:a16="http://schemas.microsoft.com/office/drawing/2014/main" val="2147363905"/>
                    </a:ext>
                  </a:extLst>
                </a:gridCol>
                <a:gridCol w="367200">
                  <a:extLst>
                    <a:ext uri="{9D8B030D-6E8A-4147-A177-3AD203B41FA5}">
                      <a16:colId xmlns:a16="http://schemas.microsoft.com/office/drawing/2014/main" val="596477939"/>
                    </a:ext>
                  </a:extLst>
                </a:gridCol>
                <a:gridCol w="367200">
                  <a:extLst>
                    <a:ext uri="{9D8B030D-6E8A-4147-A177-3AD203B41FA5}">
                      <a16:colId xmlns:a16="http://schemas.microsoft.com/office/drawing/2014/main" val="2682339802"/>
                    </a:ext>
                  </a:extLst>
                </a:gridCol>
                <a:gridCol w="367200">
                  <a:extLst>
                    <a:ext uri="{9D8B030D-6E8A-4147-A177-3AD203B41FA5}">
                      <a16:colId xmlns:a16="http://schemas.microsoft.com/office/drawing/2014/main" val="3092950874"/>
                    </a:ext>
                  </a:extLst>
                </a:gridCol>
                <a:gridCol w="367200">
                  <a:extLst>
                    <a:ext uri="{9D8B030D-6E8A-4147-A177-3AD203B41FA5}">
                      <a16:colId xmlns:a16="http://schemas.microsoft.com/office/drawing/2014/main" val="284165770"/>
                    </a:ext>
                  </a:extLst>
                </a:gridCol>
                <a:gridCol w="367200">
                  <a:extLst>
                    <a:ext uri="{9D8B030D-6E8A-4147-A177-3AD203B41FA5}">
                      <a16:colId xmlns:a16="http://schemas.microsoft.com/office/drawing/2014/main" val="3488875474"/>
                    </a:ext>
                  </a:extLst>
                </a:gridCol>
                <a:gridCol w="367200">
                  <a:extLst>
                    <a:ext uri="{9D8B030D-6E8A-4147-A177-3AD203B41FA5}">
                      <a16:colId xmlns:a16="http://schemas.microsoft.com/office/drawing/2014/main" val="1743551589"/>
                    </a:ext>
                  </a:extLst>
                </a:gridCol>
                <a:gridCol w="367200">
                  <a:extLst>
                    <a:ext uri="{9D8B030D-6E8A-4147-A177-3AD203B41FA5}">
                      <a16:colId xmlns:a16="http://schemas.microsoft.com/office/drawing/2014/main" val="1967918713"/>
                    </a:ext>
                  </a:extLst>
                </a:gridCol>
                <a:gridCol w="367200">
                  <a:extLst>
                    <a:ext uri="{9D8B030D-6E8A-4147-A177-3AD203B41FA5}">
                      <a16:colId xmlns:a16="http://schemas.microsoft.com/office/drawing/2014/main" val="2386500404"/>
                    </a:ext>
                  </a:extLst>
                </a:gridCol>
                <a:gridCol w="367200">
                  <a:extLst>
                    <a:ext uri="{9D8B030D-6E8A-4147-A177-3AD203B41FA5}">
                      <a16:colId xmlns:a16="http://schemas.microsoft.com/office/drawing/2014/main" val="1476261426"/>
                    </a:ext>
                  </a:extLst>
                </a:gridCol>
                <a:gridCol w="367200">
                  <a:extLst>
                    <a:ext uri="{9D8B030D-6E8A-4147-A177-3AD203B41FA5}">
                      <a16:colId xmlns:a16="http://schemas.microsoft.com/office/drawing/2014/main" val="2361601853"/>
                    </a:ext>
                  </a:extLst>
                </a:gridCol>
                <a:gridCol w="367200">
                  <a:extLst>
                    <a:ext uri="{9D8B030D-6E8A-4147-A177-3AD203B41FA5}">
                      <a16:colId xmlns:a16="http://schemas.microsoft.com/office/drawing/2014/main" val="2132822481"/>
                    </a:ext>
                  </a:extLst>
                </a:gridCol>
                <a:gridCol w="367200">
                  <a:extLst>
                    <a:ext uri="{9D8B030D-6E8A-4147-A177-3AD203B41FA5}">
                      <a16:colId xmlns:a16="http://schemas.microsoft.com/office/drawing/2014/main" val="2546502899"/>
                    </a:ext>
                  </a:extLst>
                </a:gridCol>
                <a:gridCol w="367200">
                  <a:extLst>
                    <a:ext uri="{9D8B030D-6E8A-4147-A177-3AD203B41FA5}">
                      <a16:colId xmlns:a16="http://schemas.microsoft.com/office/drawing/2014/main" val="2038990375"/>
                    </a:ext>
                  </a:extLst>
                </a:gridCol>
                <a:gridCol w="367200">
                  <a:extLst>
                    <a:ext uri="{9D8B030D-6E8A-4147-A177-3AD203B41FA5}">
                      <a16:colId xmlns:a16="http://schemas.microsoft.com/office/drawing/2014/main" val="1156785312"/>
                    </a:ext>
                  </a:extLst>
                </a:gridCol>
                <a:gridCol w="367200">
                  <a:extLst>
                    <a:ext uri="{9D8B030D-6E8A-4147-A177-3AD203B41FA5}">
                      <a16:colId xmlns:a16="http://schemas.microsoft.com/office/drawing/2014/main" val="1186725427"/>
                    </a:ext>
                  </a:extLst>
                </a:gridCol>
                <a:gridCol w="367200">
                  <a:extLst>
                    <a:ext uri="{9D8B030D-6E8A-4147-A177-3AD203B41FA5}">
                      <a16:colId xmlns:a16="http://schemas.microsoft.com/office/drawing/2014/main" val="2479415933"/>
                    </a:ext>
                  </a:extLst>
                </a:gridCol>
              </a:tblGrid>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11</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E6000"/>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599708886"/>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E6000"/>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1</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E6000"/>
                    </a:solidFill>
                  </a:tcPr>
                </a:tc>
                <a:tc>
                  <a:txBody>
                    <a:bodyPr/>
                    <a:lstStyle/>
                    <a:p>
                      <a:pPr algn="ctr"/>
                      <a:r>
                        <a:rPr lang="en-US" sz="2400" b="0" dirty="0">
                          <a:solidFill>
                            <a:srgbClr val="115076"/>
                          </a:solidFill>
                        </a:rPr>
                        <a:t>T</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M</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T</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3357251028"/>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A</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596567286"/>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10</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E6000"/>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A</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M</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O</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U</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9</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E6000"/>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I</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4045629420"/>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2</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E6000"/>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S</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1890760767"/>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5</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E6000"/>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P</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I</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X</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S</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8</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E6000"/>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1645954686"/>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I</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2795155474"/>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6</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E6000"/>
                    </a:solidFill>
                  </a:tcPr>
                </a:tc>
                <a:tc>
                  <a:txBody>
                    <a:bodyPr/>
                    <a:lstStyle/>
                    <a:p>
                      <a:pPr algn="ctr"/>
                      <a:r>
                        <a:rPr lang="en-US" sz="2400" b="0" dirty="0">
                          <a:solidFill>
                            <a:srgbClr val="115076"/>
                          </a:solidFill>
                        </a:rPr>
                        <a:t>B</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S</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S</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A</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643883080"/>
                  </a:ext>
                </a:extLst>
              </a:tr>
              <a:tr h="360000">
                <a:tc>
                  <a:txBody>
                    <a:bodyPr/>
                    <a:lstStyle/>
                    <a:p>
                      <a:pPr algn="ctr"/>
                      <a:r>
                        <a:rPr lang="en-US" sz="2400" b="0" dirty="0">
                          <a:solidFill>
                            <a:srgbClr val="115076"/>
                          </a:solidFill>
                        </a:rPr>
                        <a:t>7</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E6000"/>
                    </a:solidFill>
                  </a:tcPr>
                </a:tc>
                <a:tc>
                  <a:txBody>
                    <a:bodyPr/>
                    <a:lstStyle/>
                    <a:p>
                      <a:pPr algn="ctr"/>
                      <a:r>
                        <a:rPr lang="en-US" sz="2400" b="0" dirty="0">
                          <a:solidFill>
                            <a:srgbClr val="115076"/>
                          </a:solidFill>
                        </a:rPr>
                        <a:t>J</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T</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113783098"/>
                  </a:ext>
                </a:extLst>
              </a:tr>
              <a:tr h="360000">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V</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M</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469543908"/>
                  </a:ext>
                </a:extLst>
              </a:tr>
              <a:tr h="360000">
                <a:tc>
                  <a:txBody>
                    <a:bodyPr/>
                    <a:lstStyle/>
                    <a:p>
                      <a:pPr algn="ctr"/>
                      <a:r>
                        <a:rPr lang="en-US" sz="2400" b="0" dirty="0">
                          <a:solidFill>
                            <a:srgbClr val="115076"/>
                          </a:solidFill>
                        </a:rPr>
                        <a:t>3</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E6000"/>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A</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C</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O</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A</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I</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S</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S</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A</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C</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1696268356"/>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620684022"/>
                  </a:ext>
                </a:extLst>
              </a:tr>
            </a:tbl>
          </a:graphicData>
        </a:graphic>
      </p:graphicFrame>
      <p:sp>
        <p:nvSpPr>
          <p:cNvPr id="181" name="TextBox 180">
            <a:extLst>
              <a:ext uri="{FF2B5EF4-FFF2-40B4-BE49-F238E27FC236}">
                <a16:creationId xmlns:a16="http://schemas.microsoft.com/office/drawing/2014/main" id="{5259BC3A-9FA4-814C-B9F4-54764D2F2907}"/>
              </a:ext>
            </a:extLst>
          </p:cNvPr>
          <p:cNvSpPr txBox="1"/>
          <p:nvPr/>
        </p:nvSpPr>
        <p:spPr>
          <a:xfrm>
            <a:off x="236730" y="2019499"/>
            <a:ext cx="1829347"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11 DOWN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to leave</a:t>
            </a:r>
          </a:p>
        </p:txBody>
      </p:sp>
      <p:sp>
        <p:nvSpPr>
          <p:cNvPr id="31" name="TextBox 30">
            <a:extLst>
              <a:ext uri="{FF2B5EF4-FFF2-40B4-BE49-F238E27FC236}">
                <a16:creationId xmlns:a16="http://schemas.microsoft.com/office/drawing/2014/main" id="{BDCFD947-4C6B-5B4F-856C-2780526010FA}"/>
              </a:ext>
            </a:extLst>
          </p:cNvPr>
          <p:cNvSpPr txBox="1"/>
          <p:nvPr/>
        </p:nvSpPr>
        <p:spPr>
          <a:xfrm>
            <a:off x="194249" y="2044005"/>
            <a:ext cx="3496809"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1 ACROSS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so much, so many</a:t>
            </a:r>
          </a:p>
        </p:txBody>
      </p:sp>
      <p:sp>
        <p:nvSpPr>
          <p:cNvPr id="171" name="TextBox 170">
            <a:extLst>
              <a:ext uri="{FF2B5EF4-FFF2-40B4-BE49-F238E27FC236}">
                <a16:creationId xmlns:a16="http://schemas.microsoft.com/office/drawing/2014/main" id="{96E75F9D-5B4A-214A-979F-AC339BFF1EB4}"/>
              </a:ext>
            </a:extLst>
          </p:cNvPr>
          <p:cNvSpPr txBox="1"/>
          <p:nvPr/>
        </p:nvSpPr>
        <p:spPr>
          <a:xfrm>
            <a:off x="285071" y="2001887"/>
            <a:ext cx="3496314"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2 DOWN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desire</a:t>
            </a:r>
          </a:p>
        </p:txBody>
      </p:sp>
      <p:sp>
        <p:nvSpPr>
          <p:cNvPr id="172" name="TextBox 171">
            <a:extLst>
              <a:ext uri="{FF2B5EF4-FFF2-40B4-BE49-F238E27FC236}">
                <a16:creationId xmlns:a16="http://schemas.microsoft.com/office/drawing/2014/main" id="{D1D83C1B-C690-474D-B0A8-12F379F0D774}"/>
              </a:ext>
            </a:extLst>
          </p:cNvPr>
          <p:cNvSpPr txBox="1"/>
          <p:nvPr/>
        </p:nvSpPr>
        <p:spPr>
          <a:xfrm>
            <a:off x="236730" y="2010960"/>
            <a:ext cx="3460035"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3 ACROSS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recognition</a:t>
            </a:r>
          </a:p>
        </p:txBody>
      </p:sp>
      <p:sp>
        <p:nvSpPr>
          <p:cNvPr id="175" name="TextBox 174">
            <a:extLst>
              <a:ext uri="{FF2B5EF4-FFF2-40B4-BE49-F238E27FC236}">
                <a16:creationId xmlns:a16="http://schemas.microsoft.com/office/drawing/2014/main" id="{A1789327-49FB-3043-8985-D48FF0598660}"/>
              </a:ext>
            </a:extLst>
          </p:cNvPr>
          <p:cNvSpPr txBox="1"/>
          <p:nvPr/>
        </p:nvSpPr>
        <p:spPr>
          <a:xfrm>
            <a:off x="211045" y="2010960"/>
            <a:ext cx="2085827"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5 ACROSS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price</a:t>
            </a:r>
          </a:p>
        </p:txBody>
      </p:sp>
      <p:sp>
        <p:nvSpPr>
          <p:cNvPr id="176" name="TextBox 175">
            <a:extLst>
              <a:ext uri="{FF2B5EF4-FFF2-40B4-BE49-F238E27FC236}">
                <a16:creationId xmlns:a16="http://schemas.microsoft.com/office/drawing/2014/main" id="{372C914F-0583-7D4C-9FCF-ECD14B772A04}"/>
              </a:ext>
            </a:extLst>
          </p:cNvPr>
          <p:cNvSpPr txBox="1"/>
          <p:nvPr/>
        </p:nvSpPr>
        <p:spPr>
          <a:xfrm>
            <a:off x="265475" y="2029143"/>
            <a:ext cx="1914307"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6 ACROSS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to hurt</a:t>
            </a:r>
          </a:p>
        </p:txBody>
      </p:sp>
      <p:sp>
        <p:nvSpPr>
          <p:cNvPr id="177" name="TextBox 176">
            <a:extLst>
              <a:ext uri="{FF2B5EF4-FFF2-40B4-BE49-F238E27FC236}">
                <a16:creationId xmlns:a16="http://schemas.microsoft.com/office/drawing/2014/main" id="{036834F7-F9AB-F146-B28F-B810D7084688}"/>
              </a:ext>
            </a:extLst>
          </p:cNvPr>
          <p:cNvSpPr txBox="1"/>
          <p:nvPr/>
        </p:nvSpPr>
        <p:spPr>
          <a:xfrm>
            <a:off x="265394" y="2025315"/>
            <a:ext cx="1914307"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7 ACROSS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to throw</a:t>
            </a:r>
          </a:p>
        </p:txBody>
      </p:sp>
      <p:sp>
        <p:nvSpPr>
          <p:cNvPr id="178" name="TextBox 177">
            <a:extLst>
              <a:ext uri="{FF2B5EF4-FFF2-40B4-BE49-F238E27FC236}">
                <a16:creationId xmlns:a16="http://schemas.microsoft.com/office/drawing/2014/main" id="{9D82CB12-0504-824D-8877-13AF700E0FE4}"/>
              </a:ext>
            </a:extLst>
          </p:cNvPr>
          <p:cNvSpPr txBox="1"/>
          <p:nvPr/>
        </p:nvSpPr>
        <p:spPr>
          <a:xfrm>
            <a:off x="467653" y="2018747"/>
            <a:ext cx="1628972"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8 DOWN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sea</a:t>
            </a:r>
          </a:p>
        </p:txBody>
      </p:sp>
      <p:sp>
        <p:nvSpPr>
          <p:cNvPr id="180" name="TextBox 179">
            <a:extLst>
              <a:ext uri="{FF2B5EF4-FFF2-40B4-BE49-F238E27FC236}">
                <a16:creationId xmlns:a16="http://schemas.microsoft.com/office/drawing/2014/main" id="{B364B52C-916D-2141-B91C-F5C4F435484F}"/>
              </a:ext>
            </a:extLst>
          </p:cNvPr>
          <p:cNvSpPr txBox="1"/>
          <p:nvPr/>
        </p:nvSpPr>
        <p:spPr>
          <a:xfrm>
            <a:off x="217684" y="2031752"/>
            <a:ext cx="2114681"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10 ACROSS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love</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Mots </a:t>
            </a:r>
            <a:r>
              <a:rPr lang="en-GB" sz="3600" b="1" dirty="0" err="1">
                <a:solidFill>
                  <a:schemeClr val="bg1"/>
                </a:solidFill>
              </a:rPr>
              <a:t>croisés</a:t>
            </a:r>
            <a:endParaRPr lang="en-GB" sz="3600" b="1" dirty="0">
              <a:solidFill>
                <a:schemeClr val="bg1"/>
              </a:solidFill>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9941167" y="249868"/>
            <a:ext cx="1968753"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 name="Group 1">
            <a:extLst>
              <a:ext uri="{FF2B5EF4-FFF2-40B4-BE49-F238E27FC236}">
                <a16:creationId xmlns:a16="http://schemas.microsoft.com/office/drawing/2014/main" id="{B9C55438-4F93-454C-A71E-09B271373914}"/>
              </a:ext>
            </a:extLst>
          </p:cNvPr>
          <p:cNvGrpSpPr/>
          <p:nvPr/>
        </p:nvGrpSpPr>
        <p:grpSpPr>
          <a:xfrm>
            <a:off x="8518889" y="2198608"/>
            <a:ext cx="3213946" cy="287674"/>
            <a:chOff x="8518889" y="1806719"/>
            <a:chExt cx="3213946" cy="287674"/>
          </a:xfrm>
        </p:grpSpPr>
        <p:sp>
          <p:nvSpPr>
            <p:cNvPr id="92" name="Rectangle 91">
              <a:extLst>
                <a:ext uri="{FF2B5EF4-FFF2-40B4-BE49-F238E27FC236}">
                  <a16:creationId xmlns:a16="http://schemas.microsoft.com/office/drawing/2014/main" id="{BAF2C0C7-890B-194F-BE98-5C9DB0D78EAB}"/>
                </a:ext>
              </a:extLst>
            </p:cNvPr>
            <p:cNvSpPr/>
            <p:nvPr/>
          </p:nvSpPr>
          <p:spPr>
            <a:xfrm>
              <a:off x="8518889" y="180672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3" name="Rectangle 92">
              <a:extLst>
                <a:ext uri="{FF2B5EF4-FFF2-40B4-BE49-F238E27FC236}">
                  <a16:creationId xmlns:a16="http://schemas.microsoft.com/office/drawing/2014/main" id="{4A97A104-6B83-4D4C-97F3-52ADC322D7F3}"/>
                </a:ext>
              </a:extLst>
            </p:cNvPr>
            <p:cNvSpPr/>
            <p:nvPr/>
          </p:nvSpPr>
          <p:spPr>
            <a:xfrm>
              <a:off x="8902735" y="180672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1" name="Rectangle 100">
              <a:extLst>
                <a:ext uri="{FF2B5EF4-FFF2-40B4-BE49-F238E27FC236}">
                  <a16:creationId xmlns:a16="http://schemas.microsoft.com/office/drawing/2014/main" id="{0427E6FC-4790-A44A-A1DA-824F6147129F}"/>
                </a:ext>
              </a:extLst>
            </p:cNvPr>
            <p:cNvSpPr/>
            <p:nvPr/>
          </p:nvSpPr>
          <p:spPr>
            <a:xfrm>
              <a:off x="9260022" y="180672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2" name="Rectangle 101">
              <a:extLst>
                <a:ext uri="{FF2B5EF4-FFF2-40B4-BE49-F238E27FC236}">
                  <a16:creationId xmlns:a16="http://schemas.microsoft.com/office/drawing/2014/main" id="{2E101DBD-AC33-3C4F-B08C-EE4FFE1E5BBA}"/>
                </a:ext>
              </a:extLst>
            </p:cNvPr>
            <p:cNvSpPr/>
            <p:nvPr/>
          </p:nvSpPr>
          <p:spPr>
            <a:xfrm>
              <a:off x="9617309" y="180671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3" name="Rectangle 102">
              <a:extLst>
                <a:ext uri="{FF2B5EF4-FFF2-40B4-BE49-F238E27FC236}">
                  <a16:creationId xmlns:a16="http://schemas.microsoft.com/office/drawing/2014/main" id="{C4BFB329-5D6F-F446-8AFB-5075B99E4BCF}"/>
                </a:ext>
              </a:extLst>
            </p:cNvPr>
            <p:cNvSpPr/>
            <p:nvPr/>
          </p:nvSpPr>
          <p:spPr>
            <a:xfrm>
              <a:off x="9985380" y="180671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4" name="Rectangle 103">
              <a:extLst>
                <a:ext uri="{FF2B5EF4-FFF2-40B4-BE49-F238E27FC236}">
                  <a16:creationId xmlns:a16="http://schemas.microsoft.com/office/drawing/2014/main" id="{8A019283-9209-244F-AA63-41B7383FC359}"/>
                </a:ext>
              </a:extLst>
            </p:cNvPr>
            <p:cNvSpPr/>
            <p:nvPr/>
          </p:nvSpPr>
          <p:spPr>
            <a:xfrm>
              <a:off x="10345199" y="180671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5" name="Rectangle 104">
              <a:extLst>
                <a:ext uri="{FF2B5EF4-FFF2-40B4-BE49-F238E27FC236}">
                  <a16:creationId xmlns:a16="http://schemas.microsoft.com/office/drawing/2014/main" id="{B3376D95-6BA3-5A4A-A195-399DF02D20C1}"/>
                </a:ext>
              </a:extLst>
            </p:cNvPr>
            <p:cNvSpPr/>
            <p:nvPr/>
          </p:nvSpPr>
          <p:spPr>
            <a:xfrm>
              <a:off x="10715729" y="180671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6" name="Rectangle 105">
              <a:extLst>
                <a:ext uri="{FF2B5EF4-FFF2-40B4-BE49-F238E27FC236}">
                  <a16:creationId xmlns:a16="http://schemas.microsoft.com/office/drawing/2014/main" id="{B7D4A4C7-7B0C-F541-ADE4-397354EBBA7D}"/>
                </a:ext>
              </a:extLst>
            </p:cNvPr>
            <p:cNvSpPr/>
            <p:nvPr/>
          </p:nvSpPr>
          <p:spPr>
            <a:xfrm>
              <a:off x="11086259" y="180671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7" name="Rectangle 106">
              <a:extLst>
                <a:ext uri="{FF2B5EF4-FFF2-40B4-BE49-F238E27FC236}">
                  <a16:creationId xmlns:a16="http://schemas.microsoft.com/office/drawing/2014/main" id="{A8346A11-9879-574D-A8F7-71708DD133D9}"/>
                </a:ext>
              </a:extLst>
            </p:cNvPr>
            <p:cNvSpPr/>
            <p:nvPr/>
          </p:nvSpPr>
          <p:spPr>
            <a:xfrm>
              <a:off x="11456789" y="180671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3" name="Group 2">
            <a:extLst>
              <a:ext uri="{FF2B5EF4-FFF2-40B4-BE49-F238E27FC236}">
                <a16:creationId xmlns:a16="http://schemas.microsoft.com/office/drawing/2014/main" id="{BEB5186F-CEA7-7840-B965-41758D98E03D}"/>
              </a:ext>
            </a:extLst>
          </p:cNvPr>
          <p:cNvGrpSpPr/>
          <p:nvPr/>
        </p:nvGrpSpPr>
        <p:grpSpPr>
          <a:xfrm>
            <a:off x="8150544" y="3677052"/>
            <a:ext cx="283326" cy="2460744"/>
            <a:chOff x="8150544" y="3285163"/>
            <a:chExt cx="283326" cy="2460744"/>
          </a:xfrm>
        </p:grpSpPr>
        <p:sp>
          <p:nvSpPr>
            <p:cNvPr id="108" name="Rectangle 107">
              <a:extLst>
                <a:ext uri="{FF2B5EF4-FFF2-40B4-BE49-F238E27FC236}">
                  <a16:creationId xmlns:a16="http://schemas.microsoft.com/office/drawing/2014/main" id="{EB99221D-7E31-5043-ACD5-9C73B767542F}"/>
                </a:ext>
              </a:extLst>
            </p:cNvPr>
            <p:cNvSpPr/>
            <p:nvPr/>
          </p:nvSpPr>
          <p:spPr>
            <a:xfrm>
              <a:off x="8150544" y="328516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9" name="Rectangle 108">
              <a:extLst>
                <a:ext uri="{FF2B5EF4-FFF2-40B4-BE49-F238E27FC236}">
                  <a16:creationId xmlns:a16="http://schemas.microsoft.com/office/drawing/2014/main" id="{E7379046-8EE5-5C4A-B670-523DC36131CA}"/>
                </a:ext>
              </a:extLst>
            </p:cNvPr>
            <p:cNvSpPr/>
            <p:nvPr/>
          </p:nvSpPr>
          <p:spPr>
            <a:xfrm>
              <a:off x="8150544" y="364930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0" name="Rectangle 109">
              <a:extLst>
                <a:ext uri="{FF2B5EF4-FFF2-40B4-BE49-F238E27FC236}">
                  <a16:creationId xmlns:a16="http://schemas.microsoft.com/office/drawing/2014/main" id="{610B93F5-877E-734C-B3BB-98CB562626CF}"/>
                </a:ext>
              </a:extLst>
            </p:cNvPr>
            <p:cNvSpPr/>
            <p:nvPr/>
          </p:nvSpPr>
          <p:spPr>
            <a:xfrm>
              <a:off x="8150544" y="401344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1" name="Rectangle 110">
              <a:extLst>
                <a:ext uri="{FF2B5EF4-FFF2-40B4-BE49-F238E27FC236}">
                  <a16:creationId xmlns:a16="http://schemas.microsoft.com/office/drawing/2014/main" id="{04590367-0317-544F-BDE2-AC9BE18E7160}"/>
                </a:ext>
              </a:extLst>
            </p:cNvPr>
            <p:cNvSpPr/>
            <p:nvPr/>
          </p:nvSpPr>
          <p:spPr>
            <a:xfrm>
              <a:off x="8150544" y="435909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2" name="Rectangle 111">
              <a:extLst>
                <a:ext uri="{FF2B5EF4-FFF2-40B4-BE49-F238E27FC236}">
                  <a16:creationId xmlns:a16="http://schemas.microsoft.com/office/drawing/2014/main" id="{1EBA673A-0DBB-8C4F-828B-683988CB04EA}"/>
                </a:ext>
              </a:extLst>
            </p:cNvPr>
            <p:cNvSpPr/>
            <p:nvPr/>
          </p:nvSpPr>
          <p:spPr>
            <a:xfrm>
              <a:off x="8150544" y="474599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3" name="Rectangle 112">
              <a:extLst>
                <a:ext uri="{FF2B5EF4-FFF2-40B4-BE49-F238E27FC236}">
                  <a16:creationId xmlns:a16="http://schemas.microsoft.com/office/drawing/2014/main" id="{70DF80DA-CC4B-D440-B37E-95C229EE49B6}"/>
                </a:ext>
              </a:extLst>
            </p:cNvPr>
            <p:cNvSpPr/>
            <p:nvPr/>
          </p:nvSpPr>
          <p:spPr>
            <a:xfrm>
              <a:off x="8157824" y="512028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4" name="Rectangle 113">
              <a:extLst>
                <a:ext uri="{FF2B5EF4-FFF2-40B4-BE49-F238E27FC236}">
                  <a16:creationId xmlns:a16="http://schemas.microsoft.com/office/drawing/2014/main" id="{4084336F-6B45-BB4F-A22E-5952A047B028}"/>
                </a:ext>
              </a:extLst>
            </p:cNvPr>
            <p:cNvSpPr/>
            <p:nvPr/>
          </p:nvSpPr>
          <p:spPr>
            <a:xfrm>
              <a:off x="8157516" y="545823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 name="Group 4">
            <a:extLst>
              <a:ext uri="{FF2B5EF4-FFF2-40B4-BE49-F238E27FC236}">
                <a16:creationId xmlns:a16="http://schemas.microsoft.com/office/drawing/2014/main" id="{7F1D1F72-FD35-EB42-BDDE-BCF91B8C2E15}"/>
              </a:ext>
            </a:extLst>
          </p:cNvPr>
          <p:cNvGrpSpPr/>
          <p:nvPr/>
        </p:nvGrpSpPr>
        <p:grpSpPr>
          <a:xfrm>
            <a:off x="4487506" y="5489943"/>
            <a:ext cx="6148158" cy="287680"/>
            <a:chOff x="4487506" y="5098054"/>
            <a:chExt cx="6148158" cy="287680"/>
          </a:xfrm>
        </p:grpSpPr>
        <p:sp>
          <p:nvSpPr>
            <p:cNvPr id="115" name="Rectangle 114">
              <a:extLst>
                <a:ext uri="{FF2B5EF4-FFF2-40B4-BE49-F238E27FC236}">
                  <a16:creationId xmlns:a16="http://schemas.microsoft.com/office/drawing/2014/main" id="{CE3E9630-42C4-7549-AC57-7493173318E7}"/>
                </a:ext>
              </a:extLst>
            </p:cNvPr>
            <p:cNvSpPr/>
            <p:nvPr/>
          </p:nvSpPr>
          <p:spPr>
            <a:xfrm>
              <a:off x="4487506" y="5098061"/>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6" name="Rectangle 115">
              <a:extLst>
                <a:ext uri="{FF2B5EF4-FFF2-40B4-BE49-F238E27FC236}">
                  <a16:creationId xmlns:a16="http://schemas.microsoft.com/office/drawing/2014/main" id="{FE2FA032-5AE7-1B48-9962-20CECFCB8FF5}"/>
                </a:ext>
              </a:extLst>
            </p:cNvPr>
            <p:cNvSpPr/>
            <p:nvPr/>
          </p:nvSpPr>
          <p:spPr>
            <a:xfrm>
              <a:off x="4858981" y="509806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7" name="Rectangle 116">
              <a:extLst>
                <a:ext uri="{FF2B5EF4-FFF2-40B4-BE49-F238E27FC236}">
                  <a16:creationId xmlns:a16="http://schemas.microsoft.com/office/drawing/2014/main" id="{AEA408CA-78B5-9448-B1C4-D37253958B0A}"/>
                </a:ext>
              </a:extLst>
            </p:cNvPr>
            <p:cNvSpPr/>
            <p:nvPr/>
          </p:nvSpPr>
          <p:spPr>
            <a:xfrm>
              <a:off x="5586056" y="509805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8" name="Rectangle 117">
              <a:extLst>
                <a:ext uri="{FF2B5EF4-FFF2-40B4-BE49-F238E27FC236}">
                  <a16:creationId xmlns:a16="http://schemas.microsoft.com/office/drawing/2014/main" id="{BF5A9AAA-A0A8-0F4D-920D-262624B7CB79}"/>
                </a:ext>
              </a:extLst>
            </p:cNvPr>
            <p:cNvSpPr/>
            <p:nvPr/>
          </p:nvSpPr>
          <p:spPr>
            <a:xfrm>
              <a:off x="5971283" y="5098058"/>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9" name="Rectangle 118">
              <a:extLst>
                <a:ext uri="{FF2B5EF4-FFF2-40B4-BE49-F238E27FC236}">
                  <a16:creationId xmlns:a16="http://schemas.microsoft.com/office/drawing/2014/main" id="{1879F365-83C3-5740-9F08-305D02C2BCBD}"/>
                </a:ext>
              </a:extLst>
            </p:cNvPr>
            <p:cNvSpPr/>
            <p:nvPr/>
          </p:nvSpPr>
          <p:spPr>
            <a:xfrm>
              <a:off x="6329900" y="5098058"/>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0" name="Rectangle 119">
              <a:extLst>
                <a:ext uri="{FF2B5EF4-FFF2-40B4-BE49-F238E27FC236}">
                  <a16:creationId xmlns:a16="http://schemas.microsoft.com/office/drawing/2014/main" id="{213F349F-D21C-A44B-897D-A358B3F490AE}"/>
                </a:ext>
              </a:extLst>
            </p:cNvPr>
            <p:cNvSpPr/>
            <p:nvPr/>
          </p:nvSpPr>
          <p:spPr>
            <a:xfrm>
              <a:off x="6683717" y="5098058"/>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1" name="Rectangle 120">
              <a:extLst>
                <a:ext uri="{FF2B5EF4-FFF2-40B4-BE49-F238E27FC236}">
                  <a16:creationId xmlns:a16="http://schemas.microsoft.com/office/drawing/2014/main" id="{CD0DBEDF-27D8-2141-9F05-C9A05AF33569}"/>
                </a:ext>
              </a:extLst>
            </p:cNvPr>
            <p:cNvSpPr/>
            <p:nvPr/>
          </p:nvSpPr>
          <p:spPr>
            <a:xfrm>
              <a:off x="7034911" y="509805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2" name="Rectangle 121">
              <a:extLst>
                <a:ext uri="{FF2B5EF4-FFF2-40B4-BE49-F238E27FC236}">
                  <a16:creationId xmlns:a16="http://schemas.microsoft.com/office/drawing/2014/main" id="{BB512926-F10C-F949-9293-5608356F073C}"/>
                </a:ext>
              </a:extLst>
            </p:cNvPr>
            <p:cNvSpPr/>
            <p:nvPr/>
          </p:nvSpPr>
          <p:spPr>
            <a:xfrm>
              <a:off x="7420770" y="5098056"/>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3" name="Rectangle 122">
              <a:extLst>
                <a:ext uri="{FF2B5EF4-FFF2-40B4-BE49-F238E27FC236}">
                  <a16:creationId xmlns:a16="http://schemas.microsoft.com/office/drawing/2014/main" id="{D2A6AD72-1451-8D46-8F65-0F4A3F86DCFA}"/>
                </a:ext>
              </a:extLst>
            </p:cNvPr>
            <p:cNvSpPr/>
            <p:nvPr/>
          </p:nvSpPr>
          <p:spPr>
            <a:xfrm>
              <a:off x="7795056" y="5098056"/>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4" name="Rectangle 123">
              <a:extLst>
                <a:ext uri="{FF2B5EF4-FFF2-40B4-BE49-F238E27FC236}">
                  <a16:creationId xmlns:a16="http://schemas.microsoft.com/office/drawing/2014/main" id="{085B43B7-4319-4C4E-90C2-6FD012E97D15}"/>
                </a:ext>
              </a:extLst>
            </p:cNvPr>
            <p:cNvSpPr/>
            <p:nvPr/>
          </p:nvSpPr>
          <p:spPr>
            <a:xfrm>
              <a:off x="8529299" y="509805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5" name="Rectangle 124">
              <a:extLst>
                <a:ext uri="{FF2B5EF4-FFF2-40B4-BE49-F238E27FC236}">
                  <a16:creationId xmlns:a16="http://schemas.microsoft.com/office/drawing/2014/main" id="{FFE4752D-1E04-9441-BC22-A44A03A5FCB7}"/>
                </a:ext>
              </a:extLst>
            </p:cNvPr>
            <p:cNvSpPr/>
            <p:nvPr/>
          </p:nvSpPr>
          <p:spPr>
            <a:xfrm>
              <a:off x="8888699" y="509805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6" name="Rectangle 125">
              <a:extLst>
                <a:ext uri="{FF2B5EF4-FFF2-40B4-BE49-F238E27FC236}">
                  <a16:creationId xmlns:a16="http://schemas.microsoft.com/office/drawing/2014/main" id="{32A5AC10-AD18-ED43-9C7B-52A74353FD44}"/>
                </a:ext>
              </a:extLst>
            </p:cNvPr>
            <p:cNvSpPr/>
            <p:nvPr/>
          </p:nvSpPr>
          <p:spPr>
            <a:xfrm>
              <a:off x="9258330" y="509805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7" name="Rectangle 126">
              <a:extLst>
                <a:ext uri="{FF2B5EF4-FFF2-40B4-BE49-F238E27FC236}">
                  <a16:creationId xmlns:a16="http://schemas.microsoft.com/office/drawing/2014/main" id="{8AC87E02-4405-224C-A51D-2A1A1C21A3C9}"/>
                </a:ext>
              </a:extLst>
            </p:cNvPr>
            <p:cNvSpPr/>
            <p:nvPr/>
          </p:nvSpPr>
          <p:spPr>
            <a:xfrm>
              <a:off x="9617309" y="509805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8" name="Rectangle 127">
              <a:extLst>
                <a:ext uri="{FF2B5EF4-FFF2-40B4-BE49-F238E27FC236}">
                  <a16:creationId xmlns:a16="http://schemas.microsoft.com/office/drawing/2014/main" id="{393A7B6C-6AAB-D84E-8337-57CA7BFB906F}"/>
                </a:ext>
              </a:extLst>
            </p:cNvPr>
            <p:cNvSpPr/>
            <p:nvPr/>
          </p:nvSpPr>
          <p:spPr>
            <a:xfrm>
              <a:off x="9993233" y="509805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9" name="Rectangle 128">
              <a:extLst>
                <a:ext uri="{FF2B5EF4-FFF2-40B4-BE49-F238E27FC236}">
                  <a16:creationId xmlns:a16="http://schemas.microsoft.com/office/drawing/2014/main" id="{025D904B-A13F-9040-B97A-8CA30B1886A6}"/>
                </a:ext>
              </a:extLst>
            </p:cNvPr>
            <p:cNvSpPr/>
            <p:nvPr/>
          </p:nvSpPr>
          <p:spPr>
            <a:xfrm>
              <a:off x="10359618" y="509805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8C5B9EB7-8C56-654F-B2E3-689B9B3EB10F}"/>
              </a:ext>
            </a:extLst>
          </p:cNvPr>
          <p:cNvGrpSpPr/>
          <p:nvPr/>
        </p:nvGrpSpPr>
        <p:grpSpPr>
          <a:xfrm>
            <a:off x="7420770" y="4402959"/>
            <a:ext cx="2468952" cy="290046"/>
            <a:chOff x="7420770" y="4011070"/>
            <a:chExt cx="2468952" cy="290046"/>
          </a:xfrm>
        </p:grpSpPr>
        <p:sp>
          <p:nvSpPr>
            <p:cNvPr id="141" name="Rectangle 140">
              <a:extLst>
                <a:ext uri="{FF2B5EF4-FFF2-40B4-BE49-F238E27FC236}">
                  <a16:creationId xmlns:a16="http://schemas.microsoft.com/office/drawing/2014/main" id="{BFCC190C-6000-9A46-A7D2-504A2D324C15}"/>
                </a:ext>
              </a:extLst>
            </p:cNvPr>
            <p:cNvSpPr/>
            <p:nvPr/>
          </p:nvSpPr>
          <p:spPr>
            <a:xfrm>
              <a:off x="7420770" y="401344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2" name="Rectangle 141">
              <a:extLst>
                <a:ext uri="{FF2B5EF4-FFF2-40B4-BE49-F238E27FC236}">
                  <a16:creationId xmlns:a16="http://schemas.microsoft.com/office/drawing/2014/main" id="{A192BD06-12BC-964B-9362-9DB3C1AB68B8}"/>
                </a:ext>
              </a:extLst>
            </p:cNvPr>
            <p:cNvSpPr/>
            <p:nvPr/>
          </p:nvSpPr>
          <p:spPr>
            <a:xfrm>
              <a:off x="7785657" y="401344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3" name="Rectangle 142">
              <a:extLst>
                <a:ext uri="{FF2B5EF4-FFF2-40B4-BE49-F238E27FC236}">
                  <a16:creationId xmlns:a16="http://schemas.microsoft.com/office/drawing/2014/main" id="{8F2CB54C-886A-7F4B-95BA-93A446BFA73E}"/>
                </a:ext>
              </a:extLst>
            </p:cNvPr>
            <p:cNvSpPr/>
            <p:nvPr/>
          </p:nvSpPr>
          <p:spPr>
            <a:xfrm>
              <a:off x="8529299" y="401344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4" name="Rectangle 143">
              <a:extLst>
                <a:ext uri="{FF2B5EF4-FFF2-40B4-BE49-F238E27FC236}">
                  <a16:creationId xmlns:a16="http://schemas.microsoft.com/office/drawing/2014/main" id="{2DD7EB54-F055-A04F-966C-135443487C1A}"/>
                </a:ext>
              </a:extLst>
            </p:cNvPr>
            <p:cNvSpPr/>
            <p:nvPr/>
          </p:nvSpPr>
          <p:spPr>
            <a:xfrm>
              <a:off x="8890758" y="4011071"/>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5" name="Rectangle 144">
              <a:extLst>
                <a:ext uri="{FF2B5EF4-FFF2-40B4-BE49-F238E27FC236}">
                  <a16:creationId xmlns:a16="http://schemas.microsoft.com/office/drawing/2014/main" id="{EAAC2866-042A-9242-AB37-CF7B0FECDCDB}"/>
                </a:ext>
              </a:extLst>
            </p:cNvPr>
            <p:cNvSpPr/>
            <p:nvPr/>
          </p:nvSpPr>
          <p:spPr>
            <a:xfrm>
              <a:off x="9252217" y="401107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6" name="Rectangle 145">
              <a:extLst>
                <a:ext uri="{FF2B5EF4-FFF2-40B4-BE49-F238E27FC236}">
                  <a16:creationId xmlns:a16="http://schemas.microsoft.com/office/drawing/2014/main" id="{92A01C11-67BC-2042-A6B6-B23BA5D3F458}"/>
                </a:ext>
              </a:extLst>
            </p:cNvPr>
            <p:cNvSpPr/>
            <p:nvPr/>
          </p:nvSpPr>
          <p:spPr>
            <a:xfrm>
              <a:off x="9613676" y="401107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24" name="Group 23">
            <a:extLst>
              <a:ext uri="{FF2B5EF4-FFF2-40B4-BE49-F238E27FC236}">
                <a16:creationId xmlns:a16="http://schemas.microsoft.com/office/drawing/2014/main" id="{0118D452-1E34-46BB-A6FD-BA7581E04B9F}"/>
              </a:ext>
            </a:extLst>
          </p:cNvPr>
          <p:cNvGrpSpPr/>
          <p:nvPr/>
        </p:nvGrpSpPr>
        <p:grpSpPr>
          <a:xfrm>
            <a:off x="4462076" y="4758408"/>
            <a:ext cx="1785253" cy="299918"/>
            <a:chOff x="-2623205" y="4034505"/>
            <a:chExt cx="1785253" cy="299918"/>
          </a:xfrm>
        </p:grpSpPr>
        <p:sp>
          <p:nvSpPr>
            <p:cNvPr id="136" name="Rectangle 135">
              <a:extLst>
                <a:ext uri="{FF2B5EF4-FFF2-40B4-BE49-F238E27FC236}">
                  <a16:creationId xmlns:a16="http://schemas.microsoft.com/office/drawing/2014/main" id="{5DD9F096-8C53-2440-9448-63B9D7A40F54}"/>
                </a:ext>
              </a:extLst>
            </p:cNvPr>
            <p:cNvSpPr/>
            <p:nvPr/>
          </p:nvSpPr>
          <p:spPr>
            <a:xfrm>
              <a:off x="-1113998" y="403450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7" name="Rectangle 146">
              <a:extLst>
                <a:ext uri="{FF2B5EF4-FFF2-40B4-BE49-F238E27FC236}">
                  <a16:creationId xmlns:a16="http://schemas.microsoft.com/office/drawing/2014/main" id="{DA0C980F-B230-4B45-8EC0-BA3C928A93FB}"/>
                </a:ext>
              </a:extLst>
            </p:cNvPr>
            <p:cNvSpPr/>
            <p:nvPr/>
          </p:nvSpPr>
          <p:spPr>
            <a:xfrm>
              <a:off x="-2623205" y="404675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8" name="Rectangle 147">
              <a:extLst>
                <a:ext uri="{FF2B5EF4-FFF2-40B4-BE49-F238E27FC236}">
                  <a16:creationId xmlns:a16="http://schemas.microsoft.com/office/drawing/2014/main" id="{92CBD114-DCA7-194B-BA6A-2F60C9CFA673}"/>
                </a:ext>
              </a:extLst>
            </p:cNvPr>
            <p:cNvSpPr/>
            <p:nvPr/>
          </p:nvSpPr>
          <p:spPr>
            <a:xfrm>
              <a:off x="-2263378" y="4044138"/>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9" name="Rectangle 148">
              <a:extLst>
                <a:ext uri="{FF2B5EF4-FFF2-40B4-BE49-F238E27FC236}">
                  <a16:creationId xmlns:a16="http://schemas.microsoft.com/office/drawing/2014/main" id="{36EF454D-B551-7549-ABEF-22B91D50D9E0}"/>
                </a:ext>
              </a:extLst>
            </p:cNvPr>
            <p:cNvSpPr/>
            <p:nvPr/>
          </p:nvSpPr>
          <p:spPr>
            <a:xfrm>
              <a:off x="-1907326" y="4043388"/>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0" name="Rectangle 149">
              <a:extLst>
                <a:ext uri="{FF2B5EF4-FFF2-40B4-BE49-F238E27FC236}">
                  <a16:creationId xmlns:a16="http://schemas.microsoft.com/office/drawing/2014/main" id="{C24C39D1-D441-0043-B34B-502B4F07C7A0}"/>
                </a:ext>
              </a:extLst>
            </p:cNvPr>
            <p:cNvSpPr/>
            <p:nvPr/>
          </p:nvSpPr>
          <p:spPr>
            <a:xfrm>
              <a:off x="-1503364" y="404119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16" name="Group 15">
            <a:extLst>
              <a:ext uri="{FF2B5EF4-FFF2-40B4-BE49-F238E27FC236}">
                <a16:creationId xmlns:a16="http://schemas.microsoft.com/office/drawing/2014/main" id="{2D722BE3-DEAE-5542-A315-E928E1D64E94}"/>
              </a:ext>
            </a:extLst>
          </p:cNvPr>
          <p:cNvGrpSpPr/>
          <p:nvPr/>
        </p:nvGrpSpPr>
        <p:grpSpPr>
          <a:xfrm>
            <a:off x="10358528" y="4041192"/>
            <a:ext cx="285502" cy="2108082"/>
            <a:chOff x="10358528" y="3649303"/>
            <a:chExt cx="285502" cy="2108082"/>
          </a:xfrm>
        </p:grpSpPr>
        <p:sp>
          <p:nvSpPr>
            <p:cNvPr id="151" name="Rectangle 150">
              <a:extLst>
                <a:ext uri="{FF2B5EF4-FFF2-40B4-BE49-F238E27FC236}">
                  <a16:creationId xmlns:a16="http://schemas.microsoft.com/office/drawing/2014/main" id="{D124BA89-E1F6-1D4B-95F1-694197E498AE}"/>
                </a:ext>
              </a:extLst>
            </p:cNvPr>
            <p:cNvSpPr/>
            <p:nvPr/>
          </p:nvSpPr>
          <p:spPr>
            <a:xfrm>
              <a:off x="10363038" y="364930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2" name="Rectangle 151">
              <a:extLst>
                <a:ext uri="{FF2B5EF4-FFF2-40B4-BE49-F238E27FC236}">
                  <a16:creationId xmlns:a16="http://schemas.microsoft.com/office/drawing/2014/main" id="{D0FF2A31-8057-E348-AB82-B3BA3597A08C}"/>
                </a:ext>
              </a:extLst>
            </p:cNvPr>
            <p:cNvSpPr/>
            <p:nvPr/>
          </p:nvSpPr>
          <p:spPr>
            <a:xfrm>
              <a:off x="10367984" y="401443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3" name="Rectangle 152">
              <a:extLst>
                <a:ext uri="{FF2B5EF4-FFF2-40B4-BE49-F238E27FC236}">
                  <a16:creationId xmlns:a16="http://schemas.microsoft.com/office/drawing/2014/main" id="{42518141-6653-CA4A-860D-5AB6A48FC541}"/>
                </a:ext>
              </a:extLst>
            </p:cNvPr>
            <p:cNvSpPr/>
            <p:nvPr/>
          </p:nvSpPr>
          <p:spPr>
            <a:xfrm>
              <a:off x="10367984" y="475421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4" name="Rectangle 153">
              <a:extLst>
                <a:ext uri="{FF2B5EF4-FFF2-40B4-BE49-F238E27FC236}">
                  <a16:creationId xmlns:a16="http://schemas.microsoft.com/office/drawing/2014/main" id="{C820BB7B-16CE-144C-8E7D-84F6E1A174AC}"/>
                </a:ext>
              </a:extLst>
            </p:cNvPr>
            <p:cNvSpPr/>
            <p:nvPr/>
          </p:nvSpPr>
          <p:spPr>
            <a:xfrm>
              <a:off x="10358528" y="546971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22" name="Group 21">
            <a:extLst>
              <a:ext uri="{FF2B5EF4-FFF2-40B4-BE49-F238E27FC236}">
                <a16:creationId xmlns:a16="http://schemas.microsoft.com/office/drawing/2014/main" id="{768E61EF-A5D6-4C4A-A260-F1E8EB454E89}"/>
              </a:ext>
            </a:extLst>
          </p:cNvPr>
          <p:cNvGrpSpPr/>
          <p:nvPr/>
        </p:nvGrpSpPr>
        <p:grpSpPr>
          <a:xfrm>
            <a:off x="8888699" y="3300784"/>
            <a:ext cx="285725" cy="2119095"/>
            <a:chOff x="8888699" y="2908895"/>
            <a:chExt cx="285725" cy="2119095"/>
          </a:xfrm>
        </p:grpSpPr>
        <p:sp>
          <p:nvSpPr>
            <p:cNvPr id="155" name="Rectangle 154">
              <a:extLst>
                <a:ext uri="{FF2B5EF4-FFF2-40B4-BE49-F238E27FC236}">
                  <a16:creationId xmlns:a16="http://schemas.microsoft.com/office/drawing/2014/main" id="{2DE7DA5D-99C7-524E-9F61-008FE62821AD}"/>
                </a:ext>
              </a:extLst>
            </p:cNvPr>
            <p:cNvSpPr/>
            <p:nvPr/>
          </p:nvSpPr>
          <p:spPr>
            <a:xfrm>
              <a:off x="8888699" y="290889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7" name="Group 16">
              <a:extLst>
                <a:ext uri="{FF2B5EF4-FFF2-40B4-BE49-F238E27FC236}">
                  <a16:creationId xmlns:a16="http://schemas.microsoft.com/office/drawing/2014/main" id="{DA4FB5D2-FA56-634A-A150-A5D67DE77991}"/>
                </a:ext>
              </a:extLst>
            </p:cNvPr>
            <p:cNvGrpSpPr/>
            <p:nvPr/>
          </p:nvGrpSpPr>
          <p:grpSpPr>
            <a:xfrm>
              <a:off x="8888699" y="3275403"/>
              <a:ext cx="285725" cy="1752587"/>
              <a:chOff x="8888699" y="3275403"/>
              <a:chExt cx="285725" cy="1752587"/>
            </a:xfrm>
          </p:grpSpPr>
          <p:sp>
            <p:nvSpPr>
              <p:cNvPr id="157" name="Rectangle 156">
                <a:extLst>
                  <a:ext uri="{FF2B5EF4-FFF2-40B4-BE49-F238E27FC236}">
                    <a16:creationId xmlns:a16="http://schemas.microsoft.com/office/drawing/2014/main" id="{FE23168F-6351-7642-95F3-A268AA54B5A8}"/>
                  </a:ext>
                </a:extLst>
              </p:cNvPr>
              <p:cNvSpPr/>
              <p:nvPr/>
            </p:nvSpPr>
            <p:spPr>
              <a:xfrm>
                <a:off x="8888699" y="327540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8" name="Rectangle 157">
                <a:extLst>
                  <a:ext uri="{FF2B5EF4-FFF2-40B4-BE49-F238E27FC236}">
                    <a16:creationId xmlns:a16="http://schemas.microsoft.com/office/drawing/2014/main" id="{E2F19012-EDBD-214B-83ED-CF3C2A58DCE9}"/>
                  </a:ext>
                </a:extLst>
              </p:cNvPr>
              <p:cNvSpPr/>
              <p:nvPr/>
            </p:nvSpPr>
            <p:spPr>
              <a:xfrm>
                <a:off x="8888699" y="437264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9" name="Rectangle 158">
                <a:extLst>
                  <a:ext uri="{FF2B5EF4-FFF2-40B4-BE49-F238E27FC236}">
                    <a16:creationId xmlns:a16="http://schemas.microsoft.com/office/drawing/2014/main" id="{B3D864AA-9E60-404B-8E34-18BA44AF6428}"/>
                  </a:ext>
                </a:extLst>
              </p:cNvPr>
              <p:cNvSpPr/>
              <p:nvPr/>
            </p:nvSpPr>
            <p:spPr>
              <a:xfrm>
                <a:off x="8898378" y="474031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grpSp>
        <p:nvGrpSpPr>
          <p:cNvPr id="14" name="Group 13">
            <a:extLst>
              <a:ext uri="{FF2B5EF4-FFF2-40B4-BE49-F238E27FC236}">
                <a16:creationId xmlns:a16="http://schemas.microsoft.com/office/drawing/2014/main" id="{8312C6A7-4C53-46EC-A24E-EE859B6C8464}"/>
              </a:ext>
            </a:extLst>
          </p:cNvPr>
          <p:cNvGrpSpPr/>
          <p:nvPr/>
        </p:nvGrpSpPr>
        <p:grpSpPr>
          <a:xfrm>
            <a:off x="5224547" y="2933448"/>
            <a:ext cx="2471426" cy="298817"/>
            <a:chOff x="-2918875" y="1014583"/>
            <a:chExt cx="2471426" cy="298817"/>
          </a:xfrm>
        </p:grpSpPr>
        <p:sp>
          <p:nvSpPr>
            <p:cNvPr id="132" name="Rectangle 131">
              <a:extLst>
                <a:ext uri="{FF2B5EF4-FFF2-40B4-BE49-F238E27FC236}">
                  <a16:creationId xmlns:a16="http://schemas.microsoft.com/office/drawing/2014/main" id="{44F39ED7-C75F-3F41-B450-6B933D1E4F8D}"/>
                </a:ext>
              </a:extLst>
            </p:cNvPr>
            <p:cNvSpPr/>
            <p:nvPr/>
          </p:nvSpPr>
          <p:spPr>
            <a:xfrm>
              <a:off x="-2167546" y="102572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0" name="Rectangle 159">
              <a:extLst>
                <a:ext uri="{FF2B5EF4-FFF2-40B4-BE49-F238E27FC236}">
                  <a16:creationId xmlns:a16="http://schemas.microsoft.com/office/drawing/2014/main" id="{72357D9D-C98E-804D-8D2E-52F24BC32DA7}"/>
                </a:ext>
              </a:extLst>
            </p:cNvPr>
            <p:cNvSpPr/>
            <p:nvPr/>
          </p:nvSpPr>
          <p:spPr>
            <a:xfrm>
              <a:off x="-2918875" y="101458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1" name="Rectangle 160">
              <a:extLst>
                <a:ext uri="{FF2B5EF4-FFF2-40B4-BE49-F238E27FC236}">
                  <a16:creationId xmlns:a16="http://schemas.microsoft.com/office/drawing/2014/main" id="{DC7D7B8A-DA27-6D4E-89BF-2C843E4D713E}"/>
                </a:ext>
              </a:extLst>
            </p:cNvPr>
            <p:cNvSpPr/>
            <p:nvPr/>
          </p:nvSpPr>
          <p:spPr>
            <a:xfrm>
              <a:off x="-2558209" y="101458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2" name="Rectangle 161">
              <a:extLst>
                <a:ext uri="{FF2B5EF4-FFF2-40B4-BE49-F238E27FC236}">
                  <a16:creationId xmlns:a16="http://schemas.microsoft.com/office/drawing/2014/main" id="{9F28A15F-A799-194D-AB54-CE34BA8B74CC}"/>
                </a:ext>
              </a:extLst>
            </p:cNvPr>
            <p:cNvSpPr/>
            <p:nvPr/>
          </p:nvSpPr>
          <p:spPr>
            <a:xfrm>
              <a:off x="-1808777" y="101458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3" name="Rectangle 162">
              <a:extLst>
                <a:ext uri="{FF2B5EF4-FFF2-40B4-BE49-F238E27FC236}">
                  <a16:creationId xmlns:a16="http://schemas.microsoft.com/office/drawing/2014/main" id="{186FF800-3F18-E247-940F-5A5EF624D554}"/>
                </a:ext>
              </a:extLst>
            </p:cNvPr>
            <p:cNvSpPr/>
            <p:nvPr/>
          </p:nvSpPr>
          <p:spPr>
            <a:xfrm>
              <a:off x="-1460548" y="101596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4" name="Rectangle 163">
              <a:extLst>
                <a:ext uri="{FF2B5EF4-FFF2-40B4-BE49-F238E27FC236}">
                  <a16:creationId xmlns:a16="http://schemas.microsoft.com/office/drawing/2014/main" id="{E67311F7-9790-2942-B89C-293EFEFFFD45}"/>
                </a:ext>
              </a:extLst>
            </p:cNvPr>
            <p:cNvSpPr/>
            <p:nvPr/>
          </p:nvSpPr>
          <p:spPr>
            <a:xfrm>
              <a:off x="-1085027" y="102572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5" name="Rectangle 164">
              <a:extLst>
                <a:ext uri="{FF2B5EF4-FFF2-40B4-BE49-F238E27FC236}">
                  <a16:creationId xmlns:a16="http://schemas.microsoft.com/office/drawing/2014/main" id="{1F8084D3-6760-DF40-98E7-AB10AFB6166E}"/>
                </a:ext>
              </a:extLst>
            </p:cNvPr>
            <p:cNvSpPr/>
            <p:nvPr/>
          </p:nvSpPr>
          <p:spPr>
            <a:xfrm>
              <a:off x="-723495" y="101458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19" name="Group 18">
            <a:extLst>
              <a:ext uri="{FF2B5EF4-FFF2-40B4-BE49-F238E27FC236}">
                <a16:creationId xmlns:a16="http://schemas.microsoft.com/office/drawing/2014/main" id="{E76E989C-695E-B049-B0F5-1770981DA997}"/>
              </a:ext>
            </a:extLst>
          </p:cNvPr>
          <p:cNvGrpSpPr/>
          <p:nvPr/>
        </p:nvGrpSpPr>
        <p:grpSpPr>
          <a:xfrm>
            <a:off x="9626854" y="2569853"/>
            <a:ext cx="280976" cy="1760842"/>
            <a:chOff x="9626854" y="2177964"/>
            <a:chExt cx="280976" cy="1760842"/>
          </a:xfrm>
        </p:grpSpPr>
        <p:sp>
          <p:nvSpPr>
            <p:cNvPr id="166" name="Rectangle 165">
              <a:extLst>
                <a:ext uri="{FF2B5EF4-FFF2-40B4-BE49-F238E27FC236}">
                  <a16:creationId xmlns:a16="http://schemas.microsoft.com/office/drawing/2014/main" id="{C2D1874F-3B4A-674A-8EA6-67C4A06905D0}"/>
                </a:ext>
              </a:extLst>
            </p:cNvPr>
            <p:cNvSpPr/>
            <p:nvPr/>
          </p:nvSpPr>
          <p:spPr>
            <a:xfrm>
              <a:off x="9630592" y="217796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7" name="Rectangle 166">
              <a:extLst>
                <a:ext uri="{FF2B5EF4-FFF2-40B4-BE49-F238E27FC236}">
                  <a16:creationId xmlns:a16="http://schemas.microsoft.com/office/drawing/2014/main" id="{6423055A-58E7-DF48-A467-C6CF18729DFF}"/>
                </a:ext>
              </a:extLst>
            </p:cNvPr>
            <p:cNvSpPr/>
            <p:nvPr/>
          </p:nvSpPr>
          <p:spPr>
            <a:xfrm>
              <a:off x="9630592" y="254787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8" name="Rectangle 167">
              <a:extLst>
                <a:ext uri="{FF2B5EF4-FFF2-40B4-BE49-F238E27FC236}">
                  <a16:creationId xmlns:a16="http://schemas.microsoft.com/office/drawing/2014/main" id="{D5185751-3015-4847-BA8D-E3061D0E42F1}"/>
                </a:ext>
              </a:extLst>
            </p:cNvPr>
            <p:cNvSpPr/>
            <p:nvPr/>
          </p:nvSpPr>
          <p:spPr>
            <a:xfrm>
              <a:off x="9631784" y="290129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9" name="Rectangle 168">
              <a:extLst>
                <a:ext uri="{FF2B5EF4-FFF2-40B4-BE49-F238E27FC236}">
                  <a16:creationId xmlns:a16="http://schemas.microsoft.com/office/drawing/2014/main" id="{9D1A234B-9756-A546-9980-F4A310ADEF86}"/>
                </a:ext>
              </a:extLst>
            </p:cNvPr>
            <p:cNvSpPr/>
            <p:nvPr/>
          </p:nvSpPr>
          <p:spPr>
            <a:xfrm>
              <a:off x="9626854" y="327540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0" name="Rectangle 169">
              <a:extLst>
                <a:ext uri="{FF2B5EF4-FFF2-40B4-BE49-F238E27FC236}">
                  <a16:creationId xmlns:a16="http://schemas.microsoft.com/office/drawing/2014/main" id="{1ED073F7-5EF7-854E-A51E-3DBE647C67D4}"/>
                </a:ext>
              </a:extLst>
            </p:cNvPr>
            <p:cNvSpPr/>
            <p:nvPr/>
          </p:nvSpPr>
          <p:spPr>
            <a:xfrm>
              <a:off x="9626854" y="365113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23" name="Group 22">
            <a:extLst>
              <a:ext uri="{FF2B5EF4-FFF2-40B4-BE49-F238E27FC236}">
                <a16:creationId xmlns:a16="http://schemas.microsoft.com/office/drawing/2014/main" id="{1C886AE2-E746-4B1D-B08F-6D42B1B650D6}"/>
              </a:ext>
            </a:extLst>
          </p:cNvPr>
          <p:cNvGrpSpPr/>
          <p:nvPr/>
        </p:nvGrpSpPr>
        <p:grpSpPr>
          <a:xfrm>
            <a:off x="4856545" y="3652834"/>
            <a:ext cx="2474307" cy="297432"/>
            <a:chOff x="-2928000" y="1582803"/>
            <a:chExt cx="2474307" cy="297432"/>
          </a:xfrm>
        </p:grpSpPr>
        <p:sp>
          <p:nvSpPr>
            <p:cNvPr id="133" name="Rectangle 132">
              <a:extLst>
                <a:ext uri="{FF2B5EF4-FFF2-40B4-BE49-F238E27FC236}">
                  <a16:creationId xmlns:a16="http://schemas.microsoft.com/office/drawing/2014/main" id="{ADA5F361-2820-B542-8265-923CB8FCFFC5}"/>
                </a:ext>
              </a:extLst>
            </p:cNvPr>
            <p:cNvSpPr/>
            <p:nvPr/>
          </p:nvSpPr>
          <p:spPr>
            <a:xfrm>
              <a:off x="-1867600" y="158280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34" name="Group 33">
              <a:extLst>
                <a:ext uri="{FF2B5EF4-FFF2-40B4-BE49-F238E27FC236}">
                  <a16:creationId xmlns:a16="http://schemas.microsoft.com/office/drawing/2014/main" id="{7A63DF5D-34A7-C34E-8DDA-C3EC68FE73CC}"/>
                </a:ext>
              </a:extLst>
            </p:cNvPr>
            <p:cNvGrpSpPr/>
            <p:nvPr/>
          </p:nvGrpSpPr>
          <p:grpSpPr>
            <a:xfrm>
              <a:off x="-2928000" y="1582804"/>
              <a:ext cx="2474307" cy="297431"/>
              <a:chOff x="4863073" y="3275404"/>
              <a:chExt cx="2474307" cy="297431"/>
            </a:xfrm>
          </p:grpSpPr>
          <p:grpSp>
            <p:nvGrpSpPr>
              <p:cNvPr id="11" name="Group 10">
                <a:extLst>
                  <a:ext uri="{FF2B5EF4-FFF2-40B4-BE49-F238E27FC236}">
                    <a16:creationId xmlns:a16="http://schemas.microsoft.com/office/drawing/2014/main" id="{D543C35C-7B45-8F42-A38D-C9535D13D343}"/>
                  </a:ext>
                </a:extLst>
              </p:cNvPr>
              <p:cNvGrpSpPr/>
              <p:nvPr/>
            </p:nvGrpSpPr>
            <p:grpSpPr>
              <a:xfrm>
                <a:off x="6329900" y="3275404"/>
                <a:ext cx="1007480" cy="297431"/>
                <a:chOff x="6329900" y="3275404"/>
                <a:chExt cx="1007480" cy="297431"/>
              </a:xfrm>
            </p:grpSpPr>
            <p:sp>
              <p:nvSpPr>
                <p:cNvPr id="138" name="Rectangle 137">
                  <a:extLst>
                    <a:ext uri="{FF2B5EF4-FFF2-40B4-BE49-F238E27FC236}">
                      <a16:creationId xmlns:a16="http://schemas.microsoft.com/office/drawing/2014/main" id="{7FC09090-8BC5-2849-A848-EEEB004C0531}"/>
                    </a:ext>
                  </a:extLst>
                </p:cNvPr>
                <p:cNvSpPr/>
                <p:nvPr/>
              </p:nvSpPr>
              <p:spPr>
                <a:xfrm>
                  <a:off x="6329900" y="328516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9" name="Rectangle 138">
                  <a:extLst>
                    <a:ext uri="{FF2B5EF4-FFF2-40B4-BE49-F238E27FC236}">
                      <a16:creationId xmlns:a16="http://schemas.microsoft.com/office/drawing/2014/main" id="{44C523BA-97F6-4848-AE1E-4168F992FD80}"/>
                    </a:ext>
                  </a:extLst>
                </p:cNvPr>
                <p:cNvSpPr/>
                <p:nvPr/>
              </p:nvSpPr>
              <p:spPr>
                <a:xfrm>
                  <a:off x="6683717" y="327540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0" name="Rectangle 139">
                  <a:extLst>
                    <a:ext uri="{FF2B5EF4-FFF2-40B4-BE49-F238E27FC236}">
                      <a16:creationId xmlns:a16="http://schemas.microsoft.com/office/drawing/2014/main" id="{4F15368F-FE11-CE41-A12A-5B8113146DAD}"/>
                    </a:ext>
                  </a:extLst>
                </p:cNvPr>
                <p:cNvSpPr/>
                <p:nvPr/>
              </p:nvSpPr>
              <p:spPr>
                <a:xfrm>
                  <a:off x="7061334" y="3285161"/>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82" name="Rectangle 181">
                <a:extLst>
                  <a:ext uri="{FF2B5EF4-FFF2-40B4-BE49-F238E27FC236}">
                    <a16:creationId xmlns:a16="http://schemas.microsoft.com/office/drawing/2014/main" id="{4ACDDA3F-0DA0-0946-B5D1-FBDC423E5A43}"/>
                  </a:ext>
                </a:extLst>
              </p:cNvPr>
              <p:cNvSpPr/>
              <p:nvPr/>
            </p:nvSpPr>
            <p:spPr>
              <a:xfrm>
                <a:off x="4863073" y="3285161"/>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3" name="Rectangle 182">
                <a:extLst>
                  <a:ext uri="{FF2B5EF4-FFF2-40B4-BE49-F238E27FC236}">
                    <a16:creationId xmlns:a16="http://schemas.microsoft.com/office/drawing/2014/main" id="{FE691EA8-4575-9E45-83F6-4D1B1DB86CD0}"/>
                  </a:ext>
                </a:extLst>
              </p:cNvPr>
              <p:cNvSpPr/>
              <p:nvPr/>
            </p:nvSpPr>
            <p:spPr>
              <a:xfrm>
                <a:off x="5204197" y="3285161"/>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sp>
        <p:nvSpPr>
          <p:cNvPr id="10" name="TextBox 9">
            <a:extLst>
              <a:ext uri="{FF2B5EF4-FFF2-40B4-BE49-F238E27FC236}">
                <a16:creationId xmlns:a16="http://schemas.microsoft.com/office/drawing/2014/main" id="{9D4D8C8F-E782-D84F-B5BF-87978504AEE5}"/>
              </a:ext>
            </a:extLst>
          </p:cNvPr>
          <p:cNvSpPr txBox="1"/>
          <p:nvPr/>
        </p:nvSpPr>
        <p:spPr>
          <a:xfrm>
            <a:off x="150296" y="1225531"/>
            <a:ext cx="117596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to say the word for ‘the’!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Trouve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mot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mystère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79" name="TextBox 178">
            <a:extLst>
              <a:ext uri="{FF2B5EF4-FFF2-40B4-BE49-F238E27FC236}">
                <a16:creationId xmlns:a16="http://schemas.microsoft.com/office/drawing/2014/main" id="{6F0B145B-3293-DD4D-9264-A31412E3D547}"/>
              </a:ext>
            </a:extLst>
          </p:cNvPr>
          <p:cNvSpPr txBox="1"/>
          <p:nvPr/>
        </p:nvSpPr>
        <p:spPr>
          <a:xfrm>
            <a:off x="265475" y="2026534"/>
            <a:ext cx="2919389"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9 DOWN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sense; meaning</a:t>
            </a:r>
          </a:p>
        </p:txBody>
      </p:sp>
      <p:sp>
        <p:nvSpPr>
          <p:cNvPr id="130" name="TextBox 129">
            <a:extLst>
              <a:ext uri="{FF2B5EF4-FFF2-40B4-BE49-F238E27FC236}">
                <a16:creationId xmlns:a16="http://schemas.microsoft.com/office/drawing/2014/main" id="{1DF06C3A-CF3E-4FDC-A4C5-683BA9A783A5}"/>
              </a:ext>
            </a:extLst>
          </p:cNvPr>
          <p:cNvSpPr txBox="1"/>
          <p:nvPr/>
        </p:nvSpPr>
        <p:spPr>
          <a:xfrm>
            <a:off x="449977" y="3824734"/>
            <a:ext cx="3005839" cy="83099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lèvres de pierre</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lips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stone</a:t>
            </a:r>
          </a:p>
        </p:txBody>
      </p:sp>
      <p:grpSp>
        <p:nvGrpSpPr>
          <p:cNvPr id="20" name="Group 19">
            <a:extLst>
              <a:ext uri="{FF2B5EF4-FFF2-40B4-BE49-F238E27FC236}">
                <a16:creationId xmlns:a16="http://schemas.microsoft.com/office/drawing/2014/main" id="{08BA0164-A6D3-48C4-8327-4E48C05017EB}"/>
              </a:ext>
            </a:extLst>
          </p:cNvPr>
          <p:cNvGrpSpPr/>
          <p:nvPr/>
        </p:nvGrpSpPr>
        <p:grpSpPr>
          <a:xfrm>
            <a:off x="6833636" y="94916"/>
            <a:ext cx="2647759" cy="1009825"/>
            <a:chOff x="806125" y="3549872"/>
            <a:chExt cx="2647759" cy="1009825"/>
          </a:xfrm>
        </p:grpSpPr>
        <p:sp>
          <p:nvSpPr>
            <p:cNvPr id="12" name="TextBox 11">
              <a:extLst>
                <a:ext uri="{FF2B5EF4-FFF2-40B4-BE49-F238E27FC236}">
                  <a16:creationId xmlns:a16="http://schemas.microsoft.com/office/drawing/2014/main" id="{B7B0C1E6-5D84-42F1-BC68-538C75C0C916}"/>
                </a:ext>
              </a:extLst>
            </p:cNvPr>
            <p:cNvSpPr txBox="1"/>
            <p:nvPr/>
          </p:nvSpPr>
          <p:spPr>
            <a:xfrm>
              <a:off x="806125" y="4098032"/>
              <a:ext cx="2647759" cy="461665"/>
            </a:xfrm>
            <a:prstGeom prst="rect">
              <a:avLst/>
            </a:prstGeom>
            <a:solidFill>
              <a:srgbClr val="EE6000"/>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pierre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stone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098" name="Picture 2" descr="Stone, Rock, Nature, Pebble, Zen">
              <a:extLst>
                <a:ext uri="{FF2B5EF4-FFF2-40B4-BE49-F238E27FC236}">
                  <a16:creationId xmlns:a16="http://schemas.microsoft.com/office/drawing/2014/main" id="{A952301A-44B3-4E86-8613-7ECE63D034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8638" y="3549872"/>
              <a:ext cx="1270777" cy="716525"/>
            </a:xfrm>
            <a:prstGeom prst="rect">
              <a:avLst/>
            </a:prstGeom>
            <a:noFill/>
            <a:extLst>
              <a:ext uri="{909E8E84-426E-40DD-AFC4-6F175D3DCCD1}">
                <a14:hiddenFill xmlns:a14="http://schemas.microsoft.com/office/drawing/2010/main">
                  <a:solidFill>
                    <a:srgbClr val="FFFFFF"/>
                  </a:solidFill>
                </a14:hiddenFill>
              </a:ext>
            </a:extLst>
          </p:spPr>
        </p:pic>
      </p:grpSp>
      <p:sp>
        <p:nvSpPr>
          <p:cNvPr id="156" name="TextBox 155">
            <a:extLst>
              <a:ext uri="{FF2B5EF4-FFF2-40B4-BE49-F238E27FC236}">
                <a16:creationId xmlns:a16="http://schemas.microsoft.com/office/drawing/2014/main" id="{C0A38C22-EBD0-4A9A-8FF6-245296A9758C}"/>
              </a:ext>
            </a:extLst>
          </p:cNvPr>
          <p:cNvSpPr txBox="1"/>
          <p:nvPr/>
        </p:nvSpPr>
        <p:spPr>
          <a:xfrm>
            <a:off x="449977" y="4968852"/>
            <a:ext cx="3005839" cy="83099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lèvres de Pierre</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Peter’s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lips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248892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1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7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1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7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17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2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7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17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1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7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17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2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7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18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8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1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18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nodeType="clickEffect">
                                  <p:stCondLst>
                                    <p:cond delay="0"/>
                                  </p:stCondLst>
                                  <p:childTnLst>
                                    <p:set>
                                      <p:cBhvr>
                                        <p:cTn id="118" dur="1" fill="hold">
                                          <p:stCondLst>
                                            <p:cond delay="0"/>
                                          </p:stCondLst>
                                        </p:cTn>
                                        <p:tgtEl>
                                          <p:spTgt spid="1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18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3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181" grpId="1" animBg="1"/>
      <p:bldP spid="31" grpId="0" animBg="1"/>
      <p:bldP spid="31" grpId="1" animBg="1"/>
      <p:bldP spid="171" grpId="0" animBg="1"/>
      <p:bldP spid="171" grpId="1" animBg="1"/>
      <p:bldP spid="172" grpId="0" animBg="1"/>
      <p:bldP spid="172" grpId="1" animBg="1"/>
      <p:bldP spid="175" grpId="0" animBg="1"/>
      <p:bldP spid="175" grpId="1" animBg="1"/>
      <p:bldP spid="176" grpId="0" animBg="1"/>
      <p:bldP spid="176" grpId="1" animBg="1"/>
      <p:bldP spid="177" grpId="0" animBg="1"/>
      <p:bldP spid="177" grpId="1" animBg="1"/>
      <p:bldP spid="178" grpId="0" animBg="1"/>
      <p:bldP spid="178" grpId="1" animBg="1"/>
      <p:bldP spid="180" grpId="0" animBg="1"/>
      <p:bldP spid="180" grpId="1" animBg="1"/>
      <p:bldP spid="179" grpId="0" animBg="1"/>
      <p:bldP spid="179" grpId="1" animBg="1"/>
      <p:bldP spid="130" grpId="0"/>
      <p:bldP spid="15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35243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200" b="1" dirty="0" err="1">
                <a:solidFill>
                  <a:schemeClr val="bg1"/>
                </a:solidFill>
              </a:rPr>
              <a:t>Vokabeln</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68000" y="247046"/>
            <a:ext cx="138498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0" name="Table 10">
            <a:extLst>
              <a:ext uri="{FF2B5EF4-FFF2-40B4-BE49-F238E27FC236}">
                <a16:creationId xmlns:a16="http://schemas.microsoft.com/office/drawing/2014/main" id="{1BF193F7-AD10-4B7D-B0F1-C64D7AE2D67D}"/>
              </a:ext>
            </a:extLst>
          </p:cNvPr>
          <p:cNvGraphicFramePr>
            <a:graphicFrameLocks noGrp="1"/>
          </p:cNvGraphicFramePr>
          <p:nvPr/>
        </p:nvGraphicFramePr>
        <p:xfrm>
          <a:off x="2410955" y="143793"/>
          <a:ext cx="8236193" cy="6248400"/>
        </p:xfrm>
        <a:graphic>
          <a:graphicData uri="http://schemas.openxmlformats.org/drawingml/2006/table">
            <a:tbl>
              <a:tblPr firstRow="1" bandRow="1">
                <a:tableStyleId>{5940675A-B579-460E-94D1-54222C63F5DA}</a:tableStyleId>
              </a:tblPr>
              <a:tblGrid>
                <a:gridCol w="1176599">
                  <a:extLst>
                    <a:ext uri="{9D8B030D-6E8A-4147-A177-3AD203B41FA5}">
                      <a16:colId xmlns:a16="http://schemas.microsoft.com/office/drawing/2014/main" val="3519504843"/>
                    </a:ext>
                  </a:extLst>
                </a:gridCol>
                <a:gridCol w="1176599">
                  <a:extLst>
                    <a:ext uri="{9D8B030D-6E8A-4147-A177-3AD203B41FA5}">
                      <a16:colId xmlns:a16="http://schemas.microsoft.com/office/drawing/2014/main" val="1330634134"/>
                    </a:ext>
                  </a:extLst>
                </a:gridCol>
                <a:gridCol w="1176599">
                  <a:extLst>
                    <a:ext uri="{9D8B030D-6E8A-4147-A177-3AD203B41FA5}">
                      <a16:colId xmlns:a16="http://schemas.microsoft.com/office/drawing/2014/main" val="2242165595"/>
                    </a:ext>
                  </a:extLst>
                </a:gridCol>
                <a:gridCol w="1176599">
                  <a:extLst>
                    <a:ext uri="{9D8B030D-6E8A-4147-A177-3AD203B41FA5}">
                      <a16:colId xmlns:a16="http://schemas.microsoft.com/office/drawing/2014/main" val="956624172"/>
                    </a:ext>
                  </a:extLst>
                </a:gridCol>
                <a:gridCol w="1122523">
                  <a:extLst>
                    <a:ext uri="{9D8B030D-6E8A-4147-A177-3AD203B41FA5}">
                      <a16:colId xmlns:a16="http://schemas.microsoft.com/office/drawing/2014/main" val="701111850"/>
                    </a:ext>
                  </a:extLst>
                </a:gridCol>
                <a:gridCol w="1230675">
                  <a:extLst>
                    <a:ext uri="{9D8B030D-6E8A-4147-A177-3AD203B41FA5}">
                      <a16:colId xmlns:a16="http://schemas.microsoft.com/office/drawing/2014/main" val="2008347445"/>
                    </a:ext>
                  </a:extLst>
                </a:gridCol>
                <a:gridCol w="1176599">
                  <a:extLst>
                    <a:ext uri="{9D8B030D-6E8A-4147-A177-3AD203B41FA5}">
                      <a16:colId xmlns:a16="http://schemas.microsoft.com/office/drawing/2014/main" val="3141095765"/>
                    </a:ext>
                  </a:extLst>
                </a:gridCol>
              </a:tblGrid>
              <a:tr h="879037">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5200" b="1" dirty="0">
                          <a:solidFill>
                            <a:schemeClr val="accent5">
                              <a:lumMod val="50000"/>
                            </a:schemeClr>
                          </a:solidFill>
                        </a:rPr>
                        <a:t>15</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5200" b="1" dirty="0">
                          <a:solidFill>
                            <a:schemeClr val="accent5">
                              <a:lumMod val="50000"/>
                            </a:schemeClr>
                          </a:solidFill>
                        </a:rPr>
                        <a:t>20</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5200" b="1" dirty="0">
                          <a:solidFill>
                            <a:schemeClr val="accent5">
                              <a:lumMod val="50000"/>
                            </a:schemeClr>
                          </a:solidFill>
                        </a:rPr>
                        <a:t>35</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5200" b="1" dirty="0">
                          <a:solidFill>
                            <a:schemeClr val="accent5">
                              <a:lumMod val="50000"/>
                            </a:schemeClr>
                          </a:solidFill>
                        </a:rPr>
                        <a:t>40</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5200" b="1" dirty="0">
                          <a:solidFill>
                            <a:schemeClr val="accent5">
                              <a:lumMod val="50000"/>
                            </a:schemeClr>
                          </a:solidFill>
                        </a:rPr>
                        <a:t>45</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5200" b="1" dirty="0">
                          <a:solidFill>
                            <a:schemeClr val="accent5">
                              <a:lumMod val="50000"/>
                            </a:schemeClr>
                          </a:solidFill>
                        </a:rPr>
                        <a:t>50</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455890510"/>
                  </a:ext>
                </a:extLst>
              </a:tr>
              <a:tr h="879037">
                <a:tc>
                  <a:txBody>
                    <a:bodyPr/>
                    <a:lstStyle/>
                    <a:p>
                      <a:pPr algn="ctr"/>
                      <a:r>
                        <a:rPr lang="en-GB" sz="5200" b="1" dirty="0">
                          <a:solidFill>
                            <a:schemeClr val="accent5">
                              <a:lumMod val="50000"/>
                            </a:schemeClr>
                          </a:solidFill>
                        </a:rPr>
                        <a:t>11:</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809801912"/>
                  </a:ext>
                </a:extLst>
              </a:tr>
              <a:tr h="879037">
                <a:tc>
                  <a:txBody>
                    <a:bodyPr/>
                    <a:lstStyle/>
                    <a:p>
                      <a:pPr algn="ctr"/>
                      <a:r>
                        <a:rPr lang="en-GB" sz="5200" b="1" dirty="0">
                          <a:solidFill>
                            <a:schemeClr val="accent5">
                              <a:lumMod val="50000"/>
                            </a:schemeClr>
                          </a:solidFill>
                        </a:rPr>
                        <a:t>13:</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[at all]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chemeClr val="accent5">
                              <a:lumMod val="50000"/>
                            </a:schemeClr>
                          </a:solidFill>
                        </a:rPr>
                        <a:t>[you would like]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443613403"/>
                  </a:ext>
                </a:extLst>
              </a:tr>
              <a:tr h="879037">
                <a:tc>
                  <a:txBody>
                    <a:bodyPr/>
                    <a:lstStyle/>
                    <a:p>
                      <a:pPr algn="ctr"/>
                      <a:r>
                        <a:rPr lang="en-GB" sz="5200" b="1" dirty="0">
                          <a:solidFill>
                            <a:schemeClr val="accent5">
                              <a:lumMod val="50000"/>
                            </a:schemeClr>
                          </a:solidFill>
                        </a:rPr>
                        <a:t>14:</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18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18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453359379"/>
                  </a:ext>
                </a:extLst>
              </a:tr>
              <a:tr h="879037">
                <a:tc>
                  <a:txBody>
                    <a:bodyPr/>
                    <a:lstStyle/>
                    <a:p>
                      <a:pPr algn="ctr"/>
                      <a:r>
                        <a:rPr lang="en-GB" sz="5200" b="1" dirty="0">
                          <a:solidFill>
                            <a:schemeClr val="accent5">
                              <a:lumMod val="50000"/>
                            </a:schemeClr>
                          </a:solidFill>
                        </a:rPr>
                        <a:t>17:</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chemeClr val="accent5">
                              <a:lumMod val="50000"/>
                            </a:schemeClr>
                          </a:solidFill>
                        </a:rPr>
                        <a:t>[I would like]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[some, many 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77853168"/>
                  </a:ext>
                </a:extLst>
              </a:tr>
              <a:tr h="879037">
                <a:tc>
                  <a:txBody>
                    <a:bodyPr/>
                    <a:lstStyle/>
                    <a:p>
                      <a:pPr algn="ctr"/>
                      <a:r>
                        <a:rPr lang="en-GB" sz="5200" b="1" dirty="0">
                          <a:solidFill>
                            <a:schemeClr val="accent5">
                              <a:lumMod val="50000"/>
                            </a:schemeClr>
                          </a:solidFill>
                        </a:rPr>
                        <a:t>19:</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18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18726357"/>
                  </a:ext>
                </a:extLst>
              </a:tr>
              <a:tr h="879037">
                <a:tc>
                  <a:txBody>
                    <a:bodyPr/>
                    <a:lstStyle/>
                    <a:p>
                      <a:pPr algn="ctr"/>
                      <a:r>
                        <a:rPr lang="en-GB" sz="5200" b="1" dirty="0">
                          <a:solidFill>
                            <a:schemeClr val="accent5">
                              <a:lumMod val="50000"/>
                            </a:schemeClr>
                          </a:solidFill>
                        </a:rPr>
                        <a:t>22:</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chemeClr val="accent5">
                              <a:lumMod val="50000"/>
                            </a:schemeClr>
                          </a:solidFill>
                        </a:rPr>
                        <a:t>[to appear, seem]</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18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600" b="1" dirty="0">
                          <a:solidFill>
                            <a:schemeClr val="accent5">
                              <a:lumMod val="50000"/>
                            </a:schemeClr>
                          </a:solidFill>
                        </a:rPr>
                        <a:t>[he/she/it would like]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760247207"/>
                  </a:ext>
                </a:extLst>
              </a:tr>
            </a:tbl>
          </a:graphicData>
        </a:graphic>
      </p:graphicFrame>
      <p:pic>
        <p:nvPicPr>
          <p:cNvPr id="13314" name="Picture 2" descr="Choose The Right Direction, Career Direction, Direction">
            <a:extLst>
              <a:ext uri="{FF2B5EF4-FFF2-40B4-BE49-F238E27FC236}">
                <a16:creationId xmlns:a16="http://schemas.microsoft.com/office/drawing/2014/main" id="{0281E980-D43B-4B16-80D6-3C07C43F0AC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2560"/>
          <a:stretch/>
        </p:blipFill>
        <p:spPr bwMode="auto">
          <a:xfrm>
            <a:off x="3872346" y="1071166"/>
            <a:ext cx="630381" cy="4251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94D48B7-EDFF-46B7-90DA-4DEC73145084}"/>
              </a:ext>
            </a:extLst>
          </p:cNvPr>
          <p:cNvSpPr txBox="1"/>
          <p:nvPr/>
        </p:nvSpPr>
        <p:spPr>
          <a:xfrm>
            <a:off x="3321627" y="1454729"/>
            <a:ext cx="17318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choose, select]</a:t>
            </a:r>
          </a:p>
        </p:txBody>
      </p:sp>
      <p:pic>
        <p:nvPicPr>
          <p:cNvPr id="13316" name="Picture 4" descr="The Little Things Of Life, Enjoy, Gratitude, Motivation">
            <a:extLst>
              <a:ext uri="{FF2B5EF4-FFF2-40B4-BE49-F238E27FC236}">
                <a16:creationId xmlns:a16="http://schemas.microsoft.com/office/drawing/2014/main" id="{B1221CC7-A624-4361-B30E-53B4FEC82EF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303" t="27525" r="31667" b="52331"/>
          <a:stretch/>
        </p:blipFill>
        <p:spPr bwMode="auto">
          <a:xfrm>
            <a:off x="5973033" y="3077968"/>
            <a:ext cx="1134722" cy="45486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Eat, Feed, Nibble, Food, Chew, Mouth, Biscuit">
            <a:extLst>
              <a:ext uri="{FF2B5EF4-FFF2-40B4-BE49-F238E27FC236}">
                <a16:creationId xmlns:a16="http://schemas.microsoft.com/office/drawing/2014/main" id="{52F65062-A25D-4DCC-ACE8-2D3960A5262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110" r="5000" b="21737"/>
          <a:stretch/>
        </p:blipFill>
        <p:spPr bwMode="auto">
          <a:xfrm>
            <a:off x="7204366" y="3716050"/>
            <a:ext cx="982662" cy="675841"/>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5C0869F8-C748-4AC2-9909-67B15F114766}"/>
              </a:ext>
            </a:extLst>
          </p:cNvPr>
          <p:cNvSpPr txBox="1"/>
          <p:nvPr/>
        </p:nvSpPr>
        <p:spPr>
          <a:xfrm>
            <a:off x="6996126" y="4321132"/>
            <a:ext cx="137859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try, trying]</a:t>
            </a:r>
          </a:p>
        </p:txBody>
      </p:sp>
      <p:pic>
        <p:nvPicPr>
          <p:cNvPr id="13320" name="Picture 8" descr="Ecommerce, Selling Online, Online Sales">
            <a:extLst>
              <a:ext uri="{FF2B5EF4-FFF2-40B4-BE49-F238E27FC236}">
                <a16:creationId xmlns:a16="http://schemas.microsoft.com/office/drawing/2014/main" id="{760DD724-B344-4154-8C9A-2576D7F3E8F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88009" y="1970853"/>
            <a:ext cx="1195711" cy="523220"/>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6D82F768-B47F-47B2-A6DC-73E2DA92C983}"/>
              </a:ext>
            </a:extLst>
          </p:cNvPr>
          <p:cNvSpPr txBox="1"/>
          <p:nvPr/>
        </p:nvSpPr>
        <p:spPr>
          <a:xfrm>
            <a:off x="8076187" y="2472549"/>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sell]</a:t>
            </a:r>
          </a:p>
        </p:txBody>
      </p:sp>
      <p:pic>
        <p:nvPicPr>
          <p:cNvPr id="13324" name="Picture 12" descr="Business, Businessman, Newspaper, Man, News, Male">
            <a:extLst>
              <a:ext uri="{FF2B5EF4-FFF2-40B4-BE49-F238E27FC236}">
                <a16:creationId xmlns:a16="http://schemas.microsoft.com/office/drawing/2014/main" id="{FFF792A9-F9FB-4800-8391-8DBF7E2AAE1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606" t="45254" r="42209" b="11017"/>
          <a:stretch/>
        </p:blipFill>
        <p:spPr bwMode="auto">
          <a:xfrm>
            <a:off x="8270016" y="4713586"/>
            <a:ext cx="1206358" cy="668650"/>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Food, Japanese, Asian, Bowl, Dish, Eat, Chinese">
            <a:extLst>
              <a:ext uri="{FF2B5EF4-FFF2-40B4-BE49-F238E27FC236}">
                <a16:creationId xmlns:a16="http://schemas.microsoft.com/office/drawing/2014/main" id="{DB8B06CB-2D91-4439-A7D7-F8CE7588E7A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84356" y="4640337"/>
            <a:ext cx="1165185" cy="776790"/>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Cake, Bake, Chocolate, Strawberry, Cream, Sweet">
            <a:extLst>
              <a:ext uri="{FF2B5EF4-FFF2-40B4-BE49-F238E27FC236}">
                <a16:creationId xmlns:a16="http://schemas.microsoft.com/office/drawing/2014/main" id="{2D5FAB21-DE83-4E7D-ABA6-1D534F887D6D}"/>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9060" t="10309" r="15455" b="5933"/>
          <a:stretch/>
        </p:blipFill>
        <p:spPr bwMode="auto">
          <a:xfrm>
            <a:off x="5990043" y="5544955"/>
            <a:ext cx="1100702" cy="816758"/>
          </a:xfrm>
          <a:prstGeom prst="rect">
            <a:avLst/>
          </a:prstGeom>
          <a:noFill/>
          <a:extLst>
            <a:ext uri="{909E8E84-426E-40DD-AFC4-6F175D3DCCD1}">
              <a14:hiddenFill xmlns:a14="http://schemas.microsoft.com/office/drawing/2010/main">
                <a:solidFill>
                  <a:srgbClr val="FFFFFF"/>
                </a:solidFill>
              </a14:hiddenFill>
            </a:ext>
          </a:extLst>
        </p:spPr>
      </p:pic>
      <p:pic>
        <p:nvPicPr>
          <p:cNvPr id="13330" name="Picture 18" descr="Shop, Store, Open, Shopping, Retail, Door, Window">
            <a:extLst>
              <a:ext uri="{FF2B5EF4-FFF2-40B4-BE49-F238E27FC236}">
                <a16:creationId xmlns:a16="http://schemas.microsoft.com/office/drawing/2014/main" id="{3532BF80-7AD0-4290-886A-F6653F090A4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48831" y="1116314"/>
            <a:ext cx="1048471" cy="698981"/>
          </a:xfrm>
          <a:prstGeom prst="rect">
            <a:avLst/>
          </a:prstGeom>
          <a:noFill/>
          <a:extLst>
            <a:ext uri="{909E8E84-426E-40DD-AFC4-6F175D3DCCD1}">
              <a14:hiddenFill xmlns:a14="http://schemas.microsoft.com/office/drawing/2010/main">
                <a:solidFill>
                  <a:srgbClr val="FFFFFF"/>
                </a:solidFill>
              </a14:hiddenFill>
            </a:ext>
          </a:extLst>
        </p:spPr>
      </p:pic>
      <p:pic>
        <p:nvPicPr>
          <p:cNvPr id="13332" name="Picture 20" descr="Christmas, Christmas Tree, Presents, Gifts, Boxes">
            <a:extLst>
              <a:ext uri="{FF2B5EF4-FFF2-40B4-BE49-F238E27FC236}">
                <a16:creationId xmlns:a16="http://schemas.microsoft.com/office/drawing/2014/main" id="{4BD21629-ABF6-4E40-98A6-2E5799A07D30}"/>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24290" b="1892"/>
          <a:stretch/>
        </p:blipFill>
        <p:spPr bwMode="auto">
          <a:xfrm>
            <a:off x="6036675" y="3738046"/>
            <a:ext cx="982661" cy="848922"/>
          </a:xfrm>
          <a:prstGeom prst="rect">
            <a:avLst/>
          </a:prstGeom>
          <a:noFill/>
          <a:extLst>
            <a:ext uri="{909E8E84-426E-40DD-AFC4-6F175D3DCCD1}">
              <a14:hiddenFill xmlns:a14="http://schemas.microsoft.com/office/drawing/2010/main">
                <a:solidFill>
                  <a:srgbClr val="FFFFFF"/>
                </a:solidFill>
              </a14:hiddenFill>
            </a:ext>
          </a:extLst>
        </p:spPr>
      </p:pic>
      <p:pic>
        <p:nvPicPr>
          <p:cNvPr id="13334" name="Picture 22" descr="Black Friday, Online, Shopping, Gifts, Consumption, Buy">
            <a:extLst>
              <a:ext uri="{FF2B5EF4-FFF2-40B4-BE49-F238E27FC236}">
                <a16:creationId xmlns:a16="http://schemas.microsoft.com/office/drawing/2014/main" id="{7F0D72E6-44E3-428D-8573-1320DDDA2CA0}"/>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6480" t="13604" r="39121" b="32570"/>
          <a:stretch/>
        </p:blipFill>
        <p:spPr bwMode="auto">
          <a:xfrm>
            <a:off x="3765340" y="2850732"/>
            <a:ext cx="803214" cy="648153"/>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DDE9D480-7C6D-486A-B908-C801A56C4714}"/>
              </a:ext>
            </a:extLst>
          </p:cNvPr>
          <p:cNvSpPr txBox="1"/>
          <p:nvPr/>
        </p:nvSpPr>
        <p:spPr>
          <a:xfrm>
            <a:off x="3369939" y="3429000"/>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[cheap]</a:t>
            </a:r>
          </a:p>
        </p:txBody>
      </p:sp>
      <p:pic>
        <p:nvPicPr>
          <p:cNvPr id="13336" name="Picture 24" descr="Lamps, Oil, Many, Bright, Light, Traditional, Religious">
            <a:extLst>
              <a:ext uri="{FF2B5EF4-FFF2-40B4-BE49-F238E27FC236}">
                <a16:creationId xmlns:a16="http://schemas.microsoft.com/office/drawing/2014/main" id="{00EB06CF-8EA0-42C1-A798-DCE9A2830085}"/>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0187" t="34663" r="44524" b="34205"/>
          <a:stretch/>
        </p:blipFill>
        <p:spPr bwMode="auto">
          <a:xfrm>
            <a:off x="9504180" y="2824404"/>
            <a:ext cx="1111713" cy="653845"/>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3433BADB-46CA-4A09-851E-E34C5BB4BEF3}"/>
              </a:ext>
            </a:extLst>
          </p:cNvPr>
          <p:cNvSpPr txBox="1"/>
          <p:nvPr/>
        </p:nvSpPr>
        <p:spPr>
          <a:xfrm>
            <a:off x="9259746" y="3423790"/>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[traditional]</a:t>
            </a:r>
          </a:p>
        </p:txBody>
      </p:sp>
      <p:pic>
        <p:nvPicPr>
          <p:cNvPr id="13338" name="Picture 26" descr="Time, Time Management, Stopwatch">
            <a:extLst>
              <a:ext uri="{FF2B5EF4-FFF2-40B4-BE49-F238E27FC236}">
                <a16:creationId xmlns:a16="http://schemas.microsoft.com/office/drawing/2014/main" id="{94219355-46AB-49BA-962D-DA9EED5A8E8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r="64349" b="79057"/>
          <a:stretch/>
        </p:blipFill>
        <p:spPr bwMode="auto">
          <a:xfrm>
            <a:off x="4777336" y="1050618"/>
            <a:ext cx="1137987" cy="445674"/>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13A9674E-9681-44A8-8589-DBD6049D51E9}"/>
              </a:ext>
            </a:extLst>
          </p:cNvPr>
          <p:cNvSpPr txBox="1"/>
          <p:nvPr/>
        </p:nvSpPr>
        <p:spPr>
          <a:xfrm>
            <a:off x="4571821" y="1431247"/>
            <a:ext cx="15940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[from, as of (time)]</a:t>
            </a:r>
          </a:p>
        </p:txBody>
      </p:sp>
      <p:pic>
        <p:nvPicPr>
          <p:cNvPr id="13340" name="Picture 28" descr="Almost, Background, Bar, Business, Caucasian, Child">
            <a:extLst>
              <a:ext uri="{FF2B5EF4-FFF2-40B4-BE49-F238E27FC236}">
                <a16:creationId xmlns:a16="http://schemas.microsoft.com/office/drawing/2014/main" id="{19D93BA7-6297-4301-9C0D-ED20A9B54099}"/>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46369" t="32056" r="6990" b="15289"/>
          <a:stretch/>
        </p:blipFill>
        <p:spPr bwMode="auto">
          <a:xfrm>
            <a:off x="7231213" y="5466564"/>
            <a:ext cx="883705" cy="665109"/>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F369DFF2-6343-42DD-A13E-F5E76D16817E}"/>
              </a:ext>
            </a:extLst>
          </p:cNvPr>
          <p:cNvSpPr txBox="1"/>
          <p:nvPr/>
        </p:nvSpPr>
        <p:spPr>
          <a:xfrm>
            <a:off x="6983768" y="6071745"/>
            <a:ext cx="137859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grab, grasp]</a:t>
            </a:r>
          </a:p>
        </p:txBody>
      </p:sp>
      <p:pic>
        <p:nvPicPr>
          <p:cNvPr id="13342" name="Picture 30" descr="Children, Ride, Pony, Horse, Coupling, Reiter">
            <a:extLst>
              <a:ext uri="{FF2B5EF4-FFF2-40B4-BE49-F238E27FC236}">
                <a16:creationId xmlns:a16="http://schemas.microsoft.com/office/drawing/2014/main" id="{547FB6CF-7AEC-4A65-93EC-80B202DF0EEB}"/>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l="11960" t="22290" r="23412" b="14630"/>
          <a:stretch/>
        </p:blipFill>
        <p:spPr bwMode="auto">
          <a:xfrm>
            <a:off x="4857275" y="1924396"/>
            <a:ext cx="998994" cy="731283"/>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F61A5886-EAF8-451B-9217-4D90B2F43D01}"/>
              </a:ext>
            </a:extLst>
          </p:cNvPr>
          <p:cNvSpPr txBox="1"/>
          <p:nvPr/>
        </p:nvSpPr>
        <p:spPr>
          <a:xfrm>
            <a:off x="4549678" y="2534197"/>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lead]</a:t>
            </a:r>
          </a:p>
        </p:txBody>
      </p:sp>
      <p:pic>
        <p:nvPicPr>
          <p:cNvPr id="13344" name="Picture 32" descr="Pinky Swear, Friends, Pinky Promise, Friendship, Hands">
            <a:extLst>
              <a:ext uri="{FF2B5EF4-FFF2-40B4-BE49-F238E27FC236}">
                <a16:creationId xmlns:a16="http://schemas.microsoft.com/office/drawing/2014/main" id="{ECFAEFE7-28BF-4B33-A712-991D78A5AD5B}"/>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22532" t="12003" r="19927" b="36733"/>
          <a:stretch/>
        </p:blipFill>
        <p:spPr bwMode="auto">
          <a:xfrm>
            <a:off x="4782535" y="4598087"/>
            <a:ext cx="1127587" cy="668650"/>
          </a:xfrm>
          <a:prstGeom prst="rect">
            <a:avLst/>
          </a:prstGeom>
          <a:noFill/>
          <a:extLst>
            <a:ext uri="{909E8E84-426E-40DD-AFC4-6F175D3DCCD1}">
              <a14:hiddenFill xmlns:a14="http://schemas.microsoft.com/office/drawing/2010/main">
                <a:solidFill>
                  <a:srgbClr val="FFFFFF"/>
                </a:solidFill>
              </a14:hiddenFill>
            </a:ext>
          </a:extLst>
        </p:spPr>
      </p:pic>
      <p:sp>
        <p:nvSpPr>
          <p:cNvPr id="95" name="TextBox 94">
            <a:extLst>
              <a:ext uri="{FF2B5EF4-FFF2-40B4-BE49-F238E27FC236}">
                <a16:creationId xmlns:a16="http://schemas.microsoft.com/office/drawing/2014/main" id="{99FB1B18-E891-4F44-8F0D-42A6F5C06DA0}"/>
              </a:ext>
            </a:extLst>
          </p:cNvPr>
          <p:cNvSpPr txBox="1"/>
          <p:nvPr/>
        </p:nvSpPr>
        <p:spPr>
          <a:xfrm>
            <a:off x="4549975" y="5184644"/>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promise]</a:t>
            </a:r>
          </a:p>
        </p:txBody>
      </p:sp>
      <p:pic>
        <p:nvPicPr>
          <p:cNvPr id="13346" name="Picture 34" descr="Room, Person, Time, Information, Clock, Waiting, Seat">
            <a:extLst>
              <a:ext uri="{FF2B5EF4-FFF2-40B4-BE49-F238E27FC236}">
                <a16:creationId xmlns:a16="http://schemas.microsoft.com/office/drawing/2014/main" id="{B8531154-ECD1-408D-9103-AC4EF656510F}"/>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807021" y="1072023"/>
            <a:ext cx="499465" cy="653845"/>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4AE857D1-4C47-43A4-BEA1-C9AF80A23982}"/>
              </a:ext>
            </a:extLst>
          </p:cNvPr>
          <p:cNvSpPr txBox="1"/>
          <p:nvPr/>
        </p:nvSpPr>
        <p:spPr>
          <a:xfrm>
            <a:off x="9260027" y="1632299"/>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wait]</a:t>
            </a:r>
          </a:p>
        </p:txBody>
      </p:sp>
      <p:pic>
        <p:nvPicPr>
          <p:cNvPr id="13348" name="Picture 36" descr="Arm, Exercise, Fist, Flex, Health, Human, Muscle, Power">
            <a:extLst>
              <a:ext uri="{FF2B5EF4-FFF2-40B4-BE49-F238E27FC236}">
                <a16:creationId xmlns:a16="http://schemas.microsoft.com/office/drawing/2014/main" id="{E1EB9C8F-FF0B-4AE2-A5A9-9E56D840E99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792058" y="1963859"/>
            <a:ext cx="682123" cy="785806"/>
          </a:xfrm>
          <a:prstGeom prst="rect">
            <a:avLst/>
          </a:prstGeom>
          <a:noFill/>
          <a:extLst>
            <a:ext uri="{909E8E84-426E-40DD-AFC4-6F175D3DCCD1}">
              <a14:hiddenFill xmlns:a14="http://schemas.microsoft.com/office/drawing/2010/main">
                <a:solidFill>
                  <a:srgbClr val="FFFFFF"/>
                </a:solidFill>
              </a14:hiddenFill>
            </a:ext>
          </a:extLst>
        </p:spPr>
      </p:pic>
      <p:pic>
        <p:nvPicPr>
          <p:cNvPr id="13350" name="Picture 38" descr="Leaves, Plant, Nature, Green, Cartoons, Design, Symbol">
            <a:extLst>
              <a:ext uri="{FF2B5EF4-FFF2-40B4-BE49-F238E27FC236}">
                <a16:creationId xmlns:a16="http://schemas.microsoft.com/office/drawing/2014/main" id="{9605E388-7A80-469B-B5A3-7EC352D2C660}"/>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821132" y="2894329"/>
            <a:ext cx="1071279" cy="834763"/>
          </a:xfrm>
          <a:prstGeom prst="rect">
            <a:avLst/>
          </a:prstGeom>
          <a:noFill/>
          <a:extLst>
            <a:ext uri="{909E8E84-426E-40DD-AFC4-6F175D3DCCD1}">
              <a14:hiddenFill xmlns:a14="http://schemas.microsoft.com/office/drawing/2010/main">
                <a:solidFill>
                  <a:srgbClr val="FFFFFF"/>
                </a:solidFill>
              </a14:hiddenFill>
            </a:ext>
          </a:extLst>
        </p:spPr>
      </p:pic>
      <p:pic>
        <p:nvPicPr>
          <p:cNvPr id="13354" name="Picture 42" descr="King, Crown, Beard, Insignia, Power, Scepter, Sceptre">
            <a:extLst>
              <a:ext uri="{FF2B5EF4-FFF2-40B4-BE49-F238E27FC236}">
                <a16:creationId xmlns:a16="http://schemas.microsoft.com/office/drawing/2014/main" id="{B43706B7-F74E-4DD9-BDEB-EB29FA0F44AF}"/>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213377" y="1929975"/>
            <a:ext cx="778887" cy="853574"/>
          </a:xfrm>
          <a:prstGeom prst="rect">
            <a:avLst/>
          </a:prstGeom>
          <a:noFill/>
          <a:extLst>
            <a:ext uri="{909E8E84-426E-40DD-AFC4-6F175D3DCCD1}">
              <a14:hiddenFill xmlns:a14="http://schemas.microsoft.com/office/drawing/2010/main">
                <a:solidFill>
                  <a:srgbClr val="FFFFFF"/>
                </a:solidFill>
              </a14:hiddenFill>
            </a:ext>
          </a:extLst>
        </p:spPr>
      </p:pic>
      <p:pic>
        <p:nvPicPr>
          <p:cNvPr id="13356" name="Picture 44" descr="Boy, Comic Characters, Dad, Daughter, Family, Father">
            <a:extLst>
              <a:ext uri="{FF2B5EF4-FFF2-40B4-BE49-F238E27FC236}">
                <a16:creationId xmlns:a16="http://schemas.microsoft.com/office/drawing/2014/main" id="{19B733C2-1F8B-42C2-B52A-0EE4B832BF60}"/>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1310" r="48024" b="1405"/>
          <a:stretch/>
        </p:blipFill>
        <p:spPr bwMode="auto">
          <a:xfrm>
            <a:off x="6036676" y="4610808"/>
            <a:ext cx="871864" cy="815945"/>
          </a:xfrm>
          <a:prstGeom prst="rect">
            <a:avLst/>
          </a:prstGeom>
          <a:noFill/>
          <a:extLst>
            <a:ext uri="{909E8E84-426E-40DD-AFC4-6F175D3DCCD1}">
              <a14:hiddenFill xmlns:a14="http://schemas.microsoft.com/office/drawing/2010/main">
                <a:solidFill>
                  <a:srgbClr val="FFFFFF"/>
                </a:solidFill>
              </a14:hiddenFill>
            </a:ext>
          </a:extLst>
        </p:spPr>
      </p:pic>
      <p:pic>
        <p:nvPicPr>
          <p:cNvPr id="13358" name="Picture 46" descr="Boy, Comic Characters, Dad, Daughter, Family, Father">
            <a:extLst>
              <a:ext uri="{FF2B5EF4-FFF2-40B4-BE49-F238E27FC236}">
                <a16:creationId xmlns:a16="http://schemas.microsoft.com/office/drawing/2014/main" id="{CD6AB83F-B9BC-424B-834E-9BBB4803BC7C}"/>
              </a:ext>
            </a:extLst>
          </p:cNvPr>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52154" t="20106" r="2158" b="361"/>
          <a:stretch/>
        </p:blipFill>
        <p:spPr bwMode="auto">
          <a:xfrm>
            <a:off x="8381986" y="1060362"/>
            <a:ext cx="969755" cy="844065"/>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A8FED7D7-6960-4493-B50E-08F4A24B5296}"/>
              </a:ext>
            </a:extLst>
          </p:cNvPr>
          <p:cNvSpPr/>
          <p:nvPr/>
        </p:nvSpPr>
        <p:spPr>
          <a:xfrm>
            <a:off x="6485486" y="4792185"/>
            <a:ext cx="498282" cy="67437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9" name="Oval 98">
            <a:extLst>
              <a:ext uri="{FF2B5EF4-FFF2-40B4-BE49-F238E27FC236}">
                <a16:creationId xmlns:a16="http://schemas.microsoft.com/office/drawing/2014/main" id="{9B5AEF2B-D006-4B68-AEE8-4CEC95182A5A}"/>
              </a:ext>
            </a:extLst>
          </p:cNvPr>
          <p:cNvSpPr/>
          <p:nvPr/>
        </p:nvSpPr>
        <p:spPr>
          <a:xfrm>
            <a:off x="8322725" y="1133198"/>
            <a:ext cx="596640" cy="77122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3360" name="Picture 48" descr="Children, Brothers And Sisters, Friends, Dear, Play">
            <a:extLst>
              <a:ext uri="{FF2B5EF4-FFF2-40B4-BE49-F238E27FC236}">
                <a16:creationId xmlns:a16="http://schemas.microsoft.com/office/drawing/2014/main" id="{8D8A4307-EF95-4686-BF06-3ADD10C30871}"/>
              </a:ext>
            </a:extLst>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3954" t="2401" r="20380" b="1693"/>
          <a:stretch/>
        </p:blipFill>
        <p:spPr bwMode="auto">
          <a:xfrm>
            <a:off x="9641676" y="3710665"/>
            <a:ext cx="832505" cy="707849"/>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D5543768-E52B-489A-BDC3-07038F427038}"/>
              </a:ext>
            </a:extLst>
          </p:cNvPr>
          <p:cNvSpPr txBox="1"/>
          <p:nvPr/>
        </p:nvSpPr>
        <p:spPr>
          <a:xfrm>
            <a:off x="9268983" y="4321505"/>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[dear, kind]</a:t>
            </a:r>
          </a:p>
        </p:txBody>
      </p:sp>
      <p:pic>
        <p:nvPicPr>
          <p:cNvPr id="13366" name="Picture 54" descr="Tombstone, Grave, Funeral, Cemetery, Graves, Gabmal">
            <a:extLst>
              <a:ext uri="{FF2B5EF4-FFF2-40B4-BE49-F238E27FC236}">
                <a16:creationId xmlns:a16="http://schemas.microsoft.com/office/drawing/2014/main" id="{F0DA8F6E-3637-49B2-BF78-DED235248BD1}"/>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41094" t="31323" r="35695" b="19279"/>
          <a:stretch/>
        </p:blipFill>
        <p:spPr bwMode="auto">
          <a:xfrm>
            <a:off x="8540373" y="5497944"/>
            <a:ext cx="677302" cy="900899"/>
          </a:xfrm>
          <a:prstGeom prst="rect">
            <a:avLst/>
          </a:prstGeom>
          <a:noFill/>
          <a:extLst>
            <a:ext uri="{909E8E84-426E-40DD-AFC4-6F175D3DCCD1}">
              <a14:hiddenFill xmlns:a14="http://schemas.microsoft.com/office/drawing/2010/main">
                <a:solidFill>
                  <a:srgbClr val="FFFFFF"/>
                </a:solidFill>
              </a14:hiddenFill>
            </a:ext>
          </a:extLst>
        </p:spPr>
      </p:pic>
      <p:pic>
        <p:nvPicPr>
          <p:cNvPr id="13368" name="Picture 56" descr="Thermometer, Temperature, Measure, Metric, Degrees">
            <a:extLst>
              <a:ext uri="{FF2B5EF4-FFF2-40B4-BE49-F238E27FC236}">
                <a16:creationId xmlns:a16="http://schemas.microsoft.com/office/drawing/2014/main" id="{BF59053D-AB4F-4BFA-9AD2-CB1412AC627D}"/>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72796" t="-1" r="18672" b="-17209"/>
          <a:stretch/>
        </p:blipFill>
        <p:spPr bwMode="auto">
          <a:xfrm>
            <a:off x="7554893" y="2811103"/>
            <a:ext cx="382180" cy="1083113"/>
          </a:xfrm>
          <a:prstGeom prst="rect">
            <a:avLst/>
          </a:prstGeom>
          <a:noFill/>
          <a:extLst>
            <a:ext uri="{909E8E84-426E-40DD-AFC4-6F175D3DCCD1}">
              <a14:hiddenFill xmlns:a14="http://schemas.microsoft.com/office/drawing/2010/main">
                <a:solidFill>
                  <a:srgbClr val="FFFFFF"/>
                </a:solidFill>
              </a14:hiddenFill>
            </a:ext>
          </a:extLst>
        </p:spPr>
      </p:pic>
      <p:pic>
        <p:nvPicPr>
          <p:cNvPr id="13370" name="Picture 58" descr="Age, Youth, Contrast, Old, Young, Force, Powerless">
            <a:extLst>
              <a:ext uri="{FF2B5EF4-FFF2-40B4-BE49-F238E27FC236}">
                <a16:creationId xmlns:a16="http://schemas.microsoft.com/office/drawing/2014/main" id="{95282184-6C6A-4DCC-BDCF-C6B97B53768F}"/>
              </a:ext>
            </a:extLst>
          </p:cNvPr>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14395" t="10185" r="35937" b="34383"/>
          <a:stretch/>
        </p:blipFill>
        <p:spPr bwMode="auto">
          <a:xfrm>
            <a:off x="7297827" y="4628909"/>
            <a:ext cx="797730" cy="593533"/>
          </a:xfrm>
          <a:prstGeom prst="rect">
            <a:avLst/>
          </a:prstGeom>
          <a:noFill/>
          <a:extLst>
            <a:ext uri="{909E8E84-426E-40DD-AFC4-6F175D3DCCD1}">
              <a14:hiddenFill xmlns:a14="http://schemas.microsoft.com/office/drawing/2010/main">
                <a:solidFill>
                  <a:srgbClr val="FFFFFF"/>
                </a:solidFill>
              </a14:hiddenFill>
            </a:ext>
          </a:extLst>
        </p:spPr>
      </p:pic>
      <p:sp>
        <p:nvSpPr>
          <p:cNvPr id="106" name="TextBox 105">
            <a:extLst>
              <a:ext uri="{FF2B5EF4-FFF2-40B4-BE49-F238E27FC236}">
                <a16:creationId xmlns:a16="http://schemas.microsoft.com/office/drawing/2014/main" id="{929DF92D-E71F-47C7-833A-63CE83DC0CC5}"/>
              </a:ext>
            </a:extLst>
          </p:cNvPr>
          <p:cNvSpPr txBox="1"/>
          <p:nvPr/>
        </p:nvSpPr>
        <p:spPr>
          <a:xfrm>
            <a:off x="6898688" y="5141726"/>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[well]</a:t>
            </a:r>
          </a:p>
        </p:txBody>
      </p:sp>
      <p:pic>
        <p:nvPicPr>
          <p:cNvPr id="107" name="Picture 2" descr="Chair, Blue, Antique, Furniture, Kitchen, Pub, Wood">
            <a:extLst>
              <a:ext uri="{FF2B5EF4-FFF2-40B4-BE49-F238E27FC236}">
                <a16:creationId xmlns:a16="http://schemas.microsoft.com/office/drawing/2014/main" id="{D9F5CA94-422F-4334-B2E8-483B467B5A6D}"/>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267291" y="1082058"/>
            <a:ext cx="467020" cy="78381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Bed, Furniture, Bedroom, Four Poster, Four-Poster">
            <a:extLst>
              <a:ext uri="{FF2B5EF4-FFF2-40B4-BE49-F238E27FC236}">
                <a16:creationId xmlns:a16="http://schemas.microsoft.com/office/drawing/2014/main" id="{9958D97B-4187-4B8B-BC35-8EB4AFC492D7}"/>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8244292" y="2900960"/>
            <a:ext cx="1206358" cy="701196"/>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 descr="Emoji, Smilie, Whatsapp, Emotion, Laugh, Face, Happy">
            <a:extLst>
              <a:ext uri="{FF2B5EF4-FFF2-40B4-BE49-F238E27FC236}">
                <a16:creationId xmlns:a16="http://schemas.microsoft.com/office/drawing/2014/main" id="{CF67CDD7-A1A7-43F5-A0FC-322477A5DF86}"/>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3604943" y="3789570"/>
            <a:ext cx="1165186" cy="786501"/>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Boy, Dressing, Sweater, Glasses, Wear, Shirt, Child">
            <a:extLst>
              <a:ext uri="{FF2B5EF4-FFF2-40B4-BE49-F238E27FC236}">
                <a16:creationId xmlns:a16="http://schemas.microsoft.com/office/drawing/2014/main" id="{2E2249D9-E917-49C8-A9E5-683857482C0F}"/>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9807021" y="4598087"/>
            <a:ext cx="540312" cy="703480"/>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B73A5946-D044-490F-9B14-D4D8B61AB0F0}"/>
              </a:ext>
            </a:extLst>
          </p:cNvPr>
          <p:cNvSpPr txBox="1"/>
          <p:nvPr/>
        </p:nvSpPr>
        <p:spPr>
          <a:xfrm>
            <a:off x="9265858" y="5172548"/>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put on]</a:t>
            </a:r>
          </a:p>
        </p:txBody>
      </p:sp>
      <p:pic>
        <p:nvPicPr>
          <p:cNvPr id="112" name="Picture 2" descr="Tap, Water, Hand, Washing, Faucet, Wash, Plumbing">
            <a:extLst>
              <a:ext uri="{FF2B5EF4-FFF2-40B4-BE49-F238E27FC236}">
                <a16:creationId xmlns:a16="http://schemas.microsoft.com/office/drawing/2014/main" id="{6B886C78-80E3-4DCD-8707-9FC57027C8EE}"/>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053445" y="5515188"/>
            <a:ext cx="587865" cy="84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357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8766313" cy="867128"/>
          </a:xfrm>
          <a:prstGeom prst="rect">
            <a:avLst/>
          </a:prstGeom>
        </p:spPr>
      </p:pic>
      <p:sp>
        <p:nvSpPr>
          <p:cNvPr id="2" name="Title 1"/>
          <p:cNvSpPr>
            <a:spLocks noGrp="1"/>
          </p:cNvSpPr>
          <p:nvPr>
            <p:ph type="title"/>
          </p:nvPr>
        </p:nvSpPr>
        <p:spPr>
          <a:xfrm>
            <a:off x="0" y="67645"/>
            <a:ext cx="10515600" cy="1325563"/>
          </a:xfrm>
        </p:spPr>
        <p:txBody>
          <a:bodyPr>
            <a:normAutofit/>
          </a:bodyPr>
          <a:lstStyle/>
          <a:p>
            <a:r>
              <a:rPr lang="en-GB" sz="3600" b="1" dirty="0">
                <a:solidFill>
                  <a:schemeClr val="bg1"/>
                </a:solidFill>
              </a:rPr>
              <a:t>Lexical profiling</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289729" y="1393208"/>
            <a:ext cx="11612541" cy="4810644"/>
          </a:xfrm>
        </p:spPr>
        <p:txBody>
          <a:bodyPr anchor="t">
            <a:normAutofit/>
          </a:bodyPr>
          <a:lstStyle/>
          <a:p>
            <a:pPr>
              <a:buFont typeface="Wingdings" panose="05000000000000000000" pitchFamily="2" charset="2"/>
              <a:buChar char="§"/>
            </a:pPr>
            <a:r>
              <a:rPr lang="en-GB" b="1" dirty="0">
                <a:solidFill>
                  <a:schemeClr val="accent1">
                    <a:lumMod val="50000"/>
                  </a:schemeClr>
                </a:solidFill>
              </a:rPr>
              <a:t>Lexical profiling </a:t>
            </a:r>
            <a:r>
              <a:rPr lang="en-GB" dirty="0">
                <a:solidFill>
                  <a:schemeClr val="accent1">
                    <a:lumMod val="50000"/>
                  </a:schemeClr>
                </a:solidFill>
              </a:rPr>
              <a:t>is an analysis of words in a text to assess its suitability.</a:t>
            </a:r>
          </a:p>
          <a:p>
            <a:pPr>
              <a:buFont typeface="Wingdings" panose="05000000000000000000" pitchFamily="2" charset="2"/>
              <a:buChar char="§"/>
            </a:pPr>
            <a:r>
              <a:rPr lang="en-GB" dirty="0">
                <a:solidFill>
                  <a:schemeClr val="accent1">
                    <a:lumMod val="50000"/>
                  </a:schemeClr>
                </a:solidFill>
              </a:rPr>
              <a:t>It can be done manually (!! </a:t>
            </a:r>
            <a:r>
              <a:rPr lang="en-GB" dirty="0">
                <a:solidFill>
                  <a:schemeClr val="accent1">
                    <a:lumMod val="50000"/>
                  </a:schemeClr>
                </a:solidFill>
                <a:sym typeface="Wingdings" panose="05000000000000000000" pitchFamily="2" charset="2"/>
              </a:rPr>
              <a:t>) or electronically (), using the online </a:t>
            </a:r>
            <a:r>
              <a:rPr lang="en-GB" dirty="0" err="1">
                <a:solidFill>
                  <a:schemeClr val="accent1">
                    <a:lumMod val="50000"/>
                  </a:schemeClr>
                </a:solidFill>
                <a:sym typeface="Wingdings" panose="05000000000000000000" pitchFamily="2" charset="2"/>
              </a:rPr>
              <a:t>MultiLingProfiler</a:t>
            </a:r>
            <a:r>
              <a:rPr lang="en-GB" dirty="0">
                <a:solidFill>
                  <a:schemeClr val="accent1">
                    <a:lumMod val="50000"/>
                  </a:schemeClr>
                </a:solidFill>
                <a:sym typeface="Wingdings" panose="05000000000000000000" pitchFamily="2" charset="2"/>
              </a:rPr>
              <a:t>.</a:t>
            </a:r>
            <a:endParaRPr lang="en-GB" dirty="0">
              <a:solidFill>
                <a:srgbClr val="4472C4">
                  <a:lumMod val="50000"/>
                </a:srgbClr>
              </a:solidFill>
            </a:endParaRPr>
          </a:p>
          <a:p>
            <a:pPr>
              <a:buFont typeface="Wingdings" panose="05000000000000000000" pitchFamily="2" charset="2"/>
              <a:buChar char="§"/>
            </a:pPr>
            <a:endParaRPr lang="en-GB" dirty="0">
              <a:solidFill>
                <a:srgbClr val="4472C4">
                  <a:lumMod val="50000"/>
                </a:srgbClr>
              </a:solidFill>
            </a:endParaRPr>
          </a:p>
          <a:p>
            <a:pPr>
              <a:buFont typeface="Wingdings" panose="05000000000000000000" pitchFamily="2" charset="2"/>
              <a:buChar char="§"/>
            </a:pPr>
            <a:endParaRPr lang="en-GB" dirty="0">
              <a:solidFill>
                <a:srgbClr val="4472C4">
                  <a:lumMod val="50000"/>
                </a:srgbClr>
              </a:solidFill>
            </a:endParaRPr>
          </a:p>
          <a:p>
            <a:pPr>
              <a:buFont typeface="Wingdings" panose="05000000000000000000" pitchFamily="2" charset="2"/>
              <a:buChar char="§"/>
            </a:pPr>
            <a:endParaRPr lang="en-GB" dirty="0">
              <a:solidFill>
                <a:srgbClr val="4472C4">
                  <a:lumMod val="50000"/>
                </a:srgbClr>
              </a:solidFill>
            </a:endParaRPr>
          </a:p>
          <a:p>
            <a:pPr marL="0" indent="0">
              <a:buNone/>
            </a:pPr>
            <a:endParaRPr lang="en-GB" dirty="0">
              <a:solidFill>
                <a:srgbClr val="4472C4">
                  <a:lumMod val="50000"/>
                </a:srgbClr>
              </a:solidFill>
            </a:endParaRPr>
          </a:p>
        </p:txBody>
      </p:sp>
      <p:grpSp>
        <p:nvGrpSpPr>
          <p:cNvPr id="8" name="Group 7">
            <a:extLst>
              <a:ext uri="{FF2B5EF4-FFF2-40B4-BE49-F238E27FC236}">
                <a16:creationId xmlns:a16="http://schemas.microsoft.com/office/drawing/2014/main" id="{56F9F63C-E01A-4E30-81AC-3F4274302B24}"/>
              </a:ext>
            </a:extLst>
          </p:cNvPr>
          <p:cNvGrpSpPr/>
          <p:nvPr/>
        </p:nvGrpSpPr>
        <p:grpSpPr>
          <a:xfrm>
            <a:off x="4444115" y="3429000"/>
            <a:ext cx="2111052" cy="1500599"/>
            <a:chOff x="8666999" y="4557387"/>
            <a:chExt cx="2111052" cy="1500599"/>
          </a:xfrm>
        </p:grpSpPr>
        <p:pic>
          <p:nvPicPr>
            <p:cNvPr id="10" name="Picture 10" descr="Computer Notebook Clip Art">
              <a:extLst>
                <a:ext uri="{FF2B5EF4-FFF2-40B4-BE49-F238E27FC236}">
                  <a16:creationId xmlns:a16="http://schemas.microsoft.com/office/drawing/2014/main" id="{07CCF5A4-2A64-49DE-93D9-66A05759E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4227" y="4767556"/>
              <a:ext cx="1743824" cy="12904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AntWordProfiler">
              <a:extLst>
                <a:ext uri="{FF2B5EF4-FFF2-40B4-BE49-F238E27FC236}">
                  <a16:creationId xmlns:a16="http://schemas.microsoft.com/office/drawing/2014/main" id="{D58EBC1D-5722-4FD8-8BBA-98B586E828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6999" y="4557387"/>
              <a:ext cx="952500" cy="96202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9D6646D1-75D6-429D-888B-136FB43BECB1}"/>
              </a:ext>
            </a:extLst>
          </p:cNvPr>
          <p:cNvSpPr/>
          <p:nvPr/>
        </p:nvSpPr>
        <p:spPr>
          <a:xfrm>
            <a:off x="289729" y="5646395"/>
            <a:ext cx="11752216" cy="646331"/>
          </a:xfrm>
          <a:prstGeom prst="rect">
            <a:avLst/>
          </a:prstGeom>
        </p:spPr>
        <p:txBody>
          <a:bodyPr wrap="square">
            <a:spAutoFit/>
          </a:bodyPr>
          <a:lstStyle/>
          <a:p>
            <a:pPr fontAlgn="base"/>
            <a:r>
              <a:rPr lang="en-GB" dirty="0">
                <a:solidFill>
                  <a:schemeClr val="accent5">
                    <a:lumMod val="50000"/>
                  </a:schemeClr>
                </a:solidFill>
                <a:latin typeface="Century Gothic" panose="020B0502020202020204" pitchFamily="34" charset="0"/>
              </a:rPr>
              <a:t>Anthony, L., Finlayson, N., Marsden, E., Avery, N., &amp; Hawkes, R. (2020). </a:t>
            </a:r>
            <a:r>
              <a:rPr lang="en-GB" dirty="0" err="1">
                <a:solidFill>
                  <a:schemeClr val="accent5">
                    <a:lumMod val="50000"/>
                  </a:schemeClr>
                </a:solidFill>
                <a:latin typeface="Century Gothic" panose="020B0502020202020204" pitchFamily="34" charset="0"/>
              </a:rPr>
              <a:t>MultiLingProfiler</a:t>
            </a:r>
            <a:r>
              <a:rPr lang="en-GB" dirty="0">
                <a:solidFill>
                  <a:schemeClr val="accent5">
                    <a:lumMod val="50000"/>
                  </a:schemeClr>
                </a:solidFill>
                <a:latin typeface="Century Gothic" panose="020B0502020202020204" pitchFamily="34" charset="0"/>
              </a:rPr>
              <a:t> Version 1. [Computer Software]. Available at https://www.multilingprofiler.net/</a:t>
            </a:r>
          </a:p>
        </p:txBody>
      </p:sp>
    </p:spTree>
    <p:extLst>
      <p:ext uri="{BB962C8B-B14F-4D97-AF65-F5344CB8AC3E}">
        <p14:creationId xmlns:p14="http://schemas.microsoft.com/office/powerpoint/2010/main" val="401312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7" name="Title 1">
            <a:extLst>
              <a:ext uri="{FF2B5EF4-FFF2-40B4-BE49-F238E27FC236}">
                <a16:creationId xmlns:a16="http://schemas.microsoft.com/office/drawing/2014/main" id="{08C8CF16-2EC7-4BCD-A88D-4060EF77E518}"/>
              </a:ext>
            </a:extLst>
          </p:cNvPr>
          <p:cNvSpPr txBox="1">
            <a:spLocks/>
          </p:cNvSpPr>
          <p:nvPr/>
        </p:nvSpPr>
        <p:spPr>
          <a:xfrm>
            <a:off x="164572"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Lexical profiling (frequency)</a:t>
            </a:r>
          </a:p>
        </p:txBody>
      </p:sp>
      <p:sp>
        <p:nvSpPr>
          <p:cNvPr id="4" name="TextBox 3">
            <a:extLst>
              <a:ext uri="{FF2B5EF4-FFF2-40B4-BE49-F238E27FC236}">
                <a16:creationId xmlns:a16="http://schemas.microsoft.com/office/drawing/2014/main" id="{AFC9BCCA-85F7-4C2B-A885-544F17016CAE}"/>
              </a:ext>
            </a:extLst>
          </p:cNvPr>
          <p:cNvSpPr txBox="1"/>
          <p:nvPr/>
        </p:nvSpPr>
        <p:spPr>
          <a:xfrm>
            <a:off x="303273" y="1232941"/>
            <a:ext cx="4499895"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This is what lexical profiling using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MultiLingProfiler</a:t>
            </a:r>
            <a:r>
              <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with a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2000-band frequency list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looks 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total coverage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value tells you the percentage of words in the text which appear in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top 2000</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Words in black have a frequency of 1-2000. Words in orange have a frequency value of &gt;2000.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Teachers can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edit texts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directly in the program by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removing</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glossing</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or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replacing</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highlighted words and, checking the edits for suitability.</a:t>
            </a:r>
          </a:p>
        </p:txBody>
      </p:sp>
      <p:pic>
        <p:nvPicPr>
          <p:cNvPr id="2" name="Picture 1">
            <a:extLst>
              <a:ext uri="{FF2B5EF4-FFF2-40B4-BE49-F238E27FC236}">
                <a16:creationId xmlns:a16="http://schemas.microsoft.com/office/drawing/2014/main" id="{B25771F4-14B5-48A9-9DA4-1592C4E0966E}"/>
              </a:ext>
            </a:extLst>
          </p:cNvPr>
          <p:cNvPicPr>
            <a:picLocks noChangeAspect="1"/>
          </p:cNvPicPr>
          <p:nvPr/>
        </p:nvPicPr>
        <p:blipFill>
          <a:blip r:embed="rId4"/>
          <a:stretch>
            <a:fillRect/>
          </a:stretch>
        </p:blipFill>
        <p:spPr>
          <a:xfrm>
            <a:off x="4941869" y="1325563"/>
            <a:ext cx="6575134" cy="2792369"/>
          </a:xfrm>
          <a:prstGeom prst="rect">
            <a:avLst/>
          </a:prstGeom>
        </p:spPr>
      </p:pic>
      <p:pic>
        <p:nvPicPr>
          <p:cNvPr id="3" name="Picture 2">
            <a:extLst>
              <a:ext uri="{FF2B5EF4-FFF2-40B4-BE49-F238E27FC236}">
                <a16:creationId xmlns:a16="http://schemas.microsoft.com/office/drawing/2014/main" id="{6757FF93-EE4F-450D-9447-59F66B077C33}"/>
              </a:ext>
            </a:extLst>
          </p:cNvPr>
          <p:cNvPicPr>
            <a:picLocks noChangeAspect="1"/>
          </p:cNvPicPr>
          <p:nvPr/>
        </p:nvPicPr>
        <p:blipFill>
          <a:blip r:embed="rId5"/>
          <a:stretch>
            <a:fillRect/>
          </a:stretch>
        </p:blipFill>
        <p:spPr>
          <a:xfrm>
            <a:off x="4941869" y="4508046"/>
            <a:ext cx="6871293" cy="1502639"/>
          </a:xfrm>
          <a:prstGeom prst="rect">
            <a:avLst/>
          </a:prstGeom>
        </p:spPr>
      </p:pic>
    </p:spTree>
    <p:extLst>
      <p:ext uri="{BB962C8B-B14F-4D97-AF65-F5344CB8AC3E}">
        <p14:creationId xmlns:p14="http://schemas.microsoft.com/office/powerpoint/2010/main" val="233140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1305" y="1489673"/>
            <a:ext cx="11424976" cy="4351338"/>
          </a:xfrm>
        </p:spPr>
        <p:txBody>
          <a:bodyPr/>
          <a:lstStyle/>
          <a:p>
            <a:pPr marL="514350" indent="-514350">
              <a:buFont typeface="+mj-lt"/>
              <a:buAutoNum type="arabicParenR" startAt="4"/>
            </a:pPr>
            <a:r>
              <a:rPr lang="en-GB" sz="3200" dirty="0"/>
              <a:t>Allowing time to forget and then deliberately and systematically revisiting and recycling is crucial.</a:t>
            </a:r>
          </a:p>
          <a:p>
            <a:pPr marL="514350" indent="-514350">
              <a:buFont typeface="+mj-lt"/>
              <a:buAutoNum type="arabicParenR" startAt="4"/>
            </a:pPr>
            <a:endParaRPr lang="en-GB" dirty="0"/>
          </a:p>
          <a:p>
            <a:pPr marL="514350" indent="-514350">
              <a:buFont typeface="+mj-lt"/>
              <a:buAutoNum type="arabicParenR" startAt="4"/>
            </a:pPr>
            <a:endParaRPr lang="en-GB" dirty="0"/>
          </a:p>
        </p:txBody>
      </p:sp>
      <p:sp>
        <p:nvSpPr>
          <p:cNvPr id="4" name="TextBox 3"/>
          <p:cNvSpPr txBox="1"/>
          <p:nvPr/>
        </p:nvSpPr>
        <p:spPr>
          <a:xfrm>
            <a:off x="803867" y="2440672"/>
            <a:ext cx="1089241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This requires more planning and monitoring than a space-limited textbook course can display on its pages.</a:t>
            </a:r>
          </a:p>
        </p:txBody>
      </p:sp>
      <p:sp>
        <p:nvSpPr>
          <p:cNvPr id="6" name="Rectangular Callout 5"/>
          <p:cNvSpPr/>
          <p:nvPr/>
        </p:nvSpPr>
        <p:spPr>
          <a:xfrm>
            <a:off x="422031" y="3665342"/>
            <a:ext cx="11274249" cy="1991880"/>
          </a:xfrm>
          <a:prstGeom prst="wedgeRectCallout">
            <a:avLst>
              <a:gd name="adj1" fmla="val 44436"/>
              <a:gd name="adj2" fmla="val 74421"/>
            </a:avLst>
          </a:prstGeom>
          <a:solidFill>
            <a:srgbClr val="E567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‘Recycling is necessary, and if it is neglected, many partially learned words will be forgotten, wasting all the effort already put into learning them ... Recycling has to be consciously built into vocabulary learning programs, and teachers must guard against presenting lexical items once and then forgetting about them, or else their students will likely do the same.’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(Schmitt, 2008:343)</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6863"/>
            <a:ext cx="2512089" cy="867128"/>
          </a:xfrm>
          <a:prstGeom prst="rect">
            <a:avLst/>
          </a:prstGeom>
        </p:spPr>
      </p:pic>
      <p:sp>
        <p:nvSpPr>
          <p:cNvPr id="8" name="TextBox 7"/>
          <p:cNvSpPr txBox="1"/>
          <p:nvPr/>
        </p:nvSpPr>
        <p:spPr>
          <a:xfrm>
            <a:off x="180070" y="268853"/>
            <a:ext cx="18496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a:t>
            </a:r>
          </a:p>
        </p:txBody>
      </p:sp>
    </p:spTree>
    <p:extLst>
      <p:ext uri="{BB962C8B-B14F-4D97-AF65-F5344CB8AC3E}">
        <p14:creationId xmlns:p14="http://schemas.microsoft.com/office/powerpoint/2010/main" val="250545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058891" y="235310"/>
            <a:ext cx="4486534" cy="6040148"/>
          </a:xfrm>
          <a:prstGeom prst="rect">
            <a:avLst/>
          </a:prstGeom>
          <a:ln>
            <a:solidFill>
              <a:schemeClr val="tx1"/>
            </a:solidFill>
          </a:ln>
          <a:effectLst>
            <a:outerShdw blurRad="50800" dist="38100" dir="5400000" algn="t" rotWithShape="0">
              <a:prstClr val="black">
                <a:alpha val="40000"/>
              </a:prstClr>
            </a:outerShdw>
          </a:effectLst>
        </p:spPr>
      </p:pic>
      <p:pic>
        <p:nvPicPr>
          <p:cNvPr id="5" name="Picture 4"/>
          <p:cNvPicPr>
            <a:picLocks noChangeAspect="1"/>
          </p:cNvPicPr>
          <p:nvPr/>
        </p:nvPicPr>
        <p:blipFill>
          <a:blip r:embed="rId4"/>
          <a:stretch>
            <a:fillRect/>
          </a:stretch>
        </p:blipFill>
        <p:spPr>
          <a:xfrm>
            <a:off x="565007" y="2589069"/>
            <a:ext cx="5711104" cy="313462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7058891" cy="867128"/>
          </a:xfrm>
          <a:prstGeom prst="rect">
            <a:avLst/>
          </a:prstGeom>
        </p:spPr>
      </p:pic>
      <p:sp>
        <p:nvSpPr>
          <p:cNvPr id="7" name="Title 3"/>
          <p:cNvSpPr>
            <a:spLocks noGrp="1"/>
          </p:cNvSpPr>
          <p:nvPr>
            <p:ph type="title"/>
          </p:nvPr>
        </p:nvSpPr>
        <p:spPr>
          <a:xfrm>
            <a:off x="0" y="0"/>
            <a:ext cx="10515600" cy="1325563"/>
          </a:xfrm>
        </p:spPr>
        <p:txBody>
          <a:bodyPr>
            <a:normAutofit/>
          </a:bodyPr>
          <a:lstStyle/>
          <a:p>
            <a:r>
              <a:rPr lang="en-GB" sz="2800" b="1" dirty="0">
                <a:solidFill>
                  <a:schemeClr val="bg1"/>
                </a:solidFill>
              </a:rPr>
              <a:t>Quizlet / Audio learning homework</a:t>
            </a:r>
          </a:p>
        </p:txBody>
      </p:sp>
    </p:spTree>
    <p:extLst>
      <p:ext uri="{BB962C8B-B14F-4D97-AF65-F5344CB8AC3E}">
        <p14:creationId xmlns:p14="http://schemas.microsoft.com/office/powerpoint/2010/main" val="267952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C7A434B-09FE-584B-8B7B-BE1D27CD46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58" y="92821"/>
            <a:ext cx="4349732" cy="6177350"/>
          </a:xfrm>
          <a:prstGeom prst="rect">
            <a:avLst/>
          </a:prstGeom>
          <a:ln w="34925">
            <a:solidFill>
              <a:schemeClr val="accent2"/>
            </a:solidFill>
          </a:ln>
        </p:spPr>
      </p:pic>
      <p:sp>
        <p:nvSpPr>
          <p:cNvPr id="18" name="Rectangle 17">
            <a:extLst>
              <a:ext uri="{FF2B5EF4-FFF2-40B4-BE49-F238E27FC236}">
                <a16:creationId xmlns:a16="http://schemas.microsoft.com/office/drawing/2014/main" id="{890C7C92-EADB-3948-A8E7-7A89A3B11411}"/>
              </a:ext>
            </a:extLst>
          </p:cNvPr>
          <p:cNvSpPr/>
          <p:nvPr/>
        </p:nvSpPr>
        <p:spPr>
          <a:xfrm>
            <a:off x="4961859" y="1010392"/>
            <a:ext cx="6585099" cy="324204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1. I have seen this word before.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2. I know what the word means.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3. I can read the word aloud.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4. I can spell the word correctly.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5. I can use the word in a sentence.</a:t>
            </a:r>
          </a:p>
        </p:txBody>
      </p:sp>
      <p:sp>
        <p:nvSpPr>
          <p:cNvPr id="19" name="TextBox 18">
            <a:extLst>
              <a:ext uri="{FF2B5EF4-FFF2-40B4-BE49-F238E27FC236}">
                <a16:creationId xmlns:a16="http://schemas.microsoft.com/office/drawing/2014/main" id="{1A689466-0657-BF48-B60B-6CECEFDD2767}"/>
              </a:ext>
            </a:extLst>
          </p:cNvPr>
          <p:cNvSpPr txBox="1"/>
          <p:nvPr/>
        </p:nvSpPr>
        <p:spPr>
          <a:xfrm>
            <a:off x="4961859" y="390633"/>
            <a:ext cx="441499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Vocabulary checklist</a:t>
            </a:r>
          </a:p>
        </p:txBody>
      </p:sp>
      <p:pic>
        <p:nvPicPr>
          <p:cNvPr id="5" name="Picture 4">
            <a:extLst>
              <a:ext uri="{FF2B5EF4-FFF2-40B4-BE49-F238E27FC236}">
                <a16:creationId xmlns:a16="http://schemas.microsoft.com/office/drawing/2014/main" id="{30E75E5A-1818-4045-A74F-B81BC96F6F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491" y="92821"/>
            <a:ext cx="1142934" cy="1180397"/>
          </a:xfrm>
          <a:prstGeom prst="rect">
            <a:avLst/>
          </a:prstGeom>
        </p:spPr>
      </p:pic>
      <p:sp>
        <p:nvSpPr>
          <p:cNvPr id="2" name="Rounded Rectangular Callout 1"/>
          <p:cNvSpPr/>
          <p:nvPr/>
        </p:nvSpPr>
        <p:spPr>
          <a:xfrm>
            <a:off x="4976625" y="4252433"/>
            <a:ext cx="6585099" cy="1669774"/>
          </a:xfrm>
          <a:prstGeom prst="wedgeRoundRectCallout">
            <a:avLst/>
          </a:prstGeom>
          <a:solidFill>
            <a:srgbClr val="FBF0D5"/>
          </a:solidFill>
          <a:ln w="571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6. For nouns, I know the gender and the correct word for ‘the’</a:t>
            </a:r>
          </a:p>
        </p:txBody>
      </p:sp>
    </p:spTree>
    <p:extLst>
      <p:ext uri="{BB962C8B-B14F-4D97-AF65-F5344CB8AC3E}">
        <p14:creationId xmlns:p14="http://schemas.microsoft.com/office/powerpoint/2010/main" val="116891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0426" y="1566521"/>
            <a:ext cx="11070531" cy="406055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6863"/>
            <a:ext cx="9877531" cy="867128"/>
          </a:xfrm>
          <a:prstGeom prst="rect">
            <a:avLst/>
          </a:prstGeom>
        </p:spPr>
      </p:pic>
      <p:sp>
        <p:nvSpPr>
          <p:cNvPr id="5" name="TextBox 4"/>
          <p:cNvSpPr txBox="1"/>
          <p:nvPr/>
        </p:nvSpPr>
        <p:spPr>
          <a:xfrm>
            <a:off x="166393" y="428977"/>
            <a:ext cx="106400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AQA French Foundation Writing Paper Q2 (June 2018)</a:t>
            </a:r>
          </a:p>
        </p:txBody>
      </p:sp>
    </p:spTree>
    <p:extLst>
      <p:ext uri="{BB962C8B-B14F-4D97-AF65-F5344CB8AC3E}">
        <p14:creationId xmlns:p14="http://schemas.microsoft.com/office/powerpoint/2010/main" val="3933949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864159" y="1532965"/>
            <a:ext cx="77488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Four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five?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‘learning partners’:</a:t>
            </a:r>
          </a:p>
        </p:txBody>
      </p:sp>
      <p:sp>
        <p:nvSpPr>
          <p:cNvPr id="7" name="TextBox 6"/>
          <p:cNvSpPr txBox="1"/>
          <p:nvPr/>
        </p:nvSpPr>
        <p:spPr>
          <a:xfrm>
            <a:off x="975098" y="2056186"/>
            <a:ext cx="4787153" cy="221599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Teachers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Materials writers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Researchers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Parents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9756" y="1506203"/>
            <a:ext cx="2507386" cy="2473730"/>
          </a:xfrm>
          <a:prstGeom prst="rect">
            <a:avLst/>
          </a:prstGeom>
        </p:spPr>
      </p:pic>
      <p:sp>
        <p:nvSpPr>
          <p:cNvPr id="9" name="Rounded Rectangular Callout 8"/>
          <p:cNvSpPr/>
          <p:nvPr/>
        </p:nvSpPr>
        <p:spPr>
          <a:xfrm>
            <a:off x="864159" y="4322144"/>
            <a:ext cx="9003322" cy="1649611"/>
          </a:xfrm>
          <a:prstGeom prst="wedgeRoundRectCallout">
            <a:avLst>
              <a:gd name="adj1" fmla="val 40856"/>
              <a:gd name="adj2" fmla="val -101712"/>
              <a:gd name="adj3" fmla="val 16667"/>
            </a:avLst>
          </a:prstGeom>
          <a:solidFill>
            <a:schemeClr val="bg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‘Given the magnitude of the lexical learning task, it is unlikely that it can be achieved without strong and active contributions from all four members of this learning partnership.’ </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(Schmitt, 2008:333)</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6863"/>
            <a:ext cx="8631535" cy="867128"/>
          </a:xfrm>
          <a:prstGeom prst="rect">
            <a:avLst/>
          </a:prstGeom>
        </p:spPr>
      </p:pic>
      <p:sp>
        <p:nvSpPr>
          <p:cNvPr id="13" name="TextBox 12"/>
          <p:cNvSpPr txBox="1"/>
          <p:nvPr/>
        </p:nvSpPr>
        <p:spPr>
          <a:xfrm>
            <a:off x="117481" y="365691"/>
            <a:ext cx="95515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 can they best learn the words?</a:t>
            </a:r>
          </a:p>
        </p:txBody>
      </p:sp>
    </p:spTree>
    <p:extLst>
      <p:ext uri="{BB962C8B-B14F-4D97-AF65-F5344CB8AC3E}">
        <p14:creationId xmlns:p14="http://schemas.microsoft.com/office/powerpoint/2010/main" val="427903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559800" cy="867128"/>
          </a:xfrm>
          <a:prstGeom prst="rect">
            <a:avLst/>
          </a:prstGeom>
        </p:spPr>
      </p:pic>
      <p:sp>
        <p:nvSpPr>
          <p:cNvPr id="2" name="Title 1"/>
          <p:cNvSpPr>
            <a:spLocks noGrp="1"/>
          </p:cNvSpPr>
          <p:nvPr>
            <p:ph type="title"/>
          </p:nvPr>
        </p:nvSpPr>
        <p:spPr>
          <a:xfrm>
            <a:off x="0" y="-6167"/>
            <a:ext cx="10515600" cy="1325563"/>
          </a:xfrm>
        </p:spPr>
        <p:txBody>
          <a:bodyPr>
            <a:normAutofit/>
          </a:bodyPr>
          <a:lstStyle/>
          <a:p>
            <a:r>
              <a:rPr lang="en-GB" sz="3600" b="1" dirty="0">
                <a:solidFill>
                  <a:schemeClr val="bg1"/>
                </a:solidFill>
              </a:rPr>
              <a:t>Curriculum design take-aways</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548268" y="1474801"/>
            <a:ext cx="10515600" cy="4351338"/>
          </a:xfrm>
        </p:spPr>
        <p:txBody>
          <a:bodyPr/>
          <a:lstStyle/>
          <a:p>
            <a:pPr>
              <a:lnSpc>
                <a:spcPct val="100000"/>
              </a:lnSpc>
            </a:pPr>
            <a:r>
              <a:rPr lang="en-GB" b="1" dirty="0">
                <a:solidFill>
                  <a:schemeClr val="accent1">
                    <a:lumMod val="50000"/>
                  </a:schemeClr>
                </a:solidFill>
              </a:rPr>
              <a:t>P</a:t>
            </a:r>
            <a:r>
              <a:rPr lang="en-GB" dirty="0">
                <a:solidFill>
                  <a:schemeClr val="accent1">
                    <a:lumMod val="50000"/>
                  </a:schemeClr>
                </a:solidFill>
              </a:rPr>
              <a:t>honics </a:t>
            </a:r>
            <a:br>
              <a:rPr lang="en-GB" dirty="0">
                <a:solidFill>
                  <a:schemeClr val="accent1">
                    <a:lumMod val="50000"/>
                  </a:schemeClr>
                </a:solidFill>
              </a:rPr>
            </a:br>
            <a:r>
              <a:rPr lang="en-GB" dirty="0">
                <a:solidFill>
                  <a:schemeClr val="accent1">
                    <a:lumMod val="50000"/>
                  </a:schemeClr>
                </a:solidFill>
              </a:rPr>
              <a:t>- </a:t>
            </a:r>
            <a:r>
              <a:rPr lang="en-GB" i="1" dirty="0">
                <a:solidFill>
                  <a:schemeClr val="accent1">
                    <a:lumMod val="50000"/>
                  </a:schemeClr>
                </a:solidFill>
              </a:rPr>
              <a:t>working with unknown words</a:t>
            </a:r>
            <a:br>
              <a:rPr lang="en-GB" i="1" dirty="0">
                <a:solidFill>
                  <a:schemeClr val="accent1">
                    <a:lumMod val="50000"/>
                  </a:schemeClr>
                </a:solidFill>
              </a:rPr>
            </a:br>
            <a:endParaRPr lang="en-GB" i="1" dirty="0">
              <a:solidFill>
                <a:schemeClr val="accent1">
                  <a:lumMod val="50000"/>
                </a:schemeClr>
              </a:solidFill>
            </a:endParaRPr>
          </a:p>
          <a:p>
            <a:pPr>
              <a:lnSpc>
                <a:spcPct val="100000"/>
              </a:lnSpc>
            </a:pPr>
            <a:r>
              <a:rPr lang="en-GB" b="1" dirty="0">
                <a:solidFill>
                  <a:schemeClr val="accent1">
                    <a:lumMod val="50000"/>
                  </a:schemeClr>
                </a:solidFill>
              </a:rPr>
              <a:t>V</a:t>
            </a:r>
            <a:r>
              <a:rPr lang="en-GB" dirty="0">
                <a:solidFill>
                  <a:schemeClr val="accent1">
                    <a:lumMod val="50000"/>
                  </a:schemeClr>
                </a:solidFill>
              </a:rPr>
              <a:t>ocabulary </a:t>
            </a:r>
            <a:br>
              <a:rPr lang="en-GB" dirty="0">
                <a:solidFill>
                  <a:schemeClr val="accent1">
                    <a:lumMod val="50000"/>
                  </a:schemeClr>
                </a:solidFill>
              </a:rPr>
            </a:br>
            <a:r>
              <a:rPr lang="en-GB" dirty="0">
                <a:solidFill>
                  <a:schemeClr val="accent1">
                    <a:lumMod val="50000"/>
                  </a:schemeClr>
                </a:solidFill>
              </a:rPr>
              <a:t>- </a:t>
            </a:r>
            <a:r>
              <a:rPr lang="en-GB" b="1" i="1" dirty="0">
                <a:solidFill>
                  <a:schemeClr val="accent1">
                    <a:lumMod val="50000"/>
                  </a:schemeClr>
                </a:solidFill>
              </a:rPr>
              <a:t>shortcut to systematic revisiting</a:t>
            </a:r>
            <a:br>
              <a:rPr lang="en-GB" dirty="0">
                <a:solidFill>
                  <a:schemeClr val="accent1">
                    <a:lumMod val="50000"/>
                  </a:schemeClr>
                </a:solidFill>
              </a:rPr>
            </a:br>
            <a:endParaRPr lang="en-GB" dirty="0">
              <a:solidFill>
                <a:schemeClr val="accent1">
                  <a:lumMod val="50000"/>
                </a:schemeClr>
              </a:solidFill>
            </a:endParaRPr>
          </a:p>
          <a:p>
            <a:pPr>
              <a:lnSpc>
                <a:spcPct val="100000"/>
              </a:lnSpc>
            </a:pPr>
            <a:r>
              <a:rPr lang="en-GB" b="1" dirty="0">
                <a:solidFill>
                  <a:schemeClr val="accent1">
                    <a:lumMod val="50000"/>
                  </a:schemeClr>
                </a:solidFill>
              </a:rPr>
              <a:t>G</a:t>
            </a:r>
            <a:r>
              <a:rPr lang="en-GB" dirty="0">
                <a:solidFill>
                  <a:schemeClr val="accent1">
                    <a:lumMod val="50000"/>
                  </a:schemeClr>
                </a:solidFill>
              </a:rPr>
              <a:t>rammar</a:t>
            </a:r>
            <a:br>
              <a:rPr lang="en-GB" dirty="0">
                <a:solidFill>
                  <a:schemeClr val="accent1">
                    <a:lumMod val="50000"/>
                  </a:schemeClr>
                </a:solidFill>
              </a:rPr>
            </a:br>
            <a:r>
              <a:rPr lang="en-GB" dirty="0">
                <a:solidFill>
                  <a:schemeClr val="accent1">
                    <a:lumMod val="50000"/>
                  </a:schemeClr>
                </a:solidFill>
              </a:rPr>
              <a:t> - </a:t>
            </a:r>
            <a:r>
              <a:rPr lang="en-GB" i="1" dirty="0">
                <a:solidFill>
                  <a:schemeClr val="accent1">
                    <a:lumMod val="50000"/>
                  </a:schemeClr>
                </a:solidFill>
              </a:rPr>
              <a:t>input practice before production</a:t>
            </a:r>
          </a:p>
        </p:txBody>
      </p:sp>
      <p:pic>
        <p:nvPicPr>
          <p:cNvPr id="17" name="Picture 16" descr="A picture containing drawing&#10;&#10;Description automatically generated">
            <a:extLst>
              <a:ext uri="{FF2B5EF4-FFF2-40B4-BE49-F238E27FC236}">
                <a16:creationId xmlns:a16="http://schemas.microsoft.com/office/drawing/2014/main" id="{C4C18D30-2907-4904-83CB-E2C52D88EE6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7229248" y="732407"/>
            <a:ext cx="5368744" cy="3909060"/>
          </a:xfrm>
          <a:prstGeom prst="rect">
            <a:avLst/>
          </a:prstGeom>
        </p:spPr>
      </p:pic>
    </p:spTree>
    <p:extLst>
      <p:ext uri="{BB962C8B-B14F-4D97-AF65-F5344CB8AC3E}">
        <p14:creationId xmlns:p14="http://schemas.microsoft.com/office/powerpoint/2010/main" val="3024088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18255"/>
            <a:ext cx="10515600" cy="1325563"/>
          </a:xfrm>
        </p:spPr>
        <p:txBody>
          <a:bodyPr>
            <a:normAutofit/>
          </a:bodyPr>
          <a:lstStyle/>
          <a:p>
            <a:r>
              <a:rPr lang="en-GB" sz="3600" b="1" dirty="0">
                <a:solidFill>
                  <a:schemeClr val="bg1"/>
                </a:solidFill>
              </a:rPr>
              <a:t>Vocabulary</a:t>
            </a:r>
          </a:p>
        </p:txBody>
      </p:sp>
      <p:sp>
        <p:nvSpPr>
          <p:cNvPr id="3" name="Content Placeholder 2">
            <a:extLst>
              <a:ext uri="{FF2B5EF4-FFF2-40B4-BE49-F238E27FC236}">
                <a16:creationId xmlns:a16="http://schemas.microsoft.com/office/drawing/2014/main" id="{F4E31343-8247-4BDA-B9FF-F199C6ED37F5}"/>
              </a:ext>
            </a:extLst>
          </p:cNvPr>
          <p:cNvSpPr>
            <a:spLocks noGrp="1"/>
          </p:cNvSpPr>
          <p:nvPr>
            <p:ph idx="1"/>
          </p:nvPr>
        </p:nvSpPr>
        <p:spPr>
          <a:xfrm>
            <a:off x="838200" y="1622426"/>
            <a:ext cx="10515600" cy="4351338"/>
          </a:xfrm>
        </p:spPr>
        <p:txBody>
          <a:bodyPr/>
          <a:lstStyle/>
          <a:p>
            <a:pPr marL="0" indent="0">
              <a:buNone/>
            </a:pPr>
            <a:r>
              <a:rPr lang="en-GB" dirty="0"/>
              <a:t>Every week’s lessons could include:</a:t>
            </a:r>
          </a:p>
          <a:p>
            <a:r>
              <a:rPr lang="en-GB" dirty="0"/>
              <a:t>Stand alone 5-minute revisiting activities for vocabulary</a:t>
            </a:r>
          </a:p>
          <a:p>
            <a:r>
              <a:rPr lang="en-GB" dirty="0"/>
              <a:t>from 3-6 weeks ago, 7-12 weeks ago</a:t>
            </a:r>
            <a:br>
              <a:rPr lang="en-GB" dirty="0"/>
            </a:br>
            <a:endParaRPr lang="en-GB" dirty="0"/>
          </a:p>
          <a:p>
            <a:r>
              <a:rPr lang="en-GB" dirty="0"/>
              <a:t>Include receptive and productive recall – all modes and modalities</a:t>
            </a:r>
          </a:p>
          <a:p>
            <a:endParaRPr lang="en-GB" dirty="0"/>
          </a:p>
          <a:p>
            <a:r>
              <a:rPr lang="en-GB" dirty="0"/>
              <a:t>Simple tasks from templates</a:t>
            </a:r>
          </a:p>
        </p:txBody>
      </p:sp>
    </p:spTree>
    <p:extLst>
      <p:ext uri="{BB962C8B-B14F-4D97-AF65-F5344CB8AC3E}">
        <p14:creationId xmlns:p14="http://schemas.microsoft.com/office/powerpoint/2010/main" val="249664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11" descr="background rectangle&#10;">
            <a:extLst>
              <a:ext uri="{FF2B5EF4-FFF2-40B4-BE49-F238E27FC236}">
                <a16:creationId xmlns:a16="http://schemas.microsoft.com/office/drawing/2014/main" id="{ECA3FCD3-0625-BD49-85D6-65C0B6BFE75A}"/>
              </a:ext>
            </a:extLst>
          </p:cNvPr>
          <p:cNvSpPr/>
          <p:nvPr/>
        </p:nvSpPr>
        <p:spPr>
          <a:xfrm>
            <a:off x="10315575" y="117244"/>
            <a:ext cx="176361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321256" y="145067"/>
            <a:ext cx="1757932" cy="400919"/>
          </a:xfrm>
        </p:spPr>
        <p:txBody>
          <a:bodyPr>
            <a:normAutofit/>
          </a:bodyPr>
          <a:lstStyle/>
          <a:p>
            <a:r>
              <a:rPr lang="en-GB" sz="2000" b="1" dirty="0" err="1">
                <a:solidFill>
                  <a:schemeClr val="bg1"/>
                </a:solidFill>
              </a:rPr>
              <a:t>vocabulario</a:t>
            </a:r>
            <a:endParaRPr lang="en-GB" sz="2000" b="1" dirty="0">
              <a:solidFill>
                <a:schemeClr val="bg1"/>
              </a:solidFill>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471615" y="164733"/>
            <a:ext cx="7293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 las frases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¿Qué significan las palabras?</a:t>
            </a:r>
          </a:p>
        </p:txBody>
      </p:sp>
      <p:graphicFrame>
        <p:nvGraphicFramePr>
          <p:cNvPr id="4" name="Tabla 3">
            <a:extLst>
              <a:ext uri="{FF2B5EF4-FFF2-40B4-BE49-F238E27FC236}">
                <a16:creationId xmlns:a16="http://schemas.microsoft.com/office/drawing/2014/main" id="{11F6876C-8C7D-8449-8C77-38DE5B8B8DA8}"/>
              </a:ext>
            </a:extLst>
          </p:cNvPr>
          <p:cNvGraphicFramePr>
            <a:graphicFrameLocks noGrp="1"/>
          </p:cNvGraphicFramePr>
          <p:nvPr/>
        </p:nvGraphicFramePr>
        <p:xfrm>
          <a:off x="140802" y="1098189"/>
          <a:ext cx="11893207" cy="5133413"/>
        </p:xfrm>
        <a:graphic>
          <a:graphicData uri="http://schemas.openxmlformats.org/drawingml/2006/table">
            <a:tbl>
              <a:tblPr firstRow="1" bandRow="1">
                <a:tableStyleId>{5DA37D80-6434-44D0-A028-1B22A696006F}</a:tableStyleId>
              </a:tblPr>
              <a:tblGrid>
                <a:gridCol w="6886835">
                  <a:extLst>
                    <a:ext uri="{9D8B030D-6E8A-4147-A177-3AD203B41FA5}">
                      <a16:colId xmlns:a16="http://schemas.microsoft.com/office/drawing/2014/main" val="1481478855"/>
                    </a:ext>
                  </a:extLst>
                </a:gridCol>
                <a:gridCol w="5006372">
                  <a:extLst>
                    <a:ext uri="{9D8B030D-6E8A-4147-A177-3AD203B41FA5}">
                      <a16:colId xmlns:a16="http://schemas.microsoft.com/office/drawing/2014/main" val="17679407"/>
                    </a:ext>
                  </a:extLst>
                </a:gridCol>
              </a:tblGrid>
              <a:tr h="667926">
                <a:tc>
                  <a:txBody>
                    <a:bodyPr/>
                    <a:lstStyle/>
                    <a:p>
                      <a:endParaRPr lang="es-GB" sz="2400" dirty="0">
                        <a:solidFill>
                          <a:srgbClr val="203864"/>
                        </a:solidFill>
                      </a:endParaRPr>
                    </a:p>
                  </a:txBody>
                  <a:tcPr/>
                </a:tc>
                <a:tc>
                  <a:txBody>
                    <a:bodyPr/>
                    <a:lstStyle/>
                    <a:p>
                      <a:pPr algn="ctr"/>
                      <a:r>
                        <a:rPr lang="es-GB" sz="2400" dirty="0">
                          <a:solidFill>
                            <a:srgbClr val="203864"/>
                          </a:solidFill>
                        </a:rPr>
                        <a:t>¿Qué significan las palabras?</a:t>
                      </a:r>
                    </a:p>
                  </a:txBody>
                  <a:tcPr/>
                </a:tc>
                <a:extLst>
                  <a:ext uri="{0D108BD9-81ED-4DB2-BD59-A6C34878D82A}">
                    <a16:rowId xmlns:a16="http://schemas.microsoft.com/office/drawing/2014/main" val="3998798577"/>
                  </a:ext>
                </a:extLst>
              </a:tr>
              <a:tr h="909352">
                <a:tc>
                  <a:txBody>
                    <a:bodyPr/>
                    <a:lstStyle/>
                    <a:p>
                      <a:r>
                        <a:rPr lang="es-GB" sz="2400" dirty="0">
                          <a:solidFill>
                            <a:srgbClr val="203864"/>
                          </a:solidFill>
                        </a:rPr>
                        <a:t>1. Bianca no quiere cenar porque está </a:t>
                      </a:r>
                      <a:r>
                        <a:rPr lang="es-GB" sz="2400" b="1" dirty="0">
                          <a:solidFill>
                            <a:srgbClr val="203864"/>
                          </a:solidFill>
                        </a:rPr>
                        <a:t>mala</a:t>
                      </a:r>
                      <a:r>
                        <a:rPr lang="es-GB" sz="2400" dirty="0">
                          <a:solidFill>
                            <a:srgbClr val="203864"/>
                          </a:solidFill>
                        </a:rPr>
                        <a:t>.</a:t>
                      </a:r>
                      <a:r>
                        <a:rPr lang="en-GB" sz="2400" dirty="0">
                          <a:solidFill>
                            <a:srgbClr val="203864"/>
                          </a:solidFill>
                        </a:rPr>
                        <a:t> Solo quiere dormir.</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3364388296"/>
                  </a:ext>
                </a:extLst>
              </a:tr>
              <a:tr h="909352">
                <a:tc>
                  <a:txBody>
                    <a:bodyPr/>
                    <a:lstStyle/>
                    <a:p>
                      <a:r>
                        <a:rPr lang="es-GB" sz="2400" dirty="0">
                          <a:solidFill>
                            <a:srgbClr val="203864"/>
                          </a:solidFill>
                        </a:rPr>
                        <a:t>2. </a:t>
                      </a:r>
                      <a:r>
                        <a:rPr lang="en-GB" sz="2400" dirty="0">
                          <a:solidFill>
                            <a:srgbClr val="203864"/>
                          </a:solidFill>
                        </a:rPr>
                        <a:t>Papá</a:t>
                      </a:r>
                      <a:r>
                        <a:rPr lang="es-GB" sz="2400" dirty="0">
                          <a:solidFill>
                            <a:srgbClr val="203864"/>
                          </a:solidFill>
                        </a:rPr>
                        <a:t> está </a:t>
                      </a:r>
                      <a:r>
                        <a:rPr lang="es-GB" sz="2400" b="1" dirty="0">
                          <a:solidFill>
                            <a:srgbClr val="203864"/>
                          </a:solidFill>
                        </a:rPr>
                        <a:t>triste</a:t>
                      </a:r>
                      <a:r>
                        <a:rPr lang="es-GB" sz="2400" dirty="0">
                          <a:solidFill>
                            <a:srgbClr val="203864"/>
                          </a:solidFill>
                        </a:rPr>
                        <a:t>, pero </a:t>
                      </a:r>
                      <a:r>
                        <a:rPr lang="es-GB" sz="2400" b="0" dirty="0">
                          <a:solidFill>
                            <a:srgbClr val="203864"/>
                          </a:solidFill>
                        </a:rPr>
                        <a:t>quizás</a:t>
                      </a:r>
                      <a:r>
                        <a:rPr lang="es-GB" sz="2400" dirty="0">
                          <a:solidFill>
                            <a:srgbClr val="203864"/>
                          </a:solidFill>
                        </a:rPr>
                        <a:t> </a:t>
                      </a:r>
                      <a:r>
                        <a:rPr lang="en-GB" sz="2400" dirty="0">
                          <a:solidFill>
                            <a:srgbClr val="203864"/>
                          </a:solidFill>
                        </a:rPr>
                        <a:t>su amigo</a:t>
                      </a:r>
                      <a:r>
                        <a:rPr lang="es-GB" sz="2400" dirty="0">
                          <a:solidFill>
                            <a:srgbClr val="203864"/>
                          </a:solidFill>
                        </a:rPr>
                        <a:t> no está </a:t>
                      </a:r>
                      <a:r>
                        <a:rPr lang="es-GB" sz="2400" b="0" dirty="0">
                          <a:solidFill>
                            <a:srgbClr val="203864"/>
                          </a:solidFill>
                        </a:rPr>
                        <a:t>así</a:t>
                      </a:r>
                      <a:r>
                        <a:rPr lang="es-GB" sz="2400" dirty="0">
                          <a:solidFill>
                            <a:srgbClr val="203864"/>
                          </a:solidFill>
                        </a:rPr>
                        <a:t>.</a:t>
                      </a: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1131220993"/>
                  </a:ext>
                </a:extLst>
              </a:tr>
              <a:tr h="607941">
                <a:tc>
                  <a:txBody>
                    <a:bodyPr/>
                    <a:lstStyle/>
                    <a:p>
                      <a:r>
                        <a:rPr lang="es-GB" sz="2400" dirty="0">
                          <a:solidFill>
                            <a:srgbClr val="203864"/>
                          </a:solidFill>
                        </a:rPr>
                        <a:t>3. </a:t>
                      </a:r>
                      <a:r>
                        <a:rPr lang="es-GB" sz="2400" b="0" dirty="0">
                          <a:solidFill>
                            <a:srgbClr val="203864"/>
                          </a:solidFill>
                        </a:rPr>
                        <a:t>Según</a:t>
                      </a:r>
                      <a:r>
                        <a:rPr lang="es-GB" sz="2400" dirty="0">
                          <a:solidFill>
                            <a:srgbClr val="203864"/>
                          </a:solidFill>
                        </a:rPr>
                        <a:t> la </a:t>
                      </a:r>
                      <a:r>
                        <a:rPr lang="es-GB" sz="2400" b="1" dirty="0">
                          <a:solidFill>
                            <a:srgbClr val="203864"/>
                          </a:solidFill>
                        </a:rPr>
                        <a:t>gente</a:t>
                      </a:r>
                      <a:r>
                        <a:rPr lang="es-GB" sz="2400" dirty="0">
                          <a:solidFill>
                            <a:srgbClr val="203864"/>
                          </a:solidFill>
                        </a:rPr>
                        <a:t> la ciudad es muy bonita.</a:t>
                      </a:r>
                      <a:r>
                        <a:rPr lang="en-GB" sz="2400" dirty="0">
                          <a:solidFill>
                            <a:srgbClr val="203864"/>
                          </a:solidFill>
                        </a:rPr>
                        <a:t> Voy a ir</a:t>
                      </a:r>
                      <a:r>
                        <a:rPr lang="en-GB" sz="2400" baseline="0" dirty="0">
                          <a:solidFill>
                            <a:srgbClr val="203864"/>
                          </a:solidFill>
                        </a:rPr>
                        <a:t> a mediodía.</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2824358541"/>
                  </a:ext>
                </a:extLst>
              </a:tr>
              <a:tr h="607941">
                <a:tc>
                  <a:txBody>
                    <a:bodyPr/>
                    <a:lstStyle/>
                    <a:p>
                      <a:r>
                        <a:rPr lang="es-GB" sz="2400" dirty="0">
                          <a:solidFill>
                            <a:srgbClr val="203864"/>
                          </a:solidFill>
                        </a:rPr>
                        <a:t>4. El parque está </a:t>
                      </a:r>
                      <a:r>
                        <a:rPr lang="es-GB" sz="2400" b="1" dirty="0">
                          <a:solidFill>
                            <a:srgbClr val="203864"/>
                          </a:solidFill>
                        </a:rPr>
                        <a:t>sucio</a:t>
                      </a:r>
                      <a:r>
                        <a:rPr lang="es-GB" sz="2400" dirty="0">
                          <a:solidFill>
                            <a:srgbClr val="203864"/>
                          </a:solidFill>
                        </a:rPr>
                        <a:t> y la calle está </a:t>
                      </a:r>
                      <a:r>
                        <a:rPr lang="es-GB" sz="2400" b="1" dirty="0">
                          <a:solidFill>
                            <a:srgbClr val="203864"/>
                          </a:solidFill>
                        </a:rPr>
                        <a:t>igual</a:t>
                      </a:r>
                      <a:r>
                        <a:rPr lang="es-GB" sz="2400" dirty="0">
                          <a:solidFill>
                            <a:srgbClr val="203864"/>
                          </a:solidFill>
                        </a:rPr>
                        <a:t>.</a:t>
                      </a: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2330219871"/>
                  </a:ext>
                </a:extLst>
              </a:tr>
              <a:tr h="607941">
                <a:tc>
                  <a:txBody>
                    <a:bodyPr/>
                    <a:lstStyle/>
                    <a:p>
                      <a:r>
                        <a:rPr lang="es-GB" sz="2400" dirty="0">
                          <a:solidFill>
                            <a:srgbClr val="203864"/>
                          </a:solidFill>
                        </a:rPr>
                        <a:t>5. No está </a:t>
                      </a:r>
                      <a:r>
                        <a:rPr lang="es-GB" sz="2400" b="1" dirty="0">
                          <a:solidFill>
                            <a:srgbClr val="203864"/>
                          </a:solidFill>
                        </a:rPr>
                        <a:t>lista</a:t>
                      </a:r>
                      <a:r>
                        <a:rPr lang="en-GB" sz="2400" b="0" dirty="0">
                          <a:solidFill>
                            <a:srgbClr val="203864"/>
                          </a:solidFill>
                        </a:rPr>
                        <a:t> para escribir</a:t>
                      </a:r>
                      <a:r>
                        <a:rPr lang="en-GB" sz="2400" b="0" baseline="0" dirty="0">
                          <a:solidFill>
                            <a:srgbClr val="203864"/>
                          </a:solidFill>
                        </a:rPr>
                        <a:t> una carta</a:t>
                      </a:r>
                      <a:r>
                        <a:rPr lang="es-GB" sz="2400" dirty="0">
                          <a:solidFill>
                            <a:srgbClr val="203864"/>
                          </a:solidFill>
                        </a:rPr>
                        <a:t>.</a:t>
                      </a:r>
                      <a:r>
                        <a:rPr lang="en-GB" sz="2400" dirty="0">
                          <a:solidFill>
                            <a:srgbClr val="203864"/>
                          </a:solidFill>
                        </a:rPr>
                        <a:t> </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3526490231"/>
                  </a:ext>
                </a:extLst>
              </a:tr>
              <a:tr h="607941">
                <a:tc>
                  <a:txBody>
                    <a:bodyPr/>
                    <a:lstStyle/>
                    <a:p>
                      <a:r>
                        <a:rPr lang="es-GB" sz="2400" dirty="0">
                          <a:solidFill>
                            <a:srgbClr val="203864"/>
                          </a:solidFill>
                        </a:rPr>
                        <a:t>6. La playa es </a:t>
                      </a:r>
                      <a:r>
                        <a:rPr lang="es-GB" sz="2400" b="1" dirty="0">
                          <a:solidFill>
                            <a:srgbClr val="203864"/>
                          </a:solidFill>
                        </a:rPr>
                        <a:t>preciosa</a:t>
                      </a:r>
                      <a:r>
                        <a:rPr lang="es-GB" sz="2400" dirty="0">
                          <a:solidFill>
                            <a:srgbClr val="203864"/>
                          </a:solidFill>
                        </a:rPr>
                        <a:t>, pero no está </a:t>
                      </a:r>
                      <a:r>
                        <a:rPr lang="es-GB" sz="2400" b="1" dirty="0">
                          <a:solidFill>
                            <a:srgbClr val="203864"/>
                          </a:solidFill>
                        </a:rPr>
                        <a:t>limpia</a:t>
                      </a:r>
                      <a:r>
                        <a:rPr lang="es-GB" sz="2400" dirty="0">
                          <a:solidFill>
                            <a:srgbClr val="203864"/>
                          </a:solidFill>
                        </a:rPr>
                        <a:t>.</a:t>
                      </a:r>
                      <a:r>
                        <a:rPr lang="en-GB" sz="2400" dirty="0">
                          <a:solidFill>
                            <a:srgbClr val="203864"/>
                          </a:solidFill>
                        </a:rPr>
                        <a:t> </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232994816"/>
                  </a:ext>
                </a:extLst>
              </a:tr>
            </a:tbl>
          </a:graphicData>
        </a:graphic>
      </p:graphicFrame>
      <p:sp>
        <p:nvSpPr>
          <p:cNvPr id="17" name="TextBox 5">
            <a:extLst>
              <a:ext uri="{FF2B5EF4-FFF2-40B4-BE49-F238E27FC236}">
                <a16:creationId xmlns:a16="http://schemas.microsoft.com/office/drawing/2014/main" id="{05E3C8A6-008B-A54B-B2E3-EBBAF2023B56}"/>
              </a:ext>
            </a:extLst>
          </p:cNvPr>
          <p:cNvSpPr txBox="1"/>
          <p:nvPr/>
        </p:nvSpPr>
        <p:spPr>
          <a:xfrm>
            <a:off x="471614" y="626398"/>
            <a:ext cx="9653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Write the meaning of the bold words.</a:t>
            </a:r>
          </a:p>
        </p:txBody>
      </p:sp>
      <p:sp>
        <p:nvSpPr>
          <p:cNvPr id="5" name="CuadroTexto 4">
            <a:extLst>
              <a:ext uri="{FF2B5EF4-FFF2-40B4-BE49-F238E27FC236}">
                <a16:creationId xmlns:a16="http://schemas.microsoft.com/office/drawing/2014/main" id="{6193B883-A2A0-2046-8FC8-BAEAB60FD9AC}"/>
              </a:ext>
            </a:extLst>
          </p:cNvPr>
          <p:cNvSpPr txBox="1"/>
          <p:nvPr/>
        </p:nvSpPr>
        <p:spPr>
          <a:xfrm>
            <a:off x="7109331" y="1893217"/>
            <a:ext cx="114005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mala =</a:t>
            </a:r>
          </a:p>
        </p:txBody>
      </p:sp>
      <p:sp>
        <p:nvSpPr>
          <p:cNvPr id="19" name="CuadroTexto 18">
            <a:extLst>
              <a:ext uri="{FF2B5EF4-FFF2-40B4-BE49-F238E27FC236}">
                <a16:creationId xmlns:a16="http://schemas.microsoft.com/office/drawing/2014/main" id="{D2D91EDC-8090-764F-A6E4-ACBDAC3C00FA}"/>
              </a:ext>
            </a:extLst>
          </p:cNvPr>
          <p:cNvSpPr txBox="1"/>
          <p:nvPr/>
        </p:nvSpPr>
        <p:spPr>
          <a:xfrm>
            <a:off x="7083531" y="2660993"/>
            <a:ext cx="105990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triste =</a:t>
            </a:r>
          </a:p>
        </p:txBody>
      </p:sp>
      <p:sp>
        <p:nvSpPr>
          <p:cNvPr id="20" name="CuadroTexto 19">
            <a:extLst>
              <a:ext uri="{FF2B5EF4-FFF2-40B4-BE49-F238E27FC236}">
                <a16:creationId xmlns:a16="http://schemas.microsoft.com/office/drawing/2014/main" id="{CEBCABA4-5839-2C4D-9DBD-CDEDD82B7181}"/>
              </a:ext>
            </a:extLst>
          </p:cNvPr>
          <p:cNvSpPr txBox="1"/>
          <p:nvPr/>
        </p:nvSpPr>
        <p:spPr>
          <a:xfrm>
            <a:off x="7094857" y="3052406"/>
            <a:ext cx="127631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quizás =</a:t>
            </a:r>
          </a:p>
        </p:txBody>
      </p:sp>
      <p:sp>
        <p:nvSpPr>
          <p:cNvPr id="21" name="CuadroTexto 20">
            <a:extLst>
              <a:ext uri="{FF2B5EF4-FFF2-40B4-BE49-F238E27FC236}">
                <a16:creationId xmlns:a16="http://schemas.microsoft.com/office/drawing/2014/main" id="{353033FC-2FB1-5043-A07E-492D8EA39EFF}"/>
              </a:ext>
            </a:extLst>
          </p:cNvPr>
          <p:cNvSpPr txBox="1"/>
          <p:nvPr/>
        </p:nvSpPr>
        <p:spPr>
          <a:xfrm>
            <a:off x="9820465" y="2715608"/>
            <a:ext cx="79220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así =</a:t>
            </a:r>
          </a:p>
        </p:txBody>
      </p:sp>
      <p:sp>
        <p:nvSpPr>
          <p:cNvPr id="22" name="CuadroTexto 21">
            <a:extLst>
              <a:ext uri="{FF2B5EF4-FFF2-40B4-BE49-F238E27FC236}">
                <a16:creationId xmlns:a16="http://schemas.microsoft.com/office/drawing/2014/main" id="{D55800B6-2D3C-E149-975C-53C833BCAA72}"/>
              </a:ext>
            </a:extLst>
          </p:cNvPr>
          <p:cNvSpPr txBox="1"/>
          <p:nvPr/>
        </p:nvSpPr>
        <p:spPr>
          <a:xfrm>
            <a:off x="7037140" y="3546469"/>
            <a:ext cx="125867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según =</a:t>
            </a:r>
          </a:p>
        </p:txBody>
      </p:sp>
      <p:sp>
        <p:nvSpPr>
          <p:cNvPr id="23" name="CuadroTexto 22">
            <a:extLst>
              <a:ext uri="{FF2B5EF4-FFF2-40B4-BE49-F238E27FC236}">
                <a16:creationId xmlns:a16="http://schemas.microsoft.com/office/drawing/2014/main" id="{F0F45424-0F78-F143-871E-E06FD43A9A28}"/>
              </a:ext>
            </a:extLst>
          </p:cNvPr>
          <p:cNvSpPr txBox="1"/>
          <p:nvPr/>
        </p:nvSpPr>
        <p:spPr>
          <a:xfrm>
            <a:off x="7030909" y="3930125"/>
            <a:ext cx="125707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gente =</a:t>
            </a:r>
          </a:p>
        </p:txBody>
      </p:sp>
      <p:sp>
        <p:nvSpPr>
          <p:cNvPr id="24" name="CuadroTexto 23">
            <a:extLst>
              <a:ext uri="{FF2B5EF4-FFF2-40B4-BE49-F238E27FC236}">
                <a16:creationId xmlns:a16="http://schemas.microsoft.com/office/drawing/2014/main" id="{0796082C-0002-2347-8A8B-17C8B5AB4BD7}"/>
              </a:ext>
            </a:extLst>
          </p:cNvPr>
          <p:cNvSpPr txBox="1"/>
          <p:nvPr/>
        </p:nvSpPr>
        <p:spPr>
          <a:xfrm>
            <a:off x="7004984" y="4477152"/>
            <a:ext cx="113845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sucio =</a:t>
            </a:r>
          </a:p>
        </p:txBody>
      </p:sp>
      <p:sp>
        <p:nvSpPr>
          <p:cNvPr id="25" name="CuadroTexto 24">
            <a:extLst>
              <a:ext uri="{FF2B5EF4-FFF2-40B4-BE49-F238E27FC236}">
                <a16:creationId xmlns:a16="http://schemas.microsoft.com/office/drawing/2014/main" id="{2C1ADB34-F8A4-BF45-98D1-9B5AC48E2F8B}"/>
              </a:ext>
            </a:extLst>
          </p:cNvPr>
          <p:cNvSpPr txBox="1"/>
          <p:nvPr/>
        </p:nvSpPr>
        <p:spPr>
          <a:xfrm>
            <a:off x="9439446" y="4482099"/>
            <a:ext cx="109998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igual =</a:t>
            </a:r>
          </a:p>
        </p:txBody>
      </p:sp>
      <p:sp>
        <p:nvSpPr>
          <p:cNvPr id="26" name="CuadroTexto 25">
            <a:extLst>
              <a:ext uri="{FF2B5EF4-FFF2-40B4-BE49-F238E27FC236}">
                <a16:creationId xmlns:a16="http://schemas.microsoft.com/office/drawing/2014/main" id="{7EF4FC89-E93A-A744-9597-6DD054CF01B2}"/>
              </a:ext>
            </a:extLst>
          </p:cNvPr>
          <p:cNvSpPr txBox="1"/>
          <p:nvPr/>
        </p:nvSpPr>
        <p:spPr>
          <a:xfrm>
            <a:off x="7064724" y="5103058"/>
            <a:ext cx="94448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lista =</a:t>
            </a:r>
          </a:p>
        </p:txBody>
      </p:sp>
      <p:sp>
        <p:nvSpPr>
          <p:cNvPr id="28" name="CuadroTexto 27">
            <a:extLst>
              <a:ext uri="{FF2B5EF4-FFF2-40B4-BE49-F238E27FC236}">
                <a16:creationId xmlns:a16="http://schemas.microsoft.com/office/drawing/2014/main" id="{D8817887-2EC8-0B47-AE19-98974B631263}"/>
              </a:ext>
            </a:extLst>
          </p:cNvPr>
          <p:cNvSpPr txBox="1"/>
          <p:nvPr/>
        </p:nvSpPr>
        <p:spPr>
          <a:xfrm>
            <a:off x="7004984" y="5681625"/>
            <a:ext cx="161935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preciosa =</a:t>
            </a:r>
          </a:p>
        </p:txBody>
      </p:sp>
      <p:sp>
        <p:nvSpPr>
          <p:cNvPr id="29" name="CuadroTexto 28">
            <a:extLst>
              <a:ext uri="{FF2B5EF4-FFF2-40B4-BE49-F238E27FC236}">
                <a16:creationId xmlns:a16="http://schemas.microsoft.com/office/drawing/2014/main" id="{3A757014-1F2C-1945-B601-3F78BD303890}"/>
              </a:ext>
            </a:extLst>
          </p:cNvPr>
          <p:cNvSpPr txBox="1"/>
          <p:nvPr/>
        </p:nvSpPr>
        <p:spPr>
          <a:xfrm>
            <a:off x="9860822" y="5690863"/>
            <a:ext cx="125226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limpia =</a:t>
            </a:r>
          </a:p>
        </p:txBody>
      </p:sp>
      <p:sp>
        <p:nvSpPr>
          <p:cNvPr id="30" name="CuadroTexto 29">
            <a:extLst>
              <a:ext uri="{FF2B5EF4-FFF2-40B4-BE49-F238E27FC236}">
                <a16:creationId xmlns:a16="http://schemas.microsoft.com/office/drawing/2014/main" id="{8CC638B5-C1FF-6E4C-A9BB-1A2462D92924}"/>
              </a:ext>
            </a:extLst>
          </p:cNvPr>
          <p:cNvSpPr txBox="1"/>
          <p:nvPr/>
        </p:nvSpPr>
        <p:spPr>
          <a:xfrm>
            <a:off x="8202597" y="1878478"/>
            <a:ext cx="11464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ill, sick</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CuadroTexto 30">
            <a:extLst>
              <a:ext uri="{FF2B5EF4-FFF2-40B4-BE49-F238E27FC236}">
                <a16:creationId xmlns:a16="http://schemas.microsoft.com/office/drawing/2014/main" id="{A3C7E513-DCAB-3443-9280-1C2D9EF8C56F}"/>
              </a:ext>
            </a:extLst>
          </p:cNvPr>
          <p:cNvSpPr txBox="1"/>
          <p:nvPr/>
        </p:nvSpPr>
        <p:spPr>
          <a:xfrm>
            <a:off x="8095832" y="2653508"/>
            <a:ext cx="67999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sad</a:t>
            </a:r>
          </a:p>
        </p:txBody>
      </p:sp>
      <p:sp>
        <p:nvSpPr>
          <p:cNvPr id="33" name="CuadroTexto 32">
            <a:extLst>
              <a:ext uri="{FF2B5EF4-FFF2-40B4-BE49-F238E27FC236}">
                <a16:creationId xmlns:a16="http://schemas.microsoft.com/office/drawing/2014/main" id="{26F4ED7B-3F07-E843-BD5D-430EA791DF4A}"/>
              </a:ext>
            </a:extLst>
          </p:cNvPr>
          <p:cNvSpPr txBox="1"/>
          <p:nvPr/>
        </p:nvSpPr>
        <p:spPr>
          <a:xfrm>
            <a:off x="8283027" y="3037667"/>
            <a:ext cx="116730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maybe</a:t>
            </a:r>
          </a:p>
        </p:txBody>
      </p:sp>
      <p:sp>
        <p:nvSpPr>
          <p:cNvPr id="34" name="CuadroTexto 33">
            <a:extLst>
              <a:ext uri="{FF2B5EF4-FFF2-40B4-BE49-F238E27FC236}">
                <a16:creationId xmlns:a16="http://schemas.microsoft.com/office/drawing/2014/main" id="{D6FC5988-873B-7340-8C58-6114E1CB427C}"/>
              </a:ext>
            </a:extLst>
          </p:cNvPr>
          <p:cNvSpPr txBox="1"/>
          <p:nvPr/>
        </p:nvSpPr>
        <p:spPr>
          <a:xfrm>
            <a:off x="10516973" y="2715607"/>
            <a:ext cx="126829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like that</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CuadroTexto 35">
            <a:extLst>
              <a:ext uri="{FF2B5EF4-FFF2-40B4-BE49-F238E27FC236}">
                <a16:creationId xmlns:a16="http://schemas.microsoft.com/office/drawing/2014/main" id="{F304A025-992E-754F-83AB-87D1F060713C}"/>
              </a:ext>
            </a:extLst>
          </p:cNvPr>
          <p:cNvSpPr txBox="1"/>
          <p:nvPr/>
        </p:nvSpPr>
        <p:spPr>
          <a:xfrm>
            <a:off x="8143437" y="3533994"/>
            <a:ext cx="198163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according to</a:t>
            </a:r>
          </a:p>
        </p:txBody>
      </p:sp>
      <p:sp>
        <p:nvSpPr>
          <p:cNvPr id="37" name="CuadroTexto 36">
            <a:extLst>
              <a:ext uri="{FF2B5EF4-FFF2-40B4-BE49-F238E27FC236}">
                <a16:creationId xmlns:a16="http://schemas.microsoft.com/office/drawing/2014/main" id="{ABC6A1FA-0403-7148-99A4-94C4A365F30D}"/>
              </a:ext>
            </a:extLst>
          </p:cNvPr>
          <p:cNvSpPr txBox="1"/>
          <p:nvPr/>
        </p:nvSpPr>
        <p:spPr>
          <a:xfrm>
            <a:off x="8247113" y="3907676"/>
            <a:ext cx="117532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people</a:t>
            </a:r>
          </a:p>
        </p:txBody>
      </p:sp>
      <p:sp>
        <p:nvSpPr>
          <p:cNvPr id="38" name="CuadroTexto 37">
            <a:extLst>
              <a:ext uri="{FF2B5EF4-FFF2-40B4-BE49-F238E27FC236}">
                <a16:creationId xmlns:a16="http://schemas.microsoft.com/office/drawing/2014/main" id="{AF55F5B1-90B7-F047-963B-62807DF544AB}"/>
              </a:ext>
            </a:extLst>
          </p:cNvPr>
          <p:cNvSpPr txBox="1"/>
          <p:nvPr/>
        </p:nvSpPr>
        <p:spPr>
          <a:xfrm>
            <a:off x="8049693" y="4464677"/>
            <a:ext cx="77617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dirty</a:t>
            </a:r>
          </a:p>
        </p:txBody>
      </p:sp>
      <p:sp>
        <p:nvSpPr>
          <p:cNvPr id="41" name="CuadroTexto 40">
            <a:extLst>
              <a:ext uri="{FF2B5EF4-FFF2-40B4-BE49-F238E27FC236}">
                <a16:creationId xmlns:a16="http://schemas.microsoft.com/office/drawing/2014/main" id="{33D94738-4C68-0E47-9A43-B9E499A276BA}"/>
              </a:ext>
            </a:extLst>
          </p:cNvPr>
          <p:cNvSpPr txBox="1"/>
          <p:nvPr/>
        </p:nvSpPr>
        <p:spPr>
          <a:xfrm>
            <a:off x="10419991" y="4472292"/>
            <a:ext cx="146226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same</a:t>
            </a:r>
          </a:p>
        </p:txBody>
      </p:sp>
      <p:sp>
        <p:nvSpPr>
          <p:cNvPr id="43" name="CuadroTexto 42">
            <a:extLst>
              <a:ext uri="{FF2B5EF4-FFF2-40B4-BE49-F238E27FC236}">
                <a16:creationId xmlns:a16="http://schemas.microsoft.com/office/drawing/2014/main" id="{0BF162A4-D5E0-D64E-B864-E90CC165110B}"/>
              </a:ext>
            </a:extLst>
          </p:cNvPr>
          <p:cNvSpPr txBox="1"/>
          <p:nvPr/>
        </p:nvSpPr>
        <p:spPr>
          <a:xfrm>
            <a:off x="7941142" y="5092358"/>
            <a:ext cx="98937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ready</a:t>
            </a:r>
          </a:p>
        </p:txBody>
      </p:sp>
      <p:sp>
        <p:nvSpPr>
          <p:cNvPr id="50" name="CuadroTexto 49">
            <a:extLst>
              <a:ext uri="{FF2B5EF4-FFF2-40B4-BE49-F238E27FC236}">
                <a16:creationId xmlns:a16="http://schemas.microsoft.com/office/drawing/2014/main" id="{E3E83CEA-7190-D641-9063-F7DDF2E7203D}"/>
              </a:ext>
            </a:extLst>
          </p:cNvPr>
          <p:cNvSpPr txBox="1"/>
          <p:nvPr/>
        </p:nvSpPr>
        <p:spPr>
          <a:xfrm>
            <a:off x="8469094" y="5686572"/>
            <a:ext cx="139172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beautiful</a:t>
            </a:r>
          </a:p>
        </p:txBody>
      </p:sp>
      <p:sp>
        <p:nvSpPr>
          <p:cNvPr id="51" name="CuadroTexto 50">
            <a:extLst>
              <a:ext uri="{FF2B5EF4-FFF2-40B4-BE49-F238E27FC236}">
                <a16:creationId xmlns:a16="http://schemas.microsoft.com/office/drawing/2014/main" id="{A2596690-E9C2-7847-8B09-054AC50DD6D1}"/>
              </a:ext>
            </a:extLst>
          </p:cNvPr>
          <p:cNvSpPr txBox="1"/>
          <p:nvPr/>
        </p:nvSpPr>
        <p:spPr>
          <a:xfrm>
            <a:off x="10994801" y="5690862"/>
            <a:ext cx="97013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clean</a:t>
            </a:r>
          </a:p>
        </p:txBody>
      </p:sp>
      <p:sp>
        <p:nvSpPr>
          <p:cNvPr id="3" name="Rectangle 2">
            <a:extLst>
              <a:ext uri="{FF2B5EF4-FFF2-40B4-BE49-F238E27FC236}">
                <a16:creationId xmlns:a16="http://schemas.microsoft.com/office/drawing/2014/main" id="{730A2617-6B31-4104-A647-D0B0D3F9AE0F}"/>
              </a:ext>
            </a:extLst>
          </p:cNvPr>
          <p:cNvSpPr/>
          <p:nvPr/>
        </p:nvSpPr>
        <p:spPr>
          <a:xfrm>
            <a:off x="5967841" y="6377659"/>
            <a:ext cx="36936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Amanda Izquierdo / Nick Avery</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4896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7" grpId="0"/>
      <p:bldP spid="38" grpId="0"/>
      <p:bldP spid="41" grpId="0"/>
      <p:bldP spid="43" grpId="0"/>
      <p:bldP spid="50" grpId="0"/>
      <p:bldP spid="5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498758" y="1424831"/>
            <a:ext cx="10645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Hast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gehört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Action Button: Custom 16">
            <a:hlinkClick r:id="" action="ppaction://noaction" highlightClick="1">
              <a:snd r:embed="rId4" name="1.wav"/>
            </a:hlinkClick>
            <a:extLst>
              <a:ext uri="{FF2B5EF4-FFF2-40B4-BE49-F238E27FC236}">
                <a16:creationId xmlns:a16="http://schemas.microsoft.com/office/drawing/2014/main" id="{9535DEA7-EBD7-624E-9AE7-779A47B8D98F}"/>
              </a:ext>
            </a:extLst>
          </p:cNvPr>
          <p:cNvSpPr/>
          <p:nvPr/>
        </p:nvSpPr>
        <p:spPr>
          <a:xfrm>
            <a:off x="1629288" y="23433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5" name="2.wav"/>
            </a:hlinkClick>
            <a:extLst>
              <a:ext uri="{FF2B5EF4-FFF2-40B4-BE49-F238E27FC236}">
                <a16:creationId xmlns:a16="http://schemas.microsoft.com/office/drawing/2014/main" id="{41B1055E-7F99-0349-84F0-6AC2F52F9B7A}"/>
              </a:ext>
            </a:extLst>
          </p:cNvPr>
          <p:cNvSpPr/>
          <p:nvPr/>
        </p:nvSpPr>
        <p:spPr>
          <a:xfrm>
            <a:off x="1629288" y="281593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6" name="3.wav"/>
            </a:hlinkClick>
            <a:extLst>
              <a:ext uri="{FF2B5EF4-FFF2-40B4-BE49-F238E27FC236}">
                <a16:creationId xmlns:a16="http://schemas.microsoft.com/office/drawing/2014/main" id="{99F82ABA-EB0F-4242-9F74-24DC5DC6D369}"/>
              </a:ext>
            </a:extLst>
          </p:cNvPr>
          <p:cNvSpPr/>
          <p:nvPr/>
        </p:nvSpPr>
        <p:spPr>
          <a:xfrm>
            <a:off x="1627210" y="332662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9">
            <a:hlinkClick r:id="" action="ppaction://noaction" highlightClick="1">
              <a:snd r:embed="rId7" name="4.wav"/>
            </a:hlinkClick>
            <a:extLst>
              <a:ext uri="{FF2B5EF4-FFF2-40B4-BE49-F238E27FC236}">
                <a16:creationId xmlns:a16="http://schemas.microsoft.com/office/drawing/2014/main" id="{94871108-BE10-7E44-84B9-2823762B272E}"/>
              </a:ext>
            </a:extLst>
          </p:cNvPr>
          <p:cNvSpPr/>
          <p:nvPr/>
        </p:nvSpPr>
        <p:spPr>
          <a:xfrm>
            <a:off x="1627210" y="380879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8" name="5.wav"/>
            </a:hlinkClick>
            <a:extLst>
              <a:ext uri="{FF2B5EF4-FFF2-40B4-BE49-F238E27FC236}">
                <a16:creationId xmlns:a16="http://schemas.microsoft.com/office/drawing/2014/main" id="{D9F2E140-021B-DB49-A9DF-E14CFDC848F0}"/>
              </a:ext>
            </a:extLst>
          </p:cNvPr>
          <p:cNvSpPr/>
          <p:nvPr/>
        </p:nvSpPr>
        <p:spPr>
          <a:xfrm>
            <a:off x="1627210" y="432633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 name="TextBox 1">
            <a:extLst>
              <a:ext uri="{FF2B5EF4-FFF2-40B4-BE49-F238E27FC236}">
                <a16:creationId xmlns:a16="http://schemas.microsoft.com/office/drawing/2014/main" id="{EF8EA5CD-E3A2-E144-BE3F-A5D5CE776369}"/>
              </a:ext>
            </a:extLst>
          </p:cNvPr>
          <p:cNvSpPr txBox="1"/>
          <p:nvPr/>
        </p:nvSpPr>
        <p:spPr>
          <a:xfrm>
            <a:off x="2182090" y="2291436"/>
            <a:ext cx="6591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first</a:t>
            </a:r>
          </a:p>
        </p:txBody>
      </p:sp>
      <p:sp>
        <p:nvSpPr>
          <p:cNvPr id="13" name="TextBox 12">
            <a:extLst>
              <a:ext uri="{FF2B5EF4-FFF2-40B4-BE49-F238E27FC236}">
                <a16:creationId xmlns:a16="http://schemas.microsoft.com/office/drawing/2014/main" id="{73B36FA6-9E17-724B-ADFE-7F80343A076F}"/>
              </a:ext>
            </a:extLst>
          </p:cNvPr>
          <p:cNvSpPr txBox="1"/>
          <p:nvPr/>
        </p:nvSpPr>
        <p:spPr>
          <a:xfrm>
            <a:off x="2182090" y="2789926"/>
            <a:ext cx="33826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receive / receiving</a:t>
            </a:r>
          </a:p>
        </p:txBody>
      </p:sp>
      <p:sp>
        <p:nvSpPr>
          <p:cNvPr id="14" name="TextBox 13">
            <a:extLst>
              <a:ext uri="{FF2B5EF4-FFF2-40B4-BE49-F238E27FC236}">
                <a16:creationId xmlns:a16="http://schemas.microsoft.com/office/drawing/2014/main" id="{D32A6183-54CB-FF4D-BB14-8D66CB017F6C}"/>
              </a:ext>
            </a:extLst>
          </p:cNvPr>
          <p:cNvSpPr txBox="1"/>
          <p:nvPr/>
        </p:nvSpPr>
        <p:spPr>
          <a:xfrm>
            <a:off x="2182090" y="3288416"/>
            <a:ext cx="8643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goal</a:t>
            </a:r>
          </a:p>
        </p:txBody>
      </p:sp>
      <p:sp>
        <p:nvSpPr>
          <p:cNvPr id="15" name="TextBox 14">
            <a:extLst>
              <a:ext uri="{FF2B5EF4-FFF2-40B4-BE49-F238E27FC236}">
                <a16:creationId xmlns:a16="http://schemas.microsoft.com/office/drawing/2014/main" id="{B475179B-EFA6-3649-97AA-F27A5A2659C2}"/>
              </a:ext>
            </a:extLst>
          </p:cNvPr>
          <p:cNvSpPr txBox="1"/>
          <p:nvPr/>
        </p:nvSpPr>
        <p:spPr>
          <a:xfrm>
            <a:off x="2204646" y="3775959"/>
            <a:ext cx="23294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mix / mixing</a:t>
            </a:r>
          </a:p>
        </p:txBody>
      </p:sp>
      <p:sp>
        <p:nvSpPr>
          <p:cNvPr id="16" name="TextBox 15">
            <a:extLst>
              <a:ext uri="{FF2B5EF4-FFF2-40B4-BE49-F238E27FC236}">
                <a16:creationId xmlns:a16="http://schemas.microsoft.com/office/drawing/2014/main" id="{9A047DF8-48B9-894F-9CD8-C5DFE9055FB6}"/>
              </a:ext>
            </a:extLst>
          </p:cNvPr>
          <p:cNvSpPr txBox="1"/>
          <p:nvPr/>
        </p:nvSpPr>
        <p:spPr>
          <a:xfrm>
            <a:off x="2204646" y="4293497"/>
            <a:ext cx="16946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end</a:t>
            </a:r>
          </a:p>
        </p:txBody>
      </p:sp>
      <p:pic>
        <p:nvPicPr>
          <p:cNvPr id="17" name="Picture 16" descr="green checkmark">
            <a:extLst>
              <a:ext uri="{FF2B5EF4-FFF2-40B4-BE49-F238E27FC236}">
                <a16:creationId xmlns:a16="http://schemas.microsoft.com/office/drawing/2014/main" id="{BBC891A0-9AAE-9248-A038-EA7967DA91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3472" y="2883190"/>
            <a:ext cx="282522" cy="294294"/>
          </a:xfrm>
          <a:prstGeom prst="rect">
            <a:avLst/>
          </a:prstGeom>
        </p:spPr>
      </p:pic>
      <p:pic>
        <p:nvPicPr>
          <p:cNvPr id="18" name="Picture 17" descr="green checkmark">
            <a:extLst>
              <a:ext uri="{FF2B5EF4-FFF2-40B4-BE49-F238E27FC236}">
                <a16:creationId xmlns:a16="http://schemas.microsoft.com/office/drawing/2014/main" id="{0E9D2A61-F601-B544-BBF6-F1CA51A63D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3472" y="3400485"/>
            <a:ext cx="282522" cy="294294"/>
          </a:xfrm>
          <a:prstGeom prst="rect">
            <a:avLst/>
          </a:prstGeom>
        </p:spPr>
      </p:pic>
      <p:sp>
        <p:nvSpPr>
          <p:cNvPr id="20" name="TextBox 19">
            <a:extLst>
              <a:ext uri="{FF2B5EF4-FFF2-40B4-BE49-F238E27FC236}">
                <a16:creationId xmlns:a16="http://schemas.microsoft.com/office/drawing/2014/main" id="{C62B5268-2826-A14E-9AB9-B012505700EF}"/>
              </a:ext>
            </a:extLst>
          </p:cNvPr>
          <p:cNvSpPr txBox="1"/>
          <p:nvPr/>
        </p:nvSpPr>
        <p:spPr>
          <a:xfrm>
            <a:off x="5788969" y="2111087"/>
            <a:ext cx="47160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entury Gothic" panose="020F0302020204030204"/>
                <a:ea typeface="+mn-ea"/>
                <a:cs typeface="+mn-cs"/>
              </a:rPr>
              <a:t>x</a:t>
            </a:r>
          </a:p>
        </p:txBody>
      </p:sp>
      <p:sp>
        <p:nvSpPr>
          <p:cNvPr id="21" name="TextBox 20">
            <a:extLst>
              <a:ext uri="{FF2B5EF4-FFF2-40B4-BE49-F238E27FC236}">
                <a16:creationId xmlns:a16="http://schemas.microsoft.com/office/drawing/2014/main" id="{2338790F-3AA4-4547-85E2-A6DA0E00B07F}"/>
              </a:ext>
            </a:extLst>
          </p:cNvPr>
          <p:cNvSpPr txBox="1"/>
          <p:nvPr/>
        </p:nvSpPr>
        <p:spPr>
          <a:xfrm>
            <a:off x="5788969" y="3585611"/>
            <a:ext cx="47160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entury Gothic" panose="020F0302020204030204"/>
                <a:ea typeface="+mn-ea"/>
                <a:cs typeface="+mn-cs"/>
              </a:rPr>
              <a:t>x</a:t>
            </a:r>
          </a:p>
        </p:txBody>
      </p:sp>
      <p:sp>
        <p:nvSpPr>
          <p:cNvPr id="22" name="TextBox 21">
            <a:extLst>
              <a:ext uri="{FF2B5EF4-FFF2-40B4-BE49-F238E27FC236}">
                <a16:creationId xmlns:a16="http://schemas.microsoft.com/office/drawing/2014/main" id="{E8A8249F-7E3B-FB48-91F5-6989B7EB1073}"/>
              </a:ext>
            </a:extLst>
          </p:cNvPr>
          <p:cNvSpPr txBox="1"/>
          <p:nvPr/>
        </p:nvSpPr>
        <p:spPr>
          <a:xfrm>
            <a:off x="5788969" y="4072631"/>
            <a:ext cx="47160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entury Gothic" panose="020F0302020204030204"/>
                <a:ea typeface="+mn-ea"/>
                <a:cs typeface="+mn-cs"/>
              </a:rPr>
              <a:t>x</a:t>
            </a:r>
          </a:p>
        </p:txBody>
      </p:sp>
      <p:pic>
        <p:nvPicPr>
          <p:cNvPr id="23" name="Picture 22">
            <a:extLst>
              <a:ext uri="{FF2B5EF4-FFF2-40B4-BE49-F238E27FC236}">
                <a16:creationId xmlns:a16="http://schemas.microsoft.com/office/drawing/2014/main" id="{46B5A4D1-8C4F-A04D-95FD-3442DDC8E3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56793" y="2122238"/>
            <a:ext cx="2325855" cy="2402092"/>
          </a:xfrm>
          <a:prstGeom prst="rect">
            <a:avLst/>
          </a:prstGeom>
        </p:spPr>
      </p:pic>
      <p:sp>
        <p:nvSpPr>
          <p:cNvPr id="24" name="TextBox 23">
            <a:extLst>
              <a:ext uri="{FF2B5EF4-FFF2-40B4-BE49-F238E27FC236}">
                <a16:creationId xmlns:a16="http://schemas.microsoft.com/office/drawing/2014/main" id="{7EA0B655-9FDF-6447-8BBA-D2C13977E67C}"/>
              </a:ext>
            </a:extLst>
          </p:cNvPr>
          <p:cNvSpPr txBox="1"/>
          <p:nvPr/>
        </p:nvSpPr>
        <p:spPr>
          <a:xfrm>
            <a:off x="6982504" y="2291436"/>
            <a:ext cx="10214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zuerst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14AF7374-CBAC-664A-A1E2-A0C7DEDF94DB}"/>
              </a:ext>
            </a:extLst>
          </p:cNvPr>
          <p:cNvSpPr txBox="1"/>
          <p:nvPr/>
        </p:nvSpPr>
        <p:spPr>
          <a:xfrm>
            <a:off x="6979169" y="2783101"/>
            <a:ext cx="1428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erhalten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42279777-78D8-0644-A371-ADB7101B7024}"/>
              </a:ext>
            </a:extLst>
          </p:cNvPr>
          <p:cNvSpPr txBox="1"/>
          <p:nvPr/>
        </p:nvSpPr>
        <p:spPr>
          <a:xfrm>
            <a:off x="6979169" y="3274766"/>
            <a:ext cx="12811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4B6BBBCA-DA5C-7547-8BDD-3A090BC6F5CE}"/>
              </a:ext>
            </a:extLst>
          </p:cNvPr>
          <p:cNvSpPr txBox="1"/>
          <p:nvPr/>
        </p:nvSpPr>
        <p:spPr>
          <a:xfrm>
            <a:off x="6990797" y="3775959"/>
            <a:ext cx="1428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mischen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55A2BE12-39DC-7D40-AD4A-2578CA1868AD}"/>
              </a:ext>
            </a:extLst>
          </p:cNvPr>
          <p:cNvSpPr txBox="1"/>
          <p:nvPr/>
        </p:nvSpPr>
        <p:spPr>
          <a:xfrm>
            <a:off x="6990797" y="4293497"/>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schließlich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683E452E-44F7-46E7-A9E2-0F5D88B89A67}"/>
              </a:ext>
            </a:extLst>
          </p:cNvPr>
          <p:cNvSpPr txBox="1"/>
          <p:nvPr/>
        </p:nvSpPr>
        <p:spPr>
          <a:xfrm>
            <a:off x="6807200" y="6400800"/>
            <a:ext cx="267970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Rachel Hawkes</a:t>
            </a:r>
          </a:p>
        </p:txBody>
      </p:sp>
    </p:spTree>
    <p:extLst>
      <p:ext uri="{BB962C8B-B14F-4D97-AF65-F5344CB8AC3E}">
        <p14:creationId xmlns:p14="http://schemas.microsoft.com/office/powerpoint/2010/main" val="232757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20" grpId="0"/>
      <p:bldP spid="21" grpId="0"/>
      <p:bldP spid="22" grpId="0"/>
      <p:bldP spid="24" grpId="0"/>
      <p:bldP spid="25" grpId="0"/>
      <p:bldP spid="26" grpId="0"/>
      <p:bldP spid="27" grpId="0"/>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Table 41"/>
          <p:cNvGraphicFramePr>
            <a:graphicFrameLocks noGrp="1"/>
          </p:cNvGraphicFramePr>
          <p:nvPr/>
        </p:nvGraphicFramePr>
        <p:xfrm>
          <a:off x="264139" y="2409987"/>
          <a:ext cx="11763264" cy="3493728"/>
        </p:xfrm>
        <a:graphic>
          <a:graphicData uri="http://schemas.openxmlformats.org/drawingml/2006/table">
            <a:tbl>
              <a:tblPr firstRow="1" bandRow="1">
                <a:tableStyleId>{5940675A-B579-460E-94D1-54222C63F5DA}</a:tableStyleId>
              </a:tblPr>
              <a:tblGrid>
                <a:gridCol w="1868704">
                  <a:extLst>
                    <a:ext uri="{9D8B030D-6E8A-4147-A177-3AD203B41FA5}">
                      <a16:colId xmlns:a16="http://schemas.microsoft.com/office/drawing/2014/main" val="1209762548"/>
                    </a:ext>
                  </a:extLst>
                </a:gridCol>
                <a:gridCol w="2120900">
                  <a:extLst>
                    <a:ext uri="{9D8B030D-6E8A-4147-A177-3AD203B41FA5}">
                      <a16:colId xmlns:a16="http://schemas.microsoft.com/office/drawing/2014/main" val="3621663382"/>
                    </a:ext>
                  </a:extLst>
                </a:gridCol>
                <a:gridCol w="1892028">
                  <a:extLst>
                    <a:ext uri="{9D8B030D-6E8A-4147-A177-3AD203B41FA5}">
                      <a16:colId xmlns:a16="http://schemas.microsoft.com/office/drawing/2014/main" val="1683103535"/>
                    </a:ext>
                  </a:extLst>
                </a:gridCol>
                <a:gridCol w="1960544">
                  <a:extLst>
                    <a:ext uri="{9D8B030D-6E8A-4147-A177-3AD203B41FA5}">
                      <a16:colId xmlns:a16="http://schemas.microsoft.com/office/drawing/2014/main" val="1221148315"/>
                    </a:ext>
                  </a:extLst>
                </a:gridCol>
                <a:gridCol w="1821456">
                  <a:extLst>
                    <a:ext uri="{9D8B030D-6E8A-4147-A177-3AD203B41FA5}">
                      <a16:colId xmlns:a16="http://schemas.microsoft.com/office/drawing/2014/main" val="578866118"/>
                    </a:ext>
                  </a:extLst>
                </a:gridCol>
                <a:gridCol w="2099632">
                  <a:extLst>
                    <a:ext uri="{9D8B030D-6E8A-4147-A177-3AD203B41FA5}">
                      <a16:colId xmlns:a16="http://schemas.microsoft.com/office/drawing/2014/main" val="4196938053"/>
                    </a:ext>
                  </a:extLst>
                </a:gridCol>
              </a:tblGrid>
              <a:tr h="1746864">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47018523"/>
                  </a:ext>
                </a:extLst>
              </a:tr>
              <a:tr h="1746864">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75534509"/>
                  </a:ext>
                </a:extLst>
              </a:tr>
            </a:tbl>
          </a:graphicData>
        </a:graphic>
      </p:graphicFrame>
      <p:graphicFrame>
        <p:nvGraphicFramePr>
          <p:cNvPr id="44" name="Table 43"/>
          <p:cNvGraphicFramePr>
            <a:graphicFrameLocks noGrp="1"/>
          </p:cNvGraphicFramePr>
          <p:nvPr/>
        </p:nvGraphicFramePr>
        <p:xfrm>
          <a:off x="361019" y="1228482"/>
          <a:ext cx="7920828" cy="741680"/>
        </p:xfrm>
        <a:graphic>
          <a:graphicData uri="http://schemas.openxmlformats.org/drawingml/2006/table">
            <a:tbl>
              <a:tblPr firstRow="1" bandRow="1">
                <a:tableStyleId>{8A107856-5554-42FB-B03E-39F5DBC370BA}</a:tableStyleId>
              </a:tblPr>
              <a:tblGrid>
                <a:gridCol w="660069">
                  <a:extLst>
                    <a:ext uri="{9D8B030D-6E8A-4147-A177-3AD203B41FA5}">
                      <a16:colId xmlns:a16="http://schemas.microsoft.com/office/drawing/2014/main" val="3905892975"/>
                    </a:ext>
                  </a:extLst>
                </a:gridCol>
                <a:gridCol w="660069">
                  <a:extLst>
                    <a:ext uri="{9D8B030D-6E8A-4147-A177-3AD203B41FA5}">
                      <a16:colId xmlns:a16="http://schemas.microsoft.com/office/drawing/2014/main" val="2635420475"/>
                    </a:ext>
                  </a:extLst>
                </a:gridCol>
                <a:gridCol w="660069">
                  <a:extLst>
                    <a:ext uri="{9D8B030D-6E8A-4147-A177-3AD203B41FA5}">
                      <a16:colId xmlns:a16="http://schemas.microsoft.com/office/drawing/2014/main" val="227784924"/>
                    </a:ext>
                  </a:extLst>
                </a:gridCol>
                <a:gridCol w="660069">
                  <a:extLst>
                    <a:ext uri="{9D8B030D-6E8A-4147-A177-3AD203B41FA5}">
                      <a16:colId xmlns:a16="http://schemas.microsoft.com/office/drawing/2014/main" val="4143523289"/>
                    </a:ext>
                  </a:extLst>
                </a:gridCol>
                <a:gridCol w="660069">
                  <a:extLst>
                    <a:ext uri="{9D8B030D-6E8A-4147-A177-3AD203B41FA5}">
                      <a16:colId xmlns:a16="http://schemas.microsoft.com/office/drawing/2014/main" val="3767196912"/>
                    </a:ext>
                  </a:extLst>
                </a:gridCol>
                <a:gridCol w="660069">
                  <a:extLst>
                    <a:ext uri="{9D8B030D-6E8A-4147-A177-3AD203B41FA5}">
                      <a16:colId xmlns:a16="http://schemas.microsoft.com/office/drawing/2014/main" val="3959647626"/>
                    </a:ext>
                  </a:extLst>
                </a:gridCol>
                <a:gridCol w="660069">
                  <a:extLst>
                    <a:ext uri="{9D8B030D-6E8A-4147-A177-3AD203B41FA5}">
                      <a16:colId xmlns:a16="http://schemas.microsoft.com/office/drawing/2014/main" val="1690770967"/>
                    </a:ext>
                  </a:extLst>
                </a:gridCol>
                <a:gridCol w="660069">
                  <a:extLst>
                    <a:ext uri="{9D8B030D-6E8A-4147-A177-3AD203B41FA5}">
                      <a16:colId xmlns:a16="http://schemas.microsoft.com/office/drawing/2014/main" val="3124010768"/>
                    </a:ext>
                  </a:extLst>
                </a:gridCol>
                <a:gridCol w="660069">
                  <a:extLst>
                    <a:ext uri="{9D8B030D-6E8A-4147-A177-3AD203B41FA5}">
                      <a16:colId xmlns:a16="http://schemas.microsoft.com/office/drawing/2014/main" val="1415686900"/>
                    </a:ext>
                  </a:extLst>
                </a:gridCol>
                <a:gridCol w="660069">
                  <a:extLst>
                    <a:ext uri="{9D8B030D-6E8A-4147-A177-3AD203B41FA5}">
                      <a16:colId xmlns:a16="http://schemas.microsoft.com/office/drawing/2014/main" val="1766152659"/>
                    </a:ext>
                  </a:extLst>
                </a:gridCol>
                <a:gridCol w="660069">
                  <a:extLst>
                    <a:ext uri="{9D8B030D-6E8A-4147-A177-3AD203B41FA5}">
                      <a16:colId xmlns:a16="http://schemas.microsoft.com/office/drawing/2014/main" val="1195669314"/>
                    </a:ext>
                  </a:extLst>
                </a:gridCol>
                <a:gridCol w="660069">
                  <a:extLst>
                    <a:ext uri="{9D8B030D-6E8A-4147-A177-3AD203B41FA5}">
                      <a16:colId xmlns:a16="http://schemas.microsoft.com/office/drawing/2014/main" val="2261923046"/>
                    </a:ext>
                  </a:extLst>
                </a:gridCol>
              </a:tblGrid>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78679556"/>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340537903"/>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414184" y="258166"/>
            <a:ext cx="151396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45870F6-12BD-4248-9DBE-4BA0D8C7552E}"/>
              </a:ext>
            </a:extLst>
          </p:cNvPr>
          <p:cNvSpPr txBox="1"/>
          <p:nvPr/>
        </p:nvSpPr>
        <p:spPr>
          <a:xfrm>
            <a:off x="261355" y="363626"/>
            <a:ext cx="88957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Identifica la imagen correcta y escribe su letra.</a:t>
            </a:r>
          </a:p>
        </p:txBody>
      </p:sp>
      <p:grpSp>
        <p:nvGrpSpPr>
          <p:cNvPr id="11" name="Group 10"/>
          <p:cNvGrpSpPr/>
          <p:nvPr/>
        </p:nvGrpSpPr>
        <p:grpSpPr>
          <a:xfrm>
            <a:off x="5275680" y="4219050"/>
            <a:ext cx="795138" cy="1066096"/>
            <a:chOff x="1473868" y="1671851"/>
            <a:chExt cx="1678405" cy="2557391"/>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058" t="9548" r="10038" b="9548"/>
            <a:stretch/>
          </p:blipFill>
          <p:spPr>
            <a:xfrm>
              <a:off x="1503947" y="2580916"/>
              <a:ext cx="1648326" cy="1648326"/>
            </a:xfrm>
            <a:prstGeom prst="rect">
              <a:avLst/>
            </a:prstGeom>
          </p:spPr>
        </p:pic>
        <p:sp>
          <p:nvSpPr>
            <p:cNvPr id="6" name="Oval Callout 5"/>
            <p:cNvSpPr/>
            <p:nvPr/>
          </p:nvSpPr>
          <p:spPr>
            <a:xfrm>
              <a:off x="2328110" y="1671851"/>
              <a:ext cx="691816" cy="461665"/>
            </a:xfrm>
            <a:prstGeom prst="wedgeEllipse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9058" t="9548" r="48512" b="60728"/>
            <a:stretch/>
          </p:blipFill>
          <p:spPr>
            <a:xfrm flipH="1">
              <a:off x="1473868" y="1996318"/>
              <a:ext cx="854242" cy="605589"/>
            </a:xfrm>
            <a:prstGeom prst="rect">
              <a:avLst/>
            </a:prstGeom>
          </p:spPr>
        </p:pic>
        <p:sp>
          <p:nvSpPr>
            <p:cNvPr id="10" name="Oval Callout 9"/>
            <p:cNvSpPr/>
            <p:nvPr/>
          </p:nvSpPr>
          <p:spPr>
            <a:xfrm>
              <a:off x="2358189" y="2234628"/>
              <a:ext cx="691816" cy="461665"/>
            </a:xfrm>
            <a:prstGeom prst="wedgeEllipse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1619" y="4396771"/>
            <a:ext cx="1138259" cy="913653"/>
          </a:xfrm>
          <a:prstGeom prst="rect">
            <a:avLst/>
          </a:prstGeom>
        </p:spPr>
      </p:pic>
      <p:sp>
        <p:nvSpPr>
          <p:cNvPr id="18" name="TextBox 17"/>
          <p:cNvSpPr txBox="1"/>
          <p:nvPr/>
        </p:nvSpPr>
        <p:spPr>
          <a:xfrm>
            <a:off x="216071" y="5209935"/>
            <a:ext cx="19927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go on a short trip]</a:t>
            </a:r>
          </a:p>
        </p:txBody>
      </p:sp>
      <p:grpSp>
        <p:nvGrpSpPr>
          <p:cNvPr id="20" name="Group 19"/>
          <p:cNvGrpSpPr/>
          <p:nvPr/>
        </p:nvGrpSpPr>
        <p:grpSpPr>
          <a:xfrm>
            <a:off x="6162988" y="2821480"/>
            <a:ext cx="2002567" cy="767745"/>
            <a:chOff x="2647869" y="4003009"/>
            <a:chExt cx="3149567" cy="957231"/>
          </a:xfrm>
        </p:grpSpPr>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56677" y="4003009"/>
              <a:ext cx="1048729" cy="867470"/>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7869" y="4083946"/>
              <a:ext cx="1374538" cy="705596"/>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5912" y="4083946"/>
              <a:ext cx="1261524" cy="876294"/>
            </a:xfrm>
            <a:prstGeom prst="rect">
              <a:avLst/>
            </a:prstGeom>
          </p:spPr>
        </p:pic>
      </p:grpSp>
      <p:grpSp>
        <p:nvGrpSpPr>
          <p:cNvPr id="35" name="Group 34"/>
          <p:cNvGrpSpPr/>
          <p:nvPr/>
        </p:nvGrpSpPr>
        <p:grpSpPr>
          <a:xfrm>
            <a:off x="2818829" y="2468785"/>
            <a:ext cx="1211046" cy="898978"/>
            <a:chOff x="9998032" y="860658"/>
            <a:chExt cx="2026266" cy="1662736"/>
          </a:xfrm>
        </p:grpSpPr>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97774" y="860658"/>
              <a:ext cx="1026524" cy="841750"/>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62585" y="1585493"/>
              <a:ext cx="941038" cy="937901"/>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998032" y="983662"/>
              <a:ext cx="987597" cy="841750"/>
            </a:xfrm>
            <a:prstGeom prst="rect">
              <a:avLst/>
            </a:prstGeom>
          </p:spPr>
        </p:pic>
      </p:grpSp>
      <p:pic>
        <p:nvPicPr>
          <p:cNvPr id="36" name="Pictur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24269" y="4382202"/>
            <a:ext cx="927677" cy="924585"/>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1855" y="2533019"/>
            <a:ext cx="900807" cy="1013409"/>
          </a:xfrm>
          <a:prstGeom prst="rect">
            <a:avLst/>
          </a:prstGeom>
        </p:spPr>
      </p:pic>
      <p:pic>
        <p:nvPicPr>
          <p:cNvPr id="38" name="Picture 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78192" y="2458989"/>
            <a:ext cx="706216" cy="908774"/>
          </a:xfrm>
          <a:prstGeom prst="rect">
            <a:avLst/>
          </a:prstGeom>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328964" y="2457353"/>
            <a:ext cx="652677" cy="839879"/>
          </a:xfrm>
          <a:prstGeom prst="rect">
            <a:avLst/>
          </a:prstGeom>
        </p:spPr>
      </p:pic>
      <p:sp>
        <p:nvSpPr>
          <p:cNvPr id="40" name="Right Arrow 39"/>
          <p:cNvSpPr/>
          <p:nvPr/>
        </p:nvSpPr>
        <p:spPr>
          <a:xfrm>
            <a:off x="11070185" y="2582849"/>
            <a:ext cx="213017" cy="2119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Action Button: Custom 16">
            <a:hlinkClick r:id="" action="ppaction://noaction" highlightClick="1">
              <a:snd r:embed="rId16" name="1)_hacer un cambio genial.wav"/>
            </a:hlinkClick>
            <a:extLst>
              <a:ext uri="{FF2B5EF4-FFF2-40B4-BE49-F238E27FC236}">
                <a16:creationId xmlns:a16="http://schemas.microsoft.com/office/drawing/2014/main" id="{30030AF8-564D-734B-84B9-DB4C7A3A6A53}"/>
              </a:ext>
            </a:extLst>
          </p:cNvPr>
          <p:cNvSpPr/>
          <p:nvPr/>
        </p:nvSpPr>
        <p:spPr>
          <a:xfrm>
            <a:off x="525915" y="109091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5" name="Action Button: Custom 16">
            <a:hlinkClick r:id="" action="ppaction://noaction" highlightClick="1">
              <a:snd r:embed="rId17" name="cenar solo.wav"/>
            </a:hlinkClick>
            <a:extLst>
              <a:ext uri="{FF2B5EF4-FFF2-40B4-BE49-F238E27FC236}">
                <a16:creationId xmlns:a16="http://schemas.microsoft.com/office/drawing/2014/main" id="{30030AF8-564D-734B-84B9-DB4C7A3A6A53}"/>
              </a:ext>
            </a:extLst>
          </p:cNvPr>
          <p:cNvSpPr/>
          <p:nvPr/>
        </p:nvSpPr>
        <p:spPr>
          <a:xfrm>
            <a:off x="1167370" y="108758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6" name="Action Button: Custom 16">
            <a:hlinkClick r:id="" action="ppaction://noaction" highlightClick="1">
              <a:snd r:embed="rId18" name="el pelo largo.wav"/>
            </a:hlinkClick>
            <a:extLst>
              <a:ext uri="{FF2B5EF4-FFF2-40B4-BE49-F238E27FC236}">
                <a16:creationId xmlns:a16="http://schemas.microsoft.com/office/drawing/2014/main" id="{30030AF8-564D-734B-84B9-DB4C7A3A6A53}"/>
              </a:ext>
            </a:extLst>
          </p:cNvPr>
          <p:cNvSpPr/>
          <p:nvPr/>
        </p:nvSpPr>
        <p:spPr>
          <a:xfrm>
            <a:off x="1802917" y="108467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7" name="Action Button: Custom 16">
            <a:hlinkClick r:id="" action="ppaction://noaction" highlightClick="1">
              <a:snd r:embed="rId19" name="hacer un viaje corto.wav"/>
            </a:hlinkClick>
            <a:extLst>
              <a:ext uri="{FF2B5EF4-FFF2-40B4-BE49-F238E27FC236}">
                <a16:creationId xmlns:a16="http://schemas.microsoft.com/office/drawing/2014/main" id="{30030AF8-564D-734B-84B9-DB4C7A3A6A53}"/>
              </a:ext>
            </a:extLst>
          </p:cNvPr>
          <p:cNvSpPr/>
          <p:nvPr/>
        </p:nvSpPr>
        <p:spPr>
          <a:xfrm>
            <a:off x="2497321" y="108534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8" name="Action Button: Custom 16">
            <a:hlinkClick r:id="" action="ppaction://noaction" highlightClick="1">
              <a:snd r:embed="rId20" name="hacer un gesto gracioso.wav"/>
            </a:hlinkClick>
            <a:extLst>
              <a:ext uri="{FF2B5EF4-FFF2-40B4-BE49-F238E27FC236}">
                <a16:creationId xmlns:a16="http://schemas.microsoft.com/office/drawing/2014/main" id="{30030AF8-564D-734B-84B9-DB4C7A3A6A53}"/>
              </a:ext>
            </a:extLst>
          </p:cNvPr>
          <p:cNvSpPr/>
          <p:nvPr/>
        </p:nvSpPr>
        <p:spPr>
          <a:xfrm>
            <a:off x="3156768" y="108525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9" name="Action Button: Custom 16">
            <a:hlinkClick r:id="" action="ppaction://noaction" highlightClick="1">
              <a:snd r:embed="rId21" name="el pelo corto.wav"/>
            </a:hlinkClick>
            <a:extLst>
              <a:ext uri="{FF2B5EF4-FFF2-40B4-BE49-F238E27FC236}">
                <a16:creationId xmlns:a16="http://schemas.microsoft.com/office/drawing/2014/main" id="{30030AF8-564D-734B-84B9-DB4C7A3A6A53}"/>
              </a:ext>
            </a:extLst>
          </p:cNvPr>
          <p:cNvSpPr/>
          <p:nvPr/>
        </p:nvSpPr>
        <p:spPr>
          <a:xfrm>
            <a:off x="3807301" y="108428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0" name="Action Button: Custom 16">
            <a:hlinkClick r:id="" action="ppaction://noaction" highlightClick="1">
              <a:snd r:embed="rId22" name="hacer un esfuerzo.wav"/>
            </a:hlinkClick>
            <a:extLst>
              <a:ext uri="{FF2B5EF4-FFF2-40B4-BE49-F238E27FC236}">
                <a16:creationId xmlns:a16="http://schemas.microsoft.com/office/drawing/2014/main" id="{30030AF8-564D-734B-84B9-DB4C7A3A6A53}"/>
              </a:ext>
            </a:extLst>
          </p:cNvPr>
          <p:cNvSpPr/>
          <p:nvPr/>
        </p:nvSpPr>
        <p:spPr>
          <a:xfrm>
            <a:off x="4446962" y="108467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1" name="Action Button: Custom 16">
            <a:hlinkClick r:id="" action="ppaction://noaction" highlightClick="1">
              <a:snd r:embed="rId23" name="un diálogo largo.wav"/>
            </a:hlinkClick>
            <a:extLst>
              <a:ext uri="{FF2B5EF4-FFF2-40B4-BE49-F238E27FC236}">
                <a16:creationId xmlns:a16="http://schemas.microsoft.com/office/drawing/2014/main" id="{30030AF8-564D-734B-84B9-DB4C7A3A6A53}"/>
              </a:ext>
            </a:extLst>
          </p:cNvPr>
          <p:cNvSpPr/>
          <p:nvPr/>
        </p:nvSpPr>
        <p:spPr>
          <a:xfrm>
            <a:off x="5117281" y="108467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2" name="Action Button: Custom 16">
            <a:hlinkClick r:id="" action="ppaction://noaction" highlightClick="1">
              <a:snd r:embed="rId24" name="hacer un viaje largo.wav"/>
            </a:hlinkClick>
            <a:extLst>
              <a:ext uri="{FF2B5EF4-FFF2-40B4-BE49-F238E27FC236}">
                <a16:creationId xmlns:a16="http://schemas.microsoft.com/office/drawing/2014/main" id="{30030AF8-564D-734B-84B9-DB4C7A3A6A53}"/>
              </a:ext>
            </a:extLst>
          </p:cNvPr>
          <p:cNvSpPr/>
          <p:nvPr/>
        </p:nvSpPr>
        <p:spPr>
          <a:xfrm>
            <a:off x="5802344" y="108510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3" name="Action Button: Custom 16">
            <a:hlinkClick r:id="" action="ppaction://noaction" highlightClick="1">
              <a:snd r:embed="rId25" name="el cielo azul.wav"/>
            </a:hlinkClick>
            <a:extLst>
              <a:ext uri="{FF2B5EF4-FFF2-40B4-BE49-F238E27FC236}">
                <a16:creationId xmlns:a16="http://schemas.microsoft.com/office/drawing/2014/main" id="{30030AF8-564D-734B-84B9-DB4C7A3A6A53}"/>
              </a:ext>
            </a:extLst>
          </p:cNvPr>
          <p:cNvSpPr/>
          <p:nvPr/>
        </p:nvSpPr>
        <p:spPr>
          <a:xfrm>
            <a:off x="6448616" y="108525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54" name="Action Button: Custom 16">
            <a:hlinkClick r:id="" action="ppaction://noaction" highlightClick="1">
              <a:snd r:embed="rId26" name="hacer ruido.wav"/>
            </a:hlinkClick>
            <a:extLst>
              <a:ext uri="{FF2B5EF4-FFF2-40B4-BE49-F238E27FC236}">
                <a16:creationId xmlns:a16="http://schemas.microsoft.com/office/drawing/2014/main" id="{30030AF8-564D-734B-84B9-DB4C7A3A6A53}"/>
              </a:ext>
            </a:extLst>
          </p:cNvPr>
          <p:cNvSpPr/>
          <p:nvPr/>
        </p:nvSpPr>
        <p:spPr>
          <a:xfrm>
            <a:off x="7112324" y="108476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55" name="TextBox 54"/>
          <p:cNvSpPr txBox="1"/>
          <p:nvPr/>
        </p:nvSpPr>
        <p:spPr>
          <a:xfrm>
            <a:off x="261355" y="2408273"/>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56" name="TextBox 55"/>
          <p:cNvSpPr txBox="1"/>
          <p:nvPr/>
        </p:nvSpPr>
        <p:spPr>
          <a:xfrm>
            <a:off x="261355" y="415200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57" name="TextBox 56"/>
          <p:cNvSpPr txBox="1"/>
          <p:nvPr/>
        </p:nvSpPr>
        <p:spPr>
          <a:xfrm>
            <a:off x="2135351" y="241249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58" name="TextBox 57"/>
          <p:cNvSpPr txBox="1"/>
          <p:nvPr/>
        </p:nvSpPr>
        <p:spPr>
          <a:xfrm>
            <a:off x="4248962" y="415200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59" name="TextBox 58"/>
          <p:cNvSpPr txBox="1"/>
          <p:nvPr/>
        </p:nvSpPr>
        <p:spPr>
          <a:xfrm>
            <a:off x="4247386" y="2408273"/>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61" name="TextBox 60"/>
          <p:cNvSpPr txBox="1"/>
          <p:nvPr/>
        </p:nvSpPr>
        <p:spPr>
          <a:xfrm>
            <a:off x="8104793" y="2414218"/>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62" name="TextBox 61"/>
          <p:cNvSpPr txBox="1"/>
          <p:nvPr/>
        </p:nvSpPr>
        <p:spPr>
          <a:xfrm>
            <a:off x="6143007" y="415200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63" name="TextBox 62"/>
          <p:cNvSpPr txBox="1"/>
          <p:nvPr/>
        </p:nvSpPr>
        <p:spPr>
          <a:xfrm>
            <a:off x="9930069" y="241562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64" name="TextBox 63"/>
          <p:cNvSpPr txBox="1"/>
          <p:nvPr/>
        </p:nvSpPr>
        <p:spPr>
          <a:xfrm>
            <a:off x="2135351" y="415874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66" name="TextBox 65"/>
          <p:cNvSpPr txBox="1"/>
          <p:nvPr/>
        </p:nvSpPr>
        <p:spPr>
          <a:xfrm>
            <a:off x="8104793" y="4155156"/>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68" name="TextBox 67"/>
          <p:cNvSpPr txBox="1"/>
          <p:nvPr/>
        </p:nvSpPr>
        <p:spPr>
          <a:xfrm>
            <a:off x="6145771" y="2414289"/>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69" name="TextBox 68"/>
          <p:cNvSpPr txBox="1"/>
          <p:nvPr/>
        </p:nvSpPr>
        <p:spPr>
          <a:xfrm>
            <a:off x="499826" y="1656106"/>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70" name="TextBox 69"/>
          <p:cNvSpPr txBox="1"/>
          <p:nvPr/>
        </p:nvSpPr>
        <p:spPr>
          <a:xfrm>
            <a:off x="1174079" y="1655935"/>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71" name="TextBox 70"/>
          <p:cNvSpPr txBox="1"/>
          <p:nvPr/>
        </p:nvSpPr>
        <p:spPr>
          <a:xfrm>
            <a:off x="1830395" y="1655934"/>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72" name="TextBox 71"/>
          <p:cNvSpPr txBox="1"/>
          <p:nvPr/>
        </p:nvSpPr>
        <p:spPr>
          <a:xfrm>
            <a:off x="2512943" y="1652301"/>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73" name="TextBox 72"/>
          <p:cNvSpPr txBox="1"/>
          <p:nvPr/>
        </p:nvSpPr>
        <p:spPr>
          <a:xfrm>
            <a:off x="3152092" y="1653520"/>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74" name="TextBox 73"/>
          <p:cNvSpPr txBox="1"/>
          <p:nvPr/>
        </p:nvSpPr>
        <p:spPr>
          <a:xfrm>
            <a:off x="3796777" y="1658959"/>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75" name="TextBox 74"/>
          <p:cNvSpPr txBox="1"/>
          <p:nvPr/>
        </p:nvSpPr>
        <p:spPr>
          <a:xfrm>
            <a:off x="4446962" y="1658959"/>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76" name="TextBox 75"/>
          <p:cNvSpPr txBox="1"/>
          <p:nvPr/>
        </p:nvSpPr>
        <p:spPr>
          <a:xfrm>
            <a:off x="5137608" y="1653082"/>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77" name="TextBox 76"/>
          <p:cNvSpPr txBox="1"/>
          <p:nvPr/>
        </p:nvSpPr>
        <p:spPr>
          <a:xfrm>
            <a:off x="5772624" y="1657733"/>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78" name="TextBox 77"/>
          <p:cNvSpPr txBox="1"/>
          <p:nvPr/>
        </p:nvSpPr>
        <p:spPr>
          <a:xfrm>
            <a:off x="6437258" y="1668307"/>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79" name="TextBox 78"/>
          <p:cNvSpPr txBox="1"/>
          <p:nvPr/>
        </p:nvSpPr>
        <p:spPr>
          <a:xfrm>
            <a:off x="7084682" y="1668307"/>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8" name="TextBox 7"/>
          <p:cNvSpPr txBox="1"/>
          <p:nvPr/>
        </p:nvSpPr>
        <p:spPr>
          <a:xfrm>
            <a:off x="355505" y="3565396"/>
            <a:ext cx="1843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[long hair]</a:t>
            </a:r>
          </a:p>
        </p:txBody>
      </p:sp>
      <p:sp>
        <p:nvSpPr>
          <p:cNvPr id="81" name="TextBox 80"/>
          <p:cNvSpPr txBox="1"/>
          <p:nvPr/>
        </p:nvSpPr>
        <p:spPr>
          <a:xfrm>
            <a:off x="10034916" y="3393492"/>
            <a:ext cx="20902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make a great change]</a:t>
            </a:r>
          </a:p>
        </p:txBody>
      </p:sp>
      <p:sp>
        <p:nvSpPr>
          <p:cNvPr id="82" name="TextBox 81"/>
          <p:cNvSpPr txBox="1"/>
          <p:nvPr/>
        </p:nvSpPr>
        <p:spPr>
          <a:xfrm>
            <a:off x="4519158" y="3288174"/>
            <a:ext cx="23561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make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noise]</a:t>
            </a:r>
          </a:p>
        </p:txBody>
      </p:sp>
      <p:sp>
        <p:nvSpPr>
          <p:cNvPr id="83" name="TextBox 82"/>
          <p:cNvSpPr txBox="1"/>
          <p:nvPr/>
        </p:nvSpPr>
        <p:spPr>
          <a:xfrm>
            <a:off x="2407479" y="5385914"/>
            <a:ext cx="1843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[short hair]</a:t>
            </a:r>
          </a:p>
        </p:txBody>
      </p:sp>
      <p:sp>
        <p:nvSpPr>
          <p:cNvPr id="84" name="TextBox 83"/>
          <p:cNvSpPr txBox="1"/>
          <p:nvPr/>
        </p:nvSpPr>
        <p:spPr>
          <a:xfrm>
            <a:off x="10190074" y="5342830"/>
            <a:ext cx="21862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[blue sky]</a:t>
            </a:r>
          </a:p>
        </p:txBody>
      </p:sp>
      <p:sp>
        <p:nvSpPr>
          <p:cNvPr id="85" name="TextBox 84"/>
          <p:cNvSpPr txBox="1"/>
          <p:nvPr/>
        </p:nvSpPr>
        <p:spPr>
          <a:xfrm>
            <a:off x="4204370" y="5093793"/>
            <a:ext cx="16228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long dialogue]</a:t>
            </a:r>
          </a:p>
        </p:txBody>
      </p:sp>
      <p:sp>
        <p:nvSpPr>
          <p:cNvPr id="88" name="TextBox 87"/>
          <p:cNvSpPr txBox="1"/>
          <p:nvPr/>
        </p:nvSpPr>
        <p:spPr>
          <a:xfrm>
            <a:off x="2106060" y="3345514"/>
            <a:ext cx="29295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make an effort]</a:t>
            </a:r>
          </a:p>
        </p:txBody>
      </p:sp>
      <p:pic>
        <p:nvPicPr>
          <p:cNvPr id="1026" name="Picture 2" descr="A Perfect World "/>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709595" y="2412005"/>
            <a:ext cx="771364" cy="1010487"/>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p:cNvSpPr txBox="1"/>
          <p:nvPr/>
        </p:nvSpPr>
        <p:spPr>
          <a:xfrm>
            <a:off x="8054766" y="3411285"/>
            <a:ext cx="24179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make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funny gesture]</a:t>
            </a:r>
          </a:p>
        </p:txBody>
      </p:sp>
      <p:pic>
        <p:nvPicPr>
          <p:cNvPr id="1028" name="Picture 4" descr="sound clip art"/>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835130" y="2441537"/>
            <a:ext cx="939705" cy="933510"/>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6092822" y="3449393"/>
            <a:ext cx="19300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go on a long trip]</a:t>
            </a:r>
          </a:p>
        </p:txBody>
      </p:sp>
      <p:grpSp>
        <p:nvGrpSpPr>
          <p:cNvPr id="94" name="Group 93"/>
          <p:cNvGrpSpPr/>
          <p:nvPr/>
        </p:nvGrpSpPr>
        <p:grpSpPr>
          <a:xfrm>
            <a:off x="275089" y="4579852"/>
            <a:ext cx="2002567" cy="767745"/>
            <a:chOff x="2647869" y="4003009"/>
            <a:chExt cx="3149567" cy="957231"/>
          </a:xfrm>
        </p:grpSpPr>
        <p:pic>
          <p:nvPicPr>
            <p:cNvPr id="95" name="Picture 9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56677" y="4003009"/>
              <a:ext cx="1048729" cy="867470"/>
            </a:xfrm>
            <a:prstGeom prst="rect">
              <a:avLst/>
            </a:prstGeom>
          </p:spPr>
        </p:pic>
        <p:pic>
          <p:nvPicPr>
            <p:cNvPr id="96" name="Picture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7869" y="4083946"/>
              <a:ext cx="1374538" cy="705596"/>
            </a:xfrm>
            <a:prstGeom prst="rect">
              <a:avLst/>
            </a:prstGeom>
          </p:spPr>
        </p:pic>
        <p:pic>
          <p:nvPicPr>
            <p:cNvPr id="97" name="Picture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5912" y="4083946"/>
              <a:ext cx="1261524" cy="876294"/>
            </a:xfrm>
            <a:prstGeom prst="rect">
              <a:avLst/>
            </a:prstGeom>
          </p:spPr>
        </p:pic>
      </p:grpSp>
      <p:sp>
        <p:nvSpPr>
          <p:cNvPr id="98" name="TextBox 97"/>
          <p:cNvSpPr txBox="1"/>
          <p:nvPr/>
        </p:nvSpPr>
        <p:spPr>
          <a:xfrm>
            <a:off x="6098301" y="5194212"/>
            <a:ext cx="214316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have dinner alone]</a:t>
            </a:r>
          </a:p>
        </p:txBody>
      </p:sp>
      <p:sp>
        <p:nvSpPr>
          <p:cNvPr id="101" name="TextBox 100"/>
          <p:cNvSpPr txBox="1"/>
          <p:nvPr/>
        </p:nvSpPr>
        <p:spPr>
          <a:xfrm>
            <a:off x="9930069" y="4160534"/>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2" name="Title 1"/>
          <p:cNvSpPr>
            <a:spLocks noGrp="1"/>
          </p:cNvSpPr>
          <p:nvPr>
            <p:ph type="title"/>
          </p:nvPr>
        </p:nvSpPr>
        <p:spPr>
          <a:xfrm>
            <a:off x="10519813" y="-198156"/>
            <a:ext cx="2062078" cy="1325563"/>
          </a:xfrm>
        </p:spPr>
        <p:txBody>
          <a:bodyPr>
            <a:normAutofit/>
          </a:bodyPr>
          <a:lstStyle/>
          <a:p>
            <a:r>
              <a:rPr lang="en-GB" sz="2000" b="1" dirty="0" err="1">
                <a:solidFill>
                  <a:schemeClr val="bg1"/>
                </a:solidFill>
              </a:rPr>
              <a:t>escuchar</a:t>
            </a:r>
            <a:endParaRPr lang="en-GB" sz="2000" b="1" dirty="0">
              <a:solidFill>
                <a:schemeClr val="bg1"/>
              </a:solidFill>
            </a:endParaRPr>
          </a:p>
        </p:txBody>
      </p:sp>
      <p:sp>
        <p:nvSpPr>
          <p:cNvPr id="109" name="TextBox 108"/>
          <p:cNvSpPr txBox="1"/>
          <p:nvPr/>
        </p:nvSpPr>
        <p:spPr>
          <a:xfrm>
            <a:off x="8364157" y="5160003"/>
            <a:ext cx="20500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sleep alone]</a:t>
            </a:r>
          </a:p>
        </p:txBody>
      </p:sp>
      <p:sp>
        <p:nvSpPr>
          <p:cNvPr id="113" name="Action Button: Custom 16">
            <a:hlinkClick r:id="" action="ppaction://noaction" highlightClick="1">
              <a:snd r:embed="rId29" name="dormir solo.wav"/>
            </a:hlinkClick>
            <a:extLst>
              <a:ext uri="{FF2B5EF4-FFF2-40B4-BE49-F238E27FC236}">
                <a16:creationId xmlns:a16="http://schemas.microsoft.com/office/drawing/2014/main" id="{30030AF8-564D-734B-84B9-DB4C7A3A6A53}"/>
              </a:ext>
            </a:extLst>
          </p:cNvPr>
          <p:cNvSpPr/>
          <p:nvPr/>
        </p:nvSpPr>
        <p:spPr>
          <a:xfrm>
            <a:off x="7716495" y="1083896"/>
            <a:ext cx="396000" cy="39093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pic>
        <p:nvPicPr>
          <p:cNvPr id="1030" name="Picture 6" descr="Zzz Clipart "/>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753643" y="4286102"/>
            <a:ext cx="789134" cy="9014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ip Art "/>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134716" y="4184983"/>
            <a:ext cx="926774" cy="1146525"/>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p:cNvSpPr txBox="1"/>
          <p:nvPr/>
        </p:nvSpPr>
        <p:spPr>
          <a:xfrm>
            <a:off x="7750788" y="1675995"/>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5" name="Rectangle 4">
            <a:extLst>
              <a:ext uri="{FF2B5EF4-FFF2-40B4-BE49-F238E27FC236}">
                <a16:creationId xmlns:a16="http://schemas.microsoft.com/office/drawing/2014/main" id="{A2796D69-C3F9-4094-BFF7-801AF81D88D7}"/>
              </a:ext>
            </a:extLst>
          </p:cNvPr>
          <p:cNvSpPr/>
          <p:nvPr/>
        </p:nvSpPr>
        <p:spPr>
          <a:xfrm>
            <a:off x="5982294" y="6426655"/>
            <a:ext cx="337303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Victoria Hobson / Nick Avery</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85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1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90547"/>
            <a:ext cx="4871803" cy="732504"/>
          </a:xfrm>
          <a:prstGeom prst="rect">
            <a:avLst/>
          </a:prstGeom>
        </p:spPr>
      </p:pic>
      <p:sp>
        <p:nvSpPr>
          <p:cNvPr id="4" name="Title 3"/>
          <p:cNvSpPr>
            <a:spLocks noGrp="1"/>
          </p:cNvSpPr>
          <p:nvPr>
            <p:ph type="title"/>
          </p:nvPr>
        </p:nvSpPr>
        <p:spPr>
          <a:xfrm>
            <a:off x="0" y="209832"/>
            <a:ext cx="4257207" cy="596014"/>
          </a:xfrm>
        </p:spPr>
        <p:txBody>
          <a:bodyPr>
            <a:normAutofit/>
          </a:bodyPr>
          <a:lstStyle/>
          <a:p>
            <a:r>
              <a:rPr lang="en-GB" sz="3600" b="1" dirty="0" err="1">
                <a:solidFill>
                  <a:schemeClr val="bg1"/>
                </a:solidFill>
              </a:rPr>
              <a:t>eine</a:t>
            </a:r>
            <a:r>
              <a:rPr lang="en-GB" sz="3600" b="1" dirty="0">
                <a:solidFill>
                  <a:schemeClr val="bg1"/>
                </a:solidFill>
              </a:rPr>
              <a:t> </a:t>
            </a:r>
            <a:r>
              <a:rPr lang="en-GB" sz="3600" b="1" dirty="0" err="1">
                <a:solidFill>
                  <a:schemeClr val="bg1"/>
                </a:solidFill>
              </a:rPr>
              <a:t>Geschichte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08695" y="247046"/>
            <a:ext cx="234863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5" name="Table 24">
            <a:extLst>
              <a:ext uri="{FF2B5EF4-FFF2-40B4-BE49-F238E27FC236}">
                <a16:creationId xmlns:a16="http://schemas.microsoft.com/office/drawing/2014/main" id="{F8C50E69-CF20-0448-B212-064565527774}"/>
              </a:ext>
            </a:extLst>
          </p:cNvPr>
          <p:cNvGraphicFramePr>
            <a:graphicFrameLocks noGrp="1"/>
          </p:cNvGraphicFramePr>
          <p:nvPr/>
        </p:nvGraphicFramePr>
        <p:xfrm>
          <a:off x="0" y="1180458"/>
          <a:ext cx="12168000" cy="5019832"/>
        </p:xfrm>
        <a:graphic>
          <a:graphicData uri="http://schemas.openxmlformats.org/drawingml/2006/table">
            <a:tbl>
              <a:tblPr firstRow="1" bandRow="1">
                <a:tableStyleId>{5940675A-B579-460E-94D1-54222C63F5DA}</a:tableStyleId>
              </a:tblPr>
              <a:tblGrid>
                <a:gridCol w="341194">
                  <a:extLst>
                    <a:ext uri="{9D8B030D-6E8A-4147-A177-3AD203B41FA5}">
                      <a16:colId xmlns:a16="http://schemas.microsoft.com/office/drawing/2014/main" val="20000"/>
                    </a:ext>
                  </a:extLst>
                </a:gridCol>
                <a:gridCol w="4005954">
                  <a:extLst>
                    <a:ext uri="{9D8B030D-6E8A-4147-A177-3AD203B41FA5}">
                      <a16:colId xmlns:a16="http://schemas.microsoft.com/office/drawing/2014/main" val="20001"/>
                    </a:ext>
                  </a:extLst>
                </a:gridCol>
                <a:gridCol w="3927422">
                  <a:extLst>
                    <a:ext uri="{9D8B030D-6E8A-4147-A177-3AD203B41FA5}">
                      <a16:colId xmlns:a16="http://schemas.microsoft.com/office/drawing/2014/main" val="20002"/>
                    </a:ext>
                  </a:extLst>
                </a:gridCol>
                <a:gridCol w="3893430">
                  <a:extLst>
                    <a:ext uri="{9D8B030D-6E8A-4147-A177-3AD203B41FA5}">
                      <a16:colId xmlns:a16="http://schemas.microsoft.com/office/drawing/2014/main" val="20003"/>
                    </a:ext>
                  </a:extLst>
                </a:gridCol>
              </a:tblGrid>
              <a:tr h="673726">
                <a:tc>
                  <a:txBody>
                    <a:bodyPr/>
                    <a:lstStyle/>
                    <a:p>
                      <a:endParaRPr lang="en-GB" sz="2000" dirty="0">
                        <a:solidFill>
                          <a:srgbClr val="115076"/>
                        </a:solidFill>
                      </a:endParaRPr>
                    </a:p>
                  </a:txBody>
                  <a:tcPr/>
                </a:tc>
                <a:tc>
                  <a:txBody>
                    <a:bodyPr/>
                    <a:lstStyle/>
                    <a:p>
                      <a:r>
                        <a:rPr lang="en-GB" sz="2000" dirty="0">
                          <a:solidFill>
                            <a:srgbClr val="115076"/>
                          </a:solidFill>
                        </a:rPr>
                        <a:t>A party</a:t>
                      </a:r>
                      <a:r>
                        <a:rPr lang="en-GB" sz="2000" baseline="0" dirty="0">
                          <a:solidFill>
                            <a:srgbClr val="115076"/>
                          </a:solidFill>
                        </a:rPr>
                        <a:t> is taking place </a:t>
                      </a:r>
                      <a:r>
                        <a:rPr lang="en-GB" sz="2000" b="1" baseline="0" dirty="0">
                          <a:solidFill>
                            <a:srgbClr val="115076"/>
                          </a:solidFill>
                        </a:rPr>
                        <a:t>upstairs</a:t>
                      </a:r>
                      <a:r>
                        <a:rPr lang="en-GB" sz="2000" baseline="0" dirty="0">
                          <a:solidFill>
                            <a:srgbClr val="115076"/>
                          </a:solidFill>
                        </a:rPr>
                        <a:t> in </a:t>
                      </a:r>
                      <a:r>
                        <a:rPr lang="en-GB" sz="2000" b="1" baseline="0" dirty="0">
                          <a:solidFill>
                            <a:srgbClr val="115076"/>
                          </a:solidFill>
                        </a:rPr>
                        <a:t>my flat</a:t>
                      </a:r>
                      <a:r>
                        <a:rPr lang="en-GB" sz="2000" baseline="0" dirty="0">
                          <a:solidFill>
                            <a:srgbClr val="115076"/>
                          </a:solidFill>
                        </a:rPr>
                        <a:t>.</a:t>
                      </a:r>
                      <a:endParaRPr lang="en-GB" sz="2000" dirty="0">
                        <a:solidFill>
                          <a:srgbClr val="115076"/>
                        </a:solidFill>
                      </a:endParaRPr>
                    </a:p>
                  </a:txBody>
                  <a:tcPr anchor="ctr"/>
                </a:tc>
                <a:tc>
                  <a:txBody>
                    <a:bodyPr/>
                    <a:lstStyle/>
                    <a:p>
                      <a:r>
                        <a:rPr lang="en-GB" sz="2000" dirty="0">
                          <a:solidFill>
                            <a:srgbClr val="115076"/>
                          </a:solidFill>
                        </a:rPr>
                        <a:t>A </a:t>
                      </a:r>
                      <a:r>
                        <a:rPr lang="en-GB" sz="2000" b="1" dirty="0">
                          <a:solidFill>
                            <a:srgbClr val="115076"/>
                          </a:solidFill>
                        </a:rPr>
                        <a:t>birthday</a:t>
                      </a:r>
                      <a:r>
                        <a:rPr lang="en-GB" sz="2000" dirty="0">
                          <a:solidFill>
                            <a:srgbClr val="115076"/>
                          </a:solidFill>
                        </a:rPr>
                        <a:t> party is taking place </a:t>
                      </a:r>
                      <a:r>
                        <a:rPr lang="en-GB" sz="2000" b="1" dirty="0">
                          <a:solidFill>
                            <a:srgbClr val="115076"/>
                          </a:solidFill>
                        </a:rPr>
                        <a:t>downstairs</a:t>
                      </a:r>
                      <a:r>
                        <a:rPr lang="en-GB" sz="2000" dirty="0">
                          <a:solidFill>
                            <a:srgbClr val="115076"/>
                          </a:solidFill>
                        </a:rPr>
                        <a:t> in </a:t>
                      </a:r>
                      <a:r>
                        <a:rPr lang="en-GB" sz="2000" b="1" dirty="0">
                          <a:solidFill>
                            <a:srgbClr val="115076"/>
                          </a:solidFill>
                        </a:rPr>
                        <a:t>my house</a:t>
                      </a:r>
                      <a:r>
                        <a:rPr lang="en-GB" sz="2000" dirty="0">
                          <a:solidFill>
                            <a:srgbClr val="115076"/>
                          </a:solidFill>
                        </a:rPr>
                        <a:t>.</a:t>
                      </a:r>
                    </a:p>
                  </a:txBody>
                  <a:tcPr anchor="ctr"/>
                </a:tc>
                <a:tc>
                  <a:txBody>
                    <a:bodyPr/>
                    <a:lstStyle/>
                    <a:p>
                      <a:r>
                        <a:rPr lang="en-GB" sz="2000" dirty="0">
                          <a:solidFill>
                            <a:srgbClr val="115076"/>
                          </a:solidFill>
                        </a:rPr>
                        <a:t>A </a:t>
                      </a:r>
                      <a:r>
                        <a:rPr lang="en-GB" sz="2000" b="1" dirty="0">
                          <a:solidFill>
                            <a:srgbClr val="115076"/>
                          </a:solidFill>
                        </a:rPr>
                        <a:t>birthday </a:t>
                      </a:r>
                      <a:r>
                        <a:rPr lang="en-GB" sz="2000" dirty="0">
                          <a:solidFill>
                            <a:srgbClr val="115076"/>
                          </a:solidFill>
                        </a:rPr>
                        <a:t>party is taking place </a:t>
                      </a:r>
                      <a:r>
                        <a:rPr lang="en-GB" sz="2000" b="1" dirty="0">
                          <a:solidFill>
                            <a:srgbClr val="115076"/>
                          </a:solidFill>
                        </a:rPr>
                        <a:t>upstairs</a:t>
                      </a:r>
                      <a:r>
                        <a:rPr lang="en-GB" sz="2000" dirty="0">
                          <a:solidFill>
                            <a:srgbClr val="115076"/>
                          </a:solidFill>
                        </a:rPr>
                        <a:t> in </a:t>
                      </a:r>
                      <a:r>
                        <a:rPr lang="en-GB" sz="2000" b="1" dirty="0">
                          <a:solidFill>
                            <a:srgbClr val="115076"/>
                          </a:solidFill>
                        </a:rPr>
                        <a:t>my flat</a:t>
                      </a:r>
                      <a:r>
                        <a:rPr lang="en-GB" sz="2000" dirty="0">
                          <a:solidFill>
                            <a:srgbClr val="115076"/>
                          </a:solidFill>
                        </a:rPr>
                        <a:t>.</a:t>
                      </a:r>
                    </a:p>
                  </a:txBody>
                  <a:tcPr anchor="ctr"/>
                </a:tc>
                <a:extLst>
                  <a:ext uri="{0D108BD9-81ED-4DB2-BD59-A6C34878D82A}">
                    <a16:rowId xmlns:a16="http://schemas.microsoft.com/office/drawing/2014/main" val="10000"/>
                  </a:ext>
                </a:extLst>
              </a:tr>
              <a:tr h="711849">
                <a:tc>
                  <a:txBody>
                    <a:bodyPr/>
                    <a:lstStyle/>
                    <a:p>
                      <a:endParaRPr lang="en-GB" sz="2000">
                        <a:solidFill>
                          <a:srgbClr val="115076"/>
                        </a:solidFill>
                      </a:endParaRPr>
                    </a:p>
                  </a:txBody>
                  <a:tcPr/>
                </a:tc>
                <a:tc>
                  <a:txBody>
                    <a:bodyPr/>
                    <a:lstStyle/>
                    <a:p>
                      <a:r>
                        <a:rPr lang="en-GB" sz="2000" dirty="0">
                          <a:solidFill>
                            <a:srgbClr val="115076"/>
                          </a:solidFill>
                        </a:rPr>
                        <a:t>Mia is hungry and she is coming later.</a:t>
                      </a:r>
                    </a:p>
                  </a:txBody>
                  <a:tcPr anchor="ctr"/>
                </a:tc>
                <a:tc>
                  <a:txBody>
                    <a:bodyPr/>
                    <a:lstStyle/>
                    <a:p>
                      <a:r>
                        <a:rPr lang="en-GB" sz="2000" dirty="0">
                          <a:solidFill>
                            <a:srgbClr val="115076"/>
                          </a:solidFill>
                        </a:rPr>
                        <a:t>Mia is tired and she is coming later.</a:t>
                      </a:r>
                    </a:p>
                  </a:txBody>
                  <a:tcPr anchor="ctr"/>
                </a:tc>
                <a:tc>
                  <a:txBody>
                    <a:bodyPr/>
                    <a:lstStyle/>
                    <a:p>
                      <a:r>
                        <a:rPr lang="en-GB" sz="2000" dirty="0">
                          <a:solidFill>
                            <a:srgbClr val="115076"/>
                          </a:solidFill>
                        </a:rPr>
                        <a:t>Mia hat a headache and she is coming later.</a:t>
                      </a:r>
                    </a:p>
                  </a:txBody>
                  <a:tcPr anchor="ctr"/>
                </a:tc>
                <a:extLst>
                  <a:ext uri="{0D108BD9-81ED-4DB2-BD59-A6C34878D82A}">
                    <a16:rowId xmlns:a16="http://schemas.microsoft.com/office/drawing/2014/main" val="10001"/>
                  </a:ext>
                </a:extLst>
              </a:tr>
              <a:tr h="673726">
                <a:tc>
                  <a:txBody>
                    <a:bodyPr/>
                    <a:lstStyle/>
                    <a:p>
                      <a:endParaRPr lang="en-GB" sz="2000">
                        <a:solidFill>
                          <a:srgbClr val="115076"/>
                        </a:solidFill>
                      </a:endParaRPr>
                    </a:p>
                  </a:txBody>
                  <a:tcPr/>
                </a:tc>
                <a:tc>
                  <a:txBody>
                    <a:bodyPr/>
                    <a:lstStyle/>
                    <a:p>
                      <a:r>
                        <a:rPr lang="en-GB" sz="2000" dirty="0">
                          <a:solidFill>
                            <a:srgbClr val="115076"/>
                          </a:solidFill>
                        </a:rPr>
                        <a:t>Mehmet</a:t>
                      </a:r>
                      <a:r>
                        <a:rPr lang="en-GB" sz="2000" baseline="0" dirty="0">
                          <a:solidFill>
                            <a:srgbClr val="115076"/>
                          </a:solidFill>
                        </a:rPr>
                        <a:t> flew by plane from Poland.</a:t>
                      </a:r>
                      <a:endParaRPr lang="en-GB" sz="2000" dirty="0">
                        <a:solidFill>
                          <a:srgbClr val="115076"/>
                        </a:solidFill>
                      </a:endParaRPr>
                    </a:p>
                  </a:txBody>
                  <a:tcPr anchor="ctr"/>
                </a:tc>
                <a:tc>
                  <a:txBody>
                    <a:bodyPr/>
                    <a:lstStyle/>
                    <a:p>
                      <a:r>
                        <a:rPr lang="en-GB" sz="2000" dirty="0">
                          <a:solidFill>
                            <a:srgbClr val="115076"/>
                          </a:solidFill>
                        </a:rPr>
                        <a:t>Mehmet</a:t>
                      </a:r>
                      <a:r>
                        <a:rPr lang="en-GB" sz="2000" baseline="0" dirty="0">
                          <a:solidFill>
                            <a:srgbClr val="115076"/>
                          </a:solidFill>
                        </a:rPr>
                        <a:t> travelled by train from Switzerland.</a:t>
                      </a:r>
                      <a:endParaRPr lang="en-GB" sz="2000" dirty="0">
                        <a:solidFill>
                          <a:srgbClr val="115076"/>
                        </a:solidFill>
                      </a:endParaRPr>
                    </a:p>
                  </a:txBody>
                  <a:tcPr anchor="ctr"/>
                </a:tc>
                <a:tc>
                  <a:txBody>
                    <a:bodyPr/>
                    <a:lstStyle/>
                    <a:p>
                      <a:r>
                        <a:rPr lang="en-GB" sz="2000" dirty="0">
                          <a:solidFill>
                            <a:srgbClr val="115076"/>
                          </a:solidFill>
                        </a:rPr>
                        <a:t>Mehmet</a:t>
                      </a:r>
                      <a:r>
                        <a:rPr lang="en-GB" sz="2000" baseline="0" dirty="0">
                          <a:solidFill>
                            <a:srgbClr val="115076"/>
                          </a:solidFill>
                        </a:rPr>
                        <a:t> flew by plane from the south.</a:t>
                      </a:r>
                      <a:endParaRPr lang="en-GB" sz="2000" dirty="0">
                        <a:solidFill>
                          <a:srgbClr val="115076"/>
                        </a:solidFill>
                      </a:endParaRPr>
                    </a:p>
                  </a:txBody>
                  <a:tcPr anchor="ctr"/>
                </a:tc>
                <a:extLst>
                  <a:ext uri="{0D108BD9-81ED-4DB2-BD59-A6C34878D82A}">
                    <a16:rowId xmlns:a16="http://schemas.microsoft.com/office/drawing/2014/main" val="10002"/>
                  </a:ext>
                </a:extLst>
              </a:tr>
              <a:tr h="966650">
                <a:tc>
                  <a:txBody>
                    <a:bodyPr/>
                    <a:lstStyle/>
                    <a:p>
                      <a:endParaRPr lang="en-GB" sz="2000">
                        <a:solidFill>
                          <a:srgbClr val="115076"/>
                        </a:solidFill>
                      </a:endParaRPr>
                    </a:p>
                  </a:txBody>
                  <a:tcPr/>
                </a:tc>
                <a:tc>
                  <a:txBody>
                    <a:bodyPr/>
                    <a:lstStyle/>
                    <a:p>
                      <a:r>
                        <a:rPr lang="en-GB" sz="2000" dirty="0">
                          <a:solidFill>
                            <a:srgbClr val="115076"/>
                          </a:solidFill>
                        </a:rPr>
                        <a:t>Katja’s aunt and uncle live in Poland and are bringing Polish food.</a:t>
                      </a:r>
                    </a:p>
                  </a:txBody>
                  <a:tcPr anchor="ctr"/>
                </a:tc>
                <a:tc>
                  <a:txBody>
                    <a:bodyPr/>
                    <a:lstStyle/>
                    <a:p>
                      <a:r>
                        <a:rPr lang="en-GB" sz="2000" dirty="0">
                          <a:solidFill>
                            <a:srgbClr val="115076"/>
                          </a:solidFill>
                        </a:rPr>
                        <a:t>Katja’s aunt and uncle are flying from Poland and like eating Polish food.</a:t>
                      </a:r>
                    </a:p>
                  </a:txBody>
                  <a:tcPr anchor="ctr"/>
                </a:tc>
                <a:tc>
                  <a:txBody>
                    <a:bodyPr/>
                    <a:lstStyle/>
                    <a:p>
                      <a:r>
                        <a:rPr lang="en-GB" sz="2000" dirty="0">
                          <a:solidFill>
                            <a:srgbClr val="115076"/>
                          </a:solidFill>
                        </a:rPr>
                        <a:t>Katja’s aunt and uncle are coming from Poland and can’t travel by boat.</a:t>
                      </a:r>
                    </a:p>
                  </a:txBody>
                  <a:tcPr anchor="ctr"/>
                </a:tc>
                <a:extLst>
                  <a:ext uri="{0D108BD9-81ED-4DB2-BD59-A6C34878D82A}">
                    <a16:rowId xmlns:a16="http://schemas.microsoft.com/office/drawing/2014/main" val="10003"/>
                  </a:ext>
                </a:extLst>
              </a:tr>
              <a:tr h="966650">
                <a:tc>
                  <a:txBody>
                    <a:bodyPr/>
                    <a:lstStyle/>
                    <a:p>
                      <a:endParaRPr lang="en-GB" sz="2000">
                        <a:solidFill>
                          <a:srgbClr val="115076"/>
                        </a:solidFill>
                      </a:endParaRPr>
                    </a:p>
                  </a:txBody>
                  <a:tcPr/>
                </a:tc>
                <a:tc>
                  <a:txBody>
                    <a:bodyPr/>
                    <a:lstStyle/>
                    <a:p>
                      <a:r>
                        <a:rPr lang="en-GB" sz="2000" dirty="0">
                          <a:solidFill>
                            <a:srgbClr val="115076"/>
                          </a:solidFill>
                        </a:rPr>
                        <a:t>Katja is preparing the food,</a:t>
                      </a:r>
                      <a:r>
                        <a:rPr lang="en-GB" sz="2000" baseline="0" dirty="0">
                          <a:solidFill>
                            <a:srgbClr val="115076"/>
                          </a:solidFill>
                        </a:rPr>
                        <a:t> but she hasn’t found the </a:t>
                      </a:r>
                      <a:r>
                        <a:rPr lang="en-GB" sz="2000" baseline="0" dirty="0" err="1">
                          <a:solidFill>
                            <a:srgbClr val="115076"/>
                          </a:solidFill>
                        </a:rPr>
                        <a:t>Küche</a:t>
                      </a:r>
                      <a:r>
                        <a:rPr lang="en-GB" sz="2000" baseline="0" dirty="0">
                          <a:solidFill>
                            <a:srgbClr val="115076"/>
                          </a:solidFill>
                        </a:rPr>
                        <a:t>.</a:t>
                      </a:r>
                      <a:endParaRPr lang="en-GB" sz="2000" dirty="0">
                        <a:solidFill>
                          <a:srgbClr val="115076"/>
                        </a:solidFill>
                      </a:endParaRPr>
                    </a:p>
                  </a:txBody>
                  <a:tcPr anchor="ctr"/>
                </a:tc>
                <a:tc>
                  <a:txBody>
                    <a:bodyPr/>
                    <a:lstStyle/>
                    <a:p>
                      <a:r>
                        <a:rPr lang="en-GB" sz="2000" dirty="0">
                          <a:solidFill>
                            <a:srgbClr val="115076"/>
                          </a:solidFill>
                        </a:rPr>
                        <a:t>Katja is preparing the food,</a:t>
                      </a:r>
                      <a:r>
                        <a:rPr lang="en-GB" sz="2000" baseline="0" dirty="0">
                          <a:solidFill>
                            <a:srgbClr val="115076"/>
                          </a:solidFill>
                        </a:rPr>
                        <a:t> but she hasn’t found the coffee.</a:t>
                      </a:r>
                      <a:endParaRPr lang="en-GB" sz="2000" dirty="0">
                        <a:solidFill>
                          <a:srgbClr val="115076"/>
                        </a:solidFill>
                      </a:endParaRPr>
                    </a:p>
                  </a:txBody>
                  <a:tcPr anchor="ctr"/>
                </a:tc>
                <a:tc>
                  <a:txBody>
                    <a:bodyPr/>
                    <a:lstStyle/>
                    <a:p>
                      <a:r>
                        <a:rPr lang="en-GB" sz="2000" dirty="0">
                          <a:solidFill>
                            <a:srgbClr val="115076"/>
                          </a:solidFill>
                        </a:rPr>
                        <a:t>Katja is preparing the party,</a:t>
                      </a:r>
                      <a:r>
                        <a:rPr lang="en-GB" sz="2000" baseline="0" dirty="0">
                          <a:solidFill>
                            <a:srgbClr val="115076"/>
                          </a:solidFill>
                        </a:rPr>
                        <a:t> but she hasn’t found the food.</a:t>
                      </a:r>
                      <a:endParaRPr lang="en-GB" sz="2000" dirty="0">
                        <a:solidFill>
                          <a:srgbClr val="115076"/>
                        </a:solidFill>
                      </a:endParaRPr>
                    </a:p>
                  </a:txBody>
                  <a:tcPr anchor="ctr"/>
                </a:tc>
                <a:extLst>
                  <a:ext uri="{0D108BD9-81ED-4DB2-BD59-A6C34878D82A}">
                    <a16:rowId xmlns:a16="http://schemas.microsoft.com/office/drawing/2014/main" val="10004"/>
                  </a:ext>
                </a:extLst>
              </a:tr>
              <a:tr h="894223">
                <a:tc>
                  <a:txBody>
                    <a:bodyPr/>
                    <a:lstStyle/>
                    <a:p>
                      <a:endParaRPr lang="en-GB" sz="2000">
                        <a:solidFill>
                          <a:srgbClr val="115076"/>
                        </a:solidFill>
                      </a:endParaRPr>
                    </a:p>
                  </a:txBody>
                  <a:tcPr/>
                </a:tc>
                <a:tc>
                  <a:txBody>
                    <a:bodyPr/>
                    <a:lstStyle/>
                    <a:p>
                      <a:r>
                        <a:rPr lang="en-GB" sz="2000" dirty="0">
                          <a:solidFill>
                            <a:srgbClr val="115076"/>
                          </a:solidFill>
                        </a:rPr>
                        <a:t>We walke</a:t>
                      </a:r>
                      <a:r>
                        <a:rPr lang="en-GB" sz="2000" baseline="0" dirty="0">
                          <a:solidFill>
                            <a:srgbClr val="115076"/>
                          </a:solidFill>
                        </a:rPr>
                        <a:t>d to town, but we still want to dance with Mia!</a:t>
                      </a:r>
                      <a:endParaRPr lang="en-GB" sz="2000" dirty="0">
                        <a:solidFill>
                          <a:srgbClr val="115076"/>
                        </a:solidFill>
                      </a:endParaRPr>
                    </a:p>
                  </a:txBody>
                  <a:tcPr anchor="ctr"/>
                </a:tc>
                <a:tc>
                  <a:txBody>
                    <a:bodyPr/>
                    <a:lstStyle/>
                    <a:p>
                      <a:r>
                        <a:rPr lang="en-GB" sz="2000" dirty="0">
                          <a:solidFill>
                            <a:srgbClr val="115076"/>
                          </a:solidFill>
                        </a:rPr>
                        <a:t>We went shopping,</a:t>
                      </a:r>
                      <a:r>
                        <a:rPr lang="en-GB" sz="2000" baseline="0" dirty="0">
                          <a:solidFill>
                            <a:srgbClr val="115076"/>
                          </a:solidFill>
                        </a:rPr>
                        <a:t> but now we want to dance with Mia!</a:t>
                      </a:r>
                      <a:endParaRPr lang="en-GB" sz="2000" dirty="0">
                        <a:solidFill>
                          <a:srgbClr val="115076"/>
                        </a:solidFill>
                      </a:endParaRPr>
                    </a:p>
                  </a:txBody>
                  <a:tcPr anchor="ctr"/>
                </a:tc>
                <a:tc>
                  <a:txBody>
                    <a:bodyPr/>
                    <a:lstStyle/>
                    <a:p>
                      <a:r>
                        <a:rPr lang="en-GB" sz="2000" dirty="0">
                          <a:solidFill>
                            <a:srgbClr val="115076"/>
                          </a:solidFill>
                        </a:rPr>
                        <a:t>We went shopping, but we still want to dance with Mia.</a:t>
                      </a:r>
                    </a:p>
                  </a:txBody>
                  <a:tcPr anchor="ctr"/>
                </a:tc>
                <a:extLst>
                  <a:ext uri="{0D108BD9-81ED-4DB2-BD59-A6C34878D82A}">
                    <a16:rowId xmlns:a16="http://schemas.microsoft.com/office/drawing/2014/main" val="10005"/>
                  </a:ext>
                </a:extLst>
              </a:tr>
            </a:tbl>
          </a:graphicData>
        </a:graphic>
      </p:graphicFrame>
      <p:sp>
        <p:nvSpPr>
          <p:cNvPr id="26" name="TextBox 25">
            <a:extLst>
              <a:ext uri="{FF2B5EF4-FFF2-40B4-BE49-F238E27FC236}">
                <a16:creationId xmlns:a16="http://schemas.microsoft.com/office/drawing/2014/main" id="{3933EC8A-A80F-B845-A3E0-5E098C9FD6D1}"/>
              </a:ext>
            </a:extLst>
          </p:cNvPr>
          <p:cNvSpPr txBox="1"/>
          <p:nvPr/>
        </p:nvSpPr>
        <p:spPr>
          <a:xfrm>
            <a:off x="4631628" y="354932"/>
            <a:ext cx="43205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Rectangle 26">
            <a:hlinkClick r:id="" action="ppaction://noaction">
              <a:snd r:embed="rId4" name="10. 1. Oben.wav"/>
            </a:hlinkClick>
            <a:extLst>
              <a:ext uri="{FF2B5EF4-FFF2-40B4-BE49-F238E27FC236}">
                <a16:creationId xmlns:a16="http://schemas.microsoft.com/office/drawing/2014/main" id="{168E5AD5-FD98-ED41-ABC7-9683CB559CB8}"/>
              </a:ext>
            </a:extLst>
          </p:cNvPr>
          <p:cNvSpPr/>
          <p:nvPr/>
        </p:nvSpPr>
        <p:spPr>
          <a:xfrm>
            <a:off x="0" y="1325185"/>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8" name="Rectangle 27">
            <a:hlinkClick r:id="" action="ppaction://noaction">
              <a:snd r:embed="rId5" name="10. 2. Mia.wav"/>
            </a:hlinkClick>
            <a:extLst>
              <a:ext uri="{FF2B5EF4-FFF2-40B4-BE49-F238E27FC236}">
                <a16:creationId xmlns:a16="http://schemas.microsoft.com/office/drawing/2014/main" id="{827C196A-36DC-C04A-94B6-41FE806E30F4}"/>
              </a:ext>
            </a:extLst>
          </p:cNvPr>
          <p:cNvSpPr/>
          <p:nvPr/>
        </p:nvSpPr>
        <p:spPr>
          <a:xfrm>
            <a:off x="0" y="2005460"/>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9" name="Rectangle 28">
            <a:hlinkClick r:id="" action="ppaction://noaction">
              <a:snd r:embed="rId6" name="10. 3. Mehmet.wav"/>
            </a:hlinkClick>
            <a:extLst>
              <a:ext uri="{FF2B5EF4-FFF2-40B4-BE49-F238E27FC236}">
                <a16:creationId xmlns:a16="http://schemas.microsoft.com/office/drawing/2014/main" id="{18FA223D-DDFA-1644-8396-5F0E7A4F1BA9}"/>
              </a:ext>
            </a:extLst>
          </p:cNvPr>
          <p:cNvSpPr/>
          <p:nvPr/>
        </p:nvSpPr>
        <p:spPr>
          <a:xfrm>
            <a:off x="0" y="2756156"/>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0" name="Rectangle 29">
            <a:hlinkClick r:id="" action="ppaction://noaction">
              <a:snd r:embed="rId7" name="10. 4. Katja.wav"/>
            </a:hlinkClick>
            <a:extLst>
              <a:ext uri="{FF2B5EF4-FFF2-40B4-BE49-F238E27FC236}">
                <a16:creationId xmlns:a16="http://schemas.microsoft.com/office/drawing/2014/main" id="{C43D7BDD-B7DE-0446-A119-B2D584C177E9}"/>
              </a:ext>
            </a:extLst>
          </p:cNvPr>
          <p:cNvSpPr/>
          <p:nvPr/>
        </p:nvSpPr>
        <p:spPr>
          <a:xfrm>
            <a:off x="0" y="3555394"/>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1" name="Rectangle 30">
            <a:hlinkClick r:id="" action="ppaction://noaction">
              <a:snd r:embed="rId8" name="10. 5. Katja bereitet.wav"/>
            </a:hlinkClick>
            <a:extLst>
              <a:ext uri="{FF2B5EF4-FFF2-40B4-BE49-F238E27FC236}">
                <a16:creationId xmlns:a16="http://schemas.microsoft.com/office/drawing/2014/main" id="{18A26402-D9E5-6648-8517-A054F452F126}"/>
              </a:ext>
            </a:extLst>
          </p:cNvPr>
          <p:cNvSpPr/>
          <p:nvPr/>
        </p:nvSpPr>
        <p:spPr>
          <a:xfrm>
            <a:off x="-1" y="4619976"/>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2" name="Rectangle 31">
            <a:hlinkClick r:id="" action="ppaction://noaction">
              <a:snd r:embed="rId9" name="10. 6.wav"/>
            </a:hlinkClick>
            <a:extLst>
              <a:ext uri="{FF2B5EF4-FFF2-40B4-BE49-F238E27FC236}">
                <a16:creationId xmlns:a16="http://schemas.microsoft.com/office/drawing/2014/main" id="{8D6B492D-98B3-B149-9584-E3E6BF88D2EE}"/>
              </a:ext>
            </a:extLst>
          </p:cNvPr>
          <p:cNvSpPr/>
          <p:nvPr/>
        </p:nvSpPr>
        <p:spPr>
          <a:xfrm>
            <a:off x="0" y="5506487"/>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pic>
        <p:nvPicPr>
          <p:cNvPr id="21" name="Picture 20" descr="green checkmark">
            <a:extLst>
              <a:ext uri="{FF2B5EF4-FFF2-40B4-BE49-F238E27FC236}">
                <a16:creationId xmlns:a16="http://schemas.microsoft.com/office/drawing/2014/main" id="{8964A022-C428-4B6C-B8FB-C71E1659E7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91774" y="1336496"/>
            <a:ext cx="422500" cy="440105"/>
          </a:xfrm>
          <a:prstGeom prst="rect">
            <a:avLst/>
          </a:prstGeom>
        </p:spPr>
      </p:pic>
      <p:pic>
        <p:nvPicPr>
          <p:cNvPr id="22" name="Picture 21" descr="green checkmark">
            <a:extLst>
              <a:ext uri="{FF2B5EF4-FFF2-40B4-BE49-F238E27FC236}">
                <a16:creationId xmlns:a16="http://schemas.microsoft.com/office/drawing/2014/main" id="{7D8EBF60-2F7C-4764-98B9-CC876DFD14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11820" y="2076263"/>
            <a:ext cx="422500" cy="440105"/>
          </a:xfrm>
          <a:prstGeom prst="rect">
            <a:avLst/>
          </a:prstGeom>
        </p:spPr>
      </p:pic>
      <p:pic>
        <p:nvPicPr>
          <p:cNvPr id="39" name="Picture 38" descr="green checkmark">
            <a:extLst>
              <a:ext uri="{FF2B5EF4-FFF2-40B4-BE49-F238E27FC236}">
                <a16:creationId xmlns:a16="http://schemas.microsoft.com/office/drawing/2014/main" id="{3F52A067-3C0A-4213-A53B-4714716937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91774" y="2768367"/>
            <a:ext cx="422500" cy="440105"/>
          </a:xfrm>
          <a:prstGeom prst="rect">
            <a:avLst/>
          </a:prstGeom>
        </p:spPr>
      </p:pic>
      <p:pic>
        <p:nvPicPr>
          <p:cNvPr id="40" name="Picture 39" descr="green checkmark">
            <a:extLst>
              <a:ext uri="{FF2B5EF4-FFF2-40B4-BE49-F238E27FC236}">
                <a16:creationId xmlns:a16="http://schemas.microsoft.com/office/drawing/2014/main" id="{48B0E237-5C40-467E-A3CF-2530141A39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14042" y="3776098"/>
            <a:ext cx="422500" cy="440105"/>
          </a:xfrm>
          <a:prstGeom prst="rect">
            <a:avLst/>
          </a:prstGeom>
        </p:spPr>
      </p:pic>
      <p:pic>
        <p:nvPicPr>
          <p:cNvPr id="41" name="Picture 40" descr="green checkmark">
            <a:extLst>
              <a:ext uri="{FF2B5EF4-FFF2-40B4-BE49-F238E27FC236}">
                <a16:creationId xmlns:a16="http://schemas.microsoft.com/office/drawing/2014/main" id="{9D7C0249-AD64-430E-8060-87E1312F02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34707" y="4765847"/>
            <a:ext cx="422500" cy="440105"/>
          </a:xfrm>
          <a:prstGeom prst="rect">
            <a:avLst/>
          </a:prstGeom>
        </p:spPr>
      </p:pic>
      <p:pic>
        <p:nvPicPr>
          <p:cNvPr id="42" name="Picture 41" descr="green checkmark">
            <a:extLst>
              <a:ext uri="{FF2B5EF4-FFF2-40B4-BE49-F238E27FC236}">
                <a16:creationId xmlns:a16="http://schemas.microsoft.com/office/drawing/2014/main" id="{D64D58A6-B4B5-4FEA-B586-25AE0FD453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769500" y="5432306"/>
            <a:ext cx="422500" cy="440105"/>
          </a:xfrm>
          <a:prstGeom prst="rect">
            <a:avLst/>
          </a:prstGeom>
        </p:spPr>
      </p:pic>
      <p:sp>
        <p:nvSpPr>
          <p:cNvPr id="19" name="TextBox 18">
            <a:extLst>
              <a:ext uri="{FF2B5EF4-FFF2-40B4-BE49-F238E27FC236}">
                <a16:creationId xmlns:a16="http://schemas.microsoft.com/office/drawing/2014/main" id="{4A7A23F6-8A38-4765-ABBD-BEC02B668247}"/>
              </a:ext>
            </a:extLst>
          </p:cNvPr>
          <p:cNvSpPr txBox="1"/>
          <p:nvPr/>
        </p:nvSpPr>
        <p:spPr>
          <a:xfrm>
            <a:off x="6807200" y="6400800"/>
            <a:ext cx="267970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Rachel Hawkes</a:t>
            </a:r>
          </a:p>
        </p:txBody>
      </p:sp>
    </p:spTree>
    <p:extLst>
      <p:ext uri="{BB962C8B-B14F-4D97-AF65-F5344CB8AC3E}">
        <p14:creationId xmlns:p14="http://schemas.microsoft.com/office/powerpoint/2010/main" val="50156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ma...</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pre...</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mis...</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i...</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lim...</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su...</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lis...</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se...</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4107180" y="632301"/>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úl...</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con...</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lar...</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tri...</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qui...</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last</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2" name="Rectángulo redondeado 14">
            <a:extLst>
              <a:ext uri="{FF2B5EF4-FFF2-40B4-BE49-F238E27FC236}">
                <a16:creationId xmlns:a16="http://schemas.microsoft.com/office/drawing/2014/main" id="{4FB3293C-76C7-0B4C-8693-EFAE0F2BB578}"/>
              </a:ext>
            </a:extLst>
          </p:cNvPr>
          <p:cNvSpPr/>
          <p:nvPr/>
        </p:nvSpPr>
        <p:spPr>
          <a:xfrm>
            <a:off x="4107180" y="632301"/>
            <a:ext cx="2407920" cy="7467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úl</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timo</a:t>
            </a:r>
            <a:endPar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050FADA7-9E63-48C6-B588-45CF7139F4E6}"/>
              </a:ext>
            </a:extLst>
          </p:cNvPr>
          <p:cNvSpPr/>
          <p:nvPr/>
        </p:nvSpPr>
        <p:spPr>
          <a:xfrm>
            <a:off x="8103870" y="6382147"/>
            <a:ext cx="13740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80789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childTnLst>
        </p:cTn>
      </p:par>
    </p:tnLst>
    <p:bldLst>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2774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9" name="TextBox 8">
            <a:extLst>
              <a:ext uri="{FF2B5EF4-FFF2-40B4-BE49-F238E27FC236}">
                <a16:creationId xmlns:a16="http://schemas.microsoft.com/office/drawing/2014/main" id="{28084BE4-A4AF-364C-B8E5-ED6D583A6685}"/>
              </a:ext>
            </a:extLst>
          </p:cNvPr>
          <p:cNvSpPr txBox="1"/>
          <p:nvPr/>
        </p:nvSpPr>
        <p:spPr>
          <a:xfrm>
            <a:off x="180000" y="3024349"/>
            <a:ext cx="2774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2" name="TextBox 1"/>
          <p:cNvSpPr txBox="1"/>
          <p:nvPr/>
        </p:nvSpPr>
        <p:spPr>
          <a:xfrm>
            <a:off x="180000" y="2029607"/>
            <a:ext cx="11291564"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 lycée je/j’ …</a:t>
            </a:r>
          </a:p>
        </p:txBody>
      </p:sp>
      <p:sp>
        <p:nvSpPr>
          <p:cNvPr id="10" name="TextBox 9"/>
          <p:cNvSpPr txBox="1"/>
          <p:nvPr/>
        </p:nvSpPr>
        <p:spPr>
          <a:xfrm>
            <a:off x="116809" y="3594410"/>
            <a:ext cx="431869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 natation</a:t>
            </a:r>
          </a:p>
        </p:txBody>
      </p:sp>
      <p:sp>
        <p:nvSpPr>
          <p:cNvPr id="21" name="TextBox 20"/>
          <p:cNvSpPr txBox="1"/>
          <p:nvPr/>
        </p:nvSpPr>
        <p:spPr>
          <a:xfrm>
            <a:off x="8697351" y="3594410"/>
            <a:ext cx="2786795"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sport</a:t>
            </a:r>
          </a:p>
        </p:txBody>
      </p:sp>
      <p:sp>
        <p:nvSpPr>
          <p:cNvPr id="22" name="TextBox 21"/>
          <p:cNvSpPr txBox="1"/>
          <p:nvPr/>
        </p:nvSpPr>
        <p:spPr>
          <a:xfrm>
            <a:off x="3796780" y="4292128"/>
            <a:ext cx="379500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exercice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4544685" y="3594410"/>
            <a:ext cx="404348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ach</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è</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poisson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7662725" y="4292128"/>
            <a:ext cx="442642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definis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vocabulaire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5" name="TextBox 24"/>
          <p:cNvSpPr txBox="1"/>
          <p:nvPr/>
        </p:nvSpPr>
        <p:spPr>
          <a:xfrm>
            <a:off x="116809" y="4292128"/>
            <a:ext cx="3609030"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èse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fromage</a:t>
            </a:r>
          </a:p>
        </p:txBody>
      </p:sp>
      <p:sp>
        <p:nvSpPr>
          <p:cNvPr id="26" name="TextBox 25"/>
          <p:cNvSpPr txBox="1"/>
          <p:nvPr/>
        </p:nvSpPr>
        <p:spPr>
          <a:xfrm>
            <a:off x="256786" y="4989966"/>
            <a:ext cx="6676277"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envoie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messages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classe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7" name="TextBox 26"/>
          <p:cNvSpPr txBox="1"/>
          <p:nvPr/>
        </p:nvSpPr>
        <p:spPr>
          <a:xfrm>
            <a:off x="5151044" y="5657434"/>
            <a:ext cx="6938105"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apporte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cahiers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chaque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jour</a:t>
            </a:r>
          </a:p>
        </p:txBody>
      </p:sp>
      <p:sp>
        <p:nvSpPr>
          <p:cNvPr id="28" name="TextBox 27"/>
          <p:cNvSpPr txBox="1"/>
          <p:nvPr/>
        </p:nvSpPr>
        <p:spPr>
          <a:xfrm>
            <a:off x="7028578" y="4989966"/>
            <a:ext cx="4640486"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utlilise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ordinateur</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9" name="TextBox 28"/>
          <p:cNvSpPr txBox="1"/>
          <p:nvPr/>
        </p:nvSpPr>
        <p:spPr>
          <a:xfrm>
            <a:off x="650715" y="5652230"/>
            <a:ext cx="438530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travail</a:t>
            </a:r>
          </a:p>
        </p:txBody>
      </p:sp>
    </p:spTree>
    <p:extLst>
      <p:ext uri="{BB962C8B-B14F-4D97-AF65-F5344CB8AC3E}">
        <p14:creationId xmlns:p14="http://schemas.microsoft.com/office/powerpoint/2010/main" val="369212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mph" presetSubtype="2" fill="hold" grpId="1" nodeType="clickEffect">
                                  <p:stCondLst>
                                    <p:cond delay="0"/>
                                  </p:stCondLst>
                                  <p:childTnLst>
                                    <p:animClr clrSpc="rgb" dir="cw">
                                      <p:cBhvr override="childStyle">
                                        <p:cTn id="43" dur="2000" fill="hold"/>
                                        <p:tgtEl>
                                          <p:spTgt spid="10"/>
                                        </p:tgtEl>
                                        <p:attrNameLst>
                                          <p:attrName>style.color</p:attrName>
                                        </p:attrNameLst>
                                      </p:cBhvr>
                                      <p:to>
                                        <a:schemeClr val="accent2"/>
                                      </p:to>
                                    </p:animClr>
                                  </p:childTnLst>
                                </p:cTn>
                              </p:par>
                              <p:par>
                                <p:cTn id="44" presetID="3" presetClass="emph" presetSubtype="2" fill="hold" grpId="1" nodeType="withEffect">
                                  <p:stCondLst>
                                    <p:cond delay="0"/>
                                  </p:stCondLst>
                                  <p:childTnLst>
                                    <p:animClr clrSpc="rgb" dir="cw">
                                      <p:cBhvr override="childStyle">
                                        <p:cTn id="45" dur="2000" fill="hold"/>
                                        <p:tgtEl>
                                          <p:spTgt spid="21"/>
                                        </p:tgtEl>
                                        <p:attrNameLst>
                                          <p:attrName>style.color</p:attrName>
                                        </p:attrNameLst>
                                      </p:cBhvr>
                                      <p:to>
                                        <a:schemeClr val="accent2"/>
                                      </p:to>
                                    </p:animClr>
                                  </p:childTnLst>
                                </p:cTn>
                              </p:par>
                              <p:par>
                                <p:cTn id="46" presetID="3" presetClass="emph" presetSubtype="2" fill="hold" grpId="1" nodeType="withEffect">
                                  <p:stCondLst>
                                    <p:cond delay="0"/>
                                  </p:stCondLst>
                                  <p:childTnLst>
                                    <p:animClr clrSpc="rgb" dir="cw">
                                      <p:cBhvr override="childStyle">
                                        <p:cTn id="47" dur="2000" fill="hold"/>
                                        <p:tgtEl>
                                          <p:spTgt spid="22"/>
                                        </p:tgtEl>
                                        <p:attrNameLst>
                                          <p:attrName>style.color</p:attrName>
                                        </p:attrNameLst>
                                      </p:cBhvr>
                                      <p:to>
                                        <a:schemeClr val="accent2"/>
                                      </p:to>
                                    </p:animClr>
                                  </p:childTnLst>
                                </p:cTn>
                              </p:par>
                              <p:par>
                                <p:cTn id="48" presetID="3" presetClass="emph" presetSubtype="2" fill="hold" grpId="1" nodeType="withEffect">
                                  <p:stCondLst>
                                    <p:cond delay="0"/>
                                  </p:stCondLst>
                                  <p:childTnLst>
                                    <p:animClr clrSpc="rgb" dir="cw">
                                      <p:cBhvr override="childStyle">
                                        <p:cTn id="49" dur="2000" fill="hold"/>
                                        <p:tgtEl>
                                          <p:spTgt spid="24"/>
                                        </p:tgtEl>
                                        <p:attrNameLst>
                                          <p:attrName>style.color</p:attrName>
                                        </p:attrNameLst>
                                      </p:cBhvr>
                                      <p:to>
                                        <a:schemeClr val="accent2"/>
                                      </p:to>
                                    </p:animClr>
                                  </p:childTnLst>
                                </p:cTn>
                              </p:par>
                              <p:par>
                                <p:cTn id="50" presetID="3" presetClass="emph" presetSubtype="2" fill="hold" grpId="1" nodeType="withEffect">
                                  <p:stCondLst>
                                    <p:cond delay="0"/>
                                  </p:stCondLst>
                                  <p:childTnLst>
                                    <p:animClr clrSpc="rgb" dir="cw">
                                      <p:cBhvr override="childStyle">
                                        <p:cTn id="51" dur="2000" fill="hold"/>
                                        <p:tgtEl>
                                          <p:spTgt spid="26"/>
                                        </p:tgtEl>
                                        <p:attrNameLst>
                                          <p:attrName>style.color</p:attrName>
                                        </p:attrNameLst>
                                      </p:cBhvr>
                                      <p:to>
                                        <a:schemeClr val="accent2"/>
                                      </p:to>
                                    </p:animClr>
                                  </p:childTnLst>
                                </p:cTn>
                              </p:par>
                              <p:par>
                                <p:cTn id="52" presetID="3" presetClass="emph" presetSubtype="2" fill="hold" grpId="1" nodeType="withEffect">
                                  <p:stCondLst>
                                    <p:cond delay="0"/>
                                  </p:stCondLst>
                                  <p:childTnLst>
                                    <p:animClr clrSpc="rgb" dir="cw">
                                      <p:cBhvr override="childStyle">
                                        <p:cTn id="53" dur="2000" fill="hold"/>
                                        <p:tgtEl>
                                          <p:spTgt spid="27"/>
                                        </p:tgtEl>
                                        <p:attrNameLst>
                                          <p:attrName>style.color</p:attrName>
                                        </p:attrNameLst>
                                      </p:cBhvr>
                                      <p:to>
                                        <a:schemeClr val="accent2"/>
                                      </p:to>
                                    </p:animClr>
                                  </p:childTnLst>
                                </p:cTn>
                              </p:par>
                              <p:par>
                                <p:cTn id="54" presetID="3" presetClass="emph" presetSubtype="2" fill="hold" grpId="1" nodeType="withEffect">
                                  <p:stCondLst>
                                    <p:cond delay="0"/>
                                  </p:stCondLst>
                                  <p:childTnLst>
                                    <p:animClr clrSpc="rgb" dir="cw">
                                      <p:cBhvr override="childStyle">
                                        <p:cTn id="55" dur="2000" fill="hold"/>
                                        <p:tgtEl>
                                          <p:spTgt spid="28"/>
                                        </p:tgtEl>
                                        <p:attrNameLst>
                                          <p:attrName>style.color</p:attrName>
                                        </p:attrNameLst>
                                      </p:cBhvr>
                                      <p:to>
                                        <a:schemeClr val="accent2"/>
                                      </p:to>
                                    </p:animClr>
                                  </p:childTnLst>
                                </p:cTn>
                              </p:par>
                              <p:par>
                                <p:cTn id="56" presetID="3" presetClass="emph" presetSubtype="2" fill="hold" grpId="1" nodeType="withEffect">
                                  <p:stCondLst>
                                    <p:cond delay="0"/>
                                  </p:stCondLst>
                                  <p:childTnLst>
                                    <p:animClr clrSpc="rgb" dir="cw">
                                      <p:cBhvr override="childStyle">
                                        <p:cTn id="57" dur="2000" fill="hold"/>
                                        <p:tgtEl>
                                          <p:spTgt spid="29"/>
                                        </p:tgtEl>
                                        <p:attrNameLst>
                                          <p:attrName>style.color</p:attrName>
                                        </p:attrNameLst>
                                      </p:cBhvr>
                                      <p:to>
                                        <a:schemeClr val="accent2"/>
                                      </p:to>
                                    </p:animClr>
                                  </p:childTnLst>
                                </p:cTn>
                              </p:par>
                              <p:par>
                                <p:cTn id="58" presetID="3" presetClass="emph" presetSubtype="2" fill="hold" grpId="1" nodeType="withEffect">
                                  <p:stCondLst>
                                    <p:cond delay="0"/>
                                  </p:stCondLst>
                                  <p:childTnLst>
                                    <p:animClr clrSpc="rgb" dir="cw">
                                      <p:cBhvr override="childStyle">
                                        <p:cTn id="59" dur="2000" fill="hold"/>
                                        <p:tgtEl>
                                          <p:spTgt spid="25"/>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0" grpId="1" animBg="1"/>
      <p:bldP spid="21" grpId="0" animBg="1"/>
      <p:bldP spid="21" grpId="1" animBg="1"/>
      <p:bldP spid="22" grpId="0" animBg="1"/>
      <p:bldP spid="22" grpId="1" animBg="1"/>
      <p:bldP spid="23" grpId="0"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2774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9" name="TextBox 8">
            <a:extLst>
              <a:ext uri="{FF2B5EF4-FFF2-40B4-BE49-F238E27FC236}">
                <a16:creationId xmlns:a16="http://schemas.microsoft.com/office/drawing/2014/main" id="{28084BE4-A4AF-364C-B8E5-ED6D583A6685}"/>
              </a:ext>
            </a:extLst>
          </p:cNvPr>
          <p:cNvSpPr txBox="1"/>
          <p:nvPr/>
        </p:nvSpPr>
        <p:spPr>
          <a:xfrm>
            <a:off x="180000" y="3024349"/>
            <a:ext cx="2774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2" name="TextBox 1"/>
          <p:cNvSpPr txBox="1"/>
          <p:nvPr/>
        </p:nvSpPr>
        <p:spPr>
          <a:xfrm>
            <a:off x="180000" y="2029607"/>
            <a:ext cx="11291564"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marché</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TextBox 13"/>
          <p:cNvSpPr txBox="1"/>
          <p:nvPr/>
        </p:nvSpPr>
        <p:spPr>
          <a:xfrm>
            <a:off x="3918760" y="4202925"/>
            <a:ext cx="4051533"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utilisé</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ordinateur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p:nvPr/>
        </p:nvSpPr>
        <p:spPr>
          <a:xfrm>
            <a:off x="199734" y="4179185"/>
            <a:ext cx="357313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pesé</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fromage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8116185" y="4178543"/>
            <a:ext cx="3907493"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acheté</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l’eau</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1567107" y="4881212"/>
            <a:ext cx="3907493"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mangé</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glace</a:t>
            </a:r>
          </a:p>
        </p:txBody>
      </p:sp>
      <p:sp>
        <p:nvSpPr>
          <p:cNvPr id="21" name="TextBox 20"/>
          <p:cNvSpPr txBox="1"/>
          <p:nvPr/>
        </p:nvSpPr>
        <p:spPr>
          <a:xfrm>
            <a:off x="5593624" y="4881212"/>
            <a:ext cx="643005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envoyé</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vingt</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euros à ma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mère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109109" y="5568179"/>
            <a:ext cx="3809651"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fait de la natation</a:t>
            </a:r>
          </a:p>
        </p:txBody>
      </p:sp>
      <p:sp>
        <p:nvSpPr>
          <p:cNvPr id="23" name="TextBox 22"/>
          <p:cNvSpPr txBox="1"/>
          <p:nvPr/>
        </p:nvSpPr>
        <p:spPr>
          <a:xfrm>
            <a:off x="4026052" y="5568178"/>
            <a:ext cx="584127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dit</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Ça</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coûte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combien</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4" name="TextBox 23"/>
          <p:cNvSpPr txBox="1"/>
          <p:nvPr/>
        </p:nvSpPr>
        <p:spPr>
          <a:xfrm>
            <a:off x="1323797" y="3516727"/>
            <a:ext cx="300254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fait du sport</a:t>
            </a:r>
          </a:p>
        </p:txBody>
      </p:sp>
      <p:sp>
        <p:nvSpPr>
          <p:cNvPr id="25" name="TextBox 24"/>
          <p:cNvSpPr txBox="1"/>
          <p:nvPr/>
        </p:nvSpPr>
        <p:spPr>
          <a:xfrm>
            <a:off x="4443254" y="3516727"/>
            <a:ext cx="300254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joué</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foot</a:t>
            </a:r>
          </a:p>
        </p:txBody>
      </p:sp>
      <p:sp>
        <p:nvSpPr>
          <p:cNvPr id="26" name="TextBox 25"/>
          <p:cNvSpPr txBox="1"/>
          <p:nvPr/>
        </p:nvSpPr>
        <p:spPr>
          <a:xfrm>
            <a:off x="7595660" y="3516727"/>
            <a:ext cx="3875903"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fait de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l’exercice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0344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mph" presetSubtype="2" fill="hold" grpId="1" nodeType="clickEffect">
                                  <p:stCondLst>
                                    <p:cond delay="0"/>
                                  </p:stCondLst>
                                  <p:childTnLst>
                                    <p:animClr clrSpc="rgb" dir="cw">
                                      <p:cBhvr override="childStyle">
                                        <p:cTn id="43" dur="2000" fill="hold"/>
                                        <p:tgtEl>
                                          <p:spTgt spid="16"/>
                                        </p:tgtEl>
                                        <p:attrNameLst>
                                          <p:attrName>style.color</p:attrName>
                                        </p:attrNameLst>
                                      </p:cBhvr>
                                      <p:to>
                                        <a:schemeClr val="accent2"/>
                                      </p:to>
                                    </p:animClr>
                                  </p:childTnLst>
                                </p:cTn>
                              </p:par>
                              <p:par>
                                <p:cTn id="44" presetID="3" presetClass="emph" presetSubtype="2" fill="hold" grpId="1" nodeType="withEffect">
                                  <p:stCondLst>
                                    <p:cond delay="0"/>
                                  </p:stCondLst>
                                  <p:childTnLst>
                                    <p:animClr clrSpc="rgb" dir="cw">
                                      <p:cBhvr override="childStyle">
                                        <p:cTn id="45" dur="2000" fill="hold"/>
                                        <p:tgtEl>
                                          <p:spTgt spid="19"/>
                                        </p:tgtEl>
                                        <p:attrNameLst>
                                          <p:attrName>style.color</p:attrName>
                                        </p:attrNameLst>
                                      </p:cBhvr>
                                      <p:to>
                                        <a:schemeClr val="accent2"/>
                                      </p:to>
                                    </p:animClr>
                                  </p:childTnLst>
                                </p:cTn>
                              </p:par>
                              <p:par>
                                <p:cTn id="46" presetID="3" presetClass="emph" presetSubtype="2" fill="hold" grpId="1" nodeType="withEffect">
                                  <p:stCondLst>
                                    <p:cond delay="0"/>
                                  </p:stCondLst>
                                  <p:childTnLst>
                                    <p:animClr clrSpc="rgb" dir="cw">
                                      <p:cBhvr override="childStyle">
                                        <p:cTn id="47" dur="2000" fill="hold"/>
                                        <p:tgtEl>
                                          <p:spTgt spid="20"/>
                                        </p:tgtEl>
                                        <p:attrNameLst>
                                          <p:attrName>style.color</p:attrName>
                                        </p:attrNameLst>
                                      </p:cBhvr>
                                      <p:to>
                                        <a:schemeClr val="accent2"/>
                                      </p:to>
                                    </p:animClr>
                                  </p:childTnLst>
                                </p:cTn>
                              </p:par>
                              <p:par>
                                <p:cTn id="48" presetID="3" presetClass="emph" presetSubtype="2" fill="hold" grpId="1" nodeType="withEffect">
                                  <p:stCondLst>
                                    <p:cond delay="0"/>
                                  </p:stCondLst>
                                  <p:childTnLst>
                                    <p:animClr clrSpc="rgb" dir="cw">
                                      <p:cBhvr override="childStyle">
                                        <p:cTn id="49" dur="2000" fill="hold"/>
                                        <p:tgtEl>
                                          <p:spTgt spid="2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16" grpId="1" animBg="1"/>
      <p:bldP spid="19" grpId="0" animBg="1"/>
      <p:bldP spid="19" grpId="1" animBg="1"/>
      <p:bldP spid="20" grpId="0" animBg="1"/>
      <p:bldP spid="20" grpId="1" animBg="1"/>
      <p:bldP spid="21" grpId="0" animBg="1"/>
      <p:bldP spid="22" grpId="0" animBg="1"/>
      <p:bldP spid="23" grpId="0" animBg="1"/>
      <p:bldP spid="23" grpId="1" animBg="1"/>
      <p:bldP spid="24" grpId="0" animBg="1"/>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5880" y="2068235"/>
            <a:ext cx="5181600" cy="4351338"/>
          </a:xfrm>
        </p:spPr>
        <p:txBody>
          <a:bodyPr/>
          <a:lstStyle/>
          <a:p>
            <a:pPr>
              <a:lnSpc>
                <a:spcPct val="150000"/>
              </a:lnSpc>
            </a:pPr>
            <a:r>
              <a:rPr lang="en-GB" dirty="0"/>
              <a:t>les </a:t>
            </a:r>
            <a:r>
              <a:rPr lang="en-GB" dirty="0" err="1"/>
              <a:t>matières</a:t>
            </a:r>
            <a:endParaRPr lang="en-GB" dirty="0"/>
          </a:p>
          <a:p>
            <a:pPr>
              <a:lnSpc>
                <a:spcPct val="150000"/>
              </a:lnSpc>
            </a:pPr>
            <a:r>
              <a:rPr lang="en-GB" dirty="0"/>
              <a:t>les </a:t>
            </a:r>
            <a:r>
              <a:rPr lang="en-GB" dirty="0" err="1"/>
              <a:t>professeurs</a:t>
            </a:r>
            <a:endParaRPr lang="en-GB" dirty="0"/>
          </a:p>
          <a:p>
            <a:pPr>
              <a:lnSpc>
                <a:spcPct val="150000"/>
              </a:lnSpc>
            </a:pPr>
            <a:r>
              <a:rPr lang="en-GB" dirty="0"/>
              <a:t>les </a:t>
            </a:r>
            <a:r>
              <a:rPr lang="en-GB" dirty="0" err="1"/>
              <a:t>bâtiments</a:t>
            </a:r>
            <a:endParaRPr lang="en-GB" dirty="0"/>
          </a:p>
          <a:p>
            <a:pPr>
              <a:lnSpc>
                <a:spcPct val="150000"/>
              </a:lnSpc>
            </a:pPr>
            <a:r>
              <a:rPr lang="en-GB" dirty="0"/>
              <a:t>les </a:t>
            </a:r>
            <a:r>
              <a:rPr lang="en-GB" dirty="0" err="1"/>
              <a:t>repas</a:t>
            </a:r>
            <a:endParaRPr lang="en-GB" dirty="0"/>
          </a:p>
          <a:p>
            <a:endParaRPr lang="en-GB" dirty="0"/>
          </a:p>
        </p:txBody>
      </p:sp>
      <p:sp>
        <p:nvSpPr>
          <p:cNvPr id="4" name="Content Placeholder 3"/>
          <p:cNvSpPr>
            <a:spLocks noGrp="1"/>
          </p:cNvSpPr>
          <p:nvPr>
            <p:ph sz="half" idx="2"/>
          </p:nvPr>
        </p:nvSpPr>
        <p:spPr>
          <a:xfrm>
            <a:off x="5110917" y="2068235"/>
            <a:ext cx="5181600" cy="4351338"/>
          </a:xfrm>
        </p:spPr>
        <p:txBody>
          <a:bodyPr/>
          <a:lstStyle/>
          <a:p>
            <a:pPr marL="514350" indent="-514350">
              <a:buFont typeface="+mj-lt"/>
              <a:buAutoNum type="alphaLcParenR"/>
            </a:pPr>
            <a:r>
              <a:rPr lang="en-GB" dirty="0"/>
              <a:t>on a list of 2000 most frequently-occurring French words?</a:t>
            </a:r>
          </a:p>
          <a:p>
            <a:pPr marL="514350" indent="-514350">
              <a:buFont typeface="+mj-lt"/>
              <a:buAutoNum type="alphaLcParenR"/>
            </a:pPr>
            <a:r>
              <a:rPr lang="en-GB" dirty="0"/>
              <a:t>on the AQA Foundation French Core Vocabulary list?</a:t>
            </a:r>
          </a:p>
          <a:p>
            <a:pPr marL="514350" indent="-514350">
              <a:buFont typeface="+mj-lt"/>
              <a:buAutoNum type="alphaLcParenR"/>
            </a:pPr>
            <a:r>
              <a:rPr lang="en-GB" dirty="0"/>
              <a:t>in the most popular French Foundation GCSE textbook?</a:t>
            </a:r>
          </a:p>
        </p:txBody>
      </p:sp>
      <p:sp>
        <p:nvSpPr>
          <p:cNvPr id="5" name="Rectangle 4"/>
          <p:cNvSpPr/>
          <p:nvPr/>
        </p:nvSpPr>
        <p:spPr>
          <a:xfrm>
            <a:off x="7848232" y="299321"/>
            <a:ext cx="989556" cy="526094"/>
          </a:xfrm>
          <a:prstGeom prst="rect">
            <a:avLst/>
          </a:prstGeom>
          <a:solidFill>
            <a:srgbClr val="E56700"/>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562</a:t>
            </a:r>
          </a:p>
        </p:txBody>
      </p:sp>
      <p:sp>
        <p:nvSpPr>
          <p:cNvPr id="6" name="Rectangle 5"/>
          <p:cNvSpPr/>
          <p:nvPr/>
        </p:nvSpPr>
        <p:spPr>
          <a:xfrm>
            <a:off x="9770308" y="299321"/>
            <a:ext cx="1200412" cy="526094"/>
          </a:xfrm>
          <a:prstGeom prst="rect">
            <a:avLst/>
          </a:prstGeom>
          <a:solidFill>
            <a:srgbClr val="E56700"/>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1150</a:t>
            </a:r>
          </a:p>
        </p:txBody>
      </p:sp>
      <p:sp>
        <p:nvSpPr>
          <p:cNvPr id="7" name="Rectangle 6"/>
          <p:cNvSpPr/>
          <p:nvPr/>
        </p:nvSpPr>
        <p:spPr>
          <a:xfrm>
            <a:off x="8343010" y="1025727"/>
            <a:ext cx="1275568" cy="526094"/>
          </a:xfrm>
          <a:prstGeom prst="rect">
            <a:avLst/>
          </a:prstGeom>
          <a:solidFill>
            <a:srgbClr val="E56700"/>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1952</a:t>
            </a:r>
          </a:p>
        </p:txBody>
      </p:sp>
      <p:sp>
        <p:nvSpPr>
          <p:cNvPr id="8" name="Rectangle 7"/>
          <p:cNvSpPr/>
          <p:nvPr/>
        </p:nvSpPr>
        <p:spPr>
          <a:xfrm>
            <a:off x="10483435" y="1025727"/>
            <a:ext cx="1237989" cy="526094"/>
          </a:xfrm>
          <a:prstGeom prst="rect">
            <a:avLst/>
          </a:prstGeom>
          <a:solidFill>
            <a:srgbClr val="E56700"/>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2948</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3435" y="3348680"/>
            <a:ext cx="757452" cy="78901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747" y="2184824"/>
            <a:ext cx="693270" cy="79063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3435" y="4884126"/>
            <a:ext cx="757452" cy="78901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99321"/>
            <a:ext cx="7285055" cy="867128"/>
          </a:xfrm>
          <a:prstGeom prst="rect">
            <a:avLst/>
          </a:prstGeom>
        </p:spPr>
      </p:pic>
      <p:sp>
        <p:nvSpPr>
          <p:cNvPr id="2" name="Title 1"/>
          <p:cNvSpPr>
            <a:spLocks noGrp="1"/>
          </p:cNvSpPr>
          <p:nvPr>
            <p:ph type="title"/>
          </p:nvPr>
        </p:nvSpPr>
        <p:spPr>
          <a:xfrm>
            <a:off x="-764870" y="33521"/>
            <a:ext cx="7886700" cy="1325563"/>
          </a:xfrm>
        </p:spPr>
        <p:txBody>
          <a:bodyPr/>
          <a:lstStyle/>
          <a:p>
            <a:pPr algn="ctr"/>
            <a:r>
              <a:rPr lang="en-GB" b="1" dirty="0">
                <a:solidFill>
                  <a:schemeClr val="bg1"/>
                </a:solidFill>
              </a:rPr>
              <a:t>Are all these words…</a:t>
            </a:r>
          </a:p>
        </p:txBody>
      </p:sp>
    </p:spTree>
    <p:extLst>
      <p:ext uri="{BB962C8B-B14F-4D97-AF65-F5344CB8AC3E}">
        <p14:creationId xmlns:p14="http://schemas.microsoft.com/office/powerpoint/2010/main" val="65987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grpId="1" nodeType="clickEffect">
                                  <p:stCondLst>
                                    <p:cond delay="0"/>
                                  </p:stCondLst>
                                  <p:childTnLst>
                                    <p:animMotion origin="layout" path="M -4.79167E-6 -4.44444E-6 L -4.79167E-6 -4.44444E-6 C -0.01236 0.00371 -0.01184 0.02014 -0.02382 0.02639 C -0.0513 0.03774 -0.0207 0.03635 -0.04739 0.04167 C -0.07942 0.06181 -0.03463 0.04283 -0.06927 0.05394 C -0.07148 0.05417 -0.07942 0.05926 -0.08164 0.06181 C -0.08372 0.06181 -0.09257 0.07061 -0.09518 0.07176 C -0.09882 0.07524 -0.10611 0.07662 -0.10833 0.08149 C -0.11406 0.09051 -0.1194 0.09051 -0.12721 0.09329 C -0.13463 0.10348 -0.14557 0.11088 -0.15221 0.11598 C -0.15885 0.12084 -0.16393 0.11968 -0.16744 0.12338 C -0.16927 0.12454 -0.17799 0.12987 -0.18059 0.13125 C -0.18294 0.13241 -0.18554 0.13612 -0.18815 0.1375 C -0.18984 0.13866 -0.19296 0.1426 -0.19466 0.14375 C -0.19648 0.1463 -0.20169 0.14514 -0.2039 0.14723 C -0.20559 0.14885 -0.21002 0.15371 -0.21223 0.15394 C -0.21484 0.15741 -0.21666 0.15764 -0.21888 0.16019 C -0.22057 0.16274 -0.21979 0.16528 -0.22109 0.16621 C -0.22239 0.16667 -0.22369 0.16667 -0.22682 0.16528 C -0.2302 0.16482 -0.23242 0.17153 -0.23242 0.17153 C -0.23372 0.17408 -0.23854 0.17292 -0.24023 0.175 C -0.24205 0.17662 -0.24687 0.17662 -0.24947 0.17871 C -0.25117 0.18056 -0.2552 0.17755 -0.25703 0.17871 C -0.25911 0.17917 -0.26093 0.17917 -0.26263 0.18056 C -0.26653 0.18311 -0.26966 0.18797 -0.27408 0.19051 C -0.27747 0.1919 -0.27942 0.19468 -0.28255 0.19723 C -0.28645 0.20047 -0.28763 0.2007 -0.29153 0.2044 C -0.29283 0.20695 -0.29817 0.2095 -0.29986 0.21181 C -0.30208 0.2132 -0.3108 0.21713 -0.31223 0.21737 C -0.31432 0.21829 -0.31875 0.22547 -0.32044 0.22593 C -0.32187 0.22848 -0.32851 0.23218 -0.32981 0.23473 C -0.33463 0.24352 -0.33007 0.23704 -0.3371 0.24468 C -0.34062 0.24838 -0.34856 0.25371 -0.34856 0.25371 C -0.34934 0.25625 -0.35039 0.2588 -0.35208 0.26112 C -0.35338 0.2625 -0.35416 0.26482 -0.35598 0.26598 C -0.35989 0.26875 -0.37187 0.27014 -0.37434 0.27014 C -0.37656 0.2713 -0.37838 0.27246 -0.38007 0.27269 C -0.38229 0.27385 -0.38541 0.27362 -0.3875 0.27524 C -0.39804 0.28287 -0.38932 0.28149 -0.39492 0.28149 L -0.39492 0.28287 " pathEditMode="relative" rAng="0" ptsTypes="AAAAAAAAAAAAAAAAAAAAAAAAAAAAAAAAAAAAAAAA">
                                      <p:cBhvr>
                                        <p:cTn id="40" dur="2000" fill="hold"/>
                                        <p:tgtEl>
                                          <p:spTgt spid="5"/>
                                        </p:tgtEl>
                                        <p:attrNameLst>
                                          <p:attrName>ppt_x</p:attrName>
                                          <p:attrName>ppt_y</p:attrName>
                                        </p:attrNameLst>
                                      </p:cBhvr>
                                      <p:rCtr x="-19753" y="14144"/>
                                    </p:animMotion>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1" nodeType="clickEffect">
                                  <p:stCondLst>
                                    <p:cond delay="0"/>
                                  </p:stCondLst>
                                  <p:childTnLst>
                                    <p:animMotion origin="layout" path="M -1.04167E-6 -4.44444E-6 L -1.04167E-6 -4.44444E-6 C -0.0056 0.00649 -0.01107 0.0132 -0.0207 0.02037 C -0.0263 0.02269 -0.03867 0.02524 -0.04414 0.02778 C -0.05664 0.03195 -0.06211 0.03658 -0.06758 0.04098 C -0.07318 0.04931 -0.09245 0.09746 -0.11588 0.11227 C -0.12552 0.11852 -0.16419 0.13102 -0.16419 0.13125 C -0.17109 0.14098 -0.17656 0.15093 -0.18763 0.16088 C -0.1918 0.16412 -0.2056 0.1669 -0.21107 0.17014 C -0.26627 0.20487 -0.2056 0.17917 -0.26068 0.20024 C -0.26627 0.21227 -0.26901 0.22408 -0.28138 0.23612 C -0.28685 0.23912 -0.30208 0.24213 -0.30482 0.24537 C -0.31862 0.2544 -0.32409 0.26389 -0.32969 0.27315 C -0.35729 0.30787 -0.31029 0.29514 -0.37656 0.31088 C -0.3862 0.31459 -0.39583 0.31852 -0.4013 0.32246 C -0.40963 0.32639 -0.4151 0.33079 -0.42487 0.33519 C -0.43164 0.33843 -0.44271 0.34167 -0.44831 0.34445 C -0.45794 0.3507 -0.45794 0.35718 -0.47305 0.36343 C -0.48138 0.36737 -0.52266 0.37477 -0.52266 0.37524 L -0.52266 0.37477 " pathEditMode="relative" rAng="0" ptsTypes="AAAAAAAAAAAAAAAAAAAA">
                                      <p:cBhvr>
                                        <p:cTn id="44" dur="2000" fill="hold"/>
                                        <p:tgtEl>
                                          <p:spTgt spid="6"/>
                                        </p:tgtEl>
                                        <p:attrNameLst>
                                          <p:attrName>ppt_x</p:attrName>
                                          <p:attrName>ppt_y</p:attrName>
                                        </p:attrNameLst>
                                      </p:cBhvr>
                                      <p:rCtr x="-26133" y="18750"/>
                                    </p:animMotion>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1" nodeType="clickEffect">
                                  <p:stCondLst>
                                    <p:cond delay="0"/>
                                  </p:stCondLst>
                                  <p:childTnLst>
                                    <p:animMotion origin="layout" path="M 1.45833E-6 -2.96296E-6 L 1.45833E-6 -2.96296E-6 C -0.01367 0.01389 -0.01784 0.01644 -0.02474 0.02894 C -0.02852 0.03611 -0.03164 0.04676 -0.03802 0.05348 C -0.03971 0.05556 -0.04362 0.05648 -0.0461 0.05787 C -0.05078 0.06389 -0.05664 0.06945 -0.05964 0.07547 C -0.06302 0.08357 -0.06068 0.07963 -0.06784 0.08727 C -0.06836 0.08959 -0.06888 0.09213 -0.07044 0.09445 C -0.07136 0.09607 -0.07422 0.09699 -0.07552 0.09885 C -0.0862 0.10996 -0.06706 0.09491 -0.08646 0.10903 C -0.08828 0.1125 -0.08958 0.11574 -0.0918 0.11898 C -0.09336 0.12176 -0.09544 0.12408 -0.09766 0.12662 C -0.10287 0.13357 -0.10925 0.14144 -0.11589 0.14838 C -0.1194 0.15162 -0.12344 0.1551 -0.12656 0.15857 C -0.12839 0.16019 -0.13112 0.16111 -0.13216 0.16273 C -0.13646 0.16852 -0.13724 0.17523 -0.14284 0.18056 C -0.1457 0.18287 -0.14805 0.18542 -0.15078 0.18773 C -0.16354 0.19746 -0.16406 0.19653 -0.17253 0.20371 C -0.17552 0.20602 -0.17787 0.20857 -0.1806 0.21088 C -0.1819 0.21227 -0.18164 0.21435 -0.1832 0.21528 C -0.18529 0.21667 -0.18854 0.21736 -0.19141 0.21829 C -0.19649 0.22685 -0.19011 0.21898 -0.20208 0.22547 C -0.22018 0.23542 -0.1944 0.22523 -0.21563 0.23287 C -0.21719 0.23426 -0.21875 0.23611 -0.22123 0.23704 C -0.22305 0.23843 -0.22656 0.23889 -0.22891 0.24028 C -0.23073 0.24098 -0.23268 0.24213 -0.23425 0.24306 C -0.24011 0.25255 -0.23216 0.24236 -0.24805 0.25185 C -0.25208 0.2544 -0.25417 0.2581 -0.25846 0.26042 C -0.26133 0.26204 -0.26367 0.26366 -0.26667 0.26482 C -0.26901 0.26598 -0.27227 0.26667 -0.27461 0.26783 C -0.27839 0.26922 -0.28203 0.2706 -0.28529 0.27223 C -0.28841 0.27361 -0.29063 0.27523 -0.29349 0.27639 C -0.29583 0.27778 -0.29909 0.27848 -0.30117 0.2794 C -0.32083 0.28773 -0.29037 0.27616 -0.31498 0.28542 C -0.31875 0.2882 -0.32031 0.29213 -0.32565 0.29398 C -0.34557 0.30116 -0.3211 0.2919 -0.34219 0.30139 C -0.34453 0.30255 -0.3474 0.30324 -0.35013 0.30417 C -0.35521 0.31273 -0.34909 0.30463 -0.36081 0.31297 C -0.36471 0.31574 -0.36797 0.31875 -0.37188 0.32153 C -0.37318 0.32315 -0.37539 0.32454 -0.37669 0.32616 C -0.37878 0.32801 -0.37982 0.3301 -0.38203 0.33172 C -0.38412 0.33334 -0.38789 0.33403 -0.39024 0.33496 C -0.39662 0.34491 -0.39154 0.34144 -0.40091 0.34653 C -0.40807 0.36204 -0.3987 0.34375 -0.40912 0.35672 L -0.41706 0.36968 C -0.41784 0.3713 -0.41901 0.37269 -0.42005 0.37408 L -0.425 0.38148 L -0.425 0.38195 " pathEditMode="relative" rAng="0" ptsTypes="AAAAAAAAAAAAAAAAAAAAAAAAAAAAAAAAAAAAAAAAAAAAAAAA">
                                      <p:cBhvr>
                                        <p:cTn id="48" dur="2000" fill="hold"/>
                                        <p:tgtEl>
                                          <p:spTgt spid="7"/>
                                        </p:tgtEl>
                                        <p:attrNameLst>
                                          <p:attrName>ppt_x</p:attrName>
                                          <p:attrName>ppt_y</p:attrName>
                                        </p:attrNameLst>
                                      </p:cBhvr>
                                      <p:rCtr x="-21250" y="19097"/>
                                    </p:animMotion>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grpId="1" nodeType="clickEffect">
                                  <p:stCondLst>
                                    <p:cond delay="0"/>
                                  </p:stCondLst>
                                  <p:childTnLst>
                                    <p:animMotion origin="layout" path="M 2.91667E-6 -2.96296E-6 L 2.91667E-6 -2.96296E-6 C -0.00352 0.00324 -0.00638 0.00718 -0.00977 0.01042 C -0.01159 0.01204 -0.01367 0.01343 -0.0155 0.01505 C -0.01758 0.0169 -0.01914 0.01898 -0.02123 0.02107 C -0.02539 0.03102 -0.02253 0.02593 -0.03646 0.03982 C -0.04089 0.04398 -0.04519 0.04815 -0.05013 0.05209 C -0.05196 0.05371 -0.05391 0.0551 -0.0556 0.05648 C -0.05977 0.06065 -0.06328 0.06528 -0.06732 0.06898 C -0.07019 0.07176 -0.07383 0.07408 -0.0767 0.07662 C -0.08021 0.07963 -0.08334 0.08264 -0.08659 0.08588 C -0.1069 0.10857 -0.07019 0.07315 -0.10365 0.10602 C -0.10547 0.10764 -0.10769 0.10903 -0.10938 0.11065 C -0.11354 0.11482 -0.11667 0.11991 -0.12097 0.12454 C -0.1224 0.12616 -0.12487 0.12732 -0.12657 0.12894 C -0.13047 0.13264 -0.13425 0.13611 -0.13789 0.14005 C -0.15521 0.15672 -0.14505 0.14954 -0.15899 0.1581 C -0.16107 0.16088 -0.16263 0.16366 -0.16485 0.16621 C -0.16849 0.16991 -0.17865 0.1757 -0.18216 0.17824 C -0.18386 0.17963 -0.18438 0.18172 -0.18594 0.1831 C -0.19024 0.18658 -0.19479 0.19028 -0.19948 0.19375 C -0.20183 0.1956 -0.20456 0.19676 -0.2069 0.19838 C -0.21107 0.2007 -0.21472 0.20348 -0.21836 0.20602 C -0.22019 0.20741 -0.22201 0.20926 -0.22422 0.21088 C -0.22787 0.2132 -0.2319 0.21551 -0.23555 0.21852 C -0.24102 0.22223 -0.24505 0.22709 -0.25078 0.23079 C -0.25339 0.23218 -0.25625 0.23357 -0.2586 0.23542 C -0.26315 0.23866 -0.26589 0.24445 -0.27201 0.24607 C -0.27396 0.24676 -0.27591 0.24723 -0.27761 0.24769 C -0.28138 0.24908 -0.28776 0.25139 -0.29128 0.25394 C -0.2931 0.25533 -0.29453 0.25718 -0.29675 0.25834 C -0.29857 0.25926 -0.30091 0.25903 -0.30248 0.25996 C -0.30599 0.26135 -0.30912 0.26297 -0.31198 0.26459 C -0.32878 0.27431 -0.34532 0.28426 -0.36211 0.29375 C -0.36367 0.29491 -0.36589 0.29584 -0.36771 0.29699 C -0.37032 0.29838 -0.37305 0.3 -0.37539 0.30139 C -0.37735 0.30324 -0.37878 0.3051 -0.38099 0.30625 C -0.38269 0.30718 -0.3849 0.30718 -0.38685 0.30764 C -0.38959 0.30857 -0.39193 0.30973 -0.39466 0.31088 C -0.39636 0.3125 -0.39792 0.31412 -0.40013 0.31528 C -0.40274 0.31667 -0.4056 0.31736 -0.40795 0.31852 C -0.41094 0.31991 -0.41966 0.325 -0.42123 0.32639 C -0.42552 0.32894 -0.42852 0.33287 -0.43269 0.33542 C -0.43542 0.33704 -0.43789 0.33843 -0.44024 0.34028 C -0.44636 0.34445 -0.45091 0.35 -0.45755 0.35417 C -0.46055 0.35602 -0.46693 0.35973 -0.47084 0.36181 C -0.47735 0.36482 -0.47787 0.36459 -0.48425 0.36621 C -0.49753 0.37709 -0.4806 0.36459 -0.50144 0.37385 C -0.50391 0.37523 -0.50508 0.37755 -0.50716 0.37871 C -0.50899 0.3794 -0.5112 0.3794 -0.51302 0.3801 C -0.51341 0.38033 -0.52657 0.38635 -0.52839 0.38773 C -0.53255 0.39074 -0.53542 0.39445 -0.53985 0.39723 C -0.54258 0.39861 -0.54492 0.40023 -0.54766 0.40162 C -0.54935 0.40278 -0.55144 0.40348 -0.55313 0.40486 C -0.56472 0.41273 -0.55599 0.40949 -0.5668 0.4125 C -0.57865 0.41991 -0.57201 0.41528 -0.58594 0.42639 L -0.58959 0.4294 C -0.59154 0.43079 -0.59375 0.43218 -0.59532 0.43403 C -0.5974 0.43611 -0.59883 0.4382 -0.60117 0.44028 C -0.60261 0.44144 -0.60521 0.44236 -0.60677 0.44329 C -0.61706 0.44908 -0.61107 0.44676 -0.62019 0.44954 C -0.62448 0.45973 -0.61849 0.44931 -0.628 0.45556 C -0.62852 0.45602 -0.63672 0.46482 -0.63737 0.46644 C -0.63763 0.46644 -0.64532 0.48473 -0.64532 0.48496 C -0.64597 0.48635 -0.64597 0.48797 -0.64714 0.48935 C -0.65196 0.49537 -0.64922 0.49283 -0.6543 0.49723 L -0.6543 0.49769 " pathEditMode="relative" rAng="0" ptsTypes="AAAAAAAAAAAAAAAAAAAAAAAAAAAAAAAAAAAAAAAAAAAAAAAAAAAAAAAAAAAAAAAAAAA">
                                      <p:cBhvr>
                                        <p:cTn id="52" dur="2000" fill="hold"/>
                                        <p:tgtEl>
                                          <p:spTgt spid="8"/>
                                        </p:tgtEl>
                                        <p:attrNameLst>
                                          <p:attrName>ppt_x</p:attrName>
                                          <p:attrName>ppt_y</p:attrName>
                                        </p:attrNameLst>
                                      </p:cBhvr>
                                      <p:rCtr x="-32721" y="24884"/>
                                    </p:animMotion>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5" grpId="1" animBg="1"/>
      <p:bldP spid="6" grpId="0" animBg="1"/>
      <p:bldP spid="6" grpId="1" animBg="1"/>
      <p:bldP spid="7" grpId="0" animBg="1"/>
      <p:bldP spid="7" grpId="1" animBg="1"/>
      <p:bldP spid="8" grpId="0" animBg="1"/>
      <p:bldP spid="8"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Vokabeln</a:t>
            </a:r>
            <a:r>
              <a:rPr lang="en-GB" sz="3600" b="1" dirty="0">
                <a:solidFill>
                  <a:schemeClr val="bg1"/>
                </a:solidFill>
              </a:rPr>
              <a:t> 2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456821" y="247046"/>
            <a:ext cx="250050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405BF09-F1E6-4659-BD71-5A27AD8D1F2A}"/>
              </a:ext>
            </a:extLst>
          </p:cNvPr>
          <p:cNvSpPr txBox="1"/>
          <p:nvPr/>
        </p:nvSpPr>
        <p:spPr>
          <a:xfrm>
            <a:off x="5320213" y="130204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erfahren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433802DE-D546-408B-8C1D-08F6055A44BD}"/>
              </a:ext>
            </a:extLst>
          </p:cNvPr>
          <p:cNvSpPr txBox="1"/>
          <p:nvPr/>
        </p:nvSpPr>
        <p:spPr>
          <a:xfrm>
            <a:off x="7629577" y="130204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kriegen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AFE522BF-BDE9-438D-9D55-C92BE0AEC2E6}"/>
              </a:ext>
            </a:extLst>
          </p:cNvPr>
          <p:cNvSpPr txBox="1"/>
          <p:nvPr/>
        </p:nvSpPr>
        <p:spPr>
          <a:xfrm>
            <a:off x="9916271" y="130204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werden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2" name="Table 9">
            <a:extLst>
              <a:ext uri="{FF2B5EF4-FFF2-40B4-BE49-F238E27FC236}">
                <a16:creationId xmlns:a16="http://schemas.microsoft.com/office/drawing/2014/main" id="{DB946129-81CB-487A-B937-6FEB844AF1A2}"/>
              </a:ext>
            </a:extLst>
          </p:cNvPr>
          <p:cNvGraphicFramePr>
            <a:graphicFrameLocks noGrp="1"/>
          </p:cNvGraphicFramePr>
          <p:nvPr/>
        </p:nvGraphicFramePr>
        <p:xfrm>
          <a:off x="234673" y="1295999"/>
          <a:ext cx="4925156" cy="4448433"/>
        </p:xfrm>
        <a:graphic>
          <a:graphicData uri="http://schemas.openxmlformats.org/drawingml/2006/table">
            <a:tbl>
              <a:tblPr firstRow="1" bandRow="1">
                <a:tableStyleId>{5940675A-B579-460E-94D1-54222C63F5DA}</a:tableStyleId>
              </a:tblPr>
              <a:tblGrid>
                <a:gridCol w="4925156">
                  <a:extLst>
                    <a:ext uri="{9D8B030D-6E8A-4147-A177-3AD203B41FA5}">
                      <a16:colId xmlns:a16="http://schemas.microsoft.com/office/drawing/2014/main" val="194634991"/>
                    </a:ext>
                  </a:extLst>
                </a:gridCol>
              </a:tblGrid>
              <a:tr h="600671">
                <a:tc>
                  <a:txBody>
                    <a:bodyPr/>
                    <a:lstStyle/>
                    <a:p>
                      <a:r>
                        <a:rPr lang="en-GB" sz="2400" dirty="0">
                          <a:solidFill>
                            <a:srgbClr val="115076"/>
                          </a:solidFill>
                        </a:rPr>
                        <a:t>1. Ein Synonym </a:t>
                      </a:r>
                      <a:r>
                        <a:rPr lang="en-GB" sz="2400" dirty="0" err="1">
                          <a:solidFill>
                            <a:srgbClr val="115076"/>
                          </a:solidFill>
                        </a:rPr>
                        <a:t>für</a:t>
                      </a:r>
                      <a:r>
                        <a:rPr lang="en-GB" sz="2400" dirty="0">
                          <a:solidFill>
                            <a:srgbClr val="115076"/>
                          </a:solidFill>
                        </a:rPr>
                        <a:t> </a:t>
                      </a:r>
                      <a:r>
                        <a:rPr lang="en-GB" sz="2400" b="1" i="1" dirty="0" err="1">
                          <a:solidFill>
                            <a:srgbClr val="115076"/>
                          </a:solidFill>
                        </a:rPr>
                        <a:t>bekommen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209462"/>
                  </a:ext>
                </a:extLst>
              </a:tr>
              <a:tr h="600671">
                <a:tc>
                  <a:txBody>
                    <a:bodyPr/>
                    <a:lstStyle/>
                    <a:p>
                      <a:r>
                        <a:rPr lang="en-GB" sz="2400" dirty="0">
                          <a:solidFill>
                            <a:srgbClr val="115076"/>
                          </a:solidFill>
                        </a:rPr>
                        <a:t>2. </a:t>
                      </a:r>
                      <a:r>
                        <a:rPr lang="en-GB" sz="2400" b="0" dirty="0">
                          <a:solidFill>
                            <a:srgbClr val="115076"/>
                          </a:solidFill>
                        </a:rPr>
                        <a:t>Der </a:t>
                      </a:r>
                      <a:r>
                        <a:rPr lang="en-GB" sz="2400" b="0" dirty="0" err="1">
                          <a:solidFill>
                            <a:srgbClr val="115076"/>
                          </a:solidFill>
                        </a:rPr>
                        <a:t>letzte</a:t>
                      </a:r>
                      <a:r>
                        <a:rPr lang="en-GB" sz="2400" b="0" dirty="0">
                          <a:solidFill>
                            <a:srgbClr val="115076"/>
                          </a:solidFill>
                        </a:rPr>
                        <a:t> Monat </a:t>
                      </a:r>
                      <a:r>
                        <a:rPr lang="en-GB" sz="2400" dirty="0" err="1">
                          <a:solidFill>
                            <a:srgbClr val="115076"/>
                          </a:solidFill>
                        </a:rPr>
                        <a:t>im</a:t>
                      </a:r>
                      <a:r>
                        <a:rPr lang="en-GB" sz="2400" dirty="0">
                          <a:solidFill>
                            <a:srgbClr val="115076"/>
                          </a:solidFill>
                        </a:rPr>
                        <a:t> </a:t>
                      </a:r>
                      <a:r>
                        <a:rPr lang="en-GB" sz="2400" dirty="0" err="1">
                          <a:solidFill>
                            <a:srgbClr val="115076"/>
                          </a:solidFill>
                        </a:rPr>
                        <a:t>Jahr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696394709"/>
                  </a:ext>
                </a:extLst>
              </a:tr>
              <a:tr h="600671">
                <a:tc>
                  <a:txBody>
                    <a:bodyPr/>
                    <a:lstStyle/>
                    <a:p>
                      <a:r>
                        <a:rPr lang="en-GB" sz="2400" dirty="0">
                          <a:solidFill>
                            <a:srgbClr val="115076"/>
                          </a:solidFill>
                        </a:rPr>
                        <a:t>3. Ich bin </a:t>
                      </a:r>
                      <a:r>
                        <a:rPr lang="en-GB" sz="2400" dirty="0" err="1">
                          <a:solidFill>
                            <a:srgbClr val="115076"/>
                          </a:solidFill>
                        </a:rPr>
                        <a:t>zu</a:t>
                      </a:r>
                      <a:r>
                        <a:rPr lang="en-GB" sz="2400" dirty="0">
                          <a:solidFill>
                            <a:srgbClr val="115076"/>
                          </a:solidFill>
                        </a:rPr>
                        <a:t> </a:t>
                      </a:r>
                      <a:r>
                        <a:rPr lang="en-GB" sz="2400" dirty="0" err="1">
                          <a:solidFill>
                            <a:srgbClr val="115076"/>
                          </a:solidFill>
                        </a:rPr>
                        <a:t>Hause</a:t>
                      </a:r>
                      <a:r>
                        <a:rPr lang="en-GB" sz="2400" dirty="0">
                          <a:solidFill>
                            <a:srgbClr val="115076"/>
                          </a:solidFill>
                        </a:rPr>
                        <a:t> </a:t>
                      </a:r>
                      <a:r>
                        <a:rPr lang="en-GB" sz="24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0865470"/>
                  </a:ext>
                </a:extLst>
              </a:tr>
              <a:tr h="844407">
                <a:tc>
                  <a:txBody>
                    <a:bodyPr/>
                    <a:lstStyle/>
                    <a:p>
                      <a:r>
                        <a:rPr lang="en-GB" sz="2400" dirty="0">
                          <a:solidFill>
                            <a:srgbClr val="115076"/>
                          </a:solidFill>
                        </a:rPr>
                        <a:t>4. Ein </a:t>
                      </a:r>
                      <a:r>
                        <a:rPr lang="en-GB" sz="2400" dirty="0" err="1">
                          <a:solidFill>
                            <a:srgbClr val="115076"/>
                          </a:solidFill>
                        </a:rPr>
                        <a:t>anderes</a:t>
                      </a:r>
                      <a:r>
                        <a:rPr lang="en-GB" sz="2400" dirty="0">
                          <a:solidFill>
                            <a:srgbClr val="115076"/>
                          </a:solidFill>
                        </a:rPr>
                        <a:t> Wort </a:t>
                      </a:r>
                      <a:r>
                        <a:rPr lang="en-GB" sz="2400" dirty="0" err="1">
                          <a:solidFill>
                            <a:srgbClr val="115076"/>
                          </a:solidFill>
                        </a:rPr>
                        <a:t>für</a:t>
                      </a:r>
                      <a:r>
                        <a:rPr lang="en-GB" sz="2400" dirty="0">
                          <a:solidFill>
                            <a:srgbClr val="115076"/>
                          </a:solidFill>
                        </a:rPr>
                        <a:t> </a:t>
                      </a:r>
                      <a:r>
                        <a:rPr lang="en-GB" sz="2400" b="1" i="1" dirty="0">
                          <a:solidFill>
                            <a:srgbClr val="115076"/>
                          </a:solidFill>
                        </a:rPr>
                        <a:t>verstehen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33042273"/>
                  </a:ext>
                </a:extLst>
              </a:tr>
              <a:tr h="600671">
                <a:tc>
                  <a:txBody>
                    <a:bodyPr/>
                    <a:lstStyle/>
                    <a:p>
                      <a:r>
                        <a:rPr lang="en-GB" sz="2400" dirty="0">
                          <a:solidFill>
                            <a:srgbClr val="115076"/>
                          </a:solidFill>
                        </a:rPr>
                        <a:t>5. Ein Synonym </a:t>
                      </a:r>
                      <a:r>
                        <a:rPr lang="en-GB" sz="2400" dirty="0" err="1">
                          <a:solidFill>
                            <a:srgbClr val="115076"/>
                          </a:solidFill>
                        </a:rPr>
                        <a:t>für</a:t>
                      </a:r>
                      <a:r>
                        <a:rPr lang="en-GB" sz="2400" dirty="0">
                          <a:solidFill>
                            <a:srgbClr val="115076"/>
                          </a:solidFill>
                        </a:rPr>
                        <a:t> </a:t>
                      </a:r>
                      <a:r>
                        <a:rPr lang="en-GB" sz="2400" b="1" i="1" dirty="0" err="1">
                          <a:solidFill>
                            <a:srgbClr val="115076"/>
                          </a:solidFill>
                        </a:rPr>
                        <a:t>nochmal</a:t>
                      </a:r>
                      <a:endParaRPr lang="en-GB" sz="2400" b="1" i="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8252231"/>
                  </a:ext>
                </a:extLst>
              </a:tr>
              <a:tr h="600671">
                <a:tc>
                  <a:txBody>
                    <a:bodyPr/>
                    <a:lstStyle/>
                    <a:p>
                      <a:r>
                        <a:rPr lang="en-GB" sz="2400" dirty="0">
                          <a:solidFill>
                            <a:srgbClr val="115076"/>
                          </a:solidFill>
                        </a:rPr>
                        <a:t>6. Das </a:t>
                      </a:r>
                      <a:r>
                        <a:rPr lang="en-GB" sz="2400" dirty="0" err="1">
                          <a:solidFill>
                            <a:srgbClr val="115076"/>
                          </a:solidFill>
                        </a:rPr>
                        <a:t>ist</a:t>
                      </a:r>
                      <a:r>
                        <a:rPr lang="en-GB" sz="2400" dirty="0">
                          <a:solidFill>
                            <a:srgbClr val="115076"/>
                          </a:solidFill>
                        </a:rPr>
                        <a:t> </a:t>
                      </a:r>
                      <a:r>
                        <a:rPr lang="en-GB" sz="2400" dirty="0" err="1">
                          <a:solidFill>
                            <a:srgbClr val="115076"/>
                          </a:solidFill>
                        </a:rPr>
                        <a:t>nicht</a:t>
                      </a:r>
                      <a:r>
                        <a:rPr lang="en-GB" sz="2400" dirty="0">
                          <a:solidFill>
                            <a:srgbClr val="115076"/>
                          </a:solidFill>
                        </a:rPr>
                        <a:t> </a:t>
                      </a:r>
                      <a:r>
                        <a:rPr lang="en-GB" sz="2400" dirty="0" err="1">
                          <a:solidFill>
                            <a:srgbClr val="115076"/>
                          </a:solidFill>
                        </a:rPr>
                        <a:t>grün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24804195"/>
                  </a:ext>
                </a:extLst>
              </a:tr>
              <a:tr h="600671">
                <a:tc>
                  <a:txBody>
                    <a:bodyPr/>
                    <a:lstStyle/>
                    <a:p>
                      <a:r>
                        <a:rPr lang="en-GB" sz="2400" dirty="0">
                          <a:solidFill>
                            <a:srgbClr val="115076"/>
                          </a:solidFill>
                        </a:rPr>
                        <a:t>7. Das </a:t>
                      </a:r>
                      <a:r>
                        <a:rPr lang="en-GB" sz="2400" dirty="0" err="1">
                          <a:solidFill>
                            <a:srgbClr val="115076"/>
                          </a:solidFill>
                        </a:rPr>
                        <a:t>ist</a:t>
                      </a:r>
                      <a:r>
                        <a:rPr lang="en-GB" sz="2400" dirty="0">
                          <a:solidFill>
                            <a:srgbClr val="115076"/>
                          </a:solidFill>
                        </a:rPr>
                        <a:t> </a:t>
                      </a:r>
                      <a:r>
                        <a:rPr lang="en-GB" sz="2400" dirty="0" err="1">
                          <a:solidFill>
                            <a:srgbClr val="115076"/>
                          </a:solidFill>
                        </a:rPr>
                        <a:t>eine</a:t>
                      </a:r>
                      <a:r>
                        <a:rPr lang="en-GB" sz="2400" dirty="0">
                          <a:solidFill>
                            <a:srgbClr val="115076"/>
                          </a:solidFill>
                        </a:rPr>
                        <a:t> </a:t>
                      </a:r>
                      <a:r>
                        <a:rPr lang="en-GB" sz="2400" dirty="0" err="1">
                          <a:solidFill>
                            <a:srgbClr val="115076"/>
                          </a:solidFill>
                        </a:rPr>
                        <a:t>Erfahrung</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0078619"/>
                  </a:ext>
                </a:extLst>
              </a:tr>
            </a:tbl>
          </a:graphicData>
        </a:graphic>
      </p:graphicFrame>
      <p:sp>
        <p:nvSpPr>
          <p:cNvPr id="11" name="TextBox 10">
            <a:extLst>
              <a:ext uri="{FF2B5EF4-FFF2-40B4-BE49-F238E27FC236}">
                <a16:creationId xmlns:a16="http://schemas.microsoft.com/office/drawing/2014/main" id="{EABDCD01-01D7-42FD-A7F7-D366BE92345F}"/>
              </a:ext>
            </a:extLst>
          </p:cNvPr>
          <p:cNvSpPr txBox="1"/>
          <p:nvPr/>
        </p:nvSpPr>
        <p:spPr>
          <a:xfrm>
            <a:off x="5320213" y="196331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Dezember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5DAA3A11-F8C0-4E2F-9AD6-11FC879B699B}"/>
              </a:ext>
            </a:extLst>
          </p:cNvPr>
          <p:cNvSpPr txBox="1"/>
          <p:nvPr/>
        </p:nvSpPr>
        <p:spPr>
          <a:xfrm>
            <a:off x="7629577" y="196331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März</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723E051C-1BF8-4025-BF5A-A24DCDF7F549}"/>
              </a:ext>
            </a:extLst>
          </p:cNvPr>
          <p:cNvSpPr txBox="1"/>
          <p:nvPr/>
        </p:nvSpPr>
        <p:spPr>
          <a:xfrm>
            <a:off x="9916271" y="196331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Januar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E87F8086-DF1F-434C-98E8-37A1D431F659}"/>
              </a:ext>
            </a:extLst>
          </p:cNvPr>
          <p:cNvSpPr txBox="1"/>
          <p:nvPr/>
        </p:nvSpPr>
        <p:spPr>
          <a:xfrm>
            <a:off x="5320213" y="2581544"/>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gestiegen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C7641EF4-0D0F-4000-BC88-97BF0C183AB4}"/>
              </a:ext>
            </a:extLst>
          </p:cNvPr>
          <p:cNvSpPr txBox="1"/>
          <p:nvPr/>
        </p:nvSpPr>
        <p:spPr>
          <a:xfrm>
            <a:off x="9916271" y="2581544"/>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geblieben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nvGrpSpPr>
          <p:cNvPr id="19" name="Group 18">
            <a:extLst>
              <a:ext uri="{FF2B5EF4-FFF2-40B4-BE49-F238E27FC236}">
                <a16:creationId xmlns:a16="http://schemas.microsoft.com/office/drawing/2014/main" id="{70FCC182-9BAB-4FAC-99D1-3FB400998140}"/>
              </a:ext>
            </a:extLst>
          </p:cNvPr>
          <p:cNvGrpSpPr/>
          <p:nvPr/>
        </p:nvGrpSpPr>
        <p:grpSpPr>
          <a:xfrm>
            <a:off x="7629577" y="2603665"/>
            <a:ext cx="2217040" cy="523220"/>
            <a:chOff x="7629577" y="2603665"/>
            <a:chExt cx="2217040" cy="523220"/>
          </a:xfrm>
        </p:grpSpPr>
        <p:sp>
          <p:nvSpPr>
            <p:cNvPr id="17" name="Rectangle 16">
              <a:extLst>
                <a:ext uri="{FF2B5EF4-FFF2-40B4-BE49-F238E27FC236}">
                  <a16:creationId xmlns:a16="http://schemas.microsoft.com/office/drawing/2014/main" id="{DE2C0935-5441-4CD0-8981-1CB4F06B5394}"/>
                </a:ext>
              </a:extLst>
            </p:cNvPr>
            <p:cNvSpPr/>
            <p:nvPr/>
          </p:nvSpPr>
          <p:spPr>
            <a:xfrm>
              <a:off x="7629577" y="2603665"/>
              <a:ext cx="2217040" cy="523220"/>
            </a:xfrm>
            <a:prstGeom prst="rect">
              <a:avLst/>
            </a:prstGeom>
            <a:solidFill>
              <a:schemeClr val="accent4">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6BB91FD0-3F0F-4B74-ADDA-1FF1526CBF63}"/>
                </a:ext>
              </a:extLst>
            </p:cNvPr>
            <p:cNvSpPr txBox="1"/>
            <p:nvPr/>
          </p:nvSpPr>
          <p:spPr>
            <a:xfrm>
              <a:off x="7629577" y="2657526"/>
              <a:ext cx="2217040" cy="415498"/>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geschwommen</a:t>
              </a:r>
              <a:endParaRPr kumimoji="0" lang="en-GB" sz="2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sp>
        <p:nvSpPr>
          <p:cNvPr id="20" name="TextBox 19">
            <a:extLst>
              <a:ext uri="{FF2B5EF4-FFF2-40B4-BE49-F238E27FC236}">
                <a16:creationId xmlns:a16="http://schemas.microsoft.com/office/drawing/2014/main" id="{276ED1E8-CB5A-477D-8E96-86F0EE147087}"/>
              </a:ext>
            </a:extLst>
          </p:cNvPr>
          <p:cNvSpPr txBox="1"/>
          <p:nvPr/>
        </p:nvSpPr>
        <p:spPr>
          <a:xfrm>
            <a:off x="5320213" y="3261757"/>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begreifen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A4533B3C-72A8-465D-8094-EBC28160D1B4}"/>
              </a:ext>
            </a:extLst>
          </p:cNvPr>
          <p:cNvSpPr txBox="1"/>
          <p:nvPr/>
        </p:nvSpPr>
        <p:spPr>
          <a:xfrm>
            <a:off x="7629577" y="3261757"/>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steigen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256DFCB1-3146-4C23-9A33-7A0752518D36}"/>
              </a:ext>
            </a:extLst>
          </p:cNvPr>
          <p:cNvSpPr txBox="1"/>
          <p:nvPr/>
        </p:nvSpPr>
        <p:spPr>
          <a:xfrm>
            <a:off x="9916271" y="3261757"/>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eigen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B9D8C5A2-A159-4FDB-8A0C-3E63247BC4C1}"/>
              </a:ext>
            </a:extLst>
          </p:cNvPr>
          <p:cNvSpPr txBox="1"/>
          <p:nvPr/>
        </p:nvSpPr>
        <p:spPr>
          <a:xfrm>
            <a:off x="5320213" y="400728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Mal</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A3B621A9-B921-431F-A0AC-0E1CACA53B32}"/>
              </a:ext>
            </a:extLst>
          </p:cNvPr>
          <p:cNvSpPr txBox="1"/>
          <p:nvPr/>
        </p:nvSpPr>
        <p:spPr>
          <a:xfrm>
            <a:off x="7629577" y="400728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wieder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014AB5AC-D82C-4761-A3EA-AAB0DAB0E2D1}"/>
              </a:ext>
            </a:extLst>
          </p:cNvPr>
          <p:cNvSpPr txBox="1"/>
          <p:nvPr/>
        </p:nvSpPr>
        <p:spPr>
          <a:xfrm>
            <a:off x="9916271" y="400728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für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24EECCE8-332F-4DAC-B366-FC84BF40AC19}"/>
              </a:ext>
            </a:extLst>
          </p:cNvPr>
          <p:cNvSpPr txBox="1"/>
          <p:nvPr/>
        </p:nvSpPr>
        <p:spPr>
          <a:xfrm>
            <a:off x="5320213" y="461215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Pflanze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997EA1AB-CE7C-4E5D-8695-42468BF90BDA}"/>
              </a:ext>
            </a:extLst>
          </p:cNvPr>
          <p:cNvSpPr txBox="1"/>
          <p:nvPr/>
        </p:nvSpPr>
        <p:spPr>
          <a:xfrm>
            <a:off x="7629577" y="461215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Wald</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540065A6-B656-4B09-B90B-41C7283F1873}"/>
              </a:ext>
            </a:extLst>
          </p:cNvPr>
          <p:cNvSpPr txBox="1"/>
          <p:nvPr/>
        </p:nvSpPr>
        <p:spPr>
          <a:xfrm>
            <a:off x="9916271" y="461215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Luft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8A711783-EC3E-4AD7-9186-CA3900E6A465}"/>
              </a:ext>
            </a:extLst>
          </p:cNvPr>
          <p:cNvSpPr txBox="1"/>
          <p:nvPr/>
        </p:nvSpPr>
        <p:spPr>
          <a:xfrm>
            <a:off x="5320213" y="521701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Berg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B34F452D-CF1D-4267-A220-B2CC06FF26CB}"/>
              </a:ext>
            </a:extLst>
          </p:cNvPr>
          <p:cNvSpPr txBox="1"/>
          <p:nvPr/>
        </p:nvSpPr>
        <p:spPr>
          <a:xfrm>
            <a:off x="7629577" y="521701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Fahrt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EAC2636F-ED3A-44D8-8347-361096E1E626}"/>
              </a:ext>
            </a:extLst>
          </p:cNvPr>
          <p:cNvSpPr txBox="1"/>
          <p:nvPr/>
        </p:nvSpPr>
        <p:spPr>
          <a:xfrm>
            <a:off x="9916271" y="521701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Schuh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0281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3000"/>
                                        <p:tgtEl>
                                          <p:spTgt spid="6"/>
                                        </p:tgtEl>
                                      </p:cBhvr>
                                    </p:animEffect>
                                    <p:set>
                                      <p:cBhvr>
                                        <p:cTn id="11" dur="1" fill="hold">
                                          <p:stCondLst>
                                            <p:cond delay="29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0" presetClass="exit" presetSubtype="0" fill="hold" grpId="1" nodeType="afterEffect">
                                  <p:stCondLst>
                                    <p:cond delay="0"/>
                                  </p:stCondLst>
                                  <p:childTnLst>
                                    <p:animEffect transition="out" filter="fade">
                                      <p:cBhvr>
                                        <p:cTn id="19" dur="3000"/>
                                        <p:tgtEl>
                                          <p:spTgt spid="8"/>
                                        </p:tgtEl>
                                      </p:cBhvr>
                                    </p:animEffect>
                                    <p:set>
                                      <p:cBhvr>
                                        <p:cTn id="20" dur="1" fill="hold">
                                          <p:stCondLst>
                                            <p:cond delay="29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500"/>
                            </p:stCondLst>
                            <p:childTnLst>
                              <p:par>
                                <p:cTn id="27" presetID="10" presetClass="exit" presetSubtype="0" fill="hold" grpId="1" nodeType="afterEffect">
                                  <p:stCondLst>
                                    <p:cond delay="0"/>
                                  </p:stCondLst>
                                  <p:childTnLst>
                                    <p:animEffect transition="out" filter="fade">
                                      <p:cBhvr>
                                        <p:cTn id="28" dur="3000"/>
                                        <p:tgtEl>
                                          <p:spTgt spid="9"/>
                                        </p:tgtEl>
                                      </p:cBhvr>
                                    </p:animEffect>
                                    <p:set>
                                      <p:cBhvr>
                                        <p:cTn id="29" dur="1" fill="hold">
                                          <p:stCondLst>
                                            <p:cond delay="29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2"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500"/>
                            </p:stCondLst>
                            <p:childTnLst>
                              <p:par>
                                <p:cTn id="40" presetID="10" presetClass="exit" presetSubtype="0" fill="hold" grpId="1" nodeType="afterEffect">
                                  <p:stCondLst>
                                    <p:cond delay="0"/>
                                  </p:stCondLst>
                                  <p:childTnLst>
                                    <p:animEffect transition="out" filter="fade">
                                      <p:cBhvr>
                                        <p:cTn id="41" dur="3000"/>
                                        <p:tgtEl>
                                          <p:spTgt spid="11"/>
                                        </p:tgtEl>
                                      </p:cBhvr>
                                    </p:animEffect>
                                    <p:set>
                                      <p:cBhvr>
                                        <p:cTn id="42" dur="1" fill="hold">
                                          <p:stCondLst>
                                            <p:cond delay="29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00"/>
                            </p:stCondLst>
                            <p:childTnLst>
                              <p:par>
                                <p:cTn id="49" presetID="10" presetClass="exit" presetSubtype="0" fill="hold" grpId="1" nodeType="afterEffect">
                                  <p:stCondLst>
                                    <p:cond delay="0"/>
                                  </p:stCondLst>
                                  <p:childTnLst>
                                    <p:animEffect transition="out" filter="fade">
                                      <p:cBhvr>
                                        <p:cTn id="50" dur="3000"/>
                                        <p:tgtEl>
                                          <p:spTgt spid="12"/>
                                        </p:tgtEl>
                                      </p:cBhvr>
                                    </p:animEffect>
                                    <p:set>
                                      <p:cBhvr>
                                        <p:cTn id="51" dur="1" fill="hold">
                                          <p:stCondLst>
                                            <p:cond delay="2999"/>
                                          </p:stCondLst>
                                        </p:cTn>
                                        <p:tgtEl>
                                          <p:spTgt spid="1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3000"/>
                                        <p:tgtEl>
                                          <p:spTgt spid="13"/>
                                        </p:tgtEl>
                                      </p:cBhvr>
                                    </p:animEffect>
                                    <p:set>
                                      <p:cBhvr>
                                        <p:cTn id="60" dur="1" fill="hold">
                                          <p:stCondLst>
                                            <p:cond delay="2999"/>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2"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par>
                          <p:cTn id="70" fill="hold">
                            <p:stCondLst>
                              <p:cond delay="500"/>
                            </p:stCondLst>
                            <p:childTnLst>
                              <p:par>
                                <p:cTn id="71" presetID="10" presetClass="exit" presetSubtype="0" fill="hold" grpId="1" nodeType="afterEffect">
                                  <p:stCondLst>
                                    <p:cond delay="0"/>
                                  </p:stCondLst>
                                  <p:childTnLst>
                                    <p:animEffect transition="out" filter="fade">
                                      <p:cBhvr>
                                        <p:cTn id="72" dur="3000"/>
                                        <p:tgtEl>
                                          <p:spTgt spid="14"/>
                                        </p:tgtEl>
                                      </p:cBhvr>
                                    </p:animEffect>
                                    <p:set>
                                      <p:cBhvr>
                                        <p:cTn id="73" dur="1" fill="hold">
                                          <p:stCondLst>
                                            <p:cond delay="2999"/>
                                          </p:stCondLst>
                                        </p:cTn>
                                        <p:tgtEl>
                                          <p:spTgt spid="1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3000"/>
                                        <p:tgtEl>
                                          <p:spTgt spid="19"/>
                                        </p:tgtEl>
                                      </p:cBhvr>
                                    </p:animEffect>
                                    <p:set>
                                      <p:cBhvr>
                                        <p:cTn id="82" dur="1" fill="hold">
                                          <p:stCondLst>
                                            <p:cond delay="2999"/>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childTnLst>
                          </p:cTn>
                        </p:par>
                        <p:par>
                          <p:cTn id="88" fill="hold">
                            <p:stCondLst>
                              <p:cond delay="500"/>
                            </p:stCondLst>
                            <p:childTnLst>
                              <p:par>
                                <p:cTn id="89" presetID="10" presetClass="exit" presetSubtype="0" fill="hold" grpId="1" nodeType="afterEffect">
                                  <p:stCondLst>
                                    <p:cond delay="0"/>
                                  </p:stCondLst>
                                  <p:childTnLst>
                                    <p:animEffect transition="out" filter="fade">
                                      <p:cBhvr>
                                        <p:cTn id="90" dur="3000"/>
                                        <p:tgtEl>
                                          <p:spTgt spid="16"/>
                                        </p:tgtEl>
                                      </p:cBhvr>
                                    </p:animEffect>
                                    <p:set>
                                      <p:cBhvr>
                                        <p:cTn id="91" dur="1" fill="hold">
                                          <p:stCondLst>
                                            <p:cond delay="2999"/>
                                          </p:stCondLst>
                                        </p:cTn>
                                        <p:tgtEl>
                                          <p:spTgt spid="16"/>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2" nodeType="clickEffect">
                                  <p:stCondLst>
                                    <p:cond delay="0"/>
                                  </p:stCondLst>
                                  <p:childTnLst>
                                    <p:set>
                                      <p:cBhvr>
                                        <p:cTn id="95" dur="1" fill="hold">
                                          <p:stCondLst>
                                            <p:cond delay="0"/>
                                          </p:stCondLst>
                                        </p:cTn>
                                        <p:tgtEl>
                                          <p:spTgt spid="16"/>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fade">
                                      <p:cBhvr>
                                        <p:cTn id="100" dur="500"/>
                                        <p:tgtEl>
                                          <p:spTgt spid="20"/>
                                        </p:tgtEl>
                                      </p:cBhvr>
                                    </p:animEffect>
                                  </p:childTnLst>
                                </p:cTn>
                              </p:par>
                            </p:childTnLst>
                          </p:cTn>
                        </p:par>
                        <p:par>
                          <p:cTn id="101" fill="hold">
                            <p:stCondLst>
                              <p:cond delay="500"/>
                            </p:stCondLst>
                            <p:childTnLst>
                              <p:par>
                                <p:cTn id="102" presetID="10" presetClass="exit" presetSubtype="0" fill="hold" grpId="1" nodeType="afterEffect">
                                  <p:stCondLst>
                                    <p:cond delay="0"/>
                                  </p:stCondLst>
                                  <p:childTnLst>
                                    <p:animEffect transition="out" filter="fade">
                                      <p:cBhvr>
                                        <p:cTn id="103" dur="3000"/>
                                        <p:tgtEl>
                                          <p:spTgt spid="20"/>
                                        </p:tgtEl>
                                      </p:cBhvr>
                                    </p:animEffect>
                                    <p:set>
                                      <p:cBhvr>
                                        <p:cTn id="104" dur="1" fill="hold">
                                          <p:stCondLst>
                                            <p:cond delay="2999"/>
                                          </p:stCondLst>
                                        </p:cTn>
                                        <p:tgtEl>
                                          <p:spTgt spid="2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fade">
                                      <p:cBhvr>
                                        <p:cTn id="109" dur="500"/>
                                        <p:tgtEl>
                                          <p:spTgt spid="21"/>
                                        </p:tgtEl>
                                      </p:cBhvr>
                                    </p:animEffect>
                                  </p:childTnLst>
                                </p:cTn>
                              </p:par>
                            </p:childTnLst>
                          </p:cTn>
                        </p:par>
                        <p:par>
                          <p:cTn id="110" fill="hold">
                            <p:stCondLst>
                              <p:cond delay="500"/>
                            </p:stCondLst>
                            <p:childTnLst>
                              <p:par>
                                <p:cTn id="111" presetID="10" presetClass="exit" presetSubtype="0" fill="hold" grpId="1" nodeType="afterEffect">
                                  <p:stCondLst>
                                    <p:cond delay="0"/>
                                  </p:stCondLst>
                                  <p:childTnLst>
                                    <p:animEffect transition="out" filter="fade">
                                      <p:cBhvr>
                                        <p:cTn id="112" dur="3000"/>
                                        <p:tgtEl>
                                          <p:spTgt spid="21"/>
                                        </p:tgtEl>
                                      </p:cBhvr>
                                    </p:animEffect>
                                    <p:set>
                                      <p:cBhvr>
                                        <p:cTn id="113" dur="1" fill="hold">
                                          <p:stCondLst>
                                            <p:cond delay="2999"/>
                                          </p:stCondLst>
                                        </p:cTn>
                                        <p:tgtEl>
                                          <p:spTgt spid="21"/>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fade">
                                      <p:cBhvr>
                                        <p:cTn id="118" dur="500"/>
                                        <p:tgtEl>
                                          <p:spTgt spid="22"/>
                                        </p:tgtEl>
                                      </p:cBhvr>
                                    </p:animEffect>
                                  </p:childTnLst>
                                </p:cTn>
                              </p:par>
                            </p:childTnLst>
                          </p:cTn>
                        </p:par>
                        <p:par>
                          <p:cTn id="119" fill="hold">
                            <p:stCondLst>
                              <p:cond delay="500"/>
                            </p:stCondLst>
                            <p:childTnLst>
                              <p:par>
                                <p:cTn id="120" presetID="10" presetClass="exit" presetSubtype="0" fill="hold" grpId="1" nodeType="afterEffect">
                                  <p:stCondLst>
                                    <p:cond delay="0"/>
                                  </p:stCondLst>
                                  <p:childTnLst>
                                    <p:animEffect transition="out" filter="fade">
                                      <p:cBhvr>
                                        <p:cTn id="121" dur="3000"/>
                                        <p:tgtEl>
                                          <p:spTgt spid="22"/>
                                        </p:tgtEl>
                                      </p:cBhvr>
                                    </p:animEffect>
                                    <p:set>
                                      <p:cBhvr>
                                        <p:cTn id="122" dur="1" fill="hold">
                                          <p:stCondLst>
                                            <p:cond delay="2999"/>
                                          </p:stCondLst>
                                        </p:cTn>
                                        <p:tgtEl>
                                          <p:spTgt spid="2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2" nodeType="clickEffect">
                                  <p:stCondLst>
                                    <p:cond delay="0"/>
                                  </p:stCondLst>
                                  <p:childTnLst>
                                    <p:set>
                                      <p:cBhvr>
                                        <p:cTn id="126" dur="1" fill="hold">
                                          <p:stCondLst>
                                            <p:cond delay="0"/>
                                          </p:stCondLst>
                                        </p:cTn>
                                        <p:tgtEl>
                                          <p:spTgt spid="2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fade">
                                      <p:cBhvr>
                                        <p:cTn id="131" dur="500"/>
                                        <p:tgtEl>
                                          <p:spTgt spid="23"/>
                                        </p:tgtEl>
                                      </p:cBhvr>
                                    </p:animEffect>
                                  </p:childTnLst>
                                </p:cTn>
                              </p:par>
                            </p:childTnLst>
                          </p:cTn>
                        </p:par>
                        <p:par>
                          <p:cTn id="132" fill="hold">
                            <p:stCondLst>
                              <p:cond delay="500"/>
                            </p:stCondLst>
                            <p:childTnLst>
                              <p:par>
                                <p:cTn id="133" presetID="10" presetClass="exit" presetSubtype="0" fill="hold" grpId="1" nodeType="afterEffect">
                                  <p:stCondLst>
                                    <p:cond delay="0"/>
                                  </p:stCondLst>
                                  <p:childTnLst>
                                    <p:animEffect transition="out" filter="fade">
                                      <p:cBhvr>
                                        <p:cTn id="134" dur="3000"/>
                                        <p:tgtEl>
                                          <p:spTgt spid="23"/>
                                        </p:tgtEl>
                                      </p:cBhvr>
                                    </p:animEffect>
                                    <p:set>
                                      <p:cBhvr>
                                        <p:cTn id="135" dur="1" fill="hold">
                                          <p:stCondLst>
                                            <p:cond delay="2999"/>
                                          </p:stCondLst>
                                        </p:cTn>
                                        <p:tgtEl>
                                          <p:spTgt spid="23"/>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24"/>
                                        </p:tgtEl>
                                        <p:attrNameLst>
                                          <p:attrName>style.visibility</p:attrName>
                                        </p:attrNameLst>
                                      </p:cBhvr>
                                      <p:to>
                                        <p:strVal val="visible"/>
                                      </p:to>
                                    </p:set>
                                    <p:animEffect transition="in" filter="fade">
                                      <p:cBhvr>
                                        <p:cTn id="140" dur="500"/>
                                        <p:tgtEl>
                                          <p:spTgt spid="24"/>
                                        </p:tgtEl>
                                      </p:cBhvr>
                                    </p:animEffect>
                                  </p:childTnLst>
                                </p:cTn>
                              </p:par>
                            </p:childTnLst>
                          </p:cTn>
                        </p:par>
                        <p:par>
                          <p:cTn id="141" fill="hold">
                            <p:stCondLst>
                              <p:cond delay="500"/>
                            </p:stCondLst>
                            <p:childTnLst>
                              <p:par>
                                <p:cTn id="142" presetID="10" presetClass="exit" presetSubtype="0" fill="hold" grpId="1" nodeType="afterEffect">
                                  <p:stCondLst>
                                    <p:cond delay="0"/>
                                  </p:stCondLst>
                                  <p:childTnLst>
                                    <p:animEffect transition="out" filter="fade">
                                      <p:cBhvr>
                                        <p:cTn id="143" dur="3000"/>
                                        <p:tgtEl>
                                          <p:spTgt spid="24"/>
                                        </p:tgtEl>
                                      </p:cBhvr>
                                    </p:animEffect>
                                    <p:set>
                                      <p:cBhvr>
                                        <p:cTn id="144" dur="1" fill="hold">
                                          <p:stCondLst>
                                            <p:cond delay="2999"/>
                                          </p:stCondLst>
                                        </p:cTn>
                                        <p:tgtEl>
                                          <p:spTgt spid="24"/>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25"/>
                                        </p:tgtEl>
                                        <p:attrNameLst>
                                          <p:attrName>style.visibility</p:attrName>
                                        </p:attrNameLst>
                                      </p:cBhvr>
                                      <p:to>
                                        <p:strVal val="visible"/>
                                      </p:to>
                                    </p:set>
                                    <p:animEffect transition="in" filter="fade">
                                      <p:cBhvr>
                                        <p:cTn id="149" dur="500"/>
                                        <p:tgtEl>
                                          <p:spTgt spid="25"/>
                                        </p:tgtEl>
                                      </p:cBhvr>
                                    </p:animEffect>
                                  </p:childTnLst>
                                </p:cTn>
                              </p:par>
                            </p:childTnLst>
                          </p:cTn>
                        </p:par>
                        <p:par>
                          <p:cTn id="150" fill="hold">
                            <p:stCondLst>
                              <p:cond delay="500"/>
                            </p:stCondLst>
                            <p:childTnLst>
                              <p:par>
                                <p:cTn id="151" presetID="10" presetClass="exit" presetSubtype="0" fill="hold" grpId="1" nodeType="afterEffect">
                                  <p:stCondLst>
                                    <p:cond delay="0"/>
                                  </p:stCondLst>
                                  <p:childTnLst>
                                    <p:animEffect transition="out" filter="fade">
                                      <p:cBhvr>
                                        <p:cTn id="152" dur="3000"/>
                                        <p:tgtEl>
                                          <p:spTgt spid="25"/>
                                        </p:tgtEl>
                                      </p:cBhvr>
                                    </p:animEffect>
                                    <p:set>
                                      <p:cBhvr>
                                        <p:cTn id="153" dur="1" fill="hold">
                                          <p:stCondLst>
                                            <p:cond delay="2999"/>
                                          </p:stCondLst>
                                        </p:cTn>
                                        <p:tgtEl>
                                          <p:spTgt spid="25"/>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2" nodeType="clickEffect">
                                  <p:stCondLst>
                                    <p:cond delay="0"/>
                                  </p:stCondLst>
                                  <p:childTnLst>
                                    <p:set>
                                      <p:cBhvr>
                                        <p:cTn id="157" dur="1" fill="hold">
                                          <p:stCondLst>
                                            <p:cond delay="0"/>
                                          </p:stCondLst>
                                        </p:cTn>
                                        <p:tgtEl>
                                          <p:spTgt spid="24"/>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26"/>
                                        </p:tgtEl>
                                        <p:attrNameLst>
                                          <p:attrName>style.visibility</p:attrName>
                                        </p:attrNameLst>
                                      </p:cBhvr>
                                      <p:to>
                                        <p:strVal val="visible"/>
                                      </p:to>
                                    </p:set>
                                    <p:animEffect transition="in" filter="fade">
                                      <p:cBhvr>
                                        <p:cTn id="162" dur="500"/>
                                        <p:tgtEl>
                                          <p:spTgt spid="26"/>
                                        </p:tgtEl>
                                      </p:cBhvr>
                                    </p:animEffect>
                                  </p:childTnLst>
                                </p:cTn>
                              </p:par>
                            </p:childTnLst>
                          </p:cTn>
                        </p:par>
                        <p:par>
                          <p:cTn id="163" fill="hold">
                            <p:stCondLst>
                              <p:cond delay="500"/>
                            </p:stCondLst>
                            <p:childTnLst>
                              <p:par>
                                <p:cTn id="164" presetID="10" presetClass="exit" presetSubtype="0" fill="hold" grpId="1" nodeType="afterEffect">
                                  <p:stCondLst>
                                    <p:cond delay="0"/>
                                  </p:stCondLst>
                                  <p:childTnLst>
                                    <p:animEffect transition="out" filter="fade">
                                      <p:cBhvr>
                                        <p:cTn id="165" dur="3000"/>
                                        <p:tgtEl>
                                          <p:spTgt spid="26"/>
                                        </p:tgtEl>
                                      </p:cBhvr>
                                    </p:animEffect>
                                    <p:set>
                                      <p:cBhvr>
                                        <p:cTn id="166" dur="1" fill="hold">
                                          <p:stCondLst>
                                            <p:cond delay="2999"/>
                                          </p:stCondLst>
                                        </p:cTn>
                                        <p:tgtEl>
                                          <p:spTgt spid="26"/>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27"/>
                                        </p:tgtEl>
                                        <p:attrNameLst>
                                          <p:attrName>style.visibility</p:attrName>
                                        </p:attrNameLst>
                                      </p:cBhvr>
                                      <p:to>
                                        <p:strVal val="visible"/>
                                      </p:to>
                                    </p:set>
                                    <p:animEffect transition="in" filter="fade">
                                      <p:cBhvr>
                                        <p:cTn id="171" dur="500"/>
                                        <p:tgtEl>
                                          <p:spTgt spid="27"/>
                                        </p:tgtEl>
                                      </p:cBhvr>
                                    </p:animEffect>
                                  </p:childTnLst>
                                </p:cTn>
                              </p:par>
                            </p:childTnLst>
                          </p:cTn>
                        </p:par>
                        <p:par>
                          <p:cTn id="172" fill="hold">
                            <p:stCondLst>
                              <p:cond delay="500"/>
                            </p:stCondLst>
                            <p:childTnLst>
                              <p:par>
                                <p:cTn id="173" presetID="10" presetClass="exit" presetSubtype="0" fill="hold" grpId="1" nodeType="afterEffect">
                                  <p:stCondLst>
                                    <p:cond delay="0"/>
                                  </p:stCondLst>
                                  <p:childTnLst>
                                    <p:animEffect transition="out" filter="fade">
                                      <p:cBhvr>
                                        <p:cTn id="174" dur="3000"/>
                                        <p:tgtEl>
                                          <p:spTgt spid="27"/>
                                        </p:tgtEl>
                                      </p:cBhvr>
                                    </p:animEffect>
                                    <p:set>
                                      <p:cBhvr>
                                        <p:cTn id="175" dur="1" fill="hold">
                                          <p:stCondLst>
                                            <p:cond delay="2999"/>
                                          </p:stCondLst>
                                        </p:cTn>
                                        <p:tgtEl>
                                          <p:spTgt spid="27"/>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28"/>
                                        </p:tgtEl>
                                        <p:attrNameLst>
                                          <p:attrName>style.visibility</p:attrName>
                                        </p:attrNameLst>
                                      </p:cBhvr>
                                      <p:to>
                                        <p:strVal val="visible"/>
                                      </p:to>
                                    </p:set>
                                    <p:animEffect transition="in" filter="fade">
                                      <p:cBhvr>
                                        <p:cTn id="180" dur="500"/>
                                        <p:tgtEl>
                                          <p:spTgt spid="28"/>
                                        </p:tgtEl>
                                      </p:cBhvr>
                                    </p:animEffect>
                                  </p:childTnLst>
                                </p:cTn>
                              </p:par>
                            </p:childTnLst>
                          </p:cTn>
                        </p:par>
                        <p:par>
                          <p:cTn id="181" fill="hold">
                            <p:stCondLst>
                              <p:cond delay="500"/>
                            </p:stCondLst>
                            <p:childTnLst>
                              <p:par>
                                <p:cTn id="182" presetID="10" presetClass="exit" presetSubtype="0" fill="hold" grpId="1" nodeType="afterEffect">
                                  <p:stCondLst>
                                    <p:cond delay="0"/>
                                  </p:stCondLst>
                                  <p:childTnLst>
                                    <p:animEffect transition="out" filter="fade">
                                      <p:cBhvr>
                                        <p:cTn id="183" dur="3000"/>
                                        <p:tgtEl>
                                          <p:spTgt spid="28"/>
                                        </p:tgtEl>
                                      </p:cBhvr>
                                    </p:animEffect>
                                    <p:set>
                                      <p:cBhvr>
                                        <p:cTn id="184" dur="1" fill="hold">
                                          <p:stCondLst>
                                            <p:cond delay="2999"/>
                                          </p:stCondLst>
                                        </p:cTn>
                                        <p:tgtEl>
                                          <p:spTgt spid="28"/>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2" nodeType="clickEffect">
                                  <p:stCondLst>
                                    <p:cond delay="0"/>
                                  </p:stCondLst>
                                  <p:childTnLst>
                                    <p:set>
                                      <p:cBhvr>
                                        <p:cTn id="188" dur="1" fill="hold">
                                          <p:stCondLst>
                                            <p:cond delay="0"/>
                                          </p:stCondLst>
                                        </p:cTn>
                                        <p:tgtEl>
                                          <p:spTgt spid="28"/>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grpId="0" nodeType="clickEffect">
                                  <p:stCondLst>
                                    <p:cond delay="0"/>
                                  </p:stCondLst>
                                  <p:childTnLst>
                                    <p:set>
                                      <p:cBhvr>
                                        <p:cTn id="192" dur="1" fill="hold">
                                          <p:stCondLst>
                                            <p:cond delay="0"/>
                                          </p:stCondLst>
                                        </p:cTn>
                                        <p:tgtEl>
                                          <p:spTgt spid="29"/>
                                        </p:tgtEl>
                                        <p:attrNameLst>
                                          <p:attrName>style.visibility</p:attrName>
                                        </p:attrNameLst>
                                      </p:cBhvr>
                                      <p:to>
                                        <p:strVal val="visible"/>
                                      </p:to>
                                    </p:set>
                                    <p:animEffect transition="in" filter="fade">
                                      <p:cBhvr>
                                        <p:cTn id="193" dur="500"/>
                                        <p:tgtEl>
                                          <p:spTgt spid="29"/>
                                        </p:tgtEl>
                                      </p:cBhvr>
                                    </p:animEffect>
                                  </p:childTnLst>
                                </p:cTn>
                              </p:par>
                            </p:childTnLst>
                          </p:cTn>
                        </p:par>
                        <p:par>
                          <p:cTn id="194" fill="hold">
                            <p:stCondLst>
                              <p:cond delay="500"/>
                            </p:stCondLst>
                            <p:childTnLst>
                              <p:par>
                                <p:cTn id="195" presetID="10" presetClass="exit" presetSubtype="0" fill="hold" grpId="1" nodeType="afterEffect">
                                  <p:stCondLst>
                                    <p:cond delay="0"/>
                                  </p:stCondLst>
                                  <p:childTnLst>
                                    <p:animEffect transition="out" filter="fade">
                                      <p:cBhvr>
                                        <p:cTn id="196" dur="3000"/>
                                        <p:tgtEl>
                                          <p:spTgt spid="29"/>
                                        </p:tgtEl>
                                      </p:cBhvr>
                                    </p:animEffect>
                                    <p:set>
                                      <p:cBhvr>
                                        <p:cTn id="197" dur="1" fill="hold">
                                          <p:stCondLst>
                                            <p:cond delay="2999"/>
                                          </p:stCondLst>
                                        </p:cTn>
                                        <p:tgtEl>
                                          <p:spTgt spid="29"/>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30"/>
                                        </p:tgtEl>
                                        <p:attrNameLst>
                                          <p:attrName>style.visibility</p:attrName>
                                        </p:attrNameLst>
                                      </p:cBhvr>
                                      <p:to>
                                        <p:strVal val="visible"/>
                                      </p:to>
                                    </p:set>
                                    <p:animEffect transition="in" filter="fade">
                                      <p:cBhvr>
                                        <p:cTn id="202" dur="500"/>
                                        <p:tgtEl>
                                          <p:spTgt spid="30"/>
                                        </p:tgtEl>
                                      </p:cBhvr>
                                    </p:animEffect>
                                  </p:childTnLst>
                                </p:cTn>
                              </p:par>
                            </p:childTnLst>
                          </p:cTn>
                        </p:par>
                        <p:par>
                          <p:cTn id="203" fill="hold">
                            <p:stCondLst>
                              <p:cond delay="500"/>
                            </p:stCondLst>
                            <p:childTnLst>
                              <p:par>
                                <p:cTn id="204" presetID="10" presetClass="exit" presetSubtype="0" fill="hold" grpId="1" nodeType="afterEffect">
                                  <p:stCondLst>
                                    <p:cond delay="0"/>
                                  </p:stCondLst>
                                  <p:childTnLst>
                                    <p:animEffect transition="out" filter="fade">
                                      <p:cBhvr>
                                        <p:cTn id="205" dur="3000"/>
                                        <p:tgtEl>
                                          <p:spTgt spid="30"/>
                                        </p:tgtEl>
                                      </p:cBhvr>
                                    </p:animEffect>
                                    <p:set>
                                      <p:cBhvr>
                                        <p:cTn id="206" dur="1" fill="hold">
                                          <p:stCondLst>
                                            <p:cond delay="2999"/>
                                          </p:stCondLst>
                                        </p:cTn>
                                        <p:tgtEl>
                                          <p:spTgt spid="30"/>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grpId="0" nodeType="clickEffect">
                                  <p:stCondLst>
                                    <p:cond delay="0"/>
                                  </p:stCondLst>
                                  <p:childTnLst>
                                    <p:set>
                                      <p:cBhvr>
                                        <p:cTn id="210" dur="1" fill="hold">
                                          <p:stCondLst>
                                            <p:cond delay="0"/>
                                          </p:stCondLst>
                                        </p:cTn>
                                        <p:tgtEl>
                                          <p:spTgt spid="31"/>
                                        </p:tgtEl>
                                        <p:attrNameLst>
                                          <p:attrName>style.visibility</p:attrName>
                                        </p:attrNameLst>
                                      </p:cBhvr>
                                      <p:to>
                                        <p:strVal val="visible"/>
                                      </p:to>
                                    </p:set>
                                    <p:animEffect transition="in" filter="fade">
                                      <p:cBhvr>
                                        <p:cTn id="211" dur="500"/>
                                        <p:tgtEl>
                                          <p:spTgt spid="31"/>
                                        </p:tgtEl>
                                      </p:cBhvr>
                                    </p:animEffect>
                                  </p:childTnLst>
                                </p:cTn>
                              </p:par>
                            </p:childTnLst>
                          </p:cTn>
                        </p:par>
                        <p:par>
                          <p:cTn id="212" fill="hold">
                            <p:stCondLst>
                              <p:cond delay="500"/>
                            </p:stCondLst>
                            <p:childTnLst>
                              <p:par>
                                <p:cTn id="213" presetID="10" presetClass="exit" presetSubtype="0" fill="hold" grpId="1" nodeType="afterEffect">
                                  <p:stCondLst>
                                    <p:cond delay="0"/>
                                  </p:stCondLst>
                                  <p:childTnLst>
                                    <p:animEffect transition="out" filter="fade">
                                      <p:cBhvr>
                                        <p:cTn id="214" dur="3000"/>
                                        <p:tgtEl>
                                          <p:spTgt spid="31"/>
                                        </p:tgtEl>
                                      </p:cBhvr>
                                    </p:animEffect>
                                    <p:set>
                                      <p:cBhvr>
                                        <p:cTn id="215" dur="1" fill="hold">
                                          <p:stCondLst>
                                            <p:cond delay="2999"/>
                                          </p:stCondLst>
                                        </p:cTn>
                                        <p:tgtEl>
                                          <p:spTgt spid="31"/>
                                        </p:tgtEl>
                                        <p:attrNameLst>
                                          <p:attrName>style.visibility</p:attrName>
                                        </p:attrNameLst>
                                      </p:cBhvr>
                                      <p:to>
                                        <p:strVal val="hidden"/>
                                      </p:to>
                                    </p:set>
                                  </p:childTnLst>
                                </p:cTn>
                              </p:par>
                            </p:childTnLst>
                          </p:cTn>
                        </p:par>
                      </p:childTnLst>
                    </p:cTn>
                  </p:par>
                  <p:par>
                    <p:cTn id="216" fill="hold">
                      <p:stCondLst>
                        <p:cond delay="indefinite"/>
                      </p:stCondLst>
                      <p:childTnLst>
                        <p:par>
                          <p:cTn id="217" fill="hold">
                            <p:stCondLst>
                              <p:cond delay="0"/>
                            </p:stCondLst>
                            <p:childTnLst>
                              <p:par>
                                <p:cTn id="218" presetID="1" presetClass="entr" presetSubtype="0" fill="hold" grpId="2" nodeType="clickEffect">
                                  <p:stCondLst>
                                    <p:cond delay="0"/>
                                  </p:stCondLst>
                                  <p:childTnLst>
                                    <p:set>
                                      <p:cBhvr>
                                        <p:cTn id="21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8" grpId="2" animBg="1"/>
      <p:bldP spid="9" grpId="0" animBg="1"/>
      <p:bldP spid="9" grpId="1" animBg="1"/>
      <p:bldP spid="11" grpId="0" animBg="1"/>
      <p:bldP spid="11" grpId="1" animBg="1"/>
      <p:bldP spid="11" grpId="2" animBg="1"/>
      <p:bldP spid="12" grpId="0" animBg="1"/>
      <p:bldP spid="12" grpId="1" animBg="1"/>
      <p:bldP spid="13" grpId="0" animBg="1"/>
      <p:bldP spid="13" grpId="1" animBg="1"/>
      <p:bldP spid="14" grpId="0" animBg="1"/>
      <p:bldP spid="14" grpId="1" animBg="1"/>
      <p:bldP spid="16" grpId="0" animBg="1"/>
      <p:bldP spid="16" grpId="1" animBg="1"/>
      <p:bldP spid="16" grpId="2" animBg="1"/>
      <p:bldP spid="20" grpId="0" animBg="1"/>
      <p:bldP spid="20" grpId="1" animBg="1"/>
      <p:bldP spid="20" grpId="2" animBg="1"/>
      <p:bldP spid="21" grpId="0" animBg="1"/>
      <p:bldP spid="21" grpId="1" animBg="1"/>
      <p:bldP spid="22" grpId="0" animBg="1"/>
      <p:bldP spid="22" grpId="1" animBg="1"/>
      <p:bldP spid="23" grpId="0" animBg="1"/>
      <p:bldP spid="23" grpId="1" animBg="1"/>
      <p:bldP spid="24" grpId="0" animBg="1"/>
      <p:bldP spid="24" grpId="1" animBg="1"/>
      <p:bldP spid="24" grpId="2" animBg="1"/>
      <p:bldP spid="25" grpId="0" animBg="1"/>
      <p:bldP spid="25" grpId="1" animBg="1"/>
      <p:bldP spid="26" grpId="0" animBg="1"/>
      <p:bldP spid="26" grpId="1" animBg="1"/>
      <p:bldP spid="27" grpId="0" animBg="1"/>
      <p:bldP spid="27" grpId="1" animBg="1"/>
      <p:bldP spid="28" grpId="0" animBg="1"/>
      <p:bldP spid="28" grpId="1" animBg="1"/>
      <p:bldP spid="28" grpId="2" animBg="1"/>
      <p:bldP spid="29" grpId="0" animBg="1"/>
      <p:bldP spid="29" grpId="1" animBg="1"/>
      <p:bldP spid="30" grpId="0" animBg="1"/>
      <p:bldP spid="30" grpId="1" animBg="1"/>
      <p:bldP spid="30" grpId="2" animBg="1"/>
      <p:bldP spid="31" grpId="0" animBg="1"/>
      <p:bldP spid="31"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0686"/>
            <a:ext cx="10515600" cy="1809229"/>
          </a:xfrm>
        </p:spPr>
        <p:txBody>
          <a:bodyPr/>
          <a:lstStyle/>
          <a:p>
            <a:pPr algn="ctr"/>
            <a:r>
              <a:rPr lang="en-GB" b="1" dirty="0"/>
              <a:t>What do we know about vocabulary learning?</a:t>
            </a:r>
          </a:p>
        </p:txBody>
      </p:sp>
    </p:spTree>
    <p:extLst>
      <p:ext uri="{BB962C8B-B14F-4D97-AF65-F5344CB8AC3E}">
        <p14:creationId xmlns:p14="http://schemas.microsoft.com/office/powerpoint/2010/main" val="3031167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10956471" cy="867128"/>
          </a:xfrm>
          <a:prstGeom prst="rect">
            <a:avLst/>
          </a:prstGeom>
        </p:spPr>
      </p:pic>
      <p:sp>
        <p:nvSpPr>
          <p:cNvPr id="4" name="Title 3"/>
          <p:cNvSpPr>
            <a:spLocks noGrp="1"/>
          </p:cNvSpPr>
          <p:nvPr>
            <p:ph type="title"/>
          </p:nvPr>
        </p:nvSpPr>
        <p:spPr>
          <a:xfrm>
            <a:off x="-1" y="0"/>
            <a:ext cx="11119757" cy="1325563"/>
          </a:xfrm>
        </p:spPr>
        <p:txBody>
          <a:bodyPr>
            <a:normAutofit/>
          </a:bodyPr>
          <a:lstStyle/>
          <a:p>
            <a:r>
              <a:rPr lang="en-GB" sz="3200" b="1" dirty="0">
                <a:solidFill>
                  <a:schemeClr val="bg1"/>
                </a:solidFill>
              </a:rPr>
              <a:t>Some research- and practice-informed answers</a:t>
            </a:r>
          </a:p>
        </p:txBody>
      </p:sp>
      <p:sp>
        <p:nvSpPr>
          <p:cNvPr id="5" name="Content Placeholder 4"/>
          <p:cNvSpPr>
            <a:spLocks noGrp="1"/>
          </p:cNvSpPr>
          <p:nvPr>
            <p:ph idx="1"/>
          </p:nvPr>
        </p:nvSpPr>
        <p:spPr>
          <a:xfrm>
            <a:off x="838200" y="1633669"/>
            <a:ext cx="10515600" cy="4653919"/>
          </a:xfrm>
        </p:spPr>
        <p:txBody>
          <a:bodyPr>
            <a:normAutofit fontScale="92500" lnSpcReduction="20000"/>
          </a:bodyPr>
          <a:lstStyle/>
          <a:p>
            <a:pPr>
              <a:buFont typeface="Wingdings" panose="05000000000000000000" pitchFamily="2" charset="2"/>
              <a:buChar char="§"/>
            </a:pPr>
            <a:r>
              <a:rPr lang="en-GB" dirty="0"/>
              <a:t>Vocabulary learning is a strong indicator of performance, in aural and written modalities.</a:t>
            </a:r>
          </a:p>
          <a:p>
            <a:pPr>
              <a:buFont typeface="Wingdings" panose="05000000000000000000" pitchFamily="2" charset="2"/>
              <a:buChar char="§"/>
            </a:pPr>
            <a:r>
              <a:rPr lang="en-GB" dirty="0"/>
              <a:t>Currently, learners appear to know (after five years’ secondary learning) far fewer words than is ideal.</a:t>
            </a:r>
          </a:p>
          <a:p>
            <a:pPr>
              <a:buFont typeface="Wingdings" panose="05000000000000000000" pitchFamily="2" charset="2"/>
              <a:buChar char="§"/>
            </a:pPr>
            <a:r>
              <a:rPr lang="en-GB" dirty="0"/>
              <a:t>Learners need to know more words than they currently do at the end of Y11.</a:t>
            </a:r>
          </a:p>
          <a:p>
            <a:pPr>
              <a:buFont typeface="Wingdings" panose="05000000000000000000" pitchFamily="2" charset="2"/>
              <a:buChar char="§"/>
            </a:pPr>
            <a:r>
              <a:rPr lang="en-GB" dirty="0"/>
              <a:t>Vocabulary selection should be frequency-informed</a:t>
            </a:r>
          </a:p>
          <a:p>
            <a:pPr>
              <a:buFont typeface="Wingdings" panose="05000000000000000000" pitchFamily="2" charset="2"/>
              <a:buChar char="§"/>
            </a:pPr>
            <a:r>
              <a:rPr lang="en-GB" dirty="0"/>
              <a:t>Learners should also be encouraged to develop their repertoire, with words that are of personal interest and importance</a:t>
            </a:r>
          </a:p>
          <a:p>
            <a:pPr>
              <a:buFont typeface="Wingdings" panose="05000000000000000000" pitchFamily="2" charset="2"/>
              <a:buChar char="§"/>
            </a:pPr>
            <a:r>
              <a:rPr lang="en-GB" dirty="0"/>
              <a:t>Verbs can be under-represented in text books.</a:t>
            </a:r>
          </a:p>
          <a:p>
            <a:pPr>
              <a:buFont typeface="Wingdings" panose="05000000000000000000" pitchFamily="2" charset="2"/>
              <a:buChar char="§"/>
            </a:pPr>
            <a:r>
              <a:rPr lang="en-GB" dirty="0"/>
              <a:t>Topic-based vocabulary lists of one single word class are not optimal</a:t>
            </a:r>
          </a:p>
        </p:txBody>
      </p:sp>
    </p:spTree>
    <p:extLst>
      <p:ext uri="{BB962C8B-B14F-4D97-AF65-F5344CB8AC3E}">
        <p14:creationId xmlns:p14="http://schemas.microsoft.com/office/powerpoint/2010/main" val="279354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Some answers [cont’d]</a:t>
            </a:r>
          </a:p>
        </p:txBody>
      </p:sp>
      <p:sp>
        <p:nvSpPr>
          <p:cNvPr id="5" name="Content Placeholder 4"/>
          <p:cNvSpPr>
            <a:spLocks noGrp="1"/>
          </p:cNvSpPr>
          <p:nvPr>
            <p:ph idx="1"/>
          </p:nvPr>
        </p:nvSpPr>
        <p:spPr>
          <a:xfrm>
            <a:off x="478972" y="1406349"/>
            <a:ext cx="10515600" cy="4992933"/>
          </a:xfrm>
        </p:spPr>
        <p:txBody>
          <a:bodyPr>
            <a:normAutofit fontScale="85000" lnSpcReduction="20000"/>
          </a:bodyPr>
          <a:lstStyle/>
          <a:p>
            <a:pPr>
              <a:buFont typeface="Wingdings" panose="05000000000000000000" pitchFamily="2" charset="2"/>
              <a:buChar char="§"/>
            </a:pPr>
            <a:r>
              <a:rPr lang="en-GB" dirty="0"/>
              <a:t>There is no single, best strategy for learning vocabulary</a:t>
            </a:r>
          </a:p>
          <a:p>
            <a:pPr>
              <a:buFont typeface="Wingdings" panose="05000000000000000000" pitchFamily="2" charset="2"/>
              <a:buChar char="§"/>
            </a:pPr>
            <a:r>
              <a:rPr lang="en-US" dirty="0"/>
              <a:t>Errorless teaching techniques (when pupils are unambiguously told the meaning of a new word) are effective…</a:t>
            </a:r>
          </a:p>
          <a:p>
            <a:pPr>
              <a:buFont typeface="Wingdings" panose="05000000000000000000" pitchFamily="2" charset="2"/>
              <a:buChar char="§"/>
            </a:pPr>
            <a:r>
              <a:rPr lang="en-US" dirty="0"/>
              <a:t>providing they are followed by opportunities to use the new words in comprehension, and then productively.</a:t>
            </a:r>
          </a:p>
          <a:p>
            <a:pPr>
              <a:buFont typeface="Wingdings" panose="05000000000000000000" pitchFamily="2" charset="2"/>
              <a:buChar char="§"/>
            </a:pPr>
            <a:r>
              <a:rPr lang="en-US" dirty="0"/>
              <a:t>The more times a pupil is required to recall a word, the more securely it will move into the long term memory. </a:t>
            </a:r>
          </a:p>
          <a:p>
            <a:pPr>
              <a:buFont typeface="Wingdings" panose="05000000000000000000" pitchFamily="2" charset="2"/>
              <a:buChar char="§"/>
            </a:pPr>
            <a:r>
              <a:rPr lang="en-US" dirty="0"/>
              <a:t>Production tasks in which pupils use new words in sentences they compose themselves serve to strengthen vocabulary knowledge.</a:t>
            </a:r>
          </a:p>
          <a:p>
            <a:pPr>
              <a:buFont typeface="Wingdings" panose="05000000000000000000" pitchFamily="2" charset="2"/>
              <a:buChar char="§"/>
            </a:pPr>
            <a:r>
              <a:rPr lang="en-US" dirty="0"/>
              <a:t>Genuine information gap activities are very helpful in assisting </a:t>
            </a:r>
            <a:r>
              <a:rPr lang="en-US" dirty="0" err="1"/>
              <a:t>memorisation</a:t>
            </a:r>
            <a:r>
              <a:rPr lang="en-US" dirty="0"/>
              <a:t>.</a:t>
            </a:r>
          </a:p>
          <a:p>
            <a:pPr>
              <a:buFont typeface="Wingdings" panose="05000000000000000000" pitchFamily="2" charset="2"/>
              <a:buChar char="§"/>
            </a:pPr>
            <a:r>
              <a:rPr lang="en-US" dirty="0"/>
              <a:t>Plentiful opportunities to encounter words (at least 10 times) in multiple contexts deepen vocabulary knowledge  (Webb, 2007)</a:t>
            </a:r>
          </a:p>
          <a:p>
            <a:pPr>
              <a:buFont typeface="Wingdings" panose="05000000000000000000" pitchFamily="2" charset="2"/>
              <a:buChar char="§"/>
            </a:pPr>
            <a:r>
              <a:rPr lang="en-US" dirty="0"/>
              <a:t>Careful, planned use of ICT can be effective.</a:t>
            </a:r>
            <a:endParaRPr lang="en-GB" dirty="0"/>
          </a:p>
        </p:txBody>
      </p:sp>
    </p:spTree>
    <p:extLst>
      <p:ext uri="{BB962C8B-B14F-4D97-AF65-F5344CB8AC3E}">
        <p14:creationId xmlns:p14="http://schemas.microsoft.com/office/powerpoint/2010/main" val="118689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9600" b="1" dirty="0">
                <a:solidFill>
                  <a:srgbClr val="002060"/>
                </a:solidFill>
              </a:rPr>
              <a:t>QUESTIONS?</a:t>
            </a:r>
            <a:endParaRPr lang="en-GB" sz="19900"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995296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9600" b="1" dirty="0">
                <a:solidFill>
                  <a:srgbClr val="002060"/>
                </a:solidFill>
              </a:rPr>
              <a:t>BREAK</a:t>
            </a:r>
            <a:endParaRPr lang="en-GB" sz="19900"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6" name="Content Placeholder 4">
            <a:extLst>
              <a:ext uri="{FF2B5EF4-FFF2-40B4-BE49-F238E27FC236}">
                <a16:creationId xmlns:a16="http://schemas.microsoft.com/office/drawing/2014/main" id="{A2434ABD-747C-483D-A2C9-CF8FE1012242}"/>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678324" y="2137333"/>
            <a:ext cx="2019725" cy="2019725"/>
          </a:xfrm>
          <a:prstGeom prst="rect">
            <a:avLst/>
          </a:prstGeom>
        </p:spPr>
      </p:pic>
    </p:spTree>
    <p:extLst>
      <p:ext uri="{BB962C8B-B14F-4D97-AF65-F5344CB8AC3E}">
        <p14:creationId xmlns:p14="http://schemas.microsoft.com/office/powerpoint/2010/main" val="2322744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5891C-5B03-461F-A22E-E7CF2C17F45A}"/>
              </a:ext>
            </a:extLst>
          </p:cNvPr>
          <p:cNvSpPr>
            <a:spLocks noGrp="1"/>
          </p:cNvSpPr>
          <p:nvPr>
            <p:ph type="title"/>
          </p:nvPr>
        </p:nvSpPr>
        <p:spPr>
          <a:xfrm>
            <a:off x="136478" y="100528"/>
            <a:ext cx="10515600" cy="471327"/>
          </a:xfrm>
        </p:spPr>
        <p:txBody>
          <a:bodyPr>
            <a:noAutofit/>
          </a:bodyPr>
          <a:lstStyle/>
          <a:p>
            <a:r>
              <a:rPr lang="en-GB" sz="2000" b="1" dirty="0"/>
              <a:t>References</a:t>
            </a:r>
          </a:p>
        </p:txBody>
      </p:sp>
      <p:sp>
        <p:nvSpPr>
          <p:cNvPr id="3" name="Content Placeholder 2">
            <a:extLst>
              <a:ext uri="{FF2B5EF4-FFF2-40B4-BE49-F238E27FC236}">
                <a16:creationId xmlns:a16="http://schemas.microsoft.com/office/drawing/2014/main" id="{340BA8BB-9C45-403F-81CA-B67F9CB2299E}"/>
              </a:ext>
            </a:extLst>
          </p:cNvPr>
          <p:cNvSpPr>
            <a:spLocks noGrp="1"/>
          </p:cNvSpPr>
          <p:nvPr>
            <p:ph idx="1"/>
          </p:nvPr>
        </p:nvSpPr>
        <p:spPr>
          <a:xfrm>
            <a:off x="136478" y="571855"/>
            <a:ext cx="11919044" cy="5495926"/>
          </a:xfrm>
        </p:spPr>
        <p:txBody>
          <a:bodyPr>
            <a:normAutofit/>
          </a:bodyPr>
          <a:lstStyle/>
          <a:p>
            <a:pPr marL="0" indent="0">
              <a:buNone/>
            </a:pPr>
            <a:r>
              <a:rPr lang="en-GB" sz="1600" dirty="0">
                <a:solidFill>
                  <a:srgbClr val="002060"/>
                </a:solidFill>
              </a:rPr>
              <a:t>David, A. (2008). Vocabulary breadth in French L2 learners. Language Learning Journal, 36, (2), pp167-180</a:t>
            </a:r>
            <a:br>
              <a:rPr lang="en-GB" sz="1600" dirty="0">
                <a:solidFill>
                  <a:srgbClr val="002060"/>
                </a:solidFill>
              </a:rPr>
            </a:br>
            <a:endParaRPr lang="en-GB" sz="1600" dirty="0">
              <a:solidFill>
                <a:srgbClr val="002060"/>
              </a:solidFill>
            </a:endParaRPr>
          </a:p>
          <a:p>
            <a:pPr marL="0" indent="0">
              <a:buNone/>
            </a:pPr>
            <a:r>
              <a:rPr lang="en-GB" sz="1600" dirty="0">
                <a:solidFill>
                  <a:srgbClr val="002060"/>
                </a:solidFill>
              </a:rPr>
              <a:t>Davies, M, &amp; Davies, K.H. (2018). A Frequency Dictionary of Spanish: Core Vocabulary for Learners. Routledge.</a:t>
            </a:r>
            <a:br>
              <a:rPr lang="en-GB" sz="1600" dirty="0">
                <a:solidFill>
                  <a:srgbClr val="002060"/>
                </a:solidFill>
              </a:rPr>
            </a:br>
            <a:endParaRPr lang="en-GB" sz="1600" dirty="0">
              <a:solidFill>
                <a:srgbClr val="002060"/>
              </a:solidFill>
            </a:endParaRPr>
          </a:p>
          <a:p>
            <a:pPr marL="0" indent="0">
              <a:buNone/>
            </a:pPr>
            <a:r>
              <a:rPr lang="en-GB" sz="1600" dirty="0">
                <a:solidFill>
                  <a:srgbClr val="002060"/>
                </a:solidFill>
              </a:rPr>
              <a:t>Jones, R.L. &amp; </a:t>
            </a:r>
            <a:r>
              <a:rPr lang="en-GB" sz="1600" dirty="0" err="1">
                <a:solidFill>
                  <a:srgbClr val="002060"/>
                </a:solidFill>
              </a:rPr>
              <a:t>Tschirner</a:t>
            </a:r>
            <a:r>
              <a:rPr lang="en-GB" sz="1600" dirty="0">
                <a:solidFill>
                  <a:srgbClr val="002060"/>
                </a:solidFill>
              </a:rPr>
              <a:t>, E. (2006). </a:t>
            </a:r>
            <a:r>
              <a:rPr lang="en-GB" sz="1600" i="1" dirty="0">
                <a:solidFill>
                  <a:srgbClr val="002060"/>
                </a:solidFill>
              </a:rPr>
              <a:t>A frequency dictionary of German: core vocabulary for learners. </a:t>
            </a:r>
            <a:r>
              <a:rPr lang="en-GB" sz="1600" dirty="0">
                <a:solidFill>
                  <a:srgbClr val="002060"/>
                </a:solidFill>
              </a:rPr>
              <a:t>Routledge.</a:t>
            </a:r>
            <a:br>
              <a:rPr lang="en-GB" sz="1600" dirty="0">
                <a:solidFill>
                  <a:srgbClr val="002060"/>
                </a:solidFill>
              </a:rPr>
            </a:br>
            <a:endParaRPr lang="en-GB" sz="1600" dirty="0">
              <a:solidFill>
                <a:srgbClr val="002060"/>
              </a:solidFill>
            </a:endParaRPr>
          </a:p>
          <a:p>
            <a:pPr marL="0" indent="0">
              <a:buNone/>
            </a:pPr>
            <a:r>
              <a:rPr lang="en-GB" sz="1600" dirty="0">
                <a:solidFill>
                  <a:srgbClr val="002060"/>
                </a:solidFill>
              </a:rPr>
              <a:t>Lonsdale, D. &amp; Le Bras, Y. (2009) </a:t>
            </a:r>
            <a:r>
              <a:rPr lang="en-GB" sz="1600" i="1" dirty="0">
                <a:solidFill>
                  <a:srgbClr val="002060"/>
                </a:solidFill>
              </a:rPr>
              <a:t>A Frequency dictionary for French.  </a:t>
            </a:r>
            <a:r>
              <a:rPr lang="en-GB" sz="1600" dirty="0">
                <a:solidFill>
                  <a:srgbClr val="002060"/>
                </a:solidFill>
              </a:rPr>
              <a:t>Routledge.</a:t>
            </a:r>
            <a:br>
              <a:rPr lang="en-GB" sz="1600" dirty="0">
                <a:solidFill>
                  <a:srgbClr val="002060"/>
                </a:solidFill>
              </a:rPr>
            </a:br>
            <a:endParaRPr lang="en-GB" sz="1600" dirty="0">
              <a:solidFill>
                <a:srgbClr val="002060"/>
              </a:solidFill>
            </a:endParaRPr>
          </a:p>
          <a:p>
            <a:pPr marL="0" indent="0">
              <a:buNone/>
            </a:pPr>
            <a:r>
              <a:rPr lang="en-GB" sz="1600" dirty="0">
                <a:solidFill>
                  <a:srgbClr val="002060"/>
                </a:solidFill>
              </a:rPr>
              <a:t>Milton, J. (2006). Language Lite? Learning French Vocabulary in School. </a:t>
            </a:r>
            <a:r>
              <a:rPr lang="en-GB" sz="1600" i="1" dirty="0">
                <a:solidFill>
                  <a:srgbClr val="002060"/>
                </a:solidFill>
              </a:rPr>
              <a:t>Journal of French Language Studies, 16,187-205 </a:t>
            </a:r>
            <a:br>
              <a:rPr lang="en-GB" sz="1600" i="1" dirty="0">
                <a:solidFill>
                  <a:srgbClr val="002060"/>
                </a:solidFill>
              </a:rPr>
            </a:br>
            <a:endParaRPr lang="en-GB" sz="1600" dirty="0">
              <a:solidFill>
                <a:srgbClr val="002060"/>
              </a:solidFill>
            </a:endParaRPr>
          </a:p>
          <a:p>
            <a:pPr marL="0" indent="0">
              <a:buNone/>
            </a:pPr>
            <a:r>
              <a:rPr lang="en-GB" sz="1600" dirty="0">
                <a:solidFill>
                  <a:srgbClr val="002060"/>
                </a:solidFill>
                <a:cs typeface="Times New Roman" panose="02020603050405020304" pitchFamily="18" charset="0"/>
              </a:rPr>
              <a:t>Nation, P. (2013). Learning Vocabulary in Another Language (Cambridge Applied Linguistics). Cambridge: Cambridge University Press.</a:t>
            </a:r>
          </a:p>
          <a:p>
            <a:pPr marL="0" indent="0">
              <a:buNone/>
            </a:pPr>
            <a:r>
              <a:rPr lang="en-GB" sz="1600" dirty="0">
                <a:solidFill>
                  <a:srgbClr val="002060"/>
                </a:solidFill>
                <a:cs typeface="Times New Roman" panose="02020603050405020304" pitchFamily="18" charset="0"/>
              </a:rPr>
              <a:t>Schmitt, N. (2008).  Review Article. Instructed second language vocabulary learning.  </a:t>
            </a:r>
            <a:r>
              <a:rPr lang="en-GB" sz="1600" i="1" dirty="0">
                <a:solidFill>
                  <a:srgbClr val="002060"/>
                </a:solidFill>
                <a:cs typeface="Times New Roman" panose="02020603050405020304" pitchFamily="18" charset="0"/>
              </a:rPr>
              <a:t>Language Teaching Research, 12, (3), 329–363. </a:t>
            </a:r>
            <a:r>
              <a:rPr lang="en-GB" sz="1600" dirty="0">
                <a:solidFill>
                  <a:srgbClr val="002060"/>
                </a:solidFill>
                <a:cs typeface="Times New Roman" panose="02020603050405020304" pitchFamily="18" charset="0"/>
                <a:hlinkClick r:id="rId2"/>
              </a:rPr>
              <a:t>https://doi.org/10.1177/1362168808089921</a:t>
            </a:r>
            <a:br>
              <a:rPr lang="en-GB" sz="1600" dirty="0">
                <a:solidFill>
                  <a:srgbClr val="002060"/>
                </a:solidFill>
                <a:cs typeface="Times New Roman" panose="02020603050405020304" pitchFamily="18" charset="0"/>
              </a:rPr>
            </a:br>
            <a:endParaRPr lang="en-GB" sz="1600" dirty="0">
              <a:solidFill>
                <a:srgbClr val="002060"/>
              </a:solidFill>
              <a:cs typeface="Times New Roman" panose="02020603050405020304" pitchFamily="18" charset="0"/>
            </a:endParaRPr>
          </a:p>
          <a:p>
            <a:pPr marL="0" indent="0">
              <a:buNone/>
            </a:pPr>
            <a:r>
              <a:rPr lang="en-GB" sz="1600" dirty="0">
                <a:solidFill>
                  <a:srgbClr val="002060"/>
                </a:solidFill>
              </a:rPr>
              <a:t>Swan, M. (2008). Talking Sense about Learning Strategies, </a:t>
            </a:r>
            <a:r>
              <a:rPr lang="en-GB" sz="1600" i="1" dirty="0">
                <a:solidFill>
                  <a:srgbClr val="002060"/>
                </a:solidFill>
              </a:rPr>
              <a:t>RELC, Vol 39(2), 262-273.</a:t>
            </a:r>
            <a:br>
              <a:rPr lang="en-GB" sz="1600" i="1" dirty="0">
                <a:solidFill>
                  <a:srgbClr val="002060"/>
                </a:solidFill>
              </a:rPr>
            </a:br>
            <a:endParaRPr lang="en-GB" sz="1600" i="1" dirty="0">
              <a:solidFill>
                <a:srgbClr val="002060"/>
              </a:solidFill>
            </a:endParaRPr>
          </a:p>
          <a:p>
            <a:pPr marL="0" indent="0">
              <a:buNone/>
            </a:pPr>
            <a:r>
              <a:rPr lang="en-GB" sz="1600" dirty="0">
                <a:solidFill>
                  <a:srgbClr val="002060"/>
                </a:solidFill>
              </a:rPr>
              <a:t>Webb, S. (2007). The effects of repetition on vocabulary knowledge. Applied Linguistics, 28 (1), pp.46-65</a:t>
            </a:r>
            <a:endParaRPr lang="en-GB" sz="1600"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1018140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F0EC3F2-F5C2-4021-B473-F21F847E65AD}"/>
              </a:ext>
            </a:extLst>
          </p:cNvPr>
          <p:cNvGraphicFramePr>
            <a:graphicFrameLocks noGrp="1"/>
          </p:cNvGraphicFramePr>
          <p:nvPr>
            <p:extLst>
              <p:ext uri="{D42A27DB-BD31-4B8C-83A1-F6EECF244321}">
                <p14:modId xmlns:p14="http://schemas.microsoft.com/office/powerpoint/2010/main" val="2456398484"/>
              </p:ext>
            </p:extLst>
          </p:nvPr>
        </p:nvGraphicFramePr>
        <p:xfrm>
          <a:off x="629921" y="780287"/>
          <a:ext cx="11054080" cy="5246117"/>
        </p:xfrm>
        <a:graphic>
          <a:graphicData uri="http://schemas.openxmlformats.org/drawingml/2006/table">
            <a:tbl>
              <a:tblPr firstRow="1" bandRow="1">
                <a:tableStyleId>{5940675A-B579-460E-94D1-54222C63F5DA}</a:tableStyleId>
              </a:tblPr>
              <a:tblGrid>
                <a:gridCol w="1645919">
                  <a:extLst>
                    <a:ext uri="{9D8B030D-6E8A-4147-A177-3AD203B41FA5}">
                      <a16:colId xmlns:a16="http://schemas.microsoft.com/office/drawing/2014/main" val="2013875710"/>
                    </a:ext>
                  </a:extLst>
                </a:gridCol>
                <a:gridCol w="2249753">
                  <a:extLst>
                    <a:ext uri="{9D8B030D-6E8A-4147-A177-3AD203B41FA5}">
                      <a16:colId xmlns:a16="http://schemas.microsoft.com/office/drawing/2014/main" val="2283408240"/>
                    </a:ext>
                  </a:extLst>
                </a:gridCol>
                <a:gridCol w="7158408">
                  <a:extLst>
                    <a:ext uri="{9D8B030D-6E8A-4147-A177-3AD203B41FA5}">
                      <a16:colId xmlns:a16="http://schemas.microsoft.com/office/drawing/2014/main" val="1521295666"/>
                    </a:ext>
                  </a:extLst>
                </a:gridCol>
              </a:tblGrid>
              <a:tr h="431970">
                <a:tc>
                  <a:txBody>
                    <a:bodyPr/>
                    <a:lstStyle/>
                    <a:p>
                      <a:pPr>
                        <a:lnSpc>
                          <a:spcPct val="107000"/>
                        </a:lnSpc>
                      </a:pPr>
                      <a:r>
                        <a:rPr lang="en-GB" sz="2400" b="1" dirty="0">
                          <a:solidFill>
                            <a:schemeClr val="accent5">
                              <a:lumMod val="50000"/>
                            </a:schemeClr>
                          </a:solidFill>
                          <a:effectLst/>
                          <a:latin typeface="Century Gothic" panose="020B0502020202020204" pitchFamily="34" charset="0"/>
                          <a:cs typeface="Times New Roman" panose="02020603050405020304" pitchFamily="18" charset="0"/>
                        </a:rPr>
                        <a:t>Role play</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chemeClr val="accent5">
                              <a:lumMod val="50000"/>
                            </a:schemeClr>
                          </a:solidFill>
                          <a:effectLst/>
                          <a:latin typeface="Century Gothic" panose="020B0502020202020204" pitchFamily="34" charset="0"/>
                        </a:rPr>
                        <a:t>Pronunciation</a:t>
                      </a:r>
                      <a:endParaRPr lang="en-GB" sz="2400" dirty="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a:solidFill>
                            <a:schemeClr val="accent5">
                              <a:lumMod val="50000"/>
                            </a:schemeClr>
                          </a:solidFill>
                          <a:effectLst/>
                          <a:latin typeface="Century Gothic" panose="020B0502020202020204" pitchFamily="34" charset="0"/>
                        </a:rPr>
                        <a:t>Not known</a:t>
                      </a:r>
                      <a:endParaRPr lang="en-GB" sz="24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0897951"/>
                  </a:ext>
                </a:extLst>
              </a:tr>
              <a:tr h="893678">
                <a:tc>
                  <a:txBody>
                    <a:bodyPr/>
                    <a:lstStyle/>
                    <a:p>
                      <a:pPr>
                        <a:lnSpc>
                          <a:spcPct val="107000"/>
                        </a:lnSpc>
                        <a:spcAft>
                          <a:spcPts val="800"/>
                        </a:spcAft>
                      </a:pPr>
                      <a:r>
                        <a:rPr lang="en-GB" sz="2400">
                          <a:solidFill>
                            <a:schemeClr val="accent5">
                              <a:lumMod val="50000"/>
                            </a:schemeClr>
                          </a:solidFill>
                          <a:effectLst/>
                          <a:latin typeface="Century Gothic" panose="020B0502020202020204" pitchFamily="34" charset="0"/>
                        </a:rPr>
                        <a:t>French</a:t>
                      </a:r>
                      <a:endParaRPr lang="en-GB" sz="24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pPr>
                      <a:endParaRPr lang="en-GB" sz="2400" dirty="0">
                        <a:solidFill>
                          <a:schemeClr val="accent5">
                            <a:lumMod val="50000"/>
                          </a:schemeClr>
                        </a:solidFill>
                        <a:effectLst/>
                        <a:latin typeface="Century Gothic" panose="020B0502020202020204" pitchFamily="34" charset="0"/>
                        <a:cs typeface="Times New Roman" panose="02020603050405020304" pitchFamily="18" charset="0"/>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err="1">
                          <a:solidFill>
                            <a:schemeClr val="accent5">
                              <a:lumMod val="50000"/>
                            </a:schemeClr>
                          </a:solidFill>
                          <a:effectLst/>
                          <a:latin typeface="Century Gothic" panose="020B0502020202020204" pitchFamily="34" charset="0"/>
                        </a:rPr>
                        <a:t>taille</a:t>
                      </a:r>
                      <a:r>
                        <a:rPr lang="en-GB" sz="2400" dirty="0">
                          <a:solidFill>
                            <a:schemeClr val="accent5">
                              <a:lumMod val="50000"/>
                            </a:schemeClr>
                          </a:solidFill>
                          <a:effectLst/>
                          <a:latin typeface="Century Gothic" panose="020B0502020202020204" pitchFamily="34" charset="0"/>
                        </a:rPr>
                        <a:t> [1500], </a:t>
                      </a:r>
                      <a:r>
                        <a:rPr lang="en-GB" sz="2400" dirty="0" err="1">
                          <a:solidFill>
                            <a:schemeClr val="accent5">
                              <a:lumMod val="50000"/>
                            </a:schemeClr>
                          </a:solidFill>
                          <a:effectLst/>
                          <a:latin typeface="Century Gothic" panose="020B0502020202020204" pitchFamily="34" charset="0"/>
                        </a:rPr>
                        <a:t>journée</a:t>
                      </a:r>
                      <a:r>
                        <a:rPr lang="en-GB" sz="2400" dirty="0">
                          <a:solidFill>
                            <a:schemeClr val="accent5">
                              <a:lumMod val="50000"/>
                            </a:schemeClr>
                          </a:solidFill>
                          <a:effectLst/>
                          <a:latin typeface="Century Gothic" panose="020B0502020202020204" pitchFamily="34" charset="0"/>
                        </a:rPr>
                        <a:t> [587] (interpreted as journey), </a:t>
                      </a:r>
                      <a:r>
                        <a:rPr lang="en-GB" sz="2400" dirty="0" err="1">
                          <a:solidFill>
                            <a:schemeClr val="accent5">
                              <a:lumMod val="50000"/>
                            </a:schemeClr>
                          </a:solidFill>
                          <a:effectLst/>
                          <a:latin typeface="Century Gothic" panose="020B0502020202020204" pitchFamily="34" charset="0"/>
                        </a:rPr>
                        <a:t>gagnes</a:t>
                      </a:r>
                      <a:r>
                        <a:rPr lang="en-GB" sz="2400" dirty="0">
                          <a:solidFill>
                            <a:schemeClr val="accent5">
                              <a:lumMod val="50000"/>
                            </a:schemeClr>
                          </a:solidFill>
                          <a:effectLst/>
                          <a:latin typeface="Century Gothic" panose="020B0502020202020204" pitchFamily="34" charset="0"/>
                        </a:rPr>
                        <a:t> [258]</a:t>
                      </a:r>
                    </a:p>
                    <a:p>
                      <a:pPr>
                        <a:lnSpc>
                          <a:spcPct val="107000"/>
                        </a:lnSpc>
                        <a:spcAft>
                          <a:spcPts val="800"/>
                        </a:spcAft>
                      </a:pPr>
                      <a:r>
                        <a:rPr lang="en-GB" sz="2400" dirty="0" err="1">
                          <a:solidFill>
                            <a:schemeClr val="accent5">
                              <a:lumMod val="50000"/>
                            </a:schemeClr>
                          </a:solidFill>
                          <a:effectLst/>
                          <a:latin typeface="Century Gothic" panose="020B0502020202020204" pitchFamily="34" charset="0"/>
                        </a:rPr>
                        <a:t>alimentaire</a:t>
                      </a:r>
                      <a:r>
                        <a:rPr lang="en-GB" sz="2400" dirty="0">
                          <a:solidFill>
                            <a:schemeClr val="accent5">
                              <a:lumMod val="50000"/>
                            </a:schemeClr>
                          </a:solidFill>
                          <a:effectLst/>
                          <a:latin typeface="Century Gothic" panose="020B0502020202020204" pitchFamily="34" charset="0"/>
                        </a:rPr>
                        <a:t> [2099], </a:t>
                      </a:r>
                      <a:r>
                        <a:rPr lang="en-GB" sz="2400" dirty="0" err="1">
                          <a:solidFill>
                            <a:schemeClr val="accent5">
                              <a:lumMod val="50000"/>
                            </a:schemeClr>
                          </a:solidFill>
                          <a:effectLst/>
                          <a:latin typeface="Century Gothic" panose="020B0502020202020204" pitchFamily="34" charset="0"/>
                        </a:rPr>
                        <a:t>conseil</a:t>
                      </a:r>
                      <a:r>
                        <a:rPr lang="en-GB" sz="2400" dirty="0">
                          <a:solidFill>
                            <a:schemeClr val="accent5">
                              <a:lumMod val="50000"/>
                            </a:schemeClr>
                          </a:solidFill>
                          <a:effectLst/>
                          <a:latin typeface="Century Gothic" panose="020B0502020202020204" pitchFamily="34" charset="0"/>
                        </a:rPr>
                        <a:t> [577]</a:t>
                      </a:r>
                      <a:endParaRPr lang="en-GB" sz="2400" dirty="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0813130"/>
                  </a:ext>
                </a:extLst>
              </a:tr>
              <a:tr h="1483202">
                <a:tc>
                  <a:txBody>
                    <a:bodyPr/>
                    <a:lstStyle/>
                    <a:p>
                      <a:pPr>
                        <a:lnSpc>
                          <a:spcPct val="107000"/>
                        </a:lnSpc>
                        <a:spcAft>
                          <a:spcPts val="800"/>
                        </a:spcAft>
                      </a:pPr>
                      <a:r>
                        <a:rPr lang="en-GB" sz="2400">
                          <a:solidFill>
                            <a:schemeClr val="accent5">
                              <a:lumMod val="50000"/>
                            </a:schemeClr>
                          </a:solidFill>
                          <a:effectLst/>
                          <a:latin typeface="Century Gothic" panose="020B0502020202020204" pitchFamily="34" charset="0"/>
                        </a:rPr>
                        <a:t>German</a:t>
                      </a:r>
                      <a:endParaRPr lang="en-GB" sz="24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a:solidFill>
                            <a:schemeClr val="accent5">
                              <a:lumMod val="50000"/>
                            </a:schemeClr>
                          </a:solidFill>
                          <a:effectLst/>
                          <a:latin typeface="Century Gothic" panose="020B0502020202020204" pitchFamily="34" charset="0"/>
                        </a:rPr>
                        <a:t>Eintrittskarten</a:t>
                      </a:r>
                      <a:endParaRPr lang="en-GB" sz="24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chemeClr val="accent5">
                              <a:lumMod val="50000"/>
                            </a:schemeClr>
                          </a:solidFill>
                          <a:effectLst/>
                          <a:latin typeface="Century Gothic" panose="020B0502020202020204" pitchFamily="34" charset="0"/>
                        </a:rPr>
                        <a:t>was [39], wo [94]</a:t>
                      </a:r>
                      <a:br>
                        <a:rPr lang="en-GB" sz="2400" dirty="0">
                          <a:solidFill>
                            <a:schemeClr val="accent5">
                              <a:lumMod val="50000"/>
                            </a:schemeClr>
                          </a:solidFill>
                          <a:effectLst/>
                          <a:latin typeface="Century Gothic" panose="020B0502020202020204" pitchFamily="34" charset="0"/>
                        </a:rPr>
                      </a:br>
                      <a:r>
                        <a:rPr lang="en-GB" sz="2400" dirty="0" err="1">
                          <a:solidFill>
                            <a:schemeClr val="accent5">
                              <a:lumMod val="50000"/>
                            </a:schemeClr>
                          </a:solidFill>
                          <a:effectLst/>
                          <a:latin typeface="Century Gothic" panose="020B0502020202020204" pitchFamily="34" charset="0"/>
                        </a:rPr>
                        <a:t>Kasse</a:t>
                      </a:r>
                      <a:r>
                        <a:rPr lang="en-GB" sz="2400" dirty="0">
                          <a:solidFill>
                            <a:schemeClr val="accent5">
                              <a:lumMod val="50000"/>
                            </a:schemeClr>
                          </a:solidFill>
                          <a:effectLst/>
                          <a:latin typeface="Century Gothic" panose="020B0502020202020204" pitchFamily="34" charset="0"/>
                        </a:rPr>
                        <a:t> [2003], </a:t>
                      </a:r>
                      <a:r>
                        <a:rPr lang="en-GB" sz="2400" dirty="0" err="1">
                          <a:solidFill>
                            <a:schemeClr val="accent5">
                              <a:lumMod val="50000"/>
                            </a:schemeClr>
                          </a:solidFill>
                          <a:effectLst/>
                          <a:latin typeface="Century Gothic" panose="020B0502020202020204" pitchFamily="34" charset="0"/>
                        </a:rPr>
                        <a:t>Familienname</a:t>
                      </a:r>
                      <a:r>
                        <a:rPr lang="en-GB" sz="2400" dirty="0">
                          <a:solidFill>
                            <a:schemeClr val="accent5">
                              <a:lumMod val="50000"/>
                            </a:schemeClr>
                          </a:solidFill>
                          <a:effectLst/>
                          <a:latin typeface="Century Gothic" panose="020B0502020202020204" pitchFamily="34" charset="0"/>
                        </a:rPr>
                        <a:t> [310/270], </a:t>
                      </a:r>
                      <a:r>
                        <a:rPr lang="en-GB" sz="2400" dirty="0" err="1">
                          <a:solidFill>
                            <a:schemeClr val="accent5">
                              <a:lumMod val="50000"/>
                            </a:schemeClr>
                          </a:solidFill>
                          <a:effectLst/>
                          <a:latin typeface="Century Gothic" panose="020B0502020202020204" pitchFamily="34" charset="0"/>
                        </a:rPr>
                        <a:t>Eintrittskarten</a:t>
                      </a:r>
                      <a:r>
                        <a:rPr lang="en-GB" sz="2400" dirty="0">
                          <a:solidFill>
                            <a:schemeClr val="accent5">
                              <a:lumMod val="50000"/>
                            </a:schemeClr>
                          </a:solidFill>
                          <a:effectLst/>
                          <a:latin typeface="Century Gothic" panose="020B0502020202020204" pitchFamily="34" charset="0"/>
                        </a:rPr>
                        <a:t> [3722/1191]</a:t>
                      </a:r>
                    </a:p>
                    <a:p>
                      <a:pPr>
                        <a:lnSpc>
                          <a:spcPct val="107000"/>
                        </a:lnSpc>
                        <a:spcAft>
                          <a:spcPts val="800"/>
                        </a:spcAft>
                      </a:pPr>
                      <a:r>
                        <a:rPr lang="en-GB" sz="2400" dirty="0" err="1">
                          <a:solidFill>
                            <a:schemeClr val="accent5">
                              <a:lumMod val="50000"/>
                            </a:schemeClr>
                          </a:solidFill>
                          <a:effectLst/>
                          <a:latin typeface="Century Gothic" panose="020B0502020202020204" pitchFamily="34" charset="0"/>
                        </a:rPr>
                        <a:t>Sportmöglichkeiten</a:t>
                      </a:r>
                      <a:r>
                        <a:rPr lang="en-GB" sz="2400" dirty="0">
                          <a:solidFill>
                            <a:schemeClr val="accent5">
                              <a:lumMod val="50000"/>
                            </a:schemeClr>
                          </a:solidFill>
                          <a:effectLst/>
                          <a:latin typeface="Century Gothic" panose="020B0502020202020204" pitchFamily="34" charset="0"/>
                        </a:rPr>
                        <a:t> [845/286], </a:t>
                      </a:r>
                      <a:r>
                        <a:rPr lang="en-GB" sz="2400" dirty="0" err="1">
                          <a:solidFill>
                            <a:schemeClr val="accent5">
                              <a:lumMod val="50000"/>
                            </a:schemeClr>
                          </a:solidFill>
                          <a:effectLst/>
                          <a:latin typeface="Century Gothic" panose="020B0502020202020204" pitchFamily="34" charset="0"/>
                        </a:rPr>
                        <a:t>Unterricht</a:t>
                      </a:r>
                      <a:r>
                        <a:rPr lang="en-GB" sz="2400" dirty="0">
                          <a:solidFill>
                            <a:schemeClr val="accent5">
                              <a:lumMod val="50000"/>
                            </a:schemeClr>
                          </a:solidFill>
                          <a:effectLst/>
                          <a:latin typeface="Century Gothic" panose="020B0502020202020204" pitchFamily="34" charset="0"/>
                        </a:rPr>
                        <a:t> [1107], </a:t>
                      </a:r>
                      <a:r>
                        <a:rPr lang="en-GB" sz="2400" dirty="0" err="1">
                          <a:solidFill>
                            <a:schemeClr val="accent5">
                              <a:lumMod val="50000"/>
                            </a:schemeClr>
                          </a:solidFill>
                          <a:effectLst/>
                          <a:latin typeface="Century Gothic" panose="020B0502020202020204" pitchFamily="34" charset="0"/>
                        </a:rPr>
                        <a:t>Farbe</a:t>
                      </a:r>
                      <a:r>
                        <a:rPr lang="en-GB" sz="2400" dirty="0">
                          <a:solidFill>
                            <a:schemeClr val="accent5">
                              <a:lumMod val="50000"/>
                            </a:schemeClr>
                          </a:solidFill>
                          <a:effectLst/>
                          <a:latin typeface="Century Gothic" panose="020B0502020202020204" pitchFamily="34" charset="0"/>
                        </a:rPr>
                        <a:t> [929]</a:t>
                      </a:r>
                      <a:br>
                        <a:rPr lang="en-GB" sz="2400" dirty="0">
                          <a:solidFill>
                            <a:schemeClr val="accent5">
                              <a:lumMod val="50000"/>
                            </a:schemeClr>
                          </a:solidFill>
                          <a:effectLst/>
                          <a:latin typeface="Century Gothic" panose="020B0502020202020204" pitchFamily="34" charset="0"/>
                        </a:rPr>
                      </a:br>
                      <a:r>
                        <a:rPr lang="en-GB" sz="2400" dirty="0" err="1">
                          <a:solidFill>
                            <a:schemeClr val="accent5">
                              <a:lumMod val="50000"/>
                            </a:schemeClr>
                          </a:solidFill>
                          <a:effectLst/>
                          <a:latin typeface="Century Gothic" panose="020B0502020202020204" pitchFamily="34" charset="0"/>
                        </a:rPr>
                        <a:t>seit</a:t>
                      </a:r>
                      <a:r>
                        <a:rPr lang="en-GB" sz="2400" dirty="0">
                          <a:solidFill>
                            <a:schemeClr val="accent5">
                              <a:lumMod val="50000"/>
                            </a:schemeClr>
                          </a:solidFill>
                          <a:effectLst/>
                          <a:latin typeface="Century Gothic" panose="020B0502020202020204" pitchFamily="34" charset="0"/>
                        </a:rPr>
                        <a:t> [141] </a:t>
                      </a:r>
                      <a:r>
                        <a:rPr lang="en-GB" sz="2400" dirty="0" err="1">
                          <a:solidFill>
                            <a:schemeClr val="accent5">
                              <a:lumMod val="50000"/>
                            </a:schemeClr>
                          </a:solidFill>
                          <a:effectLst/>
                          <a:latin typeface="Century Gothic" panose="020B0502020202020204" pitchFamily="34" charset="0"/>
                        </a:rPr>
                        <a:t>wann</a:t>
                      </a:r>
                      <a:r>
                        <a:rPr lang="en-GB" sz="2400" dirty="0">
                          <a:solidFill>
                            <a:schemeClr val="accent5">
                              <a:lumMod val="50000"/>
                            </a:schemeClr>
                          </a:solidFill>
                          <a:effectLst/>
                          <a:latin typeface="Century Gothic" panose="020B0502020202020204" pitchFamily="34" charset="0"/>
                        </a:rPr>
                        <a:t> [585] (</a:t>
                      </a:r>
                      <a:r>
                        <a:rPr lang="en-GB" sz="2400" dirty="0" err="1">
                          <a:solidFill>
                            <a:schemeClr val="accent5">
                              <a:lumMod val="50000"/>
                            </a:schemeClr>
                          </a:solidFill>
                          <a:effectLst/>
                          <a:latin typeface="Century Gothic" panose="020B0502020202020204" pitchFamily="34" charset="0"/>
                        </a:rPr>
                        <a:t>seit</a:t>
                      </a:r>
                      <a:r>
                        <a:rPr lang="en-GB" sz="2400" dirty="0">
                          <a:solidFill>
                            <a:schemeClr val="accent5">
                              <a:lumMod val="50000"/>
                            </a:schemeClr>
                          </a:solidFill>
                          <a:effectLst/>
                          <a:latin typeface="Century Gothic" panose="020B0502020202020204" pitchFamily="34" charset="0"/>
                        </a:rPr>
                        <a:t> use, more generally)</a:t>
                      </a:r>
                      <a:endParaRPr lang="en-GB" sz="2400" dirty="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4294357"/>
                  </a:ext>
                </a:extLst>
              </a:tr>
              <a:tr h="893678">
                <a:tc>
                  <a:txBody>
                    <a:bodyPr/>
                    <a:lstStyle/>
                    <a:p>
                      <a:pPr>
                        <a:lnSpc>
                          <a:spcPct val="107000"/>
                        </a:lnSpc>
                        <a:spcAft>
                          <a:spcPts val="800"/>
                        </a:spcAft>
                      </a:pPr>
                      <a:r>
                        <a:rPr lang="en-GB" sz="2400">
                          <a:solidFill>
                            <a:schemeClr val="accent5">
                              <a:lumMod val="50000"/>
                            </a:schemeClr>
                          </a:solidFill>
                          <a:effectLst/>
                          <a:latin typeface="Century Gothic" panose="020B0502020202020204" pitchFamily="34" charset="0"/>
                        </a:rPr>
                        <a:t>Spanish</a:t>
                      </a:r>
                      <a:endParaRPr lang="en-GB" sz="24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a:solidFill>
                            <a:schemeClr val="accent5">
                              <a:lumMod val="50000"/>
                            </a:schemeClr>
                          </a:solidFill>
                          <a:effectLst/>
                          <a:latin typeface="Century Gothic" panose="020B0502020202020204" pitchFamily="34" charset="0"/>
                        </a:rPr>
                        <a:t>acción, horror, hijos</a:t>
                      </a:r>
                      <a:endParaRPr lang="en-GB" sz="24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err="1">
                          <a:solidFill>
                            <a:schemeClr val="accent5">
                              <a:lumMod val="50000"/>
                            </a:schemeClr>
                          </a:solidFill>
                          <a:effectLst/>
                          <a:latin typeface="Century Gothic" panose="020B0502020202020204" pitchFamily="34" charset="0"/>
                        </a:rPr>
                        <a:t>cuándo</a:t>
                      </a:r>
                      <a:r>
                        <a:rPr lang="en-GB" sz="2400" dirty="0">
                          <a:solidFill>
                            <a:schemeClr val="accent5">
                              <a:lumMod val="50000"/>
                            </a:schemeClr>
                          </a:solidFill>
                          <a:effectLst/>
                          <a:latin typeface="Century Gothic" panose="020B0502020202020204" pitchFamily="34" charset="0"/>
                        </a:rPr>
                        <a:t> [138], </a:t>
                      </a:r>
                      <a:r>
                        <a:rPr lang="en-GB" sz="2400" dirty="0" err="1">
                          <a:solidFill>
                            <a:schemeClr val="accent5">
                              <a:lumMod val="50000"/>
                            </a:schemeClr>
                          </a:solidFill>
                          <a:effectLst/>
                          <a:latin typeface="Century Gothic" panose="020B0502020202020204" pitchFamily="34" charset="0"/>
                        </a:rPr>
                        <a:t>día</a:t>
                      </a:r>
                      <a:r>
                        <a:rPr lang="en-GB" sz="2400" dirty="0">
                          <a:solidFill>
                            <a:schemeClr val="accent5">
                              <a:lumMod val="50000"/>
                            </a:schemeClr>
                          </a:solidFill>
                          <a:effectLst/>
                          <a:latin typeface="Century Gothic" panose="020B0502020202020204" pitchFamily="34" charset="0"/>
                        </a:rPr>
                        <a:t> [65], </a:t>
                      </a:r>
                    </a:p>
                    <a:p>
                      <a:pPr>
                        <a:lnSpc>
                          <a:spcPct val="107000"/>
                        </a:lnSpc>
                        <a:spcAft>
                          <a:spcPts val="800"/>
                        </a:spcAft>
                      </a:pPr>
                      <a:r>
                        <a:rPr lang="en-GB" sz="2400" dirty="0">
                          <a:solidFill>
                            <a:schemeClr val="accent5">
                              <a:lumMod val="50000"/>
                            </a:schemeClr>
                          </a:solidFill>
                          <a:effectLst/>
                          <a:latin typeface="Century Gothic" panose="020B0502020202020204" pitchFamily="34" charset="0"/>
                        </a:rPr>
                        <a:t>how to form questions</a:t>
                      </a:r>
                      <a:endParaRPr lang="en-GB" sz="2400" dirty="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6038087"/>
                  </a:ext>
                </a:extLst>
              </a:tr>
            </a:tbl>
          </a:graphicData>
        </a:graphic>
      </p:graphicFrame>
      <p:sp>
        <p:nvSpPr>
          <p:cNvPr id="6" name="Title 5">
            <a:extLst>
              <a:ext uri="{FF2B5EF4-FFF2-40B4-BE49-F238E27FC236}">
                <a16:creationId xmlns:a16="http://schemas.microsoft.com/office/drawing/2014/main" id="{645AF51B-BCF0-42D1-AC8F-1B76CFC50611}"/>
              </a:ext>
            </a:extLst>
          </p:cNvPr>
          <p:cNvSpPr>
            <a:spLocks noGrp="1"/>
          </p:cNvSpPr>
          <p:nvPr>
            <p:ph type="title"/>
          </p:nvPr>
        </p:nvSpPr>
        <p:spPr>
          <a:xfrm>
            <a:off x="507999" y="267057"/>
            <a:ext cx="10515600" cy="513230"/>
          </a:xfrm>
        </p:spPr>
        <p:txBody>
          <a:bodyPr>
            <a:normAutofit/>
          </a:bodyPr>
          <a:lstStyle/>
          <a:p>
            <a:r>
              <a:rPr lang="en-GB" sz="2800" b="1" dirty="0"/>
              <a:t>GCSE Insight Report, 2019</a:t>
            </a:r>
            <a:endParaRPr lang="en-GB" sz="2800" dirty="0"/>
          </a:p>
        </p:txBody>
      </p:sp>
    </p:spTree>
    <p:extLst>
      <p:ext uri="{BB962C8B-B14F-4D97-AF65-F5344CB8AC3E}">
        <p14:creationId xmlns:p14="http://schemas.microsoft.com/office/powerpoint/2010/main" val="603557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4100651-7A61-4D0A-AF2A-BF751F10E4D0}"/>
              </a:ext>
            </a:extLst>
          </p:cNvPr>
          <p:cNvSpPr txBox="1">
            <a:spLocks/>
          </p:cNvSpPr>
          <p:nvPr/>
        </p:nvSpPr>
        <p:spPr>
          <a:xfrm>
            <a:off x="507999" y="267057"/>
            <a:ext cx="10515600" cy="51323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800" b="1">
                <a:solidFill>
                  <a:schemeClr val="bg1"/>
                </a:solidFill>
              </a:rPr>
              <a:t>GCSE Insight Report, 2019</a:t>
            </a:r>
            <a:endParaRPr lang="en-GB" sz="800" dirty="0">
              <a:solidFill>
                <a:schemeClr val="bg1"/>
              </a:solidFill>
            </a:endParaRPr>
          </a:p>
        </p:txBody>
      </p:sp>
      <p:graphicFrame>
        <p:nvGraphicFramePr>
          <p:cNvPr id="4" name="Table 3">
            <a:extLst>
              <a:ext uri="{FF2B5EF4-FFF2-40B4-BE49-F238E27FC236}">
                <a16:creationId xmlns:a16="http://schemas.microsoft.com/office/drawing/2014/main" id="{1F0EC3F2-F5C2-4021-B473-F21F847E65AD}"/>
              </a:ext>
            </a:extLst>
          </p:cNvPr>
          <p:cNvGraphicFramePr>
            <a:graphicFrameLocks noGrp="1"/>
          </p:cNvGraphicFramePr>
          <p:nvPr>
            <p:extLst>
              <p:ext uri="{D42A27DB-BD31-4B8C-83A1-F6EECF244321}">
                <p14:modId xmlns:p14="http://schemas.microsoft.com/office/powerpoint/2010/main" val="963325790"/>
              </p:ext>
            </p:extLst>
          </p:nvPr>
        </p:nvGraphicFramePr>
        <p:xfrm>
          <a:off x="792481" y="353567"/>
          <a:ext cx="11054080" cy="5848839"/>
        </p:xfrm>
        <a:graphic>
          <a:graphicData uri="http://schemas.openxmlformats.org/drawingml/2006/table">
            <a:tbl>
              <a:tblPr firstRow="1" bandRow="1">
                <a:tableStyleId>{5940675A-B579-460E-94D1-54222C63F5DA}</a:tableStyleId>
              </a:tblPr>
              <a:tblGrid>
                <a:gridCol w="1560052">
                  <a:extLst>
                    <a:ext uri="{9D8B030D-6E8A-4147-A177-3AD203B41FA5}">
                      <a16:colId xmlns:a16="http://schemas.microsoft.com/office/drawing/2014/main" val="2013875710"/>
                    </a:ext>
                  </a:extLst>
                </a:gridCol>
                <a:gridCol w="2335620">
                  <a:extLst>
                    <a:ext uri="{9D8B030D-6E8A-4147-A177-3AD203B41FA5}">
                      <a16:colId xmlns:a16="http://schemas.microsoft.com/office/drawing/2014/main" val="2283408240"/>
                    </a:ext>
                  </a:extLst>
                </a:gridCol>
                <a:gridCol w="7158408">
                  <a:extLst>
                    <a:ext uri="{9D8B030D-6E8A-4147-A177-3AD203B41FA5}">
                      <a16:colId xmlns:a16="http://schemas.microsoft.com/office/drawing/2014/main" val="1521295666"/>
                    </a:ext>
                  </a:extLst>
                </a:gridCol>
              </a:tblGrid>
              <a:tr h="431970">
                <a:tc>
                  <a:txBody>
                    <a:bodyPr/>
                    <a:lstStyle/>
                    <a:p>
                      <a:pPr>
                        <a:lnSpc>
                          <a:spcPct val="107000"/>
                        </a:lnSpc>
                      </a:pPr>
                      <a:r>
                        <a:rPr lang="en-GB" sz="2000" b="1" dirty="0">
                          <a:solidFill>
                            <a:schemeClr val="accent5">
                              <a:lumMod val="50000"/>
                            </a:schemeClr>
                          </a:solidFill>
                          <a:effectLst/>
                          <a:latin typeface="Century Gothic" panose="020B0502020202020204" pitchFamily="34" charset="0"/>
                          <a:cs typeface="Times New Roman" panose="02020603050405020304" pitchFamily="18" charset="0"/>
                        </a:rPr>
                        <a:t>Translation</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000" b="1">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Issues</a:t>
                      </a:r>
                      <a:endPar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000" b="1">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Not known</a:t>
                      </a:r>
                      <a:endPar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0897951"/>
                  </a:ext>
                </a:extLst>
              </a:tr>
              <a:tr h="893678">
                <a:tc>
                  <a:txBody>
                    <a:bodyPr/>
                    <a:lstStyle/>
                    <a:p>
                      <a:pPr>
                        <a:lnSpc>
                          <a:spcPct val="107000"/>
                        </a:lnSpc>
                        <a:spcAft>
                          <a:spcPts val="800"/>
                        </a:spcAft>
                      </a:pP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French</a:t>
                      </a: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gaps in vocabulary</a:t>
                      </a:r>
                      <a:b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not sufficient attention to the little words</a:t>
                      </a: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il pleut [pleuvoir - 4586], mars [868], beaucoup [150]</a:t>
                      </a:r>
                    </a:p>
                    <a:p>
                      <a:pPr>
                        <a:lnSpc>
                          <a:spcPct val="107000"/>
                        </a:lnSpc>
                        <a:spcAft>
                          <a:spcPts val="800"/>
                        </a:spcAft>
                      </a:pP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young [jeune - 152], June [juin-931], tickets [billet-1916]</a:t>
                      </a:r>
                      <a:b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imperfect tense, nous/on form of verb, future of voir [69]</a:t>
                      </a: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0813130"/>
                  </a:ext>
                </a:extLst>
              </a:tr>
              <a:tr h="1483202">
                <a:tc>
                  <a:txBody>
                    <a:bodyPr/>
                    <a:lstStyle/>
                    <a:p>
                      <a:pPr>
                        <a:lnSpc>
                          <a:spcPct val="107000"/>
                        </a:lnSpc>
                        <a:spcAft>
                          <a:spcPts val="800"/>
                        </a:spcAft>
                      </a:pP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German</a:t>
                      </a: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lack of precision (e.g. ‘is’ used instead of ‘ist’</a:t>
                      </a:r>
                      <a:b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u="sng">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all the time</a:t>
                      </a:r>
                      <a:b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u="sng">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I am interested in cycling</a:t>
                      </a:r>
                      <a:endPar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trinken [608]</a:t>
                      </a:r>
                      <a:b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Katze [1500]</a:t>
                      </a:r>
                      <a:b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nach Hause confused with zu Hause</a:t>
                      </a:r>
                      <a:b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Büro [1492]</a:t>
                      </a:r>
                    </a:p>
                    <a:p>
                      <a:pPr>
                        <a:lnSpc>
                          <a:spcPct val="107000"/>
                        </a:lnSpc>
                        <a:spcAft>
                          <a:spcPts val="800"/>
                        </a:spcAft>
                      </a:pP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Industrie [1480]</a:t>
                      </a: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4294357"/>
                  </a:ext>
                </a:extLst>
              </a:tr>
              <a:tr h="893678">
                <a:tc>
                  <a:txBody>
                    <a:bodyPr/>
                    <a:lstStyle/>
                    <a:p>
                      <a:pPr>
                        <a:lnSpc>
                          <a:spcPct val="107000"/>
                        </a:lnSpc>
                        <a:spcAft>
                          <a:spcPts val="800"/>
                        </a:spcAft>
                      </a:pP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Spanish</a:t>
                      </a: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I am going to </a:t>
                      </a:r>
                      <a:r>
                        <a:rPr lang="en-GB" sz="2000" u="sng">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recycle </a:t>
                      </a: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more</a:t>
                      </a:r>
                      <a:b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My </a:t>
                      </a:r>
                      <a:r>
                        <a:rPr lang="en-GB" sz="2000" u="sng">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subjects </a:t>
                      </a: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are interesting</a:t>
                      </a:r>
                      <a:b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It is a city </a:t>
                      </a:r>
                      <a:r>
                        <a:rPr lang="en-GB" sz="2000" u="sng">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that</a:t>
                      </a:r>
                      <a:endPar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s-ES_tradnl" sz="2000" dirty="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hago [hacer-26]</a:t>
                      </a:r>
                      <a:br>
                        <a:rPr lang="es-ES_tradnl" sz="2000" dirty="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br>
                      <a:r>
                        <a:rPr lang="es-ES_tradnl" sz="2000" dirty="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más [23], mucho [41], muy [43] are </a:t>
                      </a:r>
                      <a:r>
                        <a:rPr lang="es-ES_tradnl" sz="2000" dirty="0" err="1">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confused</a:t>
                      </a:r>
                      <a:br>
                        <a:rPr lang="es-ES_tradnl" sz="2000" dirty="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br>
                      <a:r>
                        <a:rPr lang="es-ES_tradnl" sz="2000" dirty="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plaza de toros [806/2/2280]</a:t>
                      </a:r>
                      <a:endParaRPr lang="en-GB" sz="2000" dirty="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6038087"/>
                  </a:ext>
                </a:extLst>
              </a:tr>
            </a:tbl>
          </a:graphicData>
        </a:graphic>
      </p:graphicFrame>
    </p:spTree>
    <p:extLst>
      <p:ext uri="{BB962C8B-B14F-4D97-AF65-F5344CB8AC3E}">
        <p14:creationId xmlns:p14="http://schemas.microsoft.com/office/powerpoint/2010/main" val="3274175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350297" y="993677"/>
            <a:ext cx="11612077" cy="5196108"/>
          </a:xfrm>
        </p:spPr>
        <p:txBody>
          <a:bodyPr>
            <a:normAutofit/>
          </a:bodyPr>
          <a:lstStyle/>
          <a:p>
            <a:pPr>
              <a:lnSpc>
                <a:spcPct val="250000"/>
              </a:lnSpc>
            </a:pPr>
            <a:r>
              <a:rPr lang="en-GB" dirty="0"/>
              <a:t>an over-reliance on cognates for comprehension?</a:t>
            </a:r>
          </a:p>
          <a:p>
            <a:pPr>
              <a:lnSpc>
                <a:spcPct val="250000"/>
              </a:lnSpc>
            </a:pPr>
            <a:r>
              <a:rPr lang="en-GB" dirty="0"/>
              <a:t>vocabulary knowledge is too context-dependent?</a:t>
            </a:r>
          </a:p>
          <a:p>
            <a:pPr marL="0" indent="0">
              <a:lnSpc>
                <a:spcPct val="250000"/>
              </a:lnSpc>
              <a:buNone/>
            </a:pPr>
            <a:endParaRPr lang="en-GB" sz="1000" dirty="0"/>
          </a:p>
          <a:p>
            <a:pPr>
              <a:lnSpc>
                <a:spcPct val="250000"/>
              </a:lnSpc>
            </a:pPr>
            <a:r>
              <a:rPr lang="en-GB" dirty="0"/>
              <a:t>absence of additional contextual clues?</a:t>
            </a:r>
          </a:p>
          <a:p>
            <a:pPr>
              <a:lnSpc>
                <a:spcPct val="250000"/>
              </a:lnSpc>
            </a:pPr>
            <a:endParaRPr lang="en-GB" dirty="0"/>
          </a:p>
        </p:txBody>
      </p:sp>
      <p:sp>
        <p:nvSpPr>
          <p:cNvPr id="7" name="TextBox 6"/>
          <p:cNvSpPr txBox="1"/>
          <p:nvPr/>
        </p:nvSpPr>
        <p:spPr>
          <a:xfrm>
            <a:off x="2654441" y="2119185"/>
            <a:ext cx="7725103"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16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Macaro</a:t>
            </a:r>
            <a:r>
              <a:rPr kumimoji="0" lang="en-GB" sz="1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&amp; </a:t>
            </a:r>
            <a:r>
              <a:rPr kumimoji="0" lang="en-GB" sz="16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Erler</a:t>
            </a:r>
            <a:r>
              <a:rPr kumimoji="0" lang="en-GB" sz="1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2008)</a:t>
            </a:r>
          </a:p>
        </p:txBody>
      </p:sp>
      <p:sp>
        <p:nvSpPr>
          <p:cNvPr id="8" name="TextBox 7"/>
          <p:cNvSpPr txBox="1"/>
          <p:nvPr/>
        </p:nvSpPr>
        <p:spPr>
          <a:xfrm>
            <a:off x="1682682" y="3192096"/>
            <a:ext cx="86968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“Vocabulary listed under a particular theme should be considered transferable, as appropriate, to the other themes.” AQA-8658-Specification 2016 French, p.22.</a:t>
            </a:r>
          </a:p>
        </p:txBody>
      </p:sp>
      <p:sp>
        <p:nvSpPr>
          <p:cNvPr id="9" name="TextBox 8"/>
          <p:cNvSpPr txBox="1"/>
          <p:nvPr/>
        </p:nvSpPr>
        <p:spPr>
          <a:xfrm>
            <a:off x="1682682" y="5038250"/>
            <a:ext cx="86968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words appear as individual items in a list, without the support of other words in a sentence to aid understanding.</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5807948" cy="867128"/>
          </a:xfrm>
          <a:prstGeom prst="rect">
            <a:avLst/>
          </a:prstGeom>
        </p:spPr>
      </p:pic>
      <p:sp>
        <p:nvSpPr>
          <p:cNvPr id="5" name="Title 4"/>
          <p:cNvSpPr>
            <a:spLocks noGrp="1"/>
          </p:cNvSpPr>
          <p:nvPr>
            <p:ph type="title"/>
          </p:nvPr>
        </p:nvSpPr>
        <p:spPr>
          <a:xfrm>
            <a:off x="139421" y="25558"/>
            <a:ext cx="5442020" cy="1325563"/>
          </a:xfrm>
        </p:spPr>
        <p:txBody>
          <a:bodyPr>
            <a:normAutofit/>
          </a:bodyPr>
          <a:lstStyle/>
          <a:p>
            <a:r>
              <a:rPr lang="en-GB" sz="4000" b="1" dirty="0">
                <a:solidFill>
                  <a:schemeClr val="bg1"/>
                </a:solidFill>
              </a:rPr>
              <a:t>Possible reasons…</a:t>
            </a:r>
          </a:p>
        </p:txBody>
      </p:sp>
    </p:spTree>
    <p:extLst>
      <p:ext uri="{BB962C8B-B14F-4D97-AF65-F5344CB8AC3E}">
        <p14:creationId xmlns:p14="http://schemas.microsoft.com/office/powerpoint/2010/main" val="30048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3501037" cy="867128"/>
          </a:xfrm>
          <a:prstGeom prst="rect">
            <a:avLst/>
          </a:prstGeom>
        </p:spPr>
      </p:pic>
      <p:pic>
        <p:nvPicPr>
          <p:cNvPr id="2" name="Picture 1"/>
          <p:cNvPicPr>
            <a:picLocks noChangeAspect="1"/>
          </p:cNvPicPr>
          <p:nvPr/>
        </p:nvPicPr>
        <p:blipFill>
          <a:blip r:embed="rId4"/>
          <a:stretch>
            <a:fillRect/>
          </a:stretch>
        </p:blipFill>
        <p:spPr>
          <a:xfrm>
            <a:off x="3885757" y="2266942"/>
            <a:ext cx="7976503" cy="1981671"/>
          </a:xfrm>
          <a:prstGeom prst="rect">
            <a:avLst/>
          </a:prstGeom>
        </p:spPr>
      </p:pic>
      <p:pic>
        <p:nvPicPr>
          <p:cNvPr id="3" name="Picture 2"/>
          <p:cNvPicPr>
            <a:picLocks noChangeAspect="1"/>
          </p:cNvPicPr>
          <p:nvPr/>
        </p:nvPicPr>
        <p:blipFill>
          <a:blip r:embed="rId5"/>
          <a:stretch>
            <a:fillRect/>
          </a:stretch>
        </p:blipFill>
        <p:spPr>
          <a:xfrm>
            <a:off x="3885757" y="241253"/>
            <a:ext cx="7976503" cy="2025688"/>
          </a:xfrm>
          <a:prstGeom prst="rect">
            <a:avLst/>
          </a:prstGeom>
        </p:spPr>
      </p:pic>
      <p:pic>
        <p:nvPicPr>
          <p:cNvPr id="4" name="Picture 3"/>
          <p:cNvPicPr>
            <a:picLocks noChangeAspect="1"/>
          </p:cNvPicPr>
          <p:nvPr/>
        </p:nvPicPr>
        <p:blipFill>
          <a:blip r:embed="rId6"/>
          <a:stretch>
            <a:fillRect/>
          </a:stretch>
        </p:blipFill>
        <p:spPr>
          <a:xfrm>
            <a:off x="3885757" y="4248613"/>
            <a:ext cx="7976503" cy="1922711"/>
          </a:xfrm>
          <a:prstGeom prst="rect">
            <a:avLst/>
          </a:prstGeom>
        </p:spPr>
      </p:pic>
      <p:sp>
        <p:nvSpPr>
          <p:cNvPr id="5" name="Oval 4"/>
          <p:cNvSpPr/>
          <p:nvPr/>
        </p:nvSpPr>
        <p:spPr>
          <a:xfrm>
            <a:off x="3740421" y="112735"/>
            <a:ext cx="1290181" cy="425885"/>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Oval 5"/>
          <p:cNvSpPr/>
          <p:nvPr/>
        </p:nvSpPr>
        <p:spPr>
          <a:xfrm>
            <a:off x="8489873" y="3257777"/>
            <a:ext cx="1290181" cy="425885"/>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Oval 6"/>
          <p:cNvSpPr/>
          <p:nvPr/>
        </p:nvSpPr>
        <p:spPr>
          <a:xfrm>
            <a:off x="3740420" y="4079687"/>
            <a:ext cx="1290181" cy="425885"/>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rot="16200000">
            <a:off x="2623853" y="1202725"/>
            <a:ext cx="2154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Module 6 p.132</a:t>
            </a:r>
          </a:p>
        </p:txBody>
      </p:sp>
      <p:sp>
        <p:nvSpPr>
          <p:cNvPr id="9" name="TextBox 8"/>
          <p:cNvSpPr txBox="1"/>
          <p:nvPr/>
        </p:nvSpPr>
        <p:spPr>
          <a:xfrm rot="16200000">
            <a:off x="2608463" y="3128070"/>
            <a:ext cx="2154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Module 4 p.90</a:t>
            </a:r>
          </a:p>
        </p:txBody>
      </p:sp>
      <p:sp>
        <p:nvSpPr>
          <p:cNvPr id="10" name="TextBox 9"/>
          <p:cNvSpPr txBox="1"/>
          <p:nvPr/>
        </p:nvSpPr>
        <p:spPr>
          <a:xfrm rot="16200000">
            <a:off x="2616158" y="5125796"/>
            <a:ext cx="2154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Module 3 p.70</a:t>
            </a:r>
          </a:p>
        </p:txBody>
      </p:sp>
      <p:sp>
        <p:nvSpPr>
          <p:cNvPr id="11" name="TextBox 10"/>
          <p:cNvSpPr txBox="1"/>
          <p:nvPr/>
        </p:nvSpPr>
        <p:spPr>
          <a:xfrm>
            <a:off x="0" y="330767"/>
            <a:ext cx="30546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Studio AQA GCSE French Foundation (Pearson)</a:t>
            </a:r>
          </a:p>
        </p:txBody>
      </p:sp>
    </p:spTree>
    <p:extLst>
      <p:ext uri="{BB962C8B-B14F-4D97-AF65-F5344CB8AC3E}">
        <p14:creationId xmlns:p14="http://schemas.microsoft.com/office/powerpoint/2010/main" val="30698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742387" cy="867128"/>
          </a:xfrm>
          <a:prstGeom prst="rect">
            <a:avLst/>
          </a:prstGeom>
        </p:spPr>
      </p:pic>
      <p:sp>
        <p:nvSpPr>
          <p:cNvPr id="2" name="Title 1"/>
          <p:cNvSpPr>
            <a:spLocks noGrp="1"/>
          </p:cNvSpPr>
          <p:nvPr>
            <p:ph type="title"/>
          </p:nvPr>
        </p:nvSpPr>
        <p:spPr>
          <a:xfrm>
            <a:off x="49926" y="0"/>
            <a:ext cx="10515600" cy="1325563"/>
          </a:xfrm>
        </p:spPr>
        <p:txBody>
          <a:bodyPr/>
          <a:lstStyle/>
          <a:p>
            <a:r>
              <a:rPr lang="en-GB" b="1" dirty="0">
                <a:solidFill>
                  <a:schemeClr val="bg1"/>
                </a:solidFill>
              </a:rPr>
              <a:t>Possible responses…</a:t>
            </a:r>
          </a:p>
        </p:txBody>
      </p:sp>
      <p:sp>
        <p:nvSpPr>
          <p:cNvPr id="5" name="Rounded Rectangular Callout 4"/>
          <p:cNvSpPr/>
          <p:nvPr/>
        </p:nvSpPr>
        <p:spPr>
          <a:xfrm>
            <a:off x="1467059" y="1690690"/>
            <a:ext cx="3840667" cy="1761959"/>
          </a:xfrm>
          <a:prstGeom prst="wedgeRoundRectCallou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J’adore</a:t>
            </a:r>
            <a:r>
              <a:rPr kumimoji="0" lang="en-GB" sz="4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les </a:t>
            </a:r>
            <a:r>
              <a:rPr kumimoji="0" lang="en-GB" sz="4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repas</a:t>
            </a:r>
            <a:r>
              <a:rPr kumimoji="0" lang="en-GB" sz="4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6" name="Rounded Rectangular Callout 5"/>
          <p:cNvSpPr/>
          <p:nvPr/>
        </p:nvSpPr>
        <p:spPr>
          <a:xfrm>
            <a:off x="6327228" y="1690689"/>
            <a:ext cx="4364218" cy="1761958"/>
          </a:xfrm>
          <a:prstGeom prst="wedgeRoundRectCallou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 </a:t>
            </a:r>
            <a:r>
              <a:rPr kumimoji="0" lang="en-GB" sz="4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déteste</a:t>
            </a:r>
            <a:r>
              <a:rPr kumimoji="0" lang="en-GB" sz="4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les </a:t>
            </a:r>
            <a:r>
              <a:rPr kumimoji="0" lang="en-GB" sz="4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bâtiments</a:t>
            </a:r>
            <a:r>
              <a:rPr kumimoji="0" lang="en-GB" sz="4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8" name="TextBox 7"/>
          <p:cNvSpPr txBox="1"/>
          <p:nvPr/>
        </p:nvSpPr>
        <p:spPr>
          <a:xfrm>
            <a:off x="512467" y="4085713"/>
            <a:ext cx="1124410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Our aim should be ‘</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give students the language they need in order to read texts, not to teach them to manage as well as they can without that language'. </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(Swan, 2008:267)</a:t>
            </a:r>
          </a:p>
        </p:txBody>
      </p:sp>
      <p:sp>
        <p:nvSpPr>
          <p:cNvPr id="9" name="TextBox 8"/>
          <p:cNvSpPr txBox="1"/>
          <p:nvPr/>
        </p:nvSpPr>
        <p:spPr>
          <a:xfrm>
            <a:off x="512467" y="5580552"/>
            <a:ext cx="49346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Talking sense about learning strategies, </a:t>
            </a:r>
            <a:b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Swan (2008), RELC, Vol. 39(2), 262-273.</a:t>
            </a:r>
          </a:p>
        </p:txBody>
      </p:sp>
    </p:spTree>
    <p:extLst>
      <p:ext uri="{BB962C8B-B14F-4D97-AF65-F5344CB8AC3E}">
        <p14:creationId xmlns:p14="http://schemas.microsoft.com/office/powerpoint/2010/main" val="331812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p:bldLst>
  </p:timing>
</p:sld>
</file>

<file path=ppt/theme/theme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Vocabulary_010219_v2" id="{E94F8216-917C-451E-B248-AE5F6EBA123A}" vid="{CEABDA66-1B64-4CDE-AA93-BB3956E18AC1}"/>
    </a:ext>
  </a:extLst>
</a:theme>
</file>

<file path=ppt/theme/theme5.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7.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8.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EAFA0400-2105-8140-AB62-1325E6598A4C}" vid="{746DA57F-62CA-AA40-9C4D-B4ED942A192C}"/>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TotalTime>
  <Words>8408</Words>
  <Application>Microsoft Office PowerPoint</Application>
  <PresentationFormat>Widescreen</PresentationFormat>
  <Paragraphs>1013</Paragraphs>
  <Slides>46</Slides>
  <Notes>43</Notes>
  <HiddenSlides>0</HiddenSlides>
  <MMClips>1</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46</vt:i4>
      </vt:variant>
    </vt:vector>
  </HeadingPairs>
  <TitlesOfParts>
    <vt:vector size="59" baseType="lpstr">
      <vt:lpstr>Arial</vt:lpstr>
      <vt:lpstr>Calibri</vt:lpstr>
      <vt:lpstr>Century Gothic</vt:lpstr>
      <vt:lpstr>Tw Cen MT</vt:lpstr>
      <vt:lpstr>Wingdings</vt:lpstr>
      <vt:lpstr>6_Office Theme</vt:lpstr>
      <vt:lpstr>5_Office Theme</vt:lpstr>
      <vt:lpstr>3_Office Theme</vt:lpstr>
      <vt:lpstr>2_Office Theme</vt:lpstr>
      <vt:lpstr>21_Office Theme</vt:lpstr>
      <vt:lpstr>1_Office Theme</vt:lpstr>
      <vt:lpstr>9_Office Theme</vt:lpstr>
      <vt:lpstr>11_Office Theme</vt:lpstr>
      <vt:lpstr>Session 3: Teaching vocabulary -  what’s in a word?</vt:lpstr>
      <vt:lpstr>Why is vocabulary learning important?</vt:lpstr>
      <vt:lpstr>PowerPoint Presentation</vt:lpstr>
      <vt:lpstr>Are all these words…</vt:lpstr>
      <vt:lpstr>GCSE Insight Report, 2019</vt:lpstr>
      <vt:lpstr>PowerPoint Presentation</vt:lpstr>
      <vt:lpstr>Possible reasons…</vt:lpstr>
      <vt:lpstr>PowerPoint Presentation</vt:lpstr>
      <vt:lpstr>Possible responses…</vt:lpstr>
      <vt:lpstr>There’s quite a lot to know!</vt:lpstr>
      <vt:lpstr>How many words do learners need to know?</vt:lpstr>
      <vt:lpstr>How many words can you know by GCSE…?</vt:lpstr>
      <vt:lpstr>Which words do learners need to know? And why?</vt:lpstr>
      <vt:lpstr>Which words?</vt:lpstr>
      <vt:lpstr>PowerPoint Presentation</vt:lpstr>
      <vt:lpstr>How can they best learn the words?</vt:lpstr>
      <vt:lpstr>PowerPoint Presentation</vt:lpstr>
      <vt:lpstr>PowerPoint Presentation</vt:lpstr>
      <vt:lpstr>Vocabulaire</vt:lpstr>
      <vt:lpstr>Quelle est la catégorie ?</vt:lpstr>
      <vt:lpstr>Trouve les erreurs !</vt:lpstr>
      <vt:lpstr>Babysitten</vt:lpstr>
      <vt:lpstr>Mots croisés</vt:lpstr>
      <vt:lpstr>Vokabeln</vt:lpstr>
      <vt:lpstr>Lexical profiling</vt:lpstr>
      <vt:lpstr>PowerPoint Presentation</vt:lpstr>
      <vt:lpstr>PowerPoint Presentation</vt:lpstr>
      <vt:lpstr>Quizlet / Audio learning homework</vt:lpstr>
      <vt:lpstr>PowerPoint Presentation</vt:lpstr>
      <vt:lpstr>PowerPoint Presentation</vt:lpstr>
      <vt:lpstr>Curriculum design take-aways</vt:lpstr>
      <vt:lpstr>Vocabulary</vt:lpstr>
      <vt:lpstr>vocabulario</vt:lpstr>
      <vt:lpstr>Vokabeln</vt:lpstr>
      <vt:lpstr>escuchar</vt:lpstr>
      <vt:lpstr>eine Geschichte</vt:lpstr>
      <vt:lpstr>hablar</vt:lpstr>
      <vt:lpstr>Vocabulaire</vt:lpstr>
      <vt:lpstr>Vocabulaire</vt:lpstr>
      <vt:lpstr>Vokabeln 2 [1/2]</vt:lpstr>
      <vt:lpstr>What do we know about vocabulary learning?</vt:lpstr>
      <vt:lpstr>Some research- and practice-informed answers</vt:lpstr>
      <vt:lpstr>Some answers [cont’d]</vt:lpstr>
      <vt:lpstr>QUESTIONS?</vt:lpstr>
      <vt:lpstr>BREAK</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1: Curriculum Design: intent, implementation and impact in languages</dc:title>
  <dc:creator>Rachel Hawkes</dc:creator>
  <cp:lastModifiedBy>Rachel Hawkes</cp:lastModifiedBy>
  <cp:revision>18</cp:revision>
  <dcterms:created xsi:type="dcterms:W3CDTF">2021-05-29T16:30:18Z</dcterms:created>
  <dcterms:modified xsi:type="dcterms:W3CDTF">2021-05-30T06:48:53Z</dcterms:modified>
</cp:coreProperties>
</file>