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10" r:id="rId4"/>
  </p:sldMasterIdLst>
  <p:notesMasterIdLst>
    <p:notesMasterId r:id="rId45"/>
  </p:notesMasterIdLst>
  <p:sldIdLst>
    <p:sldId id="627" r:id="rId5"/>
    <p:sldId id="505" r:id="rId6"/>
    <p:sldId id="564" r:id="rId7"/>
    <p:sldId id="565" r:id="rId8"/>
    <p:sldId id="604" r:id="rId9"/>
    <p:sldId id="608" r:id="rId10"/>
    <p:sldId id="569" r:id="rId11"/>
    <p:sldId id="534" r:id="rId12"/>
    <p:sldId id="609" r:id="rId13"/>
    <p:sldId id="610" r:id="rId14"/>
    <p:sldId id="611" r:id="rId15"/>
    <p:sldId id="612" r:id="rId16"/>
    <p:sldId id="613"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05" r:id="rId31"/>
    <p:sldId id="536" r:id="rId32"/>
    <p:sldId id="606" r:id="rId33"/>
    <p:sldId id="556" r:id="rId34"/>
    <p:sldId id="628" r:id="rId35"/>
    <p:sldId id="599" r:id="rId36"/>
    <p:sldId id="600" r:id="rId37"/>
    <p:sldId id="567" r:id="rId38"/>
    <p:sldId id="568" r:id="rId39"/>
    <p:sldId id="558" r:id="rId40"/>
    <p:sldId id="401" r:id="rId41"/>
    <p:sldId id="365" r:id="rId42"/>
    <p:sldId id="629" r:id="rId43"/>
    <p:sldId id="60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 id="2" name="Jenny Hopper" initials="JH" lastIdx="5" clrIdx="1">
    <p:extLst>
      <p:ext uri="{19B8F6BF-5375-455C-9EA6-DF929625EA0E}">
        <p15:presenceInfo xmlns:p15="http://schemas.microsoft.com/office/powerpoint/2012/main" userId="6eb8470f5c7b9dfe" providerId="Windows Live"/>
      </p:ext>
    </p:extLst>
  </p:cmAuthor>
  <p:cmAuthor id="3" name="Stephen Owen" initials="SO" lastIdx="9" clrIdx="2">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1"/>
    <a:srgbClr val="115076"/>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0" autoAdjust="0"/>
    <p:restoredTop sz="80633" autoAdjust="0"/>
  </p:normalViewPr>
  <p:slideViewPr>
    <p:cSldViewPr snapToGrid="0">
      <p:cViewPr varScale="1">
        <p:scale>
          <a:sx n="89" d="100"/>
          <a:sy n="89" d="100"/>
        </p:scale>
        <p:origin x="1184" y="168"/>
      </p:cViewPr>
      <p:guideLst/>
    </p:cSldViewPr>
  </p:slideViewPr>
  <p:outlineViewPr>
    <p:cViewPr>
      <p:scale>
        <a:sx n="33" d="100"/>
        <a:sy n="33" d="100"/>
      </p:scale>
      <p:origin x="0" y="0"/>
    </p:cViewPr>
  </p:outlineViewPr>
  <p:notesTextViewPr>
    <p:cViewPr>
      <p:scale>
        <a:sx n="100" d="100"/>
        <a:sy n="100" d="100"/>
      </p:scale>
      <p:origin x="0" y="-648"/>
    </p:cViewPr>
  </p:notesTextViewPr>
  <p:sorterViewPr>
    <p:cViewPr>
      <p:scale>
        <a:sx n="1" d="1"/>
        <a:sy n="1" d="1"/>
      </p:scale>
      <p:origin x="0" y="0"/>
    </p:cViewPr>
  </p:sorterViewPr>
  <p:notesViewPr>
    <p:cSldViewPr snapToGrid="0">
      <p:cViewPr varScale="1">
        <p:scale>
          <a:sx n="85" d="100"/>
          <a:sy n="85" d="100"/>
        </p:scale>
        <p:origin x="381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of </a:t>
            </a:r>
            <a:r>
              <a:rPr lang="en-GB" sz="1200" b="1" dirty="0"/>
              <a:t>long and short vowels – a, e ,</a:t>
            </a:r>
            <a:r>
              <a:rPr lang="en-GB" sz="1200" b="1" dirty="0" err="1"/>
              <a:t>i</a:t>
            </a:r>
            <a:r>
              <a:rPr lang="en-GB" sz="1200" b="1" dirty="0"/>
              <a:t>, o,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Consolidation of </a:t>
            </a:r>
            <a:r>
              <a:rPr lang="en-GB" sz="1200" b="1" baseline="0" dirty="0"/>
              <a:t>pr</a:t>
            </a:r>
            <a:r>
              <a:rPr lang="en-GB" sz="1200" b="1" dirty="0"/>
              <a:t>esent tense strong verbs in 3rd</a:t>
            </a:r>
            <a:r>
              <a:rPr lang="en-GB" sz="1200" b="1" baseline="30000" dirty="0"/>
              <a:t> </a:t>
            </a:r>
            <a:r>
              <a:rPr lang="en-GB" sz="1200" b="1" dirty="0"/>
              <a:t>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7.2.2.5 (introduce)</a:t>
            </a:r>
            <a:r>
              <a:rPr lang="de-DE" dirty="0"/>
              <a:t> </a:t>
            </a:r>
            <a:r>
              <a:rPr lang="de-DE" sz="1200" kern="1200" dirty="0">
                <a:solidFill>
                  <a:schemeClr val="tx1"/>
                </a:solidFill>
                <a:effectLst/>
                <a:latin typeface="+mn-lt"/>
                <a:ea typeface="+mn-ea"/>
                <a:cs typeface="+mn-cs"/>
              </a:rPr>
              <a:t>halten [155] lassen [83] nehmen [142] danach [457] dann [41] deshalb [229] schließlich [351] spät(er) [169] zuerst [880]</a:t>
            </a: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7.2.2.3 (revisit) </a:t>
            </a:r>
            <a:r>
              <a:rPr lang="de-DE" sz="1200" kern="1200" dirty="0">
                <a:solidFill>
                  <a:schemeClr val="tx1"/>
                </a:solidFill>
                <a:effectLst/>
                <a:latin typeface="+mn-lt"/>
                <a:ea typeface="+mn-ea"/>
                <a:cs typeface="+mn-cs"/>
              </a:rPr>
              <a:t>fahren</a:t>
            </a:r>
            <a:r>
              <a:rPr lang="de-DE" sz="1200" kern="1200" baseline="300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[215] geben [49] helfen [338] laufen [252] schlafen [679] vergessen [584] mir [63] Geld [235] Urlaub [1570] Zeitung [670] fast [202]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7.2.1.2 (revisit) </a:t>
            </a:r>
            <a:r>
              <a:rPr lang="de-DE" sz="1200" b="0" kern="1200" dirty="0">
                <a:solidFill>
                  <a:schemeClr val="tx1"/>
                </a:solidFill>
                <a:effectLst/>
                <a:latin typeface="+mn-lt"/>
                <a:ea typeface="+mn-ea"/>
                <a:cs typeface="+mn-cs"/>
              </a:rPr>
              <a:t>null [1680] eins [774] zwei [70] drei [106] vier [200] fünf [274] sechs [428] sieben [611] acht [645] neun [1053] zehn [312] elf [1507] zwölf [1080]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098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66472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303149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151939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2056265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3784554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a:t>
            </a:r>
            <a:r>
              <a:rPr kumimoji="0" lang="en-GB" sz="1200" b="1" i="0"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T</a:t>
            </a:r>
            <a:r>
              <a:rPr kumimoji="0" lang="en-GB" sz="1200" b="0" i="0" u="none" strike="noStrike" kern="1200" cap="none" spc="0" normalizeH="0" baseline="0" noProof="0">
                <a:ln>
                  <a:noFill/>
                </a:ln>
                <a:solidFill>
                  <a:srgbClr val="000000"/>
                </a:solidFill>
                <a:effectLst/>
                <a:uLnTx/>
                <a:uFillTx/>
                <a:latin typeface="+mn-lt"/>
                <a:ea typeface="+mn-ea"/>
                <a:cs typeface="+mn-cs"/>
              </a:rPr>
              <a:t>o </a:t>
            </a:r>
            <a:r>
              <a:rPr kumimoji="0" lang="en-GB" sz="1200" b="0" i="0" u="none" strike="noStrike" kern="1200" cap="none" spc="0" normalizeH="0" baseline="0" noProof="0" dirty="0">
                <a:ln>
                  <a:noFill/>
                </a:ln>
                <a:solidFill>
                  <a:srgbClr val="000000"/>
                </a:solidFill>
                <a:effectLst/>
                <a:uLnTx/>
                <a:uFillTx/>
                <a:latin typeface="+mn-lt"/>
                <a:ea typeface="+mn-ea"/>
                <a:cs typeface="+mn-cs"/>
              </a:rPr>
              <a:t>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lassen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more 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Note: L</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assen </a:t>
            </a:r>
            <a:r>
              <a:rPr kumimoji="0" lang="en-GB" sz="1200" b="0" i="0" u="none" strike="noStrike" kern="1200" cap="none" spc="0" normalizeH="0" baseline="0" noProof="0">
                <a:ln>
                  <a:noFill/>
                </a:ln>
                <a:solidFill>
                  <a:srgbClr val="000000"/>
                </a:solidFill>
                <a:effectLst/>
                <a:uLnTx/>
                <a:uFillTx/>
                <a:latin typeface="+mn-lt"/>
                <a:ea typeface="+mn-ea"/>
                <a:cs typeface="+mn-cs"/>
              </a:rPr>
              <a:t>is </a:t>
            </a:r>
            <a:r>
              <a:rPr kumimoji="0" lang="en-GB" sz="1200" b="0" i="0" u="none" strike="noStrike" kern="1200" cap="none" spc="0" normalizeH="0" baseline="0" noProof="0" dirty="0">
                <a:ln>
                  <a:noFill/>
                </a:ln>
                <a:solidFill>
                  <a:srgbClr val="000000"/>
                </a:solidFill>
                <a:effectLst/>
                <a:uLnTx/>
                <a:uFillTx/>
                <a:latin typeface="+mn-lt"/>
                <a:ea typeface="+mn-ea"/>
                <a:cs typeface="+mn-cs"/>
              </a:rPr>
              <a:t>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mn-lt"/>
                <a:ea typeface="+mn-ea"/>
                <a:cs typeface="+mn-cs"/>
              </a:rPr>
              <a:t>rd</a:t>
            </a:r>
            <a:r>
              <a:rPr kumimoji="0" lang="en-GB" sz="1200" b="0" i="0" u="none" strike="noStrike" kern="1200" cap="none" spc="0" normalizeH="0" baseline="0" noProof="0" dirty="0">
                <a:ln>
                  <a:noFill/>
                </a:ln>
                <a:solidFill>
                  <a:srgbClr val="000000"/>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lassen</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[ss].</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mime leaving something somewhere.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lässt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[ä].</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43833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3678260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1926804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18</a:t>
            </a:fld>
            <a:endParaRPr lang="en-GB">
              <a:solidFill>
                <a:prstClr val="black"/>
              </a:solidFill>
            </a:endParaRPr>
          </a:p>
        </p:txBody>
      </p:sp>
    </p:spTree>
    <p:extLst>
      <p:ext uri="{BB962C8B-B14F-4D97-AF65-F5344CB8AC3E}">
        <p14:creationId xmlns:p14="http://schemas.microsoft.com/office/powerpoint/2010/main" val="1069756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26382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0" dirty="0"/>
          </a:p>
          <a:p>
            <a:r>
              <a:rPr lang="en-GB" b="1" dirty="0"/>
              <a:t>Aim</a:t>
            </a:r>
            <a:r>
              <a:rPr lang="en-GB" b="1"/>
              <a:t>: </a:t>
            </a:r>
            <a:r>
              <a:rPr lang="en-GB" b="0"/>
              <a:t>To revisit</a:t>
            </a:r>
            <a:r>
              <a:rPr lang="en-GB" b="0" baseline="0"/>
              <a:t> short and long vowels in German.</a:t>
            </a:r>
            <a:endParaRPr lang="en-GB" b="1"/>
          </a:p>
          <a:p>
            <a:endParaRPr lang="en-GB" b="1" baseline="0"/>
          </a:p>
          <a:p>
            <a:r>
              <a:rPr lang="en-GB" b="1" baseline="0"/>
              <a:t>Note: </a:t>
            </a:r>
            <a:r>
              <a:rPr lang="en-GB" baseline="0"/>
              <a:t>Students </a:t>
            </a:r>
            <a:r>
              <a:rPr lang="en-GB" baseline="0" dirty="0"/>
              <a:t>met this concept in Week 1, when they were taught the long/short ‘a’ SSC. It is revisited here, with further explanation. The next two slides will practise differentiating these sounds in the source words, and then in some city/town names.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 Cycle through the information on the slide using the animation sequence.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 Students supply</a:t>
            </a:r>
            <a:r>
              <a:rPr lang="en-GB" sz="1200" b="0" i="0" u="none" strike="noStrike" kern="1200" cap="none" baseline="0" dirty="0">
                <a:solidFill>
                  <a:schemeClr val="tx1"/>
                </a:solidFill>
                <a:effectLst/>
                <a:latin typeface="+mn-lt"/>
                <a:ea typeface="Calibri"/>
                <a:cs typeface="Calibri"/>
                <a:sym typeface="Calibri"/>
              </a:rPr>
              <a:t> the information orally to fill the underlined gaps, based upon what they should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2. Clicking fills the gaps in each line to confirm.</a:t>
            </a:r>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07237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2438511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a:t>
            </a:r>
            <a:r>
              <a:rPr kumimoji="0" lang="en-GB" sz="1200" b="1" i="0"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T</a:t>
            </a:r>
            <a:r>
              <a:rPr kumimoji="0" lang="en-GB" sz="1200" b="0" i="0" u="none" strike="noStrike" kern="1200" cap="none" spc="0" normalizeH="0" baseline="0" noProof="0">
                <a:ln>
                  <a:noFill/>
                </a:ln>
                <a:solidFill>
                  <a:prstClr val="black"/>
                </a:solidFill>
                <a:effectLst/>
                <a:uLnTx/>
                <a:uFillTx/>
                <a:latin typeface="+mn-lt"/>
                <a:ea typeface="+mn-ea"/>
                <a:cs typeface="+mn-cs"/>
              </a:rPr>
              <a:t>o </a:t>
            </a:r>
            <a:r>
              <a:rPr kumimoji="0" lang="en-GB" sz="1200" b="0" i="0" u="none" strike="noStrike" kern="1200" cap="none" spc="0" normalizeH="0" baseline="0" noProof="0" dirty="0">
                <a:ln>
                  <a:noFill/>
                </a:ln>
                <a:solidFill>
                  <a:prstClr val="black"/>
                </a:solidFill>
                <a:effectLst/>
                <a:uLnTx/>
                <a:uFillTx/>
                <a:latin typeface="+mn-lt"/>
                <a:ea typeface="+mn-ea"/>
                <a:cs typeface="+mn-cs"/>
              </a:rPr>
              <a:t>introduce the </a:t>
            </a:r>
            <a:r>
              <a:rPr kumimoji="0" lang="en-GB" sz="1200" b="0" i="0" u="none" strike="noStrike" kern="1200" cap="none" spc="0" normalizeH="0" baseline="0" noProof="0">
                <a:ln>
                  <a:noFill/>
                </a:ln>
                <a:solidFill>
                  <a:prstClr val="black"/>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halten</a:t>
            </a:r>
            <a:r>
              <a:rPr kumimoji="0" lang="en-GB" sz="1200" b="0" i="1" u="none" strike="noStrike" kern="1200" cap="none" spc="0" normalizeH="0" baseline="0" noProof="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halten</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attention to short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walk a couple of steps then make an obvious stop.</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hält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[ä].</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371078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2507012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2342649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24</a:t>
            </a:fld>
            <a:endParaRPr lang="en-GB">
              <a:solidFill>
                <a:prstClr val="black"/>
              </a:solidFill>
            </a:endParaRPr>
          </a:p>
        </p:txBody>
      </p:sp>
    </p:spTree>
    <p:extLst>
      <p:ext uri="{BB962C8B-B14F-4D97-AF65-F5344CB8AC3E}">
        <p14:creationId xmlns:p14="http://schemas.microsoft.com/office/powerpoint/2010/main" val="2932731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2433051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2012875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Timing: 5 minutes</a:t>
            </a:r>
          </a:p>
          <a:p>
            <a:endParaRPr lang="en-GB" sz="1200" b="0" dirty="0"/>
          </a:p>
          <a:p>
            <a:r>
              <a:rPr lang="en-GB" sz="1200" b="1" dirty="0"/>
              <a:t>Aim</a:t>
            </a:r>
            <a:r>
              <a:rPr lang="en-GB" sz="1200" b="1"/>
              <a:t>: </a:t>
            </a:r>
            <a:r>
              <a:rPr lang="en-GB" sz="1200" b="0"/>
              <a:t>To practise recall of the third person singular form of verbs.</a:t>
            </a:r>
          </a:p>
          <a:p>
            <a:endParaRPr lang="en-GB" sz="1200" b="0"/>
          </a:p>
          <a:p>
            <a:r>
              <a:rPr lang="en-GB" sz="1200" b="1"/>
              <a:t>Note: </a:t>
            </a:r>
            <a:r>
              <a:rPr lang="en-GB" b="0"/>
              <a:t>This </a:t>
            </a:r>
            <a:r>
              <a:rPr lang="en-GB" b="0" dirty="0"/>
              <a:t>is a reversed version of the verbs task from last week’s sequence, 2.2.4. This time students are presented with infinitives and need</a:t>
            </a:r>
            <a:r>
              <a:rPr lang="en-GB" b="0" baseline="0" dirty="0"/>
              <a:t> to write down the 3</a:t>
            </a:r>
            <a:r>
              <a:rPr lang="en-GB" b="0" baseline="30000" dirty="0"/>
              <a:t>rd</a:t>
            </a:r>
            <a:r>
              <a:rPr lang="en-GB" b="0" baseline="0" dirty="0"/>
              <a:t> person form. We use letters of the alphabet again to support teacher elicitation of the answers, but this week the remaining letters N - Z. </a:t>
            </a:r>
            <a:r>
              <a:rPr lang="en-GB" b="0" dirty="0"/>
              <a:t>We include 10 previously</a:t>
            </a:r>
            <a:r>
              <a:rPr lang="en-GB" b="0" baseline="0" dirty="0"/>
              <a:t> taught strong verbs and three</a:t>
            </a:r>
            <a:r>
              <a:rPr lang="en-GB" b="0" dirty="0"/>
              <a:t> verbs that are </a:t>
            </a:r>
            <a:r>
              <a:rPr lang="en-GB" b="0" u="sng" dirty="0"/>
              <a:t>not</a:t>
            </a:r>
            <a:r>
              <a:rPr lang="en-GB" b="0" dirty="0"/>
              <a:t> strong verbs (two</a:t>
            </a:r>
            <a:r>
              <a:rPr lang="en-GB" b="0" baseline="0" dirty="0"/>
              <a:t> week and one irregular (</a:t>
            </a:r>
            <a:r>
              <a:rPr lang="en-GB" b="0" baseline="0" dirty="0" err="1"/>
              <a:t>haben</a:t>
            </a:r>
            <a:r>
              <a:rPr lang="en-GB" b="0" baseline="0" dirty="0"/>
              <a:t>), </a:t>
            </a:r>
            <a:r>
              <a:rPr lang="en-GB" b="0" dirty="0"/>
              <a:t>as this is the third</a:t>
            </a:r>
            <a:r>
              <a:rPr lang="en-GB" b="0" baseline="0" dirty="0"/>
              <a:t> week of working with strong verbs.</a:t>
            </a:r>
            <a:br>
              <a:rPr lang="en-GB" b="0" baseline="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b="0" baseline="0" dirty="0"/>
              <a:t>1. S</a:t>
            </a:r>
            <a:r>
              <a:rPr lang="en-GB" b="0" dirty="0"/>
              <a:t>tudents are presented with infinitives and need</a:t>
            </a:r>
            <a:r>
              <a:rPr lang="en-GB" b="0" baseline="0" dirty="0"/>
              <a:t> to write down the 3</a:t>
            </a:r>
            <a:r>
              <a:rPr lang="en-GB" b="0" baseline="30000" dirty="0"/>
              <a:t>rd</a:t>
            </a:r>
            <a:r>
              <a:rPr lang="en-GB" b="0" baseline="0" dirty="0"/>
              <a:t> person form. </a:t>
            </a:r>
          </a:p>
          <a:p>
            <a:r>
              <a:rPr lang="en-GB" b="0" baseline="0" dirty="0"/>
              <a:t>2. Students can then be prompted to say both the 3</a:t>
            </a:r>
            <a:r>
              <a:rPr lang="en-GB" b="0" baseline="30000" dirty="0"/>
              <a:t>rd</a:t>
            </a:r>
            <a:r>
              <a:rPr lang="en-GB" b="0" baseline="0" dirty="0"/>
              <a:t> person form and the infinitive.</a:t>
            </a:r>
            <a:br>
              <a:rPr lang="en-GB" b="0" baseline="0" dirty="0"/>
            </a:br>
            <a:r>
              <a:rPr lang="en-GB" b="0" baseline="0" dirty="0"/>
              <a:t>E.g.</a:t>
            </a:r>
            <a:br>
              <a:rPr lang="en-GB" b="0" baseline="0" dirty="0"/>
            </a:br>
            <a:r>
              <a:rPr lang="en-GB" b="0" baseline="0" dirty="0"/>
              <a:t>Teacher - N</a:t>
            </a:r>
            <a:br>
              <a:rPr lang="en-GB" b="0" baseline="0" dirty="0"/>
            </a:br>
            <a:r>
              <a:rPr lang="en-GB" b="0" baseline="0" dirty="0"/>
              <a:t>Student - </a:t>
            </a:r>
            <a:r>
              <a:rPr lang="en-GB" b="0" baseline="0" dirty="0" err="1"/>
              <a:t>läuft</a:t>
            </a:r>
            <a:r>
              <a:rPr lang="en-GB" b="0" baseline="0" dirty="0"/>
              <a:t>, </a:t>
            </a:r>
            <a:r>
              <a:rPr lang="en-GB" b="0" baseline="0" dirty="0" err="1"/>
              <a:t>laufen</a:t>
            </a:r>
            <a:br>
              <a:rPr lang="en-GB" b="0" baseline="0" dirty="0"/>
            </a:br>
            <a:r>
              <a:rPr lang="en-GB" b="0" baseline="0" dirty="0"/>
              <a:t>3. Teachers can vary the order of the letters, as the answers are triggered to appear by clicking on each letter.</a:t>
            </a:r>
            <a:br>
              <a:rPr lang="en-GB" b="0" baseline="0" dirty="0"/>
            </a:br>
            <a:r>
              <a:rPr lang="en-GB" b="0" baseline="0" dirty="0"/>
              <a:t>4. Alternatively, students can nominate a letter and give the two verb forms themselves.</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872307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5 minutes</a:t>
            </a:r>
          </a:p>
          <a:p>
            <a:endParaRPr lang="en-GB" sz="1200" b="0"/>
          </a:p>
          <a:p>
            <a:r>
              <a:rPr lang="en-GB" sz="1200" b="1"/>
              <a:t>Aim: </a:t>
            </a:r>
            <a:r>
              <a:rPr lang="en-GB" sz="1200" b="0"/>
              <a:t>To practise using the third person singular form</a:t>
            </a:r>
            <a:r>
              <a:rPr lang="en-GB" sz="1200" b="0" baseline="0"/>
              <a:t> of verbs in context.</a:t>
            </a:r>
            <a:endParaRPr lang="en-GB" sz="1200" b="0"/>
          </a:p>
          <a:p>
            <a:endParaRPr lang="en-GB" sz="1200" b="0"/>
          </a:p>
          <a:p>
            <a:r>
              <a:rPr lang="en-GB" sz="1200" b="1"/>
              <a:t>Note: </a:t>
            </a:r>
            <a:r>
              <a:rPr lang="en-GB"/>
              <a:t>This gapped reading exercise challenges students to insert the correct form</a:t>
            </a:r>
            <a:r>
              <a:rPr lang="en-GB" baseline="0"/>
              <a:t> of the verb into each gap. It is not an input processing task, as students have, in previous lessons, had practice in differentiating between 1</a:t>
            </a:r>
            <a:r>
              <a:rPr lang="en-GB" baseline="30000"/>
              <a:t>st</a:t>
            </a:r>
            <a:r>
              <a:rPr lang="en-GB" baseline="0"/>
              <a:t> and 3</a:t>
            </a:r>
            <a:r>
              <a:rPr lang="en-GB" baseline="30000"/>
              <a:t>rd</a:t>
            </a:r>
            <a:r>
              <a:rPr lang="en-GB" baseline="0"/>
              <a:t> singular person strong forms, and 1</a:t>
            </a:r>
            <a:r>
              <a:rPr lang="en-GB" baseline="30000"/>
              <a:t>st</a:t>
            </a:r>
            <a:r>
              <a:rPr lang="en-GB" baseline="0"/>
              <a:t> and 2</a:t>
            </a:r>
            <a:r>
              <a:rPr lang="en-GB" baseline="30000"/>
              <a:t>nd</a:t>
            </a:r>
            <a:r>
              <a:rPr lang="en-GB" baseline="0"/>
              <a:t> person singular strong forms. Here, students need to understand the language in the whole sentence, recognise which verb they need, and recall from memory the 3</a:t>
            </a:r>
            <a:r>
              <a:rPr lang="en-GB" baseline="30000"/>
              <a:t>rd</a:t>
            </a:r>
            <a:r>
              <a:rPr lang="en-GB" baseline="0"/>
              <a:t> person singular forms. Verb prompts are given, in a jumbled order, in the infinitive form.</a:t>
            </a:r>
            <a:br>
              <a:rPr lang="en-GB" baseline="0"/>
            </a:br>
            <a:endParaRPr lang="en-GB" baseline="0"/>
          </a:p>
          <a:p>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b="0" baseline="0"/>
              <a:t>1. Students read the sentences, select the appropriate verb to fill each gap, and put it into the correct form.</a:t>
            </a:r>
          </a:p>
          <a:p>
            <a:endParaRPr lang="en-GB" b="0" baseline="0"/>
          </a:p>
          <a:p>
            <a:r>
              <a:rPr lang="en-GB" b="1" i="1" baseline="0"/>
              <a:t>Optional</a:t>
            </a:r>
            <a:r>
              <a:rPr lang="en-GB" b="1" i="1" baseline="0" dirty="0"/>
              <a:t>: </a:t>
            </a:r>
            <a:r>
              <a:rPr lang="en-GB" baseline="0" dirty="0"/>
              <a:t>They can hear the text with the gaps bleeped out on this slide; the following slide displays the answers with the complete audio sentences.</a:t>
            </a:r>
            <a:br>
              <a:rPr lang="en-GB" baseline="0" dirty="0"/>
            </a:br>
            <a:endParaRPr lang="en-GB" dirty="0"/>
          </a:p>
          <a:p>
            <a:r>
              <a:rPr lang="en-GB" b="1"/>
              <a:t>Transcript:</a:t>
            </a:r>
            <a:endParaRPr lang="en-GB" dirty="0"/>
          </a:p>
          <a:p>
            <a:r>
              <a:rPr lang="en-GB"/>
              <a:t>1. Sie </a:t>
            </a:r>
            <a:r>
              <a:rPr lang="en-GB" dirty="0"/>
              <a:t>[</a:t>
            </a:r>
            <a:r>
              <a:rPr lang="en-GB" b="1" dirty="0" err="1"/>
              <a:t>fährt</a:t>
            </a:r>
            <a:r>
              <a:rPr lang="en-GB" b="1" dirty="0"/>
              <a:t>]</a:t>
            </a:r>
            <a:r>
              <a:rPr lang="en-GB" dirty="0"/>
              <a:t> in die </a:t>
            </a:r>
            <a:r>
              <a:rPr lang="en-GB" dirty="0" err="1"/>
              <a:t>Schule</a:t>
            </a:r>
            <a:r>
              <a:rPr lang="en-GB" dirty="0"/>
              <a:t>.</a:t>
            </a:r>
          </a:p>
          <a:p>
            <a:r>
              <a:rPr lang="en-GB"/>
              <a:t>2. Sie </a:t>
            </a:r>
            <a:r>
              <a:rPr lang="en-GB" dirty="0"/>
              <a:t>[</a:t>
            </a:r>
            <a:r>
              <a:rPr lang="en-GB" b="1" dirty="0"/>
              <a:t>hat]</a:t>
            </a:r>
            <a:r>
              <a:rPr lang="en-GB" dirty="0"/>
              <a:t> </a:t>
            </a:r>
            <a:r>
              <a:rPr lang="en-GB" dirty="0" err="1"/>
              <a:t>Matheunterricht</a:t>
            </a:r>
            <a:r>
              <a:rPr lang="en-GB" dirty="0"/>
              <a:t> </a:t>
            </a:r>
            <a:r>
              <a:rPr lang="en-GB" dirty="0" err="1"/>
              <a:t>aber</a:t>
            </a:r>
            <a:r>
              <a:rPr lang="en-GB" dirty="0"/>
              <a:t> </a:t>
            </a:r>
            <a:r>
              <a:rPr lang="en-GB" dirty="0" err="1"/>
              <a:t>sie</a:t>
            </a:r>
            <a:r>
              <a:rPr lang="en-GB" dirty="0"/>
              <a:t> [</a:t>
            </a:r>
            <a:r>
              <a:rPr lang="en-GB" b="1" dirty="0" err="1"/>
              <a:t>vergisst</a:t>
            </a:r>
            <a:r>
              <a:rPr lang="en-GB" b="1" dirty="0"/>
              <a:t>]</a:t>
            </a:r>
            <a:r>
              <a:rPr lang="en-GB" dirty="0"/>
              <a:t> die </a:t>
            </a:r>
            <a:r>
              <a:rPr lang="en-GB" dirty="0" err="1"/>
              <a:t>Hausaufgaben</a:t>
            </a:r>
            <a:r>
              <a:rPr lang="en-GB" dirty="0"/>
              <a:t>!</a:t>
            </a:r>
          </a:p>
          <a:p>
            <a:r>
              <a:rPr lang="en-GB"/>
              <a:t>3. Sie</a:t>
            </a:r>
            <a:r>
              <a:rPr lang="en-GB" b="1"/>
              <a:t> </a:t>
            </a:r>
            <a:r>
              <a:rPr lang="en-GB" b="1" dirty="0"/>
              <a:t>[</a:t>
            </a:r>
            <a:r>
              <a:rPr lang="en-GB" b="1" dirty="0" err="1"/>
              <a:t>läuft</a:t>
            </a:r>
            <a:r>
              <a:rPr lang="en-GB" b="1" dirty="0"/>
              <a:t>] </a:t>
            </a:r>
            <a:r>
              <a:rPr lang="en-GB" dirty="0" err="1"/>
              <a:t>nach</a:t>
            </a:r>
            <a:r>
              <a:rPr lang="en-GB" dirty="0"/>
              <a:t> </a:t>
            </a:r>
            <a:r>
              <a:rPr lang="en-GB" dirty="0" err="1"/>
              <a:t>Hause</a:t>
            </a:r>
            <a:r>
              <a:rPr lang="en-GB" dirty="0"/>
              <a:t> und [</a:t>
            </a:r>
            <a:r>
              <a:rPr lang="en-GB" b="1" dirty="0" err="1"/>
              <a:t>macht</a:t>
            </a:r>
            <a:r>
              <a:rPr lang="en-GB" b="1" dirty="0"/>
              <a:t>]</a:t>
            </a:r>
            <a:r>
              <a:rPr lang="en-GB" dirty="0"/>
              <a:t> die </a:t>
            </a:r>
            <a:r>
              <a:rPr lang="en-GB" dirty="0" err="1"/>
              <a:t>Hausaufgaben</a:t>
            </a:r>
            <a:r>
              <a:rPr lang="en-GB" dirty="0"/>
              <a:t>!</a:t>
            </a:r>
          </a:p>
          <a:p>
            <a:r>
              <a:rPr lang="en-GB"/>
              <a:t>4. Sie </a:t>
            </a:r>
            <a:r>
              <a:rPr lang="en-GB" dirty="0"/>
              <a:t>[</a:t>
            </a:r>
            <a:r>
              <a:rPr lang="en-GB" b="1" dirty="0" err="1"/>
              <a:t>geht</a:t>
            </a:r>
            <a:r>
              <a:rPr lang="en-GB" b="1" dirty="0"/>
              <a:t>]</a:t>
            </a:r>
            <a:r>
              <a:rPr lang="en-GB" dirty="0"/>
              <a:t> </a:t>
            </a:r>
            <a:r>
              <a:rPr lang="en-GB" dirty="0" err="1"/>
              <a:t>sp</a:t>
            </a:r>
            <a:r>
              <a:rPr lang="de-DE" dirty="0"/>
              <a:t>ät</a:t>
            </a:r>
            <a:r>
              <a:rPr lang="en-GB" dirty="0"/>
              <a:t> ins </a:t>
            </a:r>
            <a:r>
              <a:rPr lang="en-GB" dirty="0" err="1"/>
              <a:t>Bett</a:t>
            </a:r>
            <a:r>
              <a:rPr lang="en-GB" dirty="0"/>
              <a:t> und [</a:t>
            </a:r>
            <a:r>
              <a:rPr lang="en-GB" b="1" dirty="0" err="1"/>
              <a:t>schläft</a:t>
            </a:r>
            <a:r>
              <a:rPr lang="en-GB" b="1" dirty="0"/>
              <a:t>]</a:t>
            </a:r>
            <a:r>
              <a:rPr lang="en-GB" dirty="0"/>
              <a:t>.</a:t>
            </a:r>
          </a:p>
          <a:p>
            <a:r>
              <a:rPr lang="en-GB"/>
              <a:t>5. Mias </a:t>
            </a:r>
            <a:r>
              <a:rPr lang="en-GB" dirty="0"/>
              <a:t>Hund [</a:t>
            </a:r>
            <a:r>
              <a:rPr lang="en-GB" b="1" dirty="0" err="1"/>
              <a:t>isst</a:t>
            </a:r>
            <a:r>
              <a:rPr lang="en-GB" b="1" dirty="0"/>
              <a:t>]</a:t>
            </a:r>
            <a:r>
              <a:rPr lang="en-GB" dirty="0"/>
              <a:t> die </a:t>
            </a:r>
            <a:r>
              <a:rPr lang="en-GB" dirty="0" err="1"/>
              <a:t>Hausaufgaben</a:t>
            </a:r>
            <a:r>
              <a:rPr lang="en-GB" dirty="0"/>
              <a:t>.</a:t>
            </a: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699418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Timing: 2 minutes</a:t>
            </a:r>
          </a:p>
          <a:p>
            <a:endParaRPr lang="en-GB" sz="1200" b="0" dirty="0"/>
          </a:p>
          <a:p>
            <a:r>
              <a:rPr lang="en-GB" sz="1200" b="1" dirty="0"/>
              <a:t>Aim</a:t>
            </a:r>
            <a:r>
              <a:rPr lang="en-GB" sz="1200" b="1"/>
              <a:t>: </a:t>
            </a:r>
            <a:r>
              <a:rPr lang="en-GB"/>
              <a:t>To reveal the</a:t>
            </a:r>
            <a:r>
              <a:rPr lang="en-GB" baseline="0"/>
              <a:t> an</a:t>
            </a:r>
            <a:r>
              <a:rPr lang="en-GB"/>
              <a:t>swers to the activity on</a:t>
            </a:r>
            <a:r>
              <a:rPr lang="en-GB" baseline="0"/>
              <a:t> the previous slide (with </a:t>
            </a:r>
            <a:r>
              <a:rPr lang="en-GB"/>
              <a:t>audio </a:t>
            </a:r>
            <a:r>
              <a:rPr lang="en-GB" dirty="0"/>
              <a:t>recordings of the </a:t>
            </a:r>
            <a:r>
              <a:rPr lang="en-GB"/>
              <a:t>complete sentences).</a:t>
            </a:r>
            <a:br>
              <a:rPr lang="en-GB" baseline="0" dirty="0"/>
            </a:br>
            <a:endParaRPr lang="en-GB" baseline="0" dirty="0"/>
          </a:p>
          <a:p>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b="0" baseline="0" dirty="0"/>
              <a:t>1. </a:t>
            </a:r>
            <a:r>
              <a:rPr lang="en-GB" b="0" dirty="0"/>
              <a:t>Students can be asked to state the full sentence before hearing the audio, for increased challenge.</a:t>
            </a:r>
            <a:br>
              <a:rPr lang="en-GB" b="0" baseline="0" dirty="0"/>
            </a:br>
            <a:r>
              <a:rPr lang="en-GB" b="0" baseline="0" dirty="0"/>
              <a:t>2. Click to bring up the answers one by one.</a:t>
            </a:r>
          </a:p>
          <a:p>
            <a:br>
              <a:rPr lang="en-GB" baseline="0" dirty="0"/>
            </a:br>
            <a:r>
              <a:rPr lang="en-GB" b="1" dirty="0"/>
              <a:t>Transcript:</a:t>
            </a:r>
          </a:p>
          <a:p>
            <a:r>
              <a:rPr lang="en-GB" b="0" dirty="0"/>
              <a:t>1. Sie </a:t>
            </a:r>
            <a:r>
              <a:rPr lang="en-GB" b="0" dirty="0" err="1"/>
              <a:t>fährt</a:t>
            </a:r>
            <a:r>
              <a:rPr lang="en-GB" b="0" dirty="0"/>
              <a:t> in die Schule.</a:t>
            </a:r>
          </a:p>
          <a:p>
            <a:r>
              <a:rPr lang="en-GB" b="0" dirty="0"/>
              <a:t>2. Sie hat </a:t>
            </a:r>
            <a:r>
              <a:rPr lang="en-GB" b="0" dirty="0" err="1"/>
              <a:t>Matheunterricht</a:t>
            </a:r>
            <a:r>
              <a:rPr lang="en-GB" b="0" dirty="0"/>
              <a:t> </a:t>
            </a:r>
            <a:r>
              <a:rPr lang="en-GB" b="0" dirty="0" err="1"/>
              <a:t>aber</a:t>
            </a:r>
            <a:r>
              <a:rPr lang="en-GB" b="0" dirty="0"/>
              <a:t> </a:t>
            </a:r>
            <a:r>
              <a:rPr lang="en-GB" b="0" dirty="0" err="1"/>
              <a:t>sie</a:t>
            </a:r>
            <a:r>
              <a:rPr lang="en-GB" b="0" dirty="0"/>
              <a:t> </a:t>
            </a:r>
            <a:r>
              <a:rPr lang="en-GB" b="0" dirty="0" err="1"/>
              <a:t>vergisst</a:t>
            </a:r>
            <a:r>
              <a:rPr lang="en-GB" b="0" baseline="0" dirty="0"/>
              <a:t> </a:t>
            </a:r>
            <a:r>
              <a:rPr lang="en-GB" b="0" dirty="0"/>
              <a:t>die </a:t>
            </a:r>
            <a:r>
              <a:rPr lang="en-GB" b="0" dirty="0" err="1"/>
              <a:t>Hausaufgaben</a:t>
            </a:r>
            <a:r>
              <a:rPr lang="en-GB" b="0" dirty="0"/>
              <a:t>!</a:t>
            </a:r>
          </a:p>
          <a:p>
            <a:r>
              <a:rPr lang="en-GB" b="0" dirty="0"/>
              <a:t>3. Sie </a:t>
            </a:r>
            <a:r>
              <a:rPr lang="en-GB" b="0" dirty="0" err="1"/>
              <a:t>läuft</a:t>
            </a:r>
            <a:r>
              <a:rPr lang="en-GB" b="0" dirty="0"/>
              <a:t> </a:t>
            </a:r>
            <a:r>
              <a:rPr lang="en-GB" b="0" dirty="0" err="1"/>
              <a:t>nach</a:t>
            </a:r>
            <a:r>
              <a:rPr lang="en-GB" b="0" dirty="0"/>
              <a:t> </a:t>
            </a:r>
            <a:r>
              <a:rPr lang="en-GB" b="0" dirty="0" err="1"/>
              <a:t>Hause</a:t>
            </a:r>
            <a:r>
              <a:rPr lang="en-GB" b="0" dirty="0"/>
              <a:t> und </a:t>
            </a:r>
            <a:r>
              <a:rPr lang="en-GB" b="0" dirty="0" err="1"/>
              <a:t>macht</a:t>
            </a:r>
            <a:r>
              <a:rPr lang="en-GB" b="0" dirty="0"/>
              <a:t> die </a:t>
            </a:r>
            <a:r>
              <a:rPr lang="en-GB" b="0" dirty="0" err="1"/>
              <a:t>Hausaufgaben</a:t>
            </a:r>
            <a:r>
              <a:rPr lang="en-GB" b="0" dirty="0"/>
              <a:t>!</a:t>
            </a:r>
          </a:p>
          <a:p>
            <a:r>
              <a:rPr lang="en-GB" b="0" dirty="0"/>
              <a:t>4. Sie </a:t>
            </a:r>
            <a:r>
              <a:rPr lang="en-GB" b="0" dirty="0" err="1"/>
              <a:t>geht</a:t>
            </a:r>
            <a:r>
              <a:rPr lang="en-GB" b="0" dirty="0"/>
              <a:t> </a:t>
            </a:r>
            <a:r>
              <a:rPr lang="en-GB" b="0" dirty="0" err="1"/>
              <a:t>sp</a:t>
            </a:r>
            <a:r>
              <a:rPr lang="de-DE" b="0" dirty="0"/>
              <a:t>ät</a:t>
            </a:r>
            <a:r>
              <a:rPr lang="en-GB" b="0" dirty="0"/>
              <a:t> ins </a:t>
            </a:r>
            <a:r>
              <a:rPr lang="en-GB" b="0" dirty="0" err="1"/>
              <a:t>Bett</a:t>
            </a:r>
            <a:r>
              <a:rPr lang="en-GB" b="0" dirty="0"/>
              <a:t> und </a:t>
            </a:r>
            <a:r>
              <a:rPr lang="en-GB" b="0" dirty="0" err="1"/>
              <a:t>schläft</a:t>
            </a:r>
            <a:r>
              <a:rPr lang="en-GB" b="0" dirty="0"/>
              <a:t>.</a:t>
            </a:r>
          </a:p>
          <a:p>
            <a:r>
              <a:rPr lang="en-GB" b="0" dirty="0"/>
              <a:t>5. </a:t>
            </a:r>
            <a:r>
              <a:rPr lang="en-GB" b="0" dirty="0" err="1"/>
              <a:t>Mias</a:t>
            </a:r>
            <a:r>
              <a:rPr lang="en-GB" b="0" dirty="0"/>
              <a:t> Hund </a:t>
            </a:r>
            <a:r>
              <a:rPr lang="en-GB" b="0" dirty="0" err="1"/>
              <a:t>isst</a:t>
            </a:r>
            <a:r>
              <a:rPr lang="en-GB" b="0" dirty="0"/>
              <a:t> die </a:t>
            </a:r>
            <a:r>
              <a:rPr lang="en-GB" b="0" dirty="0" err="1"/>
              <a:t>Hausaufgaben</a:t>
            </a:r>
            <a:r>
              <a:rPr lang="en-GB" b="0" dirty="0"/>
              <a:t>.</a:t>
            </a:r>
            <a:endParaRPr lang="en-US" b="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32970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p>
          <a:p>
            <a:endParaRPr lang="en-GB" b="0"/>
          </a:p>
          <a:p>
            <a:r>
              <a:rPr lang="en-GB" b="1"/>
              <a:t>Aim: </a:t>
            </a:r>
            <a:r>
              <a:rPr lang="en-GB"/>
              <a:t>To practise long</a:t>
            </a:r>
            <a:r>
              <a:rPr lang="en-GB" baseline="0"/>
              <a:t> and short vowel sounds in German in familiar words, with audio. </a:t>
            </a: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baseline="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dirty="0"/>
              <a:t>Timing: 5 minutes</a:t>
            </a:r>
          </a:p>
          <a:p>
            <a:endParaRPr lang="en-GB" sz="1200" b="0" dirty="0"/>
          </a:p>
          <a:p>
            <a:r>
              <a:rPr lang="en-GB" sz="1200" b="1" dirty="0"/>
              <a:t>Aim</a:t>
            </a:r>
            <a:r>
              <a:rPr lang="en-GB" sz="1200" b="1"/>
              <a:t>: </a:t>
            </a:r>
            <a:r>
              <a:rPr lang="en-GB" sz="1200" b="0"/>
              <a:t>To provide</a:t>
            </a:r>
            <a:r>
              <a:rPr lang="en-GB" sz="1200" b="0" baseline="0"/>
              <a:t> p</a:t>
            </a:r>
            <a:r>
              <a:rPr lang="en-GB" b="0"/>
              <a:t>roduction </a:t>
            </a:r>
            <a:r>
              <a:rPr lang="en-GB" dirty="0"/>
              <a:t>practice (speaking)</a:t>
            </a:r>
            <a:r>
              <a:rPr lang="en-GB" baseline="0" dirty="0"/>
              <a:t> with strong verb forms.</a:t>
            </a:r>
            <a:br>
              <a:rPr lang="en-GB" baseline="0" dirty="0"/>
            </a:br>
            <a:endParaRPr lang="en-GB" baseline="0" dirty="0"/>
          </a:p>
          <a:p>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baseline="0" dirty="0"/>
              <a:t>1. </a:t>
            </a:r>
            <a:r>
              <a:rPr lang="en-GB" baseline="0" dirty="0" err="1"/>
              <a:t>Pairwork</a:t>
            </a:r>
            <a:r>
              <a:rPr lang="en-GB" baseline="0" dirty="0"/>
              <a:t>: One student asks a question and the other responds with the correct pronoun and a combination that makes sense!</a:t>
            </a:r>
          </a:p>
          <a:p>
            <a:r>
              <a:rPr lang="en-GB" baseline="0" dirty="0"/>
              <a:t>2. Alternate roles.</a:t>
            </a:r>
            <a:br>
              <a:rPr lang="en-GB" baseline="0" dirty="0"/>
            </a:br>
            <a:r>
              <a:rPr lang="en-GB" baseline="0" dirty="0"/>
              <a:t>3. Additional challenge – verbs and nouns can be crossed off as the task proceeds.  When it’s no longer possible for one partner to make a meaningful sentence, the other has won.</a:t>
            </a:r>
            <a:br>
              <a:rPr lang="en-GB" baseline="0" dirty="0"/>
            </a:br>
            <a:r>
              <a:rPr lang="en-GB" baseline="0" dirty="0"/>
              <a:t>4. The task can be repeated.</a:t>
            </a:r>
          </a:p>
          <a:p>
            <a:br>
              <a:rPr lang="en-GB" baseline="0" dirty="0"/>
            </a:br>
            <a:r>
              <a:rPr lang="en-GB" baseline="0" dirty="0" err="1"/>
              <a:t>Beispiel</a:t>
            </a:r>
            <a:r>
              <a:rPr lang="en-GB" baseline="0" dirty="0"/>
              <a:t>:</a:t>
            </a:r>
            <a:br>
              <a:rPr lang="en-GB" baseline="0" dirty="0"/>
            </a:br>
            <a:r>
              <a:rPr lang="en-GB" baseline="0" dirty="0"/>
              <a:t>Student A: Was </a:t>
            </a:r>
            <a:r>
              <a:rPr lang="en-GB" baseline="0" dirty="0" err="1"/>
              <a:t>macht</a:t>
            </a:r>
            <a:r>
              <a:rPr lang="en-GB" baseline="0" dirty="0"/>
              <a:t> Mia?</a:t>
            </a:r>
            <a:br>
              <a:rPr lang="en-GB" baseline="0" dirty="0"/>
            </a:br>
            <a:r>
              <a:rPr lang="en-GB" baseline="0" dirty="0"/>
              <a:t>Student B: Sie </a:t>
            </a:r>
            <a:r>
              <a:rPr lang="en-GB" baseline="0" dirty="0" err="1"/>
              <a:t>lässt</a:t>
            </a:r>
            <a:r>
              <a:rPr lang="en-GB" baseline="0" dirty="0"/>
              <a:t> das Handy </a:t>
            </a:r>
            <a:r>
              <a:rPr lang="en-GB" baseline="0" dirty="0" err="1"/>
              <a:t>im</a:t>
            </a:r>
            <a:r>
              <a:rPr lang="en-GB" baseline="0" dirty="0"/>
              <a:t> Garten!  Was </a:t>
            </a:r>
            <a:r>
              <a:rPr lang="en-GB" baseline="0" dirty="0" err="1"/>
              <a:t>macht</a:t>
            </a:r>
            <a:r>
              <a:rPr lang="en-GB" baseline="0" dirty="0"/>
              <a:t> Wolfgang?</a:t>
            </a:r>
            <a:br>
              <a:rPr lang="en-GB" baseline="0" dirty="0"/>
            </a:br>
            <a:r>
              <a:rPr lang="en-GB" baseline="0" dirty="0"/>
              <a:t>Student A: </a:t>
            </a:r>
            <a:r>
              <a:rPr lang="en-GB" baseline="0" dirty="0" err="1"/>
              <a:t>Er</a:t>
            </a:r>
            <a:r>
              <a:rPr lang="en-GB" baseline="0" dirty="0"/>
              <a:t> </a:t>
            </a:r>
            <a:r>
              <a:rPr lang="en-GB" baseline="0" dirty="0" err="1"/>
              <a:t>hilft</a:t>
            </a:r>
            <a:r>
              <a:rPr lang="en-GB" baseline="0" dirty="0"/>
              <a:t> </a:t>
            </a:r>
            <a:r>
              <a:rPr lang="en-GB" baseline="0" dirty="0" err="1"/>
              <a:t>zu</a:t>
            </a:r>
            <a:r>
              <a:rPr lang="en-GB" baseline="0" dirty="0"/>
              <a:t> </a:t>
            </a:r>
            <a:r>
              <a:rPr lang="en-GB" baseline="0" dirty="0" err="1"/>
              <a:t>Hause</a:t>
            </a:r>
            <a:r>
              <a:rPr lang="en-GB" baseline="0" dirty="0"/>
              <a:t>.</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04094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of </a:t>
            </a:r>
            <a:r>
              <a:rPr lang="en-GB" sz="1200" b="1" dirty="0"/>
              <a:t>long and short vowels – a, e ,</a:t>
            </a:r>
            <a:r>
              <a:rPr lang="en-GB" sz="1200" b="1" dirty="0" err="1"/>
              <a:t>i</a:t>
            </a:r>
            <a:r>
              <a:rPr lang="en-GB" sz="1200" b="1" dirty="0"/>
              <a:t>, o,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Introduction </a:t>
            </a:r>
            <a:r>
              <a:rPr lang="en-GB" sz="1200" b="0" dirty="0"/>
              <a:t>of </a:t>
            </a:r>
            <a:r>
              <a:rPr lang="en-GB" sz="1200" b="1" dirty="0"/>
              <a:t>3</a:t>
            </a:r>
            <a:r>
              <a:rPr lang="en-GB" sz="1200" b="1" baseline="30000" dirty="0"/>
              <a:t>rd</a:t>
            </a:r>
            <a:r>
              <a:rPr lang="en-GB" sz="1200" b="1" dirty="0"/>
              <a:t> person plural (weak and strong verbs,</a:t>
            </a:r>
            <a:r>
              <a:rPr lang="en-GB" sz="1200" b="1" baseline="0" dirty="0"/>
              <a:t> with </a:t>
            </a:r>
            <a:r>
              <a:rPr lang="en-GB" sz="1200" b="1" dirty="0"/>
              <a:t>focus on the latter)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7.2.2.5 (</a:t>
            </a:r>
            <a:r>
              <a:rPr lang="de-DE" b="1" dirty="0" err="1"/>
              <a:t>introduce</a:t>
            </a:r>
            <a:r>
              <a:rPr lang="de-DE" b="1" dirty="0"/>
              <a:t>)</a:t>
            </a:r>
            <a:r>
              <a:rPr lang="de-DE" dirty="0"/>
              <a:t> </a:t>
            </a:r>
            <a:r>
              <a:rPr lang="de-DE" sz="1200" kern="1200" dirty="0">
                <a:solidFill>
                  <a:schemeClr val="tx1"/>
                </a:solidFill>
                <a:effectLst/>
                <a:latin typeface="+mn-lt"/>
                <a:ea typeface="+mn-ea"/>
                <a:cs typeface="+mn-cs"/>
              </a:rPr>
              <a:t>halten [155] lassen [83] nehmen [142] danach [457] dann [41] deshalb [229] schließlich [351] spät(er) [169] zuerst [880]</a:t>
            </a: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7.2.2.3 (</a:t>
            </a:r>
            <a:r>
              <a:rPr lang="de-DE" sz="1200" b="1" kern="1200" dirty="0" err="1">
                <a:solidFill>
                  <a:schemeClr val="tx1"/>
                </a:solidFill>
                <a:effectLst/>
                <a:latin typeface="+mn-lt"/>
                <a:ea typeface="+mn-ea"/>
                <a:cs typeface="+mn-cs"/>
              </a:rPr>
              <a:t>revisit</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fahren</a:t>
            </a:r>
            <a:r>
              <a:rPr lang="de-DE" sz="1200" kern="1200" baseline="30000" dirty="0">
                <a:solidFill>
                  <a:schemeClr val="tx1"/>
                </a:solidFill>
                <a:effectLst/>
                <a:latin typeface="+mn-lt"/>
                <a:ea typeface="+mn-ea"/>
                <a:cs typeface="+mn-cs"/>
              </a:rPr>
              <a:t>1 </a:t>
            </a:r>
            <a:r>
              <a:rPr lang="de-DE" sz="1200" kern="1200" dirty="0">
                <a:solidFill>
                  <a:schemeClr val="tx1"/>
                </a:solidFill>
                <a:effectLst/>
                <a:latin typeface="+mn-lt"/>
                <a:ea typeface="+mn-ea"/>
                <a:cs typeface="+mn-cs"/>
              </a:rPr>
              <a:t>[215] geben [49] helfen [338] laufen [252] schlafen [679] vergessen [584] mir [63] Geld [235] Urlaub [1570] Zeitung [670] fast [202]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7.2.1.2 (</a:t>
            </a:r>
            <a:r>
              <a:rPr lang="de-DE" sz="1200" b="1" kern="1200" dirty="0" err="1">
                <a:solidFill>
                  <a:schemeClr val="tx1"/>
                </a:solidFill>
                <a:effectLst/>
                <a:latin typeface="+mn-lt"/>
                <a:ea typeface="+mn-ea"/>
                <a:cs typeface="+mn-cs"/>
              </a:rPr>
              <a:t>revisit</a:t>
            </a:r>
            <a:r>
              <a:rPr lang="de-DE" sz="1200" b="1" kern="1200" dirty="0">
                <a:solidFill>
                  <a:schemeClr val="tx1"/>
                </a:solidFill>
                <a:effectLst/>
                <a:latin typeface="+mn-lt"/>
                <a:ea typeface="+mn-ea"/>
                <a:cs typeface="+mn-cs"/>
              </a:rPr>
              <a:t>) </a:t>
            </a:r>
            <a:r>
              <a:rPr lang="de-DE" sz="1200" b="0" kern="1200" dirty="0">
                <a:solidFill>
                  <a:schemeClr val="tx1"/>
                </a:solidFill>
                <a:effectLst/>
                <a:latin typeface="+mn-lt"/>
                <a:ea typeface="+mn-ea"/>
                <a:cs typeface="+mn-cs"/>
              </a:rPr>
              <a:t>null [1680] eins [774] zwei [70] drei [106] vier [200] fünf [274] sechs [428] sieben [611] acht [645] neun [1053] zehn [312] elf [1507] zwölf [1080]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516653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Timing: 5 minutes (both slides)</a:t>
            </a:r>
          </a:p>
          <a:p>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 </a:t>
            </a:r>
            <a:r>
              <a:rPr lang="en-GB" b="0" dirty="0"/>
              <a:t>To practise (reading) recognition of </a:t>
            </a:r>
            <a:r>
              <a:rPr lang="en-GB" b="1" baseline="0" dirty="0"/>
              <a:t>long</a:t>
            </a:r>
            <a:r>
              <a:rPr lang="en-GB" b="0" baseline="0" dirty="0"/>
              <a:t> and </a:t>
            </a:r>
            <a:r>
              <a:rPr lang="en-GB" b="1" baseline="0" dirty="0"/>
              <a:t>short</a:t>
            </a:r>
            <a:r>
              <a:rPr lang="en-GB" b="0" baseline="0" dirty="0"/>
              <a:t> German vowels.</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Words are taken from this week’s three vocabulary sets and additionally from phonics cluster words. </a:t>
            </a:r>
            <a:br>
              <a:rPr lang="en-GB" b="0" baseline="0" dirty="0"/>
            </a:br>
            <a:endParaRPr lang="en-GB" b="0" baseline="0" dirty="0"/>
          </a:p>
          <a:p>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baseline="0" dirty="0"/>
              <a:t>1. Students should be encouraged to practise pronouncing these words out loud, individually or in pairs, to decide which is the odd one out in each row (</a:t>
            </a:r>
            <a:r>
              <a:rPr lang="en-GB" baseline="0" dirty="0" err="1"/>
              <a:t>Reihe</a:t>
            </a:r>
            <a:r>
              <a:rPr lang="en-GB" baseline="0" dirty="0"/>
              <a:t>).</a:t>
            </a:r>
            <a:br>
              <a:rPr lang="en-GB" baseline="0" dirty="0"/>
            </a:br>
            <a:r>
              <a:rPr lang="en-GB" baseline="0" dirty="0"/>
              <a:t>Students have met this task type before and the instruction ‘Was </a:t>
            </a:r>
            <a:r>
              <a:rPr lang="en-GB" baseline="0" dirty="0" err="1"/>
              <a:t>passt</a:t>
            </a:r>
            <a:r>
              <a:rPr lang="en-GB" baseline="0" dirty="0"/>
              <a:t> </a:t>
            </a:r>
            <a:r>
              <a:rPr lang="en-GB" baseline="0" dirty="0" err="1"/>
              <a:t>nicht</a:t>
            </a:r>
            <a:r>
              <a:rPr lang="en-GB" baseline="0" dirty="0"/>
              <a:t>?’  Teachers can elicit the instruction meaning from students.</a:t>
            </a:r>
            <a:br>
              <a:rPr lang="en-GB" baseline="0" dirty="0"/>
            </a:br>
            <a:r>
              <a:rPr lang="en-GB" baseline="0" dirty="0"/>
              <a:t>2. Answers are animated to shade the odd one out. </a:t>
            </a:r>
            <a:br>
              <a:rPr lang="en-GB" baseline="0" dirty="0"/>
            </a:br>
            <a:r>
              <a:rPr lang="en-GB" baseline="0" dirty="0"/>
              <a:t>3. Teachers may want to elicit meanings, though they will only expect students to know those that are in this week’s sequence.</a:t>
            </a:r>
          </a:p>
          <a:p>
            <a:endParaRPr lang="en-GB" b="1"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3808037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continues the exercise from the previous one.</a:t>
            </a:r>
            <a:endParaRPr lang="en-GB" b="0" baseline="0" dirty="0"/>
          </a:p>
          <a:p>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965101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3 minutes</a:t>
            </a:r>
          </a:p>
          <a:p>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Aim: </a:t>
            </a:r>
            <a:r>
              <a:rPr lang="en-GB" baseline="0"/>
              <a:t>To practise production of long and short ‘a’ sounds.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aseline="0"/>
              <a:t>‘atmen’ does not follow the standard rules, owing to its Sanskrit origins.</a:t>
            </a:r>
            <a:br>
              <a:rPr lang="en-GB" baseline="0"/>
            </a:br>
            <a:endParaRPr lang="en-GB" b="0" baseline="0"/>
          </a:p>
          <a:p>
            <a:r>
              <a:rPr lang="en-GB" sz="1200" b="1" i="0" u="none" strike="noStrike" kern="1200" cap="none">
                <a:solidFill>
                  <a:schemeClr val="tx1"/>
                </a:solidFill>
                <a:effectLst/>
                <a:latin typeface="+mn-lt"/>
                <a:ea typeface="Calibri"/>
                <a:cs typeface="Calibri"/>
                <a:sym typeface="Calibri"/>
              </a:rPr>
              <a:t>Procedure:</a:t>
            </a:r>
          </a:p>
          <a:p>
            <a:r>
              <a:rPr lang="en-GB" sz="1200" b="0" i="0" u="none" strike="noStrike" kern="1200" cap="none">
                <a:solidFill>
                  <a:schemeClr val="tx1"/>
                </a:solidFill>
                <a:effectLst/>
                <a:latin typeface="+mn-lt"/>
                <a:ea typeface="Calibri"/>
                <a:cs typeface="Calibri"/>
                <a:sym typeface="Calibri"/>
              </a:rPr>
              <a:t>1. Students listen to either the slower [1] or the faster [2] version of the tonguetwister (or both in turn),</a:t>
            </a:r>
            <a:r>
              <a:rPr lang="en-GB" sz="1200" b="0" i="0" u="none" strike="noStrike" kern="1200" cap="none" baseline="0">
                <a:solidFill>
                  <a:schemeClr val="tx1"/>
                </a:solidFill>
                <a:effectLst/>
                <a:latin typeface="+mn-lt"/>
                <a:ea typeface="Calibri"/>
                <a:cs typeface="Calibri"/>
                <a:sym typeface="Calibri"/>
              </a:rPr>
              <a:t> then try to say it chorally or in pairs.</a:t>
            </a:r>
            <a:endParaRPr lang="en-GB" sz="1200" b="0" i="0" u="none" strike="noStrike" kern="1200" cap="none">
              <a:solidFill>
                <a:schemeClr val="tx1"/>
              </a:solidFill>
              <a:effectLst/>
              <a:latin typeface="+mn-lt"/>
              <a:ea typeface="Calibri"/>
              <a:cs typeface="Calibri"/>
              <a:sym typeface="Calibri"/>
            </a:endParaRPr>
          </a:p>
          <a:p>
            <a:br>
              <a:rPr lang="en-GB" baseline="0"/>
            </a:br>
            <a:r>
              <a:rPr lang="en-GB" b="1" baseline="0"/>
              <a:t>Transcription:</a:t>
            </a:r>
          </a:p>
          <a:p>
            <a:r>
              <a:rPr lang="en-GB" baseline="0"/>
              <a:t>Auf </a:t>
            </a:r>
            <a:r>
              <a:rPr lang="en-GB" baseline="0" dirty="0" err="1"/>
              <a:t>dem</a:t>
            </a:r>
            <a:r>
              <a:rPr lang="en-GB" baseline="0" dirty="0"/>
              <a:t> </a:t>
            </a:r>
            <a:r>
              <a:rPr lang="en-GB" baseline="0" dirty="0" err="1"/>
              <a:t>Rasen</a:t>
            </a:r>
            <a:r>
              <a:rPr lang="en-GB" baseline="0" dirty="0"/>
              <a:t> </a:t>
            </a:r>
            <a:r>
              <a:rPr lang="en-GB" baseline="0" dirty="0" err="1"/>
              <a:t>rasen</a:t>
            </a:r>
            <a:r>
              <a:rPr lang="en-GB" baseline="0" dirty="0"/>
              <a:t> </a:t>
            </a:r>
            <a:r>
              <a:rPr lang="en-GB" baseline="0" dirty="0" err="1"/>
              <a:t>Hasen</a:t>
            </a:r>
            <a:r>
              <a:rPr lang="en-GB" baseline="0" dirty="0"/>
              <a:t>, </a:t>
            </a:r>
            <a:r>
              <a:rPr lang="en-GB" baseline="0" dirty="0" err="1"/>
              <a:t>atmen</a:t>
            </a:r>
            <a:r>
              <a:rPr lang="en-GB" baseline="0" dirty="0"/>
              <a:t> </a:t>
            </a:r>
            <a:r>
              <a:rPr lang="en-GB" baseline="0" dirty="0" err="1"/>
              <a:t>rasselnd</a:t>
            </a:r>
            <a:r>
              <a:rPr lang="en-GB" baseline="0" dirty="0"/>
              <a:t> </a:t>
            </a:r>
            <a:r>
              <a:rPr lang="en-GB" baseline="0" dirty="0" err="1"/>
              <a:t>durch</a:t>
            </a:r>
            <a:r>
              <a:rPr lang="en-GB" baseline="0" dirty="0"/>
              <a:t> die </a:t>
            </a:r>
            <a:r>
              <a:rPr lang="en-GB" baseline="0" dirty="0" err="1"/>
              <a:t>Nasen</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Translation: </a:t>
            </a:r>
            <a:br>
              <a:rPr lang="en-GB"/>
            </a:br>
            <a:r>
              <a:rPr lang="en-GB"/>
              <a:t>On the lawn hares are racing, breathing raspingly/noisily through their noses.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der Rasen [&gt;4029]; rasen [&gt;4029]; atmen [2454]; durch [56]; rasselnd[&gt;4029] die Nase [1530]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822577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3 minutes</a:t>
            </a:r>
          </a:p>
          <a:p>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Aim: </a:t>
            </a:r>
            <a:r>
              <a:rPr lang="en-GB" baseline="0"/>
              <a:t>To practise production of the following </a:t>
            </a:r>
            <a:r>
              <a:rPr lang="de-DE" sz="1200" kern="1200" baseline="0">
                <a:solidFill>
                  <a:schemeClr val="tx1"/>
                </a:solidFill>
                <a:effectLst/>
                <a:latin typeface="+mn-lt"/>
                <a:ea typeface="+mn-ea"/>
                <a:cs typeface="+mn-cs"/>
              </a:rPr>
              <a:t>SSCs: o - ö - i - ü – e.</a:t>
            </a:r>
            <a:br>
              <a:rPr lang="en-GB" baseline="0"/>
            </a:br>
            <a:endParaRPr lang="en-GB" b="0" baseline="0"/>
          </a:p>
          <a:p>
            <a:r>
              <a:rPr lang="en-GB" sz="1200" b="1" i="0" u="none" strike="noStrike" kern="1200" cap="none">
                <a:solidFill>
                  <a:schemeClr val="tx1"/>
                </a:solidFill>
                <a:effectLst/>
                <a:latin typeface="+mn-lt"/>
                <a:ea typeface="Calibri"/>
                <a:cs typeface="Calibri"/>
                <a:sym typeface="Calibri"/>
              </a:rPr>
              <a:t>Procedure:</a:t>
            </a:r>
          </a:p>
          <a:p>
            <a:r>
              <a:rPr lang="en-GB" sz="1200" b="0" i="0" u="none" strike="noStrike" kern="1200" cap="none">
                <a:solidFill>
                  <a:schemeClr val="tx1"/>
                </a:solidFill>
                <a:effectLst/>
                <a:latin typeface="+mn-lt"/>
                <a:ea typeface="Calibri"/>
                <a:cs typeface="Calibri"/>
                <a:sym typeface="Calibri"/>
              </a:rPr>
              <a:t>1. Students listen to either the slower [1] or the faster [2] version of the tongutwister (or both in turn),</a:t>
            </a:r>
            <a:r>
              <a:rPr lang="en-GB" sz="1200" b="0" i="0" u="none" strike="noStrike" kern="1200" cap="none" baseline="0">
                <a:solidFill>
                  <a:schemeClr val="tx1"/>
                </a:solidFill>
                <a:effectLst/>
                <a:latin typeface="+mn-lt"/>
                <a:ea typeface="Calibri"/>
                <a:cs typeface="Calibri"/>
                <a:sym typeface="Calibri"/>
              </a:rPr>
              <a:t> then try to say it chorally or in pairs.</a:t>
            </a:r>
            <a:endParaRPr lang="en-GB" sz="1200" b="0" i="0" u="none" strike="noStrike" kern="1200" cap="none">
              <a:solidFill>
                <a:schemeClr val="tx1"/>
              </a:solidFill>
              <a:effectLst/>
              <a:latin typeface="+mn-lt"/>
              <a:ea typeface="Calibri"/>
              <a:cs typeface="Calibri"/>
              <a:sym typeface="Calibri"/>
            </a:endParaRPr>
          </a:p>
          <a:p>
            <a:br>
              <a:rPr lang="en-GB" baseline="0"/>
            </a:br>
            <a:r>
              <a:rPr lang="en-GB" b="1" baseline="0">
                <a:latin typeface="+mn-lt"/>
              </a:rPr>
              <a:t>Transcription:</a:t>
            </a:r>
          </a:p>
          <a:p>
            <a:pPr>
              <a:lnSpc>
                <a:spcPct val="150000"/>
              </a:lnSpc>
            </a:pPr>
            <a:r>
              <a:rPr lang="de-DE" sz="1200">
                <a:solidFill>
                  <a:srgbClr val="115076"/>
                </a:solidFill>
                <a:latin typeface="+mn-lt"/>
              </a:rPr>
              <a:t>Fromme Frösche fressen </a:t>
            </a:r>
          </a:p>
          <a:p>
            <a:pPr>
              <a:lnSpc>
                <a:spcPct val="150000"/>
              </a:lnSpc>
            </a:pPr>
            <a:r>
              <a:rPr lang="de-DE" sz="1200">
                <a:solidFill>
                  <a:srgbClr val="115076"/>
                </a:solidFill>
                <a:latin typeface="+mn-lt"/>
              </a:rPr>
              <a:t>frische Frühlingszwiebeln, </a:t>
            </a:r>
          </a:p>
          <a:p>
            <a:pPr>
              <a:lnSpc>
                <a:spcPct val="150000"/>
              </a:lnSpc>
            </a:pPr>
            <a:r>
              <a:rPr lang="de-DE" sz="1200">
                <a:solidFill>
                  <a:srgbClr val="115076"/>
                </a:solidFill>
                <a:latin typeface="+mn-lt"/>
              </a:rPr>
              <a:t>aber freche Frösche fressen </a:t>
            </a:r>
          </a:p>
          <a:p>
            <a:pPr>
              <a:lnSpc>
                <a:spcPct val="150000"/>
              </a:lnSpc>
            </a:pPr>
            <a:r>
              <a:rPr lang="de-DE" sz="1200">
                <a:solidFill>
                  <a:srgbClr val="115076"/>
                </a:solidFill>
                <a:latin typeface="+mn-lt"/>
              </a:rPr>
              <a:t>frische Früchte.</a:t>
            </a:r>
            <a:endParaRPr lang="de-DE" sz="1200" kern="1200">
              <a:solidFill>
                <a:schemeClr val="tx1"/>
              </a:solidFill>
              <a:effectLst/>
              <a:latin typeface="+mn-lt"/>
              <a:ea typeface="+mn-ea"/>
              <a:cs typeface="+mn-cs"/>
            </a:endParaRPr>
          </a:p>
          <a:p>
            <a:endParaRPr lang="en-GB">
              <a:latin typeface="+mn-lt"/>
            </a:endParaRPr>
          </a:p>
          <a:p>
            <a:r>
              <a:rPr lang="en-GB" b="1">
                <a:latin typeface="+mn-lt"/>
              </a:rPr>
              <a:t>Translation:</a:t>
            </a:r>
          </a:p>
          <a:p>
            <a:r>
              <a:rPr lang="en-GB">
                <a:latin typeface="+mn-lt"/>
              </a:rPr>
              <a:t>Pious frogs eat </a:t>
            </a:r>
          </a:p>
          <a:p>
            <a:r>
              <a:rPr lang="en-GB">
                <a:latin typeface="+mn-lt"/>
              </a:rPr>
              <a:t>fresh spring onions, </a:t>
            </a:r>
          </a:p>
          <a:p>
            <a:r>
              <a:rPr lang="en-GB">
                <a:latin typeface="+mn-lt"/>
              </a:rPr>
              <a:t>but eat naughty frogs </a:t>
            </a:r>
          </a:p>
          <a:p>
            <a:r>
              <a:rPr lang="en-GB">
                <a:latin typeface="+mn-lt"/>
              </a:rPr>
              <a:t>fresh fruits.</a:t>
            </a:r>
          </a:p>
          <a:p>
            <a:pPr>
              <a:lnSpc>
                <a:spcPct val="150000"/>
              </a:lnSpc>
            </a:pPr>
            <a:endParaRPr lang="de-D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fromm</a:t>
            </a:r>
            <a:r>
              <a:rPr lang="en-GB" sz="1200" kern="1200" baseline="0">
                <a:solidFill>
                  <a:schemeClr val="tx1"/>
                </a:solidFill>
                <a:effectLst/>
                <a:latin typeface="+mn-lt"/>
                <a:ea typeface="+mn-ea"/>
                <a:cs typeface="+mn-cs"/>
              </a:rPr>
              <a:t> [&gt;4029] Frosch [&gt;4029] fressen [3448] frisch [1297] Frühling [3975] Zwiebel [3382] aber [32] frech [&gt;4029] Frucht [3876]</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latin typeface="+mn-lt"/>
              </a:rPr>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latin typeface="+mn-lt"/>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361621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Timing: 2 minutes</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Aim: </a:t>
            </a:r>
            <a:r>
              <a:rPr lang="en-GB"/>
              <a:t>To introduce the</a:t>
            </a:r>
            <a:r>
              <a:rPr lang="en-GB" baseline="0"/>
              <a:t> third person plural form of the verb, for both weak and strong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mn-lt"/>
                <a:ea typeface="Calibri"/>
                <a:cs typeface="Calibri"/>
                <a:sym typeface="Calibri"/>
              </a:rPr>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effectLst/>
              <a:latin typeface="+mn-lt"/>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2203438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8 minutes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a:t>
            </a:r>
            <a:r>
              <a:rPr lang="en-GB" b="0" baseline="0" dirty="0"/>
              <a:t> provide p</a:t>
            </a:r>
            <a:r>
              <a:rPr lang="en-GB" b="0" dirty="0"/>
              <a:t>ractice in distinguishing</a:t>
            </a:r>
            <a:r>
              <a:rPr lang="en-GB" b="0" baseline="0" dirty="0"/>
              <a:t> between third person singular and plural verb forms (listening).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 </a:t>
            </a:r>
            <a:r>
              <a:rPr lang="en-GB" baseline="0" dirty="0"/>
              <a:t>Students listen and use the form of the verb to determine whether the subject of the German sentence (</a:t>
            </a:r>
            <a:r>
              <a:rPr lang="en-GB" i="1" baseline="0" dirty="0" err="1"/>
              <a:t>sie</a:t>
            </a:r>
            <a:r>
              <a:rPr lang="en-GB" i="0" baseline="0" dirty="0"/>
              <a:t>) refers to Mia alone (‘she’) or Mia and Wolfgang together (‘they’). They tick the appropriate column.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The answers are animated and appear upon successive mouse clicks. The sentences also appear in written form – students could translate these into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dirty="0">
              <a:solidFill>
                <a:schemeClr val="tx1"/>
              </a:solidFill>
              <a:effectLst/>
              <a:latin typeface="+mn-lt"/>
              <a:ea typeface="Calibri"/>
              <a:cs typeface="Calibri"/>
              <a:sym typeface="Calibri"/>
            </a:endParaRPr>
          </a:p>
          <a:p>
            <a:r>
              <a:rPr lang="en-GB" sz="1200" b="1" i="0" u="none" strike="noStrike" kern="1200" dirty="0">
                <a:solidFill>
                  <a:srgbClr val="115076"/>
                </a:solidFill>
                <a:effectLst/>
                <a:latin typeface="+mn-lt"/>
              </a:rPr>
              <a:t>Transcript:</a:t>
            </a:r>
          </a:p>
          <a:p>
            <a:pPr marL="0" algn="l" rtl="0" eaLnBrk="1" fontAlgn="ctr" latinLnBrk="0" hangingPunct="1">
              <a:spcBef>
                <a:spcPts val="0"/>
              </a:spcBef>
              <a:spcAft>
                <a:spcPts val="0"/>
              </a:spcAft>
            </a:pPr>
            <a:r>
              <a:rPr lang="en-GB" sz="1200" b="0" i="0" u="none" strike="noStrike" kern="1200" dirty="0">
                <a:solidFill>
                  <a:srgbClr val="115076"/>
                </a:solidFill>
                <a:effectLst/>
                <a:latin typeface="+mn-lt"/>
              </a:rPr>
              <a:t>1. Sie </a:t>
            </a:r>
            <a:r>
              <a:rPr lang="en-GB" sz="1200" b="0" i="0" u="none" strike="noStrike" kern="1200" dirty="0" err="1">
                <a:solidFill>
                  <a:srgbClr val="115076"/>
                </a:solidFill>
                <a:effectLst/>
                <a:latin typeface="+mn-lt"/>
              </a:rPr>
              <a:t>bleiben</a:t>
            </a:r>
            <a:r>
              <a:rPr lang="en-GB" sz="1200" b="0" i="0" u="none" strike="noStrike" kern="1200" baseline="0" dirty="0">
                <a:solidFill>
                  <a:srgbClr val="115076"/>
                </a:solidFill>
                <a:effectLst/>
                <a:latin typeface="+mn-lt"/>
              </a:rPr>
              <a:t> </a:t>
            </a:r>
            <a:r>
              <a:rPr lang="en-GB" sz="1200" b="0" i="0" u="none" strike="noStrike" kern="1200" baseline="0" dirty="0" err="1">
                <a:solidFill>
                  <a:srgbClr val="115076"/>
                </a:solidFill>
                <a:effectLst/>
                <a:latin typeface="+mn-lt"/>
              </a:rPr>
              <a:t>nicht</a:t>
            </a:r>
            <a:r>
              <a:rPr lang="en-GB" sz="1200" b="0" i="0" u="none" strike="noStrike" kern="1200" baseline="0" dirty="0">
                <a:solidFill>
                  <a:srgbClr val="115076"/>
                </a:solidFill>
                <a:effectLst/>
                <a:latin typeface="+mn-lt"/>
              </a:rPr>
              <a:t> </a:t>
            </a:r>
            <a:r>
              <a:rPr lang="en-GB" sz="1200" b="0" i="0" u="none" strike="noStrike" kern="1200" baseline="0" dirty="0" err="1">
                <a:solidFill>
                  <a:srgbClr val="115076"/>
                </a:solidFill>
                <a:effectLst/>
                <a:latin typeface="+mn-lt"/>
              </a:rPr>
              <a:t>zu</a:t>
            </a:r>
            <a:r>
              <a:rPr lang="en-GB" sz="1200" b="0" i="0" u="none" strike="noStrike" kern="1200" baseline="0" dirty="0">
                <a:solidFill>
                  <a:srgbClr val="115076"/>
                </a:solidFill>
                <a:effectLst/>
                <a:latin typeface="+mn-lt"/>
              </a:rPr>
              <a:t> </a:t>
            </a:r>
            <a:r>
              <a:rPr lang="en-GB" sz="1200" b="0" i="0" u="none" strike="noStrike" kern="1200" baseline="0" dirty="0" err="1">
                <a:solidFill>
                  <a:srgbClr val="115076"/>
                </a:solidFill>
                <a:effectLst/>
                <a:latin typeface="+mn-lt"/>
              </a:rPr>
              <a:t>Hause</a:t>
            </a:r>
            <a:r>
              <a:rPr lang="en-GB" sz="1200" b="0" i="0" u="none" strike="noStrike" kern="1200" baseline="0" dirty="0">
                <a:solidFill>
                  <a:srgbClr val="115076"/>
                </a:solidFill>
                <a:effectLst/>
                <a:latin typeface="+mn-lt"/>
              </a:rPr>
              <a:t>.</a:t>
            </a:r>
            <a:endParaRPr lang="en-GB" sz="1200" b="0" i="0" u="none" strike="noStrike" dirty="0">
              <a:effectLst/>
              <a:latin typeface="+mn-lt"/>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mn-lt"/>
              </a:rPr>
              <a:t>2. Sie </a:t>
            </a:r>
            <a:r>
              <a:rPr lang="en-GB" sz="1200" b="0" i="0" u="none" strike="noStrike" kern="1200" dirty="0" err="1">
                <a:solidFill>
                  <a:srgbClr val="115076"/>
                </a:solidFill>
                <a:effectLst/>
                <a:latin typeface="+mn-lt"/>
              </a:rPr>
              <a:t>spielen</a:t>
            </a:r>
            <a:r>
              <a:rPr lang="en-GB" sz="1200" b="0" i="0" u="none" strike="noStrike" kern="1200" dirty="0">
                <a:solidFill>
                  <a:srgbClr val="115076"/>
                </a:solidFill>
                <a:effectLst/>
                <a:latin typeface="+mn-lt"/>
              </a:rPr>
              <a:t> in </a:t>
            </a:r>
            <a:r>
              <a:rPr lang="en-GB" sz="1200" b="0" i="0" u="none" strike="noStrike" kern="1200" dirty="0" err="1">
                <a:solidFill>
                  <a:srgbClr val="115076"/>
                </a:solidFill>
                <a:effectLst/>
                <a:latin typeface="+mn-lt"/>
              </a:rPr>
              <a:t>einer</a:t>
            </a:r>
            <a:r>
              <a:rPr lang="en-GB" sz="1200" b="0" i="0" u="none" strike="noStrike" kern="1200" dirty="0">
                <a:solidFill>
                  <a:srgbClr val="115076"/>
                </a:solidFill>
                <a:effectLst/>
                <a:latin typeface="+mn-lt"/>
              </a:rPr>
              <a:t> Band.</a:t>
            </a:r>
            <a:endParaRPr lang="en-GB" sz="1200" b="0" i="0" u="none" strike="noStrike" dirty="0">
              <a:effectLst/>
              <a:latin typeface="+mn-lt"/>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mn-lt"/>
              </a:rPr>
              <a:t>3. Sie </a:t>
            </a:r>
            <a:r>
              <a:rPr lang="en-GB" sz="1200" b="0" i="0" u="none" strike="noStrike" kern="1200" dirty="0" err="1">
                <a:solidFill>
                  <a:srgbClr val="115076"/>
                </a:solidFill>
                <a:effectLst/>
                <a:latin typeface="+mn-lt"/>
              </a:rPr>
              <a:t>schreibt</a:t>
            </a:r>
            <a:r>
              <a:rPr lang="en-GB" sz="1200" b="1" i="0" u="none" strike="noStrike" kern="1200" dirty="0">
                <a:solidFill>
                  <a:srgbClr val="115076"/>
                </a:solidFill>
                <a:effectLst/>
                <a:latin typeface="+mn-lt"/>
              </a:rPr>
              <a:t> </a:t>
            </a:r>
            <a:r>
              <a:rPr lang="en-GB" sz="1200" b="0" i="0" u="none" strike="noStrike" kern="1200" dirty="0">
                <a:solidFill>
                  <a:srgbClr val="115076"/>
                </a:solidFill>
                <a:effectLst/>
                <a:latin typeface="+mn-lt"/>
              </a:rPr>
              <a:t>die </a:t>
            </a:r>
            <a:r>
              <a:rPr lang="en-GB" sz="1200" b="0" i="0" u="none" strike="noStrike" kern="1200" dirty="0" err="1">
                <a:solidFill>
                  <a:srgbClr val="115076"/>
                </a:solidFill>
                <a:effectLst/>
                <a:latin typeface="+mn-lt"/>
              </a:rPr>
              <a:t>Musik</a:t>
            </a:r>
            <a:r>
              <a:rPr lang="en-GB" sz="1200" b="0" i="0" u="none" strike="noStrike" kern="1200" dirty="0">
                <a:solidFill>
                  <a:srgbClr val="115076"/>
                </a:solidFill>
                <a:effectLst/>
                <a:latin typeface="+mn-lt"/>
              </a:rPr>
              <a:t>.</a:t>
            </a:r>
            <a:endParaRPr lang="en-GB" sz="1200" b="0" i="0" u="none" strike="noStrike" dirty="0">
              <a:effectLst/>
              <a:latin typeface="+mn-lt"/>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mn-lt"/>
              </a:rPr>
              <a:t>4. Sie </a:t>
            </a:r>
            <a:r>
              <a:rPr lang="en-GB" sz="1200" b="0" i="0" u="none" strike="noStrike" kern="1200" dirty="0" err="1">
                <a:solidFill>
                  <a:srgbClr val="115076"/>
                </a:solidFill>
                <a:effectLst/>
                <a:latin typeface="+mn-lt"/>
              </a:rPr>
              <a:t>fahren</a:t>
            </a:r>
            <a:r>
              <a:rPr lang="en-GB" sz="1200" b="0" i="0" u="none" strike="noStrike" kern="1200" dirty="0">
                <a:solidFill>
                  <a:srgbClr val="115076"/>
                </a:solidFill>
                <a:effectLst/>
                <a:latin typeface="+mn-lt"/>
              </a:rPr>
              <a:t> </a:t>
            </a:r>
            <a:r>
              <a:rPr lang="en-GB" sz="1200" b="0" i="0" u="none" strike="noStrike" kern="1200" dirty="0" err="1">
                <a:solidFill>
                  <a:srgbClr val="115076"/>
                </a:solidFill>
                <a:effectLst/>
                <a:latin typeface="+mn-lt"/>
              </a:rPr>
              <a:t>nach</a:t>
            </a:r>
            <a:r>
              <a:rPr lang="en-GB" sz="1200" b="0" i="0" u="none" strike="noStrike" kern="1200" dirty="0">
                <a:solidFill>
                  <a:srgbClr val="115076"/>
                </a:solidFill>
                <a:effectLst/>
                <a:latin typeface="+mn-lt"/>
              </a:rPr>
              <a:t> </a:t>
            </a:r>
            <a:r>
              <a:rPr lang="en-GB" sz="1200" b="0" i="0" u="none" strike="noStrike" kern="1200" dirty="0" err="1">
                <a:solidFill>
                  <a:srgbClr val="115076"/>
                </a:solidFill>
                <a:effectLst/>
                <a:latin typeface="+mn-lt"/>
              </a:rPr>
              <a:t>Österreich</a:t>
            </a:r>
            <a:r>
              <a:rPr lang="en-GB" sz="1200" b="0" i="0" u="none" strike="noStrike" kern="1200" dirty="0">
                <a:solidFill>
                  <a:srgbClr val="115076"/>
                </a:solidFill>
                <a:effectLst/>
                <a:latin typeface="+mn-lt"/>
              </a:rPr>
              <a:t>.</a:t>
            </a:r>
            <a:endParaRPr lang="en-GB" sz="1200" b="0" i="0" u="none" strike="noStrike" dirty="0">
              <a:effectLst/>
              <a:latin typeface="+mn-lt"/>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mn-lt"/>
              </a:rPr>
              <a:t>5. Sie </a:t>
            </a:r>
            <a:r>
              <a:rPr lang="en-GB" sz="1200" b="0" i="0" u="none" strike="noStrike" kern="1200" dirty="0" err="1">
                <a:solidFill>
                  <a:srgbClr val="115076"/>
                </a:solidFill>
                <a:effectLst/>
                <a:latin typeface="+mn-lt"/>
              </a:rPr>
              <a:t>geben</a:t>
            </a:r>
            <a:r>
              <a:rPr lang="en-GB" sz="1200" b="0" i="0" u="none" strike="noStrike" kern="1200" baseline="0" dirty="0">
                <a:solidFill>
                  <a:srgbClr val="115076"/>
                </a:solidFill>
                <a:effectLst/>
                <a:latin typeface="+mn-lt"/>
              </a:rPr>
              <a:t> </a:t>
            </a:r>
            <a:r>
              <a:rPr lang="en-GB" sz="1200" b="0" i="0" u="none" strike="noStrike" kern="1200" baseline="0" dirty="0" err="1">
                <a:solidFill>
                  <a:srgbClr val="115076"/>
                </a:solidFill>
                <a:effectLst/>
                <a:latin typeface="+mn-lt"/>
              </a:rPr>
              <a:t>ein</a:t>
            </a:r>
            <a:r>
              <a:rPr lang="en-GB" sz="1200" b="0" i="0" u="none" strike="noStrike" kern="1200" baseline="0" dirty="0">
                <a:solidFill>
                  <a:srgbClr val="115076"/>
                </a:solidFill>
                <a:effectLst/>
                <a:latin typeface="+mn-lt"/>
              </a:rPr>
              <a:t> </a:t>
            </a:r>
            <a:r>
              <a:rPr lang="en-GB" sz="1200" b="0" i="0" u="none" strike="noStrike" kern="1200" baseline="0" dirty="0" err="1">
                <a:solidFill>
                  <a:srgbClr val="115076"/>
                </a:solidFill>
                <a:effectLst/>
                <a:latin typeface="+mn-lt"/>
              </a:rPr>
              <a:t>Konzert</a:t>
            </a:r>
            <a:r>
              <a:rPr lang="en-GB" sz="1200" b="0" i="0" u="none" strike="noStrike" kern="1200" baseline="0" dirty="0">
                <a:solidFill>
                  <a:srgbClr val="115076"/>
                </a:solidFill>
                <a:effectLst/>
                <a:latin typeface="+mn-lt"/>
              </a:rPr>
              <a:t> in Wien.</a:t>
            </a:r>
            <a:endParaRPr lang="en-GB" sz="1200" b="0" i="0" u="none" strike="noStrike" dirty="0">
              <a:effectLst/>
              <a:latin typeface="+mn-lt"/>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mn-lt"/>
              </a:rPr>
              <a:t>6. Sie </a:t>
            </a:r>
            <a:r>
              <a:rPr lang="en-GB" sz="1200" b="0" i="0" u="none" strike="noStrike" kern="1200" dirty="0" err="1">
                <a:solidFill>
                  <a:srgbClr val="115076"/>
                </a:solidFill>
                <a:effectLst/>
                <a:latin typeface="+mn-lt"/>
              </a:rPr>
              <a:t>nehmen</a:t>
            </a:r>
            <a:r>
              <a:rPr lang="en-GB" sz="1200" b="0" i="0" u="none" strike="noStrike" kern="1200" baseline="0" dirty="0">
                <a:solidFill>
                  <a:srgbClr val="115076"/>
                </a:solidFill>
                <a:effectLst/>
                <a:latin typeface="+mn-lt"/>
              </a:rPr>
              <a:t> den Zug.</a:t>
            </a:r>
            <a:endParaRPr lang="en-GB" sz="1200" b="0" i="0" u="none" strike="noStrike" dirty="0">
              <a:effectLst/>
              <a:latin typeface="+mn-lt"/>
            </a:endParaRPr>
          </a:p>
          <a:p>
            <a:pPr marL="0" marR="0" indent="0" algn="l" rtl="0" eaLnBrk="1" fontAlgn="auto" latinLnBrk="0" hangingPunct="1">
              <a:spcBef>
                <a:spcPts val="0"/>
              </a:spcBef>
              <a:spcAft>
                <a:spcPts val="0"/>
              </a:spcAft>
            </a:pPr>
            <a:r>
              <a:rPr lang="de-DE" sz="1200" b="0" i="0" u="none" strike="noStrike" kern="1200" dirty="0">
                <a:solidFill>
                  <a:srgbClr val="002060"/>
                </a:solidFill>
                <a:effectLst/>
                <a:latin typeface="+mn-lt"/>
              </a:rPr>
              <a:t>7. Sie schläft im Zug. </a:t>
            </a:r>
            <a:endParaRPr lang="en-GB" sz="1200" b="0" i="0" u="none" strike="noStrike" dirty="0">
              <a:effectLst/>
              <a:latin typeface="+mn-lt"/>
            </a:endParaRPr>
          </a:p>
          <a:p>
            <a:pPr marL="0" algn="l" rtl="0" eaLnBrk="1" fontAlgn="ctr" latinLnBrk="0" hangingPunct="1">
              <a:spcBef>
                <a:spcPts val="0"/>
              </a:spcBef>
              <a:spcAft>
                <a:spcPts val="0"/>
              </a:spcAft>
            </a:pPr>
            <a:r>
              <a:rPr lang="en-GB" sz="1200" b="0" i="0" u="none" strike="noStrike" kern="1200" dirty="0">
                <a:solidFill>
                  <a:srgbClr val="115076"/>
                </a:solidFill>
                <a:effectLst/>
                <a:latin typeface="+mn-lt"/>
              </a:rPr>
              <a:t>8.</a:t>
            </a:r>
            <a:r>
              <a:rPr lang="en-GB" sz="1200" b="0" i="0" u="none" strike="noStrike" kern="1200" baseline="0" dirty="0">
                <a:solidFill>
                  <a:srgbClr val="115076"/>
                </a:solidFill>
                <a:effectLst/>
                <a:latin typeface="+mn-lt"/>
              </a:rPr>
              <a:t> </a:t>
            </a:r>
            <a:r>
              <a:rPr lang="en-GB" sz="1200" b="0" i="0" u="none" strike="noStrike" kern="1200" dirty="0">
                <a:solidFill>
                  <a:srgbClr val="115076"/>
                </a:solidFill>
                <a:effectLst/>
                <a:latin typeface="+mn-lt"/>
              </a:rPr>
              <a:t>Sie </a:t>
            </a:r>
            <a:r>
              <a:rPr lang="en-GB" sz="1200" b="0" i="0" u="none" strike="noStrike" kern="1200" dirty="0" err="1">
                <a:solidFill>
                  <a:srgbClr val="115076"/>
                </a:solidFill>
                <a:effectLst/>
                <a:latin typeface="+mn-lt"/>
              </a:rPr>
              <a:t>lässt</a:t>
            </a:r>
            <a:r>
              <a:rPr lang="en-GB" sz="1200" b="0" i="0" u="none" strike="noStrike" kern="1200" dirty="0">
                <a:solidFill>
                  <a:srgbClr val="115076"/>
                </a:solidFill>
                <a:effectLst/>
                <a:latin typeface="+mn-lt"/>
              </a:rPr>
              <a:t> die </a:t>
            </a:r>
            <a:r>
              <a:rPr lang="en-GB" sz="1200" b="0" i="0" u="none" strike="noStrike" kern="1200" dirty="0" err="1">
                <a:solidFill>
                  <a:srgbClr val="115076"/>
                </a:solidFill>
                <a:effectLst/>
                <a:latin typeface="+mn-lt"/>
              </a:rPr>
              <a:t>Noten</a:t>
            </a:r>
            <a:r>
              <a:rPr lang="en-GB" sz="1200" b="0" i="0" u="none" strike="noStrike" kern="1200" dirty="0">
                <a:solidFill>
                  <a:srgbClr val="115076"/>
                </a:solidFill>
                <a:effectLst/>
                <a:latin typeface="+mn-lt"/>
              </a:rPr>
              <a:t> </a:t>
            </a:r>
            <a:r>
              <a:rPr lang="en-GB" sz="1200" b="0" i="0" u="none" strike="noStrike" kern="1200" dirty="0" err="1">
                <a:solidFill>
                  <a:srgbClr val="115076"/>
                </a:solidFill>
                <a:effectLst/>
                <a:latin typeface="+mn-lt"/>
              </a:rPr>
              <a:t>zu</a:t>
            </a:r>
            <a:r>
              <a:rPr lang="en-GB" sz="1200" b="0" i="0" u="none" strike="noStrike" kern="1200" dirty="0">
                <a:solidFill>
                  <a:srgbClr val="115076"/>
                </a:solidFill>
                <a:effectLst/>
                <a:latin typeface="+mn-lt"/>
              </a:rPr>
              <a:t> </a:t>
            </a:r>
            <a:r>
              <a:rPr lang="en-GB" sz="1200" b="0" i="0" u="none" strike="noStrike" kern="1200" dirty="0" err="1">
                <a:solidFill>
                  <a:srgbClr val="115076"/>
                </a:solidFill>
                <a:effectLst/>
                <a:latin typeface="+mn-lt"/>
              </a:rPr>
              <a:t>Hause</a:t>
            </a:r>
            <a:r>
              <a:rPr lang="en-GB" sz="1200" b="0" i="0" u="none" strike="noStrike" kern="1200" dirty="0">
                <a:solidFill>
                  <a:srgbClr val="115076"/>
                </a:solidFill>
                <a:effectLst/>
                <a:latin typeface="+mn-lt"/>
              </a:rPr>
              <a:t>.</a:t>
            </a:r>
            <a:endParaRPr lang="en-GB" sz="1200" b="0" i="0" u="none" strike="noStrike"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de-DE" sz="120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1. </a:t>
            </a:r>
            <a:r>
              <a:rPr lang="en-GB" sz="1200" b="0" dirty="0" err="1">
                <a:solidFill>
                  <a:srgbClr val="115076"/>
                </a:solidFill>
                <a:latin typeface="+mn-lt"/>
              </a:rPr>
              <a:t>Konzert</a:t>
            </a:r>
            <a:r>
              <a:rPr lang="en-GB" sz="1200" b="0" dirty="0">
                <a:solidFill>
                  <a:srgbClr val="115076"/>
                </a:solidFill>
                <a:latin typeface="+mn-lt"/>
              </a:rPr>
              <a:t> [1721] is used here as a near</a:t>
            </a:r>
            <a:r>
              <a:rPr lang="en-GB" sz="1200" b="0" baseline="0" dirty="0">
                <a:solidFill>
                  <a:srgbClr val="115076"/>
                </a:solidFill>
                <a:latin typeface="+mn-lt"/>
              </a:rPr>
              <a:t> cognate but will be taught explicitly next week.</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2. Numbers are also to be revisited</a:t>
            </a:r>
            <a:r>
              <a:rPr lang="de-DE" sz="1200" b="0" kern="1200" baseline="0" dirty="0">
                <a:solidFill>
                  <a:schemeClr val="tx1"/>
                </a:solidFill>
                <a:effectLst/>
                <a:latin typeface="+mn-lt"/>
                <a:ea typeface="+mn-ea"/>
                <a:cs typeface="+mn-cs"/>
              </a:rPr>
              <a:t> this week.</a:t>
            </a:r>
            <a:br>
              <a:rPr lang="de-DE" sz="1200" b="0" kern="1200" baseline="0" dirty="0">
                <a:solidFill>
                  <a:schemeClr val="tx1"/>
                </a:solidFill>
                <a:effectLst/>
                <a:latin typeface="+mn-lt"/>
                <a:ea typeface="+mn-ea"/>
                <a:cs typeface="+mn-cs"/>
              </a:rPr>
            </a:br>
            <a:r>
              <a:rPr lang="de-DE" sz="1200" b="0" kern="1200" baseline="0" dirty="0">
                <a:solidFill>
                  <a:schemeClr val="tx1"/>
                </a:solidFill>
                <a:effectLst/>
                <a:latin typeface="+mn-lt"/>
                <a:ea typeface="+mn-ea"/>
                <a:cs typeface="+mn-cs"/>
              </a:rPr>
              <a:t>Teachers can use this task to elicit numbers explicitly from students.</a:t>
            </a:r>
            <a:br>
              <a:rPr lang="de-DE" sz="1200" b="0" kern="1200" baseline="0" dirty="0">
                <a:solidFill>
                  <a:schemeClr val="tx1"/>
                </a:solidFill>
                <a:effectLst/>
                <a:latin typeface="+mn-lt"/>
                <a:ea typeface="+mn-ea"/>
                <a:cs typeface="+mn-cs"/>
              </a:rPr>
            </a:br>
            <a:r>
              <a:rPr lang="de-DE" sz="1200" b="0" kern="1200" baseline="0" dirty="0">
                <a:solidFill>
                  <a:schemeClr val="tx1"/>
                </a:solidFill>
                <a:effectLst/>
                <a:latin typeface="+mn-lt"/>
                <a:ea typeface="+mn-ea"/>
                <a:cs typeface="+mn-cs"/>
              </a:rPr>
              <a:t>For example:  </a:t>
            </a:r>
            <a:br>
              <a:rPr lang="de-DE" sz="1200" b="0" kern="1200" baseline="0" dirty="0">
                <a:solidFill>
                  <a:schemeClr val="tx1"/>
                </a:solidFill>
                <a:effectLst/>
                <a:latin typeface="+mn-lt"/>
                <a:ea typeface="+mn-ea"/>
                <a:cs typeface="+mn-cs"/>
              </a:rPr>
            </a:br>
            <a:r>
              <a:rPr lang="de-DE" sz="1200" b="0" kern="1200" baseline="0" dirty="0">
                <a:solidFill>
                  <a:schemeClr val="tx1"/>
                </a:solidFill>
                <a:effectLst/>
                <a:latin typeface="+mn-lt"/>
                <a:ea typeface="+mn-ea"/>
                <a:cs typeface="+mn-cs"/>
              </a:rPr>
              <a:t>Teacher - Sie fahren nach </a:t>
            </a:r>
            <a:r>
              <a:rPr lang="en-GB" sz="1200" b="0" dirty="0" err="1">
                <a:solidFill>
                  <a:srgbClr val="115076"/>
                </a:solidFill>
                <a:latin typeface="+mn-lt"/>
              </a:rPr>
              <a:t>Österreich</a:t>
            </a:r>
            <a:r>
              <a:rPr lang="en-GB" sz="1200" b="0" dirty="0">
                <a:solidFill>
                  <a:srgbClr val="115076"/>
                </a:solidFill>
                <a:latin typeface="+mn-lt"/>
              </a:rPr>
              <a:t>.</a:t>
            </a:r>
            <a:r>
              <a:rPr lang="en-GB" sz="1200" b="0" baseline="0" dirty="0">
                <a:solidFill>
                  <a:srgbClr val="115076"/>
                </a:solidFill>
                <a:latin typeface="+mn-lt"/>
              </a:rPr>
              <a:t> </a:t>
            </a:r>
            <a:r>
              <a:rPr lang="en-GB" sz="1200" b="0" baseline="0" dirty="0" err="1">
                <a:solidFill>
                  <a:srgbClr val="115076"/>
                </a:solidFill>
                <a:latin typeface="+mn-lt"/>
              </a:rPr>
              <a:t>Welche</a:t>
            </a:r>
            <a:r>
              <a:rPr lang="en-GB" sz="1200" b="0" baseline="0" dirty="0">
                <a:solidFill>
                  <a:srgbClr val="115076"/>
                </a:solidFill>
                <a:latin typeface="+mn-lt"/>
              </a:rPr>
              <a:t> </a:t>
            </a:r>
            <a:r>
              <a:rPr lang="en-GB" sz="1200" b="0" baseline="0" dirty="0" err="1">
                <a:solidFill>
                  <a:srgbClr val="115076"/>
                </a:solidFill>
                <a:latin typeface="+mn-lt"/>
              </a:rPr>
              <a:t>Nummer</a:t>
            </a:r>
            <a:r>
              <a:rPr lang="en-GB" sz="1200" b="0" baseline="0" dirty="0">
                <a:solidFill>
                  <a:srgbClr val="115076"/>
                </a:solidFill>
                <a:latin typeface="+mn-lt"/>
              </a:rPr>
              <a:t> </a:t>
            </a:r>
            <a:r>
              <a:rPr lang="en-GB" sz="1200" b="0" baseline="0" dirty="0" err="1">
                <a:solidFill>
                  <a:srgbClr val="115076"/>
                </a:solidFill>
                <a:latin typeface="+mn-lt"/>
              </a:rPr>
              <a:t>ist</a:t>
            </a:r>
            <a:r>
              <a:rPr lang="en-GB" sz="1200" b="0" baseline="0" dirty="0">
                <a:solidFill>
                  <a:srgbClr val="115076"/>
                </a:solidFill>
                <a:latin typeface="+mn-lt"/>
              </a:rPr>
              <a:t> das?</a:t>
            </a:r>
            <a:endParaRPr lang="en-GB" sz="1200" baseline="0" dirty="0">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1379510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25 minutes</a:t>
            </a:r>
            <a:br>
              <a:rPr lang="en-GB" b="1" dirty="0"/>
            </a:br>
            <a:br>
              <a:rPr lang="en-GB" b="1" dirty="0"/>
            </a:br>
            <a:r>
              <a:rPr lang="en-GB" b="1" dirty="0"/>
              <a:t>Note: </a:t>
            </a:r>
            <a:r>
              <a:rPr lang="en-GB" b="0" dirty="0"/>
              <a:t>an extended time </a:t>
            </a:r>
            <a:r>
              <a:rPr lang="en-GB" b="0"/>
              <a:t>is allocated</a:t>
            </a:r>
            <a:r>
              <a:rPr lang="en-GB" b="0" baseline="0"/>
              <a:t> to d</a:t>
            </a:r>
            <a:r>
              <a:rPr lang="en-GB" b="0"/>
              <a:t>ictogloss tasks, </a:t>
            </a:r>
            <a:r>
              <a:rPr lang="en-GB" b="0" dirty="0"/>
              <a:t>to allow for maximum exploitation of the text.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i="0" dirty="0"/>
              <a:t>To provide a </a:t>
            </a:r>
            <a:r>
              <a:rPr lang="en-GB" b="0" i="0" dirty="0" err="1"/>
              <a:t>dictogloss</a:t>
            </a:r>
            <a:r>
              <a:rPr lang="en-GB" b="0" i="0" dirty="0"/>
              <a:t>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 </a:t>
            </a:r>
            <a:r>
              <a:rPr lang="en-GB" b="0" i="0" dirty="0">
                <a:latin typeface="+mn-lt"/>
              </a:rPr>
              <a:t>Students </a:t>
            </a:r>
            <a:r>
              <a:rPr lang="en-GB" sz="1200" b="0" i="0" dirty="0">
                <a:solidFill>
                  <a:schemeClr val="accent5">
                    <a:lumMod val="50000"/>
                  </a:schemeClr>
                </a:solidFill>
                <a:latin typeface="+mn-lt"/>
              </a:rPr>
              <a:t>l</a:t>
            </a:r>
            <a:r>
              <a:rPr lang="en-GB" sz="1200" dirty="0">
                <a:solidFill>
                  <a:schemeClr val="accent5">
                    <a:lumMod val="50000"/>
                  </a:schemeClr>
                </a:solidFill>
                <a:latin typeface="+mn-lt"/>
              </a:rPr>
              <a:t>isten to the text and make notes in German.</a:t>
            </a:r>
            <a:r>
              <a:rPr lang="en-GB" sz="1200" baseline="0" dirty="0">
                <a:solidFill>
                  <a:schemeClr val="accent5">
                    <a:lumMod val="50000"/>
                  </a:schemeClr>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latin typeface="+mn-lt"/>
              </a:rPr>
              <a:t>2. </a:t>
            </a:r>
            <a:r>
              <a:rPr lang="en-GB" sz="1200" dirty="0">
                <a:solidFill>
                  <a:schemeClr val="accent5">
                    <a:lumMod val="50000"/>
                  </a:schemeClr>
                </a:solidFill>
                <a:latin typeface="+mn-lt"/>
              </a:rPr>
              <a:t>They then try to reconstruct it in sentences.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mn-lt"/>
              </a:rPr>
              <a:t>3. The first mouse click displays this simple instruction;</a:t>
            </a:r>
            <a:r>
              <a:rPr lang="en-GB" sz="1200" baseline="0" dirty="0">
                <a:solidFill>
                  <a:schemeClr val="accent5">
                    <a:lumMod val="50000"/>
                  </a:schemeClr>
                </a:solidFill>
                <a:latin typeface="+mn-lt"/>
              </a:rPr>
              <a:t> the second displays the German text, for verification of students’ versions.</a:t>
            </a:r>
            <a:endParaRPr lang="en-GB" b="0" i="0" dirty="0">
              <a:latin typeface="+mn-lt"/>
            </a:endParaRPr>
          </a:p>
          <a:p>
            <a:r>
              <a:rPr lang="en-GB" sz="1200" b="0" i="0" u="none" strike="noStrike" kern="1200" cap="none" dirty="0">
                <a:solidFill>
                  <a:schemeClr val="tx1"/>
                </a:solidFill>
                <a:effectLst/>
                <a:latin typeface="+mn-lt"/>
                <a:cs typeface="Calibri"/>
                <a:sym typeface="Calibri"/>
              </a:rPr>
              <a:t>4.</a:t>
            </a:r>
            <a:r>
              <a:rPr lang="en-GB" sz="1200" b="0" i="0" u="none" strike="noStrike" kern="1200" cap="none" baseline="0" dirty="0">
                <a:solidFill>
                  <a:schemeClr val="tx1"/>
                </a:solidFill>
                <a:effectLst/>
                <a:latin typeface="+mn-lt"/>
                <a:cs typeface="Calibri"/>
                <a:sym typeface="Calibri"/>
              </a:rPr>
              <a:t> </a:t>
            </a:r>
            <a:r>
              <a:rPr lang="en-GB" b="0" i="0" dirty="0">
                <a:latin typeface="+mn-lt"/>
              </a:rPr>
              <a:t>Students can then read</a:t>
            </a:r>
            <a:r>
              <a:rPr lang="en-GB" b="0" i="0" baseline="0" dirty="0">
                <a:latin typeface="+mn-lt"/>
              </a:rPr>
              <a:t> the text whilst listening to the audio recording. This helps to develop their segmentation skills, improving their ability to listen and understand when there is no text to support </a:t>
            </a:r>
            <a:r>
              <a:rPr lang="en-GB" b="0" i="0" baseline="0">
                <a:latin typeface="+mn-lt"/>
              </a:rPr>
              <a:t>them</a:t>
            </a:r>
            <a:r>
              <a:rPr lang="en-GB" b="1" i="0" baseline="0">
                <a:latin typeface="+mn-lt"/>
              </a:rPr>
              <a:t>. </a:t>
            </a:r>
            <a:r>
              <a:rPr lang="en-GB" sz="1200" kern="1200">
                <a:solidFill>
                  <a:schemeClr val="tx1"/>
                </a:solidFill>
                <a:effectLst/>
                <a:latin typeface="+mn-lt"/>
                <a:ea typeface="+mn-ea"/>
                <a:cs typeface="+mn-cs"/>
              </a:rPr>
              <a:t>The teacher would use the full audio version for this, pausing it for students to say the next word or the previous word. Teachers could also pause strategically and ask for alternative words from students. </a:t>
            </a:r>
            <a:endParaRPr lang="en-GB" b="1" i="0" baseline="0">
              <a:latin typeface="+mn-lt"/>
            </a:endParaRPr>
          </a:p>
          <a:p>
            <a:r>
              <a:rPr lang="en-GB" b="1" i="0" baseline="0">
                <a:latin typeface="+mn-lt"/>
              </a:rPr>
              <a:t>Note</a:t>
            </a:r>
            <a:r>
              <a:rPr lang="en-GB" b="0" i="0" baseline="0">
                <a:latin typeface="+mn-lt"/>
              </a:rPr>
              <a:t>: To play the whole recording (for segmentation practice), click on the audio player icon (top right of slide). To play the eight sections of the text separately (for the dictogloss), click on the action buttons 1-8 above the text.</a:t>
            </a:r>
            <a:br>
              <a:rPr lang="en-GB" b="0" i="0" baseline="0" dirty="0">
                <a:latin typeface="+mn-lt"/>
              </a:rPr>
            </a:br>
            <a:r>
              <a:rPr lang="en-GB" b="0" i="0" baseline="0" dirty="0">
                <a:latin typeface="+mn-lt"/>
              </a:rPr>
              <a:t>5. Finally, students translate the whole text into English.</a:t>
            </a:r>
            <a:br>
              <a:rPr lang="en-GB" b="0" i="0" baseline="0" dirty="0">
                <a:latin typeface="+mn-lt"/>
              </a:rPr>
            </a:br>
            <a:br>
              <a:rPr lang="en-GB" b="0" i="0" baseline="0" dirty="0">
                <a:latin typeface="+mn-lt"/>
              </a:rPr>
            </a:br>
            <a:r>
              <a:rPr lang="en-GB" b="1" i="0" dirty="0">
                <a:latin typeface="+mn-lt"/>
              </a:rPr>
              <a:t>Transcript:</a:t>
            </a:r>
            <a:endParaRPr lang="en-GB" i="0" dirty="0">
              <a:latin typeface="+mn-lt"/>
            </a:endParaRPr>
          </a:p>
          <a:p>
            <a:r>
              <a:rPr lang="en-GB" sz="1200" dirty="0">
                <a:solidFill>
                  <a:schemeClr val="accent1">
                    <a:lumMod val="50000"/>
                  </a:schemeClr>
                </a:solidFill>
                <a:latin typeface="+mn-lt"/>
              </a:rPr>
              <a:t>Wolfgang und Mia </a:t>
            </a:r>
            <a:r>
              <a:rPr lang="de-DE" sz="1200" dirty="0">
                <a:solidFill>
                  <a:srgbClr val="115076"/>
                </a:solidFill>
                <a:latin typeface="+mn-lt"/>
              </a:rPr>
              <a:t>haben fast zwei Wochen frei und machen zusammen eine Musiktournee. / Wolfgang fährt mit Freunden. Er hat kein Geld. </a:t>
            </a:r>
            <a:r>
              <a:rPr lang="en-US" sz="1200" dirty="0">
                <a:solidFill>
                  <a:srgbClr val="115076"/>
                </a:solidFill>
                <a:latin typeface="+mn-lt"/>
              </a:rPr>
              <a:t>Mia </a:t>
            </a:r>
            <a:r>
              <a:rPr lang="en-US" sz="1200" dirty="0" err="1">
                <a:solidFill>
                  <a:srgbClr val="115076"/>
                </a:solidFill>
                <a:latin typeface="+mn-lt"/>
              </a:rPr>
              <a:t>nimmt</a:t>
            </a:r>
            <a:r>
              <a:rPr lang="en-US" sz="1200" dirty="0">
                <a:solidFill>
                  <a:srgbClr val="115076"/>
                </a:solidFill>
                <a:latin typeface="+mn-lt"/>
              </a:rPr>
              <a:t> </a:t>
            </a:r>
            <a:r>
              <a:rPr lang="en-US" sz="1200" dirty="0" err="1">
                <a:solidFill>
                  <a:srgbClr val="115076"/>
                </a:solidFill>
                <a:latin typeface="+mn-lt"/>
              </a:rPr>
              <a:t>allein</a:t>
            </a:r>
            <a:r>
              <a:rPr lang="en-US" sz="1200" dirty="0">
                <a:solidFill>
                  <a:srgbClr val="115076"/>
                </a:solidFill>
                <a:latin typeface="+mn-lt"/>
              </a:rPr>
              <a:t> den Bus </a:t>
            </a:r>
            <a:r>
              <a:rPr lang="en-GB" sz="1200" dirty="0">
                <a:solidFill>
                  <a:srgbClr val="115076"/>
                </a:solidFill>
                <a:latin typeface="+mn-lt"/>
              </a:rPr>
              <a:t>und </a:t>
            </a:r>
            <a:r>
              <a:rPr lang="en-GB" sz="1200" dirty="0" err="1">
                <a:solidFill>
                  <a:srgbClr val="115076"/>
                </a:solidFill>
                <a:latin typeface="+mn-lt"/>
              </a:rPr>
              <a:t>liest</a:t>
            </a:r>
            <a:r>
              <a:rPr lang="en-GB" sz="1200" dirty="0">
                <a:solidFill>
                  <a:srgbClr val="115076"/>
                </a:solidFill>
                <a:latin typeface="+mn-lt"/>
              </a:rPr>
              <a:t> </a:t>
            </a:r>
            <a:r>
              <a:rPr lang="en-GB" sz="1200" dirty="0" err="1">
                <a:solidFill>
                  <a:srgbClr val="115076"/>
                </a:solidFill>
                <a:latin typeface="+mn-lt"/>
              </a:rPr>
              <a:t>Zeitung</a:t>
            </a:r>
            <a:r>
              <a:rPr lang="en-GB" sz="1200" dirty="0">
                <a:solidFill>
                  <a:srgbClr val="115076"/>
                </a:solidFill>
                <a:latin typeface="+mn-lt"/>
              </a:rPr>
              <a:t>.</a:t>
            </a:r>
          </a:p>
          <a:p>
            <a:endParaRPr lang="en-GB" sz="1200" i="1" dirty="0">
              <a:solidFill>
                <a:srgbClr val="115076"/>
              </a:solidFill>
              <a:latin typeface="+mn-lt"/>
            </a:endParaRPr>
          </a:p>
          <a:p>
            <a:r>
              <a:rPr lang="en-GB" sz="1200" dirty="0">
                <a:solidFill>
                  <a:schemeClr val="accent1">
                    <a:lumMod val="50000"/>
                  </a:schemeClr>
                </a:solidFill>
                <a:latin typeface="+mn-lt"/>
              </a:rPr>
              <a:t>Wolfgang und Mia</a:t>
            </a:r>
            <a:r>
              <a:rPr lang="de-DE" sz="1200" dirty="0">
                <a:solidFill>
                  <a:srgbClr val="115076"/>
                </a:solidFill>
                <a:latin typeface="+mn-lt"/>
              </a:rPr>
              <a:t> spielen beide in einer Band. Wolfgang spielt Gitarre, aber es gibt ein Problem! Wolfgang lässt die Gitarre leider zu Hause. / Deshalb kann er das Konzert nicht spielen! Mia findet das schlecht! / Sie hat Angst! Was können sie jetzt machen</a:t>
            </a:r>
            <a:r>
              <a:rPr lang="en-GB" sz="1200" dirty="0">
                <a:solidFill>
                  <a:srgbClr val="115076"/>
                </a:solidFill>
                <a:latin typeface="+mn-lt"/>
              </a:rPr>
              <a:t>? Sie m</a:t>
            </a:r>
            <a:r>
              <a:rPr lang="de-DE" sz="1200" dirty="0">
                <a:solidFill>
                  <a:srgbClr val="115076"/>
                </a:solidFill>
                <a:latin typeface="+mn-lt"/>
              </a:rPr>
              <a:t>üssen das Konzert geben. Ohne Gitarre! / </a:t>
            </a:r>
            <a:r>
              <a:rPr lang="de-DE" sz="1200" i="1" dirty="0">
                <a:solidFill>
                  <a:srgbClr val="115076"/>
                </a:solidFill>
                <a:latin typeface="+mn-lt"/>
              </a:rPr>
              <a:t>Eins, zwei, drei, vier...! </a:t>
            </a:r>
            <a:r>
              <a:rPr lang="de-DE" sz="1200" dirty="0">
                <a:solidFill>
                  <a:srgbClr val="115076"/>
                </a:solidFill>
                <a:latin typeface="+mn-lt"/>
              </a:rPr>
              <a:t>Es sind viele Leute dort aber sie finden das Konzert nicht gut! /</a:t>
            </a:r>
            <a:br>
              <a:rPr lang="de-DE" sz="1200" dirty="0">
                <a:solidFill>
                  <a:srgbClr val="115076"/>
                </a:solidFill>
                <a:latin typeface="+mn-lt"/>
              </a:rPr>
            </a:br>
            <a:br>
              <a:rPr lang="de-DE" sz="1200" dirty="0">
                <a:solidFill>
                  <a:srgbClr val="115076"/>
                </a:solidFill>
                <a:latin typeface="+mn-lt"/>
              </a:rPr>
            </a:br>
            <a:r>
              <a:rPr lang="de-DE" sz="1200" dirty="0">
                <a:solidFill>
                  <a:srgbClr val="115076"/>
                </a:solidFill>
                <a:latin typeface="+mn-lt"/>
              </a:rPr>
              <a:t>Mia und Wolfgang laufen danach zum Hotel. Mia ist sehr müde und hat dann Kopfschmerzen. Sie schläft. / </a:t>
            </a:r>
          </a:p>
          <a:p>
            <a:r>
              <a:rPr lang="de-DE" sz="1200" dirty="0">
                <a:solidFill>
                  <a:srgbClr val="115076"/>
                </a:solidFill>
                <a:latin typeface="+mn-lt"/>
              </a:rPr>
              <a:t>Sie fahren </a:t>
            </a:r>
            <a:r>
              <a:rPr lang="de-DE" sz="1200" dirty="0">
                <a:solidFill>
                  <a:schemeClr val="accent5">
                    <a:lumMod val="50000"/>
                  </a:schemeClr>
                </a:solidFill>
                <a:latin typeface="+mn-lt"/>
              </a:rPr>
              <a:t>schließlich </a:t>
            </a:r>
            <a:r>
              <a:rPr lang="de-DE" sz="1200" dirty="0">
                <a:solidFill>
                  <a:srgbClr val="115076"/>
                </a:solidFill>
                <a:latin typeface="+mn-lt"/>
              </a:rPr>
              <a:t>beide nach Hause. Der Bus hält </a:t>
            </a:r>
            <a:r>
              <a:rPr lang="de-DE" sz="1200" dirty="0">
                <a:solidFill>
                  <a:schemeClr val="accent5">
                    <a:lumMod val="50000"/>
                  </a:schemeClr>
                </a:solidFill>
                <a:latin typeface="+mn-lt"/>
              </a:rPr>
              <a:t>plötzlich und was sehen sie da?</a:t>
            </a:r>
            <a:r>
              <a:rPr lang="de-DE" sz="1200" dirty="0">
                <a:solidFill>
                  <a:srgbClr val="115076"/>
                </a:solidFill>
                <a:latin typeface="+mn-lt"/>
              </a:rPr>
              <a:t> Ach, die Gitarre!</a:t>
            </a:r>
            <a:endParaRPr lang="en-US" sz="1200" dirty="0">
              <a:solidFill>
                <a:srgbClr val="115076"/>
              </a:solidFill>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4041459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58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3 minutes</a:t>
            </a:r>
          </a:p>
          <a:p>
            <a:endParaRPr lang="en-GB" sz="1200" b="0"/>
          </a:p>
          <a:p>
            <a:r>
              <a:rPr lang="en-GB" sz="1200" b="1"/>
              <a:t>Note: </a:t>
            </a:r>
            <a:r>
              <a:rPr lang="en-GB" sz="120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sz="1200" b="0" i="0" u="none" strike="noStrike" kern="1200" cap="none">
                <a:solidFill>
                  <a:schemeClr val="tx1"/>
                </a:solidFill>
                <a:effectLst/>
                <a:latin typeface="+mn-lt"/>
                <a:ea typeface="+mn-ea"/>
                <a:cs typeface="+mn-cs"/>
                <a:sym typeface="Calibri"/>
              </a:rPr>
              <a:t>S</a:t>
            </a:r>
            <a:r>
              <a:rPr lang="en-GB" sz="1200"/>
              <a:t>tudents should chant the words chorally first, as they</a:t>
            </a:r>
            <a:r>
              <a:rPr lang="en-GB" sz="1200" baseline="0"/>
              <a:t> appear</a:t>
            </a:r>
            <a:r>
              <a:rPr lang="en-GB" sz="1200"/>
              <a:t>, then perhaps individually (the teacher quizzing students on individual</a:t>
            </a:r>
            <a:r>
              <a:rPr lang="en-GB" sz="1200" baseline="0"/>
              <a:t> words; it will be important to continue to juxtapose the long and short forms of each vowel in this practice).</a:t>
            </a:r>
            <a:endParaRPr lang="en-GB" sz="1200"/>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86881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5</a:t>
            </a:r>
            <a:r>
              <a:rPr lang="en-GB" sz="1200" b="1" baseline="0"/>
              <a:t> </a:t>
            </a:r>
            <a:r>
              <a:rPr lang="en-GB" sz="1200" b="1"/>
              <a:t>minutes</a:t>
            </a:r>
          </a:p>
          <a:p>
            <a:endParaRPr lang="en-GB" sz="1200" b="0"/>
          </a:p>
          <a:p>
            <a:r>
              <a:rPr lang="en-GB" sz="1200" b="1"/>
              <a:t>Aim: </a:t>
            </a:r>
            <a:r>
              <a:rPr lang="en-GB" sz="1200"/>
              <a:t>To recap long and long and short [i] and [o].</a:t>
            </a:r>
            <a:br>
              <a:rPr lang="en-GB" sz="1200"/>
            </a:br>
            <a:endParaRPr lang="en-GB" sz="1200"/>
          </a:p>
          <a:p>
            <a:r>
              <a:rPr lang="en-GB" sz="1200" b="1"/>
              <a:t>Note: </a:t>
            </a:r>
            <a:r>
              <a:rPr lang="en-GB" sz="1200"/>
              <a:t>Towns listed are from Germany, Austria and Switzerland. Students may like to do an extension research task to identify which towns they know (e.g from the</a:t>
            </a:r>
            <a:r>
              <a:rPr lang="en-GB" sz="1200" baseline="0"/>
              <a:t> f</a:t>
            </a:r>
            <a:r>
              <a:rPr lang="en-GB" sz="1200"/>
              <a:t>ootball team) and/or where the towns are situated.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mn-lt"/>
                <a:ea typeface="Calibri"/>
                <a:cs typeface="Calibri"/>
                <a:sym typeface="Calibri"/>
              </a:rPr>
              <a:t>1. </a:t>
            </a:r>
            <a:r>
              <a:rPr lang="en-GB" sz="1200"/>
              <a:t>Students </a:t>
            </a:r>
            <a:r>
              <a:rPr lang="en-GB" sz="1200" dirty="0"/>
              <a:t>are asked to listen and decide if they hear long or </a:t>
            </a:r>
            <a:r>
              <a:rPr lang="en-GB" sz="1200"/>
              <a:t>short ‘i’ </a:t>
            </a:r>
            <a:r>
              <a:rPr lang="en-GB" sz="1200" dirty="0"/>
              <a:t>and ‘o’</a:t>
            </a:r>
            <a:r>
              <a:rPr lang="en-GB" sz="1200" baseline="0" dirty="0"/>
              <a:t>.</a:t>
            </a:r>
            <a:endParaRPr lang="en-GB" sz="1200" dirty="0"/>
          </a:p>
          <a:p>
            <a:r>
              <a:rPr lang="en-GB" sz="1200"/>
              <a:t>2. The </a:t>
            </a:r>
            <a:r>
              <a:rPr lang="en-GB" sz="1200" dirty="0"/>
              <a:t>city names appear together</a:t>
            </a:r>
            <a:r>
              <a:rPr lang="en-GB" sz="1200" baseline="0" dirty="0"/>
              <a:t> with the answer.  </a:t>
            </a:r>
            <a:br>
              <a:rPr lang="en-GB" sz="1200" baseline="0"/>
            </a:br>
            <a:r>
              <a:rPr lang="en-GB" sz="1200" baseline="0"/>
              <a:t>3. Students </a:t>
            </a:r>
            <a:r>
              <a:rPr lang="en-GB" sz="1200" baseline="0" dirty="0"/>
              <a:t>can have one minute in pairs to re-read aloud all the cities for additional practice.</a:t>
            </a:r>
            <a:br>
              <a:rPr lang="en-GB" sz="1200" baseline="0" dirty="0"/>
            </a:br>
            <a:endParaRPr lang="en-GB" sz="1200" i="0" dirty="0"/>
          </a:p>
          <a:p>
            <a:r>
              <a:rPr lang="en-GB" sz="1200" b="1" i="0" dirty="0"/>
              <a:t>Note: </a:t>
            </a:r>
            <a:r>
              <a:rPr lang="en-GB" sz="1200" dirty="0"/>
              <a:t>Students</a:t>
            </a:r>
            <a:r>
              <a:rPr lang="en-GB" sz="1200" baseline="0" dirty="0"/>
              <a:t> are not expected to transcribe the cities.</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35214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Timing: 5 minutes</a:t>
            </a:r>
          </a:p>
          <a:p>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a:t>
            </a:r>
            <a:r>
              <a:rPr lang="en-GB" sz="1200" b="1"/>
              <a:t>: </a:t>
            </a:r>
            <a:r>
              <a:rPr lang="en-GB" sz="1200"/>
              <a:t>To recap long </a:t>
            </a:r>
            <a:r>
              <a:rPr lang="en-GB" sz="1200" dirty="0"/>
              <a:t>and short ‘a’ and ‘e’.</a:t>
            </a:r>
            <a:br>
              <a:rPr lang="en-GB" sz="1200" dirty="0"/>
            </a:b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sz="1200" b="0" i="0" u="none" strike="noStrike" kern="1200" cap="none" dirty="0">
                <a:solidFill>
                  <a:schemeClr val="tx1"/>
                </a:solidFill>
                <a:effectLst/>
                <a:latin typeface="+mn-lt"/>
                <a:ea typeface="Calibri"/>
                <a:cs typeface="Calibri"/>
                <a:sym typeface="Calibri"/>
              </a:rPr>
              <a:t>1. </a:t>
            </a:r>
            <a:r>
              <a:rPr lang="en-GB" sz="1200" dirty="0"/>
              <a:t>Students are asked to read aloud each city,</a:t>
            </a:r>
            <a:r>
              <a:rPr lang="en-GB" sz="1200" baseline="0" dirty="0"/>
              <a:t> either chorally or in pairs. The table prompts ‘</a:t>
            </a:r>
            <a:r>
              <a:rPr lang="en-GB" sz="1200" baseline="0" dirty="0" err="1"/>
              <a:t>lang</a:t>
            </a:r>
            <a:r>
              <a:rPr lang="en-GB" sz="1200" baseline="0" dirty="0"/>
              <a:t>’ and ‘</a:t>
            </a:r>
            <a:r>
              <a:rPr lang="en-GB" sz="1200" baseline="0" dirty="0" err="1"/>
              <a:t>kurz</a:t>
            </a:r>
            <a:r>
              <a:rPr lang="en-GB" sz="1200" baseline="0" dirty="0"/>
              <a:t>’ are there to remind students to think about their vowels before saying them.</a:t>
            </a:r>
            <a:endParaRPr lang="en-GB" sz="1200" dirty="0"/>
          </a:p>
          <a:p>
            <a:r>
              <a:rPr lang="en-GB" sz="1200" dirty="0"/>
              <a:t>2. Audio to check</a:t>
            </a:r>
            <a:r>
              <a:rPr lang="en-GB" sz="1200" baseline="0" dirty="0"/>
              <a:t> is then available upon clicking each word, and answers are animated.</a:t>
            </a:r>
            <a:endParaRPr lang="en-GB" sz="1200" dirty="0"/>
          </a:p>
          <a:p>
            <a:endParaRPr lang="en-GB" sz="1200" b="1" i="0" dirty="0"/>
          </a:p>
          <a:p>
            <a:r>
              <a:rPr lang="en-GB" sz="1200" b="1" i="0" dirty="0"/>
              <a:t>Note: </a:t>
            </a:r>
            <a:r>
              <a:rPr lang="en-GB" sz="1200" i="0" dirty="0"/>
              <a:t>Two </a:t>
            </a:r>
            <a:r>
              <a:rPr lang="en-GB" sz="1200" dirty="0"/>
              <a:t>of the towns have examples of both</a:t>
            </a:r>
            <a:r>
              <a:rPr lang="en-GB" sz="1200" baseline="0" dirty="0"/>
              <a:t> long and short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T</a:t>
            </a:r>
            <a:r>
              <a:rPr lang="en-GB" sz="1200"/>
              <a:t>owns </a:t>
            </a:r>
            <a:r>
              <a:rPr lang="en-GB" sz="1200" dirty="0"/>
              <a:t>listed are from Germany, Austria and Switzerland. As an additional self-study task, students may like to do an extension research task to identify which towns they know (</a:t>
            </a:r>
            <a:r>
              <a:rPr lang="en-GB" sz="1200" dirty="0" err="1"/>
              <a:t>e.g</a:t>
            </a:r>
            <a:r>
              <a:rPr lang="en-GB" sz="1200" dirty="0"/>
              <a:t> from the</a:t>
            </a:r>
            <a:r>
              <a:rPr lang="en-GB" sz="1200" baseline="0" dirty="0"/>
              <a:t> f</a:t>
            </a:r>
            <a:r>
              <a:rPr lang="en-GB" sz="1200" dirty="0"/>
              <a:t>ootball team) and/or where the towns are situated.</a:t>
            </a: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425366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Timing: 3 minutes</a:t>
            </a:r>
          </a:p>
          <a:p>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a:t>
            </a:r>
            <a:r>
              <a:rPr lang="en-GB" sz="1200" b="1"/>
              <a:t>: </a:t>
            </a:r>
            <a:r>
              <a:rPr lang="en-GB" b="0"/>
              <a:t>To practise receptive </a:t>
            </a:r>
            <a:r>
              <a:rPr lang="en-GB" b="0" dirty="0"/>
              <a:t>and productive recall of this week’s new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endParaRPr lang="en-GB" sz="1200" b="0" i="0" u="none" strike="noStrike" kern="1200" cap="none" dirty="0">
              <a:solidFill>
                <a:schemeClr val="tx1"/>
              </a:solidFill>
              <a:effectLst/>
              <a:latin typeface="+mn-lt"/>
              <a:ea typeface="Calibri"/>
              <a:cs typeface="Calibri"/>
              <a:sym typeface="Calibri"/>
            </a:endParaRPr>
          </a:p>
          <a:p>
            <a:r>
              <a:rPr lang="en-GB" dirty="0"/>
              <a:t>1. Students</a:t>
            </a:r>
            <a:r>
              <a:rPr lang="en-GB" baseline="0" dirty="0"/>
              <a:t> either work by themselves or in pairs, reading out the words and studying their English meaning (1 minute).</a:t>
            </a:r>
            <a:br>
              <a:rPr lang="en-GB" baseline="0" dirty="0"/>
            </a:br>
            <a:r>
              <a:rPr lang="en-GB" baseline="0" dirty="0"/>
              <a:t>2. Then the English meanings are removed and they try to recall them, looking at the German (1 minute).</a:t>
            </a:r>
            <a:br>
              <a:rPr lang="en-GB" baseline="0" dirty="0"/>
            </a:br>
            <a:r>
              <a:rPr lang="en-GB" baseline="0" dirty="0"/>
              <a:t>3. Then the German meaning are removed and they to recall them, looking at the English (1 minute)</a:t>
            </a:r>
            <a:br>
              <a:rPr lang="en-GB" baseline="0" dirty="0"/>
            </a:br>
            <a:r>
              <a:rPr lang="en-GB" baseline="0" dirty="0"/>
              <a:t>4. Further rounds of learning can be facilitated by one student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a:t>
            </a:r>
            <a:r>
              <a:rPr lang="en-GB" baseline="0">
                <a:sym typeface="Wingdings" panose="05000000000000000000" pitchFamily="2" charset="2"/>
              </a:rPr>
              <a:t>L2.</a:t>
            </a: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418052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Timing: 2 minutes</a:t>
            </a:r>
          </a:p>
          <a:p>
            <a:endParaRPr lang="en-GB" b="0"/>
          </a:p>
          <a:p>
            <a:r>
              <a:rPr lang="en-GB" b="1"/>
              <a:t>Aim: </a:t>
            </a:r>
            <a:r>
              <a:rPr lang="en-GB"/>
              <a:t>To recap</a:t>
            </a:r>
            <a:r>
              <a:rPr lang="en-GB" baseline="0"/>
              <a:t> the grammar taught and practised previously, concerning the stem change and endings for singular strong verb forms in German, prior to the introduction of the third person plural form later in this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mn-lt"/>
                <a:ea typeface="Calibri"/>
                <a:cs typeface="Calibri"/>
                <a:sym typeface="Calibri"/>
              </a:rPr>
              <a:t>1. Cycle through the information on the slide using the animation sequence.</a:t>
            </a:r>
          </a:p>
          <a:p>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6930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a:t>
            </a:r>
            <a:r>
              <a:rPr kumimoji="0" lang="en-GB" sz="1200" b="1" i="0"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a:ln>
                  <a:noFill/>
                </a:ln>
                <a:solidFill>
                  <a:srgbClr val="000000"/>
                </a:solidFill>
                <a:effectLst/>
                <a:uLnTx/>
                <a:uFillTx/>
                <a:latin typeface="+mn-lt"/>
                <a:ea typeface="+mn-ea"/>
                <a:cs typeface="+mn-cs"/>
              </a:rPr>
              <a:t>To </a:t>
            </a:r>
            <a:r>
              <a:rPr kumimoji="0" lang="en-GB" sz="1200" b="0" i="0" u="none" strike="noStrike" kern="1200" cap="none" spc="0" normalizeH="0" baseline="0" noProof="0" dirty="0">
                <a:ln>
                  <a:noFill/>
                </a:ln>
                <a:solidFill>
                  <a:srgbClr val="000000"/>
                </a:solidFill>
                <a:effectLst/>
                <a:uLnTx/>
                <a:uFillTx/>
                <a:latin typeface="+mn-lt"/>
                <a:ea typeface="+mn-ea"/>
                <a:cs typeface="+mn-cs"/>
              </a:rPr>
              <a:t>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nehmen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more 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sym typeface="Calibri"/>
              </a:rPr>
              <a:t>Note:</a:t>
            </a:r>
            <a:r>
              <a:rPr kumimoji="0" lang="en-GB" sz="1200" b="0" i="0" u="none" strike="noStrike" kern="1200" cap="none" spc="0" normalizeH="0" baseline="0" noProof="0">
                <a:ln>
                  <a:noFill/>
                </a:ln>
                <a:solidFill>
                  <a:srgbClr val="000000"/>
                </a:solidFill>
                <a:effectLst/>
                <a:uLnTx/>
                <a:uFillTx/>
                <a:latin typeface="+mn-lt"/>
                <a:ea typeface="+mn-ea"/>
                <a:cs typeface="+mn-cs"/>
                <a:sym typeface="Calibri"/>
              </a:rPr>
              <a:t>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Nehmen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is 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mn-lt"/>
                <a:ea typeface="+mn-ea"/>
                <a:cs typeface="+mn-cs"/>
              </a:rPr>
              <a:t>rd</a:t>
            </a:r>
            <a:r>
              <a:rPr kumimoji="0" lang="en-GB" sz="1200" b="0" i="0" u="none" strike="noStrike" kern="1200" cap="none" spc="0" normalizeH="0" baseline="0" noProof="0" dirty="0">
                <a:ln>
                  <a:noFill/>
                </a:ln>
                <a:solidFill>
                  <a:srgbClr val="000000"/>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nehmen</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attention to the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long [e].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mime receiving something in the hand.</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nimmt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Try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to elicit the meaning from the students. Emphasise the two meanings for the short form.  </a:t>
            </a:r>
          </a:p>
          <a:p>
            <a:pPr algn="l" rtl="0">
              <a:spcBef>
                <a:spcPts val="0"/>
              </a:spcBef>
              <a:spcAft>
                <a:spcPts val="0"/>
              </a:spcAft>
            </a:pP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138790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375495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942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571942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71438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84987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184558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42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79918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14864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77849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84302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359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914435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5341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7768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5043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6720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08670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03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8097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923056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39255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3109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66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193071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9424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3339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304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4314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2981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451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32097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450567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5451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5450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50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2"/>
            <a:ext cx="8434647" cy="254044"/>
          </a:xfrm>
          <a:prstGeom prst="rect">
            <a:avLst/>
          </a:prstGeom>
        </p:spPr>
        <p:txBody>
          <a:bodyPr wrap="square">
            <a:spAutoFit/>
          </a:bodyPr>
          <a:lstStyle/>
          <a:p>
            <a:r>
              <a:rPr lang="en-GB" sz="1051" dirty="0">
                <a:solidFill>
                  <a:srgbClr val="002060"/>
                </a:solidFill>
                <a:latin typeface="Century Gothic" panose="020B0502020202020204" pitchFamily="34" charset="0"/>
              </a:rPr>
              <a:t>Rachel Hawkes</a:t>
            </a:r>
            <a:endParaRPr lang="en-GB" sz="105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88266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936881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57100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audio" Target="../media/audio52.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audio" Target="../media/audio53.wav"/></Relationships>
</file>

<file path=ppt/slides/_rels/slide14.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audio" Target="../media/audio53.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audio" Target="../media/audio55.wav"/><Relationship Id="rId4" Type="http://schemas.openxmlformats.org/officeDocument/2006/relationships/audio" Target="../media/audio54.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audio" Target="../media/audio56.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audio" Target="../media/audio53.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audio" Target="../media/audio58.wav"/><Relationship Id="rId4" Type="http://schemas.openxmlformats.org/officeDocument/2006/relationships/audio" Target="../media/audio57.wav"/></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audio" Target="../media/audio59.wav"/></Relationships>
</file>

<file path=ppt/slides/_rels/slide26.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audio" Target="../media/audio53.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5.png"/><Relationship Id="rId7" Type="http://schemas.openxmlformats.org/officeDocument/2006/relationships/audio" Target="../media/audio63.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62.wav"/><Relationship Id="rId5" Type="http://schemas.openxmlformats.org/officeDocument/2006/relationships/audio" Target="../media/audio61.wav"/><Relationship Id="rId10" Type="http://schemas.openxmlformats.org/officeDocument/2006/relationships/image" Target="../media/image41.gif"/><Relationship Id="rId4" Type="http://schemas.openxmlformats.org/officeDocument/2006/relationships/audio" Target="../media/audio60.wav"/><Relationship Id="rId9" Type="http://schemas.openxmlformats.org/officeDocument/2006/relationships/image" Target="../media/image40.gif"/></Relationships>
</file>

<file path=ppt/slides/_rels/slide29.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image" Target="../media/image5.png"/><Relationship Id="rId7" Type="http://schemas.openxmlformats.org/officeDocument/2006/relationships/audio" Target="../media/audio68.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67.wav"/><Relationship Id="rId5" Type="http://schemas.openxmlformats.org/officeDocument/2006/relationships/audio" Target="../media/audio66.wav"/><Relationship Id="rId10" Type="http://schemas.openxmlformats.org/officeDocument/2006/relationships/image" Target="../media/image40.gif"/><Relationship Id="rId4" Type="http://schemas.openxmlformats.org/officeDocument/2006/relationships/audio" Target="../media/audio65.wav"/><Relationship Id="rId9" Type="http://schemas.openxmlformats.org/officeDocument/2006/relationships/image" Target="../media/image41.gif"/></Relationships>
</file>

<file path=ppt/slides/_rels/slide3.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audio" Target="../media/audio16.wav"/><Relationship Id="rId26" Type="http://schemas.openxmlformats.org/officeDocument/2006/relationships/audio" Target="../media/audio24.wav"/><Relationship Id="rId39" Type="http://schemas.openxmlformats.org/officeDocument/2006/relationships/image" Target="../media/image10.jpeg"/><Relationship Id="rId21" Type="http://schemas.openxmlformats.org/officeDocument/2006/relationships/audio" Target="../media/audio19.wav"/><Relationship Id="rId34" Type="http://schemas.openxmlformats.org/officeDocument/2006/relationships/audio" Target="../media/audio32.wav"/><Relationship Id="rId42" Type="http://schemas.openxmlformats.org/officeDocument/2006/relationships/image" Target="../media/image13.jpeg"/><Relationship Id="rId47" Type="http://schemas.openxmlformats.org/officeDocument/2006/relationships/image" Target="../media/image18.jpeg"/><Relationship Id="rId50" Type="http://schemas.openxmlformats.org/officeDocument/2006/relationships/image" Target="../media/image21.jpeg"/><Relationship Id="rId7" Type="http://schemas.openxmlformats.org/officeDocument/2006/relationships/audio" Target="../media/audio5.wav"/><Relationship Id="rId2" Type="http://schemas.openxmlformats.org/officeDocument/2006/relationships/notesSlide" Target="../notesSlides/notesSlide3.xml"/><Relationship Id="rId16" Type="http://schemas.openxmlformats.org/officeDocument/2006/relationships/audio" Target="../media/audio14.wav"/><Relationship Id="rId29" Type="http://schemas.openxmlformats.org/officeDocument/2006/relationships/audio" Target="../media/audio27.wav"/><Relationship Id="rId11" Type="http://schemas.openxmlformats.org/officeDocument/2006/relationships/audio" Target="../media/audio9.wav"/><Relationship Id="rId24" Type="http://schemas.openxmlformats.org/officeDocument/2006/relationships/audio" Target="../media/audio22.wav"/><Relationship Id="rId32" Type="http://schemas.openxmlformats.org/officeDocument/2006/relationships/audio" Target="../media/audio30.wav"/><Relationship Id="rId37" Type="http://schemas.openxmlformats.org/officeDocument/2006/relationships/image" Target="../media/image8.jpeg"/><Relationship Id="rId40" Type="http://schemas.openxmlformats.org/officeDocument/2006/relationships/image" Target="../media/image11.jpeg"/><Relationship Id="rId45" Type="http://schemas.openxmlformats.org/officeDocument/2006/relationships/image" Target="../media/image16.jpe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audio" Target="../media/audio21.wav"/><Relationship Id="rId28" Type="http://schemas.openxmlformats.org/officeDocument/2006/relationships/audio" Target="../media/audio26.wav"/><Relationship Id="rId36" Type="http://schemas.openxmlformats.org/officeDocument/2006/relationships/image" Target="../media/image7.jpeg"/><Relationship Id="rId49" Type="http://schemas.openxmlformats.org/officeDocument/2006/relationships/image" Target="../media/image20.jpeg"/><Relationship Id="rId10" Type="http://schemas.openxmlformats.org/officeDocument/2006/relationships/audio" Target="../media/audio8.wav"/><Relationship Id="rId19" Type="http://schemas.openxmlformats.org/officeDocument/2006/relationships/audio" Target="../media/audio17.wav"/><Relationship Id="rId31" Type="http://schemas.openxmlformats.org/officeDocument/2006/relationships/audio" Target="../media/audio29.wav"/><Relationship Id="rId44" Type="http://schemas.openxmlformats.org/officeDocument/2006/relationships/image" Target="../media/image1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20.wav"/><Relationship Id="rId27" Type="http://schemas.openxmlformats.org/officeDocument/2006/relationships/audio" Target="../media/audio25.wav"/><Relationship Id="rId30" Type="http://schemas.openxmlformats.org/officeDocument/2006/relationships/audio" Target="../media/audio28.wav"/><Relationship Id="rId35" Type="http://schemas.openxmlformats.org/officeDocument/2006/relationships/image" Target="../media/image6.jpeg"/><Relationship Id="rId43" Type="http://schemas.openxmlformats.org/officeDocument/2006/relationships/image" Target="../media/image14.jpeg"/><Relationship Id="rId48" Type="http://schemas.openxmlformats.org/officeDocument/2006/relationships/image" Target="../media/image19.jpeg"/><Relationship Id="rId8" Type="http://schemas.openxmlformats.org/officeDocument/2006/relationships/audio" Target="../media/audio6.wav"/><Relationship Id="rId3" Type="http://schemas.openxmlformats.org/officeDocument/2006/relationships/audio" Target="../media/audio1.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audio" Target="../media/audio23.wav"/><Relationship Id="rId33" Type="http://schemas.openxmlformats.org/officeDocument/2006/relationships/audio" Target="../media/audio31.wav"/><Relationship Id="rId38" Type="http://schemas.openxmlformats.org/officeDocument/2006/relationships/image" Target="../media/image9.jpeg"/><Relationship Id="rId46" Type="http://schemas.openxmlformats.org/officeDocument/2006/relationships/image" Target="../media/image17.jpeg"/><Relationship Id="rId20" Type="http://schemas.openxmlformats.org/officeDocument/2006/relationships/audio" Target="../media/audio18.wav"/><Relationship Id="rId41"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0.gi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71.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70.wav"/><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8" Type="http://schemas.openxmlformats.org/officeDocument/2006/relationships/audio" Target="../media/audio72.wav"/><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audio" Target="../media/audio73.wav"/></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audio" Target="../media/audio77.wav"/><Relationship Id="rId3" Type="http://schemas.openxmlformats.org/officeDocument/2006/relationships/image" Target="../media/image50.tiff"/><Relationship Id="rId7" Type="http://schemas.openxmlformats.org/officeDocument/2006/relationships/audio" Target="../media/audio76.wav"/><Relationship Id="rId12" Type="http://schemas.openxmlformats.org/officeDocument/2006/relationships/audio" Target="../media/audio81.wav"/><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audio" Target="../media/audio75.wav"/><Relationship Id="rId11" Type="http://schemas.openxmlformats.org/officeDocument/2006/relationships/audio" Target="../media/audio80.wav"/><Relationship Id="rId5" Type="http://schemas.openxmlformats.org/officeDocument/2006/relationships/audio" Target="../media/audio74.wav"/><Relationship Id="rId10" Type="http://schemas.openxmlformats.org/officeDocument/2006/relationships/audio" Target="../media/audio79.wav"/><Relationship Id="rId4" Type="http://schemas.openxmlformats.org/officeDocument/2006/relationships/image" Target="../media/image37.png"/><Relationship Id="rId9" Type="http://schemas.openxmlformats.org/officeDocument/2006/relationships/audio" Target="../media/audio78.wav"/></Relationships>
</file>

<file path=ppt/slides/_rels/slide38.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audio" Target="../media/audio87.wav"/><Relationship Id="rId3" Type="http://schemas.openxmlformats.org/officeDocument/2006/relationships/slideLayout" Target="../slideLayouts/slideLayout2.xml"/><Relationship Id="rId7" Type="http://schemas.openxmlformats.org/officeDocument/2006/relationships/image" Target="../media/image52.gif"/><Relationship Id="rId12" Type="http://schemas.openxmlformats.org/officeDocument/2006/relationships/audio" Target="../media/audio86.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audio" Target="../media/audio85.wav"/><Relationship Id="rId5" Type="http://schemas.openxmlformats.org/officeDocument/2006/relationships/image" Target="../media/image5.png"/><Relationship Id="rId15" Type="http://schemas.openxmlformats.org/officeDocument/2006/relationships/audio" Target="../media/audio89.wav"/><Relationship Id="rId10" Type="http://schemas.openxmlformats.org/officeDocument/2006/relationships/audio" Target="../media/audio84.wav"/><Relationship Id="rId4" Type="http://schemas.openxmlformats.org/officeDocument/2006/relationships/notesSlide" Target="../notesSlides/notesSlide38.xml"/><Relationship Id="rId9" Type="http://schemas.openxmlformats.org/officeDocument/2006/relationships/audio" Target="../media/audio83.wav"/><Relationship Id="rId14" Type="http://schemas.openxmlformats.org/officeDocument/2006/relationships/audio" Target="../media/audio88.wav"/></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g"/><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image" Target="../media/image53.png"/><Relationship Id="rId5" Type="http://schemas.openxmlformats.org/officeDocument/2006/relationships/hyperlink" Target="https://www.gaminggrammar.com/"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audio" Target="../media/audio33.wav"/><Relationship Id="rId7" Type="http://schemas.openxmlformats.org/officeDocument/2006/relationships/image" Target="../media/image25.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4.xml"/><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12.gif"/><Relationship Id="rId5" Type="http://schemas.openxmlformats.org/officeDocument/2006/relationships/image" Target="../media/image23.jpeg"/><Relationship Id="rId15" Type="http://schemas.openxmlformats.org/officeDocument/2006/relationships/image" Target="../media/image32.jpeg"/><Relationship Id="rId10" Type="http://schemas.openxmlformats.org/officeDocument/2006/relationships/image" Target="../media/image28.jpeg"/><Relationship Id="rId19" Type="http://schemas.openxmlformats.org/officeDocument/2006/relationships/image" Target="../media/image36.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1.jpeg"/></Relationships>
</file>

<file path=ppt/slides/_rels/slide40.xml.rels><?xml version="1.0" encoding="UTF-8" standalone="yes"?>
<Relationships xmlns="http://schemas.openxmlformats.org/package/2006/relationships"><Relationship Id="rId8" Type="http://schemas.openxmlformats.org/officeDocument/2006/relationships/hyperlink" Target="hhttps://quizlet.com/gb/486550087/year-7-german-term-22-week-4-flash-cards/" TargetMode="External"/><Relationship Id="rId3" Type="http://schemas.openxmlformats.org/officeDocument/2006/relationships/image" Target="../media/image5.png"/><Relationship Id="rId7" Type="http://schemas.openxmlformats.org/officeDocument/2006/relationships/hyperlink" Target="https://quizlet.com/gb/497512745/german-term-31-week-1-flash-card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resources.ncelp.org/concern/resources/sn009z10p?locale=en" TargetMode="External"/><Relationship Id="rId11" Type="http://schemas.openxmlformats.org/officeDocument/2006/relationships/image" Target="../media/image58.png"/><Relationship Id="rId5" Type="http://schemas.openxmlformats.org/officeDocument/2006/relationships/hyperlink" Target="http://www.ncelp.org/audio/GY7T3-1W1" TargetMode="External"/><Relationship Id="rId10"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hyperlink" Target="https://quizlet.com/gb/459457610/year-7-german-term-21-week-1-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image" Target="../media/image37.png"/><Relationship Id="rId9" Type="http://schemas.openxmlformats.org/officeDocument/2006/relationships/audio" Target="../media/audio38.wav"/></Relationships>
</file>

<file path=ppt/slides/_rels/slide6.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49.wav"/><Relationship Id="rId3" Type="http://schemas.openxmlformats.org/officeDocument/2006/relationships/image" Target="../media/image5.png"/><Relationship Id="rId7" Type="http://schemas.openxmlformats.org/officeDocument/2006/relationships/audio" Target="../media/audio44.wav"/><Relationship Id="rId12" Type="http://schemas.openxmlformats.org/officeDocument/2006/relationships/audio" Target="../media/audio48.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47.wav"/><Relationship Id="rId5" Type="http://schemas.openxmlformats.org/officeDocument/2006/relationships/audio" Target="../media/audio42.wav"/><Relationship Id="rId15" Type="http://schemas.openxmlformats.org/officeDocument/2006/relationships/image" Target="../media/image39.png"/><Relationship Id="rId10" Type="http://schemas.openxmlformats.org/officeDocument/2006/relationships/audio" Target="../media/audio46.wav"/><Relationship Id="rId4" Type="http://schemas.openxmlformats.org/officeDocument/2006/relationships/image" Target="../media/image37.png"/><Relationship Id="rId9" Type="http://schemas.openxmlformats.org/officeDocument/2006/relationships/audio" Target="../media/audio38.wav"/><Relationship Id="rId14" Type="http://schemas.openxmlformats.org/officeDocument/2006/relationships/audio" Target="../media/audio50.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36209" y="2142367"/>
            <a:ext cx="9367020" cy="1485422"/>
          </a:xfrm>
        </p:spPr>
        <p:txBody>
          <a:bodyPr>
            <a:noAutofit/>
          </a:bodyPr>
          <a:lstStyle/>
          <a:p>
            <a:pPr algn="l"/>
            <a:r>
              <a:rPr lang="en-GB" sz="3500" b="1" dirty="0">
                <a:solidFill>
                  <a:prstClr val="white"/>
                </a:solidFill>
              </a:rPr>
              <a:t>What is she doing? What are they doing? Narrating other people's actions</a:t>
            </a:r>
            <a:br>
              <a:rPr lang="en-GB" sz="3500" b="1" dirty="0">
                <a:solidFill>
                  <a:prstClr val="white"/>
                </a:solidFill>
              </a:rPr>
            </a:br>
            <a:endParaRPr lang="en-US" sz="35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Autofit/>
          </a:bodyPr>
          <a:lstStyle/>
          <a:p>
            <a:pPr algn="l"/>
            <a:r>
              <a:rPr lang="en-GB" sz="2800" dirty="0">
                <a:solidFill>
                  <a:prstClr val="white"/>
                </a:solidFill>
              </a:rPr>
              <a:t>Present tense verbs ‘s/</a:t>
            </a:r>
            <a:r>
              <a:rPr lang="en-GB" sz="2800" dirty="0" err="1">
                <a:solidFill>
                  <a:prstClr val="white"/>
                </a:solidFill>
              </a:rPr>
              <a:t>he’and</a:t>
            </a:r>
            <a:r>
              <a:rPr lang="en-GB" sz="2800" dirty="0">
                <a:solidFill>
                  <a:prstClr val="white"/>
                </a:solidFill>
              </a:rPr>
              <a:t> ‘they’: </a:t>
            </a:r>
            <a:br>
              <a:rPr lang="en-GB" sz="2800" dirty="0">
                <a:solidFill>
                  <a:prstClr val="white"/>
                </a:solidFill>
              </a:rPr>
            </a:br>
            <a:r>
              <a:rPr lang="en-GB" sz="2800" dirty="0">
                <a:solidFill>
                  <a:prstClr val="white"/>
                </a:solidFill>
              </a:rPr>
              <a:t>3</a:t>
            </a:r>
            <a:r>
              <a:rPr lang="en-GB" sz="2800" baseline="30000" dirty="0">
                <a:solidFill>
                  <a:prstClr val="white"/>
                </a:solidFill>
              </a:rPr>
              <a:t>rd</a:t>
            </a:r>
            <a:r>
              <a:rPr lang="en-GB" sz="2800" dirty="0">
                <a:solidFill>
                  <a:prstClr val="white"/>
                </a:solidFill>
              </a:rPr>
              <a:t> person singular and plural</a:t>
            </a:r>
            <a:endParaRPr lang="en-US" sz="20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2.2 - Week 5 - Lesson 49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379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Jenny Hopper / Rachel Hawkes / Stephen Owen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90811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a:snd r:embed="rId3" name="nehmen.wav"/>
            </a:hlinkClick>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2" name="Title 1"/>
          <p:cNvSpPr>
            <a:spLocks noGrp="1"/>
          </p:cNvSpPr>
          <p:nvPr>
            <p:ph type="title"/>
          </p:nvPr>
        </p:nvSpPr>
        <p:spPr>
          <a:xfrm>
            <a:off x="0" y="727200"/>
            <a:ext cx="12192000" cy="1325563"/>
          </a:xfrm>
          <a:noFill/>
        </p:spPr>
        <p:txBody>
          <a:bodyPr>
            <a:normAutofit fontScale="90000"/>
          </a:bodyPr>
          <a:lstStyle/>
          <a:p>
            <a:pPr algn="ctr">
              <a:lnSpc>
                <a:spcPct val="100000"/>
              </a:lnSpc>
            </a:pPr>
            <a:r>
              <a:rPr lang="en-GB" sz="12800" b="1" dirty="0" err="1">
                <a:solidFill>
                  <a:srgbClr val="5B9BD5">
                    <a:lumMod val="50000"/>
                  </a:srgbClr>
                </a:solidFill>
              </a:rPr>
              <a:t>nehmen</a:t>
            </a:r>
            <a:endParaRPr lang="en-GB" dirty="0"/>
          </a:p>
        </p:txBody>
      </p:sp>
      <p:sp>
        <p:nvSpPr>
          <p:cNvPr id="11" name="TextBox 10"/>
          <p:cNvSpPr txBox="1"/>
          <p:nvPr/>
        </p:nvSpPr>
        <p:spPr>
          <a:xfrm>
            <a:off x="0" y="2168684"/>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[to take | taking]</a:t>
            </a:r>
          </a:p>
        </p:txBody>
      </p:sp>
      <p:sp>
        <p:nvSpPr>
          <p:cNvPr id="15" name="Action Button: Help 14" descr="question mark action button">
            <a:hlinkClick r:id="" action="ppaction://noaction" highlightClick="1">
              <a:snd r:embed="rId4" name="nimmt.wav"/>
            </a:hlinkClick>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EEC100"/>
              </a:solidFill>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nimmt</a:t>
            </a:r>
            <a:endParaRPr lang="en-GB" sz="11500" b="1" dirty="0">
              <a:solidFill>
                <a:srgbClr val="5B9BD5">
                  <a:lumMod val="50000"/>
                </a:srgbClr>
              </a:solidFill>
            </a:endParaRPr>
          </a:p>
        </p:txBody>
      </p:sp>
      <p:sp>
        <p:nvSpPr>
          <p:cNvPr id="13" name="TextBox 12"/>
          <p:cNvSpPr txBox="1"/>
          <p:nvPr/>
        </p:nvSpPr>
        <p:spPr>
          <a:xfrm>
            <a:off x="-1" y="5027561"/>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[takes | is taking]</a:t>
            </a:r>
          </a:p>
        </p:txBody>
      </p:sp>
    </p:spTree>
    <p:extLst>
      <p:ext uri="{BB962C8B-B14F-4D97-AF65-F5344CB8AC3E}">
        <p14:creationId xmlns:p14="http://schemas.microsoft.com/office/powerpoint/2010/main" val="96338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p:bldP spid="15"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7200"/>
            <a:ext cx="12192000" cy="1325563"/>
          </a:xfrm>
          <a:noFill/>
        </p:spPr>
        <p:txBody>
          <a:bodyPr>
            <a:noAutofit/>
          </a:bodyPr>
          <a:lstStyle/>
          <a:p>
            <a:pPr algn="ctr">
              <a:lnSpc>
                <a:spcPct val="100000"/>
              </a:lnSpc>
            </a:pPr>
            <a:r>
              <a:rPr lang="en-GB" sz="11500" b="1" dirty="0" err="1">
                <a:solidFill>
                  <a:srgbClr val="5B9BD5">
                    <a:lumMod val="50000"/>
                  </a:srgbClr>
                </a:solidFill>
              </a:rPr>
              <a:t>nimmt</a:t>
            </a:r>
            <a:endParaRPr lang="en-GB" sz="11500" dirty="0"/>
          </a:p>
        </p:txBody>
      </p:sp>
      <p:sp>
        <p:nvSpPr>
          <p:cNvPr id="4" name="TextBox 3"/>
          <p:cNvSpPr txBox="1"/>
          <p:nvPr/>
        </p:nvSpPr>
        <p:spPr>
          <a:xfrm>
            <a:off x="0" y="21672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[takes | is taking]</a:t>
            </a:r>
          </a:p>
        </p:txBody>
      </p:sp>
      <p:sp>
        <p:nvSpPr>
          <p:cNvPr id="5" name="TextBox 4"/>
          <p:cNvSpPr txBox="1"/>
          <p:nvPr/>
        </p:nvSpPr>
        <p:spPr>
          <a:xfrm>
            <a:off x="0" y="4082400"/>
            <a:ext cx="12192000" cy="1015663"/>
          </a:xfrm>
          <a:prstGeom prst="rect">
            <a:avLst/>
          </a:prstGeom>
          <a:noFill/>
        </p:spPr>
        <p:txBody>
          <a:bodyPr wrap="square" rtlCol="0">
            <a:spAutoFit/>
          </a:bodyPr>
          <a:lstStyle/>
          <a:p>
            <a:pPr algn="ctr">
              <a:defRPr/>
            </a:pPr>
            <a:r>
              <a:rPr lang="en-GB" sz="6000" dirty="0" err="1">
                <a:solidFill>
                  <a:srgbClr val="5B9BD5">
                    <a:lumMod val="50000"/>
                  </a:srgbClr>
                </a:solidFill>
              </a:rPr>
              <a:t>Sie</a:t>
            </a:r>
            <a:r>
              <a:rPr lang="en-GB" sz="6000" dirty="0">
                <a:solidFill>
                  <a:srgbClr val="5B9BD5">
                    <a:lumMod val="50000"/>
                  </a:srgbClr>
                </a:solidFill>
              </a:rPr>
              <a:t> </a:t>
            </a:r>
            <a:r>
              <a:rPr lang="en-GB" sz="6000" b="1" dirty="0" err="1">
                <a:solidFill>
                  <a:srgbClr val="EEC100"/>
                </a:solidFill>
              </a:rPr>
              <a:t>nimmt</a:t>
            </a:r>
            <a:r>
              <a:rPr lang="en-GB" sz="6000" dirty="0">
                <a:solidFill>
                  <a:srgbClr val="5B9BD5">
                    <a:lumMod val="50000"/>
                  </a:srgbClr>
                </a:solidFill>
              </a:rPr>
              <a:t> den Bus. </a:t>
            </a:r>
            <a:endParaRPr lang="fr-FR" sz="6000" dirty="0">
              <a:solidFill>
                <a:srgbClr val="EA5F00"/>
              </a:solidFill>
              <a:cs typeface="Calibri" panose="020F0502020204030204" pitchFamily="34" charset="0"/>
            </a:endParaRPr>
          </a:p>
        </p:txBody>
      </p:sp>
      <p:sp>
        <p:nvSpPr>
          <p:cNvPr id="7" name="TextBox 6"/>
          <p:cNvSpPr txBox="1"/>
          <p:nvPr/>
        </p:nvSpPr>
        <p:spPr>
          <a:xfrm>
            <a:off x="0" y="5039817"/>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[She </a:t>
            </a:r>
            <a:r>
              <a:rPr lang="en-GB" sz="3200" b="1" dirty="0">
                <a:solidFill>
                  <a:srgbClr val="EEC100"/>
                </a:solidFill>
                <a:cs typeface="Calibri" panose="020F0502020204030204" pitchFamily="34" charset="0"/>
              </a:rPr>
              <a:t>takes </a:t>
            </a:r>
            <a:r>
              <a:rPr lang="en-GB" sz="3200" dirty="0">
                <a:solidFill>
                  <a:srgbClr val="5B9BD5">
                    <a:lumMod val="50000"/>
                  </a:srgbClr>
                </a:solidFill>
              </a:rPr>
              <a:t>|</a:t>
            </a:r>
            <a:r>
              <a:rPr lang="en-GB" sz="3200" b="1" dirty="0">
                <a:solidFill>
                  <a:srgbClr val="EEC100"/>
                </a:solidFill>
                <a:cs typeface="Calibri" panose="020F0502020204030204" pitchFamily="34" charset="0"/>
              </a:rPr>
              <a:t> is taking</a:t>
            </a:r>
            <a:r>
              <a:rPr lang="en-GB" sz="3200" dirty="0">
                <a:solidFill>
                  <a:srgbClr val="5B9BD5">
                    <a:lumMod val="50000"/>
                  </a:srgbClr>
                </a:solidFill>
              </a:rPr>
              <a:t> the bus.]</a:t>
            </a:r>
          </a:p>
        </p:txBody>
      </p:sp>
    </p:spTree>
    <p:extLst>
      <p:ext uri="{BB962C8B-B14F-4D97-AF65-F5344CB8AC3E}">
        <p14:creationId xmlns:p14="http://schemas.microsoft.com/office/powerpoint/2010/main" val="348396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7200"/>
            <a:ext cx="12192000" cy="1325563"/>
          </a:xfrm>
          <a:noFill/>
        </p:spPr>
        <p:txBody>
          <a:bodyPr>
            <a:normAutofit fontScale="90000"/>
          </a:bodyPr>
          <a:lstStyle/>
          <a:p>
            <a:pPr algn="ctr">
              <a:lnSpc>
                <a:spcPct val="100000"/>
              </a:lnSpc>
            </a:pPr>
            <a:r>
              <a:rPr lang="en-GB" sz="12800" b="1" dirty="0" err="1">
                <a:solidFill>
                  <a:srgbClr val="5B9BD5">
                    <a:lumMod val="50000"/>
                  </a:srgbClr>
                </a:solidFill>
              </a:rPr>
              <a:t>nehmen</a:t>
            </a:r>
            <a:endParaRPr lang="en-GB" dirty="0"/>
          </a:p>
        </p:txBody>
      </p:sp>
      <p:sp>
        <p:nvSpPr>
          <p:cNvPr id="4" name="TextBox 3"/>
          <p:cNvSpPr txBox="1"/>
          <p:nvPr/>
        </p:nvSpPr>
        <p:spPr>
          <a:xfrm>
            <a:off x="0" y="21672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[to take | taking]</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algn="ctr">
              <a:defRPr/>
            </a:pPr>
            <a:r>
              <a:rPr lang="de-DE" sz="6000" dirty="0">
                <a:solidFill>
                  <a:srgbClr val="5B9BD5">
                    <a:lumMod val="50000"/>
                  </a:srgbClr>
                </a:solidFill>
              </a:rPr>
              <a:t>Sie kann den Bus </a:t>
            </a:r>
            <a:r>
              <a:rPr lang="de-DE" sz="6000" b="1" dirty="0">
                <a:solidFill>
                  <a:srgbClr val="EEC100"/>
                </a:solidFill>
                <a:cs typeface="Calibri" panose="020F0502020204030204" pitchFamily="34" charset="0"/>
              </a:rPr>
              <a:t>nehmen</a:t>
            </a:r>
            <a:r>
              <a:rPr lang="de-DE" sz="6000" dirty="0">
                <a:solidFill>
                  <a:srgbClr val="5B9BD5">
                    <a:lumMod val="50000"/>
                  </a:srgbClr>
                </a:solidFill>
              </a:rPr>
              <a:t>. </a:t>
            </a:r>
            <a:endParaRPr lang="en-GB" sz="6000" dirty="0">
              <a:solidFill>
                <a:srgbClr val="5B9BD5">
                  <a:lumMod val="50000"/>
                </a:srgbClr>
              </a:solidFill>
            </a:endParaRPr>
          </a:p>
        </p:txBody>
      </p:sp>
      <p:sp>
        <p:nvSpPr>
          <p:cNvPr id="7" name="TextBox 6"/>
          <p:cNvSpPr txBox="1"/>
          <p:nvPr/>
        </p:nvSpPr>
        <p:spPr>
          <a:xfrm>
            <a:off x="1" y="49968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[She can </a:t>
            </a:r>
            <a:r>
              <a:rPr lang="en-GB" sz="3200" b="1" dirty="0">
                <a:solidFill>
                  <a:srgbClr val="EEC100"/>
                </a:solidFill>
                <a:cs typeface="Calibri" panose="020F0502020204030204" pitchFamily="34" charset="0"/>
              </a:rPr>
              <a:t>take </a:t>
            </a:r>
            <a:r>
              <a:rPr lang="en-GB" sz="3200" dirty="0">
                <a:solidFill>
                  <a:srgbClr val="5B9BD5">
                    <a:lumMod val="50000"/>
                  </a:srgbClr>
                </a:solidFill>
              </a:rPr>
              <a:t>the bus.]</a:t>
            </a:r>
          </a:p>
        </p:txBody>
      </p:sp>
    </p:spTree>
    <p:extLst>
      <p:ext uri="{BB962C8B-B14F-4D97-AF65-F5344CB8AC3E}">
        <p14:creationId xmlns:p14="http://schemas.microsoft.com/office/powerpoint/2010/main" val="14215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996557"/>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[She </a:t>
            </a:r>
            <a:r>
              <a:rPr lang="en-GB" sz="3200" b="1" dirty="0">
                <a:solidFill>
                  <a:srgbClr val="EEC100"/>
                </a:solidFill>
                <a:cs typeface="Calibri" panose="020F0502020204030204" pitchFamily="34" charset="0"/>
              </a:rPr>
              <a:t>takes </a:t>
            </a:r>
            <a:r>
              <a:rPr lang="en-GB" sz="3200" dirty="0">
                <a:solidFill>
                  <a:srgbClr val="5B9BD5">
                    <a:lumMod val="50000"/>
                  </a:srgbClr>
                </a:solidFill>
              </a:rPr>
              <a:t>|</a:t>
            </a:r>
            <a:r>
              <a:rPr lang="en-GB" sz="3200" b="1" dirty="0">
                <a:solidFill>
                  <a:srgbClr val="EEC100"/>
                </a:solidFill>
                <a:cs typeface="Calibri" panose="020F0502020204030204" pitchFamily="34" charset="0"/>
              </a:rPr>
              <a:t> is taking </a:t>
            </a:r>
            <a:r>
              <a:rPr lang="en-GB" sz="3200" dirty="0">
                <a:solidFill>
                  <a:srgbClr val="5B9BD5">
                    <a:lumMod val="50000"/>
                  </a:srgbClr>
                </a:solidFill>
              </a:rPr>
              <a:t>the bus.]</a:t>
            </a:r>
          </a:p>
        </p:txBody>
      </p:sp>
      <p:sp>
        <p:nvSpPr>
          <p:cNvPr id="4" name="TextBox 3"/>
          <p:cNvSpPr txBox="1"/>
          <p:nvPr/>
        </p:nvSpPr>
        <p:spPr>
          <a:xfrm>
            <a:off x="0" y="2168684"/>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[takes | is taking]</a:t>
            </a:r>
          </a:p>
        </p:txBody>
      </p:sp>
      <p:sp>
        <p:nvSpPr>
          <p:cNvPr id="5" name="Action Button: Help 4" descr="question mark action button">
            <a:hlinkClick r:id="" action="ppaction://noaction" highlightClick="1">
              <a:snd r:embed="rId3" name="nimmt.wav"/>
            </a:hlinkClick>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 name="Title 5"/>
          <p:cNvSpPr>
            <a:spLocks noGrp="1"/>
          </p:cNvSpPr>
          <p:nvPr>
            <p:ph type="title"/>
          </p:nvPr>
        </p:nvSpPr>
        <p:spPr>
          <a:xfrm>
            <a:off x="0" y="727200"/>
            <a:ext cx="12192000" cy="1325563"/>
          </a:xfrm>
          <a:noFill/>
        </p:spPr>
        <p:txBody>
          <a:bodyPr>
            <a:noAutofit/>
          </a:bodyPr>
          <a:lstStyle/>
          <a:p>
            <a:pPr algn="ctr">
              <a:lnSpc>
                <a:spcPct val="100000"/>
              </a:lnSpc>
            </a:pPr>
            <a:r>
              <a:rPr lang="en-GB" sz="11500" b="1" dirty="0" err="1">
                <a:solidFill>
                  <a:srgbClr val="5B9BD5">
                    <a:lumMod val="50000"/>
                  </a:srgbClr>
                </a:solidFill>
              </a:rPr>
              <a:t>nimmt</a:t>
            </a:r>
            <a:endParaRPr lang="en-GB" sz="11500" dirty="0"/>
          </a:p>
        </p:txBody>
      </p:sp>
      <p:sp>
        <p:nvSpPr>
          <p:cNvPr id="7" name="Action Button: Help 6" descr="question mark action button">
            <a:hlinkClick r:id="" action="ppaction://noaction" highlightClick="1">
              <a:snd r:embed="rId4" name="Sie nimmt den Bus.wav"/>
            </a:hlinkClick>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8" name="TextBox 7"/>
          <p:cNvSpPr txBox="1"/>
          <p:nvPr/>
        </p:nvSpPr>
        <p:spPr>
          <a:xfrm>
            <a:off x="0" y="4064754"/>
            <a:ext cx="12192000" cy="1015663"/>
          </a:xfrm>
          <a:prstGeom prst="rect">
            <a:avLst/>
          </a:prstGeom>
          <a:noFill/>
        </p:spPr>
        <p:txBody>
          <a:bodyPr wrap="square" rtlCol="0">
            <a:spAutoFit/>
          </a:bodyPr>
          <a:lstStyle/>
          <a:p>
            <a:pPr algn="ctr">
              <a:defRPr/>
            </a:pPr>
            <a:r>
              <a:rPr lang="en-GB" sz="6000" dirty="0" err="1">
                <a:solidFill>
                  <a:srgbClr val="5B9BD5">
                    <a:lumMod val="50000"/>
                  </a:srgbClr>
                </a:solidFill>
              </a:rPr>
              <a:t>Sie</a:t>
            </a:r>
            <a:r>
              <a:rPr lang="en-GB" sz="6000" dirty="0">
                <a:solidFill>
                  <a:srgbClr val="5B9BD5">
                    <a:lumMod val="50000"/>
                  </a:srgbClr>
                </a:solidFill>
              </a:rPr>
              <a:t> </a:t>
            </a:r>
            <a:r>
              <a:rPr lang="en-GB" sz="6000" b="1" dirty="0" err="1">
                <a:solidFill>
                  <a:srgbClr val="EEC100"/>
                </a:solidFill>
              </a:rPr>
              <a:t>nimmt</a:t>
            </a:r>
            <a:r>
              <a:rPr lang="en-GB" sz="6000" dirty="0">
                <a:solidFill>
                  <a:srgbClr val="5B9BD5">
                    <a:lumMod val="50000"/>
                  </a:srgbClr>
                </a:solidFill>
              </a:rPr>
              <a:t> den Bus. </a:t>
            </a:r>
            <a:endParaRPr lang="fr-FR" sz="6000" dirty="0">
              <a:solidFill>
                <a:srgbClr val="EA5F00"/>
              </a:solidFill>
              <a:cs typeface="Calibri" panose="020F0502020204030204" pitchFamily="34" charset="0"/>
            </a:endParaRPr>
          </a:p>
        </p:txBody>
      </p:sp>
      <p:grpSp>
        <p:nvGrpSpPr>
          <p:cNvPr id="11" name="Group 10"/>
          <p:cNvGrpSpPr/>
          <p:nvPr/>
        </p:nvGrpSpPr>
        <p:grpSpPr>
          <a:xfrm>
            <a:off x="3889419" y="4160568"/>
            <a:ext cx="2318198" cy="931803"/>
            <a:chOff x="3889419" y="4160568"/>
            <a:chExt cx="2318198" cy="931803"/>
          </a:xfrm>
        </p:grpSpPr>
        <p:sp>
          <p:nvSpPr>
            <p:cNvPr id="2" name="Rectangle 1"/>
            <p:cNvSpPr/>
            <p:nvPr/>
          </p:nvSpPr>
          <p:spPr>
            <a:xfrm>
              <a:off x="3889419" y="4160568"/>
              <a:ext cx="2318197" cy="93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3889420" y="4929140"/>
              <a:ext cx="2318197"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7455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animBg="1"/>
      <p:bldP spid="6" grpId="0"/>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9968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[She can </a:t>
            </a:r>
            <a:r>
              <a:rPr lang="en-GB" sz="3200" b="1" dirty="0">
                <a:solidFill>
                  <a:srgbClr val="EEC100"/>
                </a:solidFill>
                <a:cs typeface="Calibri" panose="020F0502020204030204" pitchFamily="34" charset="0"/>
              </a:rPr>
              <a:t>take </a:t>
            </a:r>
            <a:r>
              <a:rPr lang="en-GB" sz="3200" dirty="0">
                <a:solidFill>
                  <a:srgbClr val="5B9BD5">
                    <a:lumMod val="50000"/>
                  </a:srgbClr>
                </a:solidFill>
              </a:rPr>
              <a:t>the bus.]</a:t>
            </a:r>
          </a:p>
        </p:txBody>
      </p:sp>
      <p:sp>
        <p:nvSpPr>
          <p:cNvPr id="4" name="TextBox 3"/>
          <p:cNvSpPr txBox="1"/>
          <p:nvPr/>
        </p:nvSpPr>
        <p:spPr>
          <a:xfrm>
            <a:off x="0" y="2167200"/>
            <a:ext cx="12192000" cy="584775"/>
          </a:xfrm>
          <a:prstGeom prst="rect">
            <a:avLst/>
          </a:prstGeom>
          <a:noFill/>
          <a:ln>
            <a:noFill/>
          </a:ln>
        </p:spPr>
        <p:txBody>
          <a:bodyPr wrap="square" rtlCol="0">
            <a:spAutoFit/>
          </a:bodyPr>
          <a:lstStyle/>
          <a:p>
            <a:pPr algn="ctr">
              <a:defRPr/>
            </a:pPr>
            <a:r>
              <a:rPr lang="en-GB" sz="3200" dirty="0">
                <a:solidFill>
                  <a:srgbClr val="5B9BD5">
                    <a:lumMod val="50000"/>
                  </a:srgbClr>
                </a:solidFill>
              </a:rPr>
              <a:t>[to take | taking]</a:t>
            </a:r>
          </a:p>
        </p:txBody>
      </p:sp>
      <p:sp>
        <p:nvSpPr>
          <p:cNvPr id="8" name="Action Button: Help 7" descr="question mark action button">
            <a:hlinkClick r:id="" action="ppaction://noaction" highlightClick="1">
              <a:snd r:embed="rId3" name="nehmen.wav"/>
            </a:hlinkClick>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1" name="Title 10"/>
          <p:cNvSpPr>
            <a:spLocks noGrp="1"/>
          </p:cNvSpPr>
          <p:nvPr>
            <p:ph type="title"/>
          </p:nvPr>
        </p:nvSpPr>
        <p:spPr>
          <a:xfrm>
            <a:off x="0" y="727200"/>
            <a:ext cx="12192000" cy="1325563"/>
          </a:xfrm>
        </p:spPr>
        <p:txBody>
          <a:bodyPr>
            <a:noAutofit/>
          </a:bodyPr>
          <a:lstStyle/>
          <a:p>
            <a:pPr algn="ctr">
              <a:lnSpc>
                <a:spcPct val="100000"/>
              </a:lnSpc>
            </a:pPr>
            <a:r>
              <a:rPr lang="en-GB" sz="11500" b="1" dirty="0" err="1">
                <a:solidFill>
                  <a:srgbClr val="5B9BD5">
                    <a:lumMod val="50000"/>
                  </a:srgbClr>
                </a:solidFill>
              </a:rPr>
              <a:t>nehmen</a:t>
            </a:r>
            <a:endParaRPr lang="en-GB" sz="11500" dirty="0"/>
          </a:p>
        </p:txBody>
      </p:sp>
      <p:sp>
        <p:nvSpPr>
          <p:cNvPr id="9" name="Action Button: Help 8" descr="question mark action button">
            <a:hlinkClick r:id="" action="ppaction://noaction" highlightClick="1">
              <a:snd r:embed="rId4" name="Sie nimmt den Bus.wav"/>
            </a:hlinkClick>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TextBox 4"/>
          <p:cNvSpPr txBox="1"/>
          <p:nvPr/>
        </p:nvSpPr>
        <p:spPr>
          <a:xfrm>
            <a:off x="0" y="4082400"/>
            <a:ext cx="12192000" cy="1015663"/>
          </a:xfrm>
          <a:prstGeom prst="rect">
            <a:avLst/>
          </a:prstGeom>
          <a:solidFill>
            <a:schemeClr val="bg1"/>
          </a:solidFill>
          <a:ln>
            <a:noFill/>
          </a:ln>
        </p:spPr>
        <p:txBody>
          <a:bodyPr wrap="square" rtlCol="0">
            <a:spAutoFit/>
          </a:bodyPr>
          <a:lstStyle/>
          <a:p>
            <a:pPr algn="ctr">
              <a:defRPr/>
            </a:pPr>
            <a:r>
              <a:rPr lang="de-DE" sz="6000" dirty="0">
                <a:solidFill>
                  <a:srgbClr val="5B9BD5">
                    <a:lumMod val="50000"/>
                  </a:srgbClr>
                </a:solidFill>
              </a:rPr>
              <a:t>Sie kann den Bus </a:t>
            </a:r>
            <a:r>
              <a:rPr lang="en-GB" sz="6000" b="1" dirty="0" err="1">
                <a:solidFill>
                  <a:srgbClr val="EEC100"/>
                </a:solidFill>
              </a:rPr>
              <a:t>nehmen</a:t>
            </a:r>
            <a:r>
              <a:rPr lang="en-GB" sz="6000" dirty="0">
                <a:solidFill>
                  <a:srgbClr val="5B9BD5">
                    <a:lumMod val="50000"/>
                  </a:srgbClr>
                </a:solidFill>
              </a:rPr>
              <a:t>.</a:t>
            </a:r>
          </a:p>
        </p:txBody>
      </p:sp>
      <p:grpSp>
        <p:nvGrpSpPr>
          <p:cNvPr id="12" name="Group 11"/>
          <p:cNvGrpSpPr/>
          <p:nvPr/>
        </p:nvGrpSpPr>
        <p:grpSpPr>
          <a:xfrm>
            <a:off x="7651262" y="4176678"/>
            <a:ext cx="3064772" cy="931803"/>
            <a:chOff x="3889419" y="4160568"/>
            <a:chExt cx="2318198" cy="931803"/>
          </a:xfrm>
        </p:grpSpPr>
        <p:sp>
          <p:nvSpPr>
            <p:cNvPr id="13" name="Rectangle 12"/>
            <p:cNvSpPr/>
            <p:nvPr/>
          </p:nvSpPr>
          <p:spPr>
            <a:xfrm>
              <a:off x="3889419" y="4160568"/>
              <a:ext cx="2318197" cy="93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3889420" y="4929140"/>
              <a:ext cx="2318197"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12592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animBg="1"/>
      <p:bldP spid="11" grpId="0"/>
      <p:bldP spid="9"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921"/>
            <a:ext cx="12191999" cy="1325563"/>
          </a:xfrm>
        </p:spPr>
        <p:txBody>
          <a:bodyPr anchor="ct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lassen</a:t>
            </a:r>
            <a:endParaRPr lang="en-GB" dirty="0"/>
          </a:p>
        </p:txBody>
      </p:sp>
      <p:sp>
        <p:nvSpPr>
          <p:cNvPr id="7" name="TextBox 6"/>
          <p:cNvSpPr txBox="1"/>
          <p:nvPr/>
        </p:nvSpPr>
        <p:spPr>
          <a:xfrm>
            <a:off x="0" y="2167200"/>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[to leave | leaving]</a:t>
            </a:r>
          </a:p>
        </p:txBody>
      </p:sp>
      <p:sp>
        <p:nvSpPr>
          <p:cNvPr id="8" name="TextBox 7"/>
          <p:cNvSpPr txBox="1"/>
          <p:nvPr/>
        </p:nvSpPr>
        <p:spPr>
          <a:xfrm>
            <a:off x="0" y="3358800"/>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lässt</a:t>
            </a:r>
            <a:endParaRPr lang="en-GB" sz="11500" b="1" dirty="0">
              <a:solidFill>
                <a:srgbClr val="5B9BD5">
                  <a:lumMod val="50000"/>
                </a:srgbClr>
              </a:solidFill>
            </a:endParaRPr>
          </a:p>
        </p:txBody>
      </p:sp>
      <p:sp>
        <p:nvSpPr>
          <p:cNvPr id="9" name="TextBox 8"/>
          <p:cNvSpPr txBox="1"/>
          <p:nvPr/>
        </p:nvSpPr>
        <p:spPr>
          <a:xfrm>
            <a:off x="0" y="5034090"/>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[leaves | is leaving]</a:t>
            </a:r>
          </a:p>
        </p:txBody>
      </p:sp>
    </p:spTree>
    <p:extLst>
      <p:ext uri="{BB962C8B-B14F-4D97-AF65-F5344CB8AC3E}">
        <p14:creationId xmlns:p14="http://schemas.microsoft.com/office/powerpoint/2010/main" val="21284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027561"/>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[leaves| is leaving]</a:t>
            </a:r>
          </a:p>
        </p:txBody>
      </p:sp>
      <p:sp>
        <p:nvSpPr>
          <p:cNvPr id="14" name="Action Button: Help 13" descr="question mark action button">
            <a:hlinkClick r:id="" action="ppaction://noaction" highlightClick="1">
              <a:snd r:embed="rId3" name="nehmen.wav"/>
            </a:hlinkClick>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2" name="Title 1"/>
          <p:cNvSpPr>
            <a:spLocks noGrp="1"/>
          </p:cNvSpPr>
          <p:nvPr>
            <p:ph type="title"/>
          </p:nvPr>
        </p:nvSpPr>
        <p:spPr>
          <a:xfrm>
            <a:off x="0" y="727200"/>
            <a:ext cx="12192000" cy="1325563"/>
          </a:xfrm>
          <a:noFill/>
        </p:spPr>
        <p:txBody>
          <a:bodyPr>
            <a:normAutofit fontScale="90000"/>
          </a:bodyPr>
          <a:lstStyle/>
          <a:p>
            <a:pPr algn="ctr">
              <a:lnSpc>
                <a:spcPct val="100000"/>
              </a:lnSpc>
            </a:pPr>
            <a:r>
              <a:rPr lang="en-GB" sz="12800" b="1" dirty="0" err="1">
                <a:solidFill>
                  <a:srgbClr val="5B9BD5">
                    <a:lumMod val="50000"/>
                  </a:srgbClr>
                </a:solidFill>
              </a:rPr>
              <a:t>lassen</a:t>
            </a:r>
            <a:endParaRPr lang="en-GB" dirty="0"/>
          </a:p>
        </p:txBody>
      </p:sp>
      <p:sp>
        <p:nvSpPr>
          <p:cNvPr id="11" name="TextBox 10">
            <a:hlinkClick r:id="" action="ppaction://noaction">
              <a:snd r:embed="rId4" name="lassen.wav"/>
            </a:hlinkClick>
          </p:cNvPr>
          <p:cNvSpPr txBox="1"/>
          <p:nvPr/>
        </p:nvSpPr>
        <p:spPr>
          <a:xfrm>
            <a:off x="0" y="2168684"/>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[to leave | leaving]</a:t>
            </a:r>
          </a:p>
        </p:txBody>
      </p:sp>
      <p:sp>
        <p:nvSpPr>
          <p:cNvPr id="15" name="Action Button: Help 14" descr="question mark action button">
            <a:hlinkClick r:id="" action="ppaction://noaction" highlightClick="1">
              <a:snd r:embed="rId5" name="laesst.wav"/>
            </a:hlinkClick>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EEC100"/>
              </a:solidFill>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lässt</a:t>
            </a:r>
            <a:endParaRPr lang="en-GB" sz="11500" b="1" dirty="0">
              <a:solidFill>
                <a:srgbClr val="5B9BD5">
                  <a:lumMod val="50000"/>
                </a:srgbClr>
              </a:solidFill>
            </a:endParaRPr>
          </a:p>
        </p:txBody>
      </p:sp>
    </p:spTree>
    <p:extLst>
      <p:ext uri="{BB962C8B-B14F-4D97-AF65-F5344CB8AC3E}">
        <p14:creationId xmlns:p14="http://schemas.microsoft.com/office/powerpoint/2010/main" val="7820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 grpId="0"/>
      <p:bldP spid="11" grpId="0"/>
      <p:bldP spid="15"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7200"/>
            <a:ext cx="12192000" cy="1325563"/>
          </a:xfrm>
          <a:noFill/>
        </p:spPr>
        <p:txBody>
          <a:bodyPr>
            <a:noAutofit/>
          </a:bodyPr>
          <a:lstStyle/>
          <a:p>
            <a:pPr algn="ctr">
              <a:lnSpc>
                <a:spcPct val="100000"/>
              </a:lnSpc>
            </a:pPr>
            <a:r>
              <a:rPr lang="en-GB" sz="11500" b="1" dirty="0" err="1">
                <a:solidFill>
                  <a:srgbClr val="5B9BD5">
                    <a:lumMod val="50000"/>
                  </a:srgbClr>
                </a:solidFill>
              </a:rPr>
              <a:t>lässt</a:t>
            </a:r>
            <a:endParaRPr lang="en-GB" sz="11500" dirty="0"/>
          </a:p>
        </p:txBody>
      </p:sp>
      <p:sp>
        <p:nvSpPr>
          <p:cNvPr id="4" name="TextBox 3"/>
          <p:cNvSpPr txBox="1"/>
          <p:nvPr/>
        </p:nvSpPr>
        <p:spPr>
          <a:xfrm>
            <a:off x="0" y="21672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[leaves | is leaving]</a:t>
            </a:r>
          </a:p>
        </p:txBody>
      </p:sp>
      <p:sp>
        <p:nvSpPr>
          <p:cNvPr id="5" name="TextBox 4"/>
          <p:cNvSpPr txBox="1"/>
          <p:nvPr/>
        </p:nvSpPr>
        <p:spPr>
          <a:xfrm>
            <a:off x="0" y="4082400"/>
            <a:ext cx="12192000" cy="1015663"/>
          </a:xfrm>
          <a:prstGeom prst="rect">
            <a:avLst/>
          </a:prstGeom>
          <a:noFill/>
        </p:spPr>
        <p:txBody>
          <a:bodyPr wrap="square" rtlCol="0">
            <a:spAutoFit/>
          </a:bodyPr>
          <a:lstStyle/>
          <a:p>
            <a:pPr algn="ctr">
              <a:defRPr/>
            </a:pPr>
            <a:r>
              <a:rPr lang="en-GB" sz="6000" dirty="0" err="1">
                <a:solidFill>
                  <a:srgbClr val="5B9BD5">
                    <a:lumMod val="50000"/>
                  </a:srgbClr>
                </a:solidFill>
              </a:rPr>
              <a:t>Sie</a:t>
            </a:r>
            <a:r>
              <a:rPr lang="en-GB" sz="6000" dirty="0">
                <a:solidFill>
                  <a:srgbClr val="5B9BD5">
                    <a:lumMod val="50000"/>
                  </a:srgbClr>
                </a:solidFill>
              </a:rPr>
              <a:t> </a:t>
            </a:r>
            <a:r>
              <a:rPr lang="en-GB" sz="6000" b="1" dirty="0" err="1">
                <a:solidFill>
                  <a:srgbClr val="EEC100"/>
                </a:solidFill>
              </a:rPr>
              <a:t>lässt</a:t>
            </a:r>
            <a:r>
              <a:rPr lang="en-GB" sz="6000" b="1" dirty="0">
                <a:solidFill>
                  <a:srgbClr val="EEC100"/>
                </a:solidFill>
              </a:rPr>
              <a:t> </a:t>
            </a:r>
            <a:r>
              <a:rPr lang="en-GB" sz="6000" dirty="0">
                <a:solidFill>
                  <a:srgbClr val="5B9BD5">
                    <a:lumMod val="50000"/>
                  </a:srgbClr>
                </a:solidFill>
              </a:rPr>
              <a:t>das Handy </a:t>
            </a:r>
            <a:r>
              <a:rPr lang="en-GB" sz="6000" dirty="0" err="1">
                <a:solidFill>
                  <a:srgbClr val="5B9BD5">
                    <a:lumMod val="50000"/>
                  </a:srgbClr>
                </a:solidFill>
              </a:rPr>
              <a:t>zu</a:t>
            </a:r>
            <a:r>
              <a:rPr lang="en-GB" sz="6000" dirty="0">
                <a:solidFill>
                  <a:srgbClr val="5B9BD5">
                    <a:lumMod val="50000"/>
                  </a:srgbClr>
                </a:solidFill>
              </a:rPr>
              <a:t> </a:t>
            </a:r>
            <a:r>
              <a:rPr lang="en-GB" sz="6000" dirty="0" err="1">
                <a:solidFill>
                  <a:srgbClr val="5B9BD5">
                    <a:lumMod val="50000"/>
                  </a:srgbClr>
                </a:solidFill>
              </a:rPr>
              <a:t>Hause</a:t>
            </a:r>
            <a:r>
              <a:rPr lang="en-GB" sz="6000" dirty="0">
                <a:solidFill>
                  <a:srgbClr val="5B9BD5">
                    <a:lumMod val="50000"/>
                  </a:srgbClr>
                </a:solidFill>
              </a:rPr>
              <a:t>. </a:t>
            </a:r>
            <a:endParaRPr lang="fr-FR" sz="6000" dirty="0">
              <a:solidFill>
                <a:srgbClr val="EA5F00"/>
              </a:solidFill>
              <a:cs typeface="Calibri" panose="020F0502020204030204" pitchFamily="34" charset="0"/>
            </a:endParaRPr>
          </a:p>
        </p:txBody>
      </p:sp>
      <p:sp>
        <p:nvSpPr>
          <p:cNvPr id="7" name="TextBox 6"/>
          <p:cNvSpPr txBox="1"/>
          <p:nvPr/>
        </p:nvSpPr>
        <p:spPr>
          <a:xfrm>
            <a:off x="0" y="5039817"/>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[She </a:t>
            </a:r>
            <a:r>
              <a:rPr lang="en-GB" sz="3200" b="1" dirty="0">
                <a:solidFill>
                  <a:srgbClr val="EEC100"/>
                </a:solidFill>
                <a:cs typeface="Calibri" panose="020F0502020204030204" pitchFamily="34" charset="0"/>
              </a:rPr>
              <a:t>leaves </a:t>
            </a:r>
            <a:r>
              <a:rPr lang="en-GB" sz="3200" dirty="0">
                <a:solidFill>
                  <a:srgbClr val="5B9BD5">
                    <a:lumMod val="50000"/>
                  </a:srgbClr>
                </a:solidFill>
              </a:rPr>
              <a:t>|</a:t>
            </a:r>
            <a:r>
              <a:rPr lang="en-GB" sz="3200" b="1" dirty="0">
                <a:solidFill>
                  <a:srgbClr val="EEC100"/>
                </a:solidFill>
                <a:cs typeface="Calibri" panose="020F0502020204030204" pitchFamily="34" charset="0"/>
              </a:rPr>
              <a:t> is leaving </a:t>
            </a:r>
            <a:r>
              <a:rPr lang="en-GB" sz="3200" dirty="0">
                <a:solidFill>
                  <a:srgbClr val="5B9BD5">
                    <a:lumMod val="50000"/>
                  </a:srgbClr>
                </a:solidFill>
              </a:rPr>
              <a:t>the phone at home.]</a:t>
            </a:r>
          </a:p>
        </p:txBody>
      </p:sp>
    </p:spTree>
    <p:extLst>
      <p:ext uri="{BB962C8B-B14F-4D97-AF65-F5344CB8AC3E}">
        <p14:creationId xmlns:p14="http://schemas.microsoft.com/office/powerpoint/2010/main" val="113999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7200"/>
            <a:ext cx="12192000" cy="1325563"/>
          </a:xfrm>
          <a:noFill/>
        </p:spPr>
        <p:txBody>
          <a:bodyPr>
            <a:normAutofit fontScale="90000"/>
          </a:bodyPr>
          <a:lstStyle/>
          <a:p>
            <a:pPr algn="ctr">
              <a:lnSpc>
                <a:spcPct val="100000"/>
              </a:lnSpc>
            </a:pPr>
            <a:r>
              <a:rPr lang="en-GB" sz="12800" b="1" dirty="0" err="1">
                <a:solidFill>
                  <a:srgbClr val="5B9BD5">
                    <a:lumMod val="50000"/>
                  </a:srgbClr>
                </a:solidFill>
              </a:rPr>
              <a:t>lassen</a:t>
            </a:r>
            <a:endParaRPr lang="en-GB" dirty="0"/>
          </a:p>
        </p:txBody>
      </p:sp>
      <p:sp>
        <p:nvSpPr>
          <p:cNvPr id="4" name="TextBox 3"/>
          <p:cNvSpPr txBox="1"/>
          <p:nvPr/>
        </p:nvSpPr>
        <p:spPr>
          <a:xfrm>
            <a:off x="0" y="21672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[to leave | leaving]</a:t>
            </a:r>
          </a:p>
        </p:txBody>
      </p:sp>
      <p:sp>
        <p:nvSpPr>
          <p:cNvPr id="5" name="TextBox 4"/>
          <p:cNvSpPr txBox="1"/>
          <p:nvPr/>
        </p:nvSpPr>
        <p:spPr>
          <a:xfrm>
            <a:off x="0" y="4082400"/>
            <a:ext cx="12192000" cy="907941"/>
          </a:xfrm>
          <a:prstGeom prst="rect">
            <a:avLst/>
          </a:prstGeom>
          <a:solidFill>
            <a:schemeClr val="bg1"/>
          </a:solidFill>
        </p:spPr>
        <p:txBody>
          <a:bodyPr wrap="square" rtlCol="0">
            <a:spAutoFit/>
          </a:bodyPr>
          <a:lstStyle/>
          <a:p>
            <a:pPr algn="ctr">
              <a:defRPr/>
            </a:pPr>
            <a:r>
              <a:rPr lang="de-DE" sz="5300" dirty="0">
                <a:solidFill>
                  <a:srgbClr val="5B9BD5">
                    <a:lumMod val="50000"/>
                  </a:srgbClr>
                </a:solidFill>
              </a:rPr>
              <a:t>Sie muss das Handy zu Hause </a:t>
            </a:r>
            <a:r>
              <a:rPr lang="de-DE" sz="5300" b="1" dirty="0">
                <a:solidFill>
                  <a:srgbClr val="EEC100"/>
                </a:solidFill>
                <a:cs typeface="Calibri" panose="020F0502020204030204" pitchFamily="34" charset="0"/>
              </a:rPr>
              <a:t>lassen</a:t>
            </a:r>
            <a:r>
              <a:rPr lang="de-DE" sz="5300" dirty="0">
                <a:solidFill>
                  <a:srgbClr val="5B9BD5">
                    <a:lumMod val="50000"/>
                  </a:srgbClr>
                </a:solidFill>
              </a:rPr>
              <a:t>. </a:t>
            </a:r>
            <a:endParaRPr lang="en-GB" sz="5300" dirty="0">
              <a:solidFill>
                <a:srgbClr val="5B9BD5">
                  <a:lumMod val="50000"/>
                </a:srgbClr>
              </a:solidFill>
            </a:endParaRPr>
          </a:p>
        </p:txBody>
      </p:sp>
      <p:sp>
        <p:nvSpPr>
          <p:cNvPr id="7" name="TextBox 6"/>
          <p:cNvSpPr txBox="1"/>
          <p:nvPr/>
        </p:nvSpPr>
        <p:spPr>
          <a:xfrm>
            <a:off x="1" y="49968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[She must </a:t>
            </a:r>
            <a:r>
              <a:rPr lang="en-GB" sz="3200" b="1" dirty="0">
                <a:solidFill>
                  <a:srgbClr val="EEC100"/>
                </a:solidFill>
              </a:rPr>
              <a:t>leave</a:t>
            </a:r>
            <a:r>
              <a:rPr lang="en-GB" sz="3200" b="1" dirty="0">
                <a:solidFill>
                  <a:srgbClr val="EEC100"/>
                </a:solidFill>
                <a:cs typeface="Calibri" panose="020F0502020204030204" pitchFamily="34" charset="0"/>
              </a:rPr>
              <a:t> </a:t>
            </a:r>
            <a:r>
              <a:rPr lang="en-GB" sz="3200" dirty="0">
                <a:solidFill>
                  <a:srgbClr val="5B9BD5">
                    <a:lumMod val="50000"/>
                  </a:srgbClr>
                </a:solidFill>
              </a:rPr>
              <a:t>the phone at home.]</a:t>
            </a:r>
          </a:p>
        </p:txBody>
      </p:sp>
    </p:spTree>
    <p:extLst>
      <p:ext uri="{BB962C8B-B14F-4D97-AF65-F5344CB8AC3E}">
        <p14:creationId xmlns:p14="http://schemas.microsoft.com/office/powerpoint/2010/main" val="94711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996557"/>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[She </a:t>
            </a:r>
            <a:r>
              <a:rPr lang="en-GB" sz="3200" b="1" dirty="0">
                <a:solidFill>
                  <a:srgbClr val="EEC100"/>
                </a:solidFill>
                <a:cs typeface="Calibri" panose="020F0502020204030204" pitchFamily="34" charset="0"/>
              </a:rPr>
              <a:t>leaves </a:t>
            </a:r>
            <a:r>
              <a:rPr lang="en-GB" sz="3200" dirty="0">
                <a:solidFill>
                  <a:srgbClr val="5B9BD5">
                    <a:lumMod val="50000"/>
                  </a:srgbClr>
                </a:solidFill>
              </a:rPr>
              <a:t>|</a:t>
            </a:r>
            <a:r>
              <a:rPr lang="en-GB" sz="3200" b="1" dirty="0">
                <a:solidFill>
                  <a:srgbClr val="EEC100"/>
                </a:solidFill>
                <a:cs typeface="Calibri" panose="020F0502020204030204" pitchFamily="34" charset="0"/>
              </a:rPr>
              <a:t> is leaving </a:t>
            </a:r>
            <a:r>
              <a:rPr lang="en-GB" sz="3200" dirty="0">
                <a:solidFill>
                  <a:srgbClr val="5B9BD5">
                    <a:lumMod val="50000"/>
                  </a:srgbClr>
                </a:solidFill>
              </a:rPr>
              <a:t>the phone at home.]</a:t>
            </a:r>
          </a:p>
        </p:txBody>
      </p:sp>
      <p:sp>
        <p:nvSpPr>
          <p:cNvPr id="4" name="TextBox 3"/>
          <p:cNvSpPr txBox="1"/>
          <p:nvPr/>
        </p:nvSpPr>
        <p:spPr>
          <a:xfrm>
            <a:off x="0" y="2168684"/>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[leaves | is leaving]</a:t>
            </a:r>
          </a:p>
        </p:txBody>
      </p:sp>
      <p:sp>
        <p:nvSpPr>
          <p:cNvPr id="5" name="Action Button: Help 4" descr="question mark action button">
            <a:hlinkClick r:id="" action="ppaction://noaction" highlightClick="1">
              <a:snd r:embed="rId3" name="laesst.wav"/>
            </a:hlinkClick>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 name="Title 5"/>
          <p:cNvSpPr>
            <a:spLocks noGrp="1"/>
          </p:cNvSpPr>
          <p:nvPr>
            <p:ph type="title"/>
          </p:nvPr>
        </p:nvSpPr>
        <p:spPr>
          <a:xfrm>
            <a:off x="0" y="727200"/>
            <a:ext cx="12192000" cy="1325563"/>
          </a:xfrm>
          <a:noFill/>
        </p:spPr>
        <p:txBody>
          <a:bodyPr>
            <a:noAutofit/>
          </a:bodyPr>
          <a:lstStyle/>
          <a:p>
            <a:pPr algn="ctr">
              <a:lnSpc>
                <a:spcPct val="100000"/>
              </a:lnSpc>
            </a:pPr>
            <a:r>
              <a:rPr lang="en-GB" sz="11500" b="1" dirty="0" err="1">
                <a:solidFill>
                  <a:srgbClr val="5B9BD5">
                    <a:lumMod val="50000"/>
                  </a:srgbClr>
                </a:solidFill>
              </a:rPr>
              <a:t>lässt</a:t>
            </a:r>
            <a:endParaRPr lang="en-GB" sz="11500" dirty="0"/>
          </a:p>
        </p:txBody>
      </p:sp>
      <p:sp>
        <p:nvSpPr>
          <p:cNvPr id="7" name="Action Button: Help 6" descr="question mark action button">
            <a:hlinkClick r:id="" action="ppaction://noaction" highlightClick="1">
              <a:snd r:embed="rId4" name="sie laesst das Handy zu Hause.wav"/>
            </a:hlinkClick>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8" name="TextBox 7"/>
          <p:cNvSpPr txBox="1"/>
          <p:nvPr/>
        </p:nvSpPr>
        <p:spPr>
          <a:xfrm>
            <a:off x="0" y="4064754"/>
            <a:ext cx="12192000" cy="1015663"/>
          </a:xfrm>
          <a:prstGeom prst="rect">
            <a:avLst/>
          </a:prstGeom>
          <a:noFill/>
        </p:spPr>
        <p:txBody>
          <a:bodyPr wrap="square" rtlCol="0">
            <a:spAutoFit/>
          </a:bodyPr>
          <a:lstStyle/>
          <a:p>
            <a:pPr algn="ctr">
              <a:defRPr/>
            </a:pPr>
            <a:r>
              <a:rPr lang="en-GB" sz="6000" dirty="0" err="1">
                <a:solidFill>
                  <a:srgbClr val="5B9BD5">
                    <a:lumMod val="50000"/>
                  </a:srgbClr>
                </a:solidFill>
              </a:rPr>
              <a:t>Sie</a:t>
            </a:r>
            <a:r>
              <a:rPr lang="en-GB" sz="6000" dirty="0">
                <a:solidFill>
                  <a:srgbClr val="5B9BD5">
                    <a:lumMod val="50000"/>
                  </a:srgbClr>
                </a:solidFill>
              </a:rPr>
              <a:t> </a:t>
            </a:r>
            <a:r>
              <a:rPr lang="en-GB" sz="6000" b="1" dirty="0" err="1">
                <a:solidFill>
                  <a:srgbClr val="EEC100"/>
                </a:solidFill>
              </a:rPr>
              <a:t>lässt</a:t>
            </a:r>
            <a:r>
              <a:rPr lang="en-GB" sz="6000" b="1" dirty="0">
                <a:solidFill>
                  <a:srgbClr val="EEC100"/>
                </a:solidFill>
              </a:rPr>
              <a:t> </a:t>
            </a:r>
            <a:r>
              <a:rPr lang="en-GB" sz="6000" dirty="0">
                <a:solidFill>
                  <a:srgbClr val="5B9BD5">
                    <a:lumMod val="50000"/>
                  </a:srgbClr>
                </a:solidFill>
              </a:rPr>
              <a:t>das Handy </a:t>
            </a:r>
            <a:r>
              <a:rPr lang="en-GB" sz="6000" dirty="0" err="1">
                <a:solidFill>
                  <a:srgbClr val="5B9BD5">
                    <a:lumMod val="50000"/>
                  </a:srgbClr>
                </a:solidFill>
              </a:rPr>
              <a:t>zu</a:t>
            </a:r>
            <a:r>
              <a:rPr lang="en-GB" sz="6000" dirty="0">
                <a:solidFill>
                  <a:srgbClr val="5B9BD5">
                    <a:lumMod val="50000"/>
                  </a:srgbClr>
                </a:solidFill>
              </a:rPr>
              <a:t> </a:t>
            </a:r>
            <a:r>
              <a:rPr lang="en-GB" sz="6000" dirty="0" err="1">
                <a:solidFill>
                  <a:srgbClr val="5B9BD5">
                    <a:lumMod val="50000"/>
                  </a:srgbClr>
                </a:solidFill>
              </a:rPr>
              <a:t>Hause</a:t>
            </a:r>
            <a:r>
              <a:rPr lang="en-GB" sz="6000" dirty="0">
                <a:solidFill>
                  <a:srgbClr val="5B9BD5">
                    <a:lumMod val="50000"/>
                  </a:srgbClr>
                </a:solidFill>
              </a:rPr>
              <a:t>. </a:t>
            </a:r>
            <a:endParaRPr lang="fr-FR" sz="6000" dirty="0">
              <a:solidFill>
                <a:srgbClr val="EA5F00"/>
              </a:solidFill>
              <a:cs typeface="Calibri" panose="020F0502020204030204" pitchFamily="34" charset="0"/>
            </a:endParaRPr>
          </a:p>
        </p:txBody>
      </p:sp>
      <p:grpSp>
        <p:nvGrpSpPr>
          <p:cNvPr id="11" name="Group 10"/>
          <p:cNvGrpSpPr/>
          <p:nvPr/>
        </p:nvGrpSpPr>
        <p:grpSpPr>
          <a:xfrm>
            <a:off x="1950720" y="4166754"/>
            <a:ext cx="1602872" cy="931803"/>
            <a:chOff x="3889419" y="4160568"/>
            <a:chExt cx="2318198" cy="931803"/>
          </a:xfrm>
        </p:grpSpPr>
        <p:sp>
          <p:nvSpPr>
            <p:cNvPr id="2" name="Rectangle 1"/>
            <p:cNvSpPr/>
            <p:nvPr/>
          </p:nvSpPr>
          <p:spPr>
            <a:xfrm>
              <a:off x="3889419" y="4160568"/>
              <a:ext cx="2318197" cy="93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3889420" y="4929140"/>
              <a:ext cx="2318197"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95703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animBg="1"/>
      <p:bldP spid="6"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8" name="TextBox 7"/>
          <p:cNvSpPr txBox="1"/>
          <p:nvPr/>
        </p:nvSpPr>
        <p:spPr>
          <a:xfrm>
            <a:off x="4189635" y="4569972"/>
            <a:ext cx="6632203" cy="954107"/>
          </a:xfrm>
          <a:prstGeom prst="rect">
            <a:avLst/>
          </a:prstGeom>
          <a:noFill/>
        </p:spPr>
        <p:txBody>
          <a:bodyPr wrap="square" rtlCol="0">
            <a:spAutoFit/>
          </a:bodyPr>
          <a:lstStyle/>
          <a:p>
            <a:r>
              <a:rPr lang="en-GB" sz="3200">
                <a:solidFill>
                  <a:srgbClr val="002060"/>
                </a:solidFill>
                <a:latin typeface="Century Gothic" panose="020B0502020202020204" pitchFamily="34" charset="0"/>
              </a:rPr>
              <a:t>vowel </a:t>
            </a:r>
            <a:r>
              <a:rPr lang="en-GB" sz="2400" i="1">
                <a:solidFill>
                  <a:srgbClr val="002060"/>
                </a:solidFill>
                <a:latin typeface="Century Gothic" panose="020B0502020202020204" pitchFamily="34" charset="0"/>
              </a:rPr>
              <a:t>(no examples of ‘uu’ in German)</a:t>
            </a:r>
          </a:p>
          <a:p>
            <a:endParaRPr lang="en-GB" sz="2400"/>
          </a:p>
        </p:txBody>
      </p:sp>
      <p:sp>
        <p:nvSpPr>
          <p:cNvPr id="10" name="TextBox 9"/>
          <p:cNvSpPr txBox="1"/>
          <p:nvPr/>
        </p:nvSpPr>
        <p:spPr>
          <a:xfrm>
            <a:off x="6819769" y="5084662"/>
            <a:ext cx="565198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‘h’, e.g., </a:t>
            </a:r>
            <a:r>
              <a:rPr lang="en-GB" sz="3200" b="1" u="sng"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hr</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n</a:t>
            </a:r>
            <a:r>
              <a:rPr lang="en-GB" sz="3200" b="1" u="sng" dirty="0" err="1">
                <a:solidFill>
                  <a:srgbClr val="FFC000"/>
                </a:solidFill>
                <a:latin typeface="Century Gothic" panose="020B0502020202020204" pitchFamily="34" charset="0"/>
              </a:rPr>
              <a:t>e</a:t>
            </a:r>
            <a:r>
              <a:rPr lang="en-GB" sz="3200" dirty="0" err="1">
                <a:solidFill>
                  <a:schemeClr val="accent5">
                    <a:lumMod val="50000"/>
                  </a:schemeClr>
                </a:solidFill>
                <a:latin typeface="Century Gothic" panose="020B0502020202020204" pitchFamily="34" charset="0"/>
              </a:rPr>
              <a:t>h</a:t>
            </a:r>
            <a:r>
              <a:rPr lang="en-GB" sz="3200" dirty="0" err="1">
                <a:solidFill>
                  <a:srgbClr val="002060"/>
                </a:solidFill>
                <a:latin typeface="Century Gothic" panose="020B0502020202020204" pitchFamily="34" charset="0"/>
              </a:rPr>
              <a:t>men</a:t>
            </a:r>
            <a:endParaRPr lang="en-GB" sz="3200" dirty="0"/>
          </a:p>
        </p:txBody>
      </p:sp>
      <p:sp>
        <p:nvSpPr>
          <p:cNvPr id="4" name="Rectangle 3"/>
          <p:cNvSpPr/>
          <p:nvPr/>
        </p:nvSpPr>
        <p:spPr>
          <a:xfrm>
            <a:off x="300038" y="4088250"/>
            <a:ext cx="12724300" cy="2062103"/>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 when:</a:t>
            </a:r>
          </a:p>
          <a:p>
            <a:pPr lvl="1"/>
            <a:r>
              <a:rPr lang="en-GB" sz="3200" dirty="0">
                <a:solidFill>
                  <a:srgbClr val="002060"/>
                </a:solidFill>
                <a:latin typeface="Century Gothic" panose="020B0502020202020204" pitchFamily="34" charset="0"/>
              </a:rPr>
              <a:t>there is a </a:t>
            </a:r>
            <a:r>
              <a:rPr lang="en-GB" sz="3200">
                <a:solidFill>
                  <a:srgbClr val="002060"/>
                </a:solidFill>
                <a:latin typeface="Century Gothic" panose="020B0502020202020204" pitchFamily="34" charset="0"/>
              </a:rPr>
              <a:t>double ______</a:t>
            </a:r>
          </a:p>
          <a:p>
            <a:pPr lvl="1"/>
            <a:r>
              <a:rPr lang="en-GB" sz="3200">
                <a:solidFill>
                  <a:srgbClr val="002060"/>
                </a:solidFill>
                <a:latin typeface="Century Gothic" panose="020B0502020202020204" pitchFamily="34" charset="0"/>
              </a:rPr>
              <a:t>or </a:t>
            </a:r>
            <a:r>
              <a:rPr lang="en-GB" sz="3200" dirty="0">
                <a:solidFill>
                  <a:srgbClr val="002060"/>
                </a:solidFill>
                <a:latin typeface="Century Gothic" panose="020B0502020202020204" pitchFamily="34" charset="0"/>
              </a:rPr>
              <a:t>when followed by </a:t>
            </a:r>
            <a:r>
              <a:rPr lang="en-GB" sz="3200">
                <a:solidFill>
                  <a:srgbClr val="002060"/>
                </a:solidFill>
                <a:latin typeface="Century Gothic" panose="020B0502020202020204" pitchFamily="34" charset="0"/>
              </a:rPr>
              <a:t>the letter ___</a:t>
            </a:r>
            <a:endParaRPr lang="en-GB" sz="3200" dirty="0">
              <a:solidFill>
                <a:srgbClr val="002060"/>
              </a:solidFill>
              <a:latin typeface="Century Gothic" panose="020B0502020202020204" pitchFamily="34" charset="0"/>
            </a:endParaRPr>
          </a:p>
          <a:p>
            <a:pPr lvl="1"/>
            <a:r>
              <a:rPr lang="en-GB" sz="3200" dirty="0">
                <a:solidFill>
                  <a:srgbClr val="002060"/>
                </a:solidFill>
                <a:latin typeface="Century Gothic" panose="020B0502020202020204" pitchFamily="34" charset="0"/>
              </a:rPr>
              <a:t>or by </a:t>
            </a:r>
            <a:r>
              <a:rPr lang="en-GB" sz="3200">
                <a:solidFill>
                  <a:srgbClr val="002060"/>
                </a:solidFill>
                <a:latin typeface="Century Gothic" panose="020B0502020202020204" pitchFamily="34" charset="0"/>
              </a:rPr>
              <a:t>a single ___________				   </a:t>
            </a:r>
            <a:endParaRPr lang="en-GB" sz="3200" dirty="0">
              <a:solidFill>
                <a:prstClr val="black"/>
              </a:solidFill>
              <a:latin typeface="Century Gothic" panose="020B0502020202020204" pitchFamily="34" charset="0"/>
            </a:endParaRPr>
          </a:p>
        </p:txBody>
      </p:sp>
      <p:sp>
        <p:nvSpPr>
          <p:cNvPr id="3" name="Rectangle 2"/>
          <p:cNvSpPr/>
          <p:nvPr/>
        </p:nvSpPr>
        <p:spPr>
          <a:xfrm>
            <a:off x="300038" y="2686914"/>
            <a:ext cx="10432130" cy="1077218"/>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short</a:t>
            </a:r>
            <a:r>
              <a:rPr lang="en-GB" sz="3200" dirty="0">
                <a:solidFill>
                  <a:srgbClr val="002060"/>
                </a:solidFill>
                <a:latin typeface="Century Gothic" panose="020B0502020202020204" pitchFamily="34" charset="0"/>
              </a:rPr>
              <a:t> when followed by more than one __________, e.g., </a:t>
            </a:r>
            <a:r>
              <a:rPr lang="en-GB" sz="3200" dirty="0" err="1">
                <a:solidFill>
                  <a:srgbClr val="002060"/>
                </a:solidFill>
                <a:latin typeface="Century Gothic" panose="020B0502020202020204" pitchFamily="34" charset="0"/>
              </a:rPr>
              <a:t>l</a:t>
            </a:r>
            <a:r>
              <a:rPr lang="en-GB" sz="3200" b="1"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ssen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tr</a:t>
            </a:r>
            <a:r>
              <a:rPr lang="en-GB" sz="3200" b="1"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nken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K</a:t>
            </a:r>
            <a:r>
              <a:rPr lang="en-GB" sz="3200" b="1" dirty="0" err="1">
                <a:solidFill>
                  <a:srgbClr val="FFC000"/>
                </a:solidFill>
                <a:latin typeface="Century Gothic" panose="020B0502020202020204" pitchFamily="34" charset="0"/>
              </a:rPr>
              <a:t>i</a:t>
            </a:r>
            <a:r>
              <a:rPr lang="en-GB" sz="3200" dirty="0" err="1">
                <a:solidFill>
                  <a:srgbClr val="002060"/>
                </a:solidFill>
                <a:latin typeface="Century Gothic" panose="020B0502020202020204" pitchFamily="34" charset="0"/>
              </a:rPr>
              <a:t>rche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f</a:t>
            </a:r>
            <a:r>
              <a:rPr lang="en-GB" sz="3200" b="1" dirty="0" err="1">
                <a:solidFill>
                  <a:srgbClr val="FFC000"/>
                </a:solidFill>
                <a:latin typeface="Century Gothic" panose="020B0502020202020204" pitchFamily="34" charset="0"/>
              </a:rPr>
              <a:t>ü</a:t>
            </a:r>
            <a:r>
              <a:rPr lang="en-GB" sz="3200" dirty="0" err="1">
                <a:solidFill>
                  <a:srgbClr val="002060"/>
                </a:solidFill>
                <a:latin typeface="Century Gothic" panose="020B0502020202020204" pitchFamily="34" charset="0"/>
              </a:rPr>
              <a:t>nf</a:t>
            </a:r>
            <a:r>
              <a:rPr lang="en-GB" sz="3200" dirty="0">
                <a:solidFill>
                  <a:srgbClr val="002060"/>
                </a:solidFill>
                <a:latin typeface="Century Gothic" panose="020B0502020202020204" pitchFamily="34" charset="0"/>
              </a:rPr>
              <a:t>.</a:t>
            </a:r>
            <a:r>
              <a:rPr lang="en-GB" sz="3200" b="1" dirty="0">
                <a:solidFill>
                  <a:srgbClr val="002060"/>
                </a:solidFill>
                <a:latin typeface="Century Gothic" panose="020B0502020202020204" pitchFamily="34" charset="0"/>
              </a:rPr>
              <a:t> </a:t>
            </a:r>
            <a:endParaRPr lang="en-GB" sz="3200" dirty="0">
              <a:solidFill>
                <a:prstClr val="black"/>
              </a:solidFill>
              <a:latin typeface="Century Gothic" panose="020B0502020202020204" pitchFamily="34" charset="0"/>
            </a:endParaRPr>
          </a:p>
        </p:txBody>
      </p:sp>
      <p:sp>
        <p:nvSpPr>
          <p:cNvPr id="2" name="TextBox 1"/>
          <p:cNvSpPr txBox="1"/>
          <p:nvPr/>
        </p:nvSpPr>
        <p:spPr>
          <a:xfrm>
            <a:off x="300038" y="1356517"/>
            <a:ext cx="11391219" cy="1077218"/>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German vowels (with or without umlauts) can be ____ or </a:t>
            </a:r>
            <a:r>
              <a:rPr lang="en-GB" sz="3200" b="1" dirty="0">
                <a:solidFill>
                  <a:srgbClr val="002060"/>
                </a:solidFill>
                <a:latin typeface="Century Gothic" panose="020B0502020202020204" pitchFamily="34" charset="0"/>
              </a:rPr>
              <a:t>____ .</a:t>
            </a:r>
            <a:endParaRPr lang="en-GB" sz="3200" dirty="0">
              <a:solidFill>
                <a:srgbClr val="002060"/>
              </a:solidFill>
              <a:latin typeface="Century Gothic" panose="020B0502020202020204" pitchFamily="34" charset="0"/>
            </a:endParaRPr>
          </a:p>
        </p:txBody>
      </p:sp>
      <p:sp>
        <p:nvSpPr>
          <p:cNvPr id="6" name="Oval 5"/>
          <p:cNvSpPr/>
          <p:nvPr/>
        </p:nvSpPr>
        <p:spPr>
          <a:xfrm>
            <a:off x="5004570" y="3197962"/>
            <a:ext cx="740144" cy="5497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6496173" y="3197962"/>
            <a:ext cx="77251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9455035" y="3197962"/>
            <a:ext cx="84610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9686375" y="5086284"/>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a:extLst>
              <a:ext uri="{FF2B5EF4-FFF2-40B4-BE49-F238E27FC236}">
                <a16:creationId xmlns:a16="http://schemas.microsoft.com/office/drawing/2014/main" id="{E640B3FF-AFB6-4DDA-BB66-5373045C4780}"/>
              </a:ext>
            </a:extLst>
          </p:cNvPr>
          <p:cNvSpPr/>
          <p:nvPr/>
        </p:nvSpPr>
        <p:spPr>
          <a:xfrm>
            <a:off x="8011495" y="3197962"/>
            <a:ext cx="936469" cy="5497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a:extLst>
              <a:ext uri="{FF2B5EF4-FFF2-40B4-BE49-F238E27FC236}">
                <a16:creationId xmlns:a16="http://schemas.microsoft.com/office/drawing/2014/main" id="{1C0CB307-0129-4BDD-B0D0-5DC99B1AF722}"/>
              </a:ext>
            </a:extLst>
          </p:cNvPr>
          <p:cNvSpPr/>
          <p:nvPr/>
        </p:nvSpPr>
        <p:spPr>
          <a:xfrm>
            <a:off x="8591441" y="5075126"/>
            <a:ext cx="589400" cy="549767"/>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extBox 16"/>
          <p:cNvSpPr txBox="1"/>
          <p:nvPr/>
        </p:nvSpPr>
        <p:spPr>
          <a:xfrm>
            <a:off x="1292353" y="1865844"/>
            <a:ext cx="1424093"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long</a:t>
            </a:r>
            <a:endParaRPr lang="en-GB" sz="3200"/>
          </a:p>
        </p:txBody>
      </p:sp>
      <p:sp>
        <p:nvSpPr>
          <p:cNvPr id="18" name="TextBox 17"/>
          <p:cNvSpPr txBox="1"/>
          <p:nvPr/>
        </p:nvSpPr>
        <p:spPr>
          <a:xfrm>
            <a:off x="10410893" y="1377277"/>
            <a:ext cx="1424093" cy="584775"/>
          </a:xfrm>
          <a:prstGeom prst="rect">
            <a:avLst/>
          </a:prstGeom>
          <a:noFill/>
        </p:spPr>
        <p:txBody>
          <a:bodyPr wrap="square" rtlCol="0">
            <a:spAutoFit/>
          </a:bodyPr>
          <a:lstStyle/>
          <a:p>
            <a:r>
              <a:rPr lang="en-GB" sz="3200" b="1">
                <a:solidFill>
                  <a:srgbClr val="002060"/>
                </a:solidFill>
                <a:latin typeface="Century Gothic" panose="020B0502020202020204" pitchFamily="34" charset="0"/>
              </a:rPr>
              <a:t>short</a:t>
            </a:r>
            <a:endParaRPr lang="en-GB" sz="3200"/>
          </a:p>
        </p:txBody>
      </p:sp>
      <p:sp>
        <p:nvSpPr>
          <p:cNvPr id="7" name="TextBox 6"/>
          <p:cNvSpPr txBox="1"/>
          <p:nvPr/>
        </p:nvSpPr>
        <p:spPr>
          <a:xfrm>
            <a:off x="1603151" y="3171589"/>
            <a:ext cx="2838450" cy="584775"/>
          </a:xfrm>
          <a:prstGeom prst="rect">
            <a:avLst/>
          </a:prstGeom>
          <a:noFill/>
        </p:spPr>
        <p:txBody>
          <a:bodyPr wrap="square" rtlCol="0">
            <a:spAutoFit/>
          </a:bodyPr>
          <a:lstStyle/>
          <a:p>
            <a:r>
              <a:rPr lang="en-GB" sz="3200">
                <a:solidFill>
                  <a:srgbClr val="002060"/>
                </a:solidFill>
                <a:latin typeface="Century Gothic" panose="020B0502020202020204" pitchFamily="34" charset="0"/>
              </a:rPr>
              <a:t>consonant</a:t>
            </a:r>
            <a:endParaRPr lang="en-GB" sz="3200"/>
          </a:p>
        </p:txBody>
      </p:sp>
      <p:sp>
        <p:nvSpPr>
          <p:cNvPr id="19" name="TextBox 18"/>
          <p:cNvSpPr txBox="1"/>
          <p:nvPr/>
        </p:nvSpPr>
        <p:spPr>
          <a:xfrm>
            <a:off x="3538857" y="5581539"/>
            <a:ext cx="719331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consonant, e.g., </a:t>
            </a:r>
            <a:r>
              <a:rPr lang="en-GB" sz="3200" dirty="0" err="1">
                <a:solidFill>
                  <a:srgbClr val="002060"/>
                </a:solidFill>
                <a:latin typeface="Century Gothic" panose="020B0502020202020204" pitchFamily="34" charset="0"/>
              </a:rPr>
              <a:t>absol</a:t>
            </a:r>
            <a:r>
              <a:rPr lang="en-GB" sz="3200" b="1" u="sng" dirty="0" err="1">
                <a:solidFill>
                  <a:srgbClr val="FFC000"/>
                </a:solidFill>
                <a:latin typeface="Century Gothic" panose="020B0502020202020204" pitchFamily="34" charset="0"/>
              </a:rPr>
              <a:t>u</a:t>
            </a:r>
            <a:r>
              <a:rPr lang="en-GB" sz="3200" dirty="0" err="1">
                <a:solidFill>
                  <a:srgbClr val="002060"/>
                </a:solidFill>
                <a:latin typeface="Century Gothic" panose="020B0502020202020204" pitchFamily="34" charset="0"/>
              </a:rPr>
              <a:t>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sp</a:t>
            </a:r>
            <a:r>
              <a:rPr lang="en-GB" sz="3200" b="1" u="sng" dirty="0" err="1">
                <a:solidFill>
                  <a:srgbClr val="FFC000"/>
                </a:solidFill>
                <a:latin typeface="Century Gothic" panose="020B0502020202020204" pitchFamily="34" charset="0"/>
              </a:rPr>
              <a:t>ä</a:t>
            </a:r>
            <a:r>
              <a:rPr lang="en-GB" sz="3200" dirty="0" err="1">
                <a:solidFill>
                  <a:srgbClr val="002060"/>
                </a:solidFill>
                <a:latin typeface="Century Gothic" panose="020B0502020202020204" pitchFamily="34" charset="0"/>
              </a:rPr>
              <a:t>t</a:t>
            </a:r>
            <a:r>
              <a:rPr lang="en-GB" sz="3200" dirty="0">
                <a:solidFill>
                  <a:srgbClr val="002060"/>
                </a:solidFill>
                <a:latin typeface="Century Gothic" panose="020B0502020202020204" pitchFamily="34" charset="0"/>
              </a:rPr>
              <a:t>.</a:t>
            </a:r>
            <a:endParaRPr lang="en-GB" sz="3200" dirty="0"/>
          </a:p>
        </p:txBody>
      </p:sp>
      <p:sp>
        <p:nvSpPr>
          <p:cNvPr id="20" name="Oval 19"/>
          <p:cNvSpPr/>
          <p:nvPr/>
        </p:nvSpPr>
        <p:spPr>
          <a:xfrm>
            <a:off x="7887994" y="5598926"/>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Oval 20"/>
          <p:cNvSpPr/>
          <p:nvPr/>
        </p:nvSpPr>
        <p:spPr>
          <a:xfrm>
            <a:off x="8947964" y="5598926"/>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itle 4">
            <a:extLst>
              <a:ext uri="{FF2B5EF4-FFF2-40B4-BE49-F238E27FC236}">
                <a16:creationId xmlns:a16="http://schemas.microsoft.com/office/drawing/2014/main" id="{20479B74-C3EF-AC4C-8091-092B6960DE9E}"/>
              </a:ext>
            </a:extLst>
          </p:cNvPr>
          <p:cNvSpPr>
            <a:spLocks noGrp="1"/>
          </p:cNvSpPr>
          <p:nvPr>
            <p:ph type="title"/>
          </p:nvPr>
        </p:nvSpPr>
        <p:spPr>
          <a:xfrm>
            <a:off x="74950" y="15525"/>
            <a:ext cx="10515600" cy="1325563"/>
          </a:xfrm>
        </p:spPr>
        <p:txBody>
          <a:bodyPr>
            <a:normAutofit/>
          </a:bodyPr>
          <a:lstStyle/>
          <a:p>
            <a:r>
              <a:rPr lang="en-US" sz="4000" b="1" dirty="0" err="1">
                <a:solidFill>
                  <a:prstClr val="white"/>
                </a:solidFill>
              </a:rPr>
              <a:t>Wie</a:t>
            </a:r>
            <a:r>
              <a:rPr lang="en-US" sz="4000" b="1" dirty="0">
                <a:solidFill>
                  <a:prstClr val="white"/>
                </a:solidFill>
              </a:rPr>
              <a:t> </a:t>
            </a:r>
            <a:r>
              <a:rPr lang="en-US" sz="4000" b="1" dirty="0" err="1">
                <a:solidFill>
                  <a:prstClr val="white"/>
                </a:solidFill>
              </a:rPr>
              <a:t>sagt</a:t>
            </a:r>
            <a:r>
              <a:rPr lang="en-US" sz="4000" b="1" dirty="0">
                <a:solidFill>
                  <a:prstClr val="white"/>
                </a:solidFill>
              </a:rPr>
              <a:t> man das?</a:t>
            </a:r>
            <a:endParaRPr lang="en-US" sz="4000" dirty="0"/>
          </a:p>
        </p:txBody>
      </p:sp>
    </p:spTree>
    <p:extLst>
      <p:ext uri="{BB962C8B-B14F-4D97-AF65-F5344CB8AC3E}">
        <p14:creationId xmlns:p14="http://schemas.microsoft.com/office/powerpoint/2010/main" val="226981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500"/>
                                        <p:tgtEl>
                                          <p:spTgt spid="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1" end="1"/>
                                            </p:txEl>
                                          </p:spTgt>
                                        </p:tgtEl>
                                        <p:attrNameLst>
                                          <p:attrName>style.visibility</p:attrName>
                                        </p:attrNameLst>
                                      </p:cBhvr>
                                      <p:to>
                                        <p:strVal val="visible"/>
                                      </p:to>
                                    </p:set>
                                    <p:animEffect transition="in" filter="fade">
                                      <p:cBhvr>
                                        <p:cTn id="54" dur="500"/>
                                        <p:tgtEl>
                                          <p:spTgt spid="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animEffect transition="in" filter="fade">
                                      <p:cBhvr>
                                        <p:cTn id="63" dur="500"/>
                                        <p:tgtEl>
                                          <p:spTgt spid="4">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3" end="3"/>
                                            </p:txEl>
                                          </p:spTgt>
                                        </p:tgtEl>
                                        <p:attrNameLst>
                                          <p:attrName>style.visibility</p:attrName>
                                        </p:attrNameLst>
                                      </p:cBhvr>
                                      <p:to>
                                        <p:strVal val="visible"/>
                                      </p:to>
                                    </p:set>
                                    <p:animEffect transition="in" filter="fade">
                                      <p:cBhvr>
                                        <p:cTn id="82" dur="500"/>
                                        <p:tgtEl>
                                          <p:spTgt spid="4">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P spid="2" grpId="0"/>
      <p:bldP spid="6" grpId="0" animBg="1"/>
      <p:bldP spid="9" grpId="0" animBg="1"/>
      <p:bldP spid="13" grpId="0" animBg="1"/>
      <p:bldP spid="14" grpId="0" animBg="1"/>
      <p:bldP spid="15" grpId="0" animBg="1"/>
      <p:bldP spid="16" grpId="0" animBg="1"/>
      <p:bldP spid="17" grpId="0"/>
      <p:bldP spid="18" grpId="0"/>
      <p:bldP spid="7" grpId="0"/>
      <p:bldP spid="19" grpId="0"/>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9968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[She must </a:t>
            </a:r>
            <a:r>
              <a:rPr lang="en-GB" sz="3200" b="1" dirty="0">
                <a:solidFill>
                  <a:srgbClr val="EEC100"/>
                </a:solidFill>
              </a:rPr>
              <a:t>leav</a:t>
            </a:r>
            <a:r>
              <a:rPr lang="en-GB" sz="3200" b="1" dirty="0">
                <a:solidFill>
                  <a:srgbClr val="EEC100"/>
                </a:solidFill>
                <a:cs typeface="Calibri" panose="020F0502020204030204" pitchFamily="34" charset="0"/>
              </a:rPr>
              <a:t>e </a:t>
            </a:r>
            <a:r>
              <a:rPr lang="en-GB" sz="3200" dirty="0">
                <a:solidFill>
                  <a:srgbClr val="5B9BD5">
                    <a:lumMod val="50000"/>
                  </a:srgbClr>
                </a:solidFill>
              </a:rPr>
              <a:t>the phone at home.]</a:t>
            </a:r>
          </a:p>
        </p:txBody>
      </p:sp>
      <p:sp>
        <p:nvSpPr>
          <p:cNvPr id="4" name="TextBox 3"/>
          <p:cNvSpPr txBox="1"/>
          <p:nvPr/>
        </p:nvSpPr>
        <p:spPr>
          <a:xfrm>
            <a:off x="0" y="2167200"/>
            <a:ext cx="12192000" cy="584775"/>
          </a:xfrm>
          <a:prstGeom prst="rect">
            <a:avLst/>
          </a:prstGeom>
          <a:noFill/>
          <a:ln>
            <a:noFill/>
          </a:ln>
        </p:spPr>
        <p:txBody>
          <a:bodyPr wrap="square" rtlCol="0">
            <a:spAutoFit/>
          </a:bodyPr>
          <a:lstStyle/>
          <a:p>
            <a:pPr algn="ctr">
              <a:defRPr/>
            </a:pPr>
            <a:r>
              <a:rPr lang="en-GB" sz="3200" dirty="0">
                <a:solidFill>
                  <a:srgbClr val="5B9BD5">
                    <a:lumMod val="50000"/>
                  </a:srgbClr>
                </a:solidFill>
              </a:rPr>
              <a:t>[to leave | leaving]</a:t>
            </a:r>
          </a:p>
        </p:txBody>
      </p:sp>
      <p:sp>
        <p:nvSpPr>
          <p:cNvPr id="8" name="Action Button: Help 7" descr="question mark action button">
            <a:hlinkClick r:id="" action="ppaction://noaction" highlightClick="1">
              <a:snd r:embed="rId3" name="lassen.wav"/>
            </a:hlinkClick>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1" name="Title 10"/>
          <p:cNvSpPr>
            <a:spLocks noGrp="1"/>
          </p:cNvSpPr>
          <p:nvPr>
            <p:ph type="title"/>
          </p:nvPr>
        </p:nvSpPr>
        <p:spPr>
          <a:xfrm>
            <a:off x="0" y="727200"/>
            <a:ext cx="12192000" cy="1325563"/>
          </a:xfrm>
        </p:spPr>
        <p:txBody>
          <a:bodyPr>
            <a:noAutofit/>
          </a:bodyPr>
          <a:lstStyle/>
          <a:p>
            <a:pPr algn="ctr">
              <a:lnSpc>
                <a:spcPct val="100000"/>
              </a:lnSpc>
            </a:pPr>
            <a:r>
              <a:rPr lang="en-GB" sz="11500" b="1" dirty="0" err="1">
                <a:solidFill>
                  <a:srgbClr val="5B9BD5">
                    <a:lumMod val="50000"/>
                  </a:srgbClr>
                </a:solidFill>
              </a:rPr>
              <a:t>lassen</a:t>
            </a:r>
            <a:r>
              <a:rPr lang="en-GB" sz="11500" b="1" dirty="0">
                <a:solidFill>
                  <a:srgbClr val="5B9BD5">
                    <a:lumMod val="50000"/>
                  </a:srgbClr>
                </a:solidFill>
              </a:rPr>
              <a:t> </a:t>
            </a:r>
            <a:endParaRPr lang="en-GB" sz="11500" dirty="0"/>
          </a:p>
        </p:txBody>
      </p:sp>
      <p:sp>
        <p:nvSpPr>
          <p:cNvPr id="9" name="Action Button: Help 8" descr="question mark action button">
            <a:hlinkClick r:id="" action="ppaction://noaction" highlightClick="1">
              <a:snd r:embed="rId4" name="Sie nimmt den Bus.wav"/>
            </a:hlinkClick>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TextBox 4"/>
          <p:cNvSpPr txBox="1"/>
          <p:nvPr/>
        </p:nvSpPr>
        <p:spPr>
          <a:xfrm>
            <a:off x="0" y="4082400"/>
            <a:ext cx="12192000" cy="907941"/>
          </a:xfrm>
          <a:prstGeom prst="rect">
            <a:avLst/>
          </a:prstGeom>
          <a:solidFill>
            <a:schemeClr val="bg1"/>
          </a:solidFill>
          <a:ln>
            <a:noFill/>
          </a:ln>
        </p:spPr>
        <p:txBody>
          <a:bodyPr wrap="square" rtlCol="0">
            <a:spAutoFit/>
          </a:bodyPr>
          <a:lstStyle/>
          <a:p>
            <a:pPr algn="ctr">
              <a:defRPr/>
            </a:pPr>
            <a:r>
              <a:rPr lang="de-DE" sz="5300" dirty="0">
                <a:solidFill>
                  <a:srgbClr val="5B9BD5">
                    <a:lumMod val="50000"/>
                  </a:srgbClr>
                </a:solidFill>
              </a:rPr>
              <a:t>Sie muss </a:t>
            </a:r>
            <a:r>
              <a:rPr lang="de-DE" sz="5300">
                <a:solidFill>
                  <a:srgbClr val="5B9BD5">
                    <a:lumMod val="50000"/>
                  </a:srgbClr>
                </a:solidFill>
              </a:rPr>
              <a:t>das Handy </a:t>
            </a:r>
            <a:r>
              <a:rPr lang="de-DE" sz="5300" dirty="0">
                <a:solidFill>
                  <a:srgbClr val="5B9BD5">
                    <a:lumMod val="50000"/>
                  </a:srgbClr>
                </a:solidFill>
              </a:rPr>
              <a:t>zu Hause </a:t>
            </a:r>
            <a:r>
              <a:rPr lang="en-GB" sz="5300" b="1" dirty="0" err="1">
                <a:solidFill>
                  <a:srgbClr val="EEC100"/>
                </a:solidFill>
              </a:rPr>
              <a:t>lassen</a:t>
            </a:r>
            <a:r>
              <a:rPr lang="en-GB" sz="5300" dirty="0">
                <a:solidFill>
                  <a:srgbClr val="5B9BD5">
                    <a:lumMod val="50000"/>
                  </a:srgbClr>
                </a:solidFill>
              </a:rPr>
              <a:t>.</a:t>
            </a:r>
          </a:p>
        </p:txBody>
      </p:sp>
      <p:grpSp>
        <p:nvGrpSpPr>
          <p:cNvPr id="12" name="Group 11"/>
          <p:cNvGrpSpPr/>
          <p:nvPr/>
        </p:nvGrpSpPr>
        <p:grpSpPr>
          <a:xfrm>
            <a:off x="9790538" y="4082400"/>
            <a:ext cx="2045484" cy="931803"/>
            <a:chOff x="3889419" y="4160568"/>
            <a:chExt cx="2318198" cy="931803"/>
          </a:xfrm>
        </p:grpSpPr>
        <p:sp>
          <p:nvSpPr>
            <p:cNvPr id="13" name="Rectangle 12"/>
            <p:cNvSpPr/>
            <p:nvPr/>
          </p:nvSpPr>
          <p:spPr>
            <a:xfrm>
              <a:off x="3889419" y="4160568"/>
              <a:ext cx="2318197" cy="93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3889420" y="4929140"/>
              <a:ext cx="2318197"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3541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animBg="1"/>
      <p:bldP spid="11" grpId="0"/>
      <p:bldP spid="9"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921"/>
            <a:ext cx="12191999" cy="1325563"/>
          </a:xfrm>
        </p:spPr>
        <p:txBody>
          <a:bodyPr anchor="ct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halten</a:t>
            </a:r>
            <a:endParaRPr lang="en-GB" dirty="0"/>
          </a:p>
        </p:txBody>
      </p:sp>
      <p:sp>
        <p:nvSpPr>
          <p:cNvPr id="7" name="TextBox 6"/>
          <p:cNvSpPr txBox="1"/>
          <p:nvPr/>
        </p:nvSpPr>
        <p:spPr>
          <a:xfrm>
            <a:off x="0" y="2167200"/>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[to stop | stopping]</a:t>
            </a:r>
          </a:p>
        </p:txBody>
      </p:sp>
      <p:sp>
        <p:nvSpPr>
          <p:cNvPr id="8" name="TextBox 7"/>
          <p:cNvSpPr txBox="1"/>
          <p:nvPr/>
        </p:nvSpPr>
        <p:spPr>
          <a:xfrm>
            <a:off x="0" y="3358800"/>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hält</a:t>
            </a:r>
            <a:endParaRPr lang="en-GB" sz="11500" b="1" dirty="0">
              <a:solidFill>
                <a:srgbClr val="5B9BD5">
                  <a:lumMod val="50000"/>
                </a:srgbClr>
              </a:solidFill>
            </a:endParaRPr>
          </a:p>
        </p:txBody>
      </p:sp>
      <p:sp>
        <p:nvSpPr>
          <p:cNvPr id="9" name="TextBox 8"/>
          <p:cNvSpPr txBox="1"/>
          <p:nvPr/>
        </p:nvSpPr>
        <p:spPr>
          <a:xfrm>
            <a:off x="0" y="5034090"/>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[stops | is stopping]</a:t>
            </a:r>
          </a:p>
        </p:txBody>
      </p:sp>
    </p:spTree>
    <p:extLst>
      <p:ext uri="{BB962C8B-B14F-4D97-AF65-F5344CB8AC3E}">
        <p14:creationId xmlns:p14="http://schemas.microsoft.com/office/powerpoint/2010/main" val="321853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hlinkClick r:id="" action="ppaction://noaction">
              <a:snd r:embed="rId3" name="lassen.wav"/>
            </a:hlinkClick>
          </p:cNvPr>
          <p:cNvSpPr txBox="1"/>
          <p:nvPr/>
        </p:nvSpPr>
        <p:spPr>
          <a:xfrm>
            <a:off x="0" y="2168684"/>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[to stop | stopping]</a:t>
            </a:r>
          </a:p>
        </p:txBody>
      </p:sp>
      <p:sp>
        <p:nvSpPr>
          <p:cNvPr id="13" name="TextBox 12"/>
          <p:cNvSpPr txBox="1"/>
          <p:nvPr/>
        </p:nvSpPr>
        <p:spPr>
          <a:xfrm>
            <a:off x="-1" y="5027561"/>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[stops | is stopping]</a:t>
            </a:r>
          </a:p>
        </p:txBody>
      </p:sp>
      <p:sp>
        <p:nvSpPr>
          <p:cNvPr id="14" name="Action Button: Help 13" descr="question mark action button">
            <a:hlinkClick r:id="" action="ppaction://noaction" highlightClick="1">
              <a:snd r:embed="rId4" name="halten.wav"/>
            </a:hlinkClick>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2" name="Title 1"/>
          <p:cNvSpPr>
            <a:spLocks noGrp="1"/>
          </p:cNvSpPr>
          <p:nvPr>
            <p:ph type="title"/>
          </p:nvPr>
        </p:nvSpPr>
        <p:spPr>
          <a:xfrm>
            <a:off x="0" y="727200"/>
            <a:ext cx="12192000" cy="1325563"/>
          </a:xfrm>
          <a:noFill/>
        </p:spPr>
        <p:txBody>
          <a:bodyPr>
            <a:normAutofit fontScale="90000"/>
          </a:bodyPr>
          <a:lstStyle/>
          <a:p>
            <a:pPr algn="ctr">
              <a:lnSpc>
                <a:spcPct val="100000"/>
              </a:lnSpc>
            </a:pPr>
            <a:r>
              <a:rPr lang="en-GB" sz="12800" b="1" dirty="0" err="1">
                <a:solidFill>
                  <a:srgbClr val="5B9BD5">
                    <a:lumMod val="50000"/>
                  </a:srgbClr>
                </a:solidFill>
              </a:rPr>
              <a:t>halten</a:t>
            </a:r>
            <a:endParaRPr lang="en-GB" dirty="0"/>
          </a:p>
        </p:txBody>
      </p:sp>
      <p:sp>
        <p:nvSpPr>
          <p:cNvPr id="15" name="Action Button: Help 14" descr="question mark action button">
            <a:hlinkClick r:id="" action="ppaction://noaction" highlightClick="1">
              <a:snd r:embed="rId5" name="haelt.wav"/>
            </a:hlinkClick>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EEC100"/>
              </a:solidFill>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hält</a:t>
            </a:r>
            <a:endParaRPr lang="en-GB" sz="11500" b="1" dirty="0">
              <a:solidFill>
                <a:srgbClr val="5B9BD5">
                  <a:lumMod val="50000"/>
                </a:srgbClr>
              </a:solidFill>
            </a:endParaRPr>
          </a:p>
        </p:txBody>
      </p:sp>
    </p:spTree>
    <p:extLst>
      <p:ext uri="{BB962C8B-B14F-4D97-AF65-F5344CB8AC3E}">
        <p14:creationId xmlns:p14="http://schemas.microsoft.com/office/powerpoint/2010/main" val="293034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2" grpId="0"/>
      <p:bldP spid="15"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7200"/>
            <a:ext cx="12192000" cy="1325563"/>
          </a:xfrm>
          <a:noFill/>
        </p:spPr>
        <p:txBody>
          <a:bodyPr>
            <a:noAutofit/>
          </a:bodyPr>
          <a:lstStyle/>
          <a:p>
            <a:pPr algn="ctr">
              <a:lnSpc>
                <a:spcPct val="100000"/>
              </a:lnSpc>
            </a:pPr>
            <a:r>
              <a:rPr lang="en-GB" sz="11500" b="1" dirty="0" err="1">
                <a:solidFill>
                  <a:srgbClr val="5B9BD5">
                    <a:lumMod val="50000"/>
                  </a:srgbClr>
                </a:solidFill>
              </a:rPr>
              <a:t>hält</a:t>
            </a:r>
            <a:endParaRPr lang="en-GB" sz="11500" dirty="0"/>
          </a:p>
        </p:txBody>
      </p:sp>
      <p:sp>
        <p:nvSpPr>
          <p:cNvPr id="4" name="TextBox 3"/>
          <p:cNvSpPr txBox="1"/>
          <p:nvPr/>
        </p:nvSpPr>
        <p:spPr>
          <a:xfrm>
            <a:off x="0" y="21672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[stops | is stopping]</a:t>
            </a:r>
          </a:p>
        </p:txBody>
      </p:sp>
      <p:sp>
        <p:nvSpPr>
          <p:cNvPr id="5" name="TextBox 4"/>
          <p:cNvSpPr txBox="1"/>
          <p:nvPr/>
        </p:nvSpPr>
        <p:spPr>
          <a:xfrm>
            <a:off x="0" y="4082400"/>
            <a:ext cx="12192000" cy="1015663"/>
          </a:xfrm>
          <a:prstGeom prst="rect">
            <a:avLst/>
          </a:prstGeom>
          <a:noFill/>
        </p:spPr>
        <p:txBody>
          <a:bodyPr wrap="square" rtlCol="0">
            <a:spAutoFit/>
          </a:bodyPr>
          <a:lstStyle/>
          <a:p>
            <a:pPr algn="ctr">
              <a:defRPr/>
            </a:pPr>
            <a:r>
              <a:rPr lang="en-GB" sz="6000" dirty="0">
                <a:solidFill>
                  <a:srgbClr val="5B9BD5">
                    <a:lumMod val="50000"/>
                  </a:srgbClr>
                </a:solidFill>
              </a:rPr>
              <a:t>Der Bus </a:t>
            </a:r>
            <a:r>
              <a:rPr lang="en-GB" sz="6000" b="1" dirty="0" err="1">
                <a:solidFill>
                  <a:srgbClr val="EEC100"/>
                </a:solidFill>
              </a:rPr>
              <a:t>hält</a:t>
            </a:r>
            <a:r>
              <a:rPr lang="en-GB" sz="6000" dirty="0">
                <a:solidFill>
                  <a:srgbClr val="5B9BD5">
                    <a:lumMod val="50000"/>
                  </a:srgbClr>
                </a:solidFill>
              </a:rPr>
              <a:t>.</a:t>
            </a:r>
            <a:endParaRPr lang="fr-FR" sz="6000" dirty="0">
              <a:solidFill>
                <a:srgbClr val="EA5F00"/>
              </a:solidFill>
              <a:cs typeface="Calibri" panose="020F0502020204030204" pitchFamily="34" charset="0"/>
            </a:endParaRPr>
          </a:p>
        </p:txBody>
      </p:sp>
      <p:sp>
        <p:nvSpPr>
          <p:cNvPr id="7" name="TextBox 6"/>
          <p:cNvSpPr txBox="1"/>
          <p:nvPr/>
        </p:nvSpPr>
        <p:spPr>
          <a:xfrm>
            <a:off x="0" y="5039817"/>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[The bus </a:t>
            </a:r>
            <a:r>
              <a:rPr lang="en-GB" sz="3200" b="1" dirty="0">
                <a:solidFill>
                  <a:srgbClr val="EEC100"/>
                </a:solidFill>
                <a:cs typeface="Calibri" panose="020F0502020204030204" pitchFamily="34" charset="0"/>
              </a:rPr>
              <a:t>stops </a:t>
            </a:r>
            <a:r>
              <a:rPr lang="en-GB" sz="3200" dirty="0">
                <a:solidFill>
                  <a:srgbClr val="5B9BD5">
                    <a:lumMod val="50000"/>
                  </a:srgbClr>
                </a:solidFill>
              </a:rPr>
              <a:t>|</a:t>
            </a:r>
            <a:r>
              <a:rPr lang="en-GB" sz="3200" b="1" dirty="0">
                <a:solidFill>
                  <a:srgbClr val="EEC100"/>
                </a:solidFill>
                <a:cs typeface="Calibri" panose="020F0502020204030204" pitchFamily="34" charset="0"/>
              </a:rPr>
              <a:t> is stopping</a:t>
            </a:r>
            <a:r>
              <a:rPr lang="en-GB" sz="3200" dirty="0">
                <a:solidFill>
                  <a:srgbClr val="5B9BD5">
                    <a:lumMod val="50000"/>
                  </a:srgbClr>
                </a:solidFill>
              </a:rPr>
              <a:t>.]</a:t>
            </a:r>
          </a:p>
        </p:txBody>
      </p:sp>
    </p:spTree>
    <p:extLst>
      <p:ext uri="{BB962C8B-B14F-4D97-AF65-F5344CB8AC3E}">
        <p14:creationId xmlns:p14="http://schemas.microsoft.com/office/powerpoint/2010/main" val="30822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7200"/>
            <a:ext cx="12192000" cy="1325563"/>
          </a:xfrm>
          <a:noFill/>
        </p:spPr>
        <p:txBody>
          <a:bodyPr>
            <a:normAutofit fontScale="90000"/>
          </a:bodyPr>
          <a:lstStyle/>
          <a:p>
            <a:pPr algn="ctr">
              <a:lnSpc>
                <a:spcPct val="100000"/>
              </a:lnSpc>
            </a:pPr>
            <a:r>
              <a:rPr lang="en-GB" sz="12800" b="1" dirty="0" err="1">
                <a:solidFill>
                  <a:srgbClr val="5B9BD5">
                    <a:lumMod val="50000"/>
                  </a:srgbClr>
                </a:solidFill>
              </a:rPr>
              <a:t>halten</a:t>
            </a:r>
            <a:endParaRPr lang="en-GB" dirty="0"/>
          </a:p>
        </p:txBody>
      </p:sp>
      <p:sp>
        <p:nvSpPr>
          <p:cNvPr id="4" name="TextBox 3"/>
          <p:cNvSpPr txBox="1"/>
          <p:nvPr/>
        </p:nvSpPr>
        <p:spPr>
          <a:xfrm>
            <a:off x="0" y="21672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[to stop | stopping]</a:t>
            </a:r>
          </a:p>
        </p:txBody>
      </p:sp>
      <p:sp>
        <p:nvSpPr>
          <p:cNvPr id="5" name="TextBox 4"/>
          <p:cNvSpPr txBox="1"/>
          <p:nvPr/>
        </p:nvSpPr>
        <p:spPr>
          <a:xfrm>
            <a:off x="0" y="4082400"/>
            <a:ext cx="12192000" cy="907941"/>
          </a:xfrm>
          <a:prstGeom prst="rect">
            <a:avLst/>
          </a:prstGeom>
          <a:solidFill>
            <a:schemeClr val="bg1"/>
          </a:solidFill>
        </p:spPr>
        <p:txBody>
          <a:bodyPr wrap="square" rtlCol="0">
            <a:spAutoFit/>
          </a:bodyPr>
          <a:lstStyle/>
          <a:p>
            <a:pPr algn="ctr">
              <a:defRPr/>
            </a:pPr>
            <a:r>
              <a:rPr lang="de-DE" sz="5300" dirty="0">
                <a:solidFill>
                  <a:srgbClr val="5B9BD5">
                    <a:lumMod val="50000"/>
                  </a:srgbClr>
                </a:solidFill>
              </a:rPr>
              <a:t>Der Bus kann nicht hier </a:t>
            </a:r>
            <a:r>
              <a:rPr lang="de-DE" sz="5300" b="1" dirty="0">
                <a:solidFill>
                  <a:srgbClr val="EEC100"/>
                </a:solidFill>
                <a:cs typeface="Calibri" panose="020F0502020204030204" pitchFamily="34" charset="0"/>
              </a:rPr>
              <a:t>halten</a:t>
            </a:r>
            <a:r>
              <a:rPr lang="de-DE" sz="5300" dirty="0">
                <a:solidFill>
                  <a:srgbClr val="5B9BD5">
                    <a:lumMod val="50000"/>
                  </a:srgbClr>
                </a:solidFill>
              </a:rPr>
              <a:t>. </a:t>
            </a:r>
            <a:endParaRPr lang="en-GB" sz="5300" dirty="0">
              <a:solidFill>
                <a:srgbClr val="5B9BD5">
                  <a:lumMod val="50000"/>
                </a:srgbClr>
              </a:solidFill>
            </a:endParaRPr>
          </a:p>
        </p:txBody>
      </p:sp>
      <p:sp>
        <p:nvSpPr>
          <p:cNvPr id="7" name="TextBox 6"/>
          <p:cNvSpPr txBox="1"/>
          <p:nvPr/>
        </p:nvSpPr>
        <p:spPr>
          <a:xfrm>
            <a:off x="1" y="49968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[The bus cannot </a:t>
            </a:r>
            <a:r>
              <a:rPr lang="en-GB" sz="3200" b="1" dirty="0">
                <a:solidFill>
                  <a:srgbClr val="EEC100"/>
                </a:solidFill>
              </a:rPr>
              <a:t>stop </a:t>
            </a:r>
            <a:r>
              <a:rPr lang="en-GB" sz="3200" dirty="0">
                <a:solidFill>
                  <a:srgbClr val="5B9BD5">
                    <a:lumMod val="50000"/>
                  </a:srgbClr>
                </a:solidFill>
              </a:rPr>
              <a:t>here.]</a:t>
            </a:r>
          </a:p>
        </p:txBody>
      </p:sp>
    </p:spTree>
    <p:extLst>
      <p:ext uri="{BB962C8B-B14F-4D97-AF65-F5344CB8AC3E}">
        <p14:creationId xmlns:p14="http://schemas.microsoft.com/office/powerpoint/2010/main" val="210139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996557"/>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[The bus </a:t>
            </a:r>
            <a:r>
              <a:rPr lang="en-GB" sz="3200" b="1" dirty="0">
                <a:solidFill>
                  <a:srgbClr val="EEC100"/>
                </a:solidFill>
                <a:cs typeface="Calibri" panose="020F0502020204030204" pitchFamily="34" charset="0"/>
              </a:rPr>
              <a:t>stops </a:t>
            </a:r>
            <a:r>
              <a:rPr lang="en-GB" sz="3200" dirty="0">
                <a:solidFill>
                  <a:srgbClr val="5B9BD5">
                    <a:lumMod val="50000"/>
                  </a:srgbClr>
                </a:solidFill>
              </a:rPr>
              <a:t>|</a:t>
            </a:r>
            <a:r>
              <a:rPr lang="en-GB" sz="3200" b="1" dirty="0">
                <a:solidFill>
                  <a:srgbClr val="EEC100"/>
                </a:solidFill>
                <a:cs typeface="Calibri" panose="020F0502020204030204" pitchFamily="34" charset="0"/>
              </a:rPr>
              <a:t> is stopping</a:t>
            </a:r>
            <a:r>
              <a:rPr lang="en-GB" sz="3200" dirty="0">
                <a:solidFill>
                  <a:srgbClr val="5B9BD5">
                    <a:lumMod val="50000"/>
                  </a:srgbClr>
                </a:solidFill>
              </a:rPr>
              <a:t>.]</a:t>
            </a:r>
          </a:p>
        </p:txBody>
      </p:sp>
      <p:sp>
        <p:nvSpPr>
          <p:cNvPr id="4" name="TextBox 3"/>
          <p:cNvSpPr txBox="1"/>
          <p:nvPr/>
        </p:nvSpPr>
        <p:spPr>
          <a:xfrm>
            <a:off x="0" y="2168684"/>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[stops | is stopping]</a:t>
            </a:r>
          </a:p>
        </p:txBody>
      </p:sp>
      <p:sp>
        <p:nvSpPr>
          <p:cNvPr id="5" name="Action Button: Help 4" descr="question mark action button">
            <a:hlinkClick r:id="" action="ppaction://noaction" highlightClick="1">
              <a:snd r:embed="rId3" name="haelt.wav"/>
            </a:hlinkClick>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 name="Title 5"/>
          <p:cNvSpPr>
            <a:spLocks noGrp="1"/>
          </p:cNvSpPr>
          <p:nvPr>
            <p:ph type="title"/>
          </p:nvPr>
        </p:nvSpPr>
        <p:spPr>
          <a:xfrm>
            <a:off x="0" y="727200"/>
            <a:ext cx="12192000" cy="1325563"/>
          </a:xfrm>
          <a:noFill/>
        </p:spPr>
        <p:txBody>
          <a:bodyPr>
            <a:noAutofit/>
          </a:bodyPr>
          <a:lstStyle/>
          <a:p>
            <a:pPr algn="ctr">
              <a:lnSpc>
                <a:spcPct val="100000"/>
              </a:lnSpc>
            </a:pPr>
            <a:r>
              <a:rPr lang="en-GB" sz="11500" b="1" dirty="0" err="1">
                <a:solidFill>
                  <a:srgbClr val="5B9BD5">
                    <a:lumMod val="50000"/>
                  </a:srgbClr>
                </a:solidFill>
              </a:rPr>
              <a:t>hält</a:t>
            </a:r>
            <a:endParaRPr lang="en-GB" sz="11500" dirty="0"/>
          </a:p>
        </p:txBody>
      </p:sp>
      <p:sp>
        <p:nvSpPr>
          <p:cNvPr id="7" name="Action Button: Help 6" descr="question mark action button">
            <a:hlinkClick r:id="" action="ppaction://noaction" highlightClick="1">
              <a:snd r:embed="rId4" name="der Bus haelt.wav"/>
            </a:hlinkClick>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8" name="TextBox 7"/>
          <p:cNvSpPr txBox="1"/>
          <p:nvPr/>
        </p:nvSpPr>
        <p:spPr>
          <a:xfrm>
            <a:off x="0" y="4064754"/>
            <a:ext cx="12192000" cy="1015663"/>
          </a:xfrm>
          <a:prstGeom prst="rect">
            <a:avLst/>
          </a:prstGeom>
          <a:noFill/>
        </p:spPr>
        <p:txBody>
          <a:bodyPr wrap="square" rtlCol="0">
            <a:spAutoFit/>
          </a:bodyPr>
          <a:lstStyle/>
          <a:p>
            <a:pPr algn="ctr">
              <a:defRPr/>
            </a:pPr>
            <a:r>
              <a:rPr lang="en-GB" sz="6000" dirty="0">
                <a:solidFill>
                  <a:srgbClr val="5B9BD5">
                    <a:lumMod val="50000"/>
                  </a:srgbClr>
                </a:solidFill>
              </a:rPr>
              <a:t>Der </a:t>
            </a:r>
            <a:r>
              <a:rPr lang="en-GB" sz="6000">
                <a:solidFill>
                  <a:srgbClr val="5B9BD5">
                    <a:lumMod val="50000"/>
                  </a:srgbClr>
                </a:solidFill>
              </a:rPr>
              <a:t>Bus </a:t>
            </a:r>
            <a:r>
              <a:rPr lang="en-GB" sz="6000" b="1">
                <a:solidFill>
                  <a:srgbClr val="EEC100"/>
                </a:solidFill>
              </a:rPr>
              <a:t>hält</a:t>
            </a:r>
            <a:r>
              <a:rPr lang="en-GB" sz="6000" dirty="0">
                <a:solidFill>
                  <a:srgbClr val="5B9BD5">
                    <a:lumMod val="50000"/>
                  </a:srgbClr>
                </a:solidFill>
              </a:rPr>
              <a:t>. </a:t>
            </a:r>
            <a:endParaRPr lang="fr-FR" sz="6000" dirty="0">
              <a:solidFill>
                <a:srgbClr val="EA5F00"/>
              </a:solidFill>
              <a:cs typeface="Calibri" panose="020F0502020204030204" pitchFamily="34" charset="0"/>
            </a:endParaRPr>
          </a:p>
        </p:txBody>
      </p:sp>
      <p:grpSp>
        <p:nvGrpSpPr>
          <p:cNvPr id="11" name="Group 10"/>
          <p:cNvGrpSpPr/>
          <p:nvPr/>
        </p:nvGrpSpPr>
        <p:grpSpPr>
          <a:xfrm>
            <a:off x="6760722" y="4114520"/>
            <a:ext cx="1377591" cy="931803"/>
            <a:chOff x="3889419" y="4160568"/>
            <a:chExt cx="2318198" cy="931803"/>
          </a:xfrm>
        </p:grpSpPr>
        <p:sp>
          <p:nvSpPr>
            <p:cNvPr id="2" name="Rectangle 1"/>
            <p:cNvSpPr/>
            <p:nvPr/>
          </p:nvSpPr>
          <p:spPr>
            <a:xfrm>
              <a:off x="3889419" y="4160568"/>
              <a:ext cx="2318197" cy="93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3889420" y="4929140"/>
              <a:ext cx="2318197"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4215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animBg="1"/>
      <p:bldP spid="6" grpId="0"/>
      <p:bldP spid="7"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996800"/>
            <a:ext cx="12192000" cy="584775"/>
          </a:xfrm>
          <a:prstGeom prst="rect">
            <a:avLst/>
          </a:prstGeom>
          <a:noFill/>
        </p:spPr>
        <p:txBody>
          <a:bodyPr wrap="square" rtlCol="0">
            <a:spAutoFit/>
          </a:bodyPr>
          <a:lstStyle/>
          <a:p>
            <a:pPr algn="ctr">
              <a:defRPr/>
            </a:pPr>
            <a:r>
              <a:rPr lang="en-GB" sz="3200" dirty="0">
                <a:solidFill>
                  <a:srgbClr val="5B9BD5">
                    <a:lumMod val="50000"/>
                  </a:srgbClr>
                </a:solidFill>
              </a:rPr>
              <a:t>[The bus cannot </a:t>
            </a:r>
            <a:r>
              <a:rPr lang="en-GB" sz="3200" b="1" dirty="0">
                <a:solidFill>
                  <a:srgbClr val="EEC100"/>
                </a:solidFill>
              </a:rPr>
              <a:t>stop </a:t>
            </a:r>
            <a:r>
              <a:rPr lang="en-GB" sz="3200" dirty="0">
                <a:solidFill>
                  <a:srgbClr val="5B9BD5">
                    <a:lumMod val="50000"/>
                  </a:srgbClr>
                </a:solidFill>
              </a:rPr>
              <a:t>here.]</a:t>
            </a:r>
          </a:p>
        </p:txBody>
      </p:sp>
      <p:sp>
        <p:nvSpPr>
          <p:cNvPr id="4" name="TextBox 3"/>
          <p:cNvSpPr txBox="1"/>
          <p:nvPr/>
        </p:nvSpPr>
        <p:spPr>
          <a:xfrm>
            <a:off x="0" y="2167200"/>
            <a:ext cx="12192000" cy="584775"/>
          </a:xfrm>
          <a:prstGeom prst="rect">
            <a:avLst/>
          </a:prstGeom>
          <a:noFill/>
          <a:ln>
            <a:noFill/>
          </a:ln>
        </p:spPr>
        <p:txBody>
          <a:bodyPr wrap="square" rtlCol="0">
            <a:spAutoFit/>
          </a:bodyPr>
          <a:lstStyle/>
          <a:p>
            <a:pPr algn="ctr">
              <a:defRPr/>
            </a:pPr>
            <a:r>
              <a:rPr lang="en-GB" sz="3200" dirty="0">
                <a:solidFill>
                  <a:srgbClr val="5B9BD5">
                    <a:lumMod val="50000"/>
                  </a:srgbClr>
                </a:solidFill>
              </a:rPr>
              <a:t>[to stop | stopping]</a:t>
            </a:r>
          </a:p>
        </p:txBody>
      </p:sp>
      <p:sp>
        <p:nvSpPr>
          <p:cNvPr id="8" name="Action Button: Help 7" descr="question mark action button">
            <a:hlinkClick r:id="" action="ppaction://noaction" highlightClick="1">
              <a:snd r:embed="rId3" name="halten.wav"/>
            </a:hlinkClick>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1" name="Title 10"/>
          <p:cNvSpPr>
            <a:spLocks noGrp="1"/>
          </p:cNvSpPr>
          <p:nvPr>
            <p:ph type="title"/>
          </p:nvPr>
        </p:nvSpPr>
        <p:spPr>
          <a:xfrm>
            <a:off x="0" y="727200"/>
            <a:ext cx="12192000" cy="1325563"/>
          </a:xfrm>
        </p:spPr>
        <p:txBody>
          <a:bodyPr>
            <a:noAutofit/>
          </a:bodyPr>
          <a:lstStyle/>
          <a:p>
            <a:pPr algn="ctr">
              <a:lnSpc>
                <a:spcPct val="100000"/>
              </a:lnSpc>
            </a:pPr>
            <a:r>
              <a:rPr lang="en-GB" sz="11500" b="1" dirty="0" err="1">
                <a:solidFill>
                  <a:srgbClr val="5B9BD5">
                    <a:lumMod val="50000"/>
                  </a:srgbClr>
                </a:solidFill>
              </a:rPr>
              <a:t>halten</a:t>
            </a:r>
            <a:endParaRPr lang="en-GB" sz="11500" dirty="0"/>
          </a:p>
        </p:txBody>
      </p:sp>
      <p:sp>
        <p:nvSpPr>
          <p:cNvPr id="9" name="Action Button: Help 8" descr="question mark action button">
            <a:hlinkClick r:id="" action="ppaction://noaction" highlightClick="1">
              <a:snd r:embed="rId4" name="Sie nimmt den Bus.wav"/>
            </a:hlinkClick>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TextBox 4"/>
          <p:cNvSpPr txBox="1"/>
          <p:nvPr/>
        </p:nvSpPr>
        <p:spPr>
          <a:xfrm>
            <a:off x="0" y="4082400"/>
            <a:ext cx="12192000" cy="907941"/>
          </a:xfrm>
          <a:prstGeom prst="rect">
            <a:avLst/>
          </a:prstGeom>
          <a:solidFill>
            <a:schemeClr val="bg1"/>
          </a:solidFill>
          <a:ln>
            <a:noFill/>
          </a:ln>
        </p:spPr>
        <p:txBody>
          <a:bodyPr wrap="square" rtlCol="0">
            <a:spAutoFit/>
          </a:bodyPr>
          <a:lstStyle/>
          <a:p>
            <a:pPr algn="ctr">
              <a:defRPr/>
            </a:pPr>
            <a:r>
              <a:rPr lang="de-DE" sz="5300" dirty="0">
                <a:solidFill>
                  <a:srgbClr val="5B9BD5">
                    <a:lumMod val="50000"/>
                  </a:srgbClr>
                </a:solidFill>
              </a:rPr>
              <a:t>Der Bus kann hier nicht </a:t>
            </a:r>
            <a:r>
              <a:rPr lang="en-GB" sz="5300" b="1" dirty="0" err="1">
                <a:solidFill>
                  <a:srgbClr val="EEC100"/>
                </a:solidFill>
              </a:rPr>
              <a:t>halten</a:t>
            </a:r>
            <a:r>
              <a:rPr lang="en-GB" sz="5300" dirty="0">
                <a:solidFill>
                  <a:srgbClr val="5B9BD5">
                    <a:lumMod val="50000"/>
                  </a:srgbClr>
                </a:solidFill>
              </a:rPr>
              <a:t>.</a:t>
            </a:r>
          </a:p>
        </p:txBody>
      </p:sp>
      <p:grpSp>
        <p:nvGrpSpPr>
          <p:cNvPr id="12" name="Group 11"/>
          <p:cNvGrpSpPr/>
          <p:nvPr/>
        </p:nvGrpSpPr>
        <p:grpSpPr>
          <a:xfrm>
            <a:off x="8759152" y="4079321"/>
            <a:ext cx="2045925" cy="931803"/>
            <a:chOff x="3889419" y="4160568"/>
            <a:chExt cx="2318198" cy="931803"/>
          </a:xfrm>
        </p:grpSpPr>
        <p:sp>
          <p:nvSpPr>
            <p:cNvPr id="13" name="Rectangle 12"/>
            <p:cNvSpPr/>
            <p:nvPr/>
          </p:nvSpPr>
          <p:spPr>
            <a:xfrm>
              <a:off x="3889419" y="4160568"/>
              <a:ext cx="2318197" cy="93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3889420" y="4929140"/>
              <a:ext cx="2318197" cy="5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3184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animBg="1"/>
      <p:bldP spid="11" grpId="0"/>
      <p:bldP spid="9"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213684" cy="869950"/>
          </a:xfrm>
          <a:prstGeom prst="rect">
            <a:avLst/>
          </a:prstGeom>
        </p:spPr>
      </p:pic>
      <p:sp>
        <p:nvSpPr>
          <p:cNvPr id="4" name="Title 3"/>
          <p:cNvSpPr>
            <a:spLocks noGrp="1"/>
          </p:cNvSpPr>
          <p:nvPr>
            <p:ph type="title"/>
          </p:nvPr>
        </p:nvSpPr>
        <p:spPr>
          <a:xfrm>
            <a:off x="114301" y="294041"/>
            <a:ext cx="5724935" cy="707849"/>
          </a:xfrm>
        </p:spPr>
        <p:txBody>
          <a:bodyPr>
            <a:normAutofit/>
          </a:bodyPr>
          <a:lstStyle/>
          <a:p>
            <a:r>
              <a:rPr lang="en-GB" sz="3600" b="1" dirty="0" err="1">
                <a:solidFill>
                  <a:schemeClr val="bg1"/>
                </a:solidFill>
              </a:rPr>
              <a:t>Vokabeln</a:t>
            </a:r>
            <a:r>
              <a:rPr lang="en-GB" sz="3600" b="1" dirty="0">
                <a:solidFill>
                  <a:schemeClr val="bg1"/>
                </a:solidFill>
              </a:rPr>
              <a:t> - </a:t>
            </a:r>
            <a:r>
              <a:rPr lang="en-GB" sz="3600" b="1" dirty="0" err="1">
                <a:solidFill>
                  <a:schemeClr val="bg1"/>
                </a:solidFill>
              </a:rPr>
              <a:t>Verben</a:t>
            </a:r>
            <a:endParaRPr lang="en-GB" sz="3600" b="1" dirty="0">
              <a:solidFill>
                <a:schemeClr val="bg1"/>
              </a:solidFill>
            </a:endParaRPr>
          </a:p>
        </p:txBody>
      </p:sp>
      <p:sp>
        <p:nvSpPr>
          <p:cNvPr id="2" name="TextBox 1">
            <a:extLst>
              <a:ext uri="{FF2B5EF4-FFF2-40B4-BE49-F238E27FC236}">
                <a16:creationId xmlns:a16="http://schemas.microsoft.com/office/drawing/2014/main" id="{E6D8A6E2-321C-E644-B2B8-72C91C6FDFD1}"/>
              </a:ext>
            </a:extLst>
          </p:cNvPr>
          <p:cNvSpPr txBox="1"/>
          <p:nvPr/>
        </p:nvSpPr>
        <p:spPr>
          <a:xfrm>
            <a:off x="2017960" y="1346146"/>
            <a:ext cx="1127232" cy="461665"/>
          </a:xfrm>
          <a:prstGeom prst="rect">
            <a:avLst/>
          </a:prstGeom>
          <a:noFill/>
        </p:spPr>
        <p:txBody>
          <a:bodyPr wrap="none" rtlCol="0">
            <a:spAutoFit/>
          </a:bodyPr>
          <a:lstStyle/>
          <a:p>
            <a:r>
              <a:rPr lang="en-US" sz="2400" dirty="0" err="1">
                <a:solidFill>
                  <a:schemeClr val="accent1">
                    <a:lumMod val="50000"/>
                  </a:schemeClr>
                </a:solidFill>
              </a:rPr>
              <a:t>laufen</a:t>
            </a:r>
            <a:endParaRPr lang="en-US" sz="2400" dirty="0">
              <a:solidFill>
                <a:schemeClr val="accent1">
                  <a:lumMod val="50000"/>
                </a:schemeClr>
              </a:solidFill>
            </a:endParaRPr>
          </a:p>
        </p:txBody>
      </p:sp>
      <p:sp>
        <p:nvSpPr>
          <p:cNvPr id="6" name="TextBox 5">
            <a:extLst>
              <a:ext uri="{FF2B5EF4-FFF2-40B4-BE49-F238E27FC236}">
                <a16:creationId xmlns:a16="http://schemas.microsoft.com/office/drawing/2014/main" id="{632FB7AD-4EC4-D94F-8E8A-AEEFEC7CBF44}"/>
              </a:ext>
            </a:extLst>
          </p:cNvPr>
          <p:cNvSpPr txBox="1"/>
          <p:nvPr/>
        </p:nvSpPr>
        <p:spPr>
          <a:xfrm>
            <a:off x="2572402" y="3296188"/>
            <a:ext cx="1007811" cy="461665"/>
          </a:xfrm>
          <a:prstGeom prst="rect">
            <a:avLst/>
          </a:prstGeom>
          <a:noFill/>
        </p:spPr>
        <p:txBody>
          <a:bodyPr wrap="square" rtlCol="0">
            <a:spAutoFit/>
          </a:bodyPr>
          <a:lstStyle/>
          <a:p>
            <a:r>
              <a:rPr lang="en-US" sz="2400" dirty="0" err="1">
                <a:solidFill>
                  <a:schemeClr val="accent1">
                    <a:lumMod val="50000"/>
                  </a:schemeClr>
                </a:solidFill>
              </a:rPr>
              <a:t>essen</a:t>
            </a:r>
            <a:endParaRPr lang="en-US" sz="2400" dirty="0">
              <a:solidFill>
                <a:schemeClr val="accent1">
                  <a:lumMod val="50000"/>
                </a:schemeClr>
              </a:solidFill>
            </a:endParaRPr>
          </a:p>
        </p:txBody>
      </p:sp>
      <p:sp>
        <p:nvSpPr>
          <p:cNvPr id="7" name="TextBox 6">
            <a:extLst>
              <a:ext uri="{FF2B5EF4-FFF2-40B4-BE49-F238E27FC236}">
                <a16:creationId xmlns:a16="http://schemas.microsoft.com/office/drawing/2014/main" id="{6348D8B7-CFA9-2144-AE31-693074680F1C}"/>
              </a:ext>
            </a:extLst>
          </p:cNvPr>
          <p:cNvSpPr txBox="1"/>
          <p:nvPr/>
        </p:nvSpPr>
        <p:spPr>
          <a:xfrm>
            <a:off x="7460720" y="2052607"/>
            <a:ext cx="1436612" cy="461665"/>
          </a:xfrm>
          <a:prstGeom prst="rect">
            <a:avLst/>
          </a:prstGeom>
          <a:noFill/>
        </p:spPr>
        <p:txBody>
          <a:bodyPr wrap="none" rtlCol="0">
            <a:spAutoFit/>
          </a:bodyPr>
          <a:lstStyle/>
          <a:p>
            <a:r>
              <a:rPr lang="en-US" sz="2400" dirty="0" err="1">
                <a:solidFill>
                  <a:schemeClr val="accent1">
                    <a:lumMod val="50000"/>
                  </a:schemeClr>
                </a:solidFill>
              </a:rPr>
              <a:t>nehmen</a:t>
            </a:r>
            <a:endParaRPr lang="en-US" sz="2400" dirty="0">
              <a:solidFill>
                <a:schemeClr val="accent1">
                  <a:lumMod val="50000"/>
                </a:schemeClr>
              </a:solidFill>
            </a:endParaRPr>
          </a:p>
        </p:txBody>
      </p:sp>
      <p:sp>
        <p:nvSpPr>
          <p:cNvPr id="8" name="TextBox 7">
            <a:extLst>
              <a:ext uri="{FF2B5EF4-FFF2-40B4-BE49-F238E27FC236}">
                <a16:creationId xmlns:a16="http://schemas.microsoft.com/office/drawing/2014/main" id="{ADA65C8F-43B4-4943-88C3-80FB520E98D4}"/>
              </a:ext>
            </a:extLst>
          </p:cNvPr>
          <p:cNvSpPr txBox="1"/>
          <p:nvPr/>
        </p:nvSpPr>
        <p:spPr>
          <a:xfrm>
            <a:off x="5078350" y="3872802"/>
            <a:ext cx="1446230" cy="461665"/>
          </a:xfrm>
          <a:prstGeom prst="rect">
            <a:avLst/>
          </a:prstGeom>
          <a:noFill/>
        </p:spPr>
        <p:txBody>
          <a:bodyPr wrap="none" rtlCol="0">
            <a:spAutoFit/>
          </a:bodyPr>
          <a:lstStyle/>
          <a:p>
            <a:r>
              <a:rPr lang="en-US" sz="2400" dirty="0" err="1">
                <a:solidFill>
                  <a:schemeClr val="accent1">
                    <a:lumMod val="50000"/>
                  </a:schemeClr>
                </a:solidFill>
              </a:rPr>
              <a:t>schlafen</a:t>
            </a:r>
            <a:endParaRPr lang="en-US" sz="2400" dirty="0">
              <a:solidFill>
                <a:schemeClr val="accent1">
                  <a:lumMod val="50000"/>
                </a:schemeClr>
              </a:solidFill>
            </a:endParaRPr>
          </a:p>
        </p:txBody>
      </p:sp>
      <p:sp>
        <p:nvSpPr>
          <p:cNvPr id="9" name="TextBox 8">
            <a:extLst>
              <a:ext uri="{FF2B5EF4-FFF2-40B4-BE49-F238E27FC236}">
                <a16:creationId xmlns:a16="http://schemas.microsoft.com/office/drawing/2014/main" id="{821C4C95-AC64-A843-AAB5-D96FEBA754D7}"/>
              </a:ext>
            </a:extLst>
          </p:cNvPr>
          <p:cNvSpPr txBox="1"/>
          <p:nvPr/>
        </p:nvSpPr>
        <p:spPr>
          <a:xfrm>
            <a:off x="5600426" y="5771602"/>
            <a:ext cx="766557" cy="461665"/>
          </a:xfrm>
          <a:prstGeom prst="rect">
            <a:avLst/>
          </a:prstGeom>
          <a:noFill/>
        </p:spPr>
        <p:txBody>
          <a:bodyPr wrap="none" rtlCol="0">
            <a:spAutoFit/>
          </a:bodyPr>
          <a:lstStyle/>
          <a:p>
            <a:r>
              <a:rPr lang="en-US" sz="2400" dirty="0" err="1">
                <a:solidFill>
                  <a:schemeClr val="accent1">
                    <a:lumMod val="50000"/>
                  </a:schemeClr>
                </a:solidFill>
              </a:rPr>
              <a:t>gibt</a:t>
            </a:r>
            <a:endParaRPr lang="en-US" sz="2400" dirty="0">
              <a:solidFill>
                <a:schemeClr val="accent1">
                  <a:lumMod val="50000"/>
                </a:schemeClr>
              </a:solidFill>
            </a:endParaRPr>
          </a:p>
        </p:txBody>
      </p:sp>
      <p:sp>
        <p:nvSpPr>
          <p:cNvPr id="10" name="TextBox 9">
            <a:extLst>
              <a:ext uri="{FF2B5EF4-FFF2-40B4-BE49-F238E27FC236}">
                <a16:creationId xmlns:a16="http://schemas.microsoft.com/office/drawing/2014/main" id="{1A67ACE3-8963-AE4A-A36F-B1A75153ED99}"/>
              </a:ext>
            </a:extLst>
          </p:cNvPr>
          <p:cNvSpPr txBox="1"/>
          <p:nvPr/>
        </p:nvSpPr>
        <p:spPr>
          <a:xfrm>
            <a:off x="9710957" y="2764379"/>
            <a:ext cx="1117614" cy="461665"/>
          </a:xfrm>
          <a:prstGeom prst="rect">
            <a:avLst/>
          </a:prstGeom>
          <a:noFill/>
        </p:spPr>
        <p:txBody>
          <a:bodyPr wrap="none" rtlCol="0">
            <a:spAutoFit/>
          </a:bodyPr>
          <a:lstStyle/>
          <a:p>
            <a:r>
              <a:rPr lang="en-US" sz="2400" dirty="0" err="1">
                <a:solidFill>
                  <a:schemeClr val="accent1">
                    <a:lumMod val="50000"/>
                  </a:schemeClr>
                </a:solidFill>
              </a:rPr>
              <a:t>helfen</a:t>
            </a:r>
            <a:endParaRPr lang="en-US" sz="2400" dirty="0">
              <a:solidFill>
                <a:schemeClr val="accent1">
                  <a:lumMod val="50000"/>
                </a:schemeClr>
              </a:solidFill>
            </a:endParaRPr>
          </a:p>
        </p:txBody>
      </p:sp>
      <p:sp>
        <p:nvSpPr>
          <p:cNvPr id="11" name="TextBox 10">
            <a:extLst>
              <a:ext uri="{FF2B5EF4-FFF2-40B4-BE49-F238E27FC236}">
                <a16:creationId xmlns:a16="http://schemas.microsoft.com/office/drawing/2014/main" id="{60F4FDC2-B2BC-4048-AAEA-A47F01DA1779}"/>
              </a:ext>
            </a:extLst>
          </p:cNvPr>
          <p:cNvSpPr txBox="1"/>
          <p:nvPr/>
        </p:nvSpPr>
        <p:spPr>
          <a:xfrm>
            <a:off x="9994232" y="4652211"/>
            <a:ext cx="1180131" cy="461665"/>
          </a:xfrm>
          <a:prstGeom prst="rect">
            <a:avLst/>
          </a:prstGeom>
          <a:noFill/>
        </p:spPr>
        <p:txBody>
          <a:bodyPr wrap="none" rtlCol="0">
            <a:spAutoFit/>
          </a:bodyPr>
          <a:lstStyle/>
          <a:p>
            <a:r>
              <a:rPr lang="en-US" sz="2400" dirty="0" err="1">
                <a:solidFill>
                  <a:schemeClr val="accent1">
                    <a:lumMod val="50000"/>
                  </a:schemeClr>
                </a:solidFill>
              </a:rPr>
              <a:t>haben</a:t>
            </a:r>
            <a:endParaRPr lang="en-US" sz="2400" dirty="0">
              <a:solidFill>
                <a:schemeClr val="accent1">
                  <a:lumMod val="50000"/>
                </a:schemeClr>
              </a:solidFill>
            </a:endParaRPr>
          </a:p>
        </p:txBody>
      </p:sp>
      <p:sp>
        <p:nvSpPr>
          <p:cNvPr id="12" name="TextBox 11">
            <a:extLst>
              <a:ext uri="{FF2B5EF4-FFF2-40B4-BE49-F238E27FC236}">
                <a16:creationId xmlns:a16="http://schemas.microsoft.com/office/drawing/2014/main" id="{26AC4B7B-D6A1-E846-A9FB-C24A706094DE}"/>
              </a:ext>
            </a:extLst>
          </p:cNvPr>
          <p:cNvSpPr txBox="1"/>
          <p:nvPr/>
        </p:nvSpPr>
        <p:spPr>
          <a:xfrm>
            <a:off x="2612550" y="2435668"/>
            <a:ext cx="1683474" cy="461665"/>
          </a:xfrm>
          <a:prstGeom prst="rect">
            <a:avLst/>
          </a:prstGeom>
          <a:noFill/>
        </p:spPr>
        <p:txBody>
          <a:bodyPr wrap="none" rtlCol="0">
            <a:spAutoFit/>
          </a:bodyPr>
          <a:lstStyle/>
          <a:p>
            <a:r>
              <a:rPr lang="en-US" sz="2400" dirty="0" err="1">
                <a:solidFill>
                  <a:schemeClr val="accent1">
                    <a:lumMod val="50000"/>
                  </a:schemeClr>
                </a:solidFill>
              </a:rPr>
              <a:t>vergessen</a:t>
            </a:r>
            <a:endParaRPr lang="en-US" sz="2400" dirty="0">
              <a:solidFill>
                <a:schemeClr val="accent1">
                  <a:lumMod val="50000"/>
                </a:schemeClr>
              </a:solidFill>
            </a:endParaRPr>
          </a:p>
        </p:txBody>
      </p:sp>
      <p:sp>
        <p:nvSpPr>
          <p:cNvPr id="13" name="TextBox 12">
            <a:extLst>
              <a:ext uri="{FF2B5EF4-FFF2-40B4-BE49-F238E27FC236}">
                <a16:creationId xmlns:a16="http://schemas.microsoft.com/office/drawing/2014/main" id="{09BA34C3-931F-8A43-8BA3-83EAA3FF98EE}"/>
              </a:ext>
            </a:extLst>
          </p:cNvPr>
          <p:cNvSpPr txBox="1"/>
          <p:nvPr/>
        </p:nvSpPr>
        <p:spPr>
          <a:xfrm>
            <a:off x="848251" y="4366759"/>
            <a:ext cx="1083951" cy="461665"/>
          </a:xfrm>
          <a:prstGeom prst="rect">
            <a:avLst/>
          </a:prstGeom>
          <a:noFill/>
        </p:spPr>
        <p:txBody>
          <a:bodyPr wrap="none" rtlCol="0">
            <a:spAutoFit/>
          </a:bodyPr>
          <a:lstStyle/>
          <a:p>
            <a:r>
              <a:rPr lang="en-US" sz="2400" dirty="0" err="1">
                <a:solidFill>
                  <a:schemeClr val="accent1">
                    <a:lumMod val="50000"/>
                  </a:schemeClr>
                </a:solidFill>
              </a:rPr>
              <a:t>lassen</a:t>
            </a:r>
            <a:endParaRPr lang="en-US" sz="2400" dirty="0">
              <a:solidFill>
                <a:schemeClr val="accent1">
                  <a:lumMod val="50000"/>
                </a:schemeClr>
              </a:solidFill>
            </a:endParaRPr>
          </a:p>
        </p:txBody>
      </p:sp>
      <p:sp>
        <p:nvSpPr>
          <p:cNvPr id="14" name="TextBox 13">
            <a:extLst>
              <a:ext uri="{FF2B5EF4-FFF2-40B4-BE49-F238E27FC236}">
                <a16:creationId xmlns:a16="http://schemas.microsoft.com/office/drawing/2014/main" id="{C5735A75-1457-814E-A580-7879F1093235}"/>
              </a:ext>
            </a:extLst>
          </p:cNvPr>
          <p:cNvSpPr txBox="1"/>
          <p:nvPr/>
        </p:nvSpPr>
        <p:spPr>
          <a:xfrm>
            <a:off x="8942530" y="3765189"/>
            <a:ext cx="1135247" cy="461665"/>
          </a:xfrm>
          <a:prstGeom prst="rect">
            <a:avLst/>
          </a:prstGeom>
          <a:noFill/>
        </p:spPr>
        <p:txBody>
          <a:bodyPr wrap="none" rtlCol="0">
            <a:spAutoFit/>
          </a:bodyPr>
          <a:lstStyle/>
          <a:p>
            <a:r>
              <a:rPr lang="en-US" sz="2400" dirty="0" err="1">
                <a:solidFill>
                  <a:schemeClr val="accent1">
                    <a:lumMod val="50000"/>
                  </a:schemeClr>
                </a:solidFill>
              </a:rPr>
              <a:t>halten</a:t>
            </a:r>
            <a:endParaRPr lang="en-US" sz="2400" dirty="0">
              <a:solidFill>
                <a:schemeClr val="accent1">
                  <a:lumMod val="50000"/>
                </a:schemeClr>
              </a:solidFill>
            </a:endParaRPr>
          </a:p>
        </p:txBody>
      </p:sp>
      <p:sp>
        <p:nvSpPr>
          <p:cNvPr id="15" name="TextBox 14">
            <a:extLst>
              <a:ext uri="{FF2B5EF4-FFF2-40B4-BE49-F238E27FC236}">
                <a16:creationId xmlns:a16="http://schemas.microsoft.com/office/drawing/2014/main" id="{2650D324-AA25-6B44-9FDD-16D21C998489}"/>
              </a:ext>
            </a:extLst>
          </p:cNvPr>
          <p:cNvSpPr txBox="1"/>
          <p:nvPr/>
        </p:nvSpPr>
        <p:spPr>
          <a:xfrm>
            <a:off x="6224706" y="1317133"/>
            <a:ext cx="1159292" cy="461665"/>
          </a:xfrm>
          <a:prstGeom prst="rect">
            <a:avLst/>
          </a:prstGeom>
          <a:noFill/>
        </p:spPr>
        <p:txBody>
          <a:bodyPr wrap="none" rtlCol="0">
            <a:spAutoFit/>
          </a:bodyPr>
          <a:lstStyle/>
          <a:p>
            <a:r>
              <a:rPr lang="en-US" sz="2400" dirty="0" err="1">
                <a:solidFill>
                  <a:schemeClr val="accent1">
                    <a:lumMod val="50000"/>
                  </a:schemeClr>
                </a:solidFill>
              </a:rPr>
              <a:t>fahren</a:t>
            </a:r>
            <a:endParaRPr lang="en-US" sz="2400" dirty="0">
              <a:solidFill>
                <a:schemeClr val="accent1">
                  <a:lumMod val="50000"/>
                </a:schemeClr>
              </a:solidFill>
            </a:endParaRPr>
          </a:p>
        </p:txBody>
      </p:sp>
      <p:sp>
        <p:nvSpPr>
          <p:cNvPr id="16" name="TextBox 15">
            <a:extLst>
              <a:ext uri="{FF2B5EF4-FFF2-40B4-BE49-F238E27FC236}">
                <a16:creationId xmlns:a16="http://schemas.microsoft.com/office/drawing/2014/main" id="{F19A696E-6754-8D48-8ADA-2DA2314C95F8}"/>
              </a:ext>
            </a:extLst>
          </p:cNvPr>
          <p:cNvSpPr txBox="1"/>
          <p:nvPr/>
        </p:nvSpPr>
        <p:spPr>
          <a:xfrm>
            <a:off x="2436160" y="5169564"/>
            <a:ext cx="1167307" cy="461665"/>
          </a:xfrm>
          <a:prstGeom prst="rect">
            <a:avLst/>
          </a:prstGeom>
          <a:noFill/>
        </p:spPr>
        <p:txBody>
          <a:bodyPr wrap="none" rtlCol="0">
            <a:spAutoFit/>
          </a:bodyPr>
          <a:lstStyle/>
          <a:p>
            <a:r>
              <a:rPr lang="en-US" sz="2400" dirty="0" err="1">
                <a:solidFill>
                  <a:schemeClr val="accent1">
                    <a:lumMod val="50000"/>
                  </a:schemeClr>
                </a:solidFill>
              </a:rPr>
              <a:t>gehen</a:t>
            </a:r>
            <a:endParaRPr lang="en-US" sz="2400" dirty="0">
              <a:solidFill>
                <a:schemeClr val="accent1">
                  <a:lumMod val="50000"/>
                </a:schemeClr>
              </a:solidFill>
            </a:endParaRPr>
          </a:p>
        </p:txBody>
      </p:sp>
      <p:sp>
        <p:nvSpPr>
          <p:cNvPr id="17" name="TextBox 16">
            <a:extLst>
              <a:ext uri="{FF2B5EF4-FFF2-40B4-BE49-F238E27FC236}">
                <a16:creationId xmlns:a16="http://schemas.microsoft.com/office/drawing/2014/main" id="{2729ABC9-28FC-9145-9C37-1A332075968B}"/>
              </a:ext>
            </a:extLst>
          </p:cNvPr>
          <p:cNvSpPr txBox="1"/>
          <p:nvPr/>
        </p:nvSpPr>
        <p:spPr>
          <a:xfrm>
            <a:off x="7748337" y="5309937"/>
            <a:ext cx="1457450" cy="461665"/>
          </a:xfrm>
          <a:prstGeom prst="rect">
            <a:avLst/>
          </a:prstGeom>
          <a:noFill/>
        </p:spPr>
        <p:txBody>
          <a:bodyPr wrap="none" rtlCol="0">
            <a:spAutoFit/>
          </a:bodyPr>
          <a:lstStyle/>
          <a:p>
            <a:r>
              <a:rPr lang="en-US" sz="2400" dirty="0" err="1">
                <a:solidFill>
                  <a:schemeClr val="accent1">
                    <a:lumMod val="50000"/>
                  </a:schemeClr>
                </a:solidFill>
              </a:rPr>
              <a:t>machen</a:t>
            </a:r>
            <a:endParaRPr lang="en-US" sz="2400" dirty="0">
              <a:solidFill>
                <a:schemeClr val="accent1">
                  <a:lumMod val="50000"/>
                </a:schemeClr>
              </a:solidFill>
            </a:endParaRPr>
          </a:p>
        </p:txBody>
      </p:sp>
      <p:sp>
        <p:nvSpPr>
          <p:cNvPr id="18" name="TextBox 17">
            <a:extLst>
              <a:ext uri="{FF2B5EF4-FFF2-40B4-BE49-F238E27FC236}">
                <a16:creationId xmlns:a16="http://schemas.microsoft.com/office/drawing/2014/main" id="{AB583966-EAC7-214E-96B4-15CA135638B9}"/>
              </a:ext>
            </a:extLst>
          </p:cNvPr>
          <p:cNvSpPr txBox="1"/>
          <p:nvPr/>
        </p:nvSpPr>
        <p:spPr>
          <a:xfrm>
            <a:off x="3095835" y="1346146"/>
            <a:ext cx="825867" cy="461665"/>
          </a:xfrm>
          <a:prstGeom prst="rect">
            <a:avLst/>
          </a:prstGeom>
          <a:noFill/>
        </p:spPr>
        <p:txBody>
          <a:bodyPr wrap="none" rtlCol="0">
            <a:spAutoFit/>
          </a:bodyPr>
          <a:lstStyle/>
          <a:p>
            <a:r>
              <a:rPr lang="en-US" sz="2400" b="1" dirty="0" err="1">
                <a:solidFill>
                  <a:srgbClr val="DAA520"/>
                </a:solidFill>
              </a:rPr>
              <a:t>läuft</a:t>
            </a:r>
            <a:endParaRPr lang="en-US" sz="2400" b="1" dirty="0">
              <a:solidFill>
                <a:srgbClr val="DAA520"/>
              </a:solidFill>
            </a:endParaRPr>
          </a:p>
        </p:txBody>
      </p:sp>
      <p:sp>
        <p:nvSpPr>
          <p:cNvPr id="19" name="TextBox 18">
            <a:extLst>
              <a:ext uri="{FF2B5EF4-FFF2-40B4-BE49-F238E27FC236}">
                <a16:creationId xmlns:a16="http://schemas.microsoft.com/office/drawing/2014/main" id="{0F4BA7C2-820F-CE40-AD85-5396F3B208BF}"/>
              </a:ext>
            </a:extLst>
          </p:cNvPr>
          <p:cNvSpPr txBox="1"/>
          <p:nvPr/>
        </p:nvSpPr>
        <p:spPr>
          <a:xfrm>
            <a:off x="4257998" y="2435667"/>
            <a:ext cx="1292341" cy="461665"/>
          </a:xfrm>
          <a:prstGeom prst="rect">
            <a:avLst/>
          </a:prstGeom>
          <a:noFill/>
        </p:spPr>
        <p:txBody>
          <a:bodyPr wrap="none" rtlCol="0">
            <a:spAutoFit/>
          </a:bodyPr>
          <a:lstStyle/>
          <a:p>
            <a:r>
              <a:rPr lang="en-US" sz="2400" b="1" dirty="0" err="1">
                <a:solidFill>
                  <a:srgbClr val="DAA520"/>
                </a:solidFill>
              </a:rPr>
              <a:t>vergisst</a:t>
            </a:r>
            <a:endParaRPr lang="en-US" sz="2400" b="1" dirty="0">
              <a:solidFill>
                <a:srgbClr val="DAA520"/>
              </a:solidFill>
            </a:endParaRPr>
          </a:p>
        </p:txBody>
      </p:sp>
      <p:sp>
        <p:nvSpPr>
          <p:cNvPr id="21" name="TextBox 20">
            <a:extLst>
              <a:ext uri="{FF2B5EF4-FFF2-40B4-BE49-F238E27FC236}">
                <a16:creationId xmlns:a16="http://schemas.microsoft.com/office/drawing/2014/main" id="{CBFB6C1D-9493-4D4A-A10D-29B2266EFA38}"/>
              </a:ext>
            </a:extLst>
          </p:cNvPr>
          <p:cNvSpPr txBox="1"/>
          <p:nvPr/>
        </p:nvSpPr>
        <p:spPr>
          <a:xfrm>
            <a:off x="7396661" y="1336732"/>
            <a:ext cx="849913" cy="461665"/>
          </a:xfrm>
          <a:prstGeom prst="rect">
            <a:avLst/>
          </a:prstGeom>
          <a:noFill/>
        </p:spPr>
        <p:txBody>
          <a:bodyPr wrap="none" rtlCol="0">
            <a:spAutoFit/>
          </a:bodyPr>
          <a:lstStyle/>
          <a:p>
            <a:r>
              <a:rPr lang="en-US" sz="2400" b="1" dirty="0" err="1">
                <a:solidFill>
                  <a:srgbClr val="DAA520"/>
                </a:solidFill>
              </a:rPr>
              <a:t>fährt</a:t>
            </a:r>
            <a:endParaRPr lang="en-US" sz="2400" b="1" dirty="0">
              <a:solidFill>
                <a:srgbClr val="DAA520"/>
              </a:solidFill>
            </a:endParaRPr>
          </a:p>
        </p:txBody>
      </p:sp>
      <p:sp>
        <p:nvSpPr>
          <p:cNvPr id="22" name="TextBox 21">
            <a:extLst>
              <a:ext uri="{FF2B5EF4-FFF2-40B4-BE49-F238E27FC236}">
                <a16:creationId xmlns:a16="http://schemas.microsoft.com/office/drawing/2014/main" id="{D8C6AFF5-551D-764C-B587-37DF7B475FBE}"/>
              </a:ext>
            </a:extLst>
          </p:cNvPr>
          <p:cNvSpPr txBox="1"/>
          <p:nvPr/>
        </p:nvSpPr>
        <p:spPr>
          <a:xfrm>
            <a:off x="3581979" y="3296188"/>
            <a:ext cx="1127233" cy="461665"/>
          </a:xfrm>
          <a:prstGeom prst="rect">
            <a:avLst/>
          </a:prstGeom>
          <a:noFill/>
        </p:spPr>
        <p:txBody>
          <a:bodyPr wrap="square" rtlCol="0">
            <a:spAutoFit/>
          </a:bodyPr>
          <a:lstStyle/>
          <a:p>
            <a:r>
              <a:rPr lang="en-US" sz="2400" b="1" dirty="0" err="1">
                <a:solidFill>
                  <a:srgbClr val="DAA520"/>
                </a:solidFill>
              </a:rPr>
              <a:t>isst</a:t>
            </a:r>
            <a:endParaRPr lang="en-US" sz="2400" b="1" dirty="0">
              <a:solidFill>
                <a:srgbClr val="DAA520"/>
              </a:solidFill>
            </a:endParaRPr>
          </a:p>
        </p:txBody>
      </p:sp>
      <p:sp>
        <p:nvSpPr>
          <p:cNvPr id="23" name="TextBox 22">
            <a:extLst>
              <a:ext uri="{FF2B5EF4-FFF2-40B4-BE49-F238E27FC236}">
                <a16:creationId xmlns:a16="http://schemas.microsoft.com/office/drawing/2014/main" id="{9EE12FF1-ABAE-B34F-9814-4C313491CABA}"/>
              </a:ext>
            </a:extLst>
          </p:cNvPr>
          <p:cNvSpPr txBox="1"/>
          <p:nvPr/>
        </p:nvSpPr>
        <p:spPr>
          <a:xfrm>
            <a:off x="8857150" y="2041029"/>
            <a:ext cx="1112805" cy="461665"/>
          </a:xfrm>
          <a:prstGeom prst="rect">
            <a:avLst/>
          </a:prstGeom>
          <a:noFill/>
        </p:spPr>
        <p:txBody>
          <a:bodyPr wrap="none" rtlCol="0">
            <a:spAutoFit/>
          </a:bodyPr>
          <a:lstStyle/>
          <a:p>
            <a:r>
              <a:rPr lang="en-US" sz="2400" b="1" dirty="0" err="1">
                <a:solidFill>
                  <a:srgbClr val="DAA520"/>
                </a:solidFill>
              </a:rPr>
              <a:t>nimmt</a:t>
            </a:r>
            <a:endParaRPr lang="en-US" sz="2400" b="1" dirty="0">
              <a:solidFill>
                <a:srgbClr val="DAA520"/>
              </a:solidFill>
            </a:endParaRPr>
          </a:p>
        </p:txBody>
      </p:sp>
      <p:sp>
        <p:nvSpPr>
          <p:cNvPr id="24" name="TextBox 23">
            <a:extLst>
              <a:ext uri="{FF2B5EF4-FFF2-40B4-BE49-F238E27FC236}">
                <a16:creationId xmlns:a16="http://schemas.microsoft.com/office/drawing/2014/main" id="{E0043ECC-1A94-6742-8E60-AC51E4757197}"/>
              </a:ext>
            </a:extLst>
          </p:cNvPr>
          <p:cNvSpPr txBox="1"/>
          <p:nvPr/>
        </p:nvSpPr>
        <p:spPr>
          <a:xfrm>
            <a:off x="10826351" y="2761983"/>
            <a:ext cx="696024" cy="461665"/>
          </a:xfrm>
          <a:prstGeom prst="rect">
            <a:avLst/>
          </a:prstGeom>
          <a:noFill/>
        </p:spPr>
        <p:txBody>
          <a:bodyPr wrap="none" rtlCol="0">
            <a:spAutoFit/>
          </a:bodyPr>
          <a:lstStyle/>
          <a:p>
            <a:r>
              <a:rPr lang="en-US" sz="2400" b="1" dirty="0" err="1">
                <a:solidFill>
                  <a:srgbClr val="DAA520"/>
                </a:solidFill>
              </a:rPr>
              <a:t>hilft</a:t>
            </a:r>
            <a:endParaRPr lang="en-US" sz="2400" b="1" dirty="0">
              <a:solidFill>
                <a:srgbClr val="DAA520"/>
              </a:solidFill>
            </a:endParaRPr>
          </a:p>
        </p:txBody>
      </p:sp>
      <p:sp>
        <p:nvSpPr>
          <p:cNvPr id="25" name="TextBox 24">
            <a:extLst>
              <a:ext uri="{FF2B5EF4-FFF2-40B4-BE49-F238E27FC236}">
                <a16:creationId xmlns:a16="http://schemas.microsoft.com/office/drawing/2014/main" id="{C16FA21C-4A33-EE43-B58F-CD478205054E}"/>
              </a:ext>
            </a:extLst>
          </p:cNvPr>
          <p:cNvSpPr txBox="1"/>
          <p:nvPr/>
        </p:nvSpPr>
        <p:spPr>
          <a:xfrm>
            <a:off x="1884777" y="4366759"/>
            <a:ext cx="824265" cy="461665"/>
          </a:xfrm>
          <a:prstGeom prst="rect">
            <a:avLst/>
          </a:prstGeom>
          <a:noFill/>
        </p:spPr>
        <p:txBody>
          <a:bodyPr wrap="none" rtlCol="0">
            <a:spAutoFit/>
          </a:bodyPr>
          <a:lstStyle/>
          <a:p>
            <a:r>
              <a:rPr lang="en-US" sz="2400" b="1" dirty="0" err="1">
                <a:solidFill>
                  <a:srgbClr val="DAA520"/>
                </a:solidFill>
              </a:rPr>
              <a:t>lässt</a:t>
            </a:r>
            <a:endParaRPr lang="en-US" sz="2400" b="1" dirty="0">
              <a:solidFill>
                <a:srgbClr val="DAA520"/>
              </a:solidFill>
            </a:endParaRPr>
          </a:p>
        </p:txBody>
      </p:sp>
      <p:sp>
        <p:nvSpPr>
          <p:cNvPr id="26" name="TextBox 25">
            <a:extLst>
              <a:ext uri="{FF2B5EF4-FFF2-40B4-BE49-F238E27FC236}">
                <a16:creationId xmlns:a16="http://schemas.microsoft.com/office/drawing/2014/main" id="{80FA0C7C-A02D-D44A-B8F5-61897C256A2C}"/>
              </a:ext>
            </a:extLst>
          </p:cNvPr>
          <p:cNvSpPr txBox="1"/>
          <p:nvPr/>
        </p:nvSpPr>
        <p:spPr>
          <a:xfrm>
            <a:off x="3581979" y="5169564"/>
            <a:ext cx="862737" cy="461665"/>
          </a:xfrm>
          <a:prstGeom prst="rect">
            <a:avLst/>
          </a:prstGeom>
          <a:noFill/>
        </p:spPr>
        <p:txBody>
          <a:bodyPr wrap="none" rtlCol="0">
            <a:spAutoFit/>
          </a:bodyPr>
          <a:lstStyle/>
          <a:p>
            <a:r>
              <a:rPr lang="en-US" sz="2400" b="1" dirty="0" err="1">
                <a:solidFill>
                  <a:srgbClr val="DAA520"/>
                </a:solidFill>
              </a:rPr>
              <a:t>geht</a:t>
            </a:r>
            <a:endParaRPr lang="en-US" sz="2400" b="1" dirty="0">
              <a:solidFill>
                <a:srgbClr val="DAA520"/>
              </a:solidFill>
            </a:endParaRPr>
          </a:p>
        </p:txBody>
      </p:sp>
      <p:sp>
        <p:nvSpPr>
          <p:cNvPr id="27" name="TextBox 26">
            <a:extLst>
              <a:ext uri="{FF2B5EF4-FFF2-40B4-BE49-F238E27FC236}">
                <a16:creationId xmlns:a16="http://schemas.microsoft.com/office/drawing/2014/main" id="{D25A352A-2EB1-A844-A4A7-8060251C01AA}"/>
              </a:ext>
            </a:extLst>
          </p:cNvPr>
          <p:cNvSpPr txBox="1"/>
          <p:nvPr/>
        </p:nvSpPr>
        <p:spPr>
          <a:xfrm>
            <a:off x="10077777" y="3785392"/>
            <a:ext cx="739305" cy="461665"/>
          </a:xfrm>
          <a:prstGeom prst="rect">
            <a:avLst/>
          </a:prstGeom>
          <a:noFill/>
        </p:spPr>
        <p:txBody>
          <a:bodyPr wrap="none" rtlCol="0">
            <a:spAutoFit/>
          </a:bodyPr>
          <a:lstStyle/>
          <a:p>
            <a:r>
              <a:rPr lang="en-US" sz="2400" b="1" dirty="0" err="1">
                <a:solidFill>
                  <a:srgbClr val="DAA520"/>
                </a:solidFill>
              </a:rPr>
              <a:t>hält</a:t>
            </a:r>
            <a:endParaRPr lang="en-US" sz="2400" b="1" dirty="0">
              <a:solidFill>
                <a:srgbClr val="DAA520"/>
              </a:solidFill>
            </a:endParaRPr>
          </a:p>
        </p:txBody>
      </p:sp>
      <p:sp>
        <p:nvSpPr>
          <p:cNvPr id="28" name="TextBox 27">
            <a:extLst>
              <a:ext uri="{FF2B5EF4-FFF2-40B4-BE49-F238E27FC236}">
                <a16:creationId xmlns:a16="http://schemas.microsoft.com/office/drawing/2014/main" id="{9B7BFB7C-BFC9-C04E-9ED5-F41E37B7C76E}"/>
              </a:ext>
            </a:extLst>
          </p:cNvPr>
          <p:cNvSpPr txBox="1"/>
          <p:nvPr/>
        </p:nvSpPr>
        <p:spPr>
          <a:xfrm>
            <a:off x="11148127" y="4690314"/>
            <a:ext cx="665567" cy="461665"/>
          </a:xfrm>
          <a:prstGeom prst="rect">
            <a:avLst/>
          </a:prstGeom>
          <a:noFill/>
        </p:spPr>
        <p:txBody>
          <a:bodyPr wrap="none" rtlCol="0">
            <a:spAutoFit/>
          </a:bodyPr>
          <a:lstStyle/>
          <a:p>
            <a:r>
              <a:rPr lang="en-US" sz="2400" b="1" dirty="0">
                <a:solidFill>
                  <a:srgbClr val="DAA520"/>
                </a:solidFill>
              </a:rPr>
              <a:t>hat</a:t>
            </a:r>
          </a:p>
        </p:txBody>
      </p:sp>
      <p:sp>
        <p:nvSpPr>
          <p:cNvPr id="29" name="TextBox 28">
            <a:extLst>
              <a:ext uri="{FF2B5EF4-FFF2-40B4-BE49-F238E27FC236}">
                <a16:creationId xmlns:a16="http://schemas.microsoft.com/office/drawing/2014/main" id="{AF6E4479-E1C6-0749-BE51-695490C26333}"/>
              </a:ext>
            </a:extLst>
          </p:cNvPr>
          <p:cNvSpPr txBox="1"/>
          <p:nvPr/>
        </p:nvSpPr>
        <p:spPr>
          <a:xfrm>
            <a:off x="9160419" y="5309936"/>
            <a:ext cx="1151277" cy="461665"/>
          </a:xfrm>
          <a:prstGeom prst="rect">
            <a:avLst/>
          </a:prstGeom>
          <a:noFill/>
        </p:spPr>
        <p:txBody>
          <a:bodyPr wrap="none" rtlCol="0">
            <a:spAutoFit/>
          </a:bodyPr>
          <a:lstStyle/>
          <a:p>
            <a:r>
              <a:rPr lang="en-US" sz="2400" b="1" dirty="0" err="1">
                <a:solidFill>
                  <a:srgbClr val="DAA520"/>
                </a:solidFill>
              </a:rPr>
              <a:t>macht</a:t>
            </a:r>
            <a:endParaRPr lang="en-US" sz="2400" b="1" dirty="0">
              <a:solidFill>
                <a:srgbClr val="DAA520"/>
              </a:solidFill>
            </a:endParaRPr>
          </a:p>
        </p:txBody>
      </p:sp>
      <p:sp>
        <p:nvSpPr>
          <p:cNvPr id="30" name="TextBox 29">
            <a:extLst>
              <a:ext uri="{FF2B5EF4-FFF2-40B4-BE49-F238E27FC236}">
                <a16:creationId xmlns:a16="http://schemas.microsoft.com/office/drawing/2014/main" id="{4A018FFA-955D-844C-B817-ADB968DBA181}"/>
              </a:ext>
            </a:extLst>
          </p:cNvPr>
          <p:cNvSpPr txBox="1"/>
          <p:nvPr/>
        </p:nvSpPr>
        <p:spPr>
          <a:xfrm>
            <a:off x="6366983" y="5771601"/>
            <a:ext cx="1189749" cy="461665"/>
          </a:xfrm>
          <a:prstGeom prst="rect">
            <a:avLst/>
          </a:prstGeom>
          <a:noFill/>
        </p:spPr>
        <p:txBody>
          <a:bodyPr wrap="none" rtlCol="0">
            <a:spAutoFit/>
          </a:bodyPr>
          <a:lstStyle/>
          <a:p>
            <a:r>
              <a:rPr lang="en-US" sz="2400" b="1" dirty="0" err="1">
                <a:solidFill>
                  <a:srgbClr val="DAA520"/>
                </a:solidFill>
              </a:rPr>
              <a:t>geben</a:t>
            </a:r>
            <a:endParaRPr lang="en-US" sz="2400" b="1" dirty="0">
              <a:solidFill>
                <a:srgbClr val="DAA520"/>
              </a:solidFill>
            </a:endParaRPr>
          </a:p>
        </p:txBody>
      </p:sp>
      <p:sp>
        <p:nvSpPr>
          <p:cNvPr id="31" name="TextBox 30">
            <a:extLst>
              <a:ext uri="{FF2B5EF4-FFF2-40B4-BE49-F238E27FC236}">
                <a16:creationId xmlns:a16="http://schemas.microsoft.com/office/drawing/2014/main" id="{FB34E8FD-99C1-934C-B08D-C262444339F9}"/>
              </a:ext>
            </a:extLst>
          </p:cNvPr>
          <p:cNvSpPr txBox="1"/>
          <p:nvPr/>
        </p:nvSpPr>
        <p:spPr>
          <a:xfrm>
            <a:off x="6425018" y="3879501"/>
            <a:ext cx="1457659" cy="461665"/>
          </a:xfrm>
          <a:prstGeom prst="rect">
            <a:avLst/>
          </a:prstGeom>
          <a:noFill/>
        </p:spPr>
        <p:txBody>
          <a:bodyPr wrap="square" rtlCol="0">
            <a:spAutoFit/>
          </a:bodyPr>
          <a:lstStyle/>
          <a:p>
            <a:r>
              <a:rPr lang="en-US" sz="2400" b="1" dirty="0" err="1">
                <a:solidFill>
                  <a:srgbClr val="DAA520"/>
                </a:solidFill>
              </a:rPr>
              <a:t>schläft</a:t>
            </a:r>
            <a:endParaRPr lang="en-US" sz="2400" b="1" dirty="0">
              <a:solidFill>
                <a:srgbClr val="DAA520"/>
              </a:solidFill>
            </a:endParaRPr>
          </a:p>
        </p:txBody>
      </p:sp>
      <p:sp>
        <p:nvSpPr>
          <p:cNvPr id="20" name="Rectangle 19"/>
          <p:cNvSpPr/>
          <p:nvPr/>
        </p:nvSpPr>
        <p:spPr>
          <a:xfrm>
            <a:off x="1276478" y="1021921"/>
            <a:ext cx="697627"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N</a:t>
            </a:r>
          </a:p>
        </p:txBody>
      </p:sp>
      <p:sp>
        <p:nvSpPr>
          <p:cNvPr id="32" name="Rectangle 31"/>
          <p:cNvSpPr/>
          <p:nvPr/>
        </p:nvSpPr>
        <p:spPr>
          <a:xfrm>
            <a:off x="5574501" y="1077876"/>
            <a:ext cx="766557"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O</a:t>
            </a:r>
          </a:p>
        </p:txBody>
      </p:sp>
      <p:sp>
        <p:nvSpPr>
          <p:cNvPr id="33" name="Rectangle 32"/>
          <p:cNvSpPr/>
          <p:nvPr/>
        </p:nvSpPr>
        <p:spPr>
          <a:xfrm>
            <a:off x="2091815" y="2204834"/>
            <a:ext cx="572593"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P</a:t>
            </a:r>
          </a:p>
        </p:txBody>
      </p:sp>
      <p:sp>
        <p:nvSpPr>
          <p:cNvPr id="34" name="Rectangle 33"/>
          <p:cNvSpPr/>
          <p:nvPr/>
        </p:nvSpPr>
        <p:spPr>
          <a:xfrm>
            <a:off x="6832181" y="1810197"/>
            <a:ext cx="766557"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Q</a:t>
            </a:r>
          </a:p>
        </p:txBody>
      </p:sp>
      <p:sp>
        <p:nvSpPr>
          <p:cNvPr id="35" name="Rectangle 34"/>
          <p:cNvSpPr/>
          <p:nvPr/>
        </p:nvSpPr>
        <p:spPr>
          <a:xfrm>
            <a:off x="9194735" y="2541956"/>
            <a:ext cx="589687" cy="923330"/>
          </a:xfrm>
          <a:prstGeom prst="rect">
            <a:avLst/>
          </a:prstGeom>
          <a:noFill/>
          <a:effectLst/>
        </p:spPr>
        <p:txBody>
          <a:bodyPr wrap="square" lIns="91440" tIns="45720" rIns="91440" bIns="45720">
            <a:spAutoFit/>
          </a:bodyPr>
          <a:lstStyle/>
          <a:p>
            <a:pPr algn="ctr"/>
            <a:r>
              <a:rPr lang="en-US" sz="5400" b="1" dirty="0">
                <a:ln w="12700" cmpd="sng">
                  <a:noFill/>
                  <a:prstDash val="solid"/>
                </a:ln>
                <a:solidFill>
                  <a:srgbClr val="DAA520"/>
                </a:solidFill>
              </a:rPr>
              <a:t>R</a:t>
            </a:r>
          </a:p>
        </p:txBody>
      </p:sp>
      <p:sp>
        <p:nvSpPr>
          <p:cNvPr id="36" name="Rectangle 35"/>
          <p:cNvSpPr/>
          <p:nvPr/>
        </p:nvSpPr>
        <p:spPr>
          <a:xfrm>
            <a:off x="2021623" y="3164530"/>
            <a:ext cx="545342"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S</a:t>
            </a:r>
          </a:p>
        </p:txBody>
      </p:sp>
      <p:sp>
        <p:nvSpPr>
          <p:cNvPr id="37" name="Rectangle 36"/>
          <p:cNvSpPr/>
          <p:nvPr/>
        </p:nvSpPr>
        <p:spPr>
          <a:xfrm>
            <a:off x="4564825" y="3589871"/>
            <a:ext cx="474809"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T</a:t>
            </a:r>
          </a:p>
        </p:txBody>
      </p:sp>
      <p:sp>
        <p:nvSpPr>
          <p:cNvPr id="38" name="Rectangle 37"/>
          <p:cNvSpPr/>
          <p:nvPr/>
        </p:nvSpPr>
        <p:spPr>
          <a:xfrm>
            <a:off x="8354270" y="3501429"/>
            <a:ext cx="628698"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U</a:t>
            </a:r>
          </a:p>
        </p:txBody>
      </p:sp>
      <p:sp>
        <p:nvSpPr>
          <p:cNvPr id="39" name="Rectangle 38"/>
          <p:cNvSpPr/>
          <p:nvPr/>
        </p:nvSpPr>
        <p:spPr>
          <a:xfrm>
            <a:off x="344831" y="4135925"/>
            <a:ext cx="668774"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V</a:t>
            </a:r>
          </a:p>
        </p:txBody>
      </p:sp>
      <p:sp>
        <p:nvSpPr>
          <p:cNvPr id="40" name="Rectangle 39"/>
          <p:cNvSpPr/>
          <p:nvPr/>
        </p:nvSpPr>
        <p:spPr>
          <a:xfrm>
            <a:off x="1710716" y="4938732"/>
            <a:ext cx="808235"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W</a:t>
            </a:r>
          </a:p>
        </p:txBody>
      </p:sp>
      <p:sp>
        <p:nvSpPr>
          <p:cNvPr id="41" name="Rectangle 40"/>
          <p:cNvSpPr/>
          <p:nvPr/>
        </p:nvSpPr>
        <p:spPr>
          <a:xfrm>
            <a:off x="5068985" y="5549895"/>
            <a:ext cx="655950"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X</a:t>
            </a:r>
          </a:p>
        </p:txBody>
      </p:sp>
      <p:sp>
        <p:nvSpPr>
          <p:cNvPr id="42" name="Rectangle 41"/>
          <p:cNvSpPr/>
          <p:nvPr/>
        </p:nvSpPr>
        <p:spPr>
          <a:xfrm>
            <a:off x="7159242" y="5031043"/>
            <a:ext cx="614271"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Y</a:t>
            </a:r>
          </a:p>
        </p:txBody>
      </p:sp>
      <p:sp>
        <p:nvSpPr>
          <p:cNvPr id="43" name="Rectangle 42"/>
          <p:cNvSpPr/>
          <p:nvPr/>
        </p:nvSpPr>
        <p:spPr>
          <a:xfrm>
            <a:off x="9440624" y="4393223"/>
            <a:ext cx="530915" cy="923330"/>
          </a:xfrm>
          <a:prstGeom prst="rect">
            <a:avLst/>
          </a:prstGeom>
          <a:noFill/>
          <a:effectLst/>
        </p:spPr>
        <p:txBody>
          <a:bodyPr wrap="none" lIns="91440" tIns="45720" rIns="91440" bIns="45720">
            <a:spAutoFit/>
          </a:bodyPr>
          <a:lstStyle/>
          <a:p>
            <a:pPr algn="ctr"/>
            <a:r>
              <a:rPr lang="en-US" sz="5400" b="1" dirty="0">
                <a:ln w="12700" cmpd="sng">
                  <a:noFill/>
                  <a:prstDash val="solid"/>
                </a:ln>
                <a:solidFill>
                  <a:srgbClr val="DAA520"/>
                </a:solidFill>
              </a:rPr>
              <a:t>Z</a:t>
            </a:r>
          </a:p>
        </p:txBody>
      </p:sp>
    </p:spTree>
    <p:extLst>
      <p:ext uri="{BB962C8B-B14F-4D97-AF65-F5344CB8AC3E}">
        <p14:creationId xmlns:p14="http://schemas.microsoft.com/office/powerpoint/2010/main" val="4224505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childTnLst>
              </p:cTn>
              <p:nextCondLst>
                <p:cond evt="onClick" delay="0">
                  <p:tgtEl>
                    <p:spTgt spid="38"/>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nextCondLst>
                <p:cond evt="onClick" delay="0">
                  <p:tgtEl>
                    <p:spTgt spid="39"/>
                  </p:tgtEl>
                </p:cond>
              </p:nextCondLst>
            </p:seq>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childTnLst>
              </p:cTn>
              <p:nextCondLst>
                <p:cond evt="onClick" delay="0">
                  <p:tgtEl>
                    <p:spTgt spid="40"/>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nextCondLst>
                <p:cond evt="onClick" delay="0">
                  <p:tgtEl>
                    <p:spTgt spid="41"/>
                  </p:tgtEl>
                </p:cond>
              </p:nextCondLst>
            </p:seq>
            <p:seq concurrent="1" nextAc="seek">
              <p:cTn id="68" restart="whenNotActive" fill="hold" evtFilter="cancelBubble" nodeType="interactiveSeq">
                <p:stCondLst>
                  <p:cond evt="onClick" delay="0">
                    <p:tgtEl>
                      <p:spTgt spid="42"/>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childTnLst>
                    </p:cTn>
                  </p:par>
                </p:childTnLst>
              </p:cTn>
              <p:nextCondLst>
                <p:cond evt="onClick" delay="0">
                  <p:tgtEl>
                    <p:spTgt spid="43"/>
                  </p:tgtEl>
                </p:cond>
              </p:nextCondLst>
            </p:seq>
          </p:childTnLst>
        </p:cTn>
      </p:par>
    </p:tnLst>
    <p:bldLst>
      <p:bldP spid="18" grpId="0"/>
      <p:bldP spid="19" grpId="0"/>
      <p:bldP spid="21" grpId="0"/>
      <p:bldP spid="22" grpId="0"/>
      <p:bldP spid="23" grpId="0"/>
      <p:bldP spid="24" grpId="0"/>
      <p:bldP spid="25" grpId="0"/>
      <p:bldP spid="26" grpId="0"/>
      <p:bldP spid="27" grpId="0"/>
      <p:bldP spid="28" grpId="0"/>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91949" cy="869950"/>
          </a:xfrm>
          <a:prstGeom prst="rect">
            <a:avLst/>
          </a:prstGeom>
        </p:spPr>
      </p:pic>
      <p:sp>
        <p:nvSpPr>
          <p:cNvPr id="2" name="Title 1">
            <a:extLst>
              <a:ext uri="{FF2B5EF4-FFF2-40B4-BE49-F238E27FC236}">
                <a16:creationId xmlns:a16="http://schemas.microsoft.com/office/drawing/2014/main" id="{502F0567-19C5-4B30-96BF-491E9203E2D1}"/>
              </a:ext>
            </a:extLst>
          </p:cNvPr>
          <p:cNvSpPr>
            <a:spLocks noGrp="1"/>
          </p:cNvSpPr>
          <p:nvPr>
            <p:ph type="title"/>
          </p:nvPr>
        </p:nvSpPr>
        <p:spPr>
          <a:xfrm>
            <a:off x="0" y="17298"/>
            <a:ext cx="3491949" cy="1325563"/>
          </a:xfrm>
        </p:spPr>
        <p:txBody>
          <a:bodyPr>
            <a:normAutofit/>
          </a:bodyPr>
          <a:lstStyle/>
          <a:p>
            <a:r>
              <a:rPr lang="en-GB" sz="3600" b="1" dirty="0">
                <a:solidFill>
                  <a:schemeClr val="bg1"/>
                </a:solidFill>
              </a:rPr>
              <a:t>Es </a:t>
            </a:r>
            <a:r>
              <a:rPr lang="en-GB" sz="3600" b="1" dirty="0" err="1">
                <a:solidFill>
                  <a:schemeClr val="bg1"/>
                </a:solidFill>
              </a:rPr>
              <a:t>ist</a:t>
            </a:r>
            <a:r>
              <a:rPr lang="en-GB" sz="3600" b="1" dirty="0">
                <a:solidFill>
                  <a:schemeClr val="bg1"/>
                </a:solidFill>
              </a:rPr>
              <a:t> Montag </a:t>
            </a:r>
            <a:endParaRPr lang="en-US" sz="3600" b="1" dirty="0">
              <a:solidFill>
                <a:schemeClr val="bg1"/>
              </a:solidFill>
            </a:endParaRPr>
          </a:p>
        </p:txBody>
      </p:sp>
      <p:sp>
        <p:nvSpPr>
          <p:cNvPr id="3" name="Content Placeholder 2">
            <a:extLst>
              <a:ext uri="{FF2B5EF4-FFF2-40B4-BE49-F238E27FC236}">
                <a16:creationId xmlns:a16="http://schemas.microsoft.com/office/drawing/2014/main" id="{D348CF82-9D50-4AE3-B1B3-050C92788745}"/>
              </a:ext>
            </a:extLst>
          </p:cNvPr>
          <p:cNvSpPr>
            <a:spLocks noGrp="1"/>
          </p:cNvSpPr>
          <p:nvPr>
            <p:ph idx="1"/>
          </p:nvPr>
        </p:nvSpPr>
        <p:spPr>
          <a:xfrm>
            <a:off x="977393" y="1325563"/>
            <a:ext cx="10310683" cy="4351338"/>
          </a:xfrm>
        </p:spPr>
        <p:txBody>
          <a:bodyPr>
            <a:normAutofit lnSpcReduction="10000"/>
          </a:bodyPr>
          <a:lstStyle/>
          <a:p>
            <a:pPr marL="0" indent="0">
              <a:lnSpc>
                <a:spcPct val="150000"/>
              </a:lnSpc>
              <a:buNone/>
            </a:pPr>
            <a:r>
              <a:rPr lang="en-GB" dirty="0">
                <a:solidFill>
                  <a:schemeClr val="accent1">
                    <a:lumMod val="50000"/>
                  </a:schemeClr>
                </a:solidFill>
              </a:rPr>
              <a:t>Sie _______ in die </a:t>
            </a:r>
            <a:r>
              <a:rPr lang="en-GB" dirty="0" err="1">
                <a:solidFill>
                  <a:schemeClr val="accent1">
                    <a:lumMod val="50000"/>
                  </a:schemeClr>
                </a:solidFill>
              </a:rPr>
              <a:t>Schule</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Matheunterricht</a:t>
            </a:r>
            <a:r>
              <a:rPr lang="en-GB" dirty="0">
                <a:solidFill>
                  <a:schemeClr val="accent1">
                    <a:lumMod val="50000"/>
                  </a:schemeClr>
                </a:solidFill>
              </a:rPr>
              <a:t> </a:t>
            </a:r>
            <a:r>
              <a:rPr lang="en-GB" dirty="0" err="1">
                <a:solidFill>
                  <a:schemeClr val="accent1">
                    <a:lumMod val="50000"/>
                  </a:schemeClr>
                </a:solidFill>
              </a:rPr>
              <a:t>aber</a:t>
            </a:r>
            <a:r>
              <a:rPr lang="en-GB" dirty="0">
                <a:solidFill>
                  <a:schemeClr val="accent1">
                    <a:lumMod val="50000"/>
                  </a:schemeClr>
                </a:solidFill>
              </a:rPr>
              <a:t> </a:t>
            </a:r>
            <a:r>
              <a:rPr lang="en-GB" dirty="0" err="1">
                <a:solidFill>
                  <a:schemeClr val="accent1">
                    <a:lumMod val="50000"/>
                  </a:schemeClr>
                </a:solidFill>
              </a:rPr>
              <a:t>sie</a:t>
            </a:r>
            <a:r>
              <a:rPr lang="en-GB" dirty="0">
                <a:solidFill>
                  <a:schemeClr val="accent1">
                    <a:lumMod val="50000"/>
                  </a:schemeClr>
                </a:solidFill>
              </a:rPr>
              <a:t> __________ die </a:t>
            </a:r>
            <a:r>
              <a:rPr lang="en-GB" dirty="0" err="1">
                <a:solidFill>
                  <a:schemeClr val="accent1">
                    <a:lumMod val="50000"/>
                  </a:schemeClr>
                </a:solidFill>
              </a:rPr>
              <a:t>Hausaufgaben</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nach</a:t>
            </a:r>
            <a:r>
              <a:rPr lang="en-GB" dirty="0">
                <a:solidFill>
                  <a:schemeClr val="accent1">
                    <a:lumMod val="50000"/>
                  </a:schemeClr>
                </a:solidFill>
              </a:rPr>
              <a:t> </a:t>
            </a:r>
            <a:r>
              <a:rPr lang="en-GB" dirty="0" err="1">
                <a:solidFill>
                  <a:schemeClr val="accent1">
                    <a:lumMod val="50000"/>
                  </a:schemeClr>
                </a:solidFill>
              </a:rPr>
              <a:t>Hause</a:t>
            </a:r>
            <a:r>
              <a:rPr lang="en-GB" dirty="0">
                <a:solidFill>
                  <a:schemeClr val="accent1">
                    <a:lumMod val="50000"/>
                  </a:schemeClr>
                </a:solidFill>
              </a:rPr>
              <a:t> und _______ die </a:t>
            </a:r>
            <a:r>
              <a:rPr lang="en-GB" dirty="0" err="1">
                <a:solidFill>
                  <a:schemeClr val="accent1">
                    <a:lumMod val="50000"/>
                  </a:schemeClr>
                </a:solidFill>
              </a:rPr>
              <a:t>Hausaufgaben</a:t>
            </a:r>
            <a:r>
              <a:rPr lang="en-GB" dirty="0">
                <a:solidFill>
                  <a:schemeClr val="accent1">
                    <a:lumMod val="50000"/>
                  </a:schemeClr>
                </a:solidFill>
              </a:rPr>
              <a:t>!</a:t>
            </a:r>
          </a:p>
          <a:p>
            <a:pPr marL="0" indent="0">
              <a:lnSpc>
                <a:spcPct val="150000"/>
              </a:lnSpc>
              <a:buNone/>
            </a:pPr>
            <a:r>
              <a:rPr lang="en-GB" dirty="0">
                <a:solidFill>
                  <a:schemeClr val="accent1">
                    <a:lumMod val="50000"/>
                  </a:schemeClr>
                </a:solidFill>
              </a:rPr>
              <a:t>Sie _______ </a:t>
            </a:r>
            <a:r>
              <a:rPr lang="en-GB" dirty="0" err="1">
                <a:solidFill>
                  <a:schemeClr val="accent1">
                    <a:lumMod val="50000"/>
                  </a:schemeClr>
                </a:solidFill>
              </a:rPr>
              <a:t>sp</a:t>
            </a:r>
            <a:r>
              <a:rPr lang="de-DE" dirty="0" err="1">
                <a:solidFill>
                  <a:schemeClr val="accent1">
                    <a:lumMod val="50000"/>
                  </a:schemeClr>
                </a:solidFill>
              </a:rPr>
              <a:t>ät</a:t>
            </a:r>
            <a:r>
              <a:rPr lang="en-GB" dirty="0">
                <a:solidFill>
                  <a:schemeClr val="accent1">
                    <a:lumMod val="50000"/>
                  </a:schemeClr>
                </a:solidFill>
              </a:rPr>
              <a:t> ins Bett und _______.</a:t>
            </a:r>
          </a:p>
          <a:p>
            <a:pPr marL="0" indent="0">
              <a:lnSpc>
                <a:spcPct val="150000"/>
              </a:lnSpc>
              <a:buNone/>
            </a:pPr>
            <a:r>
              <a:rPr lang="en-GB" dirty="0" err="1">
                <a:solidFill>
                  <a:schemeClr val="accent1">
                    <a:lumMod val="50000"/>
                  </a:schemeClr>
                </a:solidFill>
              </a:rPr>
              <a:t>Mias</a:t>
            </a:r>
            <a:r>
              <a:rPr lang="en-GB" dirty="0">
                <a:solidFill>
                  <a:schemeClr val="accent1">
                    <a:lumMod val="50000"/>
                  </a:schemeClr>
                </a:solidFill>
              </a:rPr>
              <a:t> Hund ______ die </a:t>
            </a:r>
            <a:r>
              <a:rPr lang="en-GB" dirty="0" err="1">
                <a:solidFill>
                  <a:schemeClr val="accent1">
                    <a:lumMod val="50000"/>
                  </a:schemeClr>
                </a:solidFill>
              </a:rPr>
              <a:t>Hausaufgaben</a:t>
            </a:r>
            <a:r>
              <a:rPr lang="en-GB" dirty="0">
                <a:solidFill>
                  <a:schemeClr val="accent1">
                    <a:lumMod val="50000"/>
                  </a:schemeClr>
                </a:solidFill>
              </a:rPr>
              <a:t>!</a:t>
            </a:r>
            <a:endParaRPr lang="en-US" dirty="0">
              <a:solidFill>
                <a:schemeClr val="accent1">
                  <a:lumMod val="50000"/>
                </a:schemeClr>
              </a:solidFill>
            </a:endParaRPr>
          </a:p>
        </p:txBody>
      </p:sp>
      <p:sp>
        <p:nvSpPr>
          <p:cNvPr id="5" name="Action Button: Custom 4" descr="number 1">
            <a:hlinkClick r:id="" action="ppaction://noaction" highlightClick="1">
              <a:snd r:embed="rId4" name="3.wav"/>
            </a:hlinkClick>
            <a:extLst>
              <a:ext uri="{FF2B5EF4-FFF2-40B4-BE49-F238E27FC236}">
                <a16:creationId xmlns:a16="http://schemas.microsoft.com/office/drawing/2014/main" id="{8DA2BEE1-4D56-5441-A74C-9AFEEA1136B0}"/>
              </a:ext>
            </a:extLst>
          </p:cNvPr>
          <p:cNvSpPr/>
          <p:nvPr/>
        </p:nvSpPr>
        <p:spPr>
          <a:xfrm>
            <a:off x="342211" y="350123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6" name="Action Button: Custom 5" descr="number 1">
            <a:hlinkClick r:id="" action="ppaction://noaction" highlightClick="1">
              <a:snd r:embed="rId5" name="2.wav"/>
            </a:hlinkClick>
            <a:extLst>
              <a:ext uri="{FF2B5EF4-FFF2-40B4-BE49-F238E27FC236}">
                <a16:creationId xmlns:a16="http://schemas.microsoft.com/office/drawing/2014/main" id="{8DA2BEE1-4D56-5441-A74C-9AFEEA1136B0}"/>
              </a:ext>
            </a:extLst>
          </p:cNvPr>
          <p:cNvSpPr/>
          <p:nvPr/>
        </p:nvSpPr>
        <p:spPr>
          <a:xfrm>
            <a:off x="339287" y="22472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7" name="Action Button: Custom 6" descr="number 1">
            <a:hlinkClick r:id="" action="ppaction://noaction" highlightClick="1">
              <a:snd r:embed="rId6" name="1.wav"/>
            </a:hlinkClick>
            <a:extLst>
              <a:ext uri="{FF2B5EF4-FFF2-40B4-BE49-F238E27FC236}">
                <a16:creationId xmlns:a16="http://schemas.microsoft.com/office/drawing/2014/main" id="{8DA2BEE1-4D56-5441-A74C-9AFEEA1136B0}"/>
              </a:ext>
            </a:extLst>
          </p:cNvPr>
          <p:cNvSpPr/>
          <p:nvPr/>
        </p:nvSpPr>
        <p:spPr>
          <a:xfrm>
            <a:off x="339288" y="142364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8" name="Action Button: Custom 7" descr="number 1">
            <a:hlinkClick r:id="" action="ppaction://noaction" highlightClick="1">
              <a:snd r:embed="rId7" name="4.wav"/>
            </a:hlinkClick>
            <a:extLst>
              <a:ext uri="{FF2B5EF4-FFF2-40B4-BE49-F238E27FC236}">
                <a16:creationId xmlns:a16="http://schemas.microsoft.com/office/drawing/2014/main" id="{8DA2BEE1-4D56-5441-A74C-9AFEEA1136B0}"/>
              </a:ext>
            </a:extLst>
          </p:cNvPr>
          <p:cNvSpPr/>
          <p:nvPr/>
        </p:nvSpPr>
        <p:spPr>
          <a:xfrm>
            <a:off x="337291" y="423358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9" name="Action Button: Custom 8" descr="number 1">
            <a:hlinkClick r:id="" action="ppaction://noaction" highlightClick="1">
              <a:snd r:embed="rId8" name="5.wav"/>
            </a:hlinkClick>
            <a:extLst>
              <a:ext uri="{FF2B5EF4-FFF2-40B4-BE49-F238E27FC236}">
                <a16:creationId xmlns:a16="http://schemas.microsoft.com/office/drawing/2014/main" id="{8DA2BEE1-4D56-5441-A74C-9AFEEA1136B0}"/>
              </a:ext>
            </a:extLst>
          </p:cNvPr>
          <p:cNvSpPr/>
          <p:nvPr/>
        </p:nvSpPr>
        <p:spPr>
          <a:xfrm>
            <a:off x="337291" y="496594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pic>
        <p:nvPicPr>
          <p:cNvPr id="10" name="Picture 9"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0107" y="748377"/>
            <a:ext cx="1371112" cy="131937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23274413"/>
              </p:ext>
            </p:extLst>
          </p:nvPr>
        </p:nvGraphicFramePr>
        <p:xfrm>
          <a:off x="198883" y="5730297"/>
          <a:ext cx="11739824" cy="396240"/>
        </p:xfrm>
        <a:graphic>
          <a:graphicData uri="http://schemas.openxmlformats.org/drawingml/2006/table">
            <a:tbl>
              <a:tblPr firstRow="1" bandRow="1">
                <a:tableStyleId>{5C22544A-7EE6-4342-B048-85BDC9FD1C3A}</a:tableStyleId>
              </a:tblPr>
              <a:tblGrid>
                <a:gridCol w="1467478">
                  <a:extLst>
                    <a:ext uri="{9D8B030D-6E8A-4147-A177-3AD203B41FA5}">
                      <a16:colId xmlns:a16="http://schemas.microsoft.com/office/drawing/2014/main" val="20000"/>
                    </a:ext>
                  </a:extLst>
                </a:gridCol>
                <a:gridCol w="1467478">
                  <a:extLst>
                    <a:ext uri="{9D8B030D-6E8A-4147-A177-3AD203B41FA5}">
                      <a16:colId xmlns:a16="http://schemas.microsoft.com/office/drawing/2014/main" val="20001"/>
                    </a:ext>
                  </a:extLst>
                </a:gridCol>
                <a:gridCol w="1467478">
                  <a:extLst>
                    <a:ext uri="{9D8B030D-6E8A-4147-A177-3AD203B41FA5}">
                      <a16:colId xmlns:a16="http://schemas.microsoft.com/office/drawing/2014/main" val="20002"/>
                    </a:ext>
                  </a:extLst>
                </a:gridCol>
                <a:gridCol w="1467478">
                  <a:extLst>
                    <a:ext uri="{9D8B030D-6E8A-4147-A177-3AD203B41FA5}">
                      <a16:colId xmlns:a16="http://schemas.microsoft.com/office/drawing/2014/main" val="20003"/>
                    </a:ext>
                  </a:extLst>
                </a:gridCol>
                <a:gridCol w="1467478">
                  <a:extLst>
                    <a:ext uri="{9D8B030D-6E8A-4147-A177-3AD203B41FA5}">
                      <a16:colId xmlns:a16="http://schemas.microsoft.com/office/drawing/2014/main" val="20004"/>
                    </a:ext>
                  </a:extLst>
                </a:gridCol>
                <a:gridCol w="1467478">
                  <a:extLst>
                    <a:ext uri="{9D8B030D-6E8A-4147-A177-3AD203B41FA5}">
                      <a16:colId xmlns:a16="http://schemas.microsoft.com/office/drawing/2014/main" val="20005"/>
                    </a:ext>
                  </a:extLst>
                </a:gridCol>
                <a:gridCol w="1467478">
                  <a:extLst>
                    <a:ext uri="{9D8B030D-6E8A-4147-A177-3AD203B41FA5}">
                      <a16:colId xmlns:a16="http://schemas.microsoft.com/office/drawing/2014/main" val="20006"/>
                    </a:ext>
                  </a:extLst>
                </a:gridCol>
                <a:gridCol w="1467478">
                  <a:extLst>
                    <a:ext uri="{9D8B030D-6E8A-4147-A177-3AD203B41FA5}">
                      <a16:colId xmlns:a16="http://schemas.microsoft.com/office/drawing/2014/main" val="20007"/>
                    </a:ext>
                  </a:extLst>
                </a:gridCol>
              </a:tblGrid>
              <a:tr h="370840">
                <a:tc>
                  <a:txBody>
                    <a:bodyPr/>
                    <a:lstStyle/>
                    <a:p>
                      <a:pPr algn="ctr"/>
                      <a:r>
                        <a:rPr lang="en-GB" sz="2000" b="0" dirty="0" err="1">
                          <a:solidFill>
                            <a:schemeClr val="accent1">
                              <a:lumMod val="50000"/>
                            </a:schemeClr>
                          </a:solidFill>
                          <a:latin typeface="Century Gothic" panose="020B0502020202020204" pitchFamily="34" charset="0"/>
                        </a:rPr>
                        <a:t>essen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schlafen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fahren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haben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laufen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vergessen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chemeClr val="accent1">
                              <a:lumMod val="50000"/>
                            </a:schemeClr>
                          </a:solidFill>
                          <a:latin typeface="Century Gothic" panose="020B0502020202020204" pitchFamily="34" charset="0"/>
                        </a:rPr>
                        <a:t>machen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latin typeface="Century Gothic" panose="020B0502020202020204" pitchFamily="34" charset="0"/>
                        </a:rPr>
                        <a:t>gehen</a:t>
                      </a:r>
                      <a:endParaRPr lang="en-GB" sz="2000" b="0" dirty="0">
                        <a:solidFill>
                          <a:schemeClr val="accent1">
                            <a:lumMod val="50000"/>
                          </a:schemeClr>
                        </a:solidFill>
                        <a:latin typeface="Century Gothic" panose="020B0502020202020204" pitchFamily="34" charset="0"/>
                      </a:endParaRPr>
                    </a:p>
                  </a:txBody>
                  <a:tcPr anchor="ctr">
                    <a:solidFill>
                      <a:srgbClr val="FBF0D5"/>
                    </a:solidFill>
                  </a:tcPr>
                </a:tc>
                <a:extLst>
                  <a:ext uri="{0D108BD9-81ED-4DB2-BD59-A6C34878D82A}">
                    <a16:rowId xmlns:a16="http://schemas.microsoft.com/office/drawing/2014/main" val="10000"/>
                  </a:ext>
                </a:extLst>
              </a:tr>
            </a:tbl>
          </a:graphicData>
        </a:graphic>
      </p:graphicFrame>
      <p:pic>
        <p:nvPicPr>
          <p:cNvPr id="12" name="Picture 11"/>
          <p:cNvPicPr>
            <a:picLocks noChangeAspect="1"/>
          </p:cNvPicPr>
          <p:nvPr/>
        </p:nvPicPr>
        <p:blipFill rotWithShape="1">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5253"/>
          <a:stretch/>
        </p:blipFill>
        <p:spPr>
          <a:xfrm>
            <a:off x="7855262" y="4028705"/>
            <a:ext cx="1122483" cy="1669552"/>
          </a:xfrm>
          <a:prstGeom prst="rect">
            <a:avLst/>
          </a:prstGeom>
        </p:spPr>
      </p:pic>
      <p:sp>
        <p:nvSpPr>
          <p:cNvPr id="14" name="Rectangle 13"/>
          <p:cNvSpPr/>
          <p:nvPr/>
        </p:nvSpPr>
        <p:spPr>
          <a:xfrm>
            <a:off x="3436568" y="299721"/>
            <a:ext cx="6670818" cy="954107"/>
          </a:xfrm>
          <a:prstGeom prst="rect">
            <a:avLst/>
          </a:prstGeom>
        </p:spPr>
        <p:txBody>
          <a:bodyPr wrap="square">
            <a:spAutoFit/>
          </a:bodyPr>
          <a:lstStyle/>
          <a:p>
            <a:r>
              <a:rPr lang="en-GB" sz="2800" dirty="0">
                <a:solidFill>
                  <a:schemeClr val="accent1">
                    <a:lumMod val="50000"/>
                  </a:schemeClr>
                </a:solidFill>
                <a:latin typeface="Century Gothic" panose="020B0502020202020204" pitchFamily="34" charset="0"/>
              </a:rPr>
              <a:t>Wolfgang </a:t>
            </a:r>
            <a:r>
              <a:rPr lang="en-GB" sz="2800" dirty="0" err="1">
                <a:solidFill>
                  <a:schemeClr val="accent1">
                    <a:lumMod val="50000"/>
                  </a:schemeClr>
                </a:solidFill>
                <a:latin typeface="Century Gothic" panose="020B0502020202020204" pitchFamily="34" charset="0"/>
              </a:rPr>
              <a:t>redet</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über</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Mias</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Schultag</a:t>
            </a:r>
            <a:r>
              <a:rPr lang="en-GB" sz="2800" dirty="0">
                <a:solidFill>
                  <a:schemeClr val="accent1">
                    <a:lumMod val="50000"/>
                  </a:schemeClr>
                </a:solidFill>
                <a:latin typeface="Century Gothic" panose="020B0502020202020204" pitchFamily="34" charset="0"/>
              </a:rPr>
              <a:t>. Was </a:t>
            </a:r>
            <a:r>
              <a:rPr lang="en-GB" sz="2800" dirty="0" err="1">
                <a:solidFill>
                  <a:schemeClr val="accent1">
                    <a:lumMod val="50000"/>
                  </a:schemeClr>
                </a:solidFill>
                <a:latin typeface="Century Gothic" panose="020B0502020202020204" pitchFamily="34" charset="0"/>
              </a:rPr>
              <a:t>sagt</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er</a:t>
            </a:r>
            <a:r>
              <a:rPr lang="en-GB" sz="2800" dirty="0">
                <a:solidFill>
                  <a:schemeClr val="accent1">
                    <a:lumMod val="50000"/>
                  </a:schemeClr>
                </a:solidFill>
                <a:latin typeface="Century Gothic" panose="020B0502020202020204" pitchFamily="34" charset="0"/>
              </a:rPr>
              <a:t>? </a:t>
            </a:r>
            <a:endParaRPr lang="en-GB" sz="2800" dirty="0">
              <a:latin typeface="Century Gothic" panose="020B0502020202020204" pitchFamily="34" charset="0"/>
            </a:endParaRPr>
          </a:p>
        </p:txBody>
      </p:sp>
      <p:sp>
        <p:nvSpPr>
          <p:cNvPr id="15" name="Rounded Rectangle 11">
            <a:extLst>
              <a:ext uri="{FF2B5EF4-FFF2-40B4-BE49-F238E27FC236}">
                <a16:creationId xmlns:a16="http://schemas.microsoft.com/office/drawing/2014/main" id="{483D7EB9-C2AA-4190-98DE-925F861600E9}"/>
              </a:ext>
            </a:extLst>
          </p:cNvPr>
          <p:cNvSpPr/>
          <p:nvPr/>
        </p:nvSpPr>
        <p:spPr>
          <a:xfrm>
            <a:off x="10107386" y="247046"/>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8729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882189" cy="869950"/>
          </a:xfrm>
          <a:prstGeom prst="rect">
            <a:avLst/>
          </a:prstGeom>
        </p:spPr>
      </p:pic>
      <p:sp>
        <p:nvSpPr>
          <p:cNvPr id="2" name="Title 1">
            <a:extLst>
              <a:ext uri="{FF2B5EF4-FFF2-40B4-BE49-F238E27FC236}">
                <a16:creationId xmlns:a16="http://schemas.microsoft.com/office/drawing/2014/main" id="{502F0567-19C5-4B30-96BF-491E9203E2D1}"/>
              </a:ext>
            </a:extLst>
          </p:cNvPr>
          <p:cNvSpPr>
            <a:spLocks noGrp="1"/>
          </p:cNvSpPr>
          <p:nvPr>
            <p:ph type="title"/>
          </p:nvPr>
        </p:nvSpPr>
        <p:spPr>
          <a:xfrm>
            <a:off x="133567" y="16329"/>
            <a:ext cx="3104159" cy="1325563"/>
          </a:xfrm>
        </p:spPr>
        <p:txBody>
          <a:bodyPr>
            <a:normAutofit/>
          </a:bodyPr>
          <a:lstStyle/>
          <a:p>
            <a:r>
              <a:rPr lang="en-GB" sz="3600" b="1" dirty="0">
                <a:solidFill>
                  <a:schemeClr val="bg1"/>
                </a:solidFill>
              </a:rPr>
              <a:t>Es </a:t>
            </a:r>
            <a:r>
              <a:rPr lang="en-GB" sz="3600" b="1" dirty="0" err="1">
                <a:solidFill>
                  <a:schemeClr val="bg1"/>
                </a:solidFill>
              </a:rPr>
              <a:t>ist</a:t>
            </a:r>
            <a:r>
              <a:rPr lang="en-GB" sz="3600" b="1" dirty="0">
                <a:solidFill>
                  <a:schemeClr val="bg1"/>
                </a:solidFill>
              </a:rPr>
              <a:t> Montag </a:t>
            </a:r>
            <a:endParaRPr lang="en-US" sz="3600" b="1" dirty="0">
              <a:solidFill>
                <a:schemeClr val="bg1"/>
              </a:solidFill>
            </a:endParaRPr>
          </a:p>
        </p:txBody>
      </p:sp>
      <p:sp>
        <p:nvSpPr>
          <p:cNvPr id="3" name="Content Placeholder 2">
            <a:extLst>
              <a:ext uri="{FF2B5EF4-FFF2-40B4-BE49-F238E27FC236}">
                <a16:creationId xmlns:a16="http://schemas.microsoft.com/office/drawing/2014/main" id="{D348CF82-9D50-4AE3-B1B3-050C92788745}"/>
              </a:ext>
            </a:extLst>
          </p:cNvPr>
          <p:cNvSpPr>
            <a:spLocks noGrp="1"/>
          </p:cNvSpPr>
          <p:nvPr>
            <p:ph idx="1"/>
          </p:nvPr>
        </p:nvSpPr>
        <p:spPr>
          <a:xfrm>
            <a:off x="977393" y="1325563"/>
            <a:ext cx="10310683" cy="4351338"/>
          </a:xfrm>
        </p:spPr>
        <p:txBody>
          <a:bodyPr>
            <a:normAutofit lnSpcReduction="10000"/>
          </a:bodyPr>
          <a:lstStyle/>
          <a:p>
            <a:pPr marL="0" indent="0">
              <a:lnSpc>
                <a:spcPct val="150000"/>
              </a:lnSpc>
              <a:buNone/>
            </a:pPr>
            <a:r>
              <a:rPr lang="en-GB" dirty="0" err="1">
                <a:solidFill>
                  <a:schemeClr val="accent1">
                    <a:lumMod val="50000"/>
                  </a:schemeClr>
                </a:solidFill>
              </a:rPr>
              <a:t>Sie</a:t>
            </a:r>
            <a:r>
              <a:rPr lang="en-GB" dirty="0"/>
              <a:t>    </a:t>
            </a:r>
            <a:r>
              <a:rPr lang="en-GB" b="1" dirty="0" err="1">
                <a:solidFill>
                  <a:srgbClr val="DAA520"/>
                </a:solidFill>
              </a:rPr>
              <a:t>fährt</a:t>
            </a:r>
            <a:r>
              <a:rPr lang="en-GB" dirty="0"/>
              <a:t>   </a:t>
            </a:r>
            <a:r>
              <a:rPr lang="en-GB" dirty="0">
                <a:solidFill>
                  <a:schemeClr val="accent1">
                    <a:lumMod val="50000"/>
                  </a:schemeClr>
                </a:solidFill>
              </a:rPr>
              <a:t>in die </a:t>
            </a:r>
            <a:r>
              <a:rPr lang="en-GB" dirty="0" err="1">
                <a:solidFill>
                  <a:schemeClr val="accent1">
                    <a:lumMod val="50000"/>
                  </a:schemeClr>
                </a:solidFill>
              </a:rPr>
              <a:t>Schule</a:t>
            </a:r>
            <a:r>
              <a:rPr lang="en-GB" dirty="0">
                <a:solidFill>
                  <a:schemeClr val="accent1">
                    <a:lumMod val="50000"/>
                  </a:schemeClr>
                </a:solidFill>
              </a:rPr>
              <a:t>.</a:t>
            </a:r>
          </a:p>
          <a:p>
            <a:pPr marL="0" indent="0">
              <a:lnSpc>
                <a:spcPct val="150000"/>
              </a:lnSpc>
              <a:buNone/>
            </a:pPr>
            <a:r>
              <a:rPr lang="en-GB" dirty="0" err="1">
                <a:solidFill>
                  <a:schemeClr val="accent1">
                    <a:lumMod val="50000"/>
                  </a:schemeClr>
                </a:solidFill>
              </a:rPr>
              <a:t>Sie</a:t>
            </a:r>
            <a:r>
              <a:rPr lang="en-GB" dirty="0"/>
              <a:t>    </a:t>
            </a:r>
            <a:r>
              <a:rPr lang="en-GB" b="1" dirty="0">
                <a:solidFill>
                  <a:srgbClr val="DAA520"/>
                </a:solidFill>
              </a:rPr>
              <a:t>hat</a:t>
            </a:r>
            <a:r>
              <a:rPr lang="en-GB" dirty="0"/>
              <a:t>    </a:t>
            </a:r>
            <a:r>
              <a:rPr lang="en-GB" dirty="0" err="1">
                <a:solidFill>
                  <a:schemeClr val="accent1">
                    <a:lumMod val="50000"/>
                  </a:schemeClr>
                </a:solidFill>
              </a:rPr>
              <a:t>Matheunterricht</a:t>
            </a:r>
            <a:r>
              <a:rPr lang="en-GB" dirty="0">
                <a:solidFill>
                  <a:schemeClr val="accent1">
                    <a:lumMod val="50000"/>
                  </a:schemeClr>
                </a:solidFill>
              </a:rPr>
              <a:t> </a:t>
            </a:r>
            <a:r>
              <a:rPr lang="en-GB" dirty="0" err="1">
                <a:solidFill>
                  <a:schemeClr val="accent1">
                    <a:lumMod val="50000"/>
                  </a:schemeClr>
                </a:solidFill>
              </a:rPr>
              <a:t>aber</a:t>
            </a:r>
            <a:r>
              <a:rPr lang="en-GB" dirty="0">
                <a:solidFill>
                  <a:schemeClr val="accent1">
                    <a:lumMod val="50000"/>
                  </a:schemeClr>
                </a:solidFill>
              </a:rPr>
              <a:t> </a:t>
            </a:r>
            <a:r>
              <a:rPr lang="en-GB" dirty="0" err="1">
                <a:solidFill>
                  <a:schemeClr val="accent1">
                    <a:lumMod val="50000"/>
                  </a:schemeClr>
                </a:solidFill>
              </a:rPr>
              <a:t>sie</a:t>
            </a:r>
            <a:r>
              <a:rPr lang="en-GB" dirty="0"/>
              <a:t> </a:t>
            </a:r>
            <a:r>
              <a:rPr lang="en-GB" b="1" dirty="0" err="1">
                <a:solidFill>
                  <a:srgbClr val="DAA520"/>
                </a:solidFill>
              </a:rPr>
              <a:t>vergisst</a:t>
            </a:r>
            <a:r>
              <a:rPr lang="en-GB" dirty="0"/>
              <a:t> </a:t>
            </a:r>
            <a:r>
              <a:rPr lang="en-GB" dirty="0">
                <a:solidFill>
                  <a:schemeClr val="accent1">
                    <a:lumMod val="50000"/>
                  </a:schemeClr>
                </a:solidFill>
              </a:rPr>
              <a:t>die </a:t>
            </a:r>
            <a:r>
              <a:rPr lang="en-GB" dirty="0" err="1">
                <a:solidFill>
                  <a:schemeClr val="accent1">
                    <a:lumMod val="50000"/>
                  </a:schemeClr>
                </a:solidFill>
              </a:rPr>
              <a:t>Hausaufgaben</a:t>
            </a:r>
            <a:r>
              <a:rPr lang="en-GB" dirty="0">
                <a:solidFill>
                  <a:schemeClr val="accent1">
                    <a:lumMod val="50000"/>
                  </a:schemeClr>
                </a:solidFill>
              </a:rPr>
              <a:t>!</a:t>
            </a:r>
          </a:p>
          <a:p>
            <a:pPr marL="0" indent="0">
              <a:lnSpc>
                <a:spcPct val="150000"/>
              </a:lnSpc>
              <a:buNone/>
            </a:pPr>
            <a:r>
              <a:rPr lang="en-GB" dirty="0" err="1">
                <a:solidFill>
                  <a:schemeClr val="accent1">
                    <a:lumMod val="50000"/>
                  </a:schemeClr>
                </a:solidFill>
              </a:rPr>
              <a:t>Sie</a:t>
            </a:r>
            <a:r>
              <a:rPr lang="en-GB" dirty="0">
                <a:solidFill>
                  <a:schemeClr val="accent1">
                    <a:lumMod val="50000"/>
                  </a:schemeClr>
                </a:solidFill>
              </a:rPr>
              <a:t>  </a:t>
            </a:r>
            <a:r>
              <a:rPr lang="en-GB" dirty="0"/>
              <a:t> </a:t>
            </a:r>
            <a:r>
              <a:rPr lang="en-GB" b="1" dirty="0" err="1">
                <a:solidFill>
                  <a:srgbClr val="DAA520"/>
                </a:solidFill>
              </a:rPr>
              <a:t>läuft</a:t>
            </a:r>
            <a:r>
              <a:rPr lang="en-GB" b="1" dirty="0">
                <a:solidFill>
                  <a:srgbClr val="DAA520"/>
                </a:solidFill>
              </a:rPr>
              <a:t>  </a:t>
            </a:r>
            <a:r>
              <a:rPr lang="en-GB" dirty="0"/>
              <a:t> </a:t>
            </a:r>
            <a:r>
              <a:rPr lang="en-GB" dirty="0" err="1">
                <a:solidFill>
                  <a:schemeClr val="accent1">
                    <a:lumMod val="50000"/>
                  </a:schemeClr>
                </a:solidFill>
              </a:rPr>
              <a:t>nach</a:t>
            </a:r>
            <a:r>
              <a:rPr lang="en-GB" dirty="0">
                <a:solidFill>
                  <a:schemeClr val="accent1">
                    <a:lumMod val="50000"/>
                  </a:schemeClr>
                </a:solidFill>
              </a:rPr>
              <a:t> </a:t>
            </a:r>
            <a:r>
              <a:rPr lang="en-GB" dirty="0" err="1">
                <a:solidFill>
                  <a:schemeClr val="accent1">
                    <a:lumMod val="50000"/>
                  </a:schemeClr>
                </a:solidFill>
              </a:rPr>
              <a:t>Hause</a:t>
            </a:r>
            <a:r>
              <a:rPr lang="en-GB" dirty="0">
                <a:solidFill>
                  <a:schemeClr val="accent1">
                    <a:lumMod val="50000"/>
                  </a:schemeClr>
                </a:solidFill>
              </a:rPr>
              <a:t> und  </a:t>
            </a:r>
            <a:r>
              <a:rPr lang="en-GB" b="1" dirty="0" err="1">
                <a:solidFill>
                  <a:srgbClr val="DAA520"/>
                </a:solidFill>
              </a:rPr>
              <a:t>macht</a:t>
            </a:r>
            <a:r>
              <a:rPr lang="en-GB" b="1" dirty="0">
                <a:solidFill>
                  <a:srgbClr val="DAA520"/>
                </a:solidFill>
              </a:rPr>
              <a:t> </a:t>
            </a:r>
            <a:r>
              <a:rPr lang="en-GB" dirty="0"/>
              <a:t> </a:t>
            </a:r>
            <a:r>
              <a:rPr lang="en-GB" dirty="0">
                <a:solidFill>
                  <a:schemeClr val="accent1">
                    <a:lumMod val="50000"/>
                  </a:schemeClr>
                </a:solidFill>
              </a:rPr>
              <a:t>die </a:t>
            </a:r>
            <a:r>
              <a:rPr lang="en-GB" dirty="0" err="1">
                <a:solidFill>
                  <a:schemeClr val="accent1">
                    <a:lumMod val="50000"/>
                  </a:schemeClr>
                </a:solidFill>
              </a:rPr>
              <a:t>Hausaufgaben</a:t>
            </a:r>
            <a:r>
              <a:rPr lang="en-GB" dirty="0">
                <a:solidFill>
                  <a:schemeClr val="accent1">
                    <a:lumMod val="50000"/>
                  </a:schemeClr>
                </a:solidFill>
              </a:rPr>
              <a:t>!</a:t>
            </a:r>
          </a:p>
          <a:p>
            <a:pPr marL="0" indent="0">
              <a:lnSpc>
                <a:spcPct val="150000"/>
              </a:lnSpc>
              <a:buNone/>
            </a:pPr>
            <a:r>
              <a:rPr lang="en-GB" dirty="0" err="1">
                <a:solidFill>
                  <a:schemeClr val="accent1">
                    <a:lumMod val="50000"/>
                  </a:schemeClr>
                </a:solidFill>
              </a:rPr>
              <a:t>Sie</a:t>
            </a:r>
            <a:r>
              <a:rPr lang="en-GB" dirty="0"/>
              <a:t>   </a:t>
            </a:r>
            <a:r>
              <a:rPr lang="en-GB" b="1" dirty="0" err="1">
                <a:solidFill>
                  <a:srgbClr val="DAA520"/>
                </a:solidFill>
              </a:rPr>
              <a:t>geht</a:t>
            </a:r>
            <a:r>
              <a:rPr lang="en-GB" b="1" dirty="0">
                <a:solidFill>
                  <a:srgbClr val="DAA520"/>
                </a:solidFill>
              </a:rPr>
              <a:t>  </a:t>
            </a:r>
            <a:r>
              <a:rPr lang="en-GB" dirty="0"/>
              <a:t> </a:t>
            </a:r>
            <a:r>
              <a:rPr lang="en-GB" dirty="0" err="1">
                <a:solidFill>
                  <a:schemeClr val="accent1">
                    <a:lumMod val="50000"/>
                  </a:schemeClr>
                </a:solidFill>
              </a:rPr>
              <a:t>sp</a:t>
            </a:r>
            <a:r>
              <a:rPr lang="de-DE" dirty="0" err="1">
                <a:solidFill>
                  <a:schemeClr val="accent1">
                    <a:lumMod val="50000"/>
                  </a:schemeClr>
                </a:solidFill>
              </a:rPr>
              <a:t>ät</a:t>
            </a:r>
            <a:r>
              <a:rPr lang="en-GB" dirty="0">
                <a:solidFill>
                  <a:schemeClr val="accent1">
                    <a:lumMod val="50000"/>
                  </a:schemeClr>
                </a:solidFill>
              </a:rPr>
              <a:t> ins Bett und </a:t>
            </a:r>
            <a:r>
              <a:rPr lang="en-GB" b="1" dirty="0" err="1">
                <a:solidFill>
                  <a:srgbClr val="DAA520"/>
                </a:solidFill>
              </a:rPr>
              <a:t>schläft</a:t>
            </a:r>
            <a:r>
              <a:rPr lang="en-GB" b="1" dirty="0">
                <a:solidFill>
                  <a:srgbClr val="DAA520"/>
                </a:solidFill>
              </a:rPr>
              <a:t> </a:t>
            </a:r>
            <a:r>
              <a:rPr lang="en-GB" dirty="0">
                <a:solidFill>
                  <a:schemeClr val="accent1">
                    <a:lumMod val="50000"/>
                  </a:schemeClr>
                </a:solidFill>
              </a:rPr>
              <a:t>.</a:t>
            </a:r>
          </a:p>
          <a:p>
            <a:pPr marL="0" indent="0">
              <a:lnSpc>
                <a:spcPct val="150000"/>
              </a:lnSpc>
              <a:buNone/>
            </a:pPr>
            <a:r>
              <a:rPr lang="en-GB" dirty="0" err="1">
                <a:solidFill>
                  <a:schemeClr val="accent1">
                    <a:lumMod val="50000"/>
                  </a:schemeClr>
                </a:solidFill>
              </a:rPr>
              <a:t>Mias</a:t>
            </a:r>
            <a:r>
              <a:rPr lang="en-GB" dirty="0">
                <a:solidFill>
                  <a:schemeClr val="accent1">
                    <a:lumMod val="50000"/>
                  </a:schemeClr>
                </a:solidFill>
              </a:rPr>
              <a:t> Hund    </a:t>
            </a:r>
            <a:r>
              <a:rPr lang="en-GB" b="1" dirty="0" err="1">
                <a:solidFill>
                  <a:srgbClr val="DAA520"/>
                </a:solidFill>
              </a:rPr>
              <a:t>isst</a:t>
            </a:r>
            <a:r>
              <a:rPr lang="en-GB" b="1" dirty="0">
                <a:solidFill>
                  <a:srgbClr val="DAA520"/>
                </a:solidFill>
              </a:rPr>
              <a:t>   </a:t>
            </a:r>
            <a:r>
              <a:rPr lang="en-GB" dirty="0"/>
              <a:t> </a:t>
            </a:r>
            <a:r>
              <a:rPr lang="en-GB" dirty="0">
                <a:solidFill>
                  <a:schemeClr val="accent1">
                    <a:lumMod val="50000"/>
                  </a:schemeClr>
                </a:solidFill>
              </a:rPr>
              <a:t>die </a:t>
            </a:r>
            <a:r>
              <a:rPr lang="en-GB" dirty="0" err="1">
                <a:solidFill>
                  <a:schemeClr val="accent1">
                    <a:lumMod val="50000"/>
                  </a:schemeClr>
                </a:solidFill>
              </a:rPr>
              <a:t>Hausaufgaben</a:t>
            </a:r>
            <a:r>
              <a:rPr lang="en-GB" dirty="0">
                <a:solidFill>
                  <a:schemeClr val="accent1">
                    <a:lumMod val="50000"/>
                  </a:schemeClr>
                </a:solidFill>
              </a:rPr>
              <a:t>!</a:t>
            </a:r>
            <a:endParaRPr lang="en-US" dirty="0">
              <a:solidFill>
                <a:schemeClr val="accent1">
                  <a:lumMod val="50000"/>
                </a:schemeClr>
              </a:solidFill>
            </a:endParaRPr>
          </a:p>
        </p:txBody>
      </p:sp>
      <p:sp>
        <p:nvSpPr>
          <p:cNvPr id="5" name="Action Button: Custom 4" descr="number 1">
            <a:hlinkClick r:id="" action="ppaction://noaction" highlightClick="1">
              <a:snd r:embed="rId4" name="NCELP Rec 2.2.5 Task 1.3 final.wav"/>
            </a:hlinkClick>
            <a:extLst>
              <a:ext uri="{FF2B5EF4-FFF2-40B4-BE49-F238E27FC236}">
                <a16:creationId xmlns:a16="http://schemas.microsoft.com/office/drawing/2014/main" id="{8DA2BEE1-4D56-5441-A74C-9AFEEA1136B0}"/>
              </a:ext>
            </a:extLst>
          </p:cNvPr>
          <p:cNvSpPr/>
          <p:nvPr/>
        </p:nvSpPr>
        <p:spPr>
          <a:xfrm>
            <a:off x="342211" y="350123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6" name="Action Button: Custom 5" descr="number 1">
            <a:hlinkClick r:id="" action="ppaction://noaction" highlightClick="1">
              <a:snd r:embed="rId5" name="Full_2.wav"/>
            </a:hlinkClick>
            <a:extLst>
              <a:ext uri="{FF2B5EF4-FFF2-40B4-BE49-F238E27FC236}">
                <a16:creationId xmlns:a16="http://schemas.microsoft.com/office/drawing/2014/main" id="{8DA2BEE1-4D56-5441-A74C-9AFEEA1136B0}"/>
              </a:ext>
            </a:extLst>
          </p:cNvPr>
          <p:cNvSpPr/>
          <p:nvPr/>
        </p:nvSpPr>
        <p:spPr>
          <a:xfrm>
            <a:off x="339287" y="22472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7" name="Action Button: Custom 6" descr="number 1">
            <a:hlinkClick r:id="" action="ppaction://noaction" highlightClick="1">
              <a:snd r:embed="rId6" name="Full_1.wav"/>
            </a:hlinkClick>
            <a:extLst>
              <a:ext uri="{FF2B5EF4-FFF2-40B4-BE49-F238E27FC236}">
                <a16:creationId xmlns:a16="http://schemas.microsoft.com/office/drawing/2014/main" id="{8DA2BEE1-4D56-5441-A74C-9AFEEA1136B0}"/>
              </a:ext>
            </a:extLst>
          </p:cNvPr>
          <p:cNvSpPr/>
          <p:nvPr/>
        </p:nvSpPr>
        <p:spPr>
          <a:xfrm>
            <a:off x="339288" y="142364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8" name="Action Button: Custom 7" descr="number 1">
            <a:hlinkClick r:id="" action="ppaction://noaction" highlightClick="1">
              <a:snd r:embed="rId7" name="Full_4.wav"/>
            </a:hlinkClick>
            <a:extLst>
              <a:ext uri="{FF2B5EF4-FFF2-40B4-BE49-F238E27FC236}">
                <a16:creationId xmlns:a16="http://schemas.microsoft.com/office/drawing/2014/main" id="{8DA2BEE1-4D56-5441-A74C-9AFEEA1136B0}"/>
              </a:ext>
            </a:extLst>
          </p:cNvPr>
          <p:cNvSpPr/>
          <p:nvPr/>
        </p:nvSpPr>
        <p:spPr>
          <a:xfrm>
            <a:off x="337291" y="423358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9" name="Action Button: Custom 8" descr="number 1">
            <a:hlinkClick r:id="" action="ppaction://noaction" highlightClick="1">
              <a:snd r:embed="rId8" name="Full_5.wav"/>
            </a:hlinkClick>
            <a:extLst>
              <a:ext uri="{FF2B5EF4-FFF2-40B4-BE49-F238E27FC236}">
                <a16:creationId xmlns:a16="http://schemas.microsoft.com/office/drawing/2014/main" id="{8DA2BEE1-4D56-5441-A74C-9AFEEA1136B0}"/>
              </a:ext>
            </a:extLst>
          </p:cNvPr>
          <p:cNvSpPr/>
          <p:nvPr/>
        </p:nvSpPr>
        <p:spPr>
          <a:xfrm>
            <a:off x="337291" y="496594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graphicFrame>
        <p:nvGraphicFramePr>
          <p:cNvPr id="11" name="Table 10"/>
          <p:cNvGraphicFramePr>
            <a:graphicFrameLocks noGrp="1"/>
          </p:cNvGraphicFramePr>
          <p:nvPr>
            <p:extLst>
              <p:ext uri="{D42A27DB-BD31-4B8C-83A1-F6EECF244321}">
                <p14:modId xmlns:p14="http://schemas.microsoft.com/office/powerpoint/2010/main" val="917705411"/>
              </p:ext>
            </p:extLst>
          </p:nvPr>
        </p:nvGraphicFramePr>
        <p:xfrm>
          <a:off x="198883" y="5730297"/>
          <a:ext cx="11739824" cy="396240"/>
        </p:xfrm>
        <a:graphic>
          <a:graphicData uri="http://schemas.openxmlformats.org/drawingml/2006/table">
            <a:tbl>
              <a:tblPr firstRow="1" bandRow="1">
                <a:tableStyleId>{5C22544A-7EE6-4342-B048-85BDC9FD1C3A}</a:tableStyleId>
              </a:tblPr>
              <a:tblGrid>
                <a:gridCol w="1467478">
                  <a:extLst>
                    <a:ext uri="{9D8B030D-6E8A-4147-A177-3AD203B41FA5}">
                      <a16:colId xmlns:a16="http://schemas.microsoft.com/office/drawing/2014/main" val="20000"/>
                    </a:ext>
                  </a:extLst>
                </a:gridCol>
                <a:gridCol w="1467478">
                  <a:extLst>
                    <a:ext uri="{9D8B030D-6E8A-4147-A177-3AD203B41FA5}">
                      <a16:colId xmlns:a16="http://schemas.microsoft.com/office/drawing/2014/main" val="20001"/>
                    </a:ext>
                  </a:extLst>
                </a:gridCol>
                <a:gridCol w="1467478">
                  <a:extLst>
                    <a:ext uri="{9D8B030D-6E8A-4147-A177-3AD203B41FA5}">
                      <a16:colId xmlns:a16="http://schemas.microsoft.com/office/drawing/2014/main" val="20002"/>
                    </a:ext>
                  </a:extLst>
                </a:gridCol>
                <a:gridCol w="1467478">
                  <a:extLst>
                    <a:ext uri="{9D8B030D-6E8A-4147-A177-3AD203B41FA5}">
                      <a16:colId xmlns:a16="http://schemas.microsoft.com/office/drawing/2014/main" val="20003"/>
                    </a:ext>
                  </a:extLst>
                </a:gridCol>
                <a:gridCol w="1467478">
                  <a:extLst>
                    <a:ext uri="{9D8B030D-6E8A-4147-A177-3AD203B41FA5}">
                      <a16:colId xmlns:a16="http://schemas.microsoft.com/office/drawing/2014/main" val="20004"/>
                    </a:ext>
                  </a:extLst>
                </a:gridCol>
                <a:gridCol w="1467478">
                  <a:extLst>
                    <a:ext uri="{9D8B030D-6E8A-4147-A177-3AD203B41FA5}">
                      <a16:colId xmlns:a16="http://schemas.microsoft.com/office/drawing/2014/main" val="20005"/>
                    </a:ext>
                  </a:extLst>
                </a:gridCol>
                <a:gridCol w="1467478">
                  <a:extLst>
                    <a:ext uri="{9D8B030D-6E8A-4147-A177-3AD203B41FA5}">
                      <a16:colId xmlns:a16="http://schemas.microsoft.com/office/drawing/2014/main" val="20006"/>
                    </a:ext>
                  </a:extLst>
                </a:gridCol>
                <a:gridCol w="1467478">
                  <a:extLst>
                    <a:ext uri="{9D8B030D-6E8A-4147-A177-3AD203B41FA5}">
                      <a16:colId xmlns:a16="http://schemas.microsoft.com/office/drawing/2014/main" val="20007"/>
                    </a:ext>
                  </a:extLst>
                </a:gridCol>
              </a:tblGrid>
              <a:tr h="370840">
                <a:tc>
                  <a:txBody>
                    <a:bodyPr/>
                    <a:lstStyle/>
                    <a:p>
                      <a:pPr algn="ctr"/>
                      <a:r>
                        <a:rPr lang="en-GB" sz="2000" b="0" dirty="0" err="1">
                          <a:solidFill>
                            <a:srgbClr val="115076"/>
                          </a:solidFill>
                          <a:latin typeface="Century Gothic" panose="020B0502020202020204" pitchFamily="34" charset="0"/>
                        </a:rPr>
                        <a:t>essen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schlafen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fahren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haben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laufen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vergessen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algn="ctr"/>
                      <a:r>
                        <a:rPr lang="en-GB" sz="2000" b="0" dirty="0" err="1">
                          <a:solidFill>
                            <a:srgbClr val="115076"/>
                          </a:solidFill>
                          <a:latin typeface="Century Gothic" panose="020B0502020202020204" pitchFamily="34" charset="0"/>
                        </a:rPr>
                        <a:t>machen</a:t>
                      </a:r>
                      <a:endParaRPr lang="en-GB" sz="2000" b="0" dirty="0">
                        <a:solidFill>
                          <a:srgbClr val="115076"/>
                        </a:solidFill>
                        <a:latin typeface="Century Gothic" panose="020B0502020202020204" pitchFamily="34" charset="0"/>
                      </a:endParaRPr>
                    </a:p>
                  </a:txBody>
                  <a:tcPr anchor="ctr">
                    <a:solidFill>
                      <a:srgbClr val="FBF0D5"/>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0" dirty="0" err="1">
                          <a:solidFill>
                            <a:srgbClr val="115076"/>
                          </a:solidFill>
                          <a:latin typeface="Century Gothic" panose="020B0502020202020204" pitchFamily="34" charset="0"/>
                        </a:rPr>
                        <a:t>gehen</a:t>
                      </a:r>
                      <a:endParaRPr lang="en-GB" sz="2000" b="0" dirty="0">
                        <a:solidFill>
                          <a:srgbClr val="115076"/>
                        </a:solidFill>
                        <a:latin typeface="Century Gothic" panose="020B0502020202020204" pitchFamily="34" charset="0"/>
                      </a:endParaRPr>
                    </a:p>
                  </a:txBody>
                  <a:tcPr anchor="ctr">
                    <a:solidFill>
                      <a:srgbClr val="FBF0D5"/>
                    </a:solidFill>
                  </a:tcPr>
                </a:tc>
                <a:extLst>
                  <a:ext uri="{0D108BD9-81ED-4DB2-BD59-A6C34878D82A}">
                    <a16:rowId xmlns:a16="http://schemas.microsoft.com/office/drawing/2014/main" val="10000"/>
                  </a:ext>
                </a:extLst>
              </a:tr>
            </a:tbl>
          </a:graphicData>
        </a:graphic>
      </p:graphicFrame>
      <p:grpSp>
        <p:nvGrpSpPr>
          <p:cNvPr id="27" name="Group 26"/>
          <p:cNvGrpSpPr/>
          <p:nvPr/>
        </p:nvGrpSpPr>
        <p:grpSpPr>
          <a:xfrm>
            <a:off x="1651100" y="1399107"/>
            <a:ext cx="1291415" cy="534420"/>
            <a:chOff x="1654082" y="1398191"/>
            <a:chExt cx="774000" cy="534420"/>
          </a:xfrm>
        </p:grpSpPr>
        <p:sp>
          <p:nvSpPr>
            <p:cNvPr id="28" name="Rectangle 27"/>
            <p:cNvSpPr/>
            <p:nvPr/>
          </p:nvSpPr>
          <p:spPr>
            <a:xfrm>
              <a:off x="1654082" y="1398191"/>
              <a:ext cx="774000" cy="53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654082" y="1852747"/>
              <a:ext cx="77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48" name="Group 47"/>
          <p:cNvGrpSpPr/>
          <p:nvPr/>
        </p:nvGrpSpPr>
        <p:grpSpPr>
          <a:xfrm>
            <a:off x="1585797" y="2120873"/>
            <a:ext cx="1291415" cy="534420"/>
            <a:chOff x="1654082" y="1398191"/>
            <a:chExt cx="774000" cy="534420"/>
          </a:xfrm>
        </p:grpSpPr>
        <p:sp>
          <p:nvSpPr>
            <p:cNvPr id="49" name="Rectangle 48"/>
            <p:cNvSpPr/>
            <p:nvPr/>
          </p:nvSpPr>
          <p:spPr>
            <a:xfrm>
              <a:off x="1654082" y="1398191"/>
              <a:ext cx="774000" cy="53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1654082" y="1852747"/>
              <a:ext cx="77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51" name="Group 50"/>
          <p:cNvGrpSpPr/>
          <p:nvPr/>
        </p:nvGrpSpPr>
        <p:grpSpPr>
          <a:xfrm>
            <a:off x="7214869" y="2120740"/>
            <a:ext cx="1291415" cy="534420"/>
            <a:chOff x="1654082" y="1398191"/>
            <a:chExt cx="774000" cy="534420"/>
          </a:xfrm>
        </p:grpSpPr>
        <p:sp>
          <p:nvSpPr>
            <p:cNvPr id="52" name="Rectangle 51"/>
            <p:cNvSpPr/>
            <p:nvPr/>
          </p:nvSpPr>
          <p:spPr>
            <a:xfrm>
              <a:off x="1654082" y="1398191"/>
              <a:ext cx="774000" cy="53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1654082" y="1852747"/>
              <a:ext cx="77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54" name="Group 53"/>
          <p:cNvGrpSpPr/>
          <p:nvPr/>
        </p:nvGrpSpPr>
        <p:grpSpPr>
          <a:xfrm>
            <a:off x="1585797" y="3442175"/>
            <a:ext cx="1291415" cy="534420"/>
            <a:chOff x="1654082" y="1398191"/>
            <a:chExt cx="774000" cy="534420"/>
          </a:xfrm>
        </p:grpSpPr>
        <p:sp>
          <p:nvSpPr>
            <p:cNvPr id="55" name="Rectangle 54"/>
            <p:cNvSpPr/>
            <p:nvPr/>
          </p:nvSpPr>
          <p:spPr>
            <a:xfrm>
              <a:off x="1654082" y="1398191"/>
              <a:ext cx="774000" cy="53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654082" y="1852747"/>
              <a:ext cx="77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57" name="Group 56"/>
          <p:cNvGrpSpPr/>
          <p:nvPr/>
        </p:nvGrpSpPr>
        <p:grpSpPr>
          <a:xfrm>
            <a:off x="5858883" y="3447039"/>
            <a:ext cx="1291415" cy="534420"/>
            <a:chOff x="1654082" y="1398191"/>
            <a:chExt cx="774000" cy="534420"/>
          </a:xfrm>
        </p:grpSpPr>
        <p:sp>
          <p:nvSpPr>
            <p:cNvPr id="58" name="Rectangle 57"/>
            <p:cNvSpPr/>
            <p:nvPr/>
          </p:nvSpPr>
          <p:spPr>
            <a:xfrm>
              <a:off x="1654082" y="1398191"/>
              <a:ext cx="774000" cy="53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654082" y="1852747"/>
              <a:ext cx="77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60" name="Group 59"/>
          <p:cNvGrpSpPr/>
          <p:nvPr/>
        </p:nvGrpSpPr>
        <p:grpSpPr>
          <a:xfrm>
            <a:off x="1577034" y="4164873"/>
            <a:ext cx="1291415" cy="534420"/>
            <a:chOff x="1654082" y="1398191"/>
            <a:chExt cx="774000" cy="534420"/>
          </a:xfrm>
        </p:grpSpPr>
        <p:sp>
          <p:nvSpPr>
            <p:cNvPr id="61" name="Rectangle 60"/>
            <p:cNvSpPr/>
            <p:nvPr/>
          </p:nvSpPr>
          <p:spPr>
            <a:xfrm>
              <a:off x="1654082" y="1398191"/>
              <a:ext cx="774000" cy="53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1654082" y="1852747"/>
              <a:ext cx="77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63" name="Group 62"/>
          <p:cNvGrpSpPr/>
          <p:nvPr/>
        </p:nvGrpSpPr>
        <p:grpSpPr>
          <a:xfrm>
            <a:off x="5772114" y="4169511"/>
            <a:ext cx="1291415" cy="534420"/>
            <a:chOff x="1654082" y="1398191"/>
            <a:chExt cx="774000" cy="534420"/>
          </a:xfrm>
        </p:grpSpPr>
        <p:sp>
          <p:nvSpPr>
            <p:cNvPr id="64" name="Rectangle 63"/>
            <p:cNvSpPr/>
            <p:nvPr/>
          </p:nvSpPr>
          <p:spPr>
            <a:xfrm>
              <a:off x="1654082" y="1398191"/>
              <a:ext cx="774000" cy="53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1654082" y="1852747"/>
              <a:ext cx="77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66" name="Group 65"/>
          <p:cNvGrpSpPr/>
          <p:nvPr/>
        </p:nvGrpSpPr>
        <p:grpSpPr>
          <a:xfrm>
            <a:off x="2877212" y="4891574"/>
            <a:ext cx="1291415" cy="534420"/>
            <a:chOff x="1654082" y="1398191"/>
            <a:chExt cx="774000" cy="534420"/>
          </a:xfrm>
        </p:grpSpPr>
        <p:sp>
          <p:nvSpPr>
            <p:cNvPr id="67" name="Rectangle 66"/>
            <p:cNvSpPr/>
            <p:nvPr/>
          </p:nvSpPr>
          <p:spPr>
            <a:xfrm>
              <a:off x="1654082" y="1398191"/>
              <a:ext cx="774000" cy="53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1654082" y="1852747"/>
              <a:ext cx="77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pic>
        <p:nvPicPr>
          <p:cNvPr id="69" name="Picture 68"/>
          <p:cNvPicPr>
            <a:picLocks noChangeAspect="1"/>
          </p:cNvPicPr>
          <p:nvPr/>
        </p:nvPicPr>
        <p:blipFill rotWithShape="1">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5253"/>
          <a:stretch/>
        </p:blipFill>
        <p:spPr>
          <a:xfrm>
            <a:off x="7855262" y="4028705"/>
            <a:ext cx="1122483" cy="1669552"/>
          </a:xfrm>
          <a:prstGeom prst="rect">
            <a:avLst/>
          </a:prstGeom>
        </p:spPr>
      </p:pic>
      <p:pic>
        <p:nvPicPr>
          <p:cNvPr id="70" name="Picture 69"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20107" y="748377"/>
            <a:ext cx="1371112" cy="1319372"/>
          </a:xfrm>
          <a:prstGeom prst="rect">
            <a:avLst/>
          </a:prstGeom>
        </p:spPr>
      </p:pic>
      <p:sp>
        <p:nvSpPr>
          <p:cNvPr id="71" name="Rectangle 70"/>
          <p:cNvSpPr/>
          <p:nvPr/>
        </p:nvSpPr>
        <p:spPr>
          <a:xfrm>
            <a:off x="3791732" y="291991"/>
            <a:ext cx="6717132" cy="954107"/>
          </a:xfrm>
          <a:prstGeom prst="rect">
            <a:avLst/>
          </a:prstGeom>
        </p:spPr>
        <p:txBody>
          <a:bodyPr wrap="square">
            <a:spAutoFit/>
          </a:bodyPr>
          <a:lstStyle/>
          <a:p>
            <a:r>
              <a:rPr lang="en-GB" sz="2800" dirty="0">
                <a:solidFill>
                  <a:schemeClr val="accent1">
                    <a:lumMod val="50000"/>
                  </a:schemeClr>
                </a:solidFill>
                <a:latin typeface="Century Gothic" panose="020B0502020202020204" pitchFamily="34" charset="0"/>
              </a:rPr>
              <a:t>Wolfgang </a:t>
            </a:r>
            <a:r>
              <a:rPr lang="en-GB" sz="2800" dirty="0" err="1">
                <a:solidFill>
                  <a:schemeClr val="accent1">
                    <a:lumMod val="50000"/>
                  </a:schemeClr>
                </a:solidFill>
                <a:latin typeface="Century Gothic" panose="020B0502020202020204" pitchFamily="34" charset="0"/>
              </a:rPr>
              <a:t>redet</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über</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Mias</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Schultag</a:t>
            </a:r>
            <a:r>
              <a:rPr lang="en-GB" sz="2800" dirty="0">
                <a:solidFill>
                  <a:schemeClr val="accent1">
                    <a:lumMod val="50000"/>
                  </a:schemeClr>
                </a:solidFill>
                <a:latin typeface="Century Gothic" panose="020B0502020202020204" pitchFamily="34" charset="0"/>
              </a:rPr>
              <a:t>. Was </a:t>
            </a:r>
            <a:r>
              <a:rPr lang="en-GB" sz="2800" dirty="0" err="1">
                <a:solidFill>
                  <a:schemeClr val="accent1">
                    <a:lumMod val="50000"/>
                  </a:schemeClr>
                </a:solidFill>
                <a:latin typeface="Century Gothic" panose="020B0502020202020204" pitchFamily="34" charset="0"/>
              </a:rPr>
              <a:t>sagt</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er</a:t>
            </a:r>
            <a:r>
              <a:rPr lang="en-GB" sz="2800" dirty="0">
                <a:solidFill>
                  <a:schemeClr val="accent1">
                    <a:lumMod val="50000"/>
                  </a:schemeClr>
                </a:solidFill>
                <a:latin typeface="Century Gothic" panose="020B0502020202020204" pitchFamily="34" charset="0"/>
              </a:rPr>
              <a:t>? </a:t>
            </a:r>
            <a:endParaRPr lang="en-GB" sz="2800" dirty="0">
              <a:latin typeface="Century Gothic" panose="020B0502020202020204" pitchFamily="34" charset="0"/>
            </a:endParaRPr>
          </a:p>
        </p:txBody>
      </p:sp>
      <p:sp>
        <p:nvSpPr>
          <p:cNvPr id="73" name="Rounded Rectangle 11">
            <a:extLst>
              <a:ext uri="{FF2B5EF4-FFF2-40B4-BE49-F238E27FC236}">
                <a16:creationId xmlns:a16="http://schemas.microsoft.com/office/drawing/2014/main" id="{483D7EB9-C2AA-4190-98DE-925F861600E9}"/>
              </a:ext>
            </a:extLst>
          </p:cNvPr>
          <p:cNvSpPr/>
          <p:nvPr/>
        </p:nvSpPr>
        <p:spPr>
          <a:xfrm>
            <a:off x="10107386" y="247046"/>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87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31733028"/>
              </p:ext>
            </p:extLst>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CB57AED-2E26-8544-9B32-8BFF2857135B}"/>
              </a:ext>
            </a:extLst>
          </p:cNvPr>
          <p:cNvSpPr/>
          <p:nvPr/>
        </p:nvSpPr>
        <p:spPr>
          <a:xfrm>
            <a:off x="2348003" y="1497619"/>
            <a:ext cx="4499847" cy="4378274"/>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CA5A4E9-44E5-9048-A6C2-3850537C3635}"/>
              </a:ext>
            </a:extLst>
          </p:cNvPr>
          <p:cNvSpPr txBox="1"/>
          <p:nvPr/>
        </p:nvSpPr>
        <p:spPr>
          <a:xfrm>
            <a:off x="3181998" y="2898183"/>
            <a:ext cx="184731" cy="369332"/>
          </a:xfrm>
          <a:prstGeom prst="rect">
            <a:avLst/>
          </a:prstGeom>
          <a:noFill/>
        </p:spPr>
        <p:txBody>
          <a:bodyPr wrap="none" rtlCol="0">
            <a:spAutoFit/>
          </a:bodyPr>
          <a:lstStyle/>
          <a:p>
            <a:endParaRPr lang="en-US" dirty="0"/>
          </a:p>
        </p:txBody>
      </p:sp>
      <p:sp>
        <p:nvSpPr>
          <p:cNvPr id="40" name="Oval 39">
            <a:extLst>
              <a:ext uri="{FF2B5EF4-FFF2-40B4-BE49-F238E27FC236}">
                <a16:creationId xmlns:a16="http://schemas.microsoft.com/office/drawing/2014/main" id="{96E811CE-AE9D-41EF-B5C2-94AF228E8FB1}"/>
              </a:ext>
            </a:extLst>
          </p:cNvPr>
          <p:cNvSpPr/>
          <p:nvPr/>
        </p:nvSpPr>
        <p:spPr>
          <a:xfrm>
            <a:off x="6221271" y="857251"/>
            <a:ext cx="5837380" cy="540515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0F9946C-C0A0-4C75-8F3C-C335D1856D84}"/>
              </a:ext>
            </a:extLst>
          </p:cNvPr>
          <p:cNvSpPr/>
          <p:nvPr/>
        </p:nvSpPr>
        <p:spPr>
          <a:xfrm>
            <a:off x="5234845" y="1083586"/>
            <a:ext cx="2384568" cy="2283227"/>
          </a:xfrm>
          <a:prstGeom prst="ellipse">
            <a:avLst/>
          </a:prstGeom>
          <a:solidFill>
            <a:schemeClr val="bg1"/>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D8C7B8-D68A-443B-A23D-4EDDBB9FC8CA}"/>
              </a:ext>
            </a:extLst>
          </p:cNvPr>
          <p:cNvSpPr txBox="1"/>
          <p:nvPr/>
        </p:nvSpPr>
        <p:spPr>
          <a:xfrm>
            <a:off x="5549718" y="1355775"/>
            <a:ext cx="1790700" cy="584775"/>
          </a:xfrm>
          <a:prstGeom prst="rect">
            <a:avLst/>
          </a:prstGeom>
          <a:noFill/>
        </p:spPr>
        <p:txBody>
          <a:bodyPr wrap="square" rtlCol="0">
            <a:spAutoFit/>
          </a:bodyPr>
          <a:lstStyle/>
          <a:p>
            <a:pPr algn="ctr"/>
            <a:r>
              <a:rPr lang="en-GB" sz="3200" dirty="0" err="1">
                <a:solidFill>
                  <a:schemeClr val="accent1">
                    <a:lumMod val="50000"/>
                  </a:schemeClr>
                </a:solidFill>
                <a:latin typeface="Century Gothic" panose="020B0502020202020204" pitchFamily="34" charset="0"/>
              </a:rPr>
              <a:t>Er</a:t>
            </a:r>
            <a:r>
              <a:rPr lang="en-GB" sz="3200" dirty="0">
                <a:solidFill>
                  <a:schemeClr val="accent1">
                    <a:lumMod val="50000"/>
                  </a:schemeClr>
                </a:solidFill>
                <a:latin typeface="Century Gothic" panose="020B0502020202020204" pitchFamily="34" charset="0"/>
              </a:rPr>
              <a:t>/Sie</a:t>
            </a:r>
          </a:p>
        </p:txBody>
      </p:sp>
      <p:sp>
        <p:nvSpPr>
          <p:cNvPr id="42" name="TextBox 41">
            <a:extLst>
              <a:ext uri="{FF2B5EF4-FFF2-40B4-BE49-F238E27FC236}">
                <a16:creationId xmlns:a16="http://schemas.microsoft.com/office/drawing/2014/main" id="{36D053BC-5F24-4B5B-993F-07BB3A8105A7}"/>
              </a:ext>
            </a:extLst>
          </p:cNvPr>
          <p:cNvSpPr txBox="1"/>
          <p:nvPr/>
        </p:nvSpPr>
        <p:spPr>
          <a:xfrm>
            <a:off x="3005354" y="1692088"/>
            <a:ext cx="2759620" cy="5262979"/>
          </a:xfrm>
          <a:prstGeom prst="rect">
            <a:avLst/>
          </a:prstGeom>
          <a:noFill/>
        </p:spPr>
        <p:txBody>
          <a:bodyPr wrap="square" rtlCol="0">
            <a:spAutoFit/>
          </a:bodyPr>
          <a:lstStyle/>
          <a:p>
            <a:pPr algn="ctr"/>
            <a:r>
              <a:rPr lang="en-GB" sz="3200" dirty="0" err="1">
                <a:solidFill>
                  <a:schemeClr val="accent1">
                    <a:lumMod val="50000"/>
                  </a:schemeClr>
                </a:solidFill>
                <a:latin typeface="Century Gothic" panose="020B0502020202020204" pitchFamily="34" charset="0"/>
              </a:rPr>
              <a:t>laufen</a:t>
            </a:r>
            <a:endParaRPr lang="en-GB" sz="3200" dirty="0">
              <a:solidFill>
                <a:schemeClr val="accent1">
                  <a:lumMod val="50000"/>
                </a:schemeClr>
              </a:solidFill>
              <a:latin typeface="Century Gothic" panose="020B0502020202020204" pitchFamily="34" charset="0"/>
            </a:endParaRPr>
          </a:p>
          <a:p>
            <a:pPr algn="ctr"/>
            <a:r>
              <a:rPr lang="en-GB" sz="3200" dirty="0" err="1">
                <a:solidFill>
                  <a:schemeClr val="accent1">
                    <a:lumMod val="50000"/>
                  </a:schemeClr>
                </a:solidFill>
                <a:latin typeface="Century Gothic" panose="020B0502020202020204" pitchFamily="34" charset="0"/>
              </a:rPr>
              <a:t>helfen</a:t>
            </a:r>
            <a:endParaRPr lang="en-GB" sz="3200" dirty="0">
              <a:solidFill>
                <a:schemeClr val="accent1">
                  <a:lumMod val="50000"/>
                </a:schemeClr>
              </a:solidFill>
              <a:latin typeface="Century Gothic" panose="020B0502020202020204" pitchFamily="34" charset="0"/>
            </a:endParaRPr>
          </a:p>
          <a:p>
            <a:pPr algn="ctr"/>
            <a:r>
              <a:rPr lang="en-GB" sz="3200" dirty="0" err="1">
                <a:solidFill>
                  <a:schemeClr val="accent1">
                    <a:lumMod val="50000"/>
                  </a:schemeClr>
                </a:solidFill>
                <a:latin typeface="Century Gothic" panose="020B0502020202020204" pitchFamily="34" charset="0"/>
              </a:rPr>
              <a:t>fahren</a:t>
            </a:r>
            <a:endParaRPr lang="en-GB" sz="3200" dirty="0">
              <a:solidFill>
                <a:schemeClr val="accent1">
                  <a:lumMod val="50000"/>
                </a:schemeClr>
              </a:solidFill>
              <a:latin typeface="Century Gothic" panose="020B0502020202020204" pitchFamily="34" charset="0"/>
            </a:endParaRPr>
          </a:p>
          <a:p>
            <a:pPr algn="ctr"/>
            <a:r>
              <a:rPr lang="en-GB" sz="3200" dirty="0" err="1">
                <a:solidFill>
                  <a:schemeClr val="accent1">
                    <a:lumMod val="50000"/>
                  </a:schemeClr>
                </a:solidFill>
                <a:latin typeface="Century Gothic" panose="020B0502020202020204" pitchFamily="34" charset="0"/>
              </a:rPr>
              <a:t>vergessen</a:t>
            </a:r>
            <a:endParaRPr lang="en-GB" sz="3200" dirty="0">
              <a:solidFill>
                <a:schemeClr val="accent1">
                  <a:lumMod val="50000"/>
                </a:schemeClr>
              </a:solidFill>
              <a:latin typeface="Century Gothic" panose="020B0502020202020204" pitchFamily="34" charset="0"/>
            </a:endParaRPr>
          </a:p>
          <a:p>
            <a:pPr algn="ctr"/>
            <a:r>
              <a:rPr lang="en-GB" sz="3200" dirty="0" err="1">
                <a:solidFill>
                  <a:schemeClr val="accent1">
                    <a:lumMod val="50000"/>
                  </a:schemeClr>
                </a:solidFill>
                <a:latin typeface="Century Gothic" panose="020B0502020202020204" pitchFamily="34" charset="0"/>
              </a:rPr>
              <a:t>lassen</a:t>
            </a:r>
            <a:endParaRPr lang="en-GB" sz="3200" dirty="0">
              <a:solidFill>
                <a:schemeClr val="accent1">
                  <a:lumMod val="50000"/>
                </a:schemeClr>
              </a:solidFill>
              <a:latin typeface="Century Gothic" panose="020B0502020202020204" pitchFamily="34" charset="0"/>
            </a:endParaRPr>
          </a:p>
          <a:p>
            <a:pPr algn="ctr"/>
            <a:r>
              <a:rPr lang="en-GB" sz="3200" dirty="0" err="1">
                <a:solidFill>
                  <a:schemeClr val="accent1">
                    <a:lumMod val="50000"/>
                  </a:schemeClr>
                </a:solidFill>
                <a:latin typeface="Century Gothic" panose="020B0502020202020204" pitchFamily="34" charset="0"/>
              </a:rPr>
              <a:t>nehmen</a:t>
            </a:r>
            <a:endParaRPr lang="en-GB" sz="3200" dirty="0">
              <a:solidFill>
                <a:schemeClr val="accent1">
                  <a:lumMod val="50000"/>
                </a:schemeClr>
              </a:solidFill>
              <a:latin typeface="Century Gothic" panose="020B0502020202020204" pitchFamily="34" charset="0"/>
            </a:endParaRPr>
          </a:p>
          <a:p>
            <a:pPr algn="ctr"/>
            <a:r>
              <a:rPr lang="en-GB" sz="3200" dirty="0" err="1">
                <a:solidFill>
                  <a:schemeClr val="accent1">
                    <a:lumMod val="50000"/>
                  </a:schemeClr>
                </a:solidFill>
                <a:latin typeface="Century Gothic" panose="020B0502020202020204" pitchFamily="34" charset="0"/>
              </a:rPr>
              <a:t>schlafen</a:t>
            </a:r>
            <a:endParaRPr lang="en-GB" sz="3200" dirty="0">
              <a:solidFill>
                <a:schemeClr val="accent1">
                  <a:lumMod val="50000"/>
                </a:schemeClr>
              </a:solidFill>
              <a:latin typeface="Century Gothic" panose="020B0502020202020204" pitchFamily="34" charset="0"/>
            </a:endParaRPr>
          </a:p>
          <a:p>
            <a:pPr algn="ctr"/>
            <a:r>
              <a:rPr lang="en-GB" sz="3200" dirty="0" err="1">
                <a:solidFill>
                  <a:schemeClr val="accent1">
                    <a:lumMod val="50000"/>
                  </a:schemeClr>
                </a:solidFill>
                <a:latin typeface="Century Gothic" panose="020B0502020202020204" pitchFamily="34" charset="0"/>
              </a:rPr>
              <a:t>halten</a:t>
            </a:r>
            <a:endParaRPr lang="en-GB" sz="3200" dirty="0">
              <a:solidFill>
                <a:schemeClr val="accent1">
                  <a:lumMod val="50000"/>
                </a:schemeClr>
              </a:solidFill>
              <a:latin typeface="Century Gothic" panose="020B0502020202020204" pitchFamily="34" charset="0"/>
            </a:endParaRPr>
          </a:p>
          <a:p>
            <a:pPr algn="ctr"/>
            <a:endParaRPr lang="en-GB" sz="4000" dirty="0">
              <a:solidFill>
                <a:schemeClr val="accent1">
                  <a:lumMod val="50000"/>
                </a:schemeClr>
              </a:solidFill>
              <a:latin typeface="Century Gothic" panose="020B0502020202020204" pitchFamily="34" charset="0"/>
            </a:endParaRPr>
          </a:p>
          <a:p>
            <a:pPr algn="ctr"/>
            <a:endParaRPr lang="en-GB" sz="4000" dirty="0">
              <a:solidFill>
                <a:schemeClr val="accent1">
                  <a:lumMod val="50000"/>
                </a:schemeClr>
              </a:solidFill>
              <a:latin typeface="Century Gothic" panose="020B0502020202020204" pitchFamily="34" charset="0"/>
            </a:endParaRPr>
          </a:p>
        </p:txBody>
      </p:sp>
      <p:pic>
        <p:nvPicPr>
          <p:cNvPr id="44" name="Picture 43" descr="A close up of a logo&#10;&#10;Description automatically generated">
            <a:extLst>
              <a:ext uri="{FF2B5EF4-FFF2-40B4-BE49-F238E27FC236}">
                <a16:creationId xmlns:a16="http://schemas.microsoft.com/office/drawing/2014/main" id="{B0E539A3-2D59-4734-A800-334CA873E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593" y="1406257"/>
            <a:ext cx="1752655" cy="1788820"/>
          </a:xfrm>
          <a:prstGeom prst="ellipse">
            <a:avLst/>
          </a:prstGeom>
        </p:spPr>
      </p:pic>
      <p:pic>
        <p:nvPicPr>
          <p:cNvPr id="45" name="Picture 44" descr="A close up of a logo&#10;&#10;Description automatically generated">
            <a:extLst>
              <a:ext uri="{FF2B5EF4-FFF2-40B4-BE49-F238E27FC236}">
                <a16:creationId xmlns:a16="http://schemas.microsoft.com/office/drawing/2014/main" id="{8F9BCD8D-E76C-4D8E-8A10-E397FDA31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908" y="1333957"/>
            <a:ext cx="1939564" cy="1866373"/>
          </a:xfrm>
          <a:prstGeom prst="ellipse">
            <a:avLst/>
          </a:prstGeom>
        </p:spPr>
      </p:pic>
      <p:pic>
        <p:nvPicPr>
          <p:cNvPr id="46" name="Picture 7">
            <a:extLst>
              <a:ext uri="{FF2B5EF4-FFF2-40B4-BE49-F238E27FC236}">
                <a16:creationId xmlns:a16="http://schemas.microsoft.com/office/drawing/2014/main" id="{737B1590-C95D-41B0-87ED-D6C2FEE5EE36}"/>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159263" y="905436"/>
            <a:ext cx="896536" cy="67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3081BA8-8CBA-4082-8821-34265BF0D696}"/>
              </a:ext>
            </a:extLst>
          </p:cNvPr>
          <p:cNvSpPr txBox="1"/>
          <p:nvPr/>
        </p:nvSpPr>
        <p:spPr>
          <a:xfrm>
            <a:off x="7760151" y="1455428"/>
            <a:ext cx="2759620" cy="5262979"/>
          </a:xfrm>
          <a:prstGeom prst="rect">
            <a:avLst/>
          </a:prstGeom>
          <a:noFill/>
        </p:spPr>
        <p:txBody>
          <a:bodyPr wrap="square" rtlCol="0">
            <a:spAutoFit/>
          </a:bodyPr>
          <a:lstStyle/>
          <a:p>
            <a:pPr algn="ctr"/>
            <a:r>
              <a:rPr lang="en-GB" sz="3200" dirty="0" err="1">
                <a:solidFill>
                  <a:schemeClr val="accent1">
                    <a:lumMod val="50000"/>
                  </a:schemeClr>
                </a:solidFill>
                <a:latin typeface="Century Gothic" panose="020B0502020202020204" pitchFamily="34" charset="0"/>
              </a:rPr>
              <a:t>zu</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Hause</a:t>
            </a:r>
            <a:endParaRPr lang="en-GB" sz="3200" dirty="0">
              <a:solidFill>
                <a:schemeClr val="accent1">
                  <a:lumMod val="50000"/>
                </a:schemeClr>
              </a:solidFill>
              <a:latin typeface="Century Gothic" panose="020B0502020202020204" pitchFamily="34" charset="0"/>
            </a:endParaRPr>
          </a:p>
          <a:p>
            <a:pPr algn="ctr"/>
            <a:r>
              <a:rPr lang="en-GB" sz="3200" dirty="0" err="1">
                <a:solidFill>
                  <a:schemeClr val="accent1">
                    <a:lumMod val="50000"/>
                  </a:schemeClr>
                </a:solidFill>
                <a:latin typeface="Century Gothic" panose="020B0502020202020204" pitchFamily="34" charset="0"/>
              </a:rPr>
              <a:t>nach</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Hause</a:t>
            </a:r>
            <a:endParaRPr lang="en-GB" sz="3200" dirty="0">
              <a:solidFill>
                <a:schemeClr val="accent1">
                  <a:lumMod val="50000"/>
                </a:schemeClr>
              </a:solidFill>
              <a:latin typeface="Century Gothic" panose="020B0502020202020204" pitchFamily="34" charset="0"/>
            </a:endParaRPr>
          </a:p>
          <a:p>
            <a:pPr algn="ctr"/>
            <a:r>
              <a:rPr lang="en-GB" sz="3200" dirty="0">
                <a:solidFill>
                  <a:schemeClr val="accent1">
                    <a:lumMod val="50000"/>
                  </a:schemeClr>
                </a:solidFill>
                <a:latin typeface="Century Gothic" panose="020B0502020202020204" pitchFamily="34" charset="0"/>
              </a:rPr>
              <a:t>das Auto</a:t>
            </a:r>
          </a:p>
          <a:p>
            <a:pPr algn="ctr"/>
            <a:r>
              <a:rPr lang="en-GB" sz="3200" dirty="0" err="1">
                <a:solidFill>
                  <a:schemeClr val="accent1">
                    <a:lumMod val="50000"/>
                  </a:schemeClr>
                </a:solidFill>
                <a:latin typeface="Century Gothic" panose="020B0502020202020204" pitchFamily="34" charset="0"/>
              </a:rPr>
              <a:t>im</a:t>
            </a:r>
            <a:r>
              <a:rPr lang="en-GB" sz="3200" dirty="0">
                <a:solidFill>
                  <a:schemeClr val="accent1">
                    <a:lumMod val="50000"/>
                  </a:schemeClr>
                </a:solidFill>
                <a:latin typeface="Century Gothic" panose="020B0502020202020204" pitchFamily="34" charset="0"/>
              </a:rPr>
              <a:t> Bett</a:t>
            </a:r>
          </a:p>
          <a:p>
            <a:pPr algn="ctr"/>
            <a:r>
              <a:rPr lang="en-GB" sz="3200" dirty="0">
                <a:solidFill>
                  <a:schemeClr val="accent1">
                    <a:lumMod val="50000"/>
                  </a:schemeClr>
                </a:solidFill>
                <a:latin typeface="Century Gothic" panose="020B0502020202020204" pitchFamily="34" charset="0"/>
              </a:rPr>
              <a:t>das Handy</a:t>
            </a:r>
          </a:p>
          <a:p>
            <a:pPr algn="ctr"/>
            <a:r>
              <a:rPr lang="en-GB" sz="3200" dirty="0">
                <a:solidFill>
                  <a:schemeClr val="accent1">
                    <a:lumMod val="50000"/>
                  </a:schemeClr>
                </a:solidFill>
                <a:latin typeface="Century Gothic" panose="020B0502020202020204" pitchFamily="34" charset="0"/>
              </a:rPr>
              <a:t>den Bus</a:t>
            </a:r>
          </a:p>
          <a:p>
            <a:pPr algn="ctr"/>
            <a:r>
              <a:rPr lang="en-GB" sz="3200" dirty="0" err="1">
                <a:solidFill>
                  <a:schemeClr val="accent1">
                    <a:lumMod val="50000"/>
                  </a:schemeClr>
                </a:solidFill>
                <a:latin typeface="Century Gothic" panose="020B0502020202020204" pitchFamily="34" charset="0"/>
              </a:rPr>
              <a:t>im</a:t>
            </a:r>
            <a:r>
              <a:rPr lang="en-GB" sz="3200" dirty="0">
                <a:solidFill>
                  <a:schemeClr val="accent1">
                    <a:lumMod val="50000"/>
                  </a:schemeClr>
                </a:solidFill>
                <a:latin typeface="Century Gothic" panose="020B0502020202020204" pitchFamily="34" charset="0"/>
              </a:rPr>
              <a:t> Garten</a:t>
            </a:r>
          </a:p>
          <a:p>
            <a:pPr algn="ctr"/>
            <a:r>
              <a:rPr lang="en-GB" sz="3200" dirty="0">
                <a:solidFill>
                  <a:schemeClr val="accent1">
                    <a:lumMod val="50000"/>
                  </a:schemeClr>
                </a:solidFill>
                <a:latin typeface="Century Gothic" panose="020B0502020202020204" pitchFamily="34" charset="0"/>
              </a:rPr>
              <a:t>das Buch</a:t>
            </a:r>
          </a:p>
          <a:p>
            <a:pPr algn="ctr"/>
            <a:endParaRPr lang="en-GB" sz="4000" dirty="0">
              <a:solidFill>
                <a:schemeClr val="accent1">
                  <a:lumMod val="50000"/>
                </a:schemeClr>
              </a:solidFill>
              <a:latin typeface="Century Gothic" panose="020B0502020202020204" pitchFamily="34" charset="0"/>
            </a:endParaRPr>
          </a:p>
          <a:p>
            <a:pPr algn="ctr"/>
            <a:endParaRPr lang="en-GB" sz="4000" dirty="0">
              <a:solidFill>
                <a:schemeClr val="accent1">
                  <a:lumMod val="50000"/>
                </a:schemeClr>
              </a:solidFill>
              <a:latin typeface="Century Gothic" panose="020B0502020202020204" pitchFamily="34" charset="0"/>
            </a:endParaRPr>
          </a:p>
        </p:txBody>
      </p:sp>
      <p:sp>
        <p:nvSpPr>
          <p:cNvPr id="17"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Title 4">
            <a:extLst>
              <a:ext uri="{FF2B5EF4-FFF2-40B4-BE49-F238E27FC236}">
                <a16:creationId xmlns:a16="http://schemas.microsoft.com/office/drawing/2014/main" id="{9ADA2953-BB2F-3B46-B260-C40F8FC68D58}"/>
              </a:ext>
            </a:extLst>
          </p:cNvPr>
          <p:cNvSpPr>
            <a:spLocks noGrp="1"/>
          </p:cNvSpPr>
          <p:nvPr>
            <p:ph type="title"/>
          </p:nvPr>
        </p:nvSpPr>
        <p:spPr>
          <a:xfrm>
            <a:off x="108313" y="19470"/>
            <a:ext cx="7734300" cy="1325563"/>
          </a:xfrm>
        </p:spPr>
        <p:txBody>
          <a:bodyPr>
            <a:normAutofit/>
          </a:bodyPr>
          <a:lstStyle/>
          <a:p>
            <a:r>
              <a:rPr lang="en-GB" sz="3200" b="1" dirty="0">
                <a:solidFill>
                  <a:schemeClr val="bg1"/>
                </a:solidFill>
              </a:rPr>
              <a:t>Was </a:t>
            </a:r>
            <a:r>
              <a:rPr lang="en-GB" sz="3200" b="1" dirty="0" err="1">
                <a:solidFill>
                  <a:schemeClr val="bg1"/>
                </a:solidFill>
              </a:rPr>
              <a:t>macht</a:t>
            </a:r>
            <a:r>
              <a:rPr lang="en-GB" sz="3200" b="1" dirty="0">
                <a:solidFill>
                  <a:schemeClr val="bg1"/>
                </a:solidFill>
              </a:rPr>
              <a:t> Wolfgang/Mia?</a:t>
            </a:r>
            <a:endParaRPr lang="en-US" sz="3200" dirty="0"/>
          </a:p>
        </p:txBody>
      </p:sp>
    </p:spTree>
    <p:extLst>
      <p:ext uri="{BB962C8B-B14F-4D97-AF65-F5344CB8AC3E}">
        <p14:creationId xmlns:p14="http://schemas.microsoft.com/office/powerpoint/2010/main" val="1324665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36209" y="2142367"/>
            <a:ext cx="9367020" cy="1485422"/>
          </a:xfrm>
        </p:spPr>
        <p:txBody>
          <a:bodyPr>
            <a:noAutofit/>
          </a:bodyPr>
          <a:lstStyle/>
          <a:p>
            <a:pPr algn="l"/>
            <a:r>
              <a:rPr lang="en-GB" sz="3500" b="1" dirty="0">
                <a:solidFill>
                  <a:prstClr val="white"/>
                </a:solidFill>
              </a:rPr>
              <a:t>What is she doing? What are they doing? Narrating other people's actions</a:t>
            </a:r>
            <a:br>
              <a:rPr lang="en-GB" sz="3500" b="1" dirty="0">
                <a:solidFill>
                  <a:prstClr val="white"/>
                </a:solidFill>
              </a:rPr>
            </a:br>
            <a:endParaRPr lang="en-US" sz="35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Autofit/>
          </a:bodyPr>
          <a:lstStyle/>
          <a:p>
            <a:pPr algn="l"/>
            <a:r>
              <a:rPr lang="en-GB" sz="2800" dirty="0">
                <a:solidFill>
                  <a:prstClr val="white"/>
                </a:solidFill>
              </a:rPr>
              <a:t>Present tense verbs ‘s/</a:t>
            </a:r>
            <a:r>
              <a:rPr lang="en-GB" sz="2800" dirty="0" err="1">
                <a:solidFill>
                  <a:prstClr val="white"/>
                </a:solidFill>
              </a:rPr>
              <a:t>he’and</a:t>
            </a:r>
            <a:r>
              <a:rPr lang="en-GB" sz="2800" dirty="0">
                <a:solidFill>
                  <a:prstClr val="white"/>
                </a:solidFill>
              </a:rPr>
              <a:t> ‘they’: </a:t>
            </a:r>
            <a:br>
              <a:rPr lang="en-GB" sz="2800" dirty="0">
                <a:solidFill>
                  <a:prstClr val="white"/>
                </a:solidFill>
              </a:rPr>
            </a:br>
            <a:r>
              <a:rPr lang="en-GB" sz="2800" dirty="0">
                <a:solidFill>
                  <a:prstClr val="white"/>
                </a:solidFill>
              </a:rPr>
              <a:t>3</a:t>
            </a:r>
            <a:r>
              <a:rPr lang="en-GB" sz="2800" baseline="30000" dirty="0">
                <a:solidFill>
                  <a:prstClr val="white"/>
                </a:solidFill>
              </a:rPr>
              <a:t>rd</a:t>
            </a:r>
            <a:r>
              <a:rPr lang="en-GB" sz="2800" dirty="0">
                <a:solidFill>
                  <a:prstClr val="white"/>
                </a:solidFill>
              </a:rPr>
              <a:t> person singular and plural</a:t>
            </a:r>
            <a:endParaRPr lang="en-US" sz="20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2.2 - Week 5 - Lesson 50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88910"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Jenny Hopper / Rachel Hawkes / Stephen Owen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06396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1050055" y="4177825"/>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DD49BFD-8F95-4E33-9A38-64689995885D}"/>
              </a:ext>
            </a:extLst>
          </p:cNvPr>
          <p:cNvSpPr/>
          <p:nvPr/>
        </p:nvSpPr>
        <p:spPr>
          <a:xfrm>
            <a:off x="1050055" y="416291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1">
                    <a:lumMod val="50000"/>
                  </a:schemeClr>
                </a:solidFill>
                <a:latin typeface="Century Gothic" panose="020B0502020202020204" pitchFamily="34" charset="0"/>
              </a:rPr>
              <a:t>schlafen</a:t>
            </a:r>
            <a:endParaRPr lang="en-GB" sz="2800" dirty="0">
              <a:solidFill>
                <a:schemeClr val="accent1">
                  <a:lumMod val="50000"/>
                </a:schemeClr>
              </a:solidFill>
              <a:latin typeface="Century Gothic" panose="020B0502020202020204" pitchFamily="34" charset="0"/>
            </a:endParaRPr>
          </a:p>
        </p:txBody>
      </p:sp>
      <p:sp>
        <p:nvSpPr>
          <p:cNvPr id="59" name="Rectangle 58"/>
          <p:cNvSpPr/>
          <p:nvPr/>
        </p:nvSpPr>
        <p:spPr>
          <a:xfrm>
            <a:off x="5422530" y="4899205"/>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5423563" y="3458710"/>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3251163" y="2745847"/>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60216" y="2005263"/>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6283234" cy="707849"/>
          </a:xfrm>
        </p:spPr>
        <p:txBody>
          <a:bodyPr>
            <a:normAutofit fontScale="90000"/>
          </a:bodyPr>
          <a:lstStyle/>
          <a:p>
            <a:r>
              <a:rPr lang="en-GB" sz="3600" b="1" dirty="0">
                <a:solidFill>
                  <a:schemeClr val="bg1"/>
                </a:solidFill>
              </a:rPr>
              <a:t>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 in die </a:t>
            </a:r>
            <a:r>
              <a:rPr lang="en-GB" sz="3600" b="1" dirty="0" err="1">
                <a:solidFill>
                  <a:schemeClr val="bg1"/>
                </a:solidFill>
              </a:rPr>
              <a:t>Reihe</a:t>
            </a:r>
            <a:r>
              <a:rPr lang="en-GB" sz="3600" b="1" dirty="0">
                <a:solidFill>
                  <a:schemeClr val="bg1"/>
                </a:solidFill>
              </a:rPr>
              <a:t>? </a:t>
            </a:r>
          </a:p>
        </p:txBody>
      </p:sp>
      <p:sp>
        <p:nvSpPr>
          <p:cNvPr id="7" name="Rectangle 6">
            <a:extLst>
              <a:ext uri="{FF2B5EF4-FFF2-40B4-BE49-F238E27FC236}">
                <a16:creationId xmlns:a16="http://schemas.microsoft.com/office/drawing/2014/main" id="{49BAB8E6-7A66-45FA-9B3A-554036FDFAC8}"/>
              </a:ext>
            </a:extLst>
          </p:cNvPr>
          <p:cNvSpPr/>
          <p:nvPr/>
        </p:nvSpPr>
        <p:spPr>
          <a:xfrm>
            <a:off x="1074822" y="1989221"/>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8" name="Rectangle 7">
            <a:extLst>
              <a:ext uri="{FF2B5EF4-FFF2-40B4-BE49-F238E27FC236}">
                <a16:creationId xmlns:a16="http://schemas.microsoft.com/office/drawing/2014/main" id="{FF732661-6713-4D3E-B27A-D74ED3020A23}"/>
              </a:ext>
            </a:extLst>
          </p:cNvPr>
          <p:cNvSpPr/>
          <p:nvPr/>
        </p:nvSpPr>
        <p:spPr>
          <a:xfrm>
            <a:off x="1503357" y="1989221"/>
            <a:ext cx="926857" cy="523220"/>
          </a:xfrm>
          <a:prstGeom prst="rect">
            <a:avLst/>
          </a:prstGeom>
        </p:spPr>
        <p:txBody>
          <a:bodyPr wrap="none">
            <a:spAutoFit/>
          </a:bodyPr>
          <a:lstStyle/>
          <a:p>
            <a:pPr algn="ctr"/>
            <a:r>
              <a:rPr lang="de-DE" sz="2800" dirty="0">
                <a:solidFill>
                  <a:schemeClr val="accent1">
                    <a:lumMod val="50000"/>
                  </a:schemeClr>
                </a:solidFill>
                <a:latin typeface="Century Gothic" panose="020B0502020202020204" pitchFamily="34" charset="0"/>
              </a:rPr>
              <a:t>Saal</a:t>
            </a:r>
            <a:endParaRPr lang="en-GB" dirty="0">
              <a:solidFill>
                <a:schemeClr val="accent1">
                  <a:lumMod val="50000"/>
                </a:schemeClr>
              </a:solidFill>
            </a:endParaRPr>
          </a:p>
        </p:txBody>
      </p:sp>
      <p:sp>
        <p:nvSpPr>
          <p:cNvPr id="22" name="Rectangle 21">
            <a:extLst>
              <a:ext uri="{FF2B5EF4-FFF2-40B4-BE49-F238E27FC236}">
                <a16:creationId xmlns:a16="http://schemas.microsoft.com/office/drawing/2014/main" id="{35C08AEC-F77E-44D4-9B00-C8BE37A66BE0}"/>
              </a:ext>
            </a:extLst>
          </p:cNvPr>
          <p:cNvSpPr/>
          <p:nvPr/>
        </p:nvSpPr>
        <p:spPr>
          <a:xfrm>
            <a:off x="3259183" y="2005263"/>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1">
                    <a:lumMod val="50000"/>
                  </a:schemeClr>
                </a:solidFill>
                <a:latin typeface="Century Gothic" panose="020B0502020202020204" pitchFamily="34" charset="0"/>
              </a:rPr>
              <a:t>deshalb</a:t>
            </a:r>
            <a:endParaRPr lang="en-GB" sz="2800" dirty="0">
              <a:solidFill>
                <a:schemeClr val="accent1">
                  <a:lumMod val="50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FACACF8B-5876-47C7-ABA1-124453C028C9}"/>
              </a:ext>
            </a:extLst>
          </p:cNvPr>
          <p:cNvSpPr/>
          <p:nvPr/>
        </p:nvSpPr>
        <p:spPr>
          <a:xfrm>
            <a:off x="5422530" y="2005263"/>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4" name="Rectangle 23">
            <a:extLst>
              <a:ext uri="{FF2B5EF4-FFF2-40B4-BE49-F238E27FC236}">
                <a16:creationId xmlns:a16="http://schemas.microsoft.com/office/drawing/2014/main" id="{2901989C-99D0-45B5-B71A-8A5C90CC9101}"/>
              </a:ext>
            </a:extLst>
          </p:cNvPr>
          <p:cNvSpPr/>
          <p:nvPr/>
        </p:nvSpPr>
        <p:spPr>
          <a:xfrm>
            <a:off x="1066802" y="2719133"/>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5" name="Rectangle 24">
            <a:extLst>
              <a:ext uri="{FF2B5EF4-FFF2-40B4-BE49-F238E27FC236}">
                <a16:creationId xmlns:a16="http://schemas.microsoft.com/office/drawing/2014/main" id="{83D783DD-1E62-4297-995E-93FEDBE3E2A4}"/>
              </a:ext>
            </a:extLst>
          </p:cNvPr>
          <p:cNvSpPr/>
          <p:nvPr/>
        </p:nvSpPr>
        <p:spPr>
          <a:xfrm>
            <a:off x="3251163" y="273517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1">
                    <a:lumMod val="50000"/>
                  </a:schemeClr>
                </a:solidFill>
                <a:latin typeface="Century Gothic" panose="020B0502020202020204" pitchFamily="34" charset="0"/>
              </a:rPr>
              <a:t>Familie</a:t>
            </a:r>
            <a:endParaRPr lang="en-GB" sz="2800" dirty="0">
              <a:solidFill>
                <a:schemeClr val="accent1">
                  <a:lumMod val="50000"/>
                </a:schemeClr>
              </a:solidFill>
              <a:latin typeface="Century Gothic" panose="020B0502020202020204" pitchFamily="34" charset="0"/>
            </a:endParaRPr>
          </a:p>
        </p:txBody>
      </p:sp>
      <p:sp>
        <p:nvSpPr>
          <p:cNvPr id="26" name="Rectangle 25">
            <a:extLst>
              <a:ext uri="{FF2B5EF4-FFF2-40B4-BE49-F238E27FC236}">
                <a16:creationId xmlns:a16="http://schemas.microsoft.com/office/drawing/2014/main" id="{D65631F0-DC8B-46DF-871F-94DD7D773656}"/>
              </a:ext>
            </a:extLst>
          </p:cNvPr>
          <p:cNvSpPr/>
          <p:nvPr/>
        </p:nvSpPr>
        <p:spPr>
          <a:xfrm>
            <a:off x="5414510" y="273517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7" name="Rectangle 26">
            <a:extLst>
              <a:ext uri="{FF2B5EF4-FFF2-40B4-BE49-F238E27FC236}">
                <a16:creationId xmlns:a16="http://schemas.microsoft.com/office/drawing/2014/main" id="{93996998-986C-4C69-A8CA-FD11B38F7C2C}"/>
              </a:ext>
            </a:extLst>
          </p:cNvPr>
          <p:cNvSpPr/>
          <p:nvPr/>
        </p:nvSpPr>
        <p:spPr>
          <a:xfrm>
            <a:off x="1074824" y="3433003"/>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8" name="Rectangle 27">
            <a:extLst>
              <a:ext uri="{FF2B5EF4-FFF2-40B4-BE49-F238E27FC236}">
                <a16:creationId xmlns:a16="http://schemas.microsoft.com/office/drawing/2014/main" id="{4E57AF94-C477-46E6-84DB-6D8445D86A9A}"/>
              </a:ext>
            </a:extLst>
          </p:cNvPr>
          <p:cNvSpPr/>
          <p:nvPr/>
        </p:nvSpPr>
        <p:spPr>
          <a:xfrm>
            <a:off x="3259185" y="344904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1">
                    <a:lumMod val="50000"/>
                  </a:schemeClr>
                </a:solidFill>
                <a:latin typeface="Century Gothic" panose="020B0502020202020204" pitchFamily="34" charset="0"/>
              </a:rPr>
              <a:t>elf</a:t>
            </a:r>
            <a:endParaRPr lang="en-GB" sz="2800" dirty="0">
              <a:solidFill>
                <a:schemeClr val="accent1">
                  <a:lumMod val="50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F08A3063-6E57-4890-A91B-AEDA099FAF5F}"/>
              </a:ext>
            </a:extLst>
          </p:cNvPr>
          <p:cNvSpPr/>
          <p:nvPr/>
        </p:nvSpPr>
        <p:spPr>
          <a:xfrm>
            <a:off x="5422532" y="344904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1">
                    <a:lumMod val="50000"/>
                  </a:schemeClr>
                </a:solidFill>
                <a:latin typeface="Century Gothic" panose="020B0502020202020204" pitchFamily="34" charset="0"/>
              </a:rPr>
              <a:t>zehn</a:t>
            </a:r>
            <a:endParaRPr lang="en-GB" sz="2800" dirty="0">
              <a:solidFill>
                <a:schemeClr val="accent1">
                  <a:lumMod val="50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7FABBE2C-3175-4AC4-BE2B-5D457C4FCEB8}"/>
              </a:ext>
            </a:extLst>
          </p:cNvPr>
          <p:cNvSpPr/>
          <p:nvPr/>
        </p:nvSpPr>
        <p:spPr>
          <a:xfrm>
            <a:off x="3251165" y="4178957"/>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2" name="Rectangle 31">
            <a:extLst>
              <a:ext uri="{FF2B5EF4-FFF2-40B4-BE49-F238E27FC236}">
                <a16:creationId xmlns:a16="http://schemas.microsoft.com/office/drawing/2014/main" id="{DB8494A6-E4CE-4F00-A660-662A4EAC35EA}"/>
              </a:ext>
            </a:extLst>
          </p:cNvPr>
          <p:cNvSpPr/>
          <p:nvPr/>
        </p:nvSpPr>
        <p:spPr>
          <a:xfrm>
            <a:off x="5414512" y="4178957"/>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3" name="Rectangle 32">
            <a:extLst>
              <a:ext uri="{FF2B5EF4-FFF2-40B4-BE49-F238E27FC236}">
                <a16:creationId xmlns:a16="http://schemas.microsoft.com/office/drawing/2014/main" id="{29BF285F-7D39-4889-844D-B4FE3F424280}"/>
              </a:ext>
            </a:extLst>
          </p:cNvPr>
          <p:cNvSpPr/>
          <p:nvPr/>
        </p:nvSpPr>
        <p:spPr>
          <a:xfrm>
            <a:off x="1074826" y="4876786"/>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4" name="Rectangle 33">
            <a:extLst>
              <a:ext uri="{FF2B5EF4-FFF2-40B4-BE49-F238E27FC236}">
                <a16:creationId xmlns:a16="http://schemas.microsoft.com/office/drawing/2014/main" id="{CF16ECB3-E7DC-493F-A64C-DDDB90691EF8}"/>
              </a:ext>
            </a:extLst>
          </p:cNvPr>
          <p:cNvSpPr/>
          <p:nvPr/>
        </p:nvSpPr>
        <p:spPr>
          <a:xfrm>
            <a:off x="3259187" y="4892828"/>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5" name="Rectangle 34">
            <a:extLst>
              <a:ext uri="{FF2B5EF4-FFF2-40B4-BE49-F238E27FC236}">
                <a16:creationId xmlns:a16="http://schemas.microsoft.com/office/drawing/2014/main" id="{8F8DD1F6-77A9-4345-80B6-34E052FF5D19}"/>
              </a:ext>
            </a:extLst>
          </p:cNvPr>
          <p:cNvSpPr/>
          <p:nvPr/>
        </p:nvSpPr>
        <p:spPr>
          <a:xfrm>
            <a:off x="5422534" y="4892828"/>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1">
                    <a:lumMod val="50000"/>
                  </a:schemeClr>
                </a:solidFill>
                <a:latin typeface="Century Gothic" panose="020B0502020202020204" pitchFamily="34" charset="0"/>
              </a:rPr>
              <a:t>helfen</a:t>
            </a:r>
            <a:endParaRPr lang="en-GB" sz="2800" dirty="0">
              <a:solidFill>
                <a:schemeClr val="accent1">
                  <a:lumMod val="50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068B581E-4B9E-4610-B983-5AD97C7947A1}"/>
              </a:ext>
            </a:extLst>
          </p:cNvPr>
          <p:cNvSpPr txBox="1"/>
          <p:nvPr/>
        </p:nvSpPr>
        <p:spPr>
          <a:xfrm>
            <a:off x="5462337" y="2013285"/>
            <a:ext cx="1679037" cy="523220"/>
          </a:xfrm>
          <a:prstGeom prst="rect">
            <a:avLst/>
          </a:prstGeom>
          <a:noFill/>
        </p:spPr>
        <p:txBody>
          <a:bodyPr wrap="square" rtlCol="0">
            <a:spAutoFit/>
          </a:bodyPr>
          <a:lstStyle/>
          <a:p>
            <a:pPr algn="ctr"/>
            <a:r>
              <a:rPr lang="de-DE" sz="2800" dirty="0">
                <a:solidFill>
                  <a:schemeClr val="accent1">
                    <a:lumMod val="50000"/>
                  </a:schemeClr>
                </a:solidFill>
                <a:latin typeface="Century Gothic" panose="020B0502020202020204" pitchFamily="34" charset="0"/>
              </a:rPr>
              <a:t>sagen</a:t>
            </a:r>
            <a:endParaRPr lang="en-GB" dirty="0">
              <a:solidFill>
                <a:schemeClr val="accent1">
                  <a:lumMod val="50000"/>
                </a:schemeClr>
              </a:solidFill>
            </a:endParaRPr>
          </a:p>
        </p:txBody>
      </p:sp>
      <p:sp>
        <p:nvSpPr>
          <p:cNvPr id="37" name="Rectangle 36">
            <a:extLst>
              <a:ext uri="{FF2B5EF4-FFF2-40B4-BE49-F238E27FC236}">
                <a16:creationId xmlns:a16="http://schemas.microsoft.com/office/drawing/2014/main" id="{28763ADE-9401-4CE0-8B8A-0221BF719B22}"/>
              </a:ext>
            </a:extLst>
          </p:cNvPr>
          <p:cNvSpPr/>
          <p:nvPr/>
        </p:nvSpPr>
        <p:spPr>
          <a:xfrm>
            <a:off x="1155299" y="2727153"/>
            <a:ext cx="1686680" cy="523220"/>
          </a:xfrm>
          <a:prstGeom prst="rect">
            <a:avLst/>
          </a:prstGeom>
        </p:spPr>
        <p:txBody>
          <a:bodyPr wrap="none">
            <a:spAutoFit/>
          </a:bodyPr>
          <a:lstStyle/>
          <a:p>
            <a:pPr algn="ctr"/>
            <a:r>
              <a:rPr lang="de-DE" sz="2800" dirty="0">
                <a:solidFill>
                  <a:schemeClr val="accent1">
                    <a:lumMod val="50000"/>
                  </a:schemeClr>
                </a:solidFill>
                <a:latin typeface="Century Gothic" panose="020B0502020202020204" pitchFamily="34" charset="0"/>
              </a:rPr>
              <a:t>bisschen</a:t>
            </a:r>
            <a:endParaRPr lang="en-GB" dirty="0">
              <a:solidFill>
                <a:schemeClr val="accent1">
                  <a:lumMod val="50000"/>
                </a:schemeClr>
              </a:solidFill>
            </a:endParaRPr>
          </a:p>
        </p:txBody>
      </p:sp>
      <p:sp>
        <p:nvSpPr>
          <p:cNvPr id="39" name="TextBox 38">
            <a:extLst>
              <a:ext uri="{FF2B5EF4-FFF2-40B4-BE49-F238E27FC236}">
                <a16:creationId xmlns:a16="http://schemas.microsoft.com/office/drawing/2014/main" id="{C805BD17-E35F-4F2D-88A5-EC0A7DECF477}"/>
              </a:ext>
            </a:extLst>
          </p:cNvPr>
          <p:cNvSpPr txBox="1"/>
          <p:nvPr/>
        </p:nvSpPr>
        <p:spPr>
          <a:xfrm>
            <a:off x="5454317" y="2727157"/>
            <a:ext cx="1679037" cy="523220"/>
          </a:xfrm>
          <a:prstGeom prst="rect">
            <a:avLst/>
          </a:prstGeom>
          <a:noFill/>
        </p:spPr>
        <p:txBody>
          <a:bodyPr wrap="square" rtlCol="0">
            <a:spAutoFit/>
          </a:bodyPr>
          <a:lstStyle/>
          <a:p>
            <a:pPr algn="ctr"/>
            <a:r>
              <a:rPr lang="de-DE" sz="2800" dirty="0">
                <a:solidFill>
                  <a:schemeClr val="accent1">
                    <a:lumMod val="50000"/>
                  </a:schemeClr>
                </a:solidFill>
                <a:latin typeface="Century Gothic" panose="020B0502020202020204" pitchFamily="34" charset="0"/>
              </a:rPr>
              <a:t>trinken</a:t>
            </a:r>
            <a:endParaRPr lang="en-GB" dirty="0">
              <a:solidFill>
                <a:schemeClr val="accent1">
                  <a:lumMod val="50000"/>
                </a:schemeClr>
              </a:solidFill>
            </a:endParaRPr>
          </a:p>
        </p:txBody>
      </p:sp>
      <p:sp>
        <p:nvSpPr>
          <p:cNvPr id="40" name="Rectangle 39">
            <a:extLst>
              <a:ext uri="{FF2B5EF4-FFF2-40B4-BE49-F238E27FC236}">
                <a16:creationId xmlns:a16="http://schemas.microsoft.com/office/drawing/2014/main" id="{E1A56F11-D34F-4C48-8C69-E38C5559F5FC}"/>
              </a:ext>
            </a:extLst>
          </p:cNvPr>
          <p:cNvSpPr/>
          <p:nvPr/>
        </p:nvSpPr>
        <p:spPr>
          <a:xfrm>
            <a:off x="1371560" y="3441024"/>
            <a:ext cx="1149674" cy="523220"/>
          </a:xfrm>
          <a:prstGeom prst="rect">
            <a:avLst/>
          </a:prstGeom>
        </p:spPr>
        <p:txBody>
          <a:bodyPr wrap="none">
            <a:spAutoFit/>
          </a:bodyPr>
          <a:lstStyle/>
          <a:p>
            <a:pPr algn="ctr"/>
            <a:r>
              <a:rPr lang="de-DE" sz="2800" dirty="0">
                <a:solidFill>
                  <a:schemeClr val="accent1">
                    <a:lumMod val="50000"/>
                  </a:schemeClr>
                </a:solidFill>
                <a:latin typeface="Century Gothic" panose="020B0502020202020204" pitchFamily="34" charset="0"/>
              </a:rPr>
              <a:t>sechs</a:t>
            </a:r>
            <a:endParaRPr lang="en-GB" dirty="0">
              <a:solidFill>
                <a:schemeClr val="accent1">
                  <a:lumMod val="50000"/>
                </a:schemeClr>
              </a:solidFill>
            </a:endParaRPr>
          </a:p>
        </p:txBody>
      </p:sp>
      <p:sp>
        <p:nvSpPr>
          <p:cNvPr id="44" name="TextBox 43">
            <a:extLst>
              <a:ext uri="{FF2B5EF4-FFF2-40B4-BE49-F238E27FC236}">
                <a16:creationId xmlns:a16="http://schemas.microsoft.com/office/drawing/2014/main" id="{3862937D-C342-453F-A200-B9B523FC03A6}"/>
              </a:ext>
            </a:extLst>
          </p:cNvPr>
          <p:cNvSpPr txBox="1"/>
          <p:nvPr/>
        </p:nvSpPr>
        <p:spPr>
          <a:xfrm>
            <a:off x="3269956" y="4196443"/>
            <a:ext cx="1957188" cy="523220"/>
          </a:xfrm>
          <a:prstGeom prst="rect">
            <a:avLst/>
          </a:prstGeom>
          <a:noFill/>
        </p:spPr>
        <p:txBody>
          <a:bodyPr wrap="square" rtlCol="0">
            <a:spAutoFit/>
          </a:bodyPr>
          <a:lstStyle/>
          <a:p>
            <a:pPr algn="ctr"/>
            <a:r>
              <a:rPr lang="de-DE" sz="2800" dirty="0">
                <a:solidFill>
                  <a:schemeClr val="accent1">
                    <a:lumMod val="50000"/>
                  </a:schemeClr>
                </a:solidFill>
                <a:latin typeface="Century Gothic" panose="020B0502020202020204" pitchFamily="34" charset="0"/>
              </a:rPr>
              <a:t>halten</a:t>
            </a:r>
            <a:endParaRPr lang="en-GB" dirty="0">
              <a:solidFill>
                <a:schemeClr val="accent1">
                  <a:lumMod val="50000"/>
                </a:schemeClr>
              </a:solidFill>
            </a:endParaRPr>
          </a:p>
        </p:txBody>
      </p:sp>
      <p:sp>
        <p:nvSpPr>
          <p:cNvPr id="45" name="TextBox 44">
            <a:extLst>
              <a:ext uri="{FF2B5EF4-FFF2-40B4-BE49-F238E27FC236}">
                <a16:creationId xmlns:a16="http://schemas.microsoft.com/office/drawing/2014/main" id="{E04B853A-7D2E-4D4B-BD10-A14DC432EB9F}"/>
              </a:ext>
            </a:extLst>
          </p:cNvPr>
          <p:cNvSpPr txBox="1"/>
          <p:nvPr/>
        </p:nvSpPr>
        <p:spPr>
          <a:xfrm>
            <a:off x="5438277" y="4186985"/>
            <a:ext cx="1679037" cy="523220"/>
          </a:xfrm>
          <a:prstGeom prst="rect">
            <a:avLst/>
          </a:prstGeom>
          <a:noFill/>
        </p:spPr>
        <p:txBody>
          <a:bodyPr wrap="square" rtlCol="0">
            <a:spAutoFit/>
          </a:bodyPr>
          <a:lstStyle/>
          <a:p>
            <a:pPr algn="ctr"/>
            <a:r>
              <a:rPr lang="de-DE" sz="2800" dirty="0">
                <a:solidFill>
                  <a:schemeClr val="accent1">
                    <a:lumMod val="50000"/>
                  </a:schemeClr>
                </a:solidFill>
                <a:latin typeface="Century Gothic" panose="020B0502020202020204" pitchFamily="34" charset="0"/>
              </a:rPr>
              <a:t>lassen</a:t>
            </a:r>
            <a:endParaRPr lang="en-GB" dirty="0">
              <a:solidFill>
                <a:schemeClr val="accent1">
                  <a:lumMod val="50000"/>
                </a:schemeClr>
              </a:solidFill>
            </a:endParaRPr>
          </a:p>
        </p:txBody>
      </p:sp>
      <p:sp>
        <p:nvSpPr>
          <p:cNvPr id="46" name="Rectangle 45">
            <a:extLst>
              <a:ext uri="{FF2B5EF4-FFF2-40B4-BE49-F238E27FC236}">
                <a16:creationId xmlns:a16="http://schemas.microsoft.com/office/drawing/2014/main" id="{C2425465-EF39-479F-A6CF-ECE3EF69615A}"/>
              </a:ext>
            </a:extLst>
          </p:cNvPr>
          <p:cNvSpPr/>
          <p:nvPr/>
        </p:nvSpPr>
        <p:spPr>
          <a:xfrm>
            <a:off x="1246689" y="4908878"/>
            <a:ext cx="1648208" cy="523220"/>
          </a:xfrm>
          <a:prstGeom prst="rect">
            <a:avLst/>
          </a:prstGeom>
        </p:spPr>
        <p:txBody>
          <a:bodyPr wrap="none">
            <a:spAutoFit/>
          </a:bodyPr>
          <a:lstStyle/>
          <a:p>
            <a:pPr algn="ctr"/>
            <a:r>
              <a:rPr lang="de-DE" sz="2800" dirty="0">
                <a:solidFill>
                  <a:schemeClr val="accent1">
                    <a:lumMod val="50000"/>
                  </a:schemeClr>
                </a:solidFill>
                <a:latin typeface="Century Gothic" panose="020B0502020202020204" pitchFamily="34" charset="0"/>
              </a:rPr>
              <a:t>nehmen</a:t>
            </a:r>
            <a:endParaRPr lang="en-GB" dirty="0">
              <a:solidFill>
                <a:schemeClr val="accent1">
                  <a:lumMod val="50000"/>
                </a:schemeClr>
              </a:solidFill>
            </a:endParaRPr>
          </a:p>
        </p:txBody>
      </p:sp>
      <p:sp>
        <p:nvSpPr>
          <p:cNvPr id="47" name="TextBox 46">
            <a:extLst>
              <a:ext uri="{FF2B5EF4-FFF2-40B4-BE49-F238E27FC236}">
                <a16:creationId xmlns:a16="http://schemas.microsoft.com/office/drawing/2014/main" id="{5DF3E474-A1AA-4C67-B681-B27850414B8E}"/>
              </a:ext>
            </a:extLst>
          </p:cNvPr>
          <p:cNvSpPr txBox="1"/>
          <p:nvPr/>
        </p:nvSpPr>
        <p:spPr>
          <a:xfrm>
            <a:off x="3400930" y="4924920"/>
            <a:ext cx="1679037" cy="523220"/>
          </a:xfrm>
          <a:prstGeom prst="rect">
            <a:avLst/>
          </a:prstGeom>
          <a:noFill/>
        </p:spPr>
        <p:txBody>
          <a:bodyPr wrap="square" rtlCol="0">
            <a:spAutoFit/>
          </a:bodyPr>
          <a:lstStyle/>
          <a:p>
            <a:pPr algn="ctr"/>
            <a:r>
              <a:rPr lang="de-DE" sz="2800" dirty="0">
                <a:solidFill>
                  <a:schemeClr val="accent1">
                    <a:lumMod val="50000"/>
                  </a:schemeClr>
                </a:solidFill>
                <a:latin typeface="Century Gothic" panose="020B0502020202020204" pitchFamily="34" charset="0"/>
              </a:rPr>
              <a:t>geben</a:t>
            </a:r>
            <a:endParaRPr lang="en-GB" dirty="0">
              <a:solidFill>
                <a:schemeClr val="accent1">
                  <a:lumMod val="50000"/>
                </a:schemeClr>
              </a:solidFill>
            </a:endParaRPr>
          </a:p>
        </p:txBody>
      </p:sp>
      <p:sp>
        <p:nvSpPr>
          <p:cNvPr id="11" name="TextBox 10">
            <a:extLst>
              <a:ext uri="{FF2B5EF4-FFF2-40B4-BE49-F238E27FC236}">
                <a16:creationId xmlns:a16="http://schemas.microsoft.com/office/drawing/2014/main" id="{A7F2B91E-9ABB-4104-BA3D-7D28B02EAC4C}"/>
              </a:ext>
            </a:extLst>
          </p:cNvPr>
          <p:cNvSpPr txBox="1"/>
          <p:nvPr/>
        </p:nvSpPr>
        <p:spPr>
          <a:xfrm>
            <a:off x="433136" y="2013285"/>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1.</a:t>
            </a:r>
          </a:p>
        </p:txBody>
      </p:sp>
      <p:sp>
        <p:nvSpPr>
          <p:cNvPr id="2" name="Rectangle 1"/>
          <p:cNvSpPr/>
          <p:nvPr/>
        </p:nvSpPr>
        <p:spPr>
          <a:xfrm>
            <a:off x="6865497" y="258352"/>
            <a:ext cx="551753" cy="923330"/>
          </a:xfrm>
          <a:prstGeom prst="rect">
            <a:avLst/>
          </a:prstGeom>
          <a:noFill/>
          <a:effectLst/>
        </p:spPr>
        <p:txBody>
          <a:bodyPr wrap="none" lIns="91440" tIns="45720" rIns="91440" bIns="45720">
            <a:spAutoFit/>
          </a:bodyPr>
          <a:lstStyle/>
          <a:p>
            <a:pPr algn="ctr"/>
            <a:r>
              <a:rPr lang="en-US" sz="5400" b="1" cap="none" spc="0" dirty="0">
                <a:ln w="12700" cmpd="sng">
                  <a:noFill/>
                  <a:prstDash val="solid"/>
                </a:ln>
                <a:solidFill>
                  <a:srgbClr val="DAA520"/>
                </a:solidFill>
                <a:effectLst/>
              </a:rPr>
              <a:t>1</a:t>
            </a:r>
          </a:p>
        </p:txBody>
      </p:sp>
      <p:sp>
        <p:nvSpPr>
          <p:cNvPr id="43" name="TextBox 42">
            <a:extLst>
              <a:ext uri="{FF2B5EF4-FFF2-40B4-BE49-F238E27FC236}">
                <a16:creationId xmlns:a16="http://schemas.microsoft.com/office/drawing/2014/main" id="{A7F2B91E-9ABB-4104-BA3D-7D28B02EAC4C}"/>
              </a:ext>
            </a:extLst>
          </p:cNvPr>
          <p:cNvSpPr txBox="1"/>
          <p:nvPr/>
        </p:nvSpPr>
        <p:spPr>
          <a:xfrm>
            <a:off x="417699" y="2719133"/>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2.</a:t>
            </a:r>
          </a:p>
        </p:txBody>
      </p:sp>
      <p:sp>
        <p:nvSpPr>
          <p:cNvPr id="49" name="TextBox 48">
            <a:extLst>
              <a:ext uri="{FF2B5EF4-FFF2-40B4-BE49-F238E27FC236}">
                <a16:creationId xmlns:a16="http://schemas.microsoft.com/office/drawing/2014/main" id="{A7F2B91E-9ABB-4104-BA3D-7D28B02EAC4C}"/>
              </a:ext>
            </a:extLst>
          </p:cNvPr>
          <p:cNvSpPr txBox="1"/>
          <p:nvPr/>
        </p:nvSpPr>
        <p:spPr>
          <a:xfrm>
            <a:off x="433136" y="3495114"/>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3.</a:t>
            </a:r>
          </a:p>
        </p:txBody>
      </p:sp>
      <p:sp>
        <p:nvSpPr>
          <p:cNvPr id="50" name="TextBox 49">
            <a:extLst>
              <a:ext uri="{FF2B5EF4-FFF2-40B4-BE49-F238E27FC236}">
                <a16:creationId xmlns:a16="http://schemas.microsoft.com/office/drawing/2014/main" id="{A7F2B91E-9ABB-4104-BA3D-7D28B02EAC4C}"/>
              </a:ext>
            </a:extLst>
          </p:cNvPr>
          <p:cNvSpPr txBox="1"/>
          <p:nvPr/>
        </p:nvSpPr>
        <p:spPr>
          <a:xfrm>
            <a:off x="433136" y="4162359"/>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4.</a:t>
            </a:r>
          </a:p>
        </p:txBody>
      </p:sp>
      <p:sp>
        <p:nvSpPr>
          <p:cNvPr id="51" name="TextBox 50">
            <a:extLst>
              <a:ext uri="{FF2B5EF4-FFF2-40B4-BE49-F238E27FC236}">
                <a16:creationId xmlns:a16="http://schemas.microsoft.com/office/drawing/2014/main" id="{A7F2B91E-9ABB-4104-BA3D-7D28B02EAC4C}"/>
              </a:ext>
            </a:extLst>
          </p:cNvPr>
          <p:cNvSpPr txBox="1"/>
          <p:nvPr/>
        </p:nvSpPr>
        <p:spPr>
          <a:xfrm>
            <a:off x="433136" y="4910205"/>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5.</a:t>
            </a:r>
          </a:p>
        </p:txBody>
      </p:sp>
      <p:sp>
        <p:nvSpPr>
          <p:cNvPr id="60"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92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57" grpId="0" animBg="1"/>
      <p:bldP spid="56"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5414510" y="4187390"/>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5422530" y="4899205"/>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1063787" y="3470496"/>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3251163" y="2745847"/>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3260216" y="2005263"/>
            <a:ext cx="1844842" cy="507178"/>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6283234" cy="707849"/>
          </a:xfrm>
        </p:spPr>
        <p:txBody>
          <a:bodyPr>
            <a:normAutofit fontScale="90000"/>
          </a:bodyPr>
          <a:lstStyle/>
          <a:p>
            <a:r>
              <a:rPr lang="en-GB" sz="3600" b="1" dirty="0">
                <a:solidFill>
                  <a:schemeClr val="bg1"/>
                </a:solidFill>
              </a:rPr>
              <a:t>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 in die </a:t>
            </a:r>
            <a:r>
              <a:rPr lang="en-GB" sz="3600" b="1" dirty="0" err="1">
                <a:solidFill>
                  <a:schemeClr val="bg1"/>
                </a:solidFill>
              </a:rPr>
              <a:t>Reihe</a:t>
            </a:r>
            <a:r>
              <a:rPr lang="en-GB" sz="3600" b="1" dirty="0">
                <a:solidFill>
                  <a:schemeClr val="bg1"/>
                </a:solidFill>
              </a:rPr>
              <a:t>?</a:t>
            </a:r>
          </a:p>
        </p:txBody>
      </p:sp>
      <p:sp>
        <p:nvSpPr>
          <p:cNvPr id="7" name="Rectangle 6">
            <a:extLst>
              <a:ext uri="{FF2B5EF4-FFF2-40B4-BE49-F238E27FC236}">
                <a16:creationId xmlns:a16="http://schemas.microsoft.com/office/drawing/2014/main" id="{49BAB8E6-7A66-45FA-9B3A-554036FDFAC8}"/>
              </a:ext>
            </a:extLst>
          </p:cNvPr>
          <p:cNvSpPr/>
          <p:nvPr/>
        </p:nvSpPr>
        <p:spPr>
          <a:xfrm>
            <a:off x="1074822" y="1989221"/>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8" name="Rectangle 7">
            <a:extLst>
              <a:ext uri="{FF2B5EF4-FFF2-40B4-BE49-F238E27FC236}">
                <a16:creationId xmlns:a16="http://schemas.microsoft.com/office/drawing/2014/main" id="{FF732661-6713-4D3E-B27A-D74ED3020A23}"/>
              </a:ext>
            </a:extLst>
          </p:cNvPr>
          <p:cNvSpPr/>
          <p:nvPr/>
        </p:nvSpPr>
        <p:spPr>
          <a:xfrm>
            <a:off x="1503357" y="1989221"/>
            <a:ext cx="1098378" cy="523220"/>
          </a:xfrm>
          <a:prstGeom prst="rect">
            <a:avLst/>
          </a:prstGeom>
        </p:spPr>
        <p:txBody>
          <a:bodyPr wrap="none">
            <a:spAutoFit/>
          </a:bodyPr>
          <a:lstStyle/>
          <a:p>
            <a:r>
              <a:rPr lang="de-DE" sz="2800" dirty="0">
                <a:solidFill>
                  <a:schemeClr val="accent1">
                    <a:lumMod val="50000"/>
                  </a:schemeClr>
                </a:solidFill>
                <a:latin typeface="Century Gothic" panose="020B0502020202020204" pitchFamily="34" charset="0"/>
              </a:rPr>
              <a:t>offen</a:t>
            </a:r>
            <a:endParaRPr lang="en-GB" dirty="0">
              <a:solidFill>
                <a:schemeClr val="accent1">
                  <a:lumMod val="50000"/>
                </a:schemeClr>
              </a:solidFill>
            </a:endParaRPr>
          </a:p>
        </p:txBody>
      </p:sp>
      <p:sp>
        <p:nvSpPr>
          <p:cNvPr id="22" name="Rectangle 21">
            <a:extLst>
              <a:ext uri="{FF2B5EF4-FFF2-40B4-BE49-F238E27FC236}">
                <a16:creationId xmlns:a16="http://schemas.microsoft.com/office/drawing/2014/main" id="{35C08AEC-F77E-44D4-9B00-C8BE37A66BE0}"/>
              </a:ext>
            </a:extLst>
          </p:cNvPr>
          <p:cNvSpPr/>
          <p:nvPr/>
        </p:nvSpPr>
        <p:spPr>
          <a:xfrm>
            <a:off x="3259183" y="2005263"/>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1">
                    <a:lumMod val="50000"/>
                  </a:schemeClr>
                </a:solidFill>
                <a:latin typeface="Century Gothic" panose="020B0502020202020204" pitchFamily="34" charset="0"/>
              </a:rPr>
              <a:t>groß</a:t>
            </a:r>
            <a:endParaRPr lang="en-GB" sz="2800" dirty="0">
              <a:solidFill>
                <a:schemeClr val="accent1">
                  <a:lumMod val="50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FACACF8B-5876-47C7-ABA1-124453C028C9}"/>
              </a:ext>
            </a:extLst>
          </p:cNvPr>
          <p:cNvSpPr/>
          <p:nvPr/>
        </p:nvSpPr>
        <p:spPr>
          <a:xfrm>
            <a:off x="5422530" y="2005263"/>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1">
                    <a:lumMod val="50000"/>
                  </a:schemeClr>
                </a:solidFill>
                <a:latin typeface="Century Gothic" panose="020B0502020202020204" pitchFamily="34" charset="0"/>
              </a:rPr>
              <a:t>locker</a:t>
            </a:r>
            <a:endParaRPr lang="en-GB" sz="2800" dirty="0">
              <a:solidFill>
                <a:schemeClr val="accent1">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id="{2901989C-99D0-45B5-B71A-8A5C90CC9101}"/>
              </a:ext>
            </a:extLst>
          </p:cNvPr>
          <p:cNvSpPr/>
          <p:nvPr/>
        </p:nvSpPr>
        <p:spPr>
          <a:xfrm>
            <a:off x="1066802" y="2719133"/>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1">
                    <a:lumMod val="50000"/>
                  </a:schemeClr>
                </a:solidFill>
                <a:latin typeface="Century Gothic" panose="020B0502020202020204" pitchFamily="34" charset="0"/>
              </a:rPr>
              <a:t>zuerst</a:t>
            </a:r>
            <a:endParaRPr lang="en-GB" sz="2800" dirty="0">
              <a:solidFill>
                <a:schemeClr val="accent1">
                  <a:lumMod val="50000"/>
                </a:schemeClr>
              </a:solidFill>
              <a:latin typeface="Century Gothic" panose="020B0502020202020204" pitchFamily="34" charset="0"/>
            </a:endParaRPr>
          </a:p>
        </p:txBody>
      </p:sp>
      <p:sp>
        <p:nvSpPr>
          <p:cNvPr id="25" name="Rectangle 24">
            <a:extLst>
              <a:ext uri="{FF2B5EF4-FFF2-40B4-BE49-F238E27FC236}">
                <a16:creationId xmlns:a16="http://schemas.microsoft.com/office/drawing/2014/main" id="{83D783DD-1E62-4297-995E-93FEDBE3E2A4}"/>
              </a:ext>
            </a:extLst>
          </p:cNvPr>
          <p:cNvSpPr/>
          <p:nvPr/>
        </p:nvSpPr>
        <p:spPr>
          <a:xfrm>
            <a:off x="3251163" y="273517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1">
                    <a:lumMod val="50000"/>
                  </a:schemeClr>
                </a:solidFill>
                <a:latin typeface="Century Gothic" panose="020B0502020202020204" pitchFamily="34" charset="0"/>
              </a:rPr>
              <a:t>hundert</a:t>
            </a:r>
            <a:endParaRPr lang="en-GB" sz="2800" dirty="0">
              <a:solidFill>
                <a:schemeClr val="accent1">
                  <a:lumMod val="50000"/>
                </a:schemeClr>
              </a:solidFill>
              <a:latin typeface="Century Gothic" panose="020B0502020202020204" pitchFamily="34" charset="0"/>
            </a:endParaRPr>
          </a:p>
        </p:txBody>
      </p:sp>
      <p:sp>
        <p:nvSpPr>
          <p:cNvPr id="26" name="Rectangle 25">
            <a:extLst>
              <a:ext uri="{FF2B5EF4-FFF2-40B4-BE49-F238E27FC236}">
                <a16:creationId xmlns:a16="http://schemas.microsoft.com/office/drawing/2014/main" id="{D65631F0-DC8B-46DF-871F-94DD7D773656}"/>
              </a:ext>
            </a:extLst>
          </p:cNvPr>
          <p:cNvSpPr/>
          <p:nvPr/>
        </p:nvSpPr>
        <p:spPr>
          <a:xfrm>
            <a:off x="5414510" y="273517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7" name="Rectangle 26">
            <a:extLst>
              <a:ext uri="{FF2B5EF4-FFF2-40B4-BE49-F238E27FC236}">
                <a16:creationId xmlns:a16="http://schemas.microsoft.com/office/drawing/2014/main" id="{93996998-986C-4C69-A8CA-FD11B38F7C2C}"/>
              </a:ext>
            </a:extLst>
          </p:cNvPr>
          <p:cNvSpPr/>
          <p:nvPr/>
        </p:nvSpPr>
        <p:spPr>
          <a:xfrm>
            <a:off x="1061118" y="346247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1">
                    <a:lumMod val="50000"/>
                  </a:schemeClr>
                </a:solidFill>
                <a:latin typeface="Century Gothic" panose="020B0502020202020204" pitchFamily="34" charset="0"/>
              </a:rPr>
              <a:t>mögen</a:t>
            </a:r>
            <a:endParaRPr lang="en-GB" sz="2800" dirty="0">
              <a:solidFill>
                <a:schemeClr val="accent1">
                  <a:lumMod val="50000"/>
                </a:schemeClr>
              </a:solidFill>
              <a:latin typeface="Century Gothic" panose="020B0502020202020204" pitchFamily="34" charset="0"/>
            </a:endParaRPr>
          </a:p>
        </p:txBody>
      </p:sp>
      <p:sp>
        <p:nvSpPr>
          <p:cNvPr id="28" name="Rectangle 27">
            <a:extLst>
              <a:ext uri="{FF2B5EF4-FFF2-40B4-BE49-F238E27FC236}">
                <a16:creationId xmlns:a16="http://schemas.microsoft.com/office/drawing/2014/main" id="{4E57AF94-C477-46E6-84DB-6D8445D86A9A}"/>
              </a:ext>
            </a:extLst>
          </p:cNvPr>
          <p:cNvSpPr/>
          <p:nvPr/>
        </p:nvSpPr>
        <p:spPr>
          <a:xfrm>
            <a:off x="3259185" y="344904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1">
                    <a:lumMod val="50000"/>
                  </a:schemeClr>
                </a:solidFill>
                <a:latin typeface="Century Gothic" panose="020B0502020202020204" pitchFamily="34" charset="0"/>
              </a:rPr>
              <a:t>zwölf</a:t>
            </a:r>
            <a:endParaRPr lang="en-GB" sz="2800" dirty="0">
              <a:solidFill>
                <a:schemeClr val="accent1">
                  <a:lumMod val="50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F08A3063-6E57-4890-A91B-AEDA099FAF5F}"/>
              </a:ext>
            </a:extLst>
          </p:cNvPr>
          <p:cNvSpPr/>
          <p:nvPr/>
        </p:nvSpPr>
        <p:spPr>
          <a:xfrm>
            <a:off x="5422532" y="344904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1">
                    <a:lumMod val="50000"/>
                  </a:schemeClr>
                </a:solidFill>
                <a:latin typeface="Century Gothic" panose="020B0502020202020204" pitchFamily="34" charset="0"/>
              </a:rPr>
              <a:t>öffnen</a:t>
            </a:r>
            <a:endParaRPr lang="en-GB" dirty="0">
              <a:solidFill>
                <a:schemeClr val="accent1">
                  <a:lumMod val="50000"/>
                </a:schemeClr>
              </a:solidFill>
            </a:endParaRPr>
          </a:p>
        </p:txBody>
      </p:sp>
      <p:sp>
        <p:nvSpPr>
          <p:cNvPr id="30" name="Rectangle 29">
            <a:extLst>
              <a:ext uri="{FF2B5EF4-FFF2-40B4-BE49-F238E27FC236}">
                <a16:creationId xmlns:a16="http://schemas.microsoft.com/office/drawing/2014/main" id="{EDD49BFD-8F95-4E33-9A38-64689995885D}"/>
              </a:ext>
            </a:extLst>
          </p:cNvPr>
          <p:cNvSpPr/>
          <p:nvPr/>
        </p:nvSpPr>
        <p:spPr>
          <a:xfrm>
            <a:off x="1066804" y="4162915"/>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accent1">
                    <a:lumMod val="50000"/>
                  </a:schemeClr>
                </a:solidFill>
                <a:latin typeface="Century Gothic" panose="020B0502020202020204" pitchFamily="34" charset="0"/>
              </a:rPr>
              <a:t>spät</a:t>
            </a:r>
            <a:endParaRPr lang="en-GB" sz="2800" dirty="0">
              <a:solidFill>
                <a:schemeClr val="accent1">
                  <a:lumMod val="50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7FABBE2C-3175-4AC4-BE2B-5D457C4FCEB8}"/>
              </a:ext>
            </a:extLst>
          </p:cNvPr>
          <p:cNvSpPr/>
          <p:nvPr/>
        </p:nvSpPr>
        <p:spPr>
          <a:xfrm>
            <a:off x="3251165" y="4178957"/>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2" name="Rectangle 31">
            <a:extLst>
              <a:ext uri="{FF2B5EF4-FFF2-40B4-BE49-F238E27FC236}">
                <a16:creationId xmlns:a16="http://schemas.microsoft.com/office/drawing/2014/main" id="{DB8494A6-E4CE-4F00-A660-662A4EAC35EA}"/>
              </a:ext>
            </a:extLst>
          </p:cNvPr>
          <p:cNvSpPr/>
          <p:nvPr/>
        </p:nvSpPr>
        <p:spPr>
          <a:xfrm>
            <a:off x="5414512" y="4178957"/>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1">
                    <a:lumMod val="50000"/>
                  </a:schemeClr>
                </a:solidFill>
                <a:latin typeface="Century Gothic" panose="020B0502020202020204" pitchFamily="34" charset="0"/>
              </a:rPr>
              <a:t>lässt</a:t>
            </a:r>
            <a:endParaRPr lang="en-GB" sz="2800" dirty="0">
              <a:solidFill>
                <a:schemeClr val="accent1">
                  <a:lumMod val="50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29BF285F-7D39-4889-844D-B4FE3F424280}"/>
              </a:ext>
            </a:extLst>
          </p:cNvPr>
          <p:cNvSpPr/>
          <p:nvPr/>
        </p:nvSpPr>
        <p:spPr>
          <a:xfrm>
            <a:off x="1074826" y="4876786"/>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4" name="Rectangle 33">
            <a:extLst>
              <a:ext uri="{FF2B5EF4-FFF2-40B4-BE49-F238E27FC236}">
                <a16:creationId xmlns:a16="http://schemas.microsoft.com/office/drawing/2014/main" id="{CF16ECB3-E7DC-493F-A64C-DDDB90691EF8}"/>
              </a:ext>
            </a:extLst>
          </p:cNvPr>
          <p:cNvSpPr/>
          <p:nvPr/>
        </p:nvSpPr>
        <p:spPr>
          <a:xfrm>
            <a:off x="3259187" y="4892828"/>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5" name="Rectangle 34">
            <a:extLst>
              <a:ext uri="{FF2B5EF4-FFF2-40B4-BE49-F238E27FC236}">
                <a16:creationId xmlns:a16="http://schemas.microsoft.com/office/drawing/2014/main" id="{8F8DD1F6-77A9-4345-80B6-34E052FF5D19}"/>
              </a:ext>
            </a:extLst>
          </p:cNvPr>
          <p:cNvSpPr/>
          <p:nvPr/>
        </p:nvSpPr>
        <p:spPr>
          <a:xfrm>
            <a:off x="5422534" y="4892828"/>
            <a:ext cx="1844842" cy="523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1">
                    <a:lumMod val="50000"/>
                  </a:schemeClr>
                </a:solidFill>
                <a:latin typeface="Century Gothic" panose="020B0502020202020204" pitchFamily="34" charset="0"/>
              </a:rPr>
              <a:t>fünf</a:t>
            </a:r>
            <a:endParaRPr lang="en-GB" sz="2800" dirty="0">
              <a:solidFill>
                <a:schemeClr val="accent1">
                  <a:lumMod val="50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3862937D-C342-453F-A200-B9B523FC03A6}"/>
              </a:ext>
            </a:extLst>
          </p:cNvPr>
          <p:cNvSpPr txBox="1"/>
          <p:nvPr/>
        </p:nvSpPr>
        <p:spPr>
          <a:xfrm>
            <a:off x="3269956" y="4196443"/>
            <a:ext cx="1957188" cy="523220"/>
          </a:xfrm>
          <a:prstGeom prst="rect">
            <a:avLst/>
          </a:prstGeom>
          <a:noFill/>
        </p:spPr>
        <p:txBody>
          <a:bodyPr wrap="square" rtlCol="0">
            <a:spAutoFit/>
          </a:bodyPr>
          <a:lstStyle/>
          <a:p>
            <a:pPr algn="ctr"/>
            <a:r>
              <a:rPr lang="de-DE" sz="2800" dirty="0">
                <a:solidFill>
                  <a:schemeClr val="accent1">
                    <a:lumMod val="50000"/>
                  </a:schemeClr>
                </a:solidFill>
                <a:latin typeface="Century Gothic" panose="020B0502020202020204" pitchFamily="34" charset="0"/>
              </a:rPr>
              <a:t>fährt</a:t>
            </a:r>
            <a:endParaRPr lang="en-GB" sz="2800" dirty="0">
              <a:solidFill>
                <a:schemeClr val="accent1">
                  <a:lumMod val="50000"/>
                </a:schemeClr>
              </a:solidFill>
              <a:latin typeface="Century Gothic" panose="020B0502020202020204" pitchFamily="34" charset="0"/>
            </a:endParaRPr>
          </a:p>
        </p:txBody>
      </p:sp>
      <p:sp>
        <p:nvSpPr>
          <p:cNvPr id="46" name="Rectangle 45">
            <a:extLst>
              <a:ext uri="{FF2B5EF4-FFF2-40B4-BE49-F238E27FC236}">
                <a16:creationId xmlns:a16="http://schemas.microsoft.com/office/drawing/2014/main" id="{C2425465-EF39-479F-A6CF-ECE3EF69615A}"/>
              </a:ext>
            </a:extLst>
          </p:cNvPr>
          <p:cNvSpPr/>
          <p:nvPr/>
        </p:nvSpPr>
        <p:spPr>
          <a:xfrm>
            <a:off x="1246689" y="4908878"/>
            <a:ext cx="1295547" cy="523220"/>
          </a:xfrm>
          <a:prstGeom prst="rect">
            <a:avLst/>
          </a:prstGeom>
        </p:spPr>
        <p:txBody>
          <a:bodyPr wrap="none">
            <a:spAutoFit/>
          </a:bodyPr>
          <a:lstStyle/>
          <a:p>
            <a:r>
              <a:rPr lang="de-DE" sz="2800" dirty="0">
                <a:solidFill>
                  <a:schemeClr val="accent1">
                    <a:lumMod val="50000"/>
                  </a:schemeClr>
                </a:solidFill>
                <a:latin typeface="Century Gothic" panose="020B0502020202020204" pitchFamily="34" charset="0"/>
              </a:rPr>
              <a:t>führen</a:t>
            </a:r>
            <a:endParaRPr lang="en-GB" dirty="0">
              <a:solidFill>
                <a:schemeClr val="accent1">
                  <a:lumMod val="50000"/>
                </a:schemeClr>
              </a:solidFill>
            </a:endParaRPr>
          </a:p>
        </p:txBody>
      </p:sp>
      <p:sp>
        <p:nvSpPr>
          <p:cNvPr id="47" name="TextBox 46">
            <a:extLst>
              <a:ext uri="{FF2B5EF4-FFF2-40B4-BE49-F238E27FC236}">
                <a16:creationId xmlns:a16="http://schemas.microsoft.com/office/drawing/2014/main" id="{5DF3E474-A1AA-4C67-B681-B27850414B8E}"/>
              </a:ext>
            </a:extLst>
          </p:cNvPr>
          <p:cNvSpPr txBox="1"/>
          <p:nvPr/>
        </p:nvSpPr>
        <p:spPr>
          <a:xfrm>
            <a:off x="3342085" y="4886118"/>
            <a:ext cx="1679037" cy="523220"/>
          </a:xfrm>
          <a:prstGeom prst="rect">
            <a:avLst/>
          </a:prstGeom>
          <a:noFill/>
        </p:spPr>
        <p:txBody>
          <a:bodyPr wrap="square" rtlCol="0">
            <a:spAutoFit/>
          </a:bodyPr>
          <a:lstStyle/>
          <a:p>
            <a:pPr algn="ctr"/>
            <a:r>
              <a:rPr lang="de-DE" sz="2800" dirty="0">
                <a:solidFill>
                  <a:schemeClr val="accent1">
                    <a:lumMod val="50000"/>
                  </a:schemeClr>
                </a:solidFill>
                <a:latin typeface="Century Gothic" panose="020B0502020202020204" pitchFamily="34" charset="0"/>
              </a:rPr>
              <a:t>Küche</a:t>
            </a:r>
            <a:endParaRPr lang="en-GB" sz="2800" dirty="0">
              <a:solidFill>
                <a:schemeClr val="accent1">
                  <a:lumMod val="50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157BA36F-DD11-4D3C-B448-F662144B7099}"/>
              </a:ext>
            </a:extLst>
          </p:cNvPr>
          <p:cNvSpPr txBox="1"/>
          <p:nvPr/>
        </p:nvSpPr>
        <p:spPr>
          <a:xfrm>
            <a:off x="5430255" y="2735175"/>
            <a:ext cx="1679037" cy="523220"/>
          </a:xfrm>
          <a:prstGeom prst="rect">
            <a:avLst/>
          </a:prstGeom>
          <a:noFill/>
        </p:spPr>
        <p:txBody>
          <a:bodyPr wrap="square" rtlCol="0">
            <a:spAutoFit/>
          </a:bodyPr>
          <a:lstStyle/>
          <a:p>
            <a:pPr algn="ctr"/>
            <a:r>
              <a:rPr lang="de-DE" sz="2800" dirty="0">
                <a:solidFill>
                  <a:schemeClr val="accent1">
                    <a:lumMod val="50000"/>
                  </a:schemeClr>
                </a:solidFill>
                <a:latin typeface="Century Gothic" panose="020B0502020202020204" pitchFamily="34" charset="0"/>
              </a:rPr>
              <a:t>Uhr</a:t>
            </a:r>
            <a:endParaRPr lang="en-GB" dirty="0">
              <a:solidFill>
                <a:schemeClr val="accent1">
                  <a:lumMod val="50000"/>
                </a:schemeClr>
              </a:solidFill>
            </a:endParaRPr>
          </a:p>
        </p:txBody>
      </p:sp>
      <p:sp>
        <p:nvSpPr>
          <p:cNvPr id="36" name="Rectangle 35"/>
          <p:cNvSpPr/>
          <p:nvPr/>
        </p:nvSpPr>
        <p:spPr>
          <a:xfrm>
            <a:off x="6734524" y="267351"/>
            <a:ext cx="551753" cy="923330"/>
          </a:xfrm>
          <a:prstGeom prst="rect">
            <a:avLst/>
          </a:prstGeom>
          <a:noFill/>
        </p:spPr>
        <p:txBody>
          <a:bodyPr wrap="none" lIns="91440" tIns="45720" rIns="91440" bIns="45720">
            <a:spAutoFit/>
          </a:bodyPr>
          <a:lstStyle/>
          <a:p>
            <a:pPr algn="ctr"/>
            <a:r>
              <a:rPr lang="en-US" sz="5400" b="1" cap="none" spc="0" dirty="0">
                <a:ln w="12700" cmpd="sng">
                  <a:noFill/>
                  <a:prstDash val="solid"/>
                </a:ln>
                <a:solidFill>
                  <a:srgbClr val="DAA520"/>
                </a:solidFill>
                <a:effectLst/>
              </a:rPr>
              <a:t>2</a:t>
            </a:r>
          </a:p>
        </p:txBody>
      </p:sp>
      <p:sp>
        <p:nvSpPr>
          <p:cNvPr id="39" name="TextBox 38">
            <a:extLst>
              <a:ext uri="{FF2B5EF4-FFF2-40B4-BE49-F238E27FC236}">
                <a16:creationId xmlns:a16="http://schemas.microsoft.com/office/drawing/2014/main" id="{A7F2B91E-9ABB-4104-BA3D-7D28B02EAC4C}"/>
              </a:ext>
            </a:extLst>
          </p:cNvPr>
          <p:cNvSpPr txBox="1"/>
          <p:nvPr/>
        </p:nvSpPr>
        <p:spPr>
          <a:xfrm>
            <a:off x="433136" y="2013285"/>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6.</a:t>
            </a:r>
          </a:p>
        </p:txBody>
      </p:sp>
      <p:sp>
        <p:nvSpPr>
          <p:cNvPr id="40" name="TextBox 39">
            <a:extLst>
              <a:ext uri="{FF2B5EF4-FFF2-40B4-BE49-F238E27FC236}">
                <a16:creationId xmlns:a16="http://schemas.microsoft.com/office/drawing/2014/main" id="{A7F2B91E-9ABB-4104-BA3D-7D28B02EAC4C}"/>
              </a:ext>
            </a:extLst>
          </p:cNvPr>
          <p:cNvSpPr txBox="1"/>
          <p:nvPr/>
        </p:nvSpPr>
        <p:spPr>
          <a:xfrm>
            <a:off x="417699" y="2719133"/>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7.</a:t>
            </a:r>
          </a:p>
        </p:txBody>
      </p:sp>
      <p:sp>
        <p:nvSpPr>
          <p:cNvPr id="42" name="TextBox 41">
            <a:extLst>
              <a:ext uri="{FF2B5EF4-FFF2-40B4-BE49-F238E27FC236}">
                <a16:creationId xmlns:a16="http://schemas.microsoft.com/office/drawing/2014/main" id="{A7F2B91E-9ABB-4104-BA3D-7D28B02EAC4C}"/>
              </a:ext>
            </a:extLst>
          </p:cNvPr>
          <p:cNvSpPr txBox="1"/>
          <p:nvPr/>
        </p:nvSpPr>
        <p:spPr>
          <a:xfrm>
            <a:off x="433136" y="3495114"/>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8.</a:t>
            </a:r>
          </a:p>
        </p:txBody>
      </p:sp>
      <p:sp>
        <p:nvSpPr>
          <p:cNvPr id="43" name="TextBox 42">
            <a:extLst>
              <a:ext uri="{FF2B5EF4-FFF2-40B4-BE49-F238E27FC236}">
                <a16:creationId xmlns:a16="http://schemas.microsoft.com/office/drawing/2014/main" id="{A7F2B91E-9ABB-4104-BA3D-7D28B02EAC4C}"/>
              </a:ext>
            </a:extLst>
          </p:cNvPr>
          <p:cNvSpPr txBox="1"/>
          <p:nvPr/>
        </p:nvSpPr>
        <p:spPr>
          <a:xfrm>
            <a:off x="433136" y="4162359"/>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9.</a:t>
            </a:r>
          </a:p>
        </p:txBody>
      </p:sp>
      <p:sp>
        <p:nvSpPr>
          <p:cNvPr id="49" name="TextBox 48">
            <a:extLst>
              <a:ext uri="{FF2B5EF4-FFF2-40B4-BE49-F238E27FC236}">
                <a16:creationId xmlns:a16="http://schemas.microsoft.com/office/drawing/2014/main" id="{A7F2B91E-9ABB-4104-BA3D-7D28B02EAC4C}"/>
              </a:ext>
            </a:extLst>
          </p:cNvPr>
          <p:cNvSpPr txBox="1"/>
          <p:nvPr/>
        </p:nvSpPr>
        <p:spPr>
          <a:xfrm>
            <a:off x="308444" y="4910205"/>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10.</a:t>
            </a:r>
          </a:p>
        </p:txBody>
      </p:sp>
      <p:sp>
        <p:nvSpPr>
          <p:cNvPr id="60"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657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6" grpId="0" animBg="1"/>
      <p:bldP spid="57" grpId="0" animBg="1"/>
      <p:bldP spid="58"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94947" cy="869950"/>
          </a:xfrm>
          <a:prstGeom prst="rect">
            <a:avLst/>
          </a:prstGeom>
        </p:spPr>
      </p:pic>
      <p:sp>
        <p:nvSpPr>
          <p:cNvPr id="2" name="Title 1"/>
          <p:cNvSpPr>
            <a:spLocks noGrp="1"/>
          </p:cNvSpPr>
          <p:nvPr>
            <p:ph type="title"/>
          </p:nvPr>
        </p:nvSpPr>
        <p:spPr>
          <a:xfrm>
            <a:off x="106054" y="276970"/>
            <a:ext cx="4961117" cy="778298"/>
          </a:xfrm>
        </p:spPr>
        <p:txBody>
          <a:bodyPr>
            <a:normAutofit/>
          </a:bodyPr>
          <a:lstStyle/>
          <a:p>
            <a:r>
              <a:rPr lang="en-GB" sz="4000" b="1">
                <a:solidFill>
                  <a:schemeClr val="bg1"/>
                </a:solidFill>
              </a:rPr>
              <a:t>Zungenbrecher [1]</a:t>
            </a:r>
            <a:r>
              <a:rPr lang="en-GB" sz="4000">
                <a:solidFill>
                  <a:schemeClr val="accent1">
                    <a:lumMod val="50000"/>
                  </a:schemeClr>
                </a:solidFill>
              </a:rPr>
              <a:t> </a:t>
            </a:r>
            <a:endParaRPr lang="en-GB" sz="2800" i="1" dirty="0">
              <a:solidFill>
                <a:schemeClr val="accent1">
                  <a:lumMod val="50000"/>
                </a:schemeClr>
              </a:solidFill>
            </a:endParaRPr>
          </a:p>
        </p:txBody>
      </p:sp>
      <p:sp>
        <p:nvSpPr>
          <p:cNvPr id="3" name="Content Placeholder 2"/>
          <p:cNvSpPr>
            <a:spLocks noGrp="1"/>
          </p:cNvSpPr>
          <p:nvPr>
            <p:ph idx="1"/>
          </p:nvPr>
        </p:nvSpPr>
        <p:spPr>
          <a:xfrm>
            <a:off x="269789" y="1348236"/>
            <a:ext cx="10515600" cy="1215342"/>
          </a:xfrm>
        </p:spPr>
        <p:txBody>
          <a:bodyPr anchor="ctr">
            <a:normAutofit fontScale="77500" lnSpcReduction="20000"/>
          </a:bodyPr>
          <a:lstStyle/>
          <a:p>
            <a:pPr marL="0" indent="0">
              <a:buNone/>
            </a:pPr>
            <a:r>
              <a:rPr lang="de-DE" sz="6500" dirty="0">
                <a:solidFill>
                  <a:schemeClr val="accent1">
                    <a:lumMod val="50000"/>
                  </a:schemeClr>
                </a:solidFill>
              </a:rPr>
              <a:t>Auf dem Rasen rasen Hasen, atmen rasselnd durch die Nasen.</a:t>
            </a:r>
            <a:endParaRPr lang="en-GB" sz="3600" dirty="0">
              <a:solidFill>
                <a:schemeClr val="accent1">
                  <a:lumMod val="50000"/>
                </a:schemeClr>
              </a:solidFill>
            </a:endParaRPr>
          </a:p>
        </p:txBody>
      </p:sp>
      <p:pic>
        <p:nvPicPr>
          <p:cNvPr id="1026" name="Picture 2" descr="Banner, Easter, Hare, Landscape, Egg">
            <a:extLst>
              <a:ext uri="{FF2B5EF4-FFF2-40B4-BE49-F238E27FC236}">
                <a16:creationId xmlns:a16="http://schemas.microsoft.com/office/drawing/2014/main" id="{C8DB0469-992C-4F08-AD69-D14F3DA41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26" y="3213037"/>
            <a:ext cx="6796301" cy="17884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re, Animal, Mammal, Running, Ears, Legs, Wildlife">
            <a:extLst>
              <a:ext uri="{FF2B5EF4-FFF2-40B4-BE49-F238E27FC236}">
                <a16:creationId xmlns:a16="http://schemas.microsoft.com/office/drawing/2014/main" id="{E2E5416A-ECE3-4CA0-8158-C119DFC45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973" y="2951026"/>
            <a:ext cx="4362806" cy="2744932"/>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8" descr="number 1">
            <a:hlinkClick r:id="" action="ppaction://noaction" highlightClick="1">
              <a:snd r:embed="rId6" name="Rasen_fast.wav"/>
            </a:hlinkClick>
            <a:extLst>
              <a:ext uri="{FF2B5EF4-FFF2-40B4-BE49-F238E27FC236}">
                <a16:creationId xmlns:a16="http://schemas.microsoft.com/office/drawing/2014/main" id="{8DA2BEE1-4D56-5441-A74C-9AFEEA1136B0}"/>
              </a:ext>
            </a:extLst>
          </p:cNvPr>
          <p:cNvSpPr/>
          <p:nvPr/>
        </p:nvSpPr>
        <p:spPr>
          <a:xfrm>
            <a:off x="10821178" y="1987578"/>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2</a:t>
            </a:r>
          </a:p>
        </p:txBody>
      </p:sp>
      <p:sp>
        <p:nvSpPr>
          <p:cNvPr id="10" name="Action Button: Custom 9" descr="number 1">
            <a:hlinkClick r:id="" action="ppaction://noaction" highlightClick="1">
              <a:snd r:embed="rId7" name="Rasen_slower.wav"/>
            </a:hlinkClick>
            <a:extLst>
              <a:ext uri="{FF2B5EF4-FFF2-40B4-BE49-F238E27FC236}">
                <a16:creationId xmlns:a16="http://schemas.microsoft.com/office/drawing/2014/main" id="{8DA2BEE1-4D56-5441-A74C-9AFEEA1136B0}"/>
              </a:ext>
            </a:extLst>
          </p:cNvPr>
          <p:cNvSpPr/>
          <p:nvPr/>
        </p:nvSpPr>
        <p:spPr>
          <a:xfrm>
            <a:off x="10821179" y="1163991"/>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1</a:t>
            </a: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0890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3281" cy="869950"/>
          </a:xfrm>
          <a:prstGeom prst="rect">
            <a:avLst/>
          </a:prstGeom>
        </p:spPr>
      </p:pic>
      <p:sp>
        <p:nvSpPr>
          <p:cNvPr id="4" name="Rectangle 3"/>
          <p:cNvSpPr/>
          <p:nvPr/>
        </p:nvSpPr>
        <p:spPr>
          <a:xfrm>
            <a:off x="76201" y="1378069"/>
            <a:ext cx="7254241" cy="4366965"/>
          </a:xfrm>
          <a:prstGeom prst="rect">
            <a:avLst/>
          </a:prstGeom>
        </p:spPr>
        <p:txBody>
          <a:bodyPr wrap="square">
            <a:spAutoFit/>
          </a:bodyPr>
          <a:lstStyle/>
          <a:p>
            <a:pPr>
              <a:lnSpc>
                <a:spcPct val="150000"/>
              </a:lnSpc>
            </a:pPr>
            <a:r>
              <a:rPr lang="de-DE" sz="3800" dirty="0">
                <a:solidFill>
                  <a:srgbClr val="115076"/>
                </a:solidFill>
                <a:latin typeface="Century Gothic" panose="020B0502020202020204" pitchFamily="34" charset="0"/>
              </a:rPr>
              <a:t>Fromme Frösche fressen </a:t>
            </a:r>
          </a:p>
          <a:p>
            <a:pPr>
              <a:lnSpc>
                <a:spcPct val="150000"/>
              </a:lnSpc>
            </a:pPr>
            <a:r>
              <a:rPr lang="de-DE" sz="3800" dirty="0">
                <a:solidFill>
                  <a:srgbClr val="115076"/>
                </a:solidFill>
                <a:latin typeface="Century Gothic" panose="020B0502020202020204" pitchFamily="34" charset="0"/>
              </a:rPr>
              <a:t>frische Frühlingszwiebeln, </a:t>
            </a:r>
          </a:p>
          <a:p>
            <a:pPr>
              <a:lnSpc>
                <a:spcPct val="150000"/>
              </a:lnSpc>
            </a:pPr>
            <a:r>
              <a:rPr lang="de-DE" sz="3800" dirty="0">
                <a:solidFill>
                  <a:srgbClr val="115076"/>
                </a:solidFill>
                <a:latin typeface="Century Gothic" panose="020B0502020202020204" pitchFamily="34" charset="0"/>
              </a:rPr>
              <a:t>aber freche Frösche fressen </a:t>
            </a:r>
          </a:p>
          <a:p>
            <a:pPr>
              <a:lnSpc>
                <a:spcPct val="150000"/>
              </a:lnSpc>
            </a:pPr>
            <a:r>
              <a:rPr lang="de-DE" sz="3800" dirty="0">
                <a:solidFill>
                  <a:srgbClr val="115076"/>
                </a:solidFill>
                <a:latin typeface="Century Gothic" panose="020B0502020202020204" pitchFamily="34" charset="0"/>
              </a:rPr>
              <a:t>frische Früchte.</a:t>
            </a:r>
            <a:endParaRPr lang="en-US" sz="3800" dirty="0">
              <a:solidFill>
                <a:srgbClr val="115076"/>
              </a:solidFill>
              <a:latin typeface="Century Gothic" panose="020B0502020202020204" pitchFamily="34" charset="0"/>
            </a:endParaRPr>
          </a:p>
          <a:p>
            <a:pPr>
              <a:lnSpc>
                <a:spcPct val="150000"/>
              </a:lnSpc>
            </a:pPr>
            <a:endParaRPr lang="en-GB" sz="3800" dirty="0">
              <a:solidFill>
                <a:srgbClr val="115076"/>
              </a:solidFill>
              <a:latin typeface="Century Gothic" panose="020B0502020202020204" pitchFamily="34" charset="0"/>
            </a:endParaRPr>
          </a:p>
        </p:txBody>
      </p:sp>
      <p:sp>
        <p:nvSpPr>
          <p:cNvPr id="5" name="Title 1"/>
          <p:cNvSpPr>
            <a:spLocks noGrp="1"/>
          </p:cNvSpPr>
          <p:nvPr>
            <p:ph type="title"/>
          </p:nvPr>
        </p:nvSpPr>
        <p:spPr>
          <a:xfrm>
            <a:off x="100567" y="4871"/>
            <a:ext cx="10515600" cy="1325563"/>
          </a:xfrm>
        </p:spPr>
        <p:txBody>
          <a:bodyPr>
            <a:normAutofit/>
          </a:bodyPr>
          <a:lstStyle/>
          <a:p>
            <a:r>
              <a:rPr lang="en-GB" sz="4000" b="1">
                <a:solidFill>
                  <a:schemeClr val="bg1"/>
                </a:solidFill>
              </a:rPr>
              <a:t>Zungenbrecher [2] </a:t>
            </a:r>
            <a:endParaRPr lang="en-GB" sz="2800" b="1" i="1" dirty="0">
              <a:solidFill>
                <a:schemeClr val="bg1"/>
              </a:solidFill>
            </a:endParaRPr>
          </a:p>
        </p:txBody>
      </p:sp>
      <p:pic>
        <p:nvPicPr>
          <p:cNvPr id="2050" name="Picture 2" descr="Frog, Screen, Laugh, Green, Friendly, Metal, Plant">
            <a:extLst>
              <a:ext uri="{FF2B5EF4-FFF2-40B4-BE49-F238E27FC236}">
                <a16:creationId xmlns:a16="http://schemas.microsoft.com/office/drawing/2014/main" id="{C925A10F-DA63-4E49-8340-0465F27F1E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1745" y="1710410"/>
            <a:ext cx="2259195" cy="169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ion, Spring Onion, Early Onion, Leek Greenhouse">
            <a:extLst>
              <a:ext uri="{FF2B5EF4-FFF2-40B4-BE49-F238E27FC236}">
                <a16:creationId xmlns:a16="http://schemas.microsoft.com/office/drawing/2014/main" id="{BC6DEEB9-5555-4381-9C2A-3866295B3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6240" y="1763550"/>
            <a:ext cx="2299854" cy="1533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og, Figure, Funny, Cheeky, Stick Out Tongue, Cute">
            <a:extLst>
              <a:ext uri="{FF2B5EF4-FFF2-40B4-BE49-F238E27FC236}">
                <a16:creationId xmlns:a16="http://schemas.microsoft.com/office/drawing/2014/main" id="{EF2CC7A4-EE42-4BE6-9307-0A23EF2F69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300" y="3888076"/>
            <a:ext cx="2261408" cy="1476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ckground, Berries, Berry, Blackberries, Blackberry">
            <a:extLst>
              <a:ext uri="{FF2B5EF4-FFF2-40B4-BE49-F238E27FC236}">
                <a16:creationId xmlns:a16="http://schemas.microsoft.com/office/drawing/2014/main" id="{72B77851-0DED-4637-BAF2-B58BCA1366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466240" y="3831823"/>
            <a:ext cx="2299854" cy="1533235"/>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Custom 11" descr="number 1">
            <a:hlinkClick r:id="" action="ppaction://noaction" highlightClick="1">
              <a:snd r:embed="rId8" name="Fromme Froesche faster.wav"/>
            </a:hlinkClick>
            <a:extLst>
              <a:ext uri="{FF2B5EF4-FFF2-40B4-BE49-F238E27FC236}">
                <a16:creationId xmlns:a16="http://schemas.microsoft.com/office/drawing/2014/main" id="{8DA2BEE1-4D56-5441-A74C-9AFEEA1136B0}"/>
              </a:ext>
            </a:extLst>
          </p:cNvPr>
          <p:cNvSpPr/>
          <p:nvPr/>
        </p:nvSpPr>
        <p:spPr>
          <a:xfrm>
            <a:off x="8085205"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2</a:t>
            </a:r>
          </a:p>
        </p:txBody>
      </p:sp>
      <p:sp>
        <p:nvSpPr>
          <p:cNvPr id="13" name="Action Button: Custom 12" descr="number 1">
            <a:hlinkClick r:id="" action="ppaction://noaction" highlightClick="1">
              <a:snd r:embed="rId9" name="Frosche_slower.wav"/>
            </a:hlinkClick>
            <a:extLst>
              <a:ext uri="{FF2B5EF4-FFF2-40B4-BE49-F238E27FC236}">
                <a16:creationId xmlns:a16="http://schemas.microsoft.com/office/drawing/2014/main" id="{8DA2BEE1-4D56-5441-A74C-9AFEEA1136B0}"/>
              </a:ext>
            </a:extLst>
          </p:cNvPr>
          <p:cNvSpPr/>
          <p:nvPr/>
        </p:nvSpPr>
        <p:spPr>
          <a:xfrm>
            <a:off x="7024442"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1</a:t>
            </a:r>
          </a:p>
        </p:txBody>
      </p:sp>
      <p:sp>
        <p:nvSpPr>
          <p:cNvPr id="14"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86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23" name="Speech Bubble: Oval 11">
            <a:extLst>
              <a:ext uri="{FF2B5EF4-FFF2-40B4-BE49-F238E27FC236}">
                <a16:creationId xmlns:a16="http://schemas.microsoft.com/office/drawing/2014/main" id="{999E9701-F0C3-4047-B74F-711B3D782654}"/>
              </a:ext>
            </a:extLst>
          </p:cNvPr>
          <p:cNvSpPr/>
          <p:nvPr/>
        </p:nvSpPr>
        <p:spPr>
          <a:xfrm>
            <a:off x="4559247" y="4843120"/>
            <a:ext cx="3741683" cy="1438588"/>
          </a:xfrm>
          <a:prstGeom prst="wedgeEllipseCallout">
            <a:avLst>
              <a:gd name="adj1" fmla="val 47046"/>
              <a:gd name="adj2" fmla="val -115313"/>
            </a:avLst>
          </a:prstGeom>
          <a:solidFill>
            <a:schemeClr val="accent1">
              <a:lumMod val="50000"/>
            </a:schemeClr>
          </a:solidFill>
          <a:ln>
            <a:solidFill>
              <a:srgbClr val="DAA52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dirty="0">
              <a:latin typeface="Century Gothic" panose="020B0502020202020204" pitchFamily="34" charset="0"/>
            </a:endParaRPr>
          </a:p>
        </p:txBody>
      </p:sp>
      <p:sp>
        <p:nvSpPr>
          <p:cNvPr id="2" name="Title 1"/>
          <p:cNvSpPr>
            <a:spLocks noGrp="1"/>
          </p:cNvSpPr>
          <p:nvPr>
            <p:ph type="title"/>
          </p:nvPr>
        </p:nvSpPr>
        <p:spPr>
          <a:xfrm>
            <a:off x="92320" y="-66096"/>
            <a:ext cx="5574781" cy="1488395"/>
          </a:xfrm>
        </p:spPr>
        <p:txBody>
          <a:bodyPr>
            <a:normAutofit/>
          </a:bodyPr>
          <a:lstStyle/>
          <a:p>
            <a:r>
              <a:rPr lang="en-GB" sz="3600" b="1" dirty="0">
                <a:solidFill>
                  <a:schemeClr val="bg1"/>
                </a:solidFill>
              </a:rPr>
              <a:t>Strong and weak verbs</a:t>
            </a:r>
          </a:p>
        </p:txBody>
      </p:sp>
      <p:sp>
        <p:nvSpPr>
          <p:cNvPr id="4" name="TextBox 3"/>
          <p:cNvSpPr txBox="1"/>
          <p:nvPr/>
        </p:nvSpPr>
        <p:spPr>
          <a:xfrm>
            <a:off x="3273978" y="3370505"/>
            <a:ext cx="3156859" cy="591829"/>
          </a:xfrm>
          <a:prstGeom prst="rect">
            <a:avLst/>
          </a:prstGeom>
          <a:noFill/>
        </p:spPr>
        <p:txBody>
          <a:bodyPr wrap="square" rtlCol="0">
            <a:spAutoFit/>
          </a:bodyPr>
          <a:lstStyle/>
          <a:p>
            <a:pPr>
              <a:lnSpc>
                <a:spcPct val="130000"/>
              </a:lnSpc>
            </a:pPr>
            <a:r>
              <a:rPr lang="en-GB" sz="2800" b="1">
                <a:solidFill>
                  <a:schemeClr val="accent1">
                    <a:lumMod val="50000"/>
                  </a:schemeClr>
                </a:solidFill>
                <a:latin typeface="Century Gothic" panose="020B0502020202020204" pitchFamily="34" charset="0"/>
              </a:rPr>
              <a:t>they</a:t>
            </a:r>
            <a:r>
              <a:rPr lang="en-GB" sz="280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sing</a:t>
            </a:r>
          </a:p>
        </p:txBody>
      </p:sp>
      <p:sp>
        <p:nvSpPr>
          <p:cNvPr id="6" name="Rectangle 5"/>
          <p:cNvSpPr/>
          <p:nvPr/>
        </p:nvSpPr>
        <p:spPr>
          <a:xfrm>
            <a:off x="478010" y="3370505"/>
            <a:ext cx="1878780" cy="609398"/>
          </a:xfrm>
          <a:prstGeom prst="rect">
            <a:avLst/>
          </a:prstGeom>
        </p:spPr>
        <p:txBody>
          <a:bodyPr wrap="square">
            <a:spAutoFit/>
          </a:bodyPr>
          <a:lstStyle/>
          <a:p>
            <a:pPr>
              <a:lnSpc>
                <a:spcPct val="120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sie</a:t>
            </a:r>
            <a:r>
              <a:rPr lang="en-GB" sz="2800" dirty="0">
                <a:solidFill>
                  <a:srgbClr val="002060"/>
                </a:solidFill>
                <a:latin typeface="Century Gothic" panose="020B0502020202020204" pitchFamily="34" charset="0"/>
                <a:ea typeface="Calibri" panose="020F0502020204030204" pitchFamily="34" charset="0"/>
              </a:rPr>
              <a:t> </a:t>
            </a:r>
            <a:r>
              <a:rPr lang="en-GB" sz="2800" dirty="0" err="1">
                <a:solidFill>
                  <a:schemeClr val="accent1">
                    <a:lumMod val="50000"/>
                  </a:schemeClr>
                </a:solidFill>
                <a:latin typeface="Century Gothic" panose="020B0502020202020204" pitchFamily="34" charset="0"/>
                <a:ea typeface="Calibri" panose="020F0502020204030204" pitchFamily="34" charset="0"/>
              </a:rPr>
              <a:t>sing</a:t>
            </a:r>
            <a:r>
              <a:rPr lang="en-GB" sz="2800" b="1" dirty="0" err="1">
                <a:solidFill>
                  <a:srgbClr val="DAA520"/>
                </a:solidFill>
                <a:latin typeface="Century Gothic" panose="020B0502020202020204" pitchFamily="34" charset="0"/>
                <a:ea typeface="Calibri" panose="020F0502020204030204" pitchFamily="34" charset="0"/>
              </a:rPr>
              <a:t>en</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13" name="Rectangle 12"/>
          <p:cNvSpPr/>
          <p:nvPr/>
        </p:nvSpPr>
        <p:spPr>
          <a:xfrm>
            <a:off x="478010" y="2757604"/>
            <a:ext cx="2252540" cy="553357"/>
          </a:xfrm>
          <a:prstGeom prst="rect">
            <a:avLst/>
          </a:prstGeom>
        </p:spPr>
        <p:txBody>
          <a:bodyPr wrap="none">
            <a:spAutoFit/>
          </a:bodyPr>
          <a:lstStyle/>
          <a:p>
            <a:pPr>
              <a:lnSpc>
                <a:spcPct val="107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sie</a:t>
            </a:r>
            <a:r>
              <a:rPr lang="en-GB" sz="2800" b="1" dirty="0">
                <a:solidFill>
                  <a:srgbClr val="FF3300"/>
                </a:solidFill>
                <a:latin typeface="Century Gothic" panose="020B0502020202020204" pitchFamily="34" charset="0"/>
                <a:ea typeface="Calibri" panose="020F0502020204030204" pitchFamily="34" charset="0"/>
              </a:rPr>
              <a:t> </a:t>
            </a:r>
            <a:r>
              <a:rPr lang="en-GB" sz="2800" dirty="0">
                <a:solidFill>
                  <a:schemeClr val="accent1">
                    <a:lumMod val="50000"/>
                  </a:schemeClr>
                </a:solidFill>
                <a:latin typeface="Century Gothic" panose="020B0502020202020204" pitchFamily="34" charset="0"/>
                <a:ea typeface="Calibri" panose="020F0502020204030204" pitchFamily="34" charset="0"/>
              </a:rPr>
              <a:t>/</a:t>
            </a:r>
            <a:r>
              <a:rPr lang="en-GB" sz="2800" b="1" dirty="0">
                <a:solidFill>
                  <a:srgbClr val="FF3300"/>
                </a:solidFill>
                <a:latin typeface="Century Gothic" panose="020B0502020202020204" pitchFamily="34" charset="0"/>
                <a:ea typeface="Calibri" panose="020F0502020204030204" pitchFamily="34" charset="0"/>
              </a:rPr>
              <a:t> </a:t>
            </a:r>
            <a:r>
              <a:rPr lang="en-GB" sz="2800" b="1" dirty="0" err="1">
                <a:solidFill>
                  <a:srgbClr val="DAA520"/>
                </a:solidFill>
                <a:latin typeface="Century Gothic" panose="020B0502020202020204" pitchFamily="34" charset="0"/>
                <a:ea typeface="Calibri" panose="020F0502020204030204" pitchFamily="34" charset="0"/>
              </a:rPr>
              <a:t>er</a:t>
            </a:r>
            <a:r>
              <a:rPr lang="en-GB" sz="2800" b="1" dirty="0">
                <a:solidFill>
                  <a:srgbClr val="FF3300"/>
                </a:solidFill>
                <a:latin typeface="Century Gothic" panose="020B0502020202020204" pitchFamily="34" charset="0"/>
                <a:ea typeface="Calibri" panose="020F0502020204030204" pitchFamily="34" charset="0"/>
              </a:rPr>
              <a:t> </a:t>
            </a:r>
            <a:r>
              <a:rPr lang="en-GB" sz="2800" dirty="0" err="1">
                <a:solidFill>
                  <a:schemeClr val="accent1">
                    <a:lumMod val="50000"/>
                  </a:schemeClr>
                </a:solidFill>
                <a:latin typeface="Century Gothic" panose="020B0502020202020204" pitchFamily="34" charset="0"/>
                <a:ea typeface="Calibri" panose="020F0502020204030204" pitchFamily="34" charset="0"/>
              </a:rPr>
              <a:t>sing</a:t>
            </a:r>
            <a:r>
              <a:rPr lang="en-GB" sz="2800" b="1" dirty="0" err="1">
                <a:solidFill>
                  <a:srgbClr val="DAA520"/>
                </a:solidFill>
                <a:latin typeface="Century Gothic" panose="020B0502020202020204" pitchFamily="34" charset="0"/>
                <a:ea typeface="Calibri" panose="020F0502020204030204" pitchFamily="34" charset="0"/>
              </a:rPr>
              <a:t>t</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14" name="Rectangle 13"/>
          <p:cNvSpPr/>
          <p:nvPr/>
        </p:nvSpPr>
        <p:spPr>
          <a:xfrm>
            <a:off x="3273978" y="2708039"/>
            <a:ext cx="1864613" cy="591829"/>
          </a:xfrm>
          <a:prstGeom prst="rect">
            <a:avLst/>
          </a:prstGeom>
        </p:spPr>
        <p:txBody>
          <a:bodyPr wrap="none">
            <a:spAutoFit/>
          </a:bodyPr>
          <a:lstStyle/>
          <a:p>
            <a:pPr lvl="0">
              <a:lnSpc>
                <a:spcPct val="130000"/>
              </a:lnSpc>
            </a:pPr>
            <a:r>
              <a:rPr lang="en-GB" sz="2800" b="1" dirty="0">
                <a:solidFill>
                  <a:schemeClr val="accent1">
                    <a:lumMod val="50000"/>
                  </a:schemeClr>
                </a:solidFill>
                <a:latin typeface="Century Gothic" panose="020B0502020202020204" pitchFamily="34" charset="0"/>
              </a:rPr>
              <a:t>s/he</a:t>
            </a:r>
            <a:r>
              <a:rPr lang="en-GB" sz="2800" dirty="0">
                <a:solidFill>
                  <a:schemeClr val="accent1">
                    <a:lumMod val="50000"/>
                  </a:schemeClr>
                </a:solidFill>
                <a:latin typeface="Century Gothic" panose="020B0502020202020204" pitchFamily="34" charset="0"/>
              </a:rPr>
              <a:t> sings</a:t>
            </a:r>
          </a:p>
        </p:txBody>
      </p:sp>
      <p:sp>
        <p:nvSpPr>
          <p:cNvPr id="24" name="Rectangle 23">
            <a:extLst>
              <a:ext uri="{FF2B5EF4-FFF2-40B4-BE49-F238E27FC236}">
                <a16:creationId xmlns:a16="http://schemas.microsoft.com/office/drawing/2014/main" id="{31CB1B29-2CF4-4CB1-9726-B38D069C101C}"/>
              </a:ext>
            </a:extLst>
          </p:cNvPr>
          <p:cNvSpPr/>
          <p:nvPr/>
        </p:nvSpPr>
        <p:spPr>
          <a:xfrm>
            <a:off x="217276" y="1454938"/>
            <a:ext cx="7228767" cy="456792"/>
          </a:xfrm>
          <a:prstGeom prst="rect">
            <a:avLst/>
          </a:prstGeom>
        </p:spPr>
        <p:txBody>
          <a:bodyPr wrap="square">
            <a:spAutoFit/>
          </a:bodyPr>
          <a:lstStyle/>
          <a:p>
            <a:pP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rPr>
              <a:t>For </a:t>
            </a:r>
            <a:r>
              <a:rPr lang="en-GB" sz="2400" b="1" u="sng" dirty="0">
                <a:solidFill>
                  <a:schemeClr val="accent1">
                    <a:lumMod val="50000"/>
                  </a:schemeClr>
                </a:solidFill>
                <a:latin typeface="Century Gothic" panose="020B0502020202020204" pitchFamily="34" charset="0"/>
                <a:ea typeface="Calibri" panose="020F0502020204030204" pitchFamily="34" charset="0"/>
              </a:rPr>
              <a:t>weak</a:t>
            </a:r>
            <a:r>
              <a:rPr lang="en-GB" sz="2400" dirty="0">
                <a:solidFill>
                  <a:schemeClr val="accent1">
                    <a:lumMod val="50000"/>
                  </a:schemeClr>
                </a:solidFill>
                <a:latin typeface="Century Gothic" panose="020B0502020202020204" pitchFamily="34" charset="0"/>
                <a:ea typeface="Calibri" panose="020F0502020204030204" pitchFamily="34" charset="0"/>
              </a:rPr>
              <a:t> verbs:</a:t>
            </a:r>
          </a:p>
        </p:txBody>
      </p:sp>
      <p:sp>
        <p:nvSpPr>
          <p:cNvPr id="25" name="Rectangle 24">
            <a:extLst>
              <a:ext uri="{FF2B5EF4-FFF2-40B4-BE49-F238E27FC236}">
                <a16:creationId xmlns:a16="http://schemas.microsoft.com/office/drawing/2014/main" id="{009D1B9C-AF70-477E-9BE4-AB8CF35C6409}"/>
              </a:ext>
            </a:extLst>
          </p:cNvPr>
          <p:cNvSpPr/>
          <p:nvPr/>
        </p:nvSpPr>
        <p:spPr>
          <a:xfrm>
            <a:off x="217276" y="1964600"/>
            <a:ext cx="5574781" cy="456792"/>
          </a:xfrm>
          <a:prstGeom prst="rect">
            <a:avLst/>
          </a:prstGeom>
        </p:spPr>
        <p:txBody>
          <a:bodyPr wrap="square">
            <a:spAutoFit/>
          </a:bodyPr>
          <a:lstStyle/>
          <a:p>
            <a:pP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rPr>
              <a:t>for ‘they’, simply add back the ‘</a:t>
            </a:r>
            <a:r>
              <a:rPr lang="en-GB" sz="2400" b="1" dirty="0" err="1">
                <a:solidFill>
                  <a:schemeClr val="accent1">
                    <a:lumMod val="50000"/>
                  </a:schemeClr>
                </a:solidFill>
                <a:latin typeface="Century Gothic" panose="020B0502020202020204" pitchFamily="34" charset="0"/>
                <a:ea typeface="Calibri" panose="020F0502020204030204" pitchFamily="34" charset="0"/>
              </a:rPr>
              <a:t>en</a:t>
            </a:r>
            <a:r>
              <a:rPr lang="en-GB" sz="2400" dirty="0">
                <a:solidFill>
                  <a:schemeClr val="accent1">
                    <a:lumMod val="50000"/>
                  </a:schemeClr>
                </a:solidFill>
                <a:latin typeface="Century Gothic" panose="020B0502020202020204" pitchFamily="34" charset="0"/>
                <a:ea typeface="Calibri" panose="020F0502020204030204" pitchFamily="34" charset="0"/>
              </a:rPr>
              <a:t>’.</a:t>
            </a:r>
          </a:p>
        </p:txBody>
      </p:sp>
      <p:sp>
        <p:nvSpPr>
          <p:cNvPr id="17" name="Rectangle 16">
            <a:extLst>
              <a:ext uri="{FF2B5EF4-FFF2-40B4-BE49-F238E27FC236}">
                <a16:creationId xmlns:a16="http://schemas.microsoft.com/office/drawing/2014/main" id="{31CB1B29-2CF4-4CB1-9726-B38D069C101C}"/>
              </a:ext>
            </a:extLst>
          </p:cNvPr>
          <p:cNvSpPr/>
          <p:nvPr/>
        </p:nvSpPr>
        <p:spPr>
          <a:xfrm>
            <a:off x="6807200" y="1449193"/>
            <a:ext cx="4360153" cy="456792"/>
          </a:xfrm>
          <a:prstGeom prst="rect">
            <a:avLst/>
          </a:prstGeom>
        </p:spPr>
        <p:txBody>
          <a:bodyPr wrap="square">
            <a:spAutoFit/>
          </a:bodyPr>
          <a:lstStyle/>
          <a:p>
            <a:pP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rPr>
              <a:t>For </a:t>
            </a:r>
            <a:r>
              <a:rPr lang="en-GB" sz="2400" b="1" u="sng" dirty="0">
                <a:solidFill>
                  <a:schemeClr val="accent1">
                    <a:lumMod val="50000"/>
                  </a:schemeClr>
                </a:solidFill>
                <a:latin typeface="Century Gothic" panose="020B0502020202020204" pitchFamily="34" charset="0"/>
                <a:ea typeface="Calibri" panose="020F0502020204030204" pitchFamily="34" charset="0"/>
              </a:rPr>
              <a:t>strong</a:t>
            </a:r>
            <a:r>
              <a:rPr lang="en-GB" sz="2400" dirty="0">
                <a:solidFill>
                  <a:schemeClr val="accent1">
                    <a:lumMod val="50000"/>
                  </a:schemeClr>
                </a:solidFill>
                <a:latin typeface="Century Gothic" panose="020B0502020202020204" pitchFamily="34" charset="0"/>
                <a:ea typeface="Calibri" panose="020F0502020204030204" pitchFamily="34" charset="0"/>
              </a:rPr>
              <a:t> verbs:</a:t>
            </a:r>
          </a:p>
        </p:txBody>
      </p:sp>
      <p:sp>
        <p:nvSpPr>
          <p:cNvPr id="18" name="Rectangle 17">
            <a:extLst>
              <a:ext uri="{FF2B5EF4-FFF2-40B4-BE49-F238E27FC236}">
                <a16:creationId xmlns:a16="http://schemas.microsoft.com/office/drawing/2014/main" id="{75FE420E-EFAC-4FF2-A0F0-A80E72215079}"/>
              </a:ext>
            </a:extLst>
          </p:cNvPr>
          <p:cNvSpPr/>
          <p:nvPr/>
        </p:nvSpPr>
        <p:spPr>
          <a:xfrm>
            <a:off x="6807200" y="1919470"/>
            <a:ext cx="7810045" cy="457048"/>
          </a:xfrm>
          <a:prstGeom prst="rect">
            <a:avLst/>
          </a:prstGeom>
        </p:spPr>
        <p:txBody>
          <a:bodyPr wrap="square">
            <a:spAutoFit/>
          </a:bodyPr>
          <a:lstStyle/>
          <a:p>
            <a:pP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rPr>
              <a:t>no vowel change for ‘they’ form.</a:t>
            </a:r>
            <a:endParaRPr lang="en-GB" dirty="0">
              <a:solidFill>
                <a:schemeClr val="accent1">
                  <a:lumMod val="50000"/>
                </a:schemeClr>
              </a:solidFill>
              <a:latin typeface="Century Gothic" panose="020B0502020202020204" pitchFamily="34" charset="0"/>
              <a:ea typeface="Calibri" panose="020F0502020204030204" pitchFamily="34" charset="0"/>
            </a:endParaRPr>
          </a:p>
        </p:txBody>
      </p:sp>
      <p:sp>
        <p:nvSpPr>
          <p:cNvPr id="19" name="TextBox 18"/>
          <p:cNvSpPr txBox="1"/>
          <p:nvPr/>
        </p:nvSpPr>
        <p:spPr>
          <a:xfrm>
            <a:off x="9550406" y="3418242"/>
            <a:ext cx="3156859" cy="591829"/>
          </a:xfrm>
          <a:prstGeom prst="rect">
            <a:avLst/>
          </a:prstGeom>
          <a:noFill/>
        </p:spPr>
        <p:txBody>
          <a:bodyPr wrap="square" rtlCol="0">
            <a:spAutoFit/>
          </a:bodyPr>
          <a:lstStyle/>
          <a:p>
            <a:pPr>
              <a:lnSpc>
                <a:spcPct val="130000"/>
              </a:lnSpc>
            </a:pPr>
            <a:r>
              <a:rPr lang="en-GB" sz="2800" kern="0" dirty="0">
                <a:solidFill>
                  <a:schemeClr val="accent1">
                    <a:lumMod val="50000"/>
                  </a:schemeClr>
                </a:solidFill>
                <a:latin typeface="Century Gothic" panose="020B0502020202020204" pitchFamily="34" charset="0"/>
                <a:cs typeface="Arial"/>
                <a:sym typeface="Wingdings" panose="05000000000000000000" pitchFamily="2" charset="2"/>
              </a:rPr>
              <a:t> </a:t>
            </a:r>
            <a:r>
              <a:rPr lang="en-GB" sz="2800" b="1" dirty="0">
                <a:solidFill>
                  <a:schemeClr val="accent1">
                    <a:lumMod val="50000"/>
                  </a:schemeClr>
                </a:solidFill>
                <a:latin typeface="Century Gothic" panose="020B0502020202020204" pitchFamily="34" charset="0"/>
              </a:rPr>
              <a:t>they</a:t>
            </a:r>
            <a:r>
              <a:rPr lang="en-GB" sz="2800" dirty="0">
                <a:solidFill>
                  <a:schemeClr val="accent1">
                    <a:lumMod val="50000"/>
                  </a:schemeClr>
                </a:solidFill>
                <a:latin typeface="Century Gothic" panose="020B0502020202020204" pitchFamily="34" charset="0"/>
              </a:rPr>
              <a:t> run</a:t>
            </a:r>
          </a:p>
        </p:txBody>
      </p:sp>
      <p:sp>
        <p:nvSpPr>
          <p:cNvPr id="20" name="Rectangle 19"/>
          <p:cNvSpPr/>
          <p:nvPr/>
        </p:nvSpPr>
        <p:spPr>
          <a:xfrm>
            <a:off x="6807200" y="3416992"/>
            <a:ext cx="1878780" cy="609398"/>
          </a:xfrm>
          <a:prstGeom prst="rect">
            <a:avLst/>
          </a:prstGeom>
        </p:spPr>
        <p:txBody>
          <a:bodyPr wrap="square">
            <a:spAutoFit/>
          </a:bodyPr>
          <a:lstStyle/>
          <a:p>
            <a:pPr>
              <a:lnSpc>
                <a:spcPct val="120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sie</a:t>
            </a:r>
            <a:r>
              <a:rPr lang="en-GB" sz="2800" dirty="0">
                <a:solidFill>
                  <a:srgbClr val="002060"/>
                </a:solidFill>
                <a:latin typeface="Century Gothic" panose="020B0502020202020204" pitchFamily="34" charset="0"/>
                <a:ea typeface="Calibri" panose="020F0502020204030204" pitchFamily="34" charset="0"/>
              </a:rPr>
              <a:t> </a:t>
            </a:r>
            <a:r>
              <a:rPr lang="en-GB" sz="2800" dirty="0" err="1">
                <a:solidFill>
                  <a:schemeClr val="accent1">
                    <a:lumMod val="50000"/>
                  </a:schemeClr>
                </a:solidFill>
                <a:latin typeface="Century Gothic" panose="020B0502020202020204" pitchFamily="34" charset="0"/>
                <a:ea typeface="Calibri" panose="020F0502020204030204" pitchFamily="34" charset="0"/>
              </a:rPr>
              <a:t>lauf</a:t>
            </a:r>
            <a:r>
              <a:rPr lang="en-GB" sz="2800" b="1" dirty="0" err="1">
                <a:solidFill>
                  <a:srgbClr val="DAA520"/>
                </a:solidFill>
                <a:latin typeface="Century Gothic" panose="020B0502020202020204" pitchFamily="34" charset="0"/>
                <a:ea typeface="Calibri" panose="020F0502020204030204" pitchFamily="34" charset="0"/>
              </a:rPr>
              <a:t>en</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21" name="Rectangle 20"/>
          <p:cNvSpPr/>
          <p:nvPr/>
        </p:nvSpPr>
        <p:spPr>
          <a:xfrm>
            <a:off x="6807200" y="2766098"/>
            <a:ext cx="2210862" cy="553357"/>
          </a:xfrm>
          <a:prstGeom prst="rect">
            <a:avLst/>
          </a:prstGeom>
        </p:spPr>
        <p:txBody>
          <a:bodyPr wrap="none">
            <a:spAutoFit/>
          </a:bodyPr>
          <a:lstStyle/>
          <a:p>
            <a:pPr>
              <a:lnSpc>
                <a:spcPct val="107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sie</a:t>
            </a:r>
            <a:r>
              <a:rPr lang="en-GB" sz="2800" b="1" dirty="0">
                <a:solidFill>
                  <a:srgbClr val="DAA520"/>
                </a:solidFill>
                <a:latin typeface="Century Gothic" panose="020B0502020202020204" pitchFamily="34" charset="0"/>
                <a:ea typeface="Calibri" panose="020F0502020204030204" pitchFamily="34" charset="0"/>
              </a:rPr>
              <a:t> </a:t>
            </a:r>
            <a:r>
              <a:rPr lang="en-GB" sz="2800" dirty="0">
                <a:solidFill>
                  <a:schemeClr val="accent1">
                    <a:lumMod val="50000"/>
                  </a:schemeClr>
                </a:solidFill>
                <a:latin typeface="Century Gothic" panose="020B0502020202020204" pitchFamily="34" charset="0"/>
                <a:ea typeface="Calibri" panose="020F0502020204030204" pitchFamily="34" charset="0"/>
              </a:rPr>
              <a:t>/</a:t>
            </a:r>
            <a:r>
              <a:rPr lang="en-GB" sz="2800" b="1" dirty="0">
                <a:solidFill>
                  <a:srgbClr val="DAA520"/>
                </a:solidFill>
                <a:latin typeface="Century Gothic" panose="020B0502020202020204" pitchFamily="34" charset="0"/>
                <a:ea typeface="Calibri" panose="020F0502020204030204" pitchFamily="34" charset="0"/>
              </a:rPr>
              <a:t> </a:t>
            </a:r>
            <a:r>
              <a:rPr lang="en-GB" sz="2800" b="1" dirty="0" err="1">
                <a:solidFill>
                  <a:srgbClr val="DAA520"/>
                </a:solidFill>
                <a:latin typeface="Century Gothic" panose="020B0502020202020204" pitchFamily="34" charset="0"/>
                <a:ea typeface="Calibri" panose="020F0502020204030204" pitchFamily="34" charset="0"/>
              </a:rPr>
              <a:t>er</a:t>
            </a:r>
            <a:r>
              <a:rPr lang="en-GB" sz="2800" b="1" dirty="0">
                <a:solidFill>
                  <a:srgbClr val="DAA520"/>
                </a:solidFill>
                <a:latin typeface="Century Gothic" panose="020B0502020202020204" pitchFamily="34" charset="0"/>
                <a:ea typeface="Calibri" panose="020F0502020204030204" pitchFamily="34" charset="0"/>
              </a:rPr>
              <a:t> </a:t>
            </a:r>
            <a:r>
              <a:rPr lang="en-GB" sz="2800" dirty="0" err="1">
                <a:solidFill>
                  <a:schemeClr val="accent1">
                    <a:lumMod val="50000"/>
                  </a:schemeClr>
                </a:solidFill>
                <a:latin typeface="Century Gothic" panose="020B0502020202020204" pitchFamily="34" charset="0"/>
                <a:ea typeface="Calibri" panose="020F0502020204030204" pitchFamily="34" charset="0"/>
              </a:rPr>
              <a:t>l</a:t>
            </a:r>
            <a:r>
              <a:rPr lang="en-GB" sz="2800" b="1" dirty="0" err="1">
                <a:solidFill>
                  <a:srgbClr val="DAA520"/>
                </a:solidFill>
                <a:latin typeface="Century Gothic" panose="020B0502020202020204" pitchFamily="34" charset="0"/>
                <a:ea typeface="Calibri" panose="020F0502020204030204" pitchFamily="34" charset="0"/>
              </a:rPr>
              <a:t>ä</a:t>
            </a:r>
            <a:r>
              <a:rPr lang="en-GB" sz="2800" dirty="0" err="1">
                <a:solidFill>
                  <a:schemeClr val="accent1">
                    <a:lumMod val="50000"/>
                  </a:schemeClr>
                </a:solidFill>
                <a:latin typeface="Century Gothic" panose="020B0502020202020204" pitchFamily="34" charset="0"/>
                <a:ea typeface="Calibri" panose="020F0502020204030204" pitchFamily="34" charset="0"/>
              </a:rPr>
              <a:t>uf</a:t>
            </a:r>
            <a:r>
              <a:rPr lang="en-GB" sz="2800" b="1" dirty="0" err="1">
                <a:solidFill>
                  <a:srgbClr val="DAA520"/>
                </a:solidFill>
                <a:latin typeface="Century Gothic" panose="020B0502020202020204" pitchFamily="34" charset="0"/>
                <a:ea typeface="Calibri" panose="020F0502020204030204" pitchFamily="34" charset="0"/>
              </a:rPr>
              <a:t>t</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22" name="Rectangle 21"/>
          <p:cNvSpPr/>
          <p:nvPr/>
        </p:nvSpPr>
        <p:spPr>
          <a:xfrm>
            <a:off x="9550406" y="2698612"/>
            <a:ext cx="1835759" cy="591829"/>
          </a:xfrm>
          <a:prstGeom prst="rect">
            <a:avLst/>
          </a:prstGeom>
        </p:spPr>
        <p:txBody>
          <a:bodyPr wrap="none">
            <a:spAutoFit/>
          </a:bodyPr>
          <a:lstStyle/>
          <a:p>
            <a:pPr lvl="0">
              <a:lnSpc>
                <a:spcPct val="130000"/>
              </a:lnSpc>
            </a:pPr>
            <a:r>
              <a:rPr lang="en-GB" sz="2800" dirty="0">
                <a:solidFill>
                  <a:schemeClr val="accent1">
                    <a:lumMod val="50000"/>
                  </a:schemeClr>
                </a:solidFill>
                <a:latin typeface="Century Gothic" panose="020B0502020202020204" pitchFamily="34" charset="0"/>
              </a:rPr>
              <a:t> </a:t>
            </a:r>
            <a:r>
              <a:rPr lang="en-GB" sz="2800" b="1" dirty="0">
                <a:solidFill>
                  <a:schemeClr val="accent1">
                    <a:lumMod val="50000"/>
                  </a:schemeClr>
                </a:solidFill>
                <a:latin typeface="Century Gothic" panose="020B0502020202020204" pitchFamily="34" charset="0"/>
              </a:rPr>
              <a:t>s/he</a:t>
            </a:r>
            <a:r>
              <a:rPr lang="en-GB" sz="2800" dirty="0">
                <a:solidFill>
                  <a:schemeClr val="accent1">
                    <a:lumMod val="50000"/>
                  </a:schemeClr>
                </a:solidFill>
                <a:latin typeface="Century Gothic" panose="020B0502020202020204" pitchFamily="34" charset="0"/>
              </a:rPr>
              <a:t> runs</a:t>
            </a:r>
          </a:p>
        </p:txBody>
      </p:sp>
      <p:sp>
        <p:nvSpPr>
          <p:cNvPr id="26" name="Speech Bubble: Oval 11">
            <a:extLst>
              <a:ext uri="{FF2B5EF4-FFF2-40B4-BE49-F238E27FC236}">
                <a16:creationId xmlns:a16="http://schemas.microsoft.com/office/drawing/2014/main" id="{999E9701-F0C3-4047-B74F-711B3D782654}"/>
              </a:ext>
            </a:extLst>
          </p:cNvPr>
          <p:cNvSpPr/>
          <p:nvPr/>
        </p:nvSpPr>
        <p:spPr>
          <a:xfrm>
            <a:off x="1" y="4297463"/>
            <a:ext cx="3923706" cy="1859082"/>
          </a:xfrm>
          <a:prstGeom prst="wedgeEllipseCallout">
            <a:avLst>
              <a:gd name="adj1" fmla="val -9711"/>
              <a:gd name="adj2" fmla="val -43276"/>
            </a:avLst>
          </a:prstGeom>
          <a:solidFill>
            <a:schemeClr val="accent1">
              <a:lumMod val="50000"/>
            </a:schemeClr>
          </a:solidFill>
          <a:ln>
            <a:solidFill>
              <a:srgbClr val="DAA52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latin typeface="Century Gothic" panose="020B0502020202020204" pitchFamily="34" charset="0"/>
              </a:rPr>
              <a:t>The ‘they’ form of </a:t>
            </a:r>
            <a:r>
              <a:rPr lang="en-GB" sz="2000" b="1" i="1" dirty="0" err="1">
                <a:latin typeface="Century Gothic" panose="020B0502020202020204" pitchFamily="34" charset="0"/>
              </a:rPr>
              <a:t>haben</a:t>
            </a:r>
            <a:r>
              <a:rPr lang="en-GB" sz="2000" dirty="0">
                <a:latin typeface="Century Gothic" panose="020B0502020202020204" pitchFamily="34" charset="0"/>
              </a:rPr>
              <a:t> </a:t>
            </a:r>
            <a:r>
              <a:rPr lang="en-GB" sz="2000" i="1" dirty="0">
                <a:latin typeface="Century Gothic" panose="020B0502020202020204" pitchFamily="34" charset="0"/>
              </a:rPr>
              <a:t> </a:t>
            </a:r>
            <a:r>
              <a:rPr lang="en-GB" sz="2000" dirty="0">
                <a:latin typeface="Century Gothic" panose="020B0502020202020204" pitchFamily="34" charset="0"/>
              </a:rPr>
              <a:t>is formed in the same way:</a:t>
            </a:r>
          </a:p>
          <a:p>
            <a:pPr algn="ctr"/>
            <a:r>
              <a:rPr lang="en-GB" sz="2000" b="1" dirty="0" err="1">
                <a:latin typeface="Century Gothic" panose="020B0502020202020204" pitchFamily="34" charset="0"/>
              </a:rPr>
              <a:t>sie</a:t>
            </a:r>
            <a:r>
              <a:rPr lang="en-GB" sz="2000" b="1" dirty="0">
                <a:latin typeface="Century Gothic" panose="020B0502020202020204" pitchFamily="34" charset="0"/>
              </a:rPr>
              <a:t> </a:t>
            </a:r>
            <a:r>
              <a:rPr lang="en-GB" sz="2000" b="1" dirty="0" err="1">
                <a:latin typeface="Century Gothic" panose="020B0502020202020204" pitchFamily="34" charset="0"/>
              </a:rPr>
              <a:t>haben</a:t>
            </a:r>
            <a:r>
              <a:rPr lang="en-GB" sz="2000" b="1" dirty="0">
                <a:latin typeface="Century Gothic" panose="020B0502020202020204" pitchFamily="34" charset="0"/>
              </a:rPr>
              <a:t> </a:t>
            </a:r>
            <a:r>
              <a:rPr lang="en-GB" sz="2000" dirty="0">
                <a:latin typeface="Century Gothic" panose="020B0502020202020204" pitchFamily="34" charset="0"/>
              </a:rPr>
              <a:t>= they have</a:t>
            </a:r>
          </a:p>
        </p:txBody>
      </p:sp>
      <p:sp>
        <p:nvSpPr>
          <p:cNvPr id="12" name="Speech Bubble: Oval 11">
            <a:extLst>
              <a:ext uri="{FF2B5EF4-FFF2-40B4-BE49-F238E27FC236}">
                <a16:creationId xmlns:a16="http://schemas.microsoft.com/office/drawing/2014/main" id="{999E9701-F0C3-4047-B74F-711B3D782654}"/>
              </a:ext>
            </a:extLst>
          </p:cNvPr>
          <p:cNvSpPr/>
          <p:nvPr/>
        </p:nvSpPr>
        <p:spPr>
          <a:xfrm>
            <a:off x="4559995" y="4838587"/>
            <a:ext cx="3741683" cy="1438588"/>
          </a:xfrm>
          <a:prstGeom prst="wedgeEllipseCallout">
            <a:avLst>
              <a:gd name="adj1" fmla="val -117782"/>
              <a:gd name="adj2" fmla="val -115313"/>
            </a:avLst>
          </a:prstGeom>
          <a:solidFill>
            <a:schemeClr val="accent1">
              <a:lumMod val="50000"/>
            </a:schemeClr>
          </a:solidFill>
          <a:ln>
            <a:solidFill>
              <a:srgbClr val="DAA52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latin typeface="Century Gothic" panose="020B0502020202020204" pitchFamily="34" charset="0"/>
              </a:rPr>
              <a:t>The ‘they’ form is identical to the infinitive!</a:t>
            </a:r>
          </a:p>
        </p:txBody>
      </p:sp>
      <p:sp>
        <p:nvSpPr>
          <p:cNvPr id="3" name="Oval 2"/>
          <p:cNvSpPr/>
          <p:nvPr/>
        </p:nvSpPr>
        <p:spPr>
          <a:xfrm rot="527331">
            <a:off x="6794425" y="4854748"/>
            <a:ext cx="658800" cy="10345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196178" y="453909"/>
            <a:ext cx="3861955" cy="584775"/>
          </a:xfrm>
          <a:prstGeom prst="rect">
            <a:avLst/>
          </a:prstGeom>
        </p:spPr>
        <p:txBody>
          <a:bodyPr wrap="none">
            <a:spAutoFit/>
          </a:bodyPr>
          <a:lstStyle/>
          <a:p>
            <a:r>
              <a:rPr lang="en-GB" sz="3200" b="1" dirty="0">
                <a:solidFill>
                  <a:schemeClr val="accent1">
                    <a:lumMod val="50000"/>
                  </a:schemeClr>
                </a:solidFill>
                <a:latin typeface="Century Gothic" panose="020B0502020202020204" pitchFamily="34" charset="0"/>
              </a:rPr>
              <a:t>‘s/he’ versus ‘they’</a:t>
            </a:r>
          </a:p>
        </p:txBody>
      </p:sp>
      <p:sp>
        <p:nvSpPr>
          <p:cNvPr id="27" name="Rounded Rectangle 11">
            <a:extLst>
              <a:ext uri="{FF2B5EF4-FFF2-40B4-BE49-F238E27FC236}">
                <a16:creationId xmlns:a16="http://schemas.microsoft.com/office/drawing/2014/main" id="{118BD317-A020-49DD-BED9-DDC36C6EFAC0}"/>
              </a:ext>
            </a:extLst>
          </p:cNvPr>
          <p:cNvSpPr/>
          <p:nvPr/>
        </p:nvSpPr>
        <p:spPr>
          <a:xfrm>
            <a:off x="10158311" y="247046"/>
            <a:ext cx="17990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9083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p:bldP spid="13" grpId="0"/>
      <p:bldP spid="14" grpId="0"/>
      <p:bldP spid="24" grpId="0"/>
      <p:bldP spid="25" grpId="0"/>
      <p:bldP spid="17" grpId="0"/>
      <p:bldP spid="18" grpId="0"/>
      <p:bldP spid="20" grpId="0"/>
      <p:bldP spid="21" grpId="0"/>
      <p:bldP spid="22" grpId="0"/>
      <p:bldP spid="26" grpId="0" animBg="1"/>
      <p:bldP spid="1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25120423"/>
              </p:ext>
            </p:extLst>
          </p:nvPr>
        </p:nvGraphicFramePr>
        <p:xfrm>
          <a:off x="3723672" y="857144"/>
          <a:ext cx="8133859" cy="5103252"/>
        </p:xfrm>
        <a:graphic>
          <a:graphicData uri="http://schemas.openxmlformats.org/drawingml/2006/table">
            <a:tbl>
              <a:tblPr firstRow="1" bandRow="1">
                <a:tableStyleId>{ED083AE6-46FA-4A59-8FB0-9F97EB10719F}</a:tableStyleId>
              </a:tblPr>
              <a:tblGrid>
                <a:gridCol w="644410">
                  <a:extLst>
                    <a:ext uri="{9D8B030D-6E8A-4147-A177-3AD203B41FA5}">
                      <a16:colId xmlns:a16="http://schemas.microsoft.com/office/drawing/2014/main" val="3587697735"/>
                    </a:ext>
                  </a:extLst>
                </a:gridCol>
                <a:gridCol w="4973139">
                  <a:extLst>
                    <a:ext uri="{9D8B030D-6E8A-4147-A177-3AD203B41FA5}">
                      <a16:colId xmlns:a16="http://schemas.microsoft.com/office/drawing/2014/main" val="4273422518"/>
                    </a:ext>
                  </a:extLst>
                </a:gridCol>
                <a:gridCol w="1296786">
                  <a:extLst>
                    <a:ext uri="{9D8B030D-6E8A-4147-A177-3AD203B41FA5}">
                      <a16:colId xmlns:a16="http://schemas.microsoft.com/office/drawing/2014/main" val="1404451569"/>
                    </a:ext>
                  </a:extLst>
                </a:gridCol>
                <a:gridCol w="1219524">
                  <a:extLst>
                    <a:ext uri="{9D8B030D-6E8A-4147-A177-3AD203B41FA5}">
                      <a16:colId xmlns:a16="http://schemas.microsoft.com/office/drawing/2014/main" val="4195275389"/>
                    </a:ext>
                  </a:extLst>
                </a:gridCol>
              </a:tblGrid>
              <a:tr h="567028">
                <a:tc>
                  <a:txBody>
                    <a:bodyPr/>
                    <a:lstStyle/>
                    <a:p>
                      <a:endParaRPr lang="en-GB" sz="2000" dirty="0">
                        <a:latin typeface="Century Gothic" panose="020B0502020202020204" pitchFamily="34" charset="0"/>
                      </a:endParaRPr>
                    </a:p>
                  </a:txBody>
                  <a:tcPr anchor="ctr"/>
                </a:tc>
                <a:tc>
                  <a:txBody>
                    <a:bodyPr/>
                    <a:lstStyle/>
                    <a:p>
                      <a:endParaRPr lang="en-GB" sz="2000">
                        <a:latin typeface="Century Gothic" panose="020B0502020202020204" pitchFamily="34" charset="0"/>
                      </a:endParaRPr>
                    </a:p>
                  </a:txBody>
                  <a:tcPr anchor="ctr"/>
                </a:tc>
                <a:tc>
                  <a:txBody>
                    <a:bodyPr/>
                    <a:lstStyle/>
                    <a:p>
                      <a:pPr lvl="0" algn="ctr"/>
                      <a:r>
                        <a:rPr lang="en-GB" sz="2000" dirty="0" err="1">
                          <a:solidFill>
                            <a:schemeClr val="accent1">
                              <a:lumMod val="50000"/>
                            </a:schemeClr>
                          </a:solidFill>
                          <a:latin typeface="Century Gothic" panose="020B0502020202020204" pitchFamily="34" charset="0"/>
                        </a:rPr>
                        <a:t>nur</a:t>
                      </a:r>
                      <a:r>
                        <a:rPr lang="en-GB" sz="2000" dirty="0">
                          <a:solidFill>
                            <a:schemeClr val="accent1">
                              <a:lumMod val="50000"/>
                            </a:schemeClr>
                          </a:solidFill>
                          <a:latin typeface="Century Gothic" panose="020B0502020202020204" pitchFamily="34" charset="0"/>
                        </a:rPr>
                        <a:t> Mia</a:t>
                      </a:r>
                    </a:p>
                  </a:txBody>
                  <a:tcPr anchor="ctr"/>
                </a:tc>
                <a:tc>
                  <a:txBody>
                    <a:bodyPr/>
                    <a:lstStyle/>
                    <a:p>
                      <a:pPr lvl="0" algn="ctr"/>
                      <a:r>
                        <a:rPr lang="en-GB" sz="2000" dirty="0">
                          <a:solidFill>
                            <a:schemeClr val="accent1">
                              <a:lumMod val="50000"/>
                            </a:schemeClr>
                          </a:solidFill>
                          <a:latin typeface="Century Gothic" panose="020B0502020202020204" pitchFamily="34" charset="0"/>
                        </a:rPr>
                        <a:t>M</a:t>
                      </a:r>
                      <a:r>
                        <a:rPr lang="en-GB" sz="2000" baseline="0" dirty="0">
                          <a:solidFill>
                            <a:schemeClr val="accent1">
                              <a:lumMod val="50000"/>
                            </a:schemeClr>
                          </a:solidFill>
                          <a:latin typeface="Century Gothic" panose="020B0502020202020204" pitchFamily="34" charset="0"/>
                        </a:rPr>
                        <a:t> &amp;</a:t>
                      </a:r>
                      <a:r>
                        <a:rPr lang="en-GB" sz="2000" dirty="0">
                          <a:solidFill>
                            <a:schemeClr val="accent1">
                              <a:lumMod val="50000"/>
                            </a:schemeClr>
                          </a:solidFill>
                          <a:latin typeface="Century Gothic" panose="020B0502020202020204" pitchFamily="34" charset="0"/>
                        </a:rPr>
                        <a:t> W</a:t>
                      </a:r>
                    </a:p>
                  </a:txBody>
                  <a:tcPr anchor="ctr"/>
                </a:tc>
                <a:extLst>
                  <a:ext uri="{0D108BD9-81ED-4DB2-BD59-A6C34878D82A}">
                    <a16:rowId xmlns:a16="http://schemas.microsoft.com/office/drawing/2014/main" val="3097209514"/>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3442370797"/>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b="1" dirty="0">
                        <a:solidFill>
                          <a:srgbClr val="115076"/>
                        </a:solidFill>
                        <a:latin typeface="Century Gothic" panose="020B0502020202020204" pitchFamily="34" charset="0"/>
                      </a:endParaRPr>
                    </a:p>
                  </a:txBody>
                  <a:tcPr anchor="ctr"/>
                </a:tc>
                <a:tc>
                  <a:txBody>
                    <a:bodyPr/>
                    <a:lstStyle/>
                    <a:p>
                      <a:endParaRPr lang="en-GB" sz="20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890588510"/>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b="1" dirty="0">
                        <a:solidFill>
                          <a:srgbClr val="115076"/>
                        </a:solidFill>
                        <a:latin typeface="Century Gothic" panose="020B0502020202020204" pitchFamily="34" charset="0"/>
                      </a:endParaRPr>
                    </a:p>
                  </a:txBody>
                  <a:tcPr anchor="ctr"/>
                </a:tc>
                <a:tc>
                  <a:txBody>
                    <a:bodyPr/>
                    <a:lstStyle/>
                    <a:p>
                      <a:endParaRPr lang="en-GB" sz="20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4098199311"/>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b="1" dirty="0">
                        <a:solidFill>
                          <a:srgbClr val="115076"/>
                        </a:solidFill>
                        <a:latin typeface="Century Gothic" panose="020B0502020202020204" pitchFamily="34" charset="0"/>
                      </a:endParaRPr>
                    </a:p>
                  </a:txBody>
                  <a:tcPr anchor="ctr"/>
                </a:tc>
                <a:tc>
                  <a:txBody>
                    <a:bodyPr/>
                    <a:lstStyle/>
                    <a:p>
                      <a:endParaRPr lang="en-GB" sz="20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906487638"/>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b="1" dirty="0">
                        <a:solidFill>
                          <a:srgbClr val="115076"/>
                        </a:solidFill>
                        <a:latin typeface="Century Gothic" panose="020B0502020202020204" pitchFamily="34" charset="0"/>
                      </a:endParaRPr>
                    </a:p>
                  </a:txBody>
                  <a:tcPr anchor="ctr"/>
                </a:tc>
                <a:tc>
                  <a:txBody>
                    <a:bodyPr/>
                    <a:lstStyle/>
                    <a:p>
                      <a:endParaRPr lang="en-GB" sz="2000" b="1"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076436072"/>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dirty="0"/>
                    </a:p>
                  </a:txBody>
                  <a:tcPr anchor="ctr"/>
                </a:tc>
                <a:tc>
                  <a:txBody>
                    <a:bodyPr/>
                    <a:lstStyle/>
                    <a:p>
                      <a:endParaRPr lang="en-GB" sz="2000"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38271135"/>
                  </a:ext>
                </a:extLst>
              </a:tr>
              <a:tr h="567028">
                <a:tc>
                  <a:txBody>
                    <a:bodyPr/>
                    <a:lstStyle/>
                    <a:p>
                      <a:pPr algn="ctr"/>
                      <a:endParaRPr lang="en-GB" sz="200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975175003"/>
                  </a:ext>
                </a:extLst>
              </a:tr>
              <a:tr h="567028">
                <a:tc>
                  <a:txBody>
                    <a:bodyPr/>
                    <a:lstStyle/>
                    <a:p>
                      <a:pPr algn="ctr"/>
                      <a:endParaRPr lang="en-GB" sz="2000" b="0" i="0" dirty="0">
                        <a:solidFill>
                          <a:srgbClr val="115076"/>
                        </a:solidFill>
                        <a:latin typeface="Century Gothic" panose="020B0502020202020204" pitchFamily="34" charset="0"/>
                      </a:endParaRPr>
                    </a:p>
                  </a:txBody>
                  <a:tcPr anchor="ctr"/>
                </a:tc>
                <a:tc>
                  <a:txBody>
                    <a:bodyPr/>
                    <a:lstStyle/>
                    <a:p>
                      <a:endParaRPr lang="en-GB"/>
                    </a:p>
                  </a:txBody>
                  <a:tcPr anchor="ctr"/>
                </a:tc>
                <a:tc>
                  <a:txBody>
                    <a:bodyPr/>
                    <a:lstStyle/>
                    <a:p>
                      <a:endParaRPr lang="en-GB" sz="2000" dirty="0">
                        <a:solidFill>
                          <a:srgbClr val="115076"/>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452697797"/>
                  </a:ext>
                </a:extLst>
              </a:tr>
            </a:tbl>
          </a:graphicData>
        </a:graphic>
      </p:graphicFrame>
      <p:pic>
        <p:nvPicPr>
          <p:cNvPr id="4" name="Picture 3">
            <a:extLst>
              <a:ext uri="{FF2B5EF4-FFF2-40B4-BE49-F238E27FC236}">
                <a16:creationId xmlns:a16="http://schemas.microsoft.com/office/drawing/2014/main" id="{0CF36FA6-52A2-5A49-B929-9F5050187088}"/>
              </a:ext>
            </a:extLst>
          </p:cNvPr>
          <p:cNvPicPr>
            <a:picLocks noChangeAspect="1"/>
          </p:cNvPicPr>
          <p:nvPr/>
        </p:nvPicPr>
        <p:blipFill>
          <a:blip r:embed="rId3"/>
          <a:stretch>
            <a:fillRect/>
          </a:stretch>
        </p:blipFill>
        <p:spPr>
          <a:xfrm>
            <a:off x="24141" y="2046014"/>
            <a:ext cx="3802457" cy="4099048"/>
          </a:xfrm>
          <a:prstGeom prst="rect">
            <a:avLst/>
          </a:prstGeom>
        </p:spPr>
      </p:pic>
      <p:sp>
        <p:nvSpPr>
          <p:cNvPr id="10" name="Rectangle 9"/>
          <p:cNvSpPr/>
          <p:nvPr/>
        </p:nvSpPr>
        <p:spPr>
          <a:xfrm>
            <a:off x="144859" y="56791"/>
            <a:ext cx="10718380" cy="461665"/>
          </a:xfrm>
          <a:prstGeom prst="rect">
            <a:avLst/>
          </a:prstGeom>
        </p:spPr>
        <p:txBody>
          <a:bodyPr wrap="square">
            <a:spAutoFit/>
          </a:bodyPr>
          <a:lstStyle/>
          <a:p>
            <a:r>
              <a:rPr lang="en-GB" sz="2400" dirty="0" err="1">
                <a:solidFill>
                  <a:srgbClr val="115076"/>
                </a:solidFill>
                <a:latin typeface="Century Gothic" panose="020B0502020202020204" pitchFamily="34" charset="0"/>
              </a:rPr>
              <a:t>Wer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macht</a:t>
            </a:r>
            <a:r>
              <a:rPr lang="en-GB" sz="2400" dirty="0">
                <a:solidFill>
                  <a:srgbClr val="115076"/>
                </a:solidFill>
                <a:latin typeface="Century Gothic" panose="020B0502020202020204" pitchFamily="34" charset="0"/>
              </a:rPr>
              <a:t> was </a:t>
            </a:r>
            <a:r>
              <a:rPr lang="en-GB" sz="2400" dirty="0" err="1">
                <a:solidFill>
                  <a:srgbClr val="115076"/>
                </a:solidFill>
                <a:latin typeface="Century Gothic" panose="020B0502020202020204" pitchFamily="34" charset="0"/>
              </a:rPr>
              <a:t>im</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Osterlaub</a:t>
            </a:r>
            <a:r>
              <a:rPr lang="en-GB" sz="2400" dirty="0">
                <a:solidFill>
                  <a:srgbClr val="115076"/>
                </a:solidFill>
                <a:latin typeface="Century Gothic" panose="020B0502020202020204" pitchFamily="34" charset="0"/>
              </a:rPr>
              <a:t>? Nur </a:t>
            </a:r>
            <a:r>
              <a:rPr lang="en-GB" sz="2400" b="1" dirty="0">
                <a:solidFill>
                  <a:srgbClr val="115076"/>
                </a:solidFill>
                <a:latin typeface="Century Gothic" panose="020B0502020202020204" pitchFamily="34" charset="0"/>
              </a:rPr>
              <a:t>Mia</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oder</a:t>
            </a:r>
            <a:r>
              <a:rPr lang="en-GB" sz="2400" dirty="0">
                <a:solidFill>
                  <a:srgbClr val="115076"/>
                </a:solidFill>
                <a:latin typeface="Century Gothic" panose="020B0502020202020204" pitchFamily="34" charset="0"/>
              </a:rPr>
              <a:t> </a:t>
            </a:r>
            <a:r>
              <a:rPr lang="en-GB" sz="2400" b="1" dirty="0">
                <a:solidFill>
                  <a:srgbClr val="115076"/>
                </a:solidFill>
                <a:latin typeface="Century Gothic" panose="020B0502020202020204" pitchFamily="34" charset="0"/>
              </a:rPr>
              <a:t>Mia und  Wolfgang</a:t>
            </a:r>
            <a:r>
              <a:rPr lang="en-GB" sz="2400" dirty="0">
                <a:solidFill>
                  <a:srgbClr val="115076"/>
                </a:solidFill>
                <a:latin typeface="Century Gothic" panose="020B0502020202020204" pitchFamily="34" charset="0"/>
              </a:rPr>
              <a:t>?</a:t>
            </a:r>
          </a:p>
        </p:txBody>
      </p:sp>
      <p:sp>
        <p:nvSpPr>
          <p:cNvPr id="27" name="Speech Bubble: Oval 11">
            <a:extLst>
              <a:ext uri="{FF2B5EF4-FFF2-40B4-BE49-F238E27FC236}">
                <a16:creationId xmlns:a16="http://schemas.microsoft.com/office/drawing/2014/main" id="{999E9701-F0C3-4047-B74F-711B3D782654}"/>
              </a:ext>
            </a:extLst>
          </p:cNvPr>
          <p:cNvSpPr/>
          <p:nvPr/>
        </p:nvSpPr>
        <p:spPr>
          <a:xfrm>
            <a:off x="144859" y="718474"/>
            <a:ext cx="3458095" cy="1438588"/>
          </a:xfrm>
          <a:prstGeom prst="wedgeEllipseCallout">
            <a:avLst>
              <a:gd name="adj1" fmla="val -9711"/>
              <a:gd name="adj2" fmla="val -43276"/>
            </a:avLst>
          </a:prstGeom>
          <a:solidFill>
            <a:schemeClr val="accent1">
              <a:lumMod val="50000"/>
            </a:schemeClr>
          </a:solidFill>
          <a:ln>
            <a:solidFill>
              <a:srgbClr val="DAA520"/>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dirty="0">
                <a:latin typeface="Century Gothic" panose="020B0502020202020204" pitchFamily="34" charset="0"/>
              </a:rPr>
              <a:t>Remember: </a:t>
            </a:r>
            <a:r>
              <a:rPr lang="en-GB" sz="2000" i="1" dirty="0" err="1">
                <a:latin typeface="Century Gothic" panose="020B0502020202020204" pitchFamily="34" charset="0"/>
              </a:rPr>
              <a:t>sie</a:t>
            </a:r>
            <a:r>
              <a:rPr lang="en-GB" sz="2000" dirty="0">
                <a:latin typeface="Century Gothic" panose="020B0502020202020204" pitchFamily="34" charset="0"/>
              </a:rPr>
              <a:t> means both ‘</a:t>
            </a:r>
            <a:r>
              <a:rPr lang="en-GB" sz="2000" b="1" dirty="0">
                <a:latin typeface="Century Gothic" panose="020B0502020202020204" pitchFamily="34" charset="0"/>
              </a:rPr>
              <a:t>she</a:t>
            </a:r>
            <a:r>
              <a:rPr lang="en-GB" sz="2000" dirty="0">
                <a:latin typeface="Century Gothic" panose="020B0502020202020204" pitchFamily="34" charset="0"/>
              </a:rPr>
              <a:t>’ and ‘</a:t>
            </a:r>
            <a:r>
              <a:rPr lang="en-GB" sz="2000" b="1" dirty="0">
                <a:latin typeface="Century Gothic" panose="020B0502020202020204" pitchFamily="34" charset="0"/>
              </a:rPr>
              <a:t>they</a:t>
            </a:r>
            <a:r>
              <a:rPr lang="en-GB" sz="2000" dirty="0">
                <a:latin typeface="Century Gothic" panose="020B0502020202020204" pitchFamily="34" charset="0"/>
              </a:rPr>
              <a:t>’!</a:t>
            </a:r>
          </a:p>
        </p:txBody>
      </p:sp>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6368" y="1452126"/>
            <a:ext cx="498794" cy="519576"/>
          </a:xfrm>
          <a:prstGeom prst="rect">
            <a:avLst/>
          </a:prstGeom>
        </p:spPr>
      </p:pic>
      <p:pic>
        <p:nvPicPr>
          <p:cNvPr id="29" name="Picture 28">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6368" y="2021436"/>
            <a:ext cx="498794" cy="519576"/>
          </a:xfrm>
          <a:prstGeom prst="rect">
            <a:avLst/>
          </a:prstGeom>
        </p:spPr>
      </p:pic>
      <p:pic>
        <p:nvPicPr>
          <p:cNvPr id="30" name="Picture 29">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4509" y="2580556"/>
            <a:ext cx="498794" cy="519576"/>
          </a:xfrm>
          <a:prstGeom prst="rect">
            <a:avLst/>
          </a:prstGeom>
        </p:spPr>
      </p:pic>
      <p:pic>
        <p:nvPicPr>
          <p:cNvPr id="31" name="Picture 30">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1187" y="3161382"/>
            <a:ext cx="498794" cy="519576"/>
          </a:xfrm>
          <a:prstGeom prst="rect">
            <a:avLst/>
          </a:prstGeom>
        </p:spPr>
      </p:pic>
      <p:pic>
        <p:nvPicPr>
          <p:cNvPr id="32" name="Picture 31">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8665" y="3730692"/>
            <a:ext cx="498794" cy="519576"/>
          </a:xfrm>
          <a:prstGeom prst="rect">
            <a:avLst/>
          </a:prstGeom>
        </p:spPr>
      </p:pic>
      <p:pic>
        <p:nvPicPr>
          <p:cNvPr id="33" name="Picture 32">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4509" y="4823544"/>
            <a:ext cx="498794" cy="519576"/>
          </a:xfrm>
          <a:prstGeom prst="rect">
            <a:avLst/>
          </a:prstGeom>
        </p:spPr>
      </p:pic>
      <p:pic>
        <p:nvPicPr>
          <p:cNvPr id="34" name="Picture 33">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6368" y="4301101"/>
            <a:ext cx="498794" cy="519576"/>
          </a:xfrm>
          <a:prstGeom prst="rect">
            <a:avLst/>
          </a:prstGeom>
        </p:spPr>
      </p:pic>
      <p:pic>
        <p:nvPicPr>
          <p:cNvPr id="35" name="Picture 34">
            <a:extLst>
              <a:ext uri="{FF2B5EF4-FFF2-40B4-BE49-F238E27FC236}">
                <a16:creationId xmlns:a16="http://schemas.microsoft.com/office/drawing/2014/main" id="{09A46CE3-458E-4199-9C29-4EFAE210B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4509" y="5420907"/>
            <a:ext cx="498794" cy="519576"/>
          </a:xfrm>
          <a:prstGeom prst="rect">
            <a:avLst/>
          </a:prstGeom>
        </p:spPr>
      </p:pic>
      <p:sp>
        <p:nvSpPr>
          <p:cNvPr id="8" name="TextBox 7"/>
          <p:cNvSpPr txBox="1"/>
          <p:nvPr/>
        </p:nvSpPr>
        <p:spPr>
          <a:xfrm>
            <a:off x="4453591" y="3781085"/>
            <a:ext cx="4123765" cy="400110"/>
          </a:xfrm>
          <a:prstGeom prst="rect">
            <a:avLst/>
          </a:prstGeom>
          <a:noFill/>
        </p:spPr>
        <p:txBody>
          <a:bodyPr wrap="square" rtlCol="0">
            <a:spAutoFit/>
          </a:bodyPr>
          <a:lstStyle/>
          <a:p>
            <a:pPr fontAlgn="ctr"/>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geben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ein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Konzert</a:t>
            </a:r>
            <a:r>
              <a:rPr lang="en-GB" sz="2000" dirty="0">
                <a:solidFill>
                  <a:schemeClr val="accent1">
                    <a:lumMod val="50000"/>
                  </a:schemeClr>
                </a:solidFill>
                <a:latin typeface="Century Gothic" panose="020B0502020202020204" pitchFamily="34" charset="0"/>
              </a:rPr>
              <a:t> in Wien.</a:t>
            </a:r>
            <a:endParaRPr lang="en-GB" sz="2000" dirty="0">
              <a:solidFill>
                <a:schemeClr val="accent1">
                  <a:lumMod val="50000"/>
                </a:schemeClr>
              </a:solidFill>
              <a:latin typeface="Arial" panose="020B0604020202020204" pitchFamily="34" charset="0"/>
            </a:endParaRPr>
          </a:p>
        </p:txBody>
      </p:sp>
      <p:sp>
        <p:nvSpPr>
          <p:cNvPr id="37" name="TextBox 36"/>
          <p:cNvSpPr txBox="1"/>
          <p:nvPr/>
        </p:nvSpPr>
        <p:spPr>
          <a:xfrm>
            <a:off x="4525311" y="2640289"/>
            <a:ext cx="412376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schreibt</a:t>
            </a:r>
            <a:r>
              <a:rPr lang="en-GB" sz="2000" b="1"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die </a:t>
            </a:r>
            <a:r>
              <a:rPr lang="en-GB" sz="2000" dirty="0" err="1">
                <a:solidFill>
                  <a:schemeClr val="accent1">
                    <a:lumMod val="50000"/>
                  </a:schemeClr>
                </a:solidFill>
                <a:latin typeface="Century Gothic" panose="020B0502020202020204" pitchFamily="34" charset="0"/>
              </a:rPr>
              <a:t>Musik</a:t>
            </a:r>
            <a:r>
              <a:rPr lang="en-GB" sz="200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endParaRPr>
          </a:p>
        </p:txBody>
      </p:sp>
      <p:sp>
        <p:nvSpPr>
          <p:cNvPr id="38" name="TextBox 37"/>
          <p:cNvSpPr txBox="1"/>
          <p:nvPr/>
        </p:nvSpPr>
        <p:spPr>
          <a:xfrm>
            <a:off x="4489451" y="3204116"/>
            <a:ext cx="4052047" cy="400110"/>
          </a:xfrm>
          <a:prstGeom prst="rect">
            <a:avLst/>
          </a:prstGeom>
          <a:noFill/>
        </p:spPr>
        <p:txBody>
          <a:bodyPr wrap="square" rtlCol="0">
            <a:spAutoFit/>
          </a:bodyPr>
          <a:lstStyle/>
          <a:p>
            <a:pPr fontAlgn="ctr"/>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fahren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nach</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Österreich</a:t>
            </a:r>
            <a:r>
              <a:rPr lang="en-GB" sz="200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Arial" panose="020B0604020202020204" pitchFamily="34" charset="0"/>
            </a:endParaRPr>
          </a:p>
        </p:txBody>
      </p:sp>
      <p:sp>
        <p:nvSpPr>
          <p:cNvPr id="40" name="TextBox 39"/>
          <p:cNvSpPr txBox="1"/>
          <p:nvPr/>
        </p:nvSpPr>
        <p:spPr>
          <a:xfrm>
            <a:off x="4489451" y="4339874"/>
            <a:ext cx="412376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nehmen</a:t>
            </a:r>
            <a:r>
              <a:rPr lang="en-GB" sz="2000" dirty="0">
                <a:solidFill>
                  <a:schemeClr val="accent1">
                    <a:lumMod val="50000"/>
                  </a:schemeClr>
                </a:solidFill>
                <a:latin typeface="Century Gothic" panose="020B0502020202020204" pitchFamily="34" charset="0"/>
              </a:rPr>
              <a:t> den Zug.</a:t>
            </a:r>
            <a:endParaRPr lang="en-GB" sz="2000" dirty="0">
              <a:solidFill>
                <a:schemeClr val="accent1">
                  <a:lumMod val="50000"/>
                </a:schemeClr>
              </a:solidFill>
            </a:endParaRPr>
          </a:p>
        </p:txBody>
      </p:sp>
      <p:sp>
        <p:nvSpPr>
          <p:cNvPr id="42" name="TextBox 41"/>
          <p:cNvSpPr txBox="1"/>
          <p:nvPr/>
        </p:nvSpPr>
        <p:spPr>
          <a:xfrm>
            <a:off x="4525311" y="4897205"/>
            <a:ext cx="4123765" cy="400110"/>
          </a:xfrm>
          <a:prstGeom prst="rect">
            <a:avLst/>
          </a:prstGeom>
          <a:noFill/>
        </p:spPr>
        <p:txBody>
          <a:bodyPr wrap="square" rtlCol="0">
            <a:spAutoFit/>
          </a:bodyPr>
          <a:lstStyle/>
          <a:p>
            <a:r>
              <a:rPr lang="de-DE" sz="2000" dirty="0">
                <a:solidFill>
                  <a:schemeClr val="accent1">
                    <a:lumMod val="50000"/>
                  </a:schemeClr>
                </a:solidFill>
                <a:latin typeface="Century Gothic" panose="020B0502020202020204" pitchFamily="34" charset="0"/>
              </a:rPr>
              <a:t>Sie schläft im Zug. </a:t>
            </a:r>
            <a:endParaRPr lang="en-GB" sz="2000" dirty="0">
              <a:solidFill>
                <a:schemeClr val="accent1">
                  <a:lumMod val="50000"/>
                </a:schemeClr>
              </a:solidFill>
              <a:latin typeface="Arial" panose="020B0604020202020204" pitchFamily="34" charset="0"/>
            </a:endParaRPr>
          </a:p>
        </p:txBody>
      </p:sp>
      <p:sp>
        <p:nvSpPr>
          <p:cNvPr id="44" name="TextBox 43"/>
          <p:cNvSpPr txBox="1"/>
          <p:nvPr/>
        </p:nvSpPr>
        <p:spPr>
          <a:xfrm>
            <a:off x="4506703" y="5461032"/>
            <a:ext cx="4191091" cy="400110"/>
          </a:xfrm>
          <a:prstGeom prst="rect">
            <a:avLst/>
          </a:prstGeom>
          <a:noFill/>
        </p:spPr>
        <p:txBody>
          <a:bodyPr wrap="square" rtlCol="0">
            <a:spAutoFit/>
          </a:bodyPr>
          <a:lstStyle/>
          <a:p>
            <a:pPr fontAlgn="ctr"/>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lässt</a:t>
            </a:r>
            <a:r>
              <a:rPr lang="en-GB" sz="2000" dirty="0">
                <a:solidFill>
                  <a:schemeClr val="accent1">
                    <a:lumMod val="50000"/>
                  </a:schemeClr>
                </a:solidFill>
                <a:latin typeface="Century Gothic" panose="020B0502020202020204" pitchFamily="34" charset="0"/>
              </a:rPr>
              <a:t> die </a:t>
            </a:r>
            <a:r>
              <a:rPr lang="en-GB" sz="2000" dirty="0" err="1">
                <a:solidFill>
                  <a:schemeClr val="accent1">
                    <a:lumMod val="50000"/>
                  </a:schemeClr>
                </a:solidFill>
                <a:latin typeface="Century Gothic" panose="020B0502020202020204" pitchFamily="34" charset="0"/>
              </a:rPr>
              <a:t>Noten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zu</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Hause</a:t>
            </a:r>
            <a:r>
              <a:rPr lang="en-GB" sz="200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Arial" panose="020B0604020202020204" pitchFamily="34" charset="0"/>
            </a:endParaRPr>
          </a:p>
        </p:txBody>
      </p:sp>
      <p:sp>
        <p:nvSpPr>
          <p:cNvPr id="11" name="TextBox 10"/>
          <p:cNvSpPr txBox="1"/>
          <p:nvPr/>
        </p:nvSpPr>
        <p:spPr>
          <a:xfrm>
            <a:off x="4489451" y="1499493"/>
            <a:ext cx="4617559" cy="400110"/>
          </a:xfrm>
          <a:prstGeom prst="rect">
            <a:avLst/>
          </a:prstGeom>
          <a:noFill/>
        </p:spPr>
        <p:txBody>
          <a:bodyPr wrap="square" rtlCol="0">
            <a:spAutoFit/>
          </a:bodyPr>
          <a:lstStyle/>
          <a:p>
            <a:r>
              <a:rPr lang="en-GB" sz="2000">
                <a:solidFill>
                  <a:schemeClr val="accent1">
                    <a:lumMod val="50000"/>
                  </a:schemeClr>
                </a:solidFill>
                <a:latin typeface="Century Gothic" panose="020B0502020202020204" pitchFamily="34" charset="0"/>
              </a:rPr>
              <a:t>Sie bleiben nicht zu Hause.</a:t>
            </a:r>
            <a:endParaRPr lang="en-GB" sz="2000">
              <a:solidFill>
                <a:schemeClr val="accent1">
                  <a:lumMod val="50000"/>
                </a:schemeClr>
              </a:solidFill>
            </a:endParaRPr>
          </a:p>
        </p:txBody>
      </p:sp>
      <p:sp>
        <p:nvSpPr>
          <p:cNvPr id="12" name="TextBox 11"/>
          <p:cNvSpPr txBox="1"/>
          <p:nvPr/>
        </p:nvSpPr>
        <p:spPr>
          <a:xfrm>
            <a:off x="4537619" y="2070874"/>
            <a:ext cx="4368249" cy="400110"/>
          </a:xfrm>
          <a:prstGeom prst="rect">
            <a:avLst/>
          </a:prstGeom>
          <a:noFill/>
        </p:spPr>
        <p:txBody>
          <a:bodyPr wrap="square" rtlCol="0">
            <a:spAutoFit/>
          </a:bodyPr>
          <a:lstStyle/>
          <a:p>
            <a:pPr fontAlgn="ctr"/>
            <a:r>
              <a:rPr lang="en-GB" sz="2000" dirty="0">
                <a:solidFill>
                  <a:schemeClr val="accent1">
                    <a:lumMod val="50000"/>
                  </a:schemeClr>
                </a:solidFill>
                <a:latin typeface="Century Gothic" panose="020B0502020202020204" pitchFamily="34" charset="0"/>
              </a:rPr>
              <a:t>Sie </a:t>
            </a:r>
            <a:r>
              <a:rPr lang="en-GB" sz="2000" dirty="0" err="1">
                <a:solidFill>
                  <a:schemeClr val="accent1">
                    <a:lumMod val="50000"/>
                  </a:schemeClr>
                </a:solidFill>
                <a:latin typeface="Century Gothic" panose="020B0502020202020204" pitchFamily="34" charset="0"/>
              </a:rPr>
              <a:t>spielen</a:t>
            </a:r>
            <a:r>
              <a:rPr lang="en-GB" sz="2000" dirty="0">
                <a:solidFill>
                  <a:schemeClr val="accent1">
                    <a:lumMod val="50000"/>
                  </a:schemeClr>
                </a:solidFill>
                <a:latin typeface="Century Gothic" panose="020B0502020202020204" pitchFamily="34" charset="0"/>
              </a:rPr>
              <a:t> in </a:t>
            </a:r>
            <a:r>
              <a:rPr lang="en-GB" sz="2000" dirty="0" err="1">
                <a:solidFill>
                  <a:schemeClr val="accent1">
                    <a:lumMod val="50000"/>
                  </a:schemeClr>
                </a:solidFill>
                <a:latin typeface="Century Gothic" panose="020B0502020202020204" pitchFamily="34" charset="0"/>
              </a:rPr>
              <a:t>einer</a:t>
            </a:r>
            <a:r>
              <a:rPr lang="en-GB" sz="2000" dirty="0">
                <a:solidFill>
                  <a:schemeClr val="accent1">
                    <a:lumMod val="50000"/>
                  </a:schemeClr>
                </a:solidFill>
                <a:latin typeface="Century Gothic" panose="020B0502020202020204" pitchFamily="34" charset="0"/>
              </a:rPr>
              <a:t> Band.</a:t>
            </a:r>
            <a:endParaRPr lang="en-GB" sz="2000" dirty="0">
              <a:solidFill>
                <a:schemeClr val="accent1">
                  <a:lumMod val="50000"/>
                </a:schemeClr>
              </a:solidFill>
              <a:latin typeface="Arial" panose="020B0604020202020204" pitchFamily="34" charset="0"/>
            </a:endParaRPr>
          </a:p>
        </p:txBody>
      </p:sp>
      <p:sp>
        <p:nvSpPr>
          <p:cNvPr id="41" name="Action Button: Custom 40" descr="number 1">
            <a:hlinkClick r:id="" action="ppaction://noaction" highlightClick="1">
              <a:snd r:embed="rId5" name="3.wav"/>
            </a:hlinkClick>
            <a:extLst>
              <a:ext uri="{FF2B5EF4-FFF2-40B4-BE49-F238E27FC236}">
                <a16:creationId xmlns:a16="http://schemas.microsoft.com/office/drawing/2014/main" id="{8DA2BEE1-4D56-5441-A74C-9AFEEA1136B0}"/>
              </a:ext>
            </a:extLst>
          </p:cNvPr>
          <p:cNvSpPr/>
          <p:nvPr/>
        </p:nvSpPr>
        <p:spPr>
          <a:xfrm>
            <a:off x="3799845" y="2608693"/>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3" name="Action Button: Custom 42" descr="number 1">
            <a:hlinkClick r:id="" action="ppaction://noaction" highlightClick="1">
              <a:snd r:embed="rId6" name="2.wav"/>
            </a:hlinkClick>
            <a:extLst>
              <a:ext uri="{FF2B5EF4-FFF2-40B4-BE49-F238E27FC236}">
                <a16:creationId xmlns:a16="http://schemas.microsoft.com/office/drawing/2014/main" id="{8DA2BEE1-4D56-5441-A74C-9AFEEA1136B0}"/>
              </a:ext>
            </a:extLst>
          </p:cNvPr>
          <p:cNvSpPr/>
          <p:nvPr/>
        </p:nvSpPr>
        <p:spPr>
          <a:xfrm>
            <a:off x="3799845" y="2035086"/>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5" name="Action Button: Custom 44" descr="number 1">
            <a:hlinkClick r:id="" action="ppaction://noaction" highlightClick="1">
              <a:snd r:embed="rId7" name="1.wav"/>
            </a:hlinkClick>
            <a:extLst>
              <a:ext uri="{FF2B5EF4-FFF2-40B4-BE49-F238E27FC236}">
                <a16:creationId xmlns:a16="http://schemas.microsoft.com/office/drawing/2014/main" id="{8DA2BEE1-4D56-5441-A74C-9AFEEA1136B0}"/>
              </a:ext>
            </a:extLst>
          </p:cNvPr>
          <p:cNvSpPr/>
          <p:nvPr/>
        </p:nvSpPr>
        <p:spPr>
          <a:xfrm>
            <a:off x="3804315" y="1475367"/>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6" name="Action Button: Custom 45" descr="number 1">
            <a:hlinkClick r:id="" action="ppaction://noaction" highlightClick="1">
              <a:snd r:embed="rId8" name="4.wav"/>
            </a:hlinkClick>
            <a:extLst>
              <a:ext uri="{FF2B5EF4-FFF2-40B4-BE49-F238E27FC236}">
                <a16:creationId xmlns:a16="http://schemas.microsoft.com/office/drawing/2014/main" id="{8DA2BEE1-4D56-5441-A74C-9AFEEA1136B0}"/>
              </a:ext>
            </a:extLst>
          </p:cNvPr>
          <p:cNvSpPr/>
          <p:nvPr/>
        </p:nvSpPr>
        <p:spPr>
          <a:xfrm>
            <a:off x="3781565" y="3182300"/>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56" name="Action Button: Custom 55" descr="number 1">
            <a:hlinkClick r:id="" action="ppaction://noaction" highlightClick="1">
              <a:snd r:embed="rId9" name="5.wav"/>
            </a:hlinkClick>
            <a:extLst>
              <a:ext uri="{FF2B5EF4-FFF2-40B4-BE49-F238E27FC236}">
                <a16:creationId xmlns:a16="http://schemas.microsoft.com/office/drawing/2014/main" id="{8DA2BEE1-4D56-5441-A74C-9AFEEA1136B0}"/>
              </a:ext>
            </a:extLst>
          </p:cNvPr>
          <p:cNvSpPr/>
          <p:nvPr/>
        </p:nvSpPr>
        <p:spPr>
          <a:xfrm>
            <a:off x="3781564" y="374383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57" name="Action Button: Custom 56" descr="number 1">
            <a:hlinkClick r:id="" action="ppaction://noaction" highlightClick="1">
              <a:snd r:embed="rId10" name="8.wav"/>
            </a:hlinkClick>
            <a:extLst>
              <a:ext uri="{FF2B5EF4-FFF2-40B4-BE49-F238E27FC236}">
                <a16:creationId xmlns:a16="http://schemas.microsoft.com/office/drawing/2014/main" id="{8DA2BEE1-4D56-5441-A74C-9AFEEA1136B0}"/>
              </a:ext>
            </a:extLst>
          </p:cNvPr>
          <p:cNvSpPr/>
          <p:nvPr/>
        </p:nvSpPr>
        <p:spPr>
          <a:xfrm>
            <a:off x="3777094" y="5452592"/>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58" name="Action Button: Custom 57" descr="number 1">
            <a:hlinkClick r:id="" action="ppaction://noaction" highlightClick="1">
              <a:snd r:embed="rId11" name="7.wav"/>
            </a:hlinkClick>
            <a:extLst>
              <a:ext uri="{FF2B5EF4-FFF2-40B4-BE49-F238E27FC236}">
                <a16:creationId xmlns:a16="http://schemas.microsoft.com/office/drawing/2014/main" id="{8DA2BEE1-4D56-5441-A74C-9AFEEA1136B0}"/>
              </a:ext>
            </a:extLst>
          </p:cNvPr>
          <p:cNvSpPr/>
          <p:nvPr/>
        </p:nvSpPr>
        <p:spPr>
          <a:xfrm>
            <a:off x="3777094" y="48789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59" name="Action Button: Custom 58" descr="number 1">
            <a:hlinkClick r:id="" action="ppaction://noaction" highlightClick="1">
              <a:snd r:embed="rId12" name="6.wav"/>
            </a:hlinkClick>
            <a:extLst>
              <a:ext uri="{FF2B5EF4-FFF2-40B4-BE49-F238E27FC236}">
                <a16:creationId xmlns:a16="http://schemas.microsoft.com/office/drawing/2014/main" id="{8DA2BEE1-4D56-5441-A74C-9AFEEA1136B0}"/>
              </a:ext>
            </a:extLst>
          </p:cNvPr>
          <p:cNvSpPr/>
          <p:nvPr/>
        </p:nvSpPr>
        <p:spPr>
          <a:xfrm>
            <a:off x="3781564" y="4319266"/>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 name="Rectangle 1"/>
          <p:cNvSpPr/>
          <p:nvPr/>
        </p:nvSpPr>
        <p:spPr>
          <a:xfrm>
            <a:off x="4344620" y="5960396"/>
            <a:ext cx="3127779" cy="369332"/>
          </a:xfrm>
          <a:prstGeom prst="rect">
            <a:avLst/>
          </a:prstGeom>
        </p:spPr>
        <p:txBody>
          <a:bodyPr wrap="none">
            <a:spAutoFit/>
          </a:bodyPr>
          <a:lstStyle/>
          <a:p>
            <a:r>
              <a:rPr lang="en-GB" dirty="0">
                <a:solidFill>
                  <a:schemeClr val="accent1">
                    <a:lumMod val="50000"/>
                  </a:schemeClr>
                </a:solidFill>
                <a:latin typeface="Century Gothic" panose="020B0502020202020204" pitchFamily="34" charset="0"/>
              </a:rPr>
              <a:t>*die </a:t>
            </a:r>
            <a:r>
              <a:rPr lang="en-GB" dirty="0" err="1">
                <a:solidFill>
                  <a:schemeClr val="accent1">
                    <a:lumMod val="50000"/>
                  </a:schemeClr>
                </a:solidFill>
                <a:latin typeface="Century Gothic" panose="020B0502020202020204" pitchFamily="34" charset="0"/>
              </a:rPr>
              <a:t>Noten</a:t>
            </a:r>
            <a:r>
              <a:rPr lang="en-GB" dirty="0">
                <a:solidFill>
                  <a:schemeClr val="accent1">
                    <a:lumMod val="50000"/>
                  </a:schemeClr>
                </a:solidFill>
                <a:latin typeface="Century Gothic" panose="020B0502020202020204" pitchFamily="34" charset="0"/>
              </a:rPr>
              <a:t> - written music </a:t>
            </a:r>
            <a:endParaRPr lang="en-GB" dirty="0">
              <a:solidFill>
                <a:schemeClr val="accent1">
                  <a:lumMod val="50000"/>
                </a:schemeClr>
              </a:solidFill>
            </a:endParaRPr>
          </a:p>
        </p:txBody>
      </p:sp>
      <p:sp>
        <p:nvSpPr>
          <p:cNvPr id="5" name="Title 4">
            <a:extLst>
              <a:ext uri="{FF2B5EF4-FFF2-40B4-BE49-F238E27FC236}">
                <a16:creationId xmlns:a16="http://schemas.microsoft.com/office/drawing/2014/main" id="{C7D61C9A-6C1E-964B-B4C3-72E2934F744C}"/>
              </a:ext>
            </a:extLst>
          </p:cNvPr>
          <p:cNvSpPr>
            <a:spLocks noGrp="1"/>
          </p:cNvSpPr>
          <p:nvPr>
            <p:ph type="title"/>
          </p:nvPr>
        </p:nvSpPr>
        <p:spPr>
          <a:xfrm>
            <a:off x="9892451" y="73743"/>
            <a:ext cx="2150244" cy="445826"/>
          </a:xfrm>
        </p:spPr>
        <p:txBody>
          <a:bodyPr>
            <a:normAutofit/>
          </a:bodyPr>
          <a:lstStyle/>
          <a:p>
            <a:pPr algn="ctr"/>
            <a:r>
              <a:rPr lang="en-GB" sz="1800" b="1" dirty="0" err="1">
                <a:solidFill>
                  <a:prstClr val="white"/>
                </a:solidFill>
              </a:rPr>
              <a:t>hören</a:t>
            </a:r>
            <a:r>
              <a:rPr lang="en-GB" sz="1800" b="1" dirty="0">
                <a:solidFill>
                  <a:prstClr val="white"/>
                </a:solidFill>
              </a:rPr>
              <a:t> und </a:t>
            </a:r>
            <a:r>
              <a:rPr lang="en-GB" sz="1800" b="1" dirty="0" err="1">
                <a:solidFill>
                  <a:prstClr val="white"/>
                </a:solidFill>
              </a:rPr>
              <a:t>lesen</a:t>
            </a:r>
            <a:endParaRPr lang="en-US" sz="1800" b="1" dirty="0"/>
          </a:p>
        </p:txBody>
      </p:sp>
      <p:sp>
        <p:nvSpPr>
          <p:cNvPr id="39" name="Rounded Rectangle 11">
            <a:extLst>
              <a:ext uri="{FF2B5EF4-FFF2-40B4-BE49-F238E27FC236}">
                <a16:creationId xmlns:a16="http://schemas.microsoft.com/office/drawing/2014/main" id="{483D7EB9-C2AA-4190-98DE-925F861600E9}"/>
              </a:ext>
            </a:extLst>
          </p:cNvPr>
          <p:cNvSpPr/>
          <p:nvPr/>
        </p:nvSpPr>
        <p:spPr>
          <a:xfrm>
            <a:off x="10107386" y="247046"/>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25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p:bldP spid="37" grpId="0"/>
      <p:bldP spid="38" grpId="0"/>
      <p:bldP spid="40" grpId="0"/>
      <p:bldP spid="42" grpId="0"/>
      <p:bldP spid="44"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8469"/>
            <a:ext cx="5005137" cy="869951"/>
          </a:xfrm>
          <a:prstGeom prst="rect">
            <a:avLst/>
          </a:prstGeom>
        </p:spPr>
      </p:pic>
      <p:sp>
        <p:nvSpPr>
          <p:cNvPr id="4" name="Title 3"/>
          <p:cNvSpPr>
            <a:spLocks noGrp="1"/>
          </p:cNvSpPr>
          <p:nvPr>
            <p:ph type="title"/>
          </p:nvPr>
        </p:nvSpPr>
        <p:spPr>
          <a:xfrm>
            <a:off x="0" y="247046"/>
            <a:ext cx="4379495" cy="707849"/>
          </a:xfrm>
        </p:spPr>
        <p:txBody>
          <a:bodyPr>
            <a:normAutofit/>
          </a:bodyPr>
          <a:lstStyle/>
          <a:p>
            <a:r>
              <a:rPr lang="de-DE" sz="3600" b="1" dirty="0">
                <a:solidFill>
                  <a:schemeClr val="bg1"/>
                </a:solidFill>
              </a:rPr>
              <a:t>eine Musiktournee</a:t>
            </a:r>
            <a:endParaRPr lang="en-GB" sz="3200" b="1" dirty="0">
              <a:solidFill>
                <a:schemeClr val="bg1"/>
              </a:solidFill>
            </a:endParaRPr>
          </a:p>
        </p:txBody>
      </p:sp>
      <p:sp>
        <p:nvSpPr>
          <p:cNvPr id="2" name="TextBox 1">
            <a:extLst>
              <a:ext uri="{FF2B5EF4-FFF2-40B4-BE49-F238E27FC236}">
                <a16:creationId xmlns:a16="http://schemas.microsoft.com/office/drawing/2014/main" id="{A8A2DF58-2B12-45FE-9ED5-BC787C264072}"/>
              </a:ext>
            </a:extLst>
          </p:cNvPr>
          <p:cNvSpPr txBox="1"/>
          <p:nvPr/>
        </p:nvSpPr>
        <p:spPr>
          <a:xfrm>
            <a:off x="219957" y="2271263"/>
            <a:ext cx="11830081" cy="4093428"/>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Wolfgang und Mia </a:t>
            </a:r>
            <a:r>
              <a:rPr lang="de-DE" sz="2000" dirty="0">
                <a:solidFill>
                  <a:schemeClr val="accent1">
                    <a:lumMod val="50000"/>
                  </a:schemeClr>
                </a:solidFill>
                <a:latin typeface="Century Gothic" panose="020B0502020202020204" pitchFamily="34" charset="0"/>
              </a:rPr>
              <a:t>haben fast zwei Wochen frei und machen zusammen eine Musiktournee. Wolfgang fährt mit Freunden. Er hat kein Geld. </a:t>
            </a:r>
            <a:r>
              <a:rPr lang="en-US" sz="2000" dirty="0">
                <a:solidFill>
                  <a:schemeClr val="accent1">
                    <a:lumMod val="50000"/>
                  </a:schemeClr>
                </a:solidFill>
                <a:latin typeface="Century Gothic" panose="020B0502020202020204" pitchFamily="34" charset="0"/>
              </a:rPr>
              <a:t>Mia </a:t>
            </a:r>
            <a:r>
              <a:rPr lang="en-US" sz="2000" dirty="0" err="1">
                <a:solidFill>
                  <a:schemeClr val="accent1">
                    <a:lumMod val="50000"/>
                  </a:schemeClr>
                </a:solidFill>
                <a:latin typeface="Century Gothic" panose="020B0502020202020204" pitchFamily="34" charset="0"/>
              </a:rPr>
              <a:t>nimmt</a:t>
            </a:r>
            <a:r>
              <a:rPr lang="en-US" sz="2000" dirty="0">
                <a:solidFill>
                  <a:schemeClr val="accent1">
                    <a:lumMod val="50000"/>
                  </a:schemeClr>
                </a:solidFill>
                <a:latin typeface="Century Gothic" panose="020B0502020202020204" pitchFamily="34" charset="0"/>
              </a:rPr>
              <a:t> </a:t>
            </a:r>
            <a:r>
              <a:rPr lang="en-US" sz="2000" dirty="0" err="1">
                <a:solidFill>
                  <a:schemeClr val="accent1">
                    <a:lumMod val="50000"/>
                  </a:schemeClr>
                </a:solidFill>
                <a:latin typeface="Century Gothic" panose="020B0502020202020204" pitchFamily="34" charset="0"/>
              </a:rPr>
              <a:t>allein</a:t>
            </a:r>
            <a:r>
              <a:rPr lang="en-US" sz="2000" dirty="0">
                <a:solidFill>
                  <a:schemeClr val="accent1">
                    <a:lumMod val="50000"/>
                  </a:schemeClr>
                </a:solidFill>
                <a:latin typeface="Century Gothic" panose="020B0502020202020204" pitchFamily="34" charset="0"/>
              </a:rPr>
              <a:t> den Bus </a:t>
            </a:r>
            <a:r>
              <a:rPr lang="en-GB" sz="2000" dirty="0">
                <a:solidFill>
                  <a:schemeClr val="accent1">
                    <a:lumMod val="50000"/>
                  </a:schemeClr>
                </a:solidFill>
                <a:latin typeface="Century Gothic" panose="020B0502020202020204" pitchFamily="34" charset="0"/>
              </a:rPr>
              <a:t>und </a:t>
            </a:r>
            <a:r>
              <a:rPr lang="en-GB" sz="2000" dirty="0" err="1">
                <a:solidFill>
                  <a:schemeClr val="accent1">
                    <a:lumMod val="50000"/>
                  </a:schemeClr>
                </a:solidFill>
                <a:latin typeface="Century Gothic" panose="020B0502020202020204" pitchFamily="34" charset="0"/>
              </a:rPr>
              <a:t>liest</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Zeitung</a:t>
            </a:r>
            <a:r>
              <a:rPr lang="en-GB" sz="2000" dirty="0">
                <a:solidFill>
                  <a:schemeClr val="accent1">
                    <a:lumMod val="50000"/>
                  </a:schemeClr>
                </a:solidFill>
                <a:latin typeface="Century Gothic" panose="020B0502020202020204" pitchFamily="34" charset="0"/>
              </a:rPr>
              <a:t>.</a:t>
            </a:r>
          </a:p>
          <a:p>
            <a:endParaRPr lang="en-GB" sz="2000" i="1"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Wolfgang und Mia</a:t>
            </a:r>
            <a:r>
              <a:rPr lang="de-DE" sz="2000" dirty="0">
                <a:solidFill>
                  <a:schemeClr val="accent1">
                    <a:lumMod val="50000"/>
                  </a:schemeClr>
                </a:solidFill>
                <a:latin typeface="Century Gothic" panose="020B0502020202020204" pitchFamily="34" charset="0"/>
              </a:rPr>
              <a:t> spielen beide in einer Band. Wolfgang spielt Gitarre, aber es gibt ein Problem! Wolfgang lässt die Gitarre leider zu Hause. Deshalb </a:t>
            </a:r>
            <a:r>
              <a:rPr lang="de-DE" sz="2000">
                <a:solidFill>
                  <a:schemeClr val="accent1">
                    <a:lumMod val="50000"/>
                  </a:schemeClr>
                </a:solidFill>
                <a:latin typeface="Century Gothic" panose="020B0502020202020204" pitchFamily="34" charset="0"/>
              </a:rPr>
              <a:t>kann er das </a:t>
            </a:r>
            <a:r>
              <a:rPr lang="de-DE" sz="2000" dirty="0">
                <a:solidFill>
                  <a:schemeClr val="accent1">
                    <a:lumMod val="50000"/>
                  </a:schemeClr>
                </a:solidFill>
                <a:latin typeface="Century Gothic" panose="020B0502020202020204" pitchFamily="34" charset="0"/>
              </a:rPr>
              <a:t>Konzert nicht spielen! Mia findet das schlecht! Sie hat Angst! Was können sie jetzt machen</a:t>
            </a:r>
            <a:r>
              <a:rPr lang="en-GB" sz="2000" dirty="0">
                <a:solidFill>
                  <a:schemeClr val="accent1">
                    <a:lumMod val="50000"/>
                  </a:schemeClr>
                </a:solidFill>
                <a:latin typeface="Century Gothic" panose="020B0502020202020204" pitchFamily="34" charset="0"/>
              </a:rPr>
              <a:t>? Sie m</a:t>
            </a:r>
            <a:r>
              <a:rPr lang="de-DE" sz="2000" dirty="0" err="1">
                <a:solidFill>
                  <a:schemeClr val="accent1">
                    <a:lumMod val="50000"/>
                  </a:schemeClr>
                </a:solidFill>
                <a:latin typeface="Century Gothic" panose="020B0502020202020204" pitchFamily="34" charset="0"/>
              </a:rPr>
              <a:t>üssen</a:t>
            </a:r>
            <a:r>
              <a:rPr lang="de-DE" sz="2000" dirty="0">
                <a:solidFill>
                  <a:schemeClr val="accent1">
                    <a:lumMod val="50000"/>
                  </a:schemeClr>
                </a:solidFill>
                <a:latin typeface="Century Gothic" panose="020B0502020202020204" pitchFamily="34" charset="0"/>
              </a:rPr>
              <a:t> das Konzert geben. Ohne Gitarre! </a:t>
            </a:r>
            <a:r>
              <a:rPr lang="de-DE" sz="2000" i="1" dirty="0">
                <a:solidFill>
                  <a:schemeClr val="accent1">
                    <a:lumMod val="50000"/>
                  </a:schemeClr>
                </a:solidFill>
                <a:latin typeface="Century Gothic" panose="020B0502020202020204" pitchFamily="34" charset="0"/>
              </a:rPr>
              <a:t>Eins, zwei, drei, vier...! </a:t>
            </a:r>
            <a:r>
              <a:rPr lang="de-DE" sz="2000" dirty="0">
                <a:solidFill>
                  <a:schemeClr val="accent1">
                    <a:lumMod val="50000"/>
                  </a:schemeClr>
                </a:solidFill>
                <a:latin typeface="Century Gothic" panose="020B0502020202020204" pitchFamily="34" charset="0"/>
              </a:rPr>
              <a:t>Es sind viele Leute dort aber sie finden das Konzert nicht gut! </a:t>
            </a:r>
            <a:br>
              <a:rPr lang="de-DE" sz="2000" dirty="0">
                <a:solidFill>
                  <a:schemeClr val="accent1">
                    <a:lumMod val="50000"/>
                  </a:schemeClr>
                </a:solidFill>
                <a:latin typeface="Century Gothic" panose="020B0502020202020204" pitchFamily="34" charset="0"/>
              </a:rPr>
            </a:br>
            <a:br>
              <a:rPr lang="de-DE" sz="2000" dirty="0">
                <a:solidFill>
                  <a:schemeClr val="accent1">
                    <a:lumMod val="50000"/>
                  </a:schemeClr>
                </a:solidFill>
                <a:latin typeface="Century Gothic" panose="020B0502020202020204" pitchFamily="34" charset="0"/>
              </a:rPr>
            </a:br>
            <a:r>
              <a:rPr lang="de-DE" sz="2000" dirty="0">
                <a:solidFill>
                  <a:schemeClr val="accent1">
                    <a:lumMod val="50000"/>
                  </a:schemeClr>
                </a:solidFill>
                <a:latin typeface="Century Gothic" panose="020B0502020202020204" pitchFamily="34" charset="0"/>
              </a:rPr>
              <a:t>Mia und Wolfgang laufen danach zum Hotel. Mia ist sehr müde und hat dann Kopfschmerzen. Sie schläft.</a:t>
            </a:r>
          </a:p>
          <a:p>
            <a:r>
              <a:rPr lang="de-DE" sz="2000" dirty="0">
                <a:solidFill>
                  <a:schemeClr val="accent1">
                    <a:lumMod val="50000"/>
                  </a:schemeClr>
                </a:solidFill>
                <a:latin typeface="Century Gothic" panose="020B0502020202020204" pitchFamily="34" charset="0"/>
              </a:rPr>
              <a:t>Sie fahren schließlich beide nach Hause. Der Bus hält plötzlich und was sehen sie da? Ach, die Gitarre!</a:t>
            </a:r>
            <a:endParaRPr lang="en-US" sz="2000" dirty="0">
              <a:solidFill>
                <a:schemeClr val="accent1">
                  <a:lumMod val="50000"/>
                </a:schemeClr>
              </a:solidFill>
              <a:latin typeface="Century Gothic" panose="020B0502020202020204" pitchFamily="34" charset="0"/>
            </a:endParaRPr>
          </a:p>
        </p:txBody>
      </p:sp>
      <p:sp>
        <p:nvSpPr>
          <p:cNvPr id="6" name="TextBox 5"/>
          <p:cNvSpPr txBox="1"/>
          <p:nvPr/>
        </p:nvSpPr>
        <p:spPr>
          <a:xfrm>
            <a:off x="219957" y="1667849"/>
            <a:ext cx="1173737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Listen to the text and make notes in German. Then try to write what you heard in sentences.</a:t>
            </a:r>
          </a:p>
        </p:txBody>
      </p:sp>
      <p:pic>
        <p:nvPicPr>
          <p:cNvPr id="7" name="Slide 33 slower 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8575" y="854945"/>
            <a:ext cx="609600" cy="609600"/>
          </a:xfrm>
          <a:prstGeom prst="rect">
            <a:avLst/>
          </a:prstGeom>
        </p:spPr>
      </p:pic>
      <p:sp>
        <p:nvSpPr>
          <p:cNvPr id="8" name="Rounded Rectangle 11">
            <a:extLst>
              <a:ext uri="{FF2B5EF4-FFF2-40B4-BE49-F238E27FC236}">
                <a16:creationId xmlns:a16="http://schemas.microsoft.com/office/drawing/2014/main" id="{483D7EB9-C2AA-4190-98DE-925F861600E9}"/>
              </a:ext>
            </a:extLst>
          </p:cNvPr>
          <p:cNvSpPr/>
          <p:nvPr/>
        </p:nvSpPr>
        <p:spPr>
          <a:xfrm>
            <a:off x="10107386" y="247046"/>
            <a:ext cx="18499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text, vector graphics&#10;&#10;Description automatically generated">
            <a:extLst>
              <a:ext uri="{FF2B5EF4-FFF2-40B4-BE49-F238E27FC236}">
                <a16:creationId xmlns:a16="http://schemas.microsoft.com/office/drawing/2014/main" id="{84B5D02E-7AED-4F5E-A26D-2EDBD5DBCC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5499" y="198059"/>
            <a:ext cx="979070" cy="999273"/>
          </a:xfrm>
          <a:prstGeom prst="rect">
            <a:avLst/>
          </a:prstGeom>
        </p:spPr>
      </p:pic>
      <p:sp>
        <p:nvSpPr>
          <p:cNvPr id="10" name="Speech Bubble: Rectangle with Corners Rounded 9">
            <a:extLst>
              <a:ext uri="{FF2B5EF4-FFF2-40B4-BE49-F238E27FC236}">
                <a16:creationId xmlns:a16="http://schemas.microsoft.com/office/drawing/2014/main" id="{87F4661F-04D4-4BBE-983B-1295B62761FC}"/>
              </a:ext>
            </a:extLst>
          </p:cNvPr>
          <p:cNvSpPr/>
          <p:nvPr/>
        </p:nvSpPr>
        <p:spPr>
          <a:xfrm>
            <a:off x="4892088" y="93057"/>
            <a:ext cx="4340500" cy="952277"/>
          </a:xfrm>
          <a:prstGeom prst="wedgeRoundRectCallout">
            <a:avLst>
              <a:gd name="adj1" fmla="val 54433"/>
              <a:gd name="adj2" fmla="val -4643"/>
              <a:gd name="adj3" fmla="val 16667"/>
            </a:avLst>
          </a:prstGeom>
          <a:solidFill>
            <a:srgbClr val="115076"/>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die </a:t>
            </a:r>
            <a:r>
              <a:rPr lang="en-GB" sz="2000" b="1" dirty="0" err="1">
                <a:latin typeface="Century Gothic" panose="020B0502020202020204" pitchFamily="34" charset="0"/>
              </a:rPr>
              <a:t>Musiktournee</a:t>
            </a:r>
            <a:r>
              <a:rPr lang="en-GB" sz="2000" b="1" dirty="0">
                <a:latin typeface="Century Gothic" panose="020B0502020202020204" pitchFamily="34" charset="0"/>
              </a:rPr>
              <a:t> </a:t>
            </a:r>
            <a:r>
              <a:rPr lang="en-GB" sz="2000" dirty="0">
                <a:latin typeface="Century Gothic" panose="020B0502020202020204" pitchFamily="34" charset="0"/>
              </a:rPr>
              <a:t>– concert tour</a:t>
            </a:r>
            <a:br>
              <a:rPr lang="en-GB" sz="2000" dirty="0">
                <a:latin typeface="Century Gothic" panose="020B0502020202020204" pitchFamily="34" charset="0"/>
              </a:rPr>
            </a:br>
            <a:r>
              <a:rPr lang="en-GB" sz="2000" b="1" dirty="0" err="1">
                <a:latin typeface="Century Gothic" panose="020B0502020202020204" pitchFamily="34" charset="0"/>
              </a:rPr>
              <a:t>allein</a:t>
            </a:r>
            <a:r>
              <a:rPr lang="en-GB" sz="2000" b="1" dirty="0">
                <a:latin typeface="Century Gothic" panose="020B0502020202020204" pitchFamily="34" charset="0"/>
              </a:rPr>
              <a:t> </a:t>
            </a:r>
            <a:r>
              <a:rPr lang="en-GB" sz="2000" dirty="0">
                <a:latin typeface="Century Gothic" panose="020B0502020202020204" pitchFamily="34" charset="0"/>
              </a:rPr>
              <a:t>– alone, </a:t>
            </a:r>
            <a:r>
              <a:rPr lang="en-GB" sz="2000" b="1" dirty="0" err="1">
                <a:latin typeface="Century Gothic" panose="020B0502020202020204" pitchFamily="34" charset="0"/>
              </a:rPr>
              <a:t>ohne</a:t>
            </a:r>
            <a:r>
              <a:rPr lang="en-GB" sz="2000" dirty="0">
                <a:latin typeface="Century Gothic" panose="020B0502020202020204" pitchFamily="34" charset="0"/>
              </a:rPr>
              <a:t> – without</a:t>
            </a:r>
            <a:br>
              <a:rPr lang="en-GB" sz="2000" dirty="0">
                <a:latin typeface="Century Gothic" panose="020B0502020202020204" pitchFamily="34" charset="0"/>
              </a:rPr>
            </a:br>
            <a:r>
              <a:rPr lang="en-GB" sz="2000" b="1" dirty="0" err="1">
                <a:latin typeface="Century Gothic" panose="020B0502020202020204" pitchFamily="34" charset="0"/>
              </a:rPr>
              <a:t>plötzlich</a:t>
            </a:r>
            <a:r>
              <a:rPr lang="en-GB" sz="2000" dirty="0">
                <a:latin typeface="Century Gothic" panose="020B0502020202020204" pitchFamily="34" charset="0"/>
              </a:rPr>
              <a:t> - suddenly</a:t>
            </a:r>
          </a:p>
        </p:txBody>
      </p:sp>
      <p:sp>
        <p:nvSpPr>
          <p:cNvPr id="11" name="Action Button: Custom 10" descr="number 1">
            <a:hlinkClick r:id="" action="ppaction://noaction" highlightClick="1">
              <a:snd r:embed="rId8" name="1.wav"/>
            </a:hlinkClick>
            <a:extLst>
              <a:ext uri="{FF2B5EF4-FFF2-40B4-BE49-F238E27FC236}">
                <a16:creationId xmlns:a16="http://schemas.microsoft.com/office/drawing/2014/main" id="{8DA2BEE1-4D56-5441-A74C-9AFEEA1136B0}"/>
              </a:ext>
            </a:extLst>
          </p:cNvPr>
          <p:cNvSpPr/>
          <p:nvPr/>
        </p:nvSpPr>
        <p:spPr>
          <a:xfrm>
            <a:off x="219957"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2" name="Action Button: Custom 11" descr="number 1">
            <a:hlinkClick r:id="" action="ppaction://noaction" highlightClick="1">
              <a:snd r:embed="rId9" name="2.wav"/>
            </a:hlinkClick>
            <a:extLst>
              <a:ext uri="{FF2B5EF4-FFF2-40B4-BE49-F238E27FC236}">
                <a16:creationId xmlns:a16="http://schemas.microsoft.com/office/drawing/2014/main" id="{8DA2BEE1-4D56-5441-A74C-9AFEEA1136B0}"/>
              </a:ext>
            </a:extLst>
          </p:cNvPr>
          <p:cNvSpPr/>
          <p:nvPr/>
        </p:nvSpPr>
        <p:spPr>
          <a:xfrm>
            <a:off x="933679"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2</a:t>
            </a:r>
            <a:endParaRPr lang="en-GB" sz="2400" b="1" dirty="0"/>
          </a:p>
        </p:txBody>
      </p:sp>
      <p:sp>
        <p:nvSpPr>
          <p:cNvPr id="13" name="Action Button: Custom 12" descr="number 1">
            <a:hlinkClick r:id="" action="ppaction://noaction" highlightClick="1">
              <a:snd r:embed="rId10" name="3.wav"/>
            </a:hlinkClick>
            <a:extLst>
              <a:ext uri="{FF2B5EF4-FFF2-40B4-BE49-F238E27FC236}">
                <a16:creationId xmlns:a16="http://schemas.microsoft.com/office/drawing/2014/main" id="{8DA2BEE1-4D56-5441-A74C-9AFEEA1136B0}"/>
              </a:ext>
            </a:extLst>
          </p:cNvPr>
          <p:cNvSpPr/>
          <p:nvPr/>
        </p:nvSpPr>
        <p:spPr>
          <a:xfrm>
            <a:off x="1647401"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3</a:t>
            </a:r>
            <a:endParaRPr lang="en-GB" sz="2400" b="1" dirty="0"/>
          </a:p>
        </p:txBody>
      </p:sp>
      <p:sp>
        <p:nvSpPr>
          <p:cNvPr id="14" name="Action Button: Custom 13" descr="number 1">
            <a:hlinkClick r:id="" action="ppaction://noaction" highlightClick="1">
              <a:snd r:embed="rId11" name="4.wav"/>
            </a:hlinkClick>
            <a:extLst>
              <a:ext uri="{FF2B5EF4-FFF2-40B4-BE49-F238E27FC236}">
                <a16:creationId xmlns:a16="http://schemas.microsoft.com/office/drawing/2014/main" id="{8DA2BEE1-4D56-5441-A74C-9AFEEA1136B0}"/>
              </a:ext>
            </a:extLst>
          </p:cNvPr>
          <p:cNvSpPr/>
          <p:nvPr/>
        </p:nvSpPr>
        <p:spPr>
          <a:xfrm>
            <a:off x="2361123"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4</a:t>
            </a:r>
            <a:endParaRPr lang="en-GB" sz="2400" b="1" dirty="0"/>
          </a:p>
        </p:txBody>
      </p:sp>
      <p:sp>
        <p:nvSpPr>
          <p:cNvPr id="15" name="Action Button: Custom 14" descr="number 1">
            <a:hlinkClick r:id="" action="ppaction://noaction" highlightClick="1">
              <a:snd r:embed="rId12" name="5.wav"/>
            </a:hlinkClick>
            <a:extLst>
              <a:ext uri="{FF2B5EF4-FFF2-40B4-BE49-F238E27FC236}">
                <a16:creationId xmlns:a16="http://schemas.microsoft.com/office/drawing/2014/main" id="{8DA2BEE1-4D56-5441-A74C-9AFEEA1136B0}"/>
              </a:ext>
            </a:extLst>
          </p:cNvPr>
          <p:cNvSpPr/>
          <p:nvPr/>
        </p:nvSpPr>
        <p:spPr>
          <a:xfrm>
            <a:off x="3074845"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5</a:t>
            </a:r>
            <a:endParaRPr lang="en-GB" sz="2400" b="1" dirty="0"/>
          </a:p>
        </p:txBody>
      </p:sp>
      <p:sp>
        <p:nvSpPr>
          <p:cNvPr id="16" name="Action Button: Custom 15" descr="number 1">
            <a:hlinkClick r:id="" action="ppaction://noaction" highlightClick="1">
              <a:snd r:embed="rId13" name="6.wav"/>
            </a:hlinkClick>
            <a:extLst>
              <a:ext uri="{FF2B5EF4-FFF2-40B4-BE49-F238E27FC236}">
                <a16:creationId xmlns:a16="http://schemas.microsoft.com/office/drawing/2014/main" id="{8DA2BEE1-4D56-5441-A74C-9AFEEA1136B0}"/>
              </a:ext>
            </a:extLst>
          </p:cNvPr>
          <p:cNvSpPr/>
          <p:nvPr/>
        </p:nvSpPr>
        <p:spPr>
          <a:xfrm>
            <a:off x="3788567"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6</a:t>
            </a:r>
            <a:endParaRPr lang="en-GB" sz="2400" b="1" dirty="0"/>
          </a:p>
        </p:txBody>
      </p:sp>
      <p:sp>
        <p:nvSpPr>
          <p:cNvPr id="17" name="Action Button: Custom 16" descr="number 1">
            <a:hlinkClick r:id="" action="ppaction://noaction" highlightClick="1">
              <a:snd r:embed="rId14" name="7.wav"/>
            </a:hlinkClick>
            <a:extLst>
              <a:ext uri="{FF2B5EF4-FFF2-40B4-BE49-F238E27FC236}">
                <a16:creationId xmlns:a16="http://schemas.microsoft.com/office/drawing/2014/main" id="{8DA2BEE1-4D56-5441-A74C-9AFEEA1136B0}"/>
              </a:ext>
            </a:extLst>
          </p:cNvPr>
          <p:cNvSpPr/>
          <p:nvPr/>
        </p:nvSpPr>
        <p:spPr>
          <a:xfrm>
            <a:off x="4502289"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7</a:t>
            </a:r>
            <a:endParaRPr lang="en-GB" sz="2400" b="1" dirty="0"/>
          </a:p>
        </p:txBody>
      </p:sp>
      <p:sp>
        <p:nvSpPr>
          <p:cNvPr id="18" name="Action Button: Custom 17" descr="number 1">
            <a:hlinkClick r:id="" action="ppaction://noaction" highlightClick="1">
              <a:snd r:embed="rId15" name="8.wav"/>
            </a:hlinkClick>
            <a:extLst>
              <a:ext uri="{FF2B5EF4-FFF2-40B4-BE49-F238E27FC236}">
                <a16:creationId xmlns:a16="http://schemas.microsoft.com/office/drawing/2014/main" id="{8DA2BEE1-4D56-5441-A74C-9AFEEA1136B0}"/>
              </a:ext>
            </a:extLst>
          </p:cNvPr>
          <p:cNvSpPr/>
          <p:nvPr/>
        </p:nvSpPr>
        <p:spPr>
          <a:xfrm>
            <a:off x="5216013" y="1144085"/>
            <a:ext cx="501695" cy="424236"/>
          </a:xfrm>
          <a:prstGeom prst="actionButtonBlank">
            <a:avLst/>
          </a:prstGeom>
          <a:solidFill>
            <a:srgbClr val="115076"/>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8</a:t>
            </a:r>
            <a:endParaRPr lang="en-GB" sz="2400" b="1" dirty="0"/>
          </a:p>
        </p:txBody>
      </p:sp>
    </p:spTree>
    <p:extLst>
      <p:ext uri="{BB962C8B-B14F-4D97-AF65-F5344CB8AC3E}">
        <p14:creationId xmlns:p14="http://schemas.microsoft.com/office/powerpoint/2010/main" val="10969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6216" fill="hold"/>
                                        <p:tgtEl>
                                          <p:spTgt spid="7"/>
                                        </p:tgtEl>
                                      </p:cBhvr>
                                    </p:cmd>
                                  </p:childTnLst>
                                </p:cTn>
                              </p:par>
                            </p:childTnLst>
                          </p:cTn>
                        </p:par>
                      </p:childTnLst>
                    </p:cTn>
                  </p:par>
                </p:childTnLst>
              </p:cTn>
              <p:nextCondLst>
                <p:cond evt="onClick" delay="0">
                  <p:tgtEl>
                    <p:spTgt spid="7"/>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a:extLst>
              <a:ext uri="{FF2B5EF4-FFF2-40B4-BE49-F238E27FC236}">
                <a16:creationId xmlns:a16="http://schemas.microsoft.com/office/drawing/2014/main" id="{85E4CE82-ACA1-467B-9E9F-F5256E7934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75" y="4217830"/>
            <a:ext cx="2602568" cy="1909949"/>
          </a:xfrm>
          <a:prstGeom prst="rect">
            <a:avLst/>
          </a:prstGeom>
        </p:spPr>
      </p:pic>
      <p:pic>
        <p:nvPicPr>
          <p:cNvPr id="7" name="Picture 6">
            <a:extLst>
              <a:ext uri="{FF2B5EF4-FFF2-40B4-BE49-F238E27FC236}">
                <a16:creationId xmlns:a16="http://schemas.microsoft.com/office/drawing/2014/main" id="{911863F3-935A-4344-9FDD-FAC75E36B6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1722" y="2266697"/>
            <a:ext cx="1280271" cy="1737511"/>
          </a:xfrm>
          <a:prstGeom prst="rect">
            <a:avLst/>
          </a:prstGeom>
        </p:spPr>
      </p:pic>
    </p:spTree>
    <p:extLst>
      <p:ext uri="{BB962C8B-B14F-4D97-AF65-F5344CB8AC3E}">
        <p14:creationId xmlns:p14="http://schemas.microsoft.com/office/powerpoint/2010/main" val="78493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37512139"/>
              </p:ext>
            </p:extLst>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2"/>
            <a:ext cx="4139900" cy="869951"/>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97649"/>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8485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Term 3.1, Week 1)</a:t>
            </a:r>
            <a:endPar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8"/>
              </a:rPr>
              <a:t>Term 2.2 Week 4</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9"/>
              </a:rPr>
              <a:t>Term 2.1 Week 1</a:t>
            </a:r>
            <a:br>
              <a:rPr lang="en-GB" sz="2000" dirty="0">
                <a:solidFill>
                  <a:srgbClr val="5B9BD5">
                    <a:lumMod val="50000"/>
                  </a:srgbClr>
                </a:solidFill>
                <a:latin typeface="Century Gothic" panose="020B0502020202020204" pitchFamily="34" charset="0"/>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p:cNvPicPr/>
          <p:nvPr/>
        </p:nvPicPr>
        <p:blipFill>
          <a:blip r:embed="rId11" cstate="print">
            <a:extLst>
              <a:ext uri="{28A0092B-C50C-407E-A947-70E740481C1C}">
                <a14:useLocalDpi xmlns:a14="http://schemas.microsoft.com/office/drawing/2010/main" val="0"/>
              </a:ext>
            </a:extLst>
          </a:blip>
          <a:stretch>
            <a:fillRect/>
          </a:stretch>
        </p:blipFill>
        <p:spPr>
          <a:xfrm>
            <a:off x="3158825" y="2514811"/>
            <a:ext cx="981075" cy="981075"/>
          </a:xfrm>
          <a:prstGeom prst="rect">
            <a:avLst/>
          </a:prstGeom>
        </p:spPr>
      </p:pic>
    </p:spTree>
    <p:extLst>
      <p:ext uri="{BB962C8B-B14F-4D97-AF65-F5344CB8AC3E}">
        <p14:creationId xmlns:p14="http://schemas.microsoft.com/office/powerpoint/2010/main" val="396072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91326" cy="86995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708938798"/>
              </p:ext>
            </p:extLst>
          </p:nvPr>
        </p:nvGraphicFramePr>
        <p:xfrm>
          <a:off x="6289430" y="1958948"/>
          <a:ext cx="5421924" cy="3938340"/>
        </p:xfrm>
        <a:graphic>
          <a:graphicData uri="http://schemas.openxmlformats.org/drawingml/2006/table">
            <a:tbl>
              <a:tblPr firstRow="1" bandRow="1">
                <a:tableStyleId>{5940675A-B579-460E-94D1-54222C63F5DA}</a:tableStyleId>
              </a:tblPr>
              <a:tblGrid>
                <a:gridCol w="3323493">
                  <a:extLst>
                    <a:ext uri="{9D8B030D-6E8A-4147-A177-3AD203B41FA5}">
                      <a16:colId xmlns:a16="http://schemas.microsoft.com/office/drawing/2014/main" val="20000"/>
                    </a:ext>
                  </a:extLst>
                </a:gridCol>
                <a:gridCol w="1082505">
                  <a:extLst>
                    <a:ext uri="{9D8B030D-6E8A-4147-A177-3AD203B41FA5}">
                      <a16:colId xmlns:a16="http://schemas.microsoft.com/office/drawing/2014/main" val="20001"/>
                    </a:ext>
                  </a:extLst>
                </a:gridCol>
                <a:gridCol w="1015926">
                  <a:extLst>
                    <a:ext uri="{9D8B030D-6E8A-4147-A177-3AD203B41FA5}">
                      <a16:colId xmlns:a16="http://schemas.microsoft.com/office/drawing/2014/main" val="20002"/>
                    </a:ext>
                  </a:extLst>
                </a:gridCol>
              </a:tblGrid>
              <a:tr h="623076">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o</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o</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23076">
                <a:tc>
                  <a:txBody>
                    <a:bodyPr/>
                    <a:lstStyle/>
                    <a:p>
                      <a:pPr lvl="1" algn="ctr"/>
                      <a:r>
                        <a:rPr lang="en-GB" sz="2800" b="1" dirty="0">
                          <a:solidFill>
                            <a:schemeClr val="accent1">
                              <a:lumMod val="50000"/>
                            </a:schemeClr>
                          </a:solidFill>
                          <a:latin typeface="Century Gothic" panose="020B0502020202020204" pitchFamily="34" charset="0"/>
                        </a:rPr>
                        <a:t>Iserlohn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23076">
                <a:tc>
                  <a:txBody>
                    <a:bodyPr/>
                    <a:lstStyle/>
                    <a:p>
                      <a:pPr lvl="1" algn="ctr"/>
                      <a:r>
                        <a:rPr lang="en-GB" sz="2800" b="1" dirty="0">
                          <a:solidFill>
                            <a:schemeClr val="accent1">
                              <a:lumMod val="50000"/>
                            </a:schemeClr>
                          </a:solidFill>
                          <a:latin typeface="Century Gothic" panose="020B0502020202020204" pitchFamily="34" charset="0"/>
                        </a:rPr>
                        <a:t>Ingolstadt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23076">
                <a:tc>
                  <a:txBody>
                    <a:bodyPr/>
                    <a:lstStyle/>
                    <a:p>
                      <a:pPr algn="ctr"/>
                      <a:r>
                        <a:rPr lang="en-GB" sz="2400" b="1" dirty="0">
                          <a:solidFill>
                            <a:schemeClr val="accent1">
                              <a:lumMod val="50000"/>
                            </a:schemeClr>
                          </a:solidFill>
                          <a:latin typeface="Century Gothic" panose="020B0502020202020204" pitchFamily="34" charset="0"/>
                        </a:rPr>
                        <a:t>      Oberammergau</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23076">
                <a:tc>
                  <a:txBody>
                    <a:bodyPr/>
                    <a:lstStyle/>
                    <a:p>
                      <a:pPr lvl="1" algn="ctr"/>
                      <a:r>
                        <a:rPr lang="en-GB" sz="2800" b="1" dirty="0">
                          <a:solidFill>
                            <a:schemeClr val="accent1">
                              <a:lumMod val="50000"/>
                            </a:schemeClr>
                          </a:solidFill>
                          <a:latin typeface="Century Gothic" panose="020B0502020202020204" pitchFamily="34" charset="0"/>
                        </a:rPr>
                        <a:t>Oldenburg</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23076">
                <a:tc>
                  <a:txBody>
                    <a:bodyPr/>
                    <a:lstStyle/>
                    <a:p>
                      <a:pPr lvl="1" algn="ctr"/>
                      <a:r>
                        <a:rPr lang="en-GB" sz="2800" b="1" dirty="0" err="1">
                          <a:solidFill>
                            <a:schemeClr val="accent1">
                              <a:lumMod val="50000"/>
                            </a:schemeClr>
                          </a:solidFill>
                          <a:latin typeface="Century Gothic" panose="020B0502020202020204" pitchFamily="34" charset="0"/>
                        </a:rPr>
                        <a:t>Ottendorf</a:t>
                      </a:r>
                      <a:endParaRPr lang="en-GB" sz="2800" b="1" dirty="0">
                        <a:solidFill>
                          <a:schemeClr val="accent1">
                            <a:lumMod val="50000"/>
                          </a:schemeClr>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itle 3"/>
          <p:cNvSpPr>
            <a:spLocks noGrp="1"/>
          </p:cNvSpPr>
          <p:nvPr>
            <p:ph type="title"/>
          </p:nvPr>
        </p:nvSpPr>
        <p:spPr>
          <a:xfrm>
            <a:off x="62744" y="314728"/>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6" name="TextBox 5">
            <a:extLst>
              <a:ext uri="{FF2B5EF4-FFF2-40B4-BE49-F238E27FC236}">
                <a16:creationId xmlns:a16="http://schemas.microsoft.com/office/drawing/2014/main" id="{F5DF30DE-5E35-4CDE-8452-25B1D5B754B1}"/>
              </a:ext>
            </a:extLst>
          </p:cNvPr>
          <p:cNvSpPr txBox="1"/>
          <p:nvPr/>
        </p:nvSpPr>
        <p:spPr>
          <a:xfrm>
            <a:off x="62744" y="1142478"/>
            <a:ext cx="11807883"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cs typeface="Calibri" panose="020F0502020204030204" pitchFamily="34" charset="0"/>
              </a:rPr>
              <a:t>Wie </a:t>
            </a:r>
            <a:r>
              <a:rPr lang="en-GB" sz="2400" dirty="0" err="1">
                <a:solidFill>
                  <a:schemeClr val="accent1">
                    <a:lumMod val="50000"/>
                  </a:schemeClr>
                </a:solidFill>
                <a:latin typeface="Century Gothic" panose="020B0502020202020204" pitchFamily="34" charset="0"/>
                <a:cs typeface="Calibri" panose="020F0502020204030204" pitchFamily="34" charset="0"/>
              </a:rPr>
              <a:t>sagt</a:t>
            </a:r>
            <a:r>
              <a:rPr lang="en-GB" sz="2400" dirty="0">
                <a:solidFill>
                  <a:schemeClr val="accent1">
                    <a:lumMod val="50000"/>
                  </a:schemeClr>
                </a:solidFill>
                <a:latin typeface="Century Gothic" panose="020B0502020202020204" pitchFamily="34" charset="0"/>
                <a:cs typeface="Calibri" panose="020F0502020204030204" pitchFamily="34" charset="0"/>
              </a:rPr>
              <a:t> man das?</a:t>
            </a:r>
          </a:p>
        </p:txBody>
      </p:sp>
      <p:graphicFrame>
        <p:nvGraphicFramePr>
          <p:cNvPr id="9" name="Table 8">
            <a:extLst>
              <a:ext uri="{FF2B5EF4-FFF2-40B4-BE49-F238E27FC236}">
                <a16:creationId xmlns:a16="http://schemas.microsoft.com/office/drawing/2014/main" id="{10B1951E-BED6-4D12-8DF1-53678B5BFD70}"/>
              </a:ext>
            </a:extLst>
          </p:cNvPr>
          <p:cNvGraphicFramePr>
            <a:graphicFrameLocks noGrp="1"/>
          </p:cNvGraphicFramePr>
          <p:nvPr>
            <p:extLst>
              <p:ext uri="{D42A27DB-BD31-4B8C-83A1-F6EECF244321}">
                <p14:modId xmlns:p14="http://schemas.microsoft.com/office/powerpoint/2010/main" val="3672499404"/>
              </p:ext>
            </p:extLst>
          </p:nvPr>
        </p:nvGraphicFramePr>
        <p:xfrm>
          <a:off x="851059" y="1958948"/>
          <a:ext cx="5127710" cy="3938340"/>
        </p:xfrm>
        <a:graphic>
          <a:graphicData uri="http://schemas.openxmlformats.org/drawingml/2006/table">
            <a:tbl>
              <a:tblPr firstRow="1" bandRow="1">
                <a:tableStyleId>{5940675A-B579-460E-94D1-54222C63F5DA}</a:tableStyleId>
              </a:tblPr>
              <a:tblGrid>
                <a:gridCol w="2923772">
                  <a:extLst>
                    <a:ext uri="{9D8B030D-6E8A-4147-A177-3AD203B41FA5}">
                      <a16:colId xmlns:a16="http://schemas.microsoft.com/office/drawing/2014/main" val="1629276789"/>
                    </a:ext>
                  </a:extLst>
                </a:gridCol>
                <a:gridCol w="1163088">
                  <a:extLst>
                    <a:ext uri="{9D8B030D-6E8A-4147-A177-3AD203B41FA5}">
                      <a16:colId xmlns:a16="http://schemas.microsoft.com/office/drawing/2014/main" val="2643117389"/>
                    </a:ext>
                  </a:extLst>
                </a:gridCol>
                <a:gridCol w="1040850">
                  <a:extLst>
                    <a:ext uri="{9D8B030D-6E8A-4147-A177-3AD203B41FA5}">
                      <a16:colId xmlns:a16="http://schemas.microsoft.com/office/drawing/2014/main" val="1718001950"/>
                    </a:ext>
                  </a:extLst>
                </a:gridCol>
              </a:tblGrid>
              <a:tr h="623076">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i</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i</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55885382"/>
                  </a:ext>
                </a:extLst>
              </a:tr>
              <a:tr h="623076">
                <a:tc>
                  <a:txBody>
                    <a:bodyPr/>
                    <a:lstStyle/>
                    <a:p>
                      <a:pPr lvl="1" algn="ctr"/>
                      <a:r>
                        <a:rPr lang="en-GB" sz="2800" b="1" dirty="0">
                          <a:solidFill>
                            <a:schemeClr val="accent1">
                              <a:lumMod val="50000"/>
                            </a:schemeClr>
                          </a:solidFill>
                          <a:latin typeface="Century Gothic" panose="020B0502020202020204" pitchFamily="34" charset="0"/>
                        </a:rPr>
                        <a:t>Linz</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75912308"/>
                  </a:ext>
                </a:extLst>
              </a:tr>
              <a:tr h="623076">
                <a:tc>
                  <a:txBody>
                    <a:bodyPr/>
                    <a:lstStyle/>
                    <a:p>
                      <a:pPr lvl="1" algn="ctr"/>
                      <a:r>
                        <a:rPr lang="en-GB" sz="2800" b="1" dirty="0">
                          <a:solidFill>
                            <a:schemeClr val="accent1">
                              <a:lumMod val="50000"/>
                            </a:schemeClr>
                          </a:solidFill>
                          <a:latin typeface="Century Gothic" panose="020B0502020202020204" pitchFamily="34" charset="0"/>
                        </a:rPr>
                        <a:t>Ingolstadt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90717376"/>
                  </a:ext>
                </a:extLst>
              </a:tr>
              <a:tr h="623076">
                <a:tc>
                  <a:txBody>
                    <a:bodyPr/>
                    <a:lstStyle/>
                    <a:p>
                      <a:pPr lvl="1" algn="ctr"/>
                      <a:r>
                        <a:rPr lang="en-GB" sz="2800" b="1" dirty="0">
                          <a:solidFill>
                            <a:schemeClr val="accent1">
                              <a:lumMod val="50000"/>
                            </a:schemeClr>
                          </a:solidFill>
                          <a:latin typeface="Century Gothic" panose="020B0502020202020204" pitchFamily="34" charset="0"/>
                        </a:rPr>
                        <a:t>Iserlohn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1126638"/>
                  </a:ext>
                </a:extLst>
              </a:tr>
              <a:tr h="623076">
                <a:tc>
                  <a:txBody>
                    <a:bodyPr/>
                    <a:lstStyle/>
                    <a:p>
                      <a:pPr lvl="1" algn="ctr"/>
                      <a:r>
                        <a:rPr lang="en-GB" sz="2800" b="1" dirty="0">
                          <a:solidFill>
                            <a:schemeClr val="accent1">
                              <a:lumMod val="50000"/>
                            </a:schemeClr>
                          </a:solidFill>
                          <a:latin typeface="Century Gothic" panose="020B0502020202020204" pitchFamily="34" charset="0"/>
                        </a:rPr>
                        <a:t>Interlaken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66856437"/>
                  </a:ext>
                </a:extLst>
              </a:tr>
              <a:tr h="623076">
                <a:tc>
                  <a:txBody>
                    <a:bodyPr/>
                    <a:lstStyle/>
                    <a:p>
                      <a:pPr lvl="1" algn="ctr"/>
                      <a:r>
                        <a:rPr lang="en-GB" sz="2800" b="1" dirty="0">
                          <a:solidFill>
                            <a:schemeClr val="accent1">
                              <a:lumMod val="50000"/>
                            </a:schemeClr>
                          </a:solidFill>
                          <a:latin typeface="Century Gothic" panose="020B0502020202020204" pitchFamily="34" charset="0"/>
                        </a:rPr>
                        <a:t>Innsbruck</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48060825"/>
                  </a:ext>
                </a:extLst>
              </a:tr>
            </a:tbl>
          </a:graphicData>
        </a:graphic>
      </p:graphicFrame>
      <p:pic>
        <p:nvPicPr>
          <p:cNvPr id="22" name="Picture 2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2852881"/>
            <a:ext cx="435280" cy="453417"/>
          </a:xfrm>
          <a:prstGeom prst="rect">
            <a:avLst/>
          </a:prstGeom>
        </p:spPr>
      </p:pic>
      <p:pic>
        <p:nvPicPr>
          <p:cNvPr id="24" name="Picture 23">
            <a:extLst>
              <a:ext uri="{FF2B5EF4-FFF2-40B4-BE49-F238E27FC236}">
                <a16:creationId xmlns:a16="http://schemas.microsoft.com/office/drawing/2014/main" id="{A1BC389F-87C1-4BB9-BBBE-2C1EFB687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532" y="3497292"/>
            <a:ext cx="435280" cy="453417"/>
          </a:xfrm>
          <a:prstGeom prst="rect">
            <a:avLst/>
          </a:prstGeom>
        </p:spPr>
      </p:pic>
      <p:pic>
        <p:nvPicPr>
          <p:cNvPr id="25" name="Picture 24">
            <a:extLst>
              <a:ext uri="{FF2B5EF4-FFF2-40B4-BE49-F238E27FC236}">
                <a16:creationId xmlns:a16="http://schemas.microsoft.com/office/drawing/2014/main" id="{2CDAC8A0-9794-42FD-AD81-F8A203876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376" y="4088577"/>
            <a:ext cx="435280" cy="453417"/>
          </a:xfrm>
          <a:prstGeom prst="rect">
            <a:avLst/>
          </a:prstGeom>
        </p:spPr>
      </p:pic>
      <p:pic>
        <p:nvPicPr>
          <p:cNvPr id="26" name="Picture 25">
            <a:extLst>
              <a:ext uri="{FF2B5EF4-FFF2-40B4-BE49-F238E27FC236}">
                <a16:creationId xmlns:a16="http://schemas.microsoft.com/office/drawing/2014/main" id="{82E05FE1-D82D-4C04-BB37-349DBFCC2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018" y="4732843"/>
            <a:ext cx="435280" cy="453417"/>
          </a:xfrm>
          <a:prstGeom prst="rect">
            <a:avLst/>
          </a:prstGeom>
        </p:spPr>
      </p:pic>
      <p:pic>
        <p:nvPicPr>
          <p:cNvPr id="27" name="Picture 26">
            <a:extLst>
              <a:ext uri="{FF2B5EF4-FFF2-40B4-BE49-F238E27FC236}">
                <a16:creationId xmlns:a16="http://schemas.microsoft.com/office/drawing/2014/main" id="{FB214944-67E0-4ADC-AD91-E681ACA4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5325706"/>
            <a:ext cx="435280" cy="453417"/>
          </a:xfrm>
          <a:prstGeom prst="rect">
            <a:avLst/>
          </a:prstGeom>
        </p:spPr>
      </p:pic>
      <p:pic>
        <p:nvPicPr>
          <p:cNvPr id="30" name="Picture 29">
            <a:extLst>
              <a:ext uri="{FF2B5EF4-FFF2-40B4-BE49-F238E27FC236}">
                <a16:creationId xmlns:a16="http://schemas.microsoft.com/office/drawing/2014/main" id="{DDC8A175-E5DD-4786-A4AF-AFACDB05C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2678" y="2867472"/>
            <a:ext cx="445031" cy="463574"/>
          </a:xfrm>
          <a:prstGeom prst="rect">
            <a:avLst/>
          </a:prstGeom>
        </p:spPr>
      </p:pic>
      <p:pic>
        <p:nvPicPr>
          <p:cNvPr id="32" name="Picture 31">
            <a:extLst>
              <a:ext uri="{FF2B5EF4-FFF2-40B4-BE49-F238E27FC236}">
                <a16:creationId xmlns:a16="http://schemas.microsoft.com/office/drawing/2014/main" id="{F1E3164E-05B2-41F7-8CB2-86FE2F71F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106" y="4133151"/>
            <a:ext cx="402174" cy="418931"/>
          </a:xfrm>
          <a:prstGeom prst="rect">
            <a:avLst/>
          </a:prstGeom>
        </p:spPr>
      </p:pic>
      <p:pic>
        <p:nvPicPr>
          <p:cNvPr id="33" name="Picture 32">
            <a:extLst>
              <a:ext uri="{FF2B5EF4-FFF2-40B4-BE49-F238E27FC236}">
                <a16:creationId xmlns:a16="http://schemas.microsoft.com/office/drawing/2014/main" id="{4BA5EEE4-84C5-4F5E-A489-A5258D4E1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347" y="4698667"/>
            <a:ext cx="402174" cy="418931"/>
          </a:xfrm>
          <a:prstGeom prst="rect">
            <a:avLst/>
          </a:prstGeom>
        </p:spPr>
      </p:pic>
      <p:pic>
        <p:nvPicPr>
          <p:cNvPr id="21" name="Picture 20">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3475176"/>
            <a:ext cx="402174" cy="418931"/>
          </a:xfrm>
          <a:prstGeom prst="rect">
            <a:avLst/>
          </a:prstGeom>
        </p:spPr>
      </p:pic>
      <p:pic>
        <p:nvPicPr>
          <p:cNvPr id="23" name="Picture 22">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347" y="5325706"/>
            <a:ext cx="402174" cy="418931"/>
          </a:xfrm>
          <a:prstGeom prst="rect">
            <a:avLst/>
          </a:prstGeom>
        </p:spPr>
      </p:pic>
      <p:sp>
        <p:nvSpPr>
          <p:cNvPr id="38" name="Action Button: Custom 37" descr="number 1">
            <a:hlinkClick r:id="" action="ppaction://noaction" highlightClick="1">
              <a:snd r:embed="rId5" name="Iselohn.wav"/>
            </a:hlinkClick>
            <a:extLst>
              <a:ext uri="{FF2B5EF4-FFF2-40B4-BE49-F238E27FC236}">
                <a16:creationId xmlns:a16="http://schemas.microsoft.com/office/drawing/2014/main" id="{8DA2BEE1-4D56-5441-A74C-9AFEEA1136B0}"/>
              </a:ext>
            </a:extLst>
          </p:cNvPr>
          <p:cNvSpPr/>
          <p:nvPr/>
        </p:nvSpPr>
        <p:spPr>
          <a:xfrm>
            <a:off x="907999" y="408980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9" name="Action Button: Custom 38" descr="number 1">
            <a:hlinkClick r:id="" action="ppaction://noaction" highlightClick="1">
              <a:snd r:embed="rId6" name="Ingolstadt.wav"/>
            </a:hlinkClick>
            <a:extLst>
              <a:ext uri="{FF2B5EF4-FFF2-40B4-BE49-F238E27FC236}">
                <a16:creationId xmlns:a16="http://schemas.microsoft.com/office/drawing/2014/main" id="{8DA2BEE1-4D56-5441-A74C-9AFEEA1136B0}"/>
              </a:ext>
            </a:extLst>
          </p:cNvPr>
          <p:cNvSpPr/>
          <p:nvPr/>
        </p:nvSpPr>
        <p:spPr>
          <a:xfrm>
            <a:off x="908000" y="349326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0" name="Action Button: Custom 39" descr="number 1">
            <a:hlinkClick r:id="" action="ppaction://noaction" highlightClick="1">
              <a:snd r:embed="rId7" name="Linz.wav"/>
            </a:hlinkClick>
            <a:extLst>
              <a:ext uri="{FF2B5EF4-FFF2-40B4-BE49-F238E27FC236}">
                <a16:creationId xmlns:a16="http://schemas.microsoft.com/office/drawing/2014/main" id="{8DA2BEE1-4D56-5441-A74C-9AFEEA1136B0}"/>
              </a:ext>
            </a:extLst>
          </p:cNvPr>
          <p:cNvSpPr/>
          <p:nvPr/>
        </p:nvSpPr>
        <p:spPr>
          <a:xfrm>
            <a:off x="907163" y="286747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1" name="Action Button: Custom 40" descr="number 1">
            <a:hlinkClick r:id="" action="ppaction://noaction" highlightClick="1">
              <a:snd r:embed="rId8" name="Interlaken.wav"/>
            </a:hlinkClick>
            <a:extLst>
              <a:ext uri="{FF2B5EF4-FFF2-40B4-BE49-F238E27FC236}">
                <a16:creationId xmlns:a16="http://schemas.microsoft.com/office/drawing/2014/main" id="{8DA2BEE1-4D56-5441-A74C-9AFEEA1136B0}"/>
              </a:ext>
            </a:extLst>
          </p:cNvPr>
          <p:cNvSpPr/>
          <p:nvPr/>
        </p:nvSpPr>
        <p:spPr>
          <a:xfrm>
            <a:off x="908000" y="471745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2" name="Action Button: Custom 41" descr="number 1">
            <a:hlinkClick r:id="" action="ppaction://noaction" highlightClick="1">
              <a:snd r:embed="rId9" name="Innsbruck.wav"/>
            </a:hlinkClick>
            <a:extLst>
              <a:ext uri="{FF2B5EF4-FFF2-40B4-BE49-F238E27FC236}">
                <a16:creationId xmlns:a16="http://schemas.microsoft.com/office/drawing/2014/main" id="{8DA2BEE1-4D56-5441-A74C-9AFEEA1136B0}"/>
              </a:ext>
            </a:extLst>
          </p:cNvPr>
          <p:cNvSpPr/>
          <p:nvPr/>
        </p:nvSpPr>
        <p:spPr>
          <a:xfrm>
            <a:off x="908000" y="53370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43" name="Action Button: Custom 42" descr="number 1">
            <a:hlinkClick r:id="" action="ppaction://noaction" highlightClick="1">
              <a:snd r:embed="rId5" name="Iselohn.wav"/>
            </a:hlinkClick>
            <a:extLst>
              <a:ext uri="{FF2B5EF4-FFF2-40B4-BE49-F238E27FC236}">
                <a16:creationId xmlns:a16="http://schemas.microsoft.com/office/drawing/2014/main" id="{8DA2BEE1-4D56-5441-A74C-9AFEEA1136B0}"/>
              </a:ext>
            </a:extLst>
          </p:cNvPr>
          <p:cNvSpPr/>
          <p:nvPr/>
        </p:nvSpPr>
        <p:spPr>
          <a:xfrm>
            <a:off x="6370334" y="288714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4" name="Action Button: Custom 43" descr="number 1">
            <a:hlinkClick r:id="" action="ppaction://noaction" highlightClick="1">
              <a:snd r:embed="rId6" name="Ingolstadt.wav"/>
            </a:hlinkClick>
            <a:extLst>
              <a:ext uri="{FF2B5EF4-FFF2-40B4-BE49-F238E27FC236}">
                <a16:creationId xmlns:a16="http://schemas.microsoft.com/office/drawing/2014/main" id="{8DA2BEE1-4D56-5441-A74C-9AFEEA1136B0}"/>
              </a:ext>
            </a:extLst>
          </p:cNvPr>
          <p:cNvSpPr/>
          <p:nvPr/>
        </p:nvSpPr>
        <p:spPr>
          <a:xfrm>
            <a:off x="6370334" y="350825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5" name="Action Button: Custom 44" descr="number 1">
            <a:hlinkClick r:id="" action="ppaction://noaction" highlightClick="1">
              <a:snd r:embed="rId10" name="Oberammergau.wav"/>
            </a:hlinkClick>
            <a:extLst>
              <a:ext uri="{FF2B5EF4-FFF2-40B4-BE49-F238E27FC236}">
                <a16:creationId xmlns:a16="http://schemas.microsoft.com/office/drawing/2014/main" id="{8DA2BEE1-4D56-5441-A74C-9AFEEA1136B0}"/>
              </a:ext>
            </a:extLst>
          </p:cNvPr>
          <p:cNvSpPr/>
          <p:nvPr/>
        </p:nvSpPr>
        <p:spPr>
          <a:xfrm>
            <a:off x="6370334" y="412784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6" name="Action Button: Custom 45" descr="number 1">
            <a:hlinkClick r:id="" action="ppaction://noaction" highlightClick="1">
              <a:snd r:embed="rId11" name="Oldenburg.wav"/>
            </a:hlinkClick>
            <a:extLst>
              <a:ext uri="{FF2B5EF4-FFF2-40B4-BE49-F238E27FC236}">
                <a16:creationId xmlns:a16="http://schemas.microsoft.com/office/drawing/2014/main" id="{8DA2BEE1-4D56-5441-A74C-9AFEEA1136B0}"/>
              </a:ext>
            </a:extLst>
          </p:cNvPr>
          <p:cNvSpPr/>
          <p:nvPr/>
        </p:nvSpPr>
        <p:spPr>
          <a:xfrm>
            <a:off x="6370334" y="47474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7" name="Action Button: Custom 46" descr="number 1">
            <a:hlinkClick r:id="" action="ppaction://noaction" highlightClick="1">
              <a:snd r:embed="rId12" name="Ottendorf.wav"/>
            </a:hlinkClick>
            <a:extLst>
              <a:ext uri="{FF2B5EF4-FFF2-40B4-BE49-F238E27FC236}">
                <a16:creationId xmlns:a16="http://schemas.microsoft.com/office/drawing/2014/main" id="{8DA2BEE1-4D56-5441-A74C-9AFEEA1136B0}"/>
              </a:ext>
            </a:extLst>
          </p:cNvPr>
          <p:cNvSpPr/>
          <p:nvPr/>
        </p:nvSpPr>
        <p:spPr>
          <a:xfrm>
            <a:off x="6370334" y="536524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6812" y="-152376"/>
            <a:ext cx="2277458" cy="2277458"/>
          </a:xfrm>
          <a:prstGeom prst="rect">
            <a:avLst/>
          </a:prstGeom>
        </p:spPr>
      </p:pic>
      <p:sp>
        <p:nvSpPr>
          <p:cNvPr id="5" name="Rectangle 4"/>
          <p:cNvSpPr/>
          <p:nvPr/>
        </p:nvSpPr>
        <p:spPr>
          <a:xfrm>
            <a:off x="1405143" y="2836008"/>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1406708" y="3454000"/>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1438257" y="405700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1423267" y="4698667"/>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422822" y="5325131"/>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7117375" y="2836398"/>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7148995" y="344205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6957379" y="4065787"/>
            <a:ext cx="2495616"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7002038" y="468952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6982162" y="5312530"/>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51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27158" cy="869950"/>
          </a:xfrm>
          <a:prstGeom prst="rect">
            <a:avLst/>
          </a:prstGeom>
        </p:spPr>
      </p:pic>
      <p:sp>
        <p:nvSpPr>
          <p:cNvPr id="10" name="Title 9"/>
          <p:cNvSpPr>
            <a:spLocks noGrp="1"/>
          </p:cNvSpPr>
          <p:nvPr>
            <p:ph type="title"/>
          </p:nvPr>
        </p:nvSpPr>
        <p:spPr>
          <a:xfrm>
            <a:off x="62744" y="4274"/>
            <a:ext cx="10515600" cy="1325563"/>
          </a:xfrm>
        </p:spPr>
        <p:txBody>
          <a:bodyPr>
            <a:normAutofit/>
          </a:bodyPr>
          <a:lstStyle/>
          <a:p>
            <a:r>
              <a:rPr lang="en-GB" sz="3600" b="1" dirty="0" err="1">
                <a:solidFill>
                  <a:schemeClr val="bg1"/>
                </a:solidFill>
              </a:rPr>
              <a:t>Phonetik</a:t>
            </a:r>
            <a:endParaRPr lang="en-GB" sz="36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971860918"/>
              </p:ext>
            </p:extLst>
          </p:nvPr>
        </p:nvGraphicFramePr>
        <p:xfrm>
          <a:off x="6289430" y="1958948"/>
          <a:ext cx="5421924" cy="3938340"/>
        </p:xfrm>
        <a:graphic>
          <a:graphicData uri="http://schemas.openxmlformats.org/drawingml/2006/table">
            <a:tbl>
              <a:tblPr firstRow="1" bandRow="1">
                <a:tableStyleId>{5940675A-B579-460E-94D1-54222C63F5DA}</a:tableStyleId>
              </a:tblPr>
              <a:tblGrid>
                <a:gridCol w="3323493">
                  <a:extLst>
                    <a:ext uri="{9D8B030D-6E8A-4147-A177-3AD203B41FA5}">
                      <a16:colId xmlns:a16="http://schemas.microsoft.com/office/drawing/2014/main" val="20000"/>
                    </a:ext>
                  </a:extLst>
                </a:gridCol>
                <a:gridCol w="1082505">
                  <a:extLst>
                    <a:ext uri="{9D8B030D-6E8A-4147-A177-3AD203B41FA5}">
                      <a16:colId xmlns:a16="http://schemas.microsoft.com/office/drawing/2014/main" val="20001"/>
                    </a:ext>
                  </a:extLst>
                </a:gridCol>
                <a:gridCol w="1015926">
                  <a:extLst>
                    <a:ext uri="{9D8B030D-6E8A-4147-A177-3AD203B41FA5}">
                      <a16:colId xmlns:a16="http://schemas.microsoft.com/office/drawing/2014/main" val="20002"/>
                    </a:ext>
                  </a:extLst>
                </a:gridCol>
              </a:tblGrid>
              <a:tr h="623076">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e</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e</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23076">
                <a:tc>
                  <a:txBody>
                    <a:bodyPr/>
                    <a:lstStyle/>
                    <a:p>
                      <a:pPr lvl="1" algn="ctr"/>
                      <a:r>
                        <a:rPr lang="en-GB" sz="2800" b="1" dirty="0" err="1">
                          <a:solidFill>
                            <a:schemeClr val="accent1">
                              <a:lumMod val="50000"/>
                            </a:schemeClr>
                          </a:solidFill>
                          <a:latin typeface="Century Gothic" panose="020B0502020202020204" pitchFamily="34" charset="0"/>
                        </a:rPr>
                        <a:t>Genf</a:t>
                      </a:r>
                      <a:endParaRPr lang="en-GB" sz="2800" b="1" dirty="0">
                        <a:solidFill>
                          <a:schemeClr val="accent1">
                            <a:lumMod val="50000"/>
                          </a:schemeClr>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23076">
                <a:tc>
                  <a:txBody>
                    <a:bodyPr/>
                    <a:lstStyle/>
                    <a:p>
                      <a:pPr lvl="1" algn="ctr"/>
                      <a:r>
                        <a:rPr lang="en-GB" sz="2800" b="1" dirty="0">
                          <a:solidFill>
                            <a:schemeClr val="accent1">
                              <a:lumMod val="50000"/>
                            </a:schemeClr>
                          </a:solidFill>
                          <a:latin typeface="Century Gothic" panose="020B0502020202020204" pitchFamily="34" charset="0"/>
                        </a:rPr>
                        <a:t>Bremen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23076">
                <a:tc>
                  <a:txBody>
                    <a:bodyPr/>
                    <a:lstStyle/>
                    <a:p>
                      <a:pPr algn="ctr"/>
                      <a:r>
                        <a:rPr lang="en-GB" sz="2400" b="1" dirty="0">
                          <a:solidFill>
                            <a:schemeClr val="accent1">
                              <a:lumMod val="50000"/>
                            </a:schemeClr>
                          </a:solidFill>
                          <a:latin typeface="Century Gothic" panose="020B0502020202020204" pitchFamily="34" charset="0"/>
                        </a:rPr>
                        <a:t>      Gelsenkirchen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23076">
                <a:tc>
                  <a:txBody>
                    <a:bodyPr/>
                    <a:lstStyle/>
                    <a:p>
                      <a:pPr lvl="1" algn="ctr"/>
                      <a:r>
                        <a:rPr lang="en-GB" sz="2800" b="1" dirty="0">
                          <a:solidFill>
                            <a:schemeClr val="accent1">
                              <a:lumMod val="50000"/>
                            </a:schemeClr>
                          </a:solidFill>
                          <a:latin typeface="Century Gothic" panose="020B0502020202020204" pitchFamily="34" charset="0"/>
                        </a:rPr>
                        <a:t>Essen</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23076">
                <a:tc>
                  <a:txBody>
                    <a:bodyPr/>
                    <a:lstStyle/>
                    <a:p>
                      <a:pPr lvl="1" algn="ctr"/>
                      <a:r>
                        <a:rPr lang="en-GB" sz="2800" b="1" dirty="0">
                          <a:solidFill>
                            <a:schemeClr val="accent1">
                              <a:lumMod val="50000"/>
                            </a:schemeClr>
                          </a:solidFill>
                          <a:latin typeface="Century Gothic" panose="020B0502020202020204" pitchFamily="34" charset="0"/>
                        </a:rPr>
                        <a:t>Regensburg</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F5DF30DE-5E35-4CDE-8452-25B1D5B754B1}"/>
              </a:ext>
            </a:extLst>
          </p:cNvPr>
          <p:cNvSpPr txBox="1"/>
          <p:nvPr/>
        </p:nvSpPr>
        <p:spPr>
          <a:xfrm>
            <a:off x="62744" y="1142478"/>
            <a:ext cx="11807883" cy="461665"/>
          </a:xfrm>
          <a:prstGeom prst="rect">
            <a:avLst/>
          </a:prstGeom>
          <a:noFill/>
        </p:spPr>
        <p:txBody>
          <a:bodyPr wrap="square" rtlCol="0">
            <a:spAutoFit/>
          </a:bodyPr>
          <a:lstStyle/>
          <a:p>
            <a:r>
              <a:rPr lang="en-GB" sz="2400" dirty="0">
                <a:solidFill>
                  <a:srgbClr val="5B9BD5">
                    <a:lumMod val="50000"/>
                  </a:srgbClr>
                </a:solidFill>
                <a:latin typeface="Century Gothic" panose="020B0502020202020204" pitchFamily="34" charset="0"/>
                <a:cs typeface="Calibri" panose="020F0502020204030204" pitchFamily="34" charset="0"/>
              </a:rPr>
              <a:t>Wie </a:t>
            </a:r>
            <a:r>
              <a:rPr lang="en-GB" sz="2400" dirty="0" err="1">
                <a:solidFill>
                  <a:srgbClr val="5B9BD5">
                    <a:lumMod val="50000"/>
                  </a:srgbClr>
                </a:solidFill>
                <a:latin typeface="Century Gothic" panose="020B0502020202020204" pitchFamily="34" charset="0"/>
                <a:cs typeface="Calibri" panose="020F0502020204030204" pitchFamily="34" charset="0"/>
              </a:rPr>
              <a:t>sagt</a:t>
            </a:r>
            <a:r>
              <a:rPr lang="en-GB" sz="2400" dirty="0">
                <a:solidFill>
                  <a:srgbClr val="5B9BD5">
                    <a:lumMod val="50000"/>
                  </a:srgbClr>
                </a:solidFill>
                <a:latin typeface="Century Gothic" panose="020B0502020202020204" pitchFamily="34" charset="0"/>
                <a:cs typeface="Calibri" panose="020F0502020204030204" pitchFamily="34" charset="0"/>
              </a:rPr>
              <a:t> man das?</a:t>
            </a:r>
          </a:p>
        </p:txBody>
      </p:sp>
      <p:graphicFrame>
        <p:nvGraphicFramePr>
          <p:cNvPr id="9" name="Table 8">
            <a:extLst>
              <a:ext uri="{FF2B5EF4-FFF2-40B4-BE49-F238E27FC236}">
                <a16:creationId xmlns:a16="http://schemas.microsoft.com/office/drawing/2014/main" id="{10B1951E-BED6-4D12-8DF1-53678B5BFD70}"/>
              </a:ext>
            </a:extLst>
          </p:cNvPr>
          <p:cNvGraphicFramePr>
            <a:graphicFrameLocks noGrp="1"/>
          </p:cNvGraphicFramePr>
          <p:nvPr>
            <p:extLst>
              <p:ext uri="{D42A27DB-BD31-4B8C-83A1-F6EECF244321}">
                <p14:modId xmlns:p14="http://schemas.microsoft.com/office/powerpoint/2010/main" val="287400257"/>
              </p:ext>
            </p:extLst>
          </p:nvPr>
        </p:nvGraphicFramePr>
        <p:xfrm>
          <a:off x="851059" y="1958948"/>
          <a:ext cx="5127710" cy="3938340"/>
        </p:xfrm>
        <a:graphic>
          <a:graphicData uri="http://schemas.openxmlformats.org/drawingml/2006/table">
            <a:tbl>
              <a:tblPr firstRow="1" bandRow="1">
                <a:tableStyleId>{5940675A-B579-460E-94D1-54222C63F5DA}</a:tableStyleId>
              </a:tblPr>
              <a:tblGrid>
                <a:gridCol w="2923772">
                  <a:extLst>
                    <a:ext uri="{9D8B030D-6E8A-4147-A177-3AD203B41FA5}">
                      <a16:colId xmlns:a16="http://schemas.microsoft.com/office/drawing/2014/main" val="1629276789"/>
                    </a:ext>
                  </a:extLst>
                </a:gridCol>
                <a:gridCol w="1163088">
                  <a:extLst>
                    <a:ext uri="{9D8B030D-6E8A-4147-A177-3AD203B41FA5}">
                      <a16:colId xmlns:a16="http://schemas.microsoft.com/office/drawing/2014/main" val="2643117389"/>
                    </a:ext>
                  </a:extLst>
                </a:gridCol>
                <a:gridCol w="1040850">
                  <a:extLst>
                    <a:ext uri="{9D8B030D-6E8A-4147-A177-3AD203B41FA5}">
                      <a16:colId xmlns:a16="http://schemas.microsoft.com/office/drawing/2014/main" val="1718001950"/>
                    </a:ext>
                  </a:extLst>
                </a:gridCol>
              </a:tblGrid>
              <a:tr h="623076">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a</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a</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55885382"/>
                  </a:ext>
                </a:extLst>
              </a:tr>
              <a:tr h="623076">
                <a:tc>
                  <a:txBody>
                    <a:bodyPr/>
                    <a:lstStyle/>
                    <a:p>
                      <a:pPr lvl="1" algn="ctr"/>
                      <a:r>
                        <a:rPr lang="en-GB" sz="2800" b="1" dirty="0">
                          <a:solidFill>
                            <a:schemeClr val="accent1">
                              <a:lumMod val="50000"/>
                            </a:schemeClr>
                          </a:solidFill>
                          <a:latin typeface="Century Gothic" panose="020B0502020202020204" pitchFamily="34" charset="0"/>
                        </a:rPr>
                        <a:t>Hamburg</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75912308"/>
                  </a:ext>
                </a:extLst>
              </a:tr>
              <a:tr h="623076">
                <a:tc>
                  <a:txBody>
                    <a:bodyPr/>
                    <a:lstStyle/>
                    <a:p>
                      <a:pPr lvl="1" algn="ctr"/>
                      <a:r>
                        <a:rPr lang="en-GB" sz="2800" b="1" dirty="0">
                          <a:solidFill>
                            <a:schemeClr val="accent1">
                              <a:lumMod val="50000"/>
                            </a:schemeClr>
                          </a:solidFill>
                          <a:latin typeface="Century Gothic" panose="020B0502020202020204" pitchFamily="34" charset="0"/>
                        </a:rPr>
                        <a:t>Graz</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90717376"/>
                  </a:ext>
                </a:extLst>
              </a:tr>
              <a:tr h="623076">
                <a:tc>
                  <a:txBody>
                    <a:bodyPr/>
                    <a:lstStyle/>
                    <a:p>
                      <a:pPr lvl="1" algn="ctr"/>
                      <a:r>
                        <a:rPr lang="en-GB" sz="2800" b="1" dirty="0">
                          <a:solidFill>
                            <a:schemeClr val="accent1">
                              <a:lumMod val="50000"/>
                            </a:schemeClr>
                          </a:solidFill>
                          <a:latin typeface="Century Gothic" panose="020B0502020202020204" pitchFamily="34" charset="0"/>
                        </a:rPr>
                        <a:t>Kassel</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1126638"/>
                  </a:ext>
                </a:extLst>
              </a:tr>
              <a:tr h="623076">
                <a:tc>
                  <a:txBody>
                    <a:bodyPr/>
                    <a:lstStyle/>
                    <a:p>
                      <a:pPr lvl="1" algn="ctr"/>
                      <a:r>
                        <a:rPr lang="en-GB" sz="2800" b="1" dirty="0">
                          <a:solidFill>
                            <a:schemeClr val="accent1">
                              <a:lumMod val="50000"/>
                            </a:schemeClr>
                          </a:solidFill>
                          <a:latin typeface="Century Gothic" panose="020B0502020202020204" pitchFamily="34" charset="0"/>
                        </a:rPr>
                        <a:t>Hannover</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66856437"/>
                  </a:ext>
                </a:extLst>
              </a:tr>
              <a:tr h="623076">
                <a:tc>
                  <a:txBody>
                    <a:bodyPr/>
                    <a:lstStyle/>
                    <a:p>
                      <a:pPr lvl="1" algn="ctr"/>
                      <a:r>
                        <a:rPr lang="en-GB" sz="2800" b="1" dirty="0">
                          <a:solidFill>
                            <a:schemeClr val="accent1">
                              <a:lumMod val="50000"/>
                            </a:schemeClr>
                          </a:solidFill>
                          <a:latin typeface="Century Gothic" panose="020B0502020202020204" pitchFamily="34" charset="0"/>
                        </a:rPr>
                        <a:t>Aachen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48060825"/>
                  </a:ext>
                </a:extLst>
              </a:tr>
            </a:tbl>
          </a:graphicData>
        </a:graphic>
      </p:graphicFrame>
      <p:pic>
        <p:nvPicPr>
          <p:cNvPr id="22" name="Picture 2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2852881"/>
            <a:ext cx="435280" cy="453417"/>
          </a:xfrm>
          <a:prstGeom prst="rect">
            <a:avLst/>
          </a:prstGeom>
        </p:spPr>
      </p:pic>
      <p:pic>
        <p:nvPicPr>
          <p:cNvPr id="24" name="Picture 23">
            <a:extLst>
              <a:ext uri="{FF2B5EF4-FFF2-40B4-BE49-F238E27FC236}">
                <a16:creationId xmlns:a16="http://schemas.microsoft.com/office/drawing/2014/main" id="{A1BC389F-87C1-4BB9-BBBE-2C1EFB687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376" y="3482559"/>
            <a:ext cx="435280" cy="453417"/>
          </a:xfrm>
          <a:prstGeom prst="rect">
            <a:avLst/>
          </a:prstGeom>
        </p:spPr>
      </p:pic>
      <p:pic>
        <p:nvPicPr>
          <p:cNvPr id="25" name="Picture 24">
            <a:extLst>
              <a:ext uri="{FF2B5EF4-FFF2-40B4-BE49-F238E27FC236}">
                <a16:creationId xmlns:a16="http://schemas.microsoft.com/office/drawing/2014/main" id="{2CDAC8A0-9794-42FD-AD81-F8A203876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4115907"/>
            <a:ext cx="435280" cy="453417"/>
          </a:xfrm>
          <a:prstGeom prst="rect">
            <a:avLst/>
          </a:prstGeom>
        </p:spPr>
      </p:pic>
      <p:pic>
        <p:nvPicPr>
          <p:cNvPr id="26" name="Picture 25">
            <a:extLst>
              <a:ext uri="{FF2B5EF4-FFF2-40B4-BE49-F238E27FC236}">
                <a16:creationId xmlns:a16="http://schemas.microsoft.com/office/drawing/2014/main" id="{82E05FE1-D82D-4C04-BB37-349DBFCC2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018" y="4732843"/>
            <a:ext cx="435280" cy="453417"/>
          </a:xfrm>
          <a:prstGeom prst="rect">
            <a:avLst/>
          </a:prstGeom>
        </p:spPr>
      </p:pic>
      <p:pic>
        <p:nvPicPr>
          <p:cNvPr id="27" name="Picture 26">
            <a:extLst>
              <a:ext uri="{FF2B5EF4-FFF2-40B4-BE49-F238E27FC236}">
                <a16:creationId xmlns:a16="http://schemas.microsoft.com/office/drawing/2014/main" id="{FB214944-67E0-4ADC-AD91-E681ACA4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869" y="5343826"/>
            <a:ext cx="435280" cy="453417"/>
          </a:xfrm>
          <a:prstGeom prst="rect">
            <a:avLst/>
          </a:prstGeom>
        </p:spPr>
      </p:pic>
      <p:pic>
        <p:nvPicPr>
          <p:cNvPr id="30" name="Picture 29">
            <a:extLst>
              <a:ext uri="{FF2B5EF4-FFF2-40B4-BE49-F238E27FC236}">
                <a16:creationId xmlns:a16="http://schemas.microsoft.com/office/drawing/2014/main" id="{DDC8A175-E5DD-4786-A4AF-AFACDB05C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9490" y="2867472"/>
            <a:ext cx="445031" cy="463574"/>
          </a:xfrm>
          <a:prstGeom prst="rect">
            <a:avLst/>
          </a:prstGeom>
        </p:spPr>
      </p:pic>
      <p:pic>
        <p:nvPicPr>
          <p:cNvPr id="32" name="Picture 31">
            <a:extLst>
              <a:ext uri="{FF2B5EF4-FFF2-40B4-BE49-F238E27FC236}">
                <a16:creationId xmlns:a16="http://schemas.microsoft.com/office/drawing/2014/main" id="{F1E3164E-05B2-41F7-8CB2-86FE2F71F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4133149"/>
            <a:ext cx="402174" cy="418931"/>
          </a:xfrm>
          <a:prstGeom prst="rect">
            <a:avLst/>
          </a:prstGeom>
        </p:spPr>
      </p:pic>
      <p:pic>
        <p:nvPicPr>
          <p:cNvPr id="33" name="Picture 32">
            <a:extLst>
              <a:ext uri="{FF2B5EF4-FFF2-40B4-BE49-F238E27FC236}">
                <a16:creationId xmlns:a16="http://schemas.microsoft.com/office/drawing/2014/main" id="{4BA5EEE4-84C5-4F5E-A489-A5258D4E1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918" y="4717454"/>
            <a:ext cx="402174" cy="418931"/>
          </a:xfrm>
          <a:prstGeom prst="rect">
            <a:avLst/>
          </a:prstGeom>
        </p:spPr>
      </p:pic>
      <p:pic>
        <p:nvPicPr>
          <p:cNvPr id="21" name="Picture 20">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3475176"/>
            <a:ext cx="402174" cy="418931"/>
          </a:xfrm>
          <a:prstGeom prst="rect">
            <a:avLst/>
          </a:prstGeom>
        </p:spPr>
      </p:pic>
      <p:pic>
        <p:nvPicPr>
          <p:cNvPr id="23" name="Picture 22">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913" y="5358516"/>
            <a:ext cx="402174" cy="418931"/>
          </a:xfrm>
          <a:prstGeom prst="rect">
            <a:avLst/>
          </a:prstGeom>
        </p:spPr>
      </p:pic>
      <p:sp>
        <p:nvSpPr>
          <p:cNvPr id="38" name="Action Button: Custom 37" descr="number 1">
            <a:hlinkClick r:id="" action="ppaction://noaction" highlightClick="1">
              <a:snd r:embed="rId5" name="Kassel.wav"/>
            </a:hlinkClick>
            <a:extLst>
              <a:ext uri="{FF2B5EF4-FFF2-40B4-BE49-F238E27FC236}">
                <a16:creationId xmlns:a16="http://schemas.microsoft.com/office/drawing/2014/main" id="{8DA2BEE1-4D56-5441-A74C-9AFEEA1136B0}"/>
              </a:ext>
            </a:extLst>
          </p:cNvPr>
          <p:cNvSpPr/>
          <p:nvPr/>
        </p:nvSpPr>
        <p:spPr>
          <a:xfrm>
            <a:off x="907999" y="408980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39" name="Action Button: Custom 38" descr="number 1">
            <a:hlinkClick r:id="" action="ppaction://noaction" highlightClick="1">
              <a:snd r:embed="rId6" name="Graz.wav"/>
            </a:hlinkClick>
            <a:extLst>
              <a:ext uri="{FF2B5EF4-FFF2-40B4-BE49-F238E27FC236}">
                <a16:creationId xmlns:a16="http://schemas.microsoft.com/office/drawing/2014/main" id="{8DA2BEE1-4D56-5441-A74C-9AFEEA1136B0}"/>
              </a:ext>
            </a:extLst>
          </p:cNvPr>
          <p:cNvSpPr/>
          <p:nvPr/>
        </p:nvSpPr>
        <p:spPr>
          <a:xfrm>
            <a:off x="908000" y="349326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40" name="Action Button: Custom 39" descr="number 1">
            <a:hlinkClick r:id="" action="ppaction://noaction" highlightClick="1">
              <a:snd r:embed="rId7" name="Hamburg.wav"/>
            </a:hlinkClick>
            <a:extLst>
              <a:ext uri="{FF2B5EF4-FFF2-40B4-BE49-F238E27FC236}">
                <a16:creationId xmlns:a16="http://schemas.microsoft.com/office/drawing/2014/main" id="{8DA2BEE1-4D56-5441-A74C-9AFEEA1136B0}"/>
              </a:ext>
            </a:extLst>
          </p:cNvPr>
          <p:cNvSpPr/>
          <p:nvPr/>
        </p:nvSpPr>
        <p:spPr>
          <a:xfrm>
            <a:off x="907163" y="286747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41" name="Action Button: Custom 40" descr="number 1">
            <a:hlinkClick r:id="" action="ppaction://noaction" highlightClick="1">
              <a:snd r:embed="rId8" name="Aachen.wav"/>
            </a:hlinkClick>
            <a:extLst>
              <a:ext uri="{FF2B5EF4-FFF2-40B4-BE49-F238E27FC236}">
                <a16:creationId xmlns:a16="http://schemas.microsoft.com/office/drawing/2014/main" id="{8DA2BEE1-4D56-5441-A74C-9AFEEA1136B0}"/>
              </a:ext>
            </a:extLst>
          </p:cNvPr>
          <p:cNvSpPr/>
          <p:nvPr/>
        </p:nvSpPr>
        <p:spPr>
          <a:xfrm>
            <a:off x="908000" y="471745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42" name="Action Button: Custom 41" descr="number 1">
            <a:hlinkClick r:id="" action="ppaction://noaction" highlightClick="1">
              <a:snd r:embed="rId9" name="Innsbruck.wav"/>
            </a:hlinkClick>
            <a:extLst>
              <a:ext uri="{FF2B5EF4-FFF2-40B4-BE49-F238E27FC236}">
                <a16:creationId xmlns:a16="http://schemas.microsoft.com/office/drawing/2014/main" id="{8DA2BEE1-4D56-5441-A74C-9AFEEA1136B0}"/>
              </a:ext>
            </a:extLst>
          </p:cNvPr>
          <p:cNvSpPr/>
          <p:nvPr/>
        </p:nvSpPr>
        <p:spPr>
          <a:xfrm>
            <a:off x="908000" y="53370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43" name="Action Button: Custom 42" descr="number 1">
            <a:hlinkClick r:id="" action="ppaction://noaction" highlightClick="1">
              <a:snd r:embed="rId10" name="Genf.wav"/>
            </a:hlinkClick>
            <a:extLst>
              <a:ext uri="{FF2B5EF4-FFF2-40B4-BE49-F238E27FC236}">
                <a16:creationId xmlns:a16="http://schemas.microsoft.com/office/drawing/2014/main" id="{8DA2BEE1-4D56-5441-A74C-9AFEEA1136B0}"/>
              </a:ext>
            </a:extLst>
          </p:cNvPr>
          <p:cNvSpPr/>
          <p:nvPr/>
        </p:nvSpPr>
        <p:spPr>
          <a:xfrm>
            <a:off x="6370334" y="288714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44" name="Action Button: Custom 43" descr="number 1">
            <a:hlinkClick r:id="" action="ppaction://noaction" highlightClick="1">
              <a:snd r:embed="rId11" name="Bremen.wav"/>
            </a:hlinkClick>
            <a:extLst>
              <a:ext uri="{FF2B5EF4-FFF2-40B4-BE49-F238E27FC236}">
                <a16:creationId xmlns:a16="http://schemas.microsoft.com/office/drawing/2014/main" id="{8DA2BEE1-4D56-5441-A74C-9AFEEA1136B0}"/>
              </a:ext>
            </a:extLst>
          </p:cNvPr>
          <p:cNvSpPr/>
          <p:nvPr/>
        </p:nvSpPr>
        <p:spPr>
          <a:xfrm>
            <a:off x="6370334" y="350825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45" name="Action Button: Custom 44" descr="number 1">
            <a:hlinkClick r:id="" action="ppaction://noaction" highlightClick="1">
              <a:snd r:embed="rId12" name="Gelsenkirchen.wav"/>
            </a:hlinkClick>
            <a:extLst>
              <a:ext uri="{FF2B5EF4-FFF2-40B4-BE49-F238E27FC236}">
                <a16:creationId xmlns:a16="http://schemas.microsoft.com/office/drawing/2014/main" id="{8DA2BEE1-4D56-5441-A74C-9AFEEA1136B0}"/>
              </a:ext>
            </a:extLst>
          </p:cNvPr>
          <p:cNvSpPr/>
          <p:nvPr/>
        </p:nvSpPr>
        <p:spPr>
          <a:xfrm>
            <a:off x="6370334" y="412784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46" name="Action Button: Custom 45" descr="number 1">
            <a:hlinkClick r:id="" action="ppaction://noaction" highlightClick="1">
              <a:snd r:embed="rId13" name="Essen.wav"/>
            </a:hlinkClick>
            <a:extLst>
              <a:ext uri="{FF2B5EF4-FFF2-40B4-BE49-F238E27FC236}">
                <a16:creationId xmlns:a16="http://schemas.microsoft.com/office/drawing/2014/main" id="{8DA2BEE1-4D56-5441-A74C-9AFEEA1136B0}"/>
              </a:ext>
            </a:extLst>
          </p:cNvPr>
          <p:cNvSpPr/>
          <p:nvPr/>
        </p:nvSpPr>
        <p:spPr>
          <a:xfrm>
            <a:off x="6370334" y="47474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47" name="Action Button: Custom 46" descr="number 1">
            <a:hlinkClick r:id="" action="ppaction://noaction" highlightClick="1">
              <a:snd r:embed="rId14" name="Regensburg.wav"/>
            </a:hlinkClick>
            <a:extLst>
              <a:ext uri="{FF2B5EF4-FFF2-40B4-BE49-F238E27FC236}">
                <a16:creationId xmlns:a16="http://schemas.microsoft.com/office/drawing/2014/main" id="{8DA2BEE1-4D56-5441-A74C-9AFEEA1136B0}"/>
              </a:ext>
            </a:extLst>
          </p:cNvPr>
          <p:cNvSpPr/>
          <p:nvPr/>
        </p:nvSpPr>
        <p:spPr>
          <a:xfrm>
            <a:off x="6370334" y="536524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49005" y="262885"/>
            <a:ext cx="1841527" cy="1640110"/>
          </a:xfrm>
          <a:prstGeom prst="rect">
            <a:avLst/>
          </a:prstGeom>
        </p:spPr>
      </p:pic>
      <p:pic>
        <p:nvPicPr>
          <p:cNvPr id="49" name="Picture 48">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913" y="3508156"/>
            <a:ext cx="402174" cy="418931"/>
          </a:xfrm>
          <a:prstGeom prst="rect">
            <a:avLst/>
          </a:prstGeom>
        </p:spPr>
      </p:pic>
      <p:pic>
        <p:nvPicPr>
          <p:cNvPr id="50" name="Picture 49">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8217" y="5332201"/>
            <a:ext cx="402174" cy="418931"/>
          </a:xfrm>
          <a:prstGeom prst="rect">
            <a:avLst/>
          </a:prstGeom>
        </p:spPr>
      </p:pic>
      <p:sp>
        <p:nvSpPr>
          <p:cNvPr id="62" name="Rounded Rectangle 11">
            <a:extLst>
              <a:ext uri="{FF2B5EF4-FFF2-40B4-BE49-F238E27FC236}">
                <a16:creationId xmlns:a16="http://schemas.microsoft.com/office/drawing/2014/main" id="{483D7EB9-C2AA-4190-98DE-925F861600E9}"/>
              </a:ext>
            </a:extLst>
          </p:cNvPr>
          <p:cNvSpPr/>
          <p:nvPr/>
        </p:nvSpPr>
        <p:spPr>
          <a:xfrm>
            <a:off x="9666514" y="247046"/>
            <a:ext cx="229081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58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048000" cy="869950"/>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1713063926"/>
              </p:ext>
            </p:extLst>
          </p:nvPr>
        </p:nvGraphicFramePr>
        <p:xfrm>
          <a:off x="3333272" y="1362296"/>
          <a:ext cx="5959653" cy="4757335"/>
        </p:xfrm>
        <a:graphic>
          <a:graphicData uri="http://schemas.openxmlformats.org/drawingml/2006/table">
            <a:tbl>
              <a:tblPr firstRow="1" firstCol="1" bandRow="1">
                <a:tableStyleId>{5940675A-B579-460E-94D1-54222C63F5DA}</a:tableStyleId>
              </a:tblPr>
              <a:tblGrid>
                <a:gridCol w="510879">
                  <a:extLst>
                    <a:ext uri="{9D8B030D-6E8A-4147-A177-3AD203B41FA5}">
                      <a16:colId xmlns:a16="http://schemas.microsoft.com/office/drawing/2014/main" val="20000"/>
                    </a:ext>
                  </a:extLst>
                </a:gridCol>
                <a:gridCol w="2457967">
                  <a:extLst>
                    <a:ext uri="{9D8B030D-6E8A-4147-A177-3AD203B41FA5}">
                      <a16:colId xmlns:a16="http://schemas.microsoft.com/office/drawing/2014/main" val="20001"/>
                    </a:ext>
                  </a:extLst>
                </a:gridCol>
                <a:gridCol w="2990807">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Deutsch</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a:solidFill>
                            <a:schemeClr val="accent1">
                              <a:lumMod val="50000"/>
                            </a:schemeClr>
                          </a:solidFill>
                          <a:effectLst/>
                          <a:latin typeface="Century Gothic" panose="020B0502020202020204" pitchFamily="34" charset="0"/>
                        </a:rPr>
                        <a:t>Englisch</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lassen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US" sz="2000" b="0" i="0" u="none" strike="noStrike" dirty="0">
                          <a:solidFill>
                            <a:schemeClr val="accent1">
                              <a:lumMod val="50000"/>
                            </a:schemeClr>
                          </a:solidFill>
                          <a:effectLst/>
                          <a:latin typeface="Century Gothic" panose="020B0502020202020204" pitchFamily="34" charset="0"/>
                        </a:rPr>
                        <a:t>to leave, leaving</a:t>
                      </a:r>
                    </a:p>
                  </a:txBody>
                  <a:tcPr marL="0" marR="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2</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nehmen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to take, taking</a:t>
                      </a:r>
                    </a:p>
                  </a:txBody>
                  <a:tcPr marL="0" marR="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3</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halten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to stop, stopping</a:t>
                      </a:r>
                    </a:p>
                  </a:txBody>
                  <a:tcPr marL="0" marR="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4</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t>
                      </a:r>
                      <a:r>
                        <a:rPr lang="de-DE"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ühren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to lead, leading</a:t>
                      </a:r>
                    </a:p>
                  </a:txBody>
                  <a:tcPr marL="0" marR="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5</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de-DE"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ann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then</a:t>
                      </a:r>
                    </a:p>
                  </a:txBody>
                  <a:tcPr marL="0" marR="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6</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de-DE"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zuerst</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first</a:t>
                      </a:r>
                    </a:p>
                  </a:txBody>
                  <a:tcPr marL="0" marR="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7</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de-DE"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päter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later</a:t>
                      </a:r>
                    </a:p>
                  </a:txBody>
                  <a:tcPr marL="0" marR="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8</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de-DE"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anach</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after it, afterwards</a:t>
                      </a:r>
                    </a:p>
                  </a:txBody>
                  <a:tcPr marL="0" marR="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9</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de-DE"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chließlich</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in the end, finally</a:t>
                      </a:r>
                    </a:p>
                  </a:txBody>
                  <a:tcPr marL="0" marR="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10</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de-DE"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eshalb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fontAlgn="b"/>
                      <a:r>
                        <a:rPr lang="en-GB" sz="2000" b="0" i="0" u="none" strike="noStrike" dirty="0">
                          <a:solidFill>
                            <a:schemeClr val="accent1">
                              <a:lumMod val="50000"/>
                            </a:schemeClr>
                          </a:solidFill>
                          <a:effectLst/>
                          <a:latin typeface="Century Gothic" panose="020B0502020202020204" pitchFamily="34" charset="0"/>
                        </a:rPr>
                        <a:t>for that reason</a:t>
                      </a:r>
                    </a:p>
                  </a:txBody>
                  <a:tcPr marL="0" marR="0" marT="0" marB="0" anchor="ctr"/>
                </a:tc>
                <a:extLst>
                  <a:ext uri="{0D108BD9-81ED-4DB2-BD59-A6C34878D82A}">
                    <a16:rowId xmlns:a16="http://schemas.microsoft.com/office/drawing/2014/main" val="10010"/>
                  </a:ext>
                </a:extLst>
              </a:tr>
            </a:tbl>
          </a:graphicData>
        </a:graphic>
      </p:graphicFrame>
      <p:grpSp>
        <p:nvGrpSpPr>
          <p:cNvPr id="19" name="Group 18"/>
          <p:cNvGrpSpPr/>
          <p:nvPr/>
        </p:nvGrpSpPr>
        <p:grpSpPr>
          <a:xfrm>
            <a:off x="6312495" y="1831079"/>
            <a:ext cx="2904178" cy="4227605"/>
            <a:chOff x="2634335" y="1842309"/>
            <a:chExt cx="2006648" cy="4227605"/>
          </a:xfrm>
        </p:grpSpPr>
        <p:sp>
          <p:nvSpPr>
            <p:cNvPr id="22" name="Rectangle 21"/>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Rectangle 28"/>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Rectangle 29"/>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Rectangle 30"/>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2" name="Rectangle 31"/>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3" name="Rectangle 32"/>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4" name="Rectangle 33"/>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6" name="Rectangle 35"/>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38" name="Group 37"/>
          <p:cNvGrpSpPr/>
          <p:nvPr/>
        </p:nvGrpSpPr>
        <p:grpSpPr>
          <a:xfrm>
            <a:off x="3856744" y="1831079"/>
            <a:ext cx="2379502" cy="4227605"/>
            <a:chOff x="2634335" y="1842309"/>
            <a:chExt cx="2006648" cy="4227605"/>
          </a:xfrm>
        </p:grpSpPr>
        <p:sp>
          <p:nvSpPr>
            <p:cNvPr id="39" name="Rectangle 38"/>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2" name="Rectangle 41"/>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3" name="Rectangle 42"/>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6" name="Rectangle 45"/>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7" name="Rectangle 46"/>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8" name="Rectangle 47"/>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3" name="Title 2">
            <a:extLst>
              <a:ext uri="{FF2B5EF4-FFF2-40B4-BE49-F238E27FC236}">
                <a16:creationId xmlns:a16="http://schemas.microsoft.com/office/drawing/2014/main" id="{063CAA82-1565-D743-8B71-425A61F144B4}"/>
              </a:ext>
            </a:extLst>
          </p:cNvPr>
          <p:cNvSpPr>
            <a:spLocks noGrp="1"/>
          </p:cNvSpPr>
          <p:nvPr>
            <p:ph type="title"/>
          </p:nvPr>
        </p:nvSpPr>
        <p:spPr>
          <a:xfrm>
            <a:off x="88117" y="6305"/>
            <a:ext cx="2721701" cy="1325563"/>
          </a:xfrm>
        </p:spPr>
        <p:txBody>
          <a:bodyPr>
            <a:normAutofit/>
          </a:bodyPr>
          <a:lstStyle/>
          <a:p>
            <a:r>
              <a:rPr lang="en-GB" sz="3600" b="1" dirty="0" err="1">
                <a:solidFill>
                  <a:prstClr val="white"/>
                </a:solidFill>
              </a:rPr>
              <a:t>Vokabeln</a:t>
            </a:r>
            <a:endParaRPr lang="en-US" sz="3600" dirty="0"/>
          </a:p>
        </p:txBody>
      </p:sp>
      <p:sp>
        <p:nvSpPr>
          <p:cNvPr id="50" name="Rectangle 49"/>
          <p:cNvSpPr/>
          <p:nvPr/>
        </p:nvSpPr>
        <p:spPr>
          <a:xfrm>
            <a:off x="10672153" y="131299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1"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999203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2"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998967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53"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1689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4"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89220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5" name="Rectangle 54" descr="box to hide timer as it goes off the page">
            <a:extLst>
              <a:ext uri="{FF2B5EF4-FFF2-40B4-BE49-F238E27FC236}">
                <a16:creationId xmlns:a16="http://schemas.microsoft.com/office/drawing/2014/main" id="{80BB973F-93FA-4A26-B850-9E1862347B2F}"/>
              </a:ext>
            </a:extLst>
          </p:cNvPr>
          <p:cNvSpPr/>
          <p:nvPr/>
        </p:nvSpPr>
        <p:spPr>
          <a:xfrm>
            <a:off x="983844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72877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57" name="Rectangle 56"/>
          <p:cNvSpPr/>
          <p:nvPr/>
        </p:nvSpPr>
        <p:spPr>
          <a:xfrm>
            <a:off x="9862227" y="549388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p:nvPr/>
        </p:nvCxnSpPr>
        <p:spPr>
          <a:xfrm>
            <a:off x="9983755" y="5489143"/>
            <a:ext cx="5256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0693302" y="133721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67541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80071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52"/>
                                        </p:tgtEl>
                                      </p:cBhvr>
                                    </p:animEffect>
                                    <p:set>
                                      <p:cBhvr>
                                        <p:cTn id="28" dur="1" fill="hold">
                                          <p:stCondLst>
                                            <p:cond delay="58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112487" y="-39202"/>
            <a:ext cx="11702143" cy="1488395"/>
          </a:xfrm>
        </p:spPr>
        <p:txBody>
          <a:bodyPr>
            <a:normAutofit/>
          </a:bodyPr>
          <a:lstStyle/>
          <a:p>
            <a:r>
              <a:rPr lang="en-GB" sz="2800" b="1" dirty="0">
                <a:solidFill>
                  <a:schemeClr val="bg1"/>
                </a:solidFill>
              </a:rPr>
              <a:t>Strong verbs: I, you, he/she/it</a:t>
            </a:r>
          </a:p>
        </p:txBody>
      </p:sp>
      <p:sp>
        <p:nvSpPr>
          <p:cNvPr id="3" name="Rectangle 2"/>
          <p:cNvSpPr/>
          <p:nvPr/>
        </p:nvSpPr>
        <p:spPr>
          <a:xfrm>
            <a:off x="53660" y="1877481"/>
            <a:ext cx="10842172" cy="1553246"/>
          </a:xfrm>
          <a:prstGeom prst="rect">
            <a:avLst/>
          </a:prstGeom>
        </p:spPr>
        <p:txBody>
          <a:bodyPr wrap="square">
            <a:spAutoFit/>
          </a:bodyPr>
          <a:lstStyle/>
          <a:p>
            <a:pPr>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rPr>
              <a:t> </a:t>
            </a:r>
          </a:p>
          <a:p>
            <a:pPr>
              <a:lnSpc>
                <a:spcPct val="120000"/>
              </a:lnSpc>
              <a:spcAft>
                <a:spcPts val="800"/>
              </a:spcAft>
            </a:pPr>
            <a:endParaRPr lang="en-GB" sz="2400" dirty="0">
              <a:solidFill>
                <a:schemeClr val="accent1">
                  <a:lumMod val="50000"/>
                </a:schemeClr>
              </a:solidFill>
              <a:latin typeface="Century Gothic" panose="020B0502020202020204" pitchFamily="34" charset="0"/>
              <a:ea typeface="Calibri" panose="020F0502020204030204" pitchFamily="34" charset="0"/>
            </a:endParaRPr>
          </a:p>
          <a:p>
            <a:pPr>
              <a:lnSpc>
                <a:spcPct val="120000"/>
              </a:lnSpc>
              <a:spcAft>
                <a:spcPts val="800"/>
              </a:spcAft>
            </a:pPr>
            <a:endParaRPr lang="en-GB" sz="2400" dirty="0">
              <a:solidFill>
                <a:schemeClr val="accent1">
                  <a:lumMod val="50000"/>
                </a:schemeClr>
              </a:solidFill>
              <a:latin typeface="Century Gothic" panose="020B0502020202020204" pitchFamily="34" charset="0"/>
              <a:ea typeface="Calibri" panose="020F0502020204030204" pitchFamily="34" charset="0"/>
            </a:endParaRPr>
          </a:p>
        </p:txBody>
      </p:sp>
      <p:sp>
        <p:nvSpPr>
          <p:cNvPr id="4" name="TextBox 3"/>
          <p:cNvSpPr txBox="1"/>
          <p:nvPr/>
        </p:nvSpPr>
        <p:spPr>
          <a:xfrm>
            <a:off x="5264716" y="4859581"/>
            <a:ext cx="5172240" cy="592085"/>
          </a:xfrm>
          <a:prstGeom prst="rect">
            <a:avLst/>
          </a:prstGeom>
          <a:noFill/>
        </p:spPr>
        <p:txBody>
          <a:bodyPr wrap="square" rtlCol="0">
            <a:spAutoFit/>
          </a:bodyPr>
          <a:lstStyle/>
          <a:p>
            <a:pPr>
              <a:lnSpc>
                <a:spcPct val="130000"/>
              </a:lnSpc>
            </a:pPr>
            <a:r>
              <a:rPr lang="en-GB" sz="2800">
                <a:solidFill>
                  <a:schemeClr val="accent1">
                    <a:lumMod val="50000"/>
                  </a:schemeClr>
                </a:solidFill>
                <a:latin typeface="Century Gothic" panose="020B0502020202020204" pitchFamily="34" charset="0"/>
              </a:rPr>
              <a:t>he/she </a:t>
            </a:r>
            <a:r>
              <a:rPr lang="en-GB" sz="2800" dirty="0">
                <a:solidFill>
                  <a:schemeClr val="accent1">
                    <a:lumMod val="50000"/>
                  </a:schemeClr>
                </a:solidFill>
                <a:latin typeface="Century Gothic" panose="020B0502020202020204" pitchFamily="34" charset="0"/>
              </a:rPr>
              <a:t>sleeps/is sleeping</a:t>
            </a:r>
          </a:p>
        </p:txBody>
      </p:sp>
      <p:sp>
        <p:nvSpPr>
          <p:cNvPr id="5" name="Rectangle 4"/>
          <p:cNvSpPr/>
          <p:nvPr/>
        </p:nvSpPr>
        <p:spPr>
          <a:xfrm>
            <a:off x="3119316" y="2328149"/>
            <a:ext cx="1659429" cy="559769"/>
          </a:xfrm>
          <a:prstGeom prst="rect">
            <a:avLst/>
          </a:prstGeom>
        </p:spPr>
        <p:txBody>
          <a:bodyPr wrap="none">
            <a:spAutoFit/>
          </a:bodyPr>
          <a:lstStyle/>
          <a:p>
            <a:pPr algn="ctr">
              <a:lnSpc>
                <a:spcPct val="120000"/>
              </a:lnSpc>
              <a:spcAft>
                <a:spcPts val="800"/>
              </a:spcAft>
            </a:pPr>
            <a:r>
              <a:rPr lang="en-GB" sz="2800" dirty="0" err="1">
                <a:solidFill>
                  <a:schemeClr val="accent1">
                    <a:lumMod val="50000"/>
                  </a:schemeClr>
                </a:solidFill>
                <a:latin typeface="Century Gothic" panose="020B0502020202020204" pitchFamily="34" charset="0"/>
                <a:ea typeface="Calibri" panose="020F0502020204030204" pitchFamily="34" charset="0"/>
              </a:rPr>
              <a:t>schlafen</a:t>
            </a:r>
            <a:endParaRPr lang="en-GB" sz="2800" dirty="0">
              <a:solidFill>
                <a:schemeClr val="accent1">
                  <a:lumMod val="50000"/>
                </a:schemeClr>
              </a:solidFill>
              <a:latin typeface="Century Gothic" panose="020B0502020202020204" pitchFamily="34" charset="0"/>
              <a:ea typeface="Calibri" panose="020F0502020204030204" pitchFamily="34" charset="0"/>
            </a:endParaRPr>
          </a:p>
        </p:txBody>
      </p:sp>
      <p:sp>
        <p:nvSpPr>
          <p:cNvPr id="6" name="Rectangle 5"/>
          <p:cNvSpPr/>
          <p:nvPr/>
        </p:nvSpPr>
        <p:spPr>
          <a:xfrm>
            <a:off x="2729234" y="4065838"/>
            <a:ext cx="2244723" cy="609398"/>
          </a:xfrm>
          <a:prstGeom prst="rect">
            <a:avLst/>
          </a:prstGeom>
        </p:spPr>
        <p:txBody>
          <a:bodyPr wrap="square">
            <a:spAutoFit/>
          </a:bodyPr>
          <a:lstStyle/>
          <a:p>
            <a:pPr>
              <a:lnSpc>
                <a:spcPct val="120000"/>
              </a:lnSpc>
              <a:spcAft>
                <a:spcPts val="800"/>
              </a:spcAft>
            </a:pPr>
            <a:r>
              <a:rPr lang="en-GB" sz="2800" b="1" dirty="0">
                <a:solidFill>
                  <a:srgbClr val="DAA520"/>
                </a:solidFill>
                <a:latin typeface="Century Gothic" panose="020B0502020202020204" pitchFamily="34" charset="0"/>
                <a:ea typeface="Calibri" panose="020F0502020204030204" pitchFamily="34" charset="0"/>
              </a:rPr>
              <a:t>du</a:t>
            </a:r>
            <a:r>
              <a:rPr lang="en-GB" sz="2800" dirty="0">
                <a:solidFill>
                  <a:srgbClr val="002060"/>
                </a:solidFill>
                <a:latin typeface="Century Gothic" panose="020B0502020202020204" pitchFamily="34" charset="0"/>
                <a:ea typeface="Calibri" panose="020F0502020204030204" pitchFamily="34" charset="0"/>
              </a:rPr>
              <a:t> </a:t>
            </a:r>
            <a:r>
              <a:rPr lang="en-GB" sz="2800" dirty="0" err="1">
                <a:solidFill>
                  <a:schemeClr val="accent1">
                    <a:lumMod val="50000"/>
                  </a:schemeClr>
                </a:solidFill>
                <a:latin typeface="Century Gothic" panose="020B0502020202020204" pitchFamily="34" charset="0"/>
                <a:ea typeface="Calibri" panose="020F0502020204030204" pitchFamily="34" charset="0"/>
              </a:rPr>
              <a:t>schl</a:t>
            </a:r>
            <a:r>
              <a:rPr lang="en-GB" sz="2800" b="1" dirty="0" err="1">
                <a:solidFill>
                  <a:srgbClr val="DAA520"/>
                </a:solidFill>
                <a:latin typeface="Century Gothic" panose="020B0502020202020204" pitchFamily="34" charset="0"/>
                <a:ea typeface="Calibri" panose="020F0502020204030204" pitchFamily="34" charset="0"/>
              </a:rPr>
              <a:t>ä</a:t>
            </a:r>
            <a:r>
              <a:rPr lang="en-GB" sz="2800" dirty="0" err="1">
                <a:solidFill>
                  <a:schemeClr val="accent1">
                    <a:lumMod val="50000"/>
                  </a:schemeClr>
                </a:solidFill>
                <a:latin typeface="Century Gothic" panose="020B0502020202020204" pitchFamily="34" charset="0"/>
                <a:ea typeface="Calibri" panose="020F0502020204030204" pitchFamily="34" charset="0"/>
              </a:rPr>
              <a:t>f</a:t>
            </a:r>
            <a:r>
              <a:rPr lang="en-GB" sz="2800" b="1" dirty="0" err="1">
                <a:solidFill>
                  <a:srgbClr val="DAA520"/>
                </a:solidFill>
                <a:latin typeface="Century Gothic" panose="020B0502020202020204" pitchFamily="34" charset="0"/>
                <a:ea typeface="Calibri" panose="020F0502020204030204" pitchFamily="34" charset="0"/>
              </a:rPr>
              <a:t>st</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9" name="Rectangle 8"/>
          <p:cNvSpPr/>
          <p:nvPr/>
        </p:nvSpPr>
        <p:spPr>
          <a:xfrm>
            <a:off x="5264716" y="2297061"/>
            <a:ext cx="3281668" cy="559769"/>
          </a:xfrm>
          <a:prstGeom prst="rect">
            <a:avLst/>
          </a:prstGeom>
        </p:spPr>
        <p:txBody>
          <a:bodyPr wrap="none">
            <a:spAutoFit/>
          </a:bodyPr>
          <a:lstStyle/>
          <a:p>
            <a:pPr>
              <a:lnSpc>
                <a:spcPct val="120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rPr>
              <a:t>to sleep/sleeping </a:t>
            </a:r>
          </a:p>
        </p:txBody>
      </p:sp>
      <p:sp>
        <p:nvSpPr>
          <p:cNvPr id="13" name="Rectangle 12"/>
          <p:cNvSpPr/>
          <p:nvPr/>
        </p:nvSpPr>
        <p:spPr>
          <a:xfrm>
            <a:off x="2712154" y="3251098"/>
            <a:ext cx="2066591" cy="553357"/>
          </a:xfrm>
          <a:prstGeom prst="rect">
            <a:avLst/>
          </a:prstGeom>
        </p:spPr>
        <p:txBody>
          <a:bodyPr wrap="none">
            <a:spAutoFit/>
          </a:bodyPr>
          <a:lstStyle/>
          <a:p>
            <a:pPr>
              <a:lnSpc>
                <a:spcPct val="107000"/>
              </a:lnSpc>
              <a:spcAft>
                <a:spcPts val="800"/>
              </a:spcAft>
            </a:pPr>
            <a:r>
              <a:rPr lang="en-GB" sz="2800" b="1" dirty="0">
                <a:solidFill>
                  <a:srgbClr val="DAA520"/>
                </a:solidFill>
                <a:latin typeface="Century Gothic" panose="020B0502020202020204" pitchFamily="34" charset="0"/>
                <a:ea typeface="Calibri" panose="020F0502020204030204" pitchFamily="34" charset="0"/>
              </a:rPr>
              <a:t>ich</a:t>
            </a:r>
            <a:r>
              <a:rPr lang="en-GB" sz="2800" b="1" dirty="0">
                <a:solidFill>
                  <a:srgbClr val="FF3300"/>
                </a:solidFill>
                <a:latin typeface="Century Gothic" panose="020B0502020202020204" pitchFamily="34" charset="0"/>
                <a:ea typeface="Calibri" panose="020F0502020204030204" pitchFamily="34" charset="0"/>
              </a:rPr>
              <a:t> </a:t>
            </a:r>
            <a:r>
              <a:rPr lang="en-GB" sz="2800" dirty="0" err="1">
                <a:solidFill>
                  <a:schemeClr val="accent1">
                    <a:lumMod val="50000"/>
                  </a:schemeClr>
                </a:solidFill>
                <a:latin typeface="Century Gothic" panose="020B0502020202020204" pitchFamily="34" charset="0"/>
                <a:ea typeface="Calibri" panose="020F0502020204030204" pitchFamily="34" charset="0"/>
              </a:rPr>
              <a:t>schlaf</a:t>
            </a:r>
            <a:r>
              <a:rPr lang="en-GB" sz="2800" b="1" dirty="0" err="1">
                <a:solidFill>
                  <a:srgbClr val="DAA520"/>
                </a:solidFill>
                <a:latin typeface="Century Gothic" panose="020B0502020202020204" pitchFamily="34" charset="0"/>
                <a:ea typeface="Calibri" panose="020F0502020204030204" pitchFamily="34" charset="0"/>
              </a:rPr>
              <a:t>e</a:t>
            </a:r>
            <a:endParaRPr lang="en-GB" sz="2800" b="1" dirty="0">
              <a:solidFill>
                <a:srgbClr val="DAA520"/>
              </a:solidFill>
              <a:latin typeface="Century Gothic" panose="020B0502020202020204" pitchFamily="34" charset="0"/>
              <a:ea typeface="Calibri" panose="020F0502020204030204" pitchFamily="34" charset="0"/>
            </a:endParaRPr>
          </a:p>
        </p:txBody>
      </p:sp>
      <p:sp>
        <p:nvSpPr>
          <p:cNvPr id="14" name="Rectangle 13"/>
          <p:cNvSpPr/>
          <p:nvPr/>
        </p:nvSpPr>
        <p:spPr>
          <a:xfrm>
            <a:off x="5264717" y="3186046"/>
            <a:ext cx="4657321" cy="592085"/>
          </a:xfrm>
          <a:prstGeom prst="rect">
            <a:avLst/>
          </a:prstGeom>
        </p:spPr>
        <p:txBody>
          <a:bodyPr wrap="square">
            <a:spAutoFit/>
          </a:bodyPr>
          <a:lstStyle/>
          <a:p>
            <a:pPr lvl="0">
              <a:lnSpc>
                <a:spcPct val="130000"/>
              </a:lnSpc>
            </a:pPr>
            <a:r>
              <a:rPr lang="en-GB" sz="2800" kern="0" dirty="0">
                <a:solidFill>
                  <a:schemeClr val="accent1">
                    <a:lumMod val="50000"/>
                  </a:schemeClr>
                </a:solidFill>
                <a:latin typeface="Century Gothic" panose="020B0502020202020204" pitchFamily="34" charset="0"/>
                <a:cs typeface="Arial"/>
                <a:sym typeface="Wingdings" panose="05000000000000000000" pitchFamily="2" charset="2"/>
              </a:rPr>
              <a:t>I sleep</a:t>
            </a:r>
            <a:r>
              <a:rPr lang="en-GB" sz="2800" dirty="0">
                <a:solidFill>
                  <a:schemeClr val="accent1">
                    <a:lumMod val="50000"/>
                  </a:schemeClr>
                </a:solidFill>
                <a:latin typeface="Century Gothic" panose="020B0502020202020204" pitchFamily="34" charset="0"/>
              </a:rPr>
              <a:t>/am sleeping  </a:t>
            </a:r>
          </a:p>
        </p:txBody>
      </p:sp>
      <p:sp>
        <p:nvSpPr>
          <p:cNvPr id="22" name="Rectangle 21"/>
          <p:cNvSpPr/>
          <p:nvPr/>
        </p:nvSpPr>
        <p:spPr>
          <a:xfrm>
            <a:off x="344374" y="1358512"/>
            <a:ext cx="11238368" cy="456792"/>
          </a:xfrm>
          <a:prstGeom prst="rect">
            <a:avLst/>
          </a:prstGeom>
        </p:spPr>
        <p:txBody>
          <a:bodyPr wrap="square">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rPr>
              <a:t>For </a:t>
            </a:r>
            <a:r>
              <a:rPr lang="en-GB" sz="2400" b="1" dirty="0">
                <a:solidFill>
                  <a:schemeClr val="accent1">
                    <a:lumMod val="50000"/>
                  </a:schemeClr>
                </a:solidFill>
                <a:latin typeface="Century Gothic" panose="020B0502020202020204" pitchFamily="34" charset="0"/>
                <a:ea typeface="Calibri" panose="020F0502020204030204" pitchFamily="34" charset="0"/>
              </a:rPr>
              <a:t>strong verbs, </a:t>
            </a:r>
            <a:r>
              <a:rPr lang="en-GB" sz="2400" dirty="0">
                <a:solidFill>
                  <a:schemeClr val="accent1">
                    <a:lumMod val="50000"/>
                  </a:schemeClr>
                </a:solidFill>
                <a:latin typeface="Century Gothic" panose="020B0502020202020204" pitchFamily="34" charset="0"/>
                <a:ea typeface="Calibri" panose="020F0502020204030204" pitchFamily="34" charset="0"/>
              </a:rPr>
              <a:t> you </a:t>
            </a:r>
            <a:r>
              <a:rPr lang="en-GB" sz="2400" b="1" dirty="0">
                <a:solidFill>
                  <a:schemeClr val="accent1">
                    <a:lumMod val="50000"/>
                  </a:schemeClr>
                </a:solidFill>
                <a:latin typeface="Century Gothic" panose="020B0502020202020204" pitchFamily="34" charset="0"/>
                <a:ea typeface="Calibri" panose="020F0502020204030204" pitchFamily="34" charset="0"/>
              </a:rPr>
              <a:t>change the vowel </a:t>
            </a:r>
            <a:r>
              <a:rPr lang="en-GB" sz="2400" dirty="0">
                <a:solidFill>
                  <a:schemeClr val="accent1">
                    <a:lumMod val="50000"/>
                  </a:schemeClr>
                </a:solidFill>
                <a:latin typeface="Century Gothic" panose="020B0502020202020204" pitchFamily="34" charset="0"/>
                <a:ea typeface="Calibri" panose="020F0502020204030204" pitchFamily="34" charset="0"/>
              </a:rPr>
              <a:t>for the </a:t>
            </a:r>
            <a:r>
              <a:rPr lang="en-GB" sz="2400" b="1" u="sng" dirty="0">
                <a:solidFill>
                  <a:schemeClr val="accent1">
                    <a:lumMod val="50000"/>
                  </a:schemeClr>
                </a:solidFill>
                <a:latin typeface="Century Gothic" panose="020B0502020202020204" pitchFamily="34" charset="0"/>
                <a:ea typeface="Calibri" panose="020F0502020204030204" pitchFamily="34" charset="0"/>
              </a:rPr>
              <a:t>du</a:t>
            </a:r>
            <a:r>
              <a:rPr lang="en-GB" sz="2400" dirty="0">
                <a:solidFill>
                  <a:schemeClr val="accent1">
                    <a:lumMod val="50000"/>
                  </a:schemeClr>
                </a:solidFill>
                <a:latin typeface="Century Gothic" panose="020B0502020202020204" pitchFamily="34" charset="0"/>
                <a:ea typeface="Calibri" panose="020F0502020204030204" pitchFamily="34" charset="0"/>
              </a:rPr>
              <a:t> and </a:t>
            </a:r>
            <a:r>
              <a:rPr lang="en-GB" sz="2400" b="1" u="sng" dirty="0" err="1">
                <a:solidFill>
                  <a:schemeClr val="accent1">
                    <a:lumMod val="50000"/>
                  </a:schemeClr>
                </a:solidFill>
                <a:latin typeface="Century Gothic" panose="020B0502020202020204" pitchFamily="34" charset="0"/>
                <a:ea typeface="Calibri" panose="020F0502020204030204" pitchFamily="34" charset="0"/>
              </a:rPr>
              <a:t>er</a:t>
            </a:r>
            <a:r>
              <a:rPr lang="en-GB" sz="2400" b="1" u="sng" dirty="0">
                <a:solidFill>
                  <a:schemeClr val="accent1">
                    <a:lumMod val="50000"/>
                  </a:schemeClr>
                </a:solidFill>
                <a:latin typeface="Century Gothic" panose="020B0502020202020204" pitchFamily="34" charset="0"/>
                <a:ea typeface="Calibri" panose="020F0502020204030204" pitchFamily="34" charset="0"/>
              </a:rPr>
              <a:t>/</a:t>
            </a:r>
            <a:r>
              <a:rPr lang="en-GB" sz="2400" b="1" u="sng" dirty="0" err="1">
                <a:solidFill>
                  <a:schemeClr val="accent1">
                    <a:lumMod val="50000"/>
                  </a:schemeClr>
                </a:solidFill>
                <a:latin typeface="Century Gothic" panose="020B0502020202020204" pitchFamily="34" charset="0"/>
                <a:ea typeface="Calibri" panose="020F0502020204030204" pitchFamily="34" charset="0"/>
              </a:rPr>
              <a:t>sie</a:t>
            </a:r>
            <a:r>
              <a:rPr lang="en-GB" sz="2400" b="1" u="sng" dirty="0">
                <a:solidFill>
                  <a:schemeClr val="accent1">
                    <a:lumMod val="50000"/>
                  </a:schemeClr>
                </a:solidFill>
                <a:latin typeface="Century Gothic" panose="020B0502020202020204" pitchFamily="34" charset="0"/>
                <a:ea typeface="Calibri" panose="020F0502020204030204" pitchFamily="34" charset="0"/>
              </a:rPr>
              <a:t>/</a:t>
            </a:r>
            <a:r>
              <a:rPr lang="en-GB" sz="2400" b="1" u="sng" dirty="0" err="1">
                <a:solidFill>
                  <a:schemeClr val="accent1">
                    <a:lumMod val="50000"/>
                  </a:schemeClr>
                </a:solidFill>
                <a:latin typeface="Century Gothic" panose="020B0502020202020204" pitchFamily="34" charset="0"/>
                <a:ea typeface="Calibri" panose="020F0502020204030204" pitchFamily="34" charset="0"/>
              </a:rPr>
              <a:t>es</a:t>
            </a:r>
            <a:r>
              <a:rPr lang="en-GB" sz="2400" dirty="0">
                <a:solidFill>
                  <a:schemeClr val="accent1">
                    <a:lumMod val="50000"/>
                  </a:schemeClr>
                </a:solidFill>
                <a:latin typeface="Century Gothic" panose="020B0502020202020204" pitchFamily="34" charset="0"/>
                <a:ea typeface="Calibri" panose="020F0502020204030204" pitchFamily="34" charset="0"/>
              </a:rPr>
              <a:t> forms:</a:t>
            </a:r>
          </a:p>
        </p:txBody>
      </p:sp>
      <p:sp>
        <p:nvSpPr>
          <p:cNvPr id="23" name="Rectangle 22">
            <a:extLst>
              <a:ext uri="{FF2B5EF4-FFF2-40B4-BE49-F238E27FC236}">
                <a16:creationId xmlns:a16="http://schemas.microsoft.com/office/drawing/2014/main" id="{F63A0760-7CF6-4C0A-B0C1-81F6B8341959}"/>
              </a:ext>
            </a:extLst>
          </p:cNvPr>
          <p:cNvSpPr/>
          <p:nvPr/>
        </p:nvSpPr>
        <p:spPr>
          <a:xfrm>
            <a:off x="2440604" y="4906068"/>
            <a:ext cx="2516273" cy="609398"/>
          </a:xfrm>
          <a:prstGeom prst="rect">
            <a:avLst/>
          </a:prstGeom>
        </p:spPr>
        <p:txBody>
          <a:bodyPr wrap="square">
            <a:spAutoFit/>
          </a:bodyPr>
          <a:lstStyle/>
          <a:p>
            <a:pPr>
              <a:lnSpc>
                <a:spcPct val="120000"/>
              </a:lnSpc>
              <a:spcAft>
                <a:spcPts val="800"/>
              </a:spcAft>
            </a:pPr>
            <a:r>
              <a:rPr lang="en-GB" sz="2800" b="1" dirty="0" err="1">
                <a:solidFill>
                  <a:srgbClr val="DAA520"/>
                </a:solidFill>
                <a:latin typeface="Century Gothic" panose="020B0502020202020204" pitchFamily="34" charset="0"/>
                <a:ea typeface="Calibri" panose="020F0502020204030204" pitchFamily="34" charset="0"/>
              </a:rPr>
              <a:t>er</a:t>
            </a:r>
            <a:r>
              <a:rPr lang="en-GB" sz="2800" b="1" dirty="0">
                <a:solidFill>
                  <a:srgbClr val="DAA520"/>
                </a:solidFill>
                <a:latin typeface="Century Gothic" panose="020B0502020202020204" pitchFamily="34" charset="0"/>
                <a:ea typeface="Calibri" panose="020F0502020204030204" pitchFamily="34" charset="0"/>
              </a:rPr>
              <a:t>/</a:t>
            </a:r>
            <a:r>
              <a:rPr lang="en-GB" sz="2800" b="1" dirty="0" err="1">
                <a:solidFill>
                  <a:srgbClr val="DAA520"/>
                </a:solidFill>
                <a:latin typeface="Century Gothic" panose="020B0502020202020204" pitchFamily="34" charset="0"/>
                <a:ea typeface="Calibri" panose="020F0502020204030204" pitchFamily="34" charset="0"/>
              </a:rPr>
              <a:t>sie</a:t>
            </a:r>
            <a:r>
              <a:rPr lang="en-GB" sz="2800" dirty="0">
                <a:solidFill>
                  <a:srgbClr val="002060"/>
                </a:solidFill>
                <a:latin typeface="Century Gothic" panose="020B0502020202020204" pitchFamily="34" charset="0"/>
                <a:ea typeface="Calibri" panose="020F0502020204030204" pitchFamily="34" charset="0"/>
              </a:rPr>
              <a:t> </a:t>
            </a:r>
            <a:r>
              <a:rPr lang="en-GB" sz="2800" dirty="0" err="1">
                <a:solidFill>
                  <a:schemeClr val="accent1">
                    <a:lumMod val="50000"/>
                  </a:schemeClr>
                </a:solidFill>
                <a:latin typeface="Century Gothic" panose="020B0502020202020204" pitchFamily="34" charset="0"/>
                <a:ea typeface="Calibri" panose="020F0502020204030204" pitchFamily="34" charset="0"/>
              </a:rPr>
              <a:t>schl</a:t>
            </a:r>
            <a:r>
              <a:rPr lang="de-DE" sz="2800" b="1" dirty="0">
                <a:solidFill>
                  <a:srgbClr val="DAA520"/>
                </a:solidFill>
                <a:latin typeface="Century Gothic" panose="020B0502020202020204" pitchFamily="34" charset="0"/>
                <a:ea typeface="Calibri" panose="020F0502020204030204" pitchFamily="34" charset="0"/>
              </a:rPr>
              <a:t>ä</a:t>
            </a:r>
            <a:r>
              <a:rPr lang="en-GB" sz="2800" dirty="0">
                <a:solidFill>
                  <a:schemeClr val="accent1">
                    <a:lumMod val="50000"/>
                  </a:schemeClr>
                </a:solidFill>
                <a:latin typeface="Century Gothic" panose="020B0502020202020204" pitchFamily="34" charset="0"/>
                <a:ea typeface="Calibri" panose="020F0502020204030204" pitchFamily="34" charset="0"/>
              </a:rPr>
              <a:t>f</a:t>
            </a:r>
            <a:r>
              <a:rPr lang="en-GB" sz="2800" b="1" dirty="0">
                <a:solidFill>
                  <a:srgbClr val="DAA520"/>
                </a:solidFill>
                <a:latin typeface="Century Gothic" panose="020B0502020202020204" pitchFamily="34" charset="0"/>
                <a:ea typeface="Calibri" panose="020F0502020204030204" pitchFamily="34" charset="0"/>
              </a:rPr>
              <a:t>t</a:t>
            </a:r>
          </a:p>
        </p:txBody>
      </p:sp>
      <p:sp>
        <p:nvSpPr>
          <p:cNvPr id="25" name="Rectangle 24">
            <a:extLst>
              <a:ext uri="{FF2B5EF4-FFF2-40B4-BE49-F238E27FC236}">
                <a16:creationId xmlns:a16="http://schemas.microsoft.com/office/drawing/2014/main" id="{0E9E4D50-BB71-42CA-B076-7CA33B77B549}"/>
              </a:ext>
            </a:extLst>
          </p:cNvPr>
          <p:cNvSpPr/>
          <p:nvPr/>
        </p:nvSpPr>
        <p:spPr>
          <a:xfrm>
            <a:off x="5264717" y="4019351"/>
            <a:ext cx="4657321" cy="592085"/>
          </a:xfrm>
          <a:prstGeom prst="rect">
            <a:avLst/>
          </a:prstGeom>
        </p:spPr>
        <p:txBody>
          <a:bodyPr wrap="square">
            <a:spAutoFit/>
          </a:bodyPr>
          <a:lstStyle/>
          <a:p>
            <a:pPr lvl="0">
              <a:lnSpc>
                <a:spcPct val="130000"/>
              </a:lnSpc>
            </a:pPr>
            <a:r>
              <a:rPr lang="en-GB" sz="2800" kern="0">
                <a:solidFill>
                  <a:schemeClr val="accent1">
                    <a:lumMod val="50000"/>
                  </a:schemeClr>
                </a:solidFill>
                <a:latin typeface="Century Gothic" panose="020B0502020202020204" pitchFamily="34" charset="0"/>
                <a:cs typeface="Arial"/>
                <a:sym typeface="Wingdings" panose="05000000000000000000" pitchFamily="2" charset="2"/>
              </a:rPr>
              <a:t>you sleep</a:t>
            </a:r>
            <a:r>
              <a:rPr lang="en-GB" sz="2800">
                <a:solidFill>
                  <a:schemeClr val="accent1">
                    <a:lumMod val="50000"/>
                  </a:schemeClr>
                </a:solidFill>
                <a:latin typeface="Century Gothic" panose="020B0502020202020204" pitchFamily="34" charset="0"/>
              </a:rPr>
              <a:t>/are </a:t>
            </a:r>
            <a:r>
              <a:rPr lang="en-GB" sz="2800" dirty="0">
                <a:solidFill>
                  <a:schemeClr val="accent1">
                    <a:lumMod val="50000"/>
                  </a:schemeClr>
                </a:solidFill>
                <a:latin typeface="Century Gothic" panose="020B0502020202020204" pitchFamily="34" charset="0"/>
              </a:rPr>
              <a:t>sleeping  </a:t>
            </a:r>
          </a:p>
        </p:txBody>
      </p:sp>
    </p:spTree>
    <p:extLst>
      <p:ext uri="{BB962C8B-B14F-4D97-AF65-F5344CB8AC3E}">
        <p14:creationId xmlns:p14="http://schemas.microsoft.com/office/powerpoint/2010/main" val="280841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3" grpId="0"/>
      <p:bldP spid="14" grpId="0"/>
      <p:bldP spid="22"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921"/>
            <a:ext cx="12191999" cy="1325563"/>
          </a:xfrm>
        </p:spPr>
        <p:txBody>
          <a:bodyPr anchor="ct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nehmen</a:t>
            </a:r>
            <a:endParaRPr lang="en-GB" dirty="0"/>
          </a:p>
        </p:txBody>
      </p:sp>
      <p:sp>
        <p:nvSpPr>
          <p:cNvPr id="7" name="TextBox 6"/>
          <p:cNvSpPr txBox="1"/>
          <p:nvPr/>
        </p:nvSpPr>
        <p:spPr>
          <a:xfrm>
            <a:off x="0" y="2167200"/>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[to take | taking]</a:t>
            </a:r>
          </a:p>
        </p:txBody>
      </p:sp>
      <p:sp>
        <p:nvSpPr>
          <p:cNvPr id="8" name="TextBox 7"/>
          <p:cNvSpPr txBox="1"/>
          <p:nvPr/>
        </p:nvSpPr>
        <p:spPr>
          <a:xfrm>
            <a:off x="0" y="3358800"/>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nimmt</a:t>
            </a:r>
            <a:endParaRPr lang="en-GB" sz="11500" b="1" dirty="0">
              <a:solidFill>
                <a:srgbClr val="5B9BD5">
                  <a:lumMod val="50000"/>
                </a:srgbClr>
              </a:solidFill>
            </a:endParaRPr>
          </a:p>
        </p:txBody>
      </p:sp>
      <p:sp>
        <p:nvSpPr>
          <p:cNvPr id="9" name="TextBox 8"/>
          <p:cNvSpPr txBox="1"/>
          <p:nvPr/>
        </p:nvSpPr>
        <p:spPr>
          <a:xfrm>
            <a:off x="0" y="5034090"/>
            <a:ext cx="12191999" cy="584775"/>
          </a:xfrm>
          <a:prstGeom prst="rect">
            <a:avLst/>
          </a:prstGeom>
          <a:noFill/>
        </p:spPr>
        <p:txBody>
          <a:bodyPr wrap="square" rtlCol="0">
            <a:spAutoFit/>
          </a:bodyPr>
          <a:lstStyle/>
          <a:p>
            <a:pPr algn="ctr">
              <a:defRPr/>
            </a:pPr>
            <a:r>
              <a:rPr lang="en-GB" sz="3200" dirty="0">
                <a:solidFill>
                  <a:srgbClr val="5B9BD5">
                    <a:lumMod val="50000"/>
                  </a:srgbClr>
                </a:solidFill>
              </a:rPr>
              <a:t>[takes | is taking]</a:t>
            </a:r>
          </a:p>
        </p:txBody>
      </p:sp>
    </p:spTree>
    <p:extLst>
      <p:ext uri="{BB962C8B-B14F-4D97-AF65-F5344CB8AC3E}">
        <p14:creationId xmlns:p14="http://schemas.microsoft.com/office/powerpoint/2010/main" val="217387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German_skeleton_template" id="{30C56D54-E4FF-5F4C-8EF5-67F0472108E4}" vid="{95EE3EE9-288D-0442-B77F-31E2B1CDFD0C}"/>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9121</TotalTime>
  <Words>5724</Words>
  <Application>Microsoft Macintosh PowerPoint</Application>
  <PresentationFormat>Widescreen</PresentationFormat>
  <Paragraphs>797</Paragraphs>
  <Slides>40</Slides>
  <Notes>40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arial</vt:lpstr>
      <vt:lpstr>Calibri</vt:lpstr>
      <vt:lpstr>Century Gothic</vt:lpstr>
      <vt:lpstr>Tw Cen MT</vt:lpstr>
      <vt:lpstr>1_Office Theme</vt:lpstr>
      <vt:lpstr>3_Office Theme</vt:lpstr>
      <vt:lpstr>4_Office Theme</vt:lpstr>
      <vt:lpstr>5_Office Theme</vt:lpstr>
      <vt:lpstr>What is she doing? What are they doing? Narrating other people's actions </vt:lpstr>
      <vt:lpstr>Wie sagt man das?</vt:lpstr>
      <vt:lpstr>Phonetik</vt:lpstr>
      <vt:lpstr>Phonetik</vt:lpstr>
      <vt:lpstr>Phonetik</vt:lpstr>
      <vt:lpstr>Phonetik</vt:lpstr>
      <vt:lpstr>Vokabeln</vt:lpstr>
      <vt:lpstr>Strong verbs: I, you, he/she/it</vt:lpstr>
      <vt:lpstr>nehmen</vt:lpstr>
      <vt:lpstr>nehmen</vt:lpstr>
      <vt:lpstr>nimmt</vt:lpstr>
      <vt:lpstr>nehmen</vt:lpstr>
      <vt:lpstr>nimmt</vt:lpstr>
      <vt:lpstr>nehmen</vt:lpstr>
      <vt:lpstr>lassen</vt:lpstr>
      <vt:lpstr>lassen</vt:lpstr>
      <vt:lpstr>lässt</vt:lpstr>
      <vt:lpstr>lassen</vt:lpstr>
      <vt:lpstr>lässt</vt:lpstr>
      <vt:lpstr>lassen </vt:lpstr>
      <vt:lpstr>halten</vt:lpstr>
      <vt:lpstr>halten</vt:lpstr>
      <vt:lpstr>hält</vt:lpstr>
      <vt:lpstr>halten</vt:lpstr>
      <vt:lpstr>hält</vt:lpstr>
      <vt:lpstr>halten</vt:lpstr>
      <vt:lpstr>Vokabeln - Verben</vt:lpstr>
      <vt:lpstr>Es ist Montag </vt:lpstr>
      <vt:lpstr>Es ist Montag </vt:lpstr>
      <vt:lpstr>Was macht Wolfgang/Mia?</vt:lpstr>
      <vt:lpstr>What is she doing? What are they doing? Narrating other people's actions </vt:lpstr>
      <vt:lpstr>Was passt nicht in die Reihe? </vt:lpstr>
      <vt:lpstr>Was passt nicht in die Reihe?</vt:lpstr>
      <vt:lpstr>Zungenbrecher [1] </vt:lpstr>
      <vt:lpstr>Zungenbrecher [2] </vt:lpstr>
      <vt:lpstr>Strong and weak verbs</vt:lpstr>
      <vt:lpstr>hören und lesen</vt:lpstr>
      <vt:lpstr>eine Musiktournee</vt:lpstr>
      <vt:lpstr>Gaming Grammar</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Mary Richardson</cp:lastModifiedBy>
  <cp:revision>560</cp:revision>
  <dcterms:created xsi:type="dcterms:W3CDTF">2019-03-27T07:30:03Z</dcterms:created>
  <dcterms:modified xsi:type="dcterms:W3CDTF">2021-12-20T11:57:32Z</dcterms:modified>
</cp:coreProperties>
</file>