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MOV" ContentType="video/quicktime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7" r:id="rId2"/>
    <p:sldId id="267" r:id="rId3"/>
    <p:sldId id="403" r:id="rId4"/>
    <p:sldId id="299" r:id="rId5"/>
    <p:sldId id="281" r:id="rId6"/>
    <p:sldId id="284" r:id="rId7"/>
    <p:sldId id="282" r:id="rId8"/>
    <p:sldId id="289" r:id="rId9"/>
    <p:sldId id="290" r:id="rId10"/>
    <p:sldId id="369" r:id="rId11"/>
    <p:sldId id="296" r:id="rId12"/>
    <p:sldId id="271" r:id="rId13"/>
    <p:sldId id="314" r:id="rId14"/>
    <p:sldId id="399" r:id="rId15"/>
    <p:sldId id="274" r:id="rId16"/>
    <p:sldId id="262" r:id="rId17"/>
    <p:sldId id="309" r:id="rId18"/>
    <p:sldId id="287" r:id="rId19"/>
    <p:sldId id="294" r:id="rId20"/>
    <p:sldId id="392" r:id="rId21"/>
    <p:sldId id="288" r:id="rId22"/>
    <p:sldId id="371" r:id="rId23"/>
    <p:sldId id="366" r:id="rId24"/>
    <p:sldId id="400" r:id="rId25"/>
    <p:sldId id="277" r:id="rId26"/>
    <p:sldId id="391" r:id="rId27"/>
    <p:sldId id="273" r:id="rId28"/>
    <p:sldId id="401" r:id="rId29"/>
    <p:sldId id="405" r:id="rId30"/>
    <p:sldId id="413" r:id="rId31"/>
    <p:sldId id="411" r:id="rId32"/>
    <p:sldId id="414" r:id="rId33"/>
    <p:sldId id="402" r:id="rId34"/>
    <p:sldId id="376" r:id="rId35"/>
    <p:sldId id="390" r:id="rId36"/>
    <p:sldId id="395" r:id="rId37"/>
    <p:sldId id="396" r:id="rId38"/>
    <p:sldId id="398" r:id="rId39"/>
    <p:sldId id="263" r:id="rId40"/>
    <p:sldId id="304" r:id="rId41"/>
    <p:sldId id="318" r:id="rId42"/>
    <p:sldId id="260" r:id="rId43"/>
    <p:sldId id="269" r:id="rId44"/>
  </p:sldIdLst>
  <p:sldSz cx="12192000" cy="6858000"/>
  <p:notesSz cx="6858000" cy="16954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Shanks (HF)" initials="DS(" lastIdx="6" clrIdx="0">
    <p:extLst>
      <p:ext uri="{19B8F6BF-5375-455C-9EA6-DF929625EA0E}">
        <p15:presenceInfo xmlns:p15="http://schemas.microsoft.com/office/powerpoint/2012/main" userId="S::david.shanks@hfed.net::9a3a031f-b3c4-4e44-a0c8-7fb700d106cf" providerId="AD"/>
      </p:ext>
    </p:extLst>
  </p:cmAuthor>
  <p:cmAuthor id="2" name="Rachel Hawkes" initials="RH" lastIdx="13" clrIdx="1">
    <p:extLst>
      <p:ext uri="{19B8F6BF-5375-455C-9EA6-DF929625EA0E}">
        <p15:presenceInfo xmlns:p15="http://schemas.microsoft.com/office/powerpoint/2012/main" userId="Rachel Hawk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076"/>
    <a:srgbClr val="DAA520"/>
    <a:srgbClr val="FBF0D5"/>
    <a:srgbClr val="E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D7ACB8-6387-6B47-9A8C-BF461D1AFC9F}" v="2740" dt="2020-07-02T20:26:07.4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739" autoAdjust="0"/>
    <p:restoredTop sz="32965" autoAdjust="0"/>
  </p:normalViewPr>
  <p:slideViewPr>
    <p:cSldViewPr snapToGrid="0">
      <p:cViewPr varScale="1">
        <p:scale>
          <a:sx n="37" d="100"/>
          <a:sy n="37" d="100"/>
        </p:scale>
        <p:origin x="2634" y="60"/>
      </p:cViewPr>
      <p:guideLst/>
    </p:cSldViewPr>
  </p:slideViewPr>
  <p:outlineViewPr>
    <p:cViewPr>
      <p:scale>
        <a:sx n="33" d="100"/>
        <a:sy n="33" d="100"/>
      </p:scale>
      <p:origin x="0" y="-141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29/07/2020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mojione_1F4DD.svg" TargetMode="External"/><Relationship Id="rId7" Type="http://schemas.openxmlformats.org/officeDocument/2006/relationships/hyperlink" Target="https://commons.wikimedia.org/wiki/File:Vintage_Sony_Walkman,_FM-AM_Stereo_Cassette_Player,_Model_WM-F77,_Made_In_Japan,_Circa_1986_(44032204520).jp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ommons.wikimedia.org/wiki/File:Steam_locomotive_Haine-Saint-Pierre_No._1378-1922_in_Baasrode-Noord_train_station,_Dendermonde_(DSCF0566).jpg" TargetMode="External"/><Relationship Id="rId5" Type="http://schemas.openxmlformats.org/officeDocument/2006/relationships/hyperlink" Target="https://pixabay.com/service/license/" TargetMode="External"/><Relationship Id="rId4" Type="http://schemas.openxmlformats.org/officeDocument/2006/relationships/hyperlink" Target="https://pixabay.com/photos/people-woman-frame-camera-shutter-2574337/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a session about how digital technologies can support language learning. We will consider a range of areas but there will be a focus on </a:t>
            </a:r>
            <a:r>
              <a:rPr lang="en-GB" b="1" dirty="0"/>
              <a:t>vocabulary learning</a:t>
            </a:r>
            <a:r>
              <a:rPr lang="en-GB" dirty="0"/>
              <a:t>, particularly outside the classroom in order to see how we might best support students to</a:t>
            </a:r>
            <a:r>
              <a:rPr lang="en-GB" baseline="0" dirty="0"/>
              <a:t> learn and retain vocabulary in the long-term, whilst operating within a </a:t>
            </a:r>
            <a:r>
              <a:rPr lang="en-GB" dirty="0"/>
              <a:t>time-limited teaching context.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attributions, clockwise from top left: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1200" dirty="0">
                <a:solidFill>
                  <a:schemeClr val="tx1"/>
                </a:solidFill>
              </a:rPr>
              <a:t>1. Emoji One, </a:t>
            </a:r>
            <a:r>
              <a:rPr lang="en-GB" sz="1200" dirty="0" err="1">
                <a:solidFill>
                  <a:schemeClr val="tx1"/>
                </a:solidFill>
              </a:rPr>
              <a:t>Emojione</a:t>
            </a:r>
            <a:r>
              <a:rPr lang="en-GB" sz="1200" dirty="0">
                <a:solidFill>
                  <a:schemeClr val="tx1"/>
                </a:solidFill>
              </a:rPr>
              <a:t> 1F4DD, CC BY-SA 4.0. </a:t>
            </a:r>
            <a:r>
              <a:rPr lang="en-GB" sz="1200" dirty="0">
                <a:solidFill>
                  <a:schemeClr val="tx1"/>
                </a:solidFill>
                <a:hlinkClick r:id="rId3"/>
              </a:rPr>
              <a:t>https://commons.wikimedia.org/wiki/File:Emojione_1F4DD.svg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1200" dirty="0">
                <a:solidFill>
                  <a:schemeClr val="tx1"/>
                </a:solidFill>
              </a:rPr>
              <a:t>2. </a:t>
            </a:r>
            <a:r>
              <a:rPr lang="en-GB" sz="1200" dirty="0" err="1">
                <a:solidFill>
                  <a:schemeClr val="tx1"/>
                </a:solidFill>
              </a:rPr>
              <a:t>Pixabay</a:t>
            </a:r>
            <a:r>
              <a:rPr lang="en-GB" sz="1200" dirty="0">
                <a:solidFill>
                  <a:schemeClr val="tx1"/>
                </a:solidFill>
              </a:rPr>
              <a:t> License. Free for commercial use. No attribution required. </a:t>
            </a:r>
            <a:r>
              <a:rPr lang="en-GB" sz="1200" dirty="0">
                <a:hlinkClick r:id="rId4"/>
              </a:rPr>
              <a:t>https://pixabay.com/photos/people-woman-frame-camera-shutter-2574337/</a:t>
            </a:r>
            <a:r>
              <a:rPr lang="en-GB" sz="1200" dirty="0"/>
              <a:t> </a:t>
            </a:r>
            <a:r>
              <a:rPr lang="en-GB" sz="1200" dirty="0">
                <a:hlinkClick r:id="rId5"/>
              </a:rPr>
              <a:t>https://pixabay.com/service/license/</a:t>
            </a:r>
            <a:endParaRPr lang="en-GB" sz="1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1200" dirty="0">
                <a:solidFill>
                  <a:schemeClr val="tx1"/>
                </a:solidFill>
              </a:rPr>
              <a:t>3. </a:t>
            </a:r>
            <a:r>
              <a:rPr lang="en-GB" sz="1200" dirty="0" err="1">
                <a:solidFill>
                  <a:schemeClr val="tx1"/>
                </a:solidFill>
              </a:rPr>
              <a:t>Trougnouf</a:t>
            </a:r>
            <a:r>
              <a:rPr lang="en-GB" sz="1200" dirty="0">
                <a:solidFill>
                  <a:schemeClr val="tx1"/>
                </a:solidFill>
              </a:rPr>
              <a:t> (Benoit Brummer), Steam locomotive </a:t>
            </a:r>
            <a:r>
              <a:rPr lang="en-GB" sz="1200" dirty="0" err="1">
                <a:solidFill>
                  <a:schemeClr val="tx1"/>
                </a:solidFill>
              </a:rPr>
              <a:t>Haine</a:t>
            </a:r>
            <a:r>
              <a:rPr lang="en-GB" sz="1200" dirty="0">
                <a:solidFill>
                  <a:schemeClr val="tx1"/>
                </a:solidFill>
              </a:rPr>
              <a:t>-Saint-Pierre No. 1378-1922 in </a:t>
            </a:r>
            <a:r>
              <a:rPr lang="en-GB" sz="1200" dirty="0" err="1">
                <a:solidFill>
                  <a:schemeClr val="tx1"/>
                </a:solidFill>
              </a:rPr>
              <a:t>Baasrode</a:t>
            </a:r>
            <a:r>
              <a:rPr lang="en-GB" sz="1200" dirty="0">
                <a:solidFill>
                  <a:schemeClr val="tx1"/>
                </a:solidFill>
              </a:rPr>
              <a:t>-Noord train station, </a:t>
            </a:r>
            <a:r>
              <a:rPr lang="en-GB" sz="1200" dirty="0" err="1">
                <a:solidFill>
                  <a:schemeClr val="tx1"/>
                </a:solidFill>
              </a:rPr>
              <a:t>Dendermonde</a:t>
            </a:r>
            <a:r>
              <a:rPr lang="en-GB" sz="1200" dirty="0">
                <a:solidFill>
                  <a:schemeClr val="tx1"/>
                </a:solidFill>
              </a:rPr>
              <a:t> (DSCF0566), CC BY-SA 4.0. </a:t>
            </a:r>
            <a:r>
              <a:rPr lang="en-GB" sz="1200" dirty="0">
                <a:solidFill>
                  <a:schemeClr val="tx1"/>
                </a:solidFill>
                <a:hlinkClick r:id="rId6"/>
              </a:rPr>
              <a:t>https://commons.wikimedia.org/wiki/File:Steam_locomotive_Haine-Saint-Pierre_No._1378-1922_in_Baasrode-Noord_train_station,_Dendermonde_(DSCF0566).jpg</a:t>
            </a:r>
            <a:r>
              <a:rPr lang="en-GB" sz="1200" dirty="0">
                <a:solidFill>
                  <a:schemeClr val="tx1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200" dirty="0"/>
              <a:t>4. Joe Haupt from USA, Vintage Sony Walkman, FM-AM Stereo Cassette Player, Model WM-F77, Made In Japan, Circa 1986 (44032204520), CC BY-SA 2.0. </a:t>
            </a:r>
            <a:r>
              <a:rPr lang="en-US" sz="1200" dirty="0">
                <a:hlinkClick r:id="rId7"/>
              </a:rPr>
              <a:t>https://commons.wikimedia.org/wiki/File:Vintage_Sony_Walkman,_FM-AM_Stereo_Cassette_Player,_Model_WM-F77,_Made_In_Japan,_Circa_1986_(44032204520).jpg</a:t>
            </a:r>
            <a:r>
              <a:rPr lang="en-US" sz="1200" dirty="0"/>
              <a:t>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38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740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434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92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68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69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4993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806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3590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644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220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8370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662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9570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786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7742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374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9630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804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8850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4393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133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1169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184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3572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3892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3182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5887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6649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7216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26452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4160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581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NAEP = National Assessment of Educational Progress (USA); PISA = Programme for International Student Assessment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2865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2535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43332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3278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916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99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918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866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025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695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85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29/07/2020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8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29/07/2020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000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907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8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4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29/07/2020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1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29/07/2020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7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29/07/2020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74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b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hyperlink" Target="http://www.all-london.org.uk/site/index.php/webinars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9.png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sources.ncelp.org/concern/resources/6m311p430?locale=enhttps://resources.ncelp.org/concern/resources/6m311p430?locale=en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pn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flipgrid.com/" TargetMode="External"/><Relationship Id="rId13" Type="http://schemas.openxmlformats.org/officeDocument/2006/relationships/hyperlink" Target="https://showbie.com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extemporeapp.com/" TargetMode="External"/><Relationship Id="rId12" Type="http://schemas.openxmlformats.org/officeDocument/2006/relationships/hyperlink" Target="https://qwiqr.education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ocaroo.com/" TargetMode="External"/><Relationship Id="rId11" Type="http://schemas.openxmlformats.org/officeDocument/2006/relationships/hyperlink" Target="https://padlet.com/" TargetMode="External"/><Relationship Id="rId5" Type="http://schemas.openxmlformats.org/officeDocument/2006/relationships/hyperlink" Target="https://support.microsoft.com/en-us/office/record-audio-or-video-notes-b90fa4a2-253b-47ec-99bd-c9b368268465" TargetMode="External"/><Relationship Id="rId10" Type="http://schemas.openxmlformats.org/officeDocument/2006/relationships/hyperlink" Target="https://online-voice-recorder.com/" TargetMode="External"/><Relationship Id="rId4" Type="http://schemas.openxmlformats.org/officeDocument/2006/relationships/hyperlink" Target="https://support.office.com/en-gb/article/video-add-and-record-audio-eeac1757-5f20-4379-95f2-0d0cd151d5b8" TargetMode="External"/><Relationship Id="rId9" Type="http://schemas.openxmlformats.org/officeDocument/2006/relationships/hyperlink" Target="https://lingt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oasis-database.org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hyperlink" Target="https://oasis-database.org/concern/summaries/qz20ss598?locale=en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hyperlink" Target="https://resources.ncelp.org/" TargetMode="Externa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13.tiff"/><Relationship Id="rId4" Type="http://schemas.openxmlformats.org/officeDocument/2006/relationships/image" Target="../media/image51.png"/><Relationship Id="rId9" Type="http://schemas.openxmlformats.org/officeDocument/2006/relationships/hyperlink" Target="https://quizlet.com/NCELP/folder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upgrade?showTeacher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quizlet.com/NCELP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sources.ncelp.org/concern/resources/zw12z543s?locale=en" TargetMode="External"/><Relationship Id="rId5" Type="http://schemas.openxmlformats.org/officeDocument/2006/relationships/hyperlink" Target="https://resources.ncelp.org/" TargetMode="External"/><Relationship Id="rId4" Type="http://schemas.openxmlformats.org/officeDocument/2006/relationships/image" Target="../media/image48.png"/><Relationship Id="rId9" Type="http://schemas.openxmlformats.org/officeDocument/2006/relationships/hyperlink" Target="https://help.quizlet.com/hc/en-us/categories/360001598951-Teaching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2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71.tif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1.tif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6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71.tiff"/><Relationship Id="rId5" Type="http://schemas.openxmlformats.org/officeDocument/2006/relationships/image" Target="../media/image9.png"/><Relationship Id="rId10" Type="http://schemas.openxmlformats.org/officeDocument/2006/relationships/hyperlink" Target="https://resources.ncelp.org/concern/resources/r494vk73v?locale=en" TargetMode="External"/><Relationship Id="rId4" Type="http://schemas.openxmlformats.org/officeDocument/2006/relationships/notesSlide" Target="../notesSlides/notesSlide36.xml"/><Relationship Id="rId9" Type="http://schemas.openxmlformats.org/officeDocument/2006/relationships/image" Target="../media/image78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9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1.tiff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7.xml"/><Relationship Id="rId9" Type="http://schemas.openxmlformats.org/officeDocument/2006/relationships/hyperlink" Target="https://resources.ncelp.org/concern/resources/s7526c702?locale=en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71.tif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hyperlink" Target="http://www.all-london.org.uk/site/index.php/webinar-david-shanks-duolingo" TargetMode="External"/><Relationship Id="rId4" Type="http://schemas.openxmlformats.org/officeDocument/2006/relationships/hyperlink" Target="http://www.schools.duolingo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oasis-database.org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www.nfer.ac.uk/media/4073/schools_responses_to_covid_19_pupil_engagement_in_remote_learning.pdf" TargetMode="External"/><Relationship Id="rId12" Type="http://schemas.openxmlformats.org/officeDocument/2006/relationships/hyperlink" Target="https://www.theguardian.com/teacher-network/teacher-blog/2014/may/12/technology-language-teaching-learning-pedagogy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ducationendowmentfoundation.org.uk/evidence-summaries/teaching-learning-toolkit/" TargetMode="External"/><Relationship Id="rId11" Type="http://schemas.openxmlformats.org/officeDocument/2006/relationships/hyperlink" Target="http://tpack.org/" TargetMode="External"/><Relationship Id="rId5" Type="http://schemas.openxmlformats.org/officeDocument/2006/relationships/hyperlink" Target="https://link.springer.com/content/pdf/10.1007/s11125-020-09464-3.pdf" TargetMode="External"/><Relationship Id="rId10" Type="http://schemas.openxmlformats.org/officeDocument/2006/relationships/hyperlink" Target="https://reboot-foundation.org/does-educational-technology-help-students-learn/" TargetMode="External"/><Relationship Id="rId4" Type="http://schemas.openxmlformats.org/officeDocument/2006/relationships/hyperlink" Target="https://www.nmc.org/publication/2016-nmc-strategic-brief-innovating-language-education/" TargetMode="External"/><Relationship Id="rId9" Type="http://schemas.openxmlformats.org/officeDocument/2006/relationships/hyperlink" Target="http://hippasus.com/resources/sweden2010/SAMR_TPCK_IntroToAdvancedPractice.pd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emf"/><Relationship Id="rId5" Type="http://schemas.openxmlformats.org/officeDocument/2006/relationships/hyperlink" Target="http://www.etwinning.net/" TargetMode="Externa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 descr="background for title"/>
          <p:cNvSpPr/>
          <p:nvPr/>
        </p:nvSpPr>
        <p:spPr>
          <a:xfrm>
            <a:off x="-56445" y="0"/>
            <a:ext cx="4651022" cy="6858000"/>
          </a:xfrm>
          <a:prstGeom prst="rect">
            <a:avLst/>
          </a:prstGeom>
          <a:solidFill>
            <a:srgbClr val="FDE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Rectangle 4" descr="background for title"/>
          <p:cNvSpPr/>
          <p:nvPr/>
        </p:nvSpPr>
        <p:spPr>
          <a:xfrm>
            <a:off x="-56445" y="0"/>
            <a:ext cx="4497816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80670" y="1333643"/>
            <a:ext cx="45220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Computer Assisted Language Learning (CALL) </a:t>
            </a:r>
          </a:p>
          <a:p>
            <a:pPr algn="ctr"/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&amp;</a:t>
            </a:r>
          </a:p>
          <a:p>
            <a:pPr algn="ctr"/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Vocabulary</a:t>
            </a: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-233876" y="4540133"/>
            <a:ext cx="4852678" cy="210662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3740"/>
              </a:lnSpc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Online Hub Day Friday 3</a:t>
            </a:r>
            <a:r>
              <a:rPr lang="en-GB" sz="2000" baseline="30000" dirty="0">
                <a:solidFill>
                  <a:prstClr val="white"/>
                </a:solidFill>
                <a:latin typeface="Century Gothic" panose="020B0502020202020204" pitchFamily="34" charset="0"/>
              </a:rPr>
              <a:t>rd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July 2020</a:t>
            </a:r>
            <a:b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Session 2: 10-11am</a:t>
            </a:r>
          </a:p>
          <a:p>
            <a:pPr algn="ctr">
              <a:lnSpc>
                <a:spcPts val="3740"/>
              </a:lnSpc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David Shanks</a:t>
            </a:r>
            <a:b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@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HFLanguages</a:t>
            </a:r>
            <a:endParaRPr lang="en-GB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1D6E427-74AE-C34B-AAC6-4AEEA9E60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173" y="114564"/>
            <a:ext cx="7419992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Please answer in the chat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Q1: </a:t>
            </a:r>
            <a:r>
              <a:rPr lang="en-US" sz="3200" dirty="0"/>
              <a:t>What links the following images?</a:t>
            </a:r>
          </a:p>
        </p:txBody>
      </p:sp>
      <p:pic>
        <p:nvPicPr>
          <p:cNvPr id="19" name="Picture 18" descr="pen and paper">
            <a:extLst>
              <a:ext uri="{FF2B5EF4-FFF2-40B4-BE49-F238E27FC236}">
                <a16:creationId xmlns:a16="http://schemas.microsoft.com/office/drawing/2014/main" id="{F81A4C08-13D0-6C4D-9C92-0D90F0B75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128" y="1333643"/>
            <a:ext cx="2199415" cy="2199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person taking a picture in the mirror">
            <a:extLst>
              <a:ext uri="{FF2B5EF4-FFF2-40B4-BE49-F238E27FC236}">
                <a16:creationId xmlns:a16="http://schemas.microsoft.com/office/drawing/2014/main" id="{5B7C5ACA-95D3-F64E-BD65-99E810ABFC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463" t="30665" r="19028"/>
          <a:stretch/>
        </p:blipFill>
        <p:spPr>
          <a:xfrm>
            <a:off x="8948999" y="1333643"/>
            <a:ext cx="2616351" cy="1995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train">
            <a:extLst>
              <a:ext uri="{FF2B5EF4-FFF2-40B4-BE49-F238E27FC236}">
                <a16:creationId xmlns:a16="http://schemas.microsoft.com/office/drawing/2014/main" id="{A419F62A-138F-424E-AB2E-CAE5F6C85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439" y="3885495"/>
            <a:ext cx="3210099" cy="2106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 descr="sony walkman">
            <a:extLst>
              <a:ext uri="{FF2B5EF4-FFF2-40B4-BE49-F238E27FC236}">
                <a16:creationId xmlns:a16="http://schemas.microsoft.com/office/drawing/2014/main" id="{3B0BFEC8-D2DC-3A47-BECB-47C719072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8249" y="3885496"/>
            <a:ext cx="2097850" cy="2106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396A80B-8E0F-8A40-8610-5D934E56EFAD}"/>
              </a:ext>
            </a:extLst>
          </p:cNvPr>
          <p:cNvSpPr txBox="1">
            <a:spLocks/>
          </p:cNvSpPr>
          <p:nvPr/>
        </p:nvSpPr>
        <p:spPr>
          <a:xfrm>
            <a:off x="5032480" y="6385226"/>
            <a:ext cx="2968052" cy="434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sz="1400" dirty="0"/>
              <a:t>Image attributions in slide notes</a:t>
            </a:r>
          </a:p>
        </p:txBody>
      </p:sp>
      <p:pic>
        <p:nvPicPr>
          <p:cNvPr id="6" name="Picture 5" descr="NCELP logo">
            <a:extLst>
              <a:ext uri="{FF2B5EF4-FFF2-40B4-BE49-F238E27FC236}">
                <a16:creationId xmlns:a16="http://schemas.microsoft.com/office/drawing/2014/main" id="{CE1EF18C-70DD-B342-99DB-F06939BB73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1185" y="6385226"/>
            <a:ext cx="3571980" cy="34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807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Covid-19 CALL Trends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473CD5-71D7-214C-A800-F25C59173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782" y="1598308"/>
            <a:ext cx="8691563" cy="4864889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dirty="0"/>
              <a:t>Little or no IT access at home is a challenge for around one quarter of pupils. Disadvantaged students disproportionately affected (Lucas et al., 2020)</a:t>
            </a:r>
          </a:p>
          <a:p>
            <a:pPr>
              <a:buFont typeface="Wingdings" pitchFamily="2" charset="2"/>
              <a:buChar char="q"/>
            </a:pPr>
            <a:r>
              <a:rPr lang="en-GB" sz="2400" dirty="0"/>
              <a:t>Lots of free trials!</a:t>
            </a:r>
          </a:p>
          <a:p>
            <a:pPr>
              <a:buFont typeface="Wingdings" pitchFamily="2" charset="2"/>
              <a:buChar char="q"/>
            </a:pPr>
            <a:r>
              <a:rPr lang="en-GB" sz="2400" dirty="0"/>
              <a:t>Simple approaches to remote teaching: Use </a:t>
            </a:r>
            <a:r>
              <a:rPr lang="en-GB" sz="2400" b="1" dirty="0"/>
              <a:t>asynchronous</a:t>
            </a:r>
            <a:r>
              <a:rPr lang="en-GB" sz="2400" dirty="0"/>
              <a:t> learning. </a:t>
            </a:r>
            <a:r>
              <a:rPr lang="en-GB" sz="2400" b="1" dirty="0"/>
              <a:t>Short videos</a:t>
            </a:r>
            <a:r>
              <a:rPr lang="en-GB" sz="2400" dirty="0"/>
              <a:t>. (Daniels, 2020)</a:t>
            </a:r>
          </a:p>
          <a:p>
            <a:pPr>
              <a:buFont typeface="Wingdings" pitchFamily="2" charset="2"/>
              <a:buChar char="q"/>
            </a:pPr>
            <a:r>
              <a:rPr lang="en-GB" sz="2400" dirty="0"/>
              <a:t>Every cloud…</a:t>
            </a:r>
          </a:p>
          <a:p>
            <a:pPr lvl="1">
              <a:buFont typeface="Wingdings" pitchFamily="2" charset="2"/>
              <a:buChar char="§"/>
            </a:pPr>
            <a:r>
              <a:rPr lang="en-GB" sz="2400" dirty="0"/>
              <a:t>increase in access to tech?</a:t>
            </a:r>
          </a:p>
          <a:p>
            <a:pPr lvl="1">
              <a:buFont typeface="Wingdings" pitchFamily="2" charset="2"/>
              <a:buChar char="§"/>
            </a:pPr>
            <a:r>
              <a:rPr lang="en-GB" sz="2400" dirty="0"/>
              <a:t>upskilling of teachers and students</a:t>
            </a:r>
          </a:p>
          <a:p>
            <a:pPr lvl="1">
              <a:buFont typeface="Wingdings" pitchFamily="2" charset="2"/>
              <a:buChar char="§"/>
            </a:pPr>
            <a:r>
              <a:rPr lang="en-GB" sz="2400" dirty="0"/>
              <a:t>school VLEs, systems for remote teaching &amp; learning</a:t>
            </a:r>
          </a:p>
          <a:p>
            <a:pPr lvl="1">
              <a:buFont typeface="Wingdings" pitchFamily="2" charset="2"/>
              <a:buChar char="§"/>
            </a:pPr>
            <a:r>
              <a:rPr lang="en-GB" sz="2400" dirty="0">
                <a:hlinkClick r:id="rId4"/>
              </a:rPr>
              <a:t>Technology in Language Teaching</a:t>
            </a:r>
            <a:r>
              <a:rPr lang="en-GB" sz="2400" dirty="0"/>
              <a:t>(TILT) Webinars!</a:t>
            </a:r>
          </a:p>
        </p:txBody>
      </p:sp>
      <p:pic>
        <p:nvPicPr>
          <p:cNvPr id="4" name="Picture 3" descr="Public engagement in remote learning screenshot of guide">
            <a:extLst>
              <a:ext uri="{FF2B5EF4-FFF2-40B4-BE49-F238E27FC236}">
                <a16:creationId xmlns:a16="http://schemas.microsoft.com/office/drawing/2014/main" id="{7BCDBA2C-58D7-294E-AD37-EA6298171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078" y="1598308"/>
            <a:ext cx="2776696" cy="36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32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Pedagogy First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7A1078-7929-584E-B661-C3A1BC391B16}"/>
              </a:ext>
            </a:extLst>
          </p:cNvPr>
          <p:cNvSpPr txBox="1">
            <a:spLocks/>
          </p:cNvSpPr>
          <p:nvPr/>
        </p:nvSpPr>
        <p:spPr>
          <a:xfrm>
            <a:off x="838200" y="1258579"/>
            <a:ext cx="10515600" cy="2539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en-US" sz="2000" i="1" dirty="0"/>
              <a:t>As computer technology is constantly developing, it is clear that </a:t>
            </a:r>
            <a:r>
              <a:rPr lang="en-US" sz="2000" b="1" i="1" dirty="0"/>
              <a:t>the effectiveness of CALL cannot reside in the medium itself</a:t>
            </a:r>
            <a:r>
              <a:rPr lang="en-US" sz="2000" i="1" dirty="0"/>
              <a:t>, as it is always changing; rather, effectiveness must be judged in how these technologies are </a:t>
            </a:r>
            <a:r>
              <a:rPr lang="en-US" sz="2000" b="1" i="1" dirty="0"/>
              <a:t>put to use in ways that are consistent with theoretical and pedagogical development and education.</a:t>
            </a:r>
            <a:endParaRPr lang="en-US" sz="2000" i="1" dirty="0"/>
          </a:p>
          <a:p>
            <a:pPr marL="0" indent="0" algn="r">
              <a:lnSpc>
                <a:spcPct val="150000"/>
              </a:lnSpc>
              <a:buNone/>
            </a:pPr>
            <a:r>
              <a:rPr lang="en-US" sz="2000" dirty="0"/>
              <a:t>(Smith, 2015)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AF8702-B05D-452C-B6FC-9775527D2A1B}"/>
              </a:ext>
            </a:extLst>
          </p:cNvPr>
          <p:cNvSpPr/>
          <p:nvPr/>
        </p:nvSpPr>
        <p:spPr>
          <a:xfrm>
            <a:off x="838200" y="4043679"/>
            <a:ext cx="1051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CALL is not just about the technology, app, platform or  website being used, it is “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 dynamic complex in which technology, theory, and pedagogy are inseparably interwoven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.”</a:t>
            </a:r>
          </a:p>
          <a:p>
            <a:pPr algn="r"/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(Garrett, 2009)</a:t>
            </a:r>
          </a:p>
        </p:txBody>
      </p:sp>
      <p:pic>
        <p:nvPicPr>
          <p:cNvPr id="7" name="Content Placeholder 3" descr="cycle ">
            <a:extLst>
              <a:ext uri="{FF2B5EF4-FFF2-40B4-BE49-F238E27FC236}">
                <a16:creationId xmlns:a16="http://schemas.microsoft.com/office/drawing/2014/main" id="{E279806F-13B2-7C46-BB89-89C1F02210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149" y="4915917"/>
            <a:ext cx="1367007" cy="1367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217077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925"/>
            <a:ext cx="6784622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From the MFL Pedagogy Review: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473CD5-71D7-214C-A800-F25C59173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55" y="1825625"/>
            <a:ext cx="11828745" cy="435133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400" dirty="0"/>
              <a:t>A planned approach to teaching vocabulary, grammar and phonics…should be supplemented by additional, attractive resources, </a:t>
            </a:r>
            <a:r>
              <a:rPr lang="en-GB" sz="2400" b="1" dirty="0"/>
              <a:t>including ICT</a:t>
            </a:r>
            <a:r>
              <a:rPr lang="en-GB" sz="2400" dirty="0"/>
              <a:t>… 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400" b="1" dirty="0"/>
              <a:t>ICT has also been shown to be </a:t>
            </a:r>
            <a:r>
              <a:rPr lang="en-GB" sz="2400" b="1" u="sng" dirty="0"/>
              <a:t>very effective</a:t>
            </a:r>
            <a:r>
              <a:rPr lang="en-GB" sz="2400" b="1" dirty="0"/>
              <a:t> in the field of </a:t>
            </a:r>
            <a:r>
              <a:rPr lang="en-GB" sz="2400" b="1" u="sng" dirty="0"/>
              <a:t>vocabulary</a:t>
            </a:r>
            <a:r>
              <a:rPr lang="en-GB" sz="2400" dirty="0"/>
              <a:t>, provided that it is used as an aid to teaching rather than a replacement for it. This all requires </a:t>
            </a:r>
            <a:r>
              <a:rPr lang="en-GB" sz="2400" b="1" u="sng" dirty="0"/>
              <a:t>very careful planning</a:t>
            </a:r>
            <a:r>
              <a:rPr lang="en-GB" sz="2400" dirty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400" dirty="0"/>
              <a:t>[Students] should have opportunities to interact with native speakers, both in person and through video links.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GB" sz="2400" dirty="0"/>
              <a:t>Question for MFL leaders from PR: how is ICT being used to </a:t>
            </a:r>
            <a:r>
              <a:rPr lang="en-GB" sz="2400" b="1" u="sng" dirty="0"/>
              <a:t>reinforce</a:t>
            </a:r>
            <a:r>
              <a:rPr lang="en-GB" sz="2400" dirty="0"/>
              <a:t> and support teaching?</a:t>
            </a:r>
          </a:p>
          <a:p>
            <a:pPr marL="514350" indent="-514350">
              <a:buFont typeface="+mj-lt"/>
              <a:buAutoNum type="arabicPeriod"/>
            </a:pPr>
            <a:endParaRPr lang="en-GB" sz="2400" dirty="0"/>
          </a:p>
          <a:p>
            <a:pPr marL="514350" indent="-514350">
              <a:buFont typeface="+mj-lt"/>
              <a:buAutoNum type="arabicPeriod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1457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for title"/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/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/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5" name="Rectangle 4" descr="background for title"/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2DD422-270B-EE42-8A0C-A8AC0127B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83" y="2566442"/>
            <a:ext cx="6473808" cy="1756176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prstClr val="white"/>
                </a:solidFill>
              </a:rPr>
              <a:t>Practical CALL examples with a focus on NCELP principles</a:t>
            </a:r>
            <a:br>
              <a:rPr lang="en-GB" b="1" dirty="0">
                <a:solidFill>
                  <a:prstClr val="white"/>
                </a:solidFill>
              </a:rPr>
            </a:br>
            <a:endParaRPr lang="en-US" dirty="0"/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12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0B107FCB-E079-1046-8C9E-B41D4FA6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Chat Question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B9CEAC-5DD9-8142-8D85-FAC580EB8905}"/>
              </a:ext>
            </a:extLst>
          </p:cNvPr>
          <p:cNvSpPr txBox="1">
            <a:spLocks/>
          </p:cNvSpPr>
          <p:nvPr/>
        </p:nvSpPr>
        <p:spPr>
          <a:xfrm>
            <a:off x="300038" y="751344"/>
            <a:ext cx="11374581" cy="18744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rgbClr val="FF0000"/>
                </a:solidFill>
              </a:rPr>
              <a:t>Please answer in the chat </a:t>
            </a:r>
          </a:p>
          <a:p>
            <a:pPr algn="ctr"/>
            <a:br>
              <a:rPr lang="en-US" sz="3200" b="1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Q2: </a:t>
            </a:r>
            <a:r>
              <a:rPr lang="en-US" sz="2800" dirty="0"/>
              <a:t>What technology (hardware, software, apps, websites, platforms </a:t>
            </a:r>
            <a:r>
              <a:rPr lang="en-US" sz="2800" dirty="0" err="1"/>
              <a:t>etc</a:t>
            </a:r>
            <a:r>
              <a:rPr lang="en-US" sz="2800" dirty="0"/>
              <a:t>) do you use in your MFL teaching context?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1710A78-E624-8A4C-BCC3-6C74E48ECAD0}"/>
              </a:ext>
            </a:extLst>
          </p:cNvPr>
          <p:cNvSpPr/>
          <p:nvPr/>
        </p:nvSpPr>
        <p:spPr>
          <a:xfrm>
            <a:off x="0" y="3429000"/>
            <a:ext cx="1219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Pause and reflect…</a:t>
            </a:r>
          </a:p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What informed your decision to use that tech?</a:t>
            </a:r>
          </a:p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Does it have a pedagogical rationale?</a:t>
            </a:r>
          </a:p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Do you have control over the language content?</a:t>
            </a:r>
          </a:p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Does it streamline processes?</a:t>
            </a:r>
          </a:p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Consider the tech in relation to TPACK &amp; SAMR?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54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Supporting Phonics / SSC</a:t>
            </a:r>
          </a:p>
        </p:txBody>
      </p:sp>
      <p:pic>
        <p:nvPicPr>
          <p:cNvPr id="12" name="Online Media 13" descr="French to English dicitonary on iPhone">
            <a:hlinkClick r:id="" action="ppaction://media"/>
            <a:extLst>
              <a:ext uri="{FF2B5EF4-FFF2-40B4-BE49-F238E27FC236}">
                <a16:creationId xmlns:a16="http://schemas.microsoft.com/office/drawing/2014/main" id="{ED60F0B7-4FC1-0048-A7D1-E5A08A0984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7154" y="1650700"/>
            <a:ext cx="2409380" cy="4276303"/>
          </a:xfrm>
          <a:prstGeom prst="rect">
            <a:avLst/>
          </a:prstGeom>
        </p:spPr>
      </p:pic>
      <p:pic>
        <p:nvPicPr>
          <p:cNvPr id="8" name="Online Media 7" descr="Notes on iPhone">
            <a:hlinkClick r:id="" action="ppaction://media"/>
            <a:extLst>
              <a:ext uri="{FF2B5EF4-FFF2-40B4-BE49-F238E27FC236}">
                <a16:creationId xmlns:a16="http://schemas.microsoft.com/office/drawing/2014/main" id="{FEB045C8-F420-9947-AE57-AB4211108D6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29053" y="1650700"/>
            <a:ext cx="2409380" cy="4276303"/>
          </a:xfrm>
          <a:prstGeom prst="rect">
            <a:avLst/>
          </a:prstGeom>
        </p:spPr>
      </p:pic>
      <p:pic>
        <p:nvPicPr>
          <p:cNvPr id="4" name="Picture 3" descr="PowerPoint menu bar">
            <a:extLst>
              <a:ext uri="{FF2B5EF4-FFF2-40B4-BE49-F238E27FC236}">
                <a16:creationId xmlns:a16="http://schemas.microsoft.com/office/drawing/2014/main" id="{4D67DF23-F121-7A4B-B866-ABFAD61184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3348" y="1650700"/>
            <a:ext cx="2964914" cy="1277766"/>
          </a:xfrm>
          <a:prstGeom prst="rect">
            <a:avLst/>
          </a:prstGeom>
        </p:spPr>
      </p:pic>
      <p:pic>
        <p:nvPicPr>
          <p:cNvPr id="3" name="Picture 2" descr="Microsoft Word menu bar">
            <a:extLst>
              <a:ext uri="{FF2B5EF4-FFF2-40B4-BE49-F238E27FC236}">
                <a16:creationId xmlns:a16="http://schemas.microsoft.com/office/drawing/2014/main" id="{09EF05DE-7E70-42B1-B98C-2F58518DDC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3942" r="1060"/>
          <a:stretch/>
        </p:blipFill>
        <p:spPr>
          <a:xfrm>
            <a:off x="7433348" y="3429000"/>
            <a:ext cx="3077802" cy="123671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43C1939-8C98-9642-9838-EE0653FCD6BE}"/>
              </a:ext>
            </a:extLst>
          </p:cNvPr>
          <p:cNvSpPr txBox="1">
            <a:spLocks/>
          </p:cNvSpPr>
          <p:nvPr/>
        </p:nvSpPr>
        <p:spPr>
          <a:xfrm>
            <a:off x="6784622" y="5072826"/>
            <a:ext cx="4526841" cy="5070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/>
              <a:t>Microsoft Word, </a:t>
            </a:r>
            <a:r>
              <a:rPr lang="en-GB" sz="1800" dirty="0" err="1"/>
              <a:t>Powerpoint</a:t>
            </a:r>
            <a:r>
              <a:rPr lang="en-GB" sz="1800" dirty="0"/>
              <a:t>, OneNote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344716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4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49" y="304045"/>
            <a:ext cx="6649156" cy="867128"/>
          </a:xfrm>
          <a:prstGeom prst="rect">
            <a:avLst/>
          </a:prstGeom>
        </p:spPr>
      </p:pic>
      <p:pic>
        <p:nvPicPr>
          <p:cNvPr id="9" name="Picture 8" descr="background for title">
            <a:extLst>
              <a:ext uri="{FF2B5EF4-FFF2-40B4-BE49-F238E27FC236}">
                <a16:creationId xmlns:a16="http://schemas.microsoft.com/office/drawing/2014/main" id="{E018DC77-DF64-EA4D-877C-8ECDE998FE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94"/>
          <a:stretch/>
        </p:blipFill>
        <p:spPr>
          <a:xfrm>
            <a:off x="0" y="295966"/>
            <a:ext cx="4953990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" y="21925"/>
            <a:ext cx="8119567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Technology-Facilitated Oral Homework</a:t>
            </a:r>
          </a:p>
        </p:txBody>
      </p:sp>
      <p:pic>
        <p:nvPicPr>
          <p:cNvPr id="10" name="Picture 9" descr="Technology Facilitated Oral Homework logo">
            <a:extLst>
              <a:ext uri="{FF2B5EF4-FFF2-40B4-BE49-F238E27FC236}">
                <a16:creationId xmlns:a16="http://schemas.microsoft.com/office/drawing/2014/main" id="{F47496AF-9C5A-2343-9E95-D70D73254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7" y="2755632"/>
            <a:ext cx="1383178" cy="1383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shot from the NCELP Oral Homework Overview guid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955" y="1453293"/>
            <a:ext cx="2972078" cy="42056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2C6B0E-720D-3843-86E6-7074EDEDB1E7}"/>
              </a:ext>
            </a:extLst>
          </p:cNvPr>
          <p:cNvSpPr/>
          <p:nvPr/>
        </p:nvSpPr>
        <p:spPr>
          <a:xfrm>
            <a:off x="1683215" y="5828596"/>
            <a:ext cx="3639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6"/>
              </a:rPr>
              <a:t>Oral Homework Overview Guide</a:t>
            </a:r>
            <a:endParaRPr lang="en-US" dirty="0"/>
          </a:p>
        </p:txBody>
      </p:sp>
      <p:pic>
        <p:nvPicPr>
          <p:cNvPr id="3" name="Picture 2" descr="screenhot from Shanks MA dissertation ">
            <a:extLst>
              <a:ext uri="{FF2B5EF4-FFF2-40B4-BE49-F238E27FC236}">
                <a16:creationId xmlns:a16="http://schemas.microsoft.com/office/drawing/2014/main" id="{B0DA20FA-E779-FB4E-A085-EFA62A282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8773" y="1347488"/>
            <a:ext cx="6579807" cy="48154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2B18CF6-7C54-4B20-BA97-67B52EC45852}"/>
              </a:ext>
            </a:extLst>
          </p:cNvPr>
          <p:cNvSpPr/>
          <p:nvPr/>
        </p:nvSpPr>
        <p:spPr>
          <a:xfrm>
            <a:off x="8252180" y="6013262"/>
            <a:ext cx="3951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(David Shanks, MA dissertation, 2019)</a:t>
            </a:r>
            <a:endParaRPr lang="en-GB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249745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Case Study (Padlet.com)</a:t>
            </a:r>
          </a:p>
        </p:txBody>
      </p:sp>
      <p:pic>
        <p:nvPicPr>
          <p:cNvPr id="9" name="Picture 8" descr="Let's Talk Homework logo">
            <a:extLst>
              <a:ext uri="{FF2B5EF4-FFF2-40B4-BE49-F238E27FC236}">
                <a16:creationId xmlns:a16="http://schemas.microsoft.com/office/drawing/2014/main" id="{A4440961-79EC-2A4B-AE2E-72C215843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0891" y="464199"/>
            <a:ext cx="2662280" cy="532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shot from Padlet">
            <a:extLst>
              <a:ext uri="{FF2B5EF4-FFF2-40B4-BE49-F238E27FC236}">
                <a16:creationId xmlns:a16="http://schemas.microsoft.com/office/drawing/2014/main" id="{6AE8ECD5-9200-A54B-A331-F62E2C6C2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55" y="1438929"/>
            <a:ext cx="5442231" cy="4048012"/>
          </a:xfrm>
          <a:prstGeom prst="rect">
            <a:avLst/>
          </a:prstGeom>
        </p:spPr>
      </p:pic>
      <p:sp>
        <p:nvSpPr>
          <p:cNvPr id="3" name="Rectangle 2" descr="black box hiding part of the screenshot">
            <a:extLst>
              <a:ext uri="{FF2B5EF4-FFF2-40B4-BE49-F238E27FC236}">
                <a16:creationId xmlns:a16="http://schemas.microsoft.com/office/drawing/2014/main" id="{07888420-8F8C-0740-8F14-87AD02B9F154}"/>
              </a:ext>
            </a:extLst>
          </p:cNvPr>
          <p:cNvSpPr/>
          <p:nvPr/>
        </p:nvSpPr>
        <p:spPr>
          <a:xfrm>
            <a:off x="748145" y="2133600"/>
            <a:ext cx="415637" cy="12469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shot from Padlet">
            <a:extLst>
              <a:ext uri="{FF2B5EF4-FFF2-40B4-BE49-F238E27FC236}">
                <a16:creationId xmlns:a16="http://schemas.microsoft.com/office/drawing/2014/main" id="{A7727213-6B44-354A-8C85-BBF3BA72CD4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448"/>
          <a:stretch/>
        </p:blipFill>
        <p:spPr>
          <a:xfrm>
            <a:off x="6029782" y="1484808"/>
            <a:ext cx="5949863" cy="38883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36410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8B6121D-AEE6-0A46-AD58-3D746B614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Example Tasks</a:t>
            </a:r>
          </a:p>
        </p:txBody>
      </p:sp>
      <p:grpSp>
        <p:nvGrpSpPr>
          <p:cNvPr id="8" name="Group 7" descr="Let's Talk Homework excerpt from student oral test 3">
            <a:extLst>
              <a:ext uri="{FF2B5EF4-FFF2-40B4-BE49-F238E27FC236}">
                <a16:creationId xmlns:a16="http://schemas.microsoft.com/office/drawing/2014/main" id="{85531223-50AB-B743-8FCC-ED7311751FF2}"/>
              </a:ext>
            </a:extLst>
          </p:cNvPr>
          <p:cNvGrpSpPr/>
          <p:nvPr/>
        </p:nvGrpSpPr>
        <p:grpSpPr>
          <a:xfrm>
            <a:off x="31102" y="1272586"/>
            <a:ext cx="5956070" cy="4438468"/>
            <a:chOff x="125329" y="1137454"/>
            <a:chExt cx="5803984" cy="43251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5050611-B9B5-F942-A9D5-6DC813949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5329" y="1137454"/>
              <a:ext cx="5803984" cy="432513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0DEE10-E019-724A-AC23-34E29DF6BA43}"/>
                </a:ext>
              </a:extLst>
            </p:cNvPr>
            <p:cNvSpPr/>
            <p:nvPr/>
          </p:nvSpPr>
          <p:spPr>
            <a:xfrm>
              <a:off x="1662545" y="1995054"/>
              <a:ext cx="1108364" cy="180109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" name="Picture 10" descr="Let's Talk Homework excerpt from student oral test 4">
            <a:extLst>
              <a:ext uri="{FF2B5EF4-FFF2-40B4-BE49-F238E27FC236}">
                <a16:creationId xmlns:a16="http://schemas.microsoft.com/office/drawing/2014/main" id="{6A91F4F2-63B2-4849-BB5C-1CA821533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552" y="1046466"/>
            <a:ext cx="5735916" cy="4551990"/>
          </a:xfrm>
          <a:prstGeom prst="rect">
            <a:avLst/>
          </a:prstGeom>
        </p:spPr>
      </p:pic>
      <p:cxnSp>
        <p:nvCxnSpPr>
          <p:cNvPr id="4" name="Straight Connector 3" descr="straight line for emphasis">
            <a:extLst>
              <a:ext uri="{FF2B5EF4-FFF2-40B4-BE49-F238E27FC236}">
                <a16:creationId xmlns:a16="http://schemas.microsoft.com/office/drawing/2014/main" id="{771CA7C4-776E-42E7-A1A7-382642313494}"/>
              </a:ext>
            </a:extLst>
          </p:cNvPr>
          <p:cNvCxnSpPr/>
          <p:nvPr/>
        </p:nvCxnSpPr>
        <p:spPr>
          <a:xfrm>
            <a:off x="5522119" y="3990975"/>
            <a:ext cx="714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 descr="straight line for emphasis ">
            <a:extLst>
              <a:ext uri="{FF2B5EF4-FFF2-40B4-BE49-F238E27FC236}">
                <a16:creationId xmlns:a16="http://schemas.microsoft.com/office/drawing/2014/main" id="{EC82D9E5-3A37-42A9-8DA9-81454BBD8782}"/>
              </a:ext>
            </a:extLst>
          </p:cNvPr>
          <p:cNvCxnSpPr/>
          <p:nvPr/>
        </p:nvCxnSpPr>
        <p:spPr>
          <a:xfrm>
            <a:off x="3036847" y="4395789"/>
            <a:ext cx="714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 descr="straight line for emphasis">
            <a:extLst>
              <a:ext uri="{FF2B5EF4-FFF2-40B4-BE49-F238E27FC236}">
                <a16:creationId xmlns:a16="http://schemas.microsoft.com/office/drawing/2014/main" id="{93933723-8623-4755-98CC-DFD19E7EF40F}"/>
              </a:ext>
            </a:extLst>
          </p:cNvPr>
          <p:cNvCxnSpPr/>
          <p:nvPr/>
        </p:nvCxnSpPr>
        <p:spPr>
          <a:xfrm>
            <a:off x="4156041" y="3976691"/>
            <a:ext cx="7143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40408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0AD1B80-BF01-6348-B779-9961F294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Case Study Findings (1)</a:t>
            </a:r>
          </a:p>
        </p:txBody>
      </p:sp>
      <p:pic>
        <p:nvPicPr>
          <p:cNvPr id="3" name="Picture 2" descr="chart for group A-Q5 anxiety for digital oral homework first task">
            <a:extLst>
              <a:ext uri="{FF2B5EF4-FFF2-40B4-BE49-F238E27FC236}">
                <a16:creationId xmlns:a16="http://schemas.microsoft.com/office/drawing/2014/main" id="{FC406FB8-5FF7-DB46-BE5F-9B903EA7B7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876"/>
          <a:stretch/>
        </p:blipFill>
        <p:spPr>
          <a:xfrm>
            <a:off x="541997" y="2053868"/>
            <a:ext cx="5247273" cy="3127732"/>
          </a:xfrm>
          <a:prstGeom prst="rect">
            <a:avLst/>
          </a:prstGeom>
        </p:spPr>
      </p:pic>
      <p:pic>
        <p:nvPicPr>
          <p:cNvPr id="13" name="Picture 12" descr="chart for group A post-Q6 anxiety for digital oral homework tasks now">
            <a:extLst>
              <a:ext uri="{FF2B5EF4-FFF2-40B4-BE49-F238E27FC236}">
                <a16:creationId xmlns:a16="http://schemas.microsoft.com/office/drawing/2014/main" id="{DC0AB8FC-A804-724E-936E-C4CF9AE9DD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76"/>
          <a:stretch/>
        </p:blipFill>
        <p:spPr>
          <a:xfrm>
            <a:off x="6402731" y="2053868"/>
            <a:ext cx="5247273" cy="31277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68834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Session Outline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473CD5-71D7-214C-A800-F25C59173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980" y="1347488"/>
            <a:ext cx="10515600" cy="443446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Models for the use of technology in education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CALL benefits and trends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Practical examples of CALL, linked to NCELP work:</a:t>
            </a:r>
          </a:p>
          <a:p>
            <a:pPr lvl="1">
              <a:buFont typeface="Wingdings" pitchFamily="2" charset="2"/>
              <a:buChar char="q"/>
            </a:pPr>
            <a:r>
              <a:rPr lang="en-GB" dirty="0"/>
              <a:t>Technology Facilitated Oral Homework</a:t>
            </a:r>
          </a:p>
          <a:p>
            <a:pPr lvl="1">
              <a:buFont typeface="Wingdings" pitchFamily="2" charset="2"/>
              <a:buChar char="q"/>
            </a:pPr>
            <a:r>
              <a:rPr lang="en-GB" dirty="0"/>
              <a:t>NCELP’s Guided Vocabulary Learning Homework </a:t>
            </a:r>
          </a:p>
          <a:p>
            <a:pPr lvl="1">
              <a:buFont typeface="Wingdings" pitchFamily="2" charset="2"/>
              <a:buChar char="q"/>
            </a:pPr>
            <a:r>
              <a:rPr lang="en-GB" dirty="0"/>
              <a:t>Quizlet and NCELP’s vocabulary sets</a:t>
            </a:r>
          </a:p>
          <a:p>
            <a:pPr lvl="1">
              <a:buFont typeface="Wingdings" pitchFamily="2" charset="2"/>
              <a:buChar char="q"/>
            </a:pPr>
            <a:r>
              <a:rPr lang="en-GB" dirty="0"/>
              <a:t>CALL in context – Jenny @SWBGS</a:t>
            </a:r>
          </a:p>
          <a:p>
            <a:pPr lvl="1">
              <a:buFont typeface="Wingdings" pitchFamily="2" charset="2"/>
              <a:buChar char="q"/>
            </a:pPr>
            <a:r>
              <a:rPr lang="en-GB" dirty="0"/>
              <a:t>(Duolingo)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pic>
        <p:nvPicPr>
          <p:cNvPr id="9" name="Picture 8" descr="Technology Faciliated Oral Homework logo">
            <a:extLst>
              <a:ext uri="{FF2B5EF4-FFF2-40B4-BE49-F238E27FC236}">
                <a16:creationId xmlns:a16="http://schemas.microsoft.com/office/drawing/2014/main" id="{E4D59F33-6596-2341-B957-F946589BF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22" y="4654685"/>
            <a:ext cx="1461416" cy="14614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Let's Talk Homework logo">
            <a:extLst>
              <a:ext uri="{FF2B5EF4-FFF2-40B4-BE49-F238E27FC236}">
                <a16:creationId xmlns:a16="http://schemas.microsoft.com/office/drawing/2014/main" id="{374D2B18-2CD7-BC4E-A52D-75F1569AB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68" y="5086678"/>
            <a:ext cx="2662280" cy="532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NCELP vocabulary homework">
            <a:extLst>
              <a:ext uri="{FF2B5EF4-FFF2-40B4-BE49-F238E27FC236}">
                <a16:creationId xmlns:a16="http://schemas.microsoft.com/office/drawing/2014/main" id="{AFB81A4C-4008-3345-85DD-EFE1DFA27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6878" y="4766058"/>
            <a:ext cx="3934805" cy="1124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quizlet logo">
            <a:extLst>
              <a:ext uri="{FF2B5EF4-FFF2-40B4-BE49-F238E27FC236}">
                <a16:creationId xmlns:a16="http://schemas.microsoft.com/office/drawing/2014/main" id="{BAF2F0AD-21FD-204A-93FA-2DF1C70E9E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2187" y="4820376"/>
            <a:ext cx="1070537" cy="107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duolingo logo">
            <a:extLst>
              <a:ext uri="{FF2B5EF4-FFF2-40B4-BE49-F238E27FC236}">
                <a16:creationId xmlns:a16="http://schemas.microsoft.com/office/drawing/2014/main" id="{F5691C14-B619-644C-BE8D-B8637ABC4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8562" y="4589709"/>
            <a:ext cx="1526392" cy="1526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2526928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0AD1B80-BF01-6348-B779-9961F2942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Case Study Findings (2)</a:t>
            </a:r>
          </a:p>
        </p:txBody>
      </p:sp>
      <p:pic>
        <p:nvPicPr>
          <p:cNvPr id="14" name="Picture 13" descr="chart for group A post question 10: digital oral homework effect on pronounciation">
            <a:extLst>
              <a:ext uri="{FF2B5EF4-FFF2-40B4-BE49-F238E27FC236}">
                <a16:creationId xmlns:a16="http://schemas.microsoft.com/office/drawing/2014/main" id="{31F23227-E9DF-424C-ACB2-EC310D8C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047" y="1934799"/>
            <a:ext cx="4943061" cy="3571498"/>
          </a:xfrm>
          <a:prstGeom prst="rect">
            <a:avLst/>
          </a:prstGeom>
        </p:spPr>
      </p:pic>
      <p:pic>
        <p:nvPicPr>
          <p:cNvPr id="2" name="Picture 1" descr="chart for group A post question 7 motivation for digital oral homework versus other types of French homework">
            <a:extLst>
              <a:ext uri="{FF2B5EF4-FFF2-40B4-BE49-F238E27FC236}">
                <a16:creationId xmlns:a16="http://schemas.microsoft.com/office/drawing/2014/main" id="{63FC6CF0-05CE-AA4E-8C60-7D968EF23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6325" y="1934799"/>
            <a:ext cx="4924337" cy="3571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280798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Case Study Findings (3)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9DEF42-C4FE-0D41-B754-FF1B4ACFE3E9}"/>
              </a:ext>
            </a:extLst>
          </p:cNvPr>
          <p:cNvSpPr txBox="1">
            <a:spLocks/>
          </p:cNvSpPr>
          <p:nvPr/>
        </p:nvSpPr>
        <p:spPr>
          <a:xfrm>
            <a:off x="300038" y="1622426"/>
            <a:ext cx="11397155" cy="4706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US" sz="2000" dirty="0"/>
              <a:t>Case study found a strong pedagogical rationale for oral homework:</a:t>
            </a:r>
          </a:p>
          <a:p>
            <a:pPr lvl="1">
              <a:buFont typeface="Wingdings" pitchFamily="2" charset="2"/>
              <a:buChar char="§"/>
            </a:pPr>
            <a:r>
              <a:rPr lang="en-US" sz="1600" dirty="0"/>
              <a:t>“Oral homework has the potential to open the door to increased motivation, reduced FLA, improved decoding/pronunciation, greater self-efficacy and more self-regulated learners”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When I speak French I feel like I'm not pronouncing it properly, and I get really anxious that people will judge me and the teacher will probably say I didn't do it correctly. </a:t>
            </a:r>
            <a:r>
              <a:rPr lang="en-US" sz="2000" b="1" dirty="0"/>
              <a:t>(Student A)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[Motivation for speaking has] increased definitely and I've noticed a couple of students who have been a lot more forthcoming with speaking in lessons </a:t>
            </a:r>
            <a:r>
              <a:rPr lang="en-US" sz="2000" b="1" dirty="0"/>
              <a:t>(Teacher)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I first say it in front of my sister to see how I sound then I try and record, and if I don't like how I sound I'll delete it, and just keep on doing that until I'm actually happy with what I recorded. </a:t>
            </a:r>
            <a:r>
              <a:rPr lang="en-US" sz="2000" b="1" dirty="0"/>
              <a:t>(Student B)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…for the tongue twisters I had to record like ten different times. </a:t>
            </a:r>
            <a:r>
              <a:rPr lang="en-US" sz="2000" b="1" dirty="0"/>
              <a:t>(Student C)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77653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Other TFOH tools</a:t>
            </a:r>
          </a:p>
        </p:txBody>
      </p:sp>
      <p:pic>
        <p:nvPicPr>
          <p:cNvPr id="9" name="Picture 8" descr="French PowerPoint audio homework">
            <a:extLst>
              <a:ext uri="{FF2B5EF4-FFF2-40B4-BE49-F238E27FC236}">
                <a16:creationId xmlns:a16="http://schemas.microsoft.com/office/drawing/2014/main" id="{88D75D9E-D24B-E84A-B9A2-E3A25A4B14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681"/>
          <a:stretch/>
        </p:blipFill>
        <p:spPr>
          <a:xfrm>
            <a:off x="555444" y="1250764"/>
            <a:ext cx="4877604" cy="3004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French PowerPoint audio homework">
            <a:extLst>
              <a:ext uri="{FF2B5EF4-FFF2-40B4-BE49-F238E27FC236}">
                <a16:creationId xmlns:a16="http://schemas.microsoft.com/office/drawing/2014/main" id="{0870AA3E-613A-284F-BB87-1C2DE7476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4911" y="2181078"/>
            <a:ext cx="5341256" cy="30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French PowerPoint audio homework">
            <a:extLst>
              <a:ext uri="{FF2B5EF4-FFF2-40B4-BE49-F238E27FC236}">
                <a16:creationId xmlns:a16="http://schemas.microsoft.com/office/drawing/2014/main" id="{A898286B-0AB3-1242-B0C1-AC71B9587A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279" y="3227148"/>
            <a:ext cx="5303936" cy="2983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413170" y="6529259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118402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Other TFOH tools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473CD5-71D7-214C-A800-F25C59173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716" y="1529929"/>
            <a:ext cx="10515600" cy="4608223"/>
          </a:xfrm>
        </p:spPr>
        <p:txBody>
          <a:bodyPr>
            <a:normAutofit lnSpcReduction="10000"/>
          </a:bodyPr>
          <a:lstStyle/>
          <a:p>
            <a:pPr lvl="0">
              <a:buFont typeface="Wingdings" pitchFamily="2" charset="2"/>
              <a:buChar char="q"/>
            </a:pPr>
            <a:r>
              <a:rPr lang="en-GB" sz="2400" dirty="0"/>
              <a:t>Adding audio in </a:t>
            </a:r>
            <a:r>
              <a:rPr lang="en-GB" sz="2400" u="sng" dirty="0">
                <a:hlinkClick r:id="rId4"/>
              </a:rPr>
              <a:t>PowerPoint</a:t>
            </a:r>
            <a:r>
              <a:rPr lang="en-GB" sz="2400" dirty="0"/>
              <a:t> or </a:t>
            </a:r>
            <a:r>
              <a:rPr lang="en-GB" sz="2400" u="sng" dirty="0">
                <a:hlinkClick r:id="rId5"/>
              </a:rPr>
              <a:t>OneNote</a:t>
            </a:r>
            <a:endParaRPr lang="en-GB" sz="2400" dirty="0"/>
          </a:p>
          <a:p>
            <a:pPr>
              <a:buFont typeface="Wingdings" pitchFamily="2" charset="2"/>
              <a:buChar char="q"/>
            </a:pPr>
            <a:r>
              <a:rPr lang="en-GB" sz="2400" u="sng" dirty="0">
                <a:hlinkClick r:id="rId6"/>
              </a:rPr>
              <a:t>Vocaroo.com</a:t>
            </a:r>
            <a:endParaRPr lang="en-GB" sz="2400" dirty="0"/>
          </a:p>
          <a:p>
            <a:pPr lvl="0">
              <a:buFont typeface="Wingdings" pitchFamily="2" charset="2"/>
              <a:buChar char="q"/>
            </a:pPr>
            <a:endParaRPr lang="en-GB" sz="2400" u="sng" dirty="0">
              <a:hlinkClick r:id="rId7"/>
            </a:endParaRPr>
          </a:p>
          <a:p>
            <a:pPr lvl="0">
              <a:buFont typeface="Wingdings" pitchFamily="2" charset="2"/>
              <a:buChar char="q"/>
            </a:pPr>
            <a:r>
              <a:rPr lang="en-GB" sz="2400" u="sng" dirty="0">
                <a:hlinkClick r:id="rId7"/>
              </a:rPr>
              <a:t>Extemporeapp.com</a:t>
            </a:r>
            <a:endParaRPr lang="en-GB" sz="2400" dirty="0"/>
          </a:p>
          <a:p>
            <a:pPr lvl="0">
              <a:buFont typeface="Wingdings" pitchFamily="2" charset="2"/>
              <a:buChar char="q"/>
            </a:pPr>
            <a:r>
              <a:rPr lang="en-GB" sz="2400" u="sng" dirty="0">
                <a:hlinkClick r:id="rId8"/>
              </a:rPr>
              <a:t>Flipgrid.com</a:t>
            </a:r>
            <a:endParaRPr lang="en-GB" sz="2400" dirty="0"/>
          </a:p>
          <a:p>
            <a:pPr lvl="0">
              <a:buFont typeface="Wingdings" pitchFamily="2" charset="2"/>
              <a:buChar char="q"/>
            </a:pPr>
            <a:r>
              <a:rPr lang="en-GB" sz="2400" u="sng" dirty="0">
                <a:hlinkClick r:id="rId9"/>
              </a:rPr>
              <a:t>Lingt.com</a:t>
            </a:r>
            <a:endParaRPr lang="en-GB" sz="2400" dirty="0"/>
          </a:p>
          <a:p>
            <a:pPr lvl="0">
              <a:buFont typeface="Wingdings" pitchFamily="2" charset="2"/>
              <a:buChar char="q"/>
            </a:pPr>
            <a:r>
              <a:rPr lang="en-GB" sz="2400" u="sng" dirty="0">
                <a:hlinkClick r:id="rId10"/>
              </a:rPr>
              <a:t>Online-voice-recorder.com</a:t>
            </a:r>
            <a:endParaRPr lang="en-GB" sz="2400" dirty="0"/>
          </a:p>
          <a:p>
            <a:pPr lvl="0">
              <a:buFont typeface="Wingdings" pitchFamily="2" charset="2"/>
              <a:buChar char="q"/>
            </a:pPr>
            <a:r>
              <a:rPr lang="en-GB" sz="2400" u="sng" dirty="0">
                <a:hlinkClick r:id="rId11"/>
              </a:rPr>
              <a:t>Padlet.com</a:t>
            </a:r>
            <a:endParaRPr lang="en-GB" sz="2400" dirty="0"/>
          </a:p>
          <a:p>
            <a:pPr lvl="0">
              <a:buFont typeface="Wingdings" pitchFamily="2" charset="2"/>
              <a:buChar char="q"/>
            </a:pPr>
            <a:r>
              <a:rPr lang="en-GB" sz="2400" u="sng" dirty="0">
                <a:hlinkClick r:id="rId12"/>
              </a:rPr>
              <a:t>Qwiqr.education</a:t>
            </a:r>
            <a:endParaRPr lang="en-GB" sz="2400" dirty="0"/>
          </a:p>
          <a:p>
            <a:pPr lvl="0">
              <a:buFont typeface="Wingdings" pitchFamily="2" charset="2"/>
              <a:buChar char="q"/>
            </a:pPr>
            <a:r>
              <a:rPr lang="en-GB" sz="2400" u="sng" dirty="0">
                <a:hlinkClick r:id="rId13"/>
              </a:rPr>
              <a:t>Showbie.com</a:t>
            </a:r>
            <a:endParaRPr lang="en-GB" sz="2400" u="sng" dirty="0"/>
          </a:p>
          <a:p>
            <a:pPr lvl="0">
              <a:buFont typeface="Wingdings" pitchFamily="2" charset="2"/>
              <a:buChar char="q"/>
            </a:pPr>
            <a:r>
              <a:rPr lang="en-GB" sz="2400" dirty="0"/>
              <a:t>Built-in / free sound recorder apps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3829007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CALL and Vocabulary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150739-1DD7-7E46-B811-086B202E368F}"/>
              </a:ext>
            </a:extLst>
          </p:cNvPr>
          <p:cNvSpPr txBox="1">
            <a:spLocks/>
          </p:cNvSpPr>
          <p:nvPr/>
        </p:nvSpPr>
        <p:spPr>
          <a:xfrm>
            <a:off x="300038" y="1204091"/>
            <a:ext cx="1110433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GB" sz="2000" b="1" dirty="0"/>
              <a:t>The positive relationship between out-of-school exposure and vocabulary knowledge. </a:t>
            </a:r>
            <a:br>
              <a:rPr lang="en-GB" sz="2000" b="1" dirty="0"/>
            </a:br>
            <a:r>
              <a:rPr lang="en-GB" sz="2000" dirty="0"/>
              <a:t>(</a:t>
            </a:r>
            <a:r>
              <a:rPr lang="en-GB" sz="2000" dirty="0">
                <a:hlinkClick r:id="rId4"/>
              </a:rPr>
              <a:t>Peters et al., 2019</a:t>
            </a:r>
            <a:r>
              <a:rPr lang="en-GB" sz="2000" dirty="0"/>
              <a:t>)</a:t>
            </a:r>
            <a:br>
              <a:rPr lang="en-GB" sz="2000" dirty="0"/>
            </a:br>
            <a:br>
              <a:rPr lang="en-GB" sz="2000" dirty="0"/>
            </a:br>
            <a:endParaRPr lang="en-US" sz="2000" dirty="0"/>
          </a:p>
        </p:txBody>
      </p:sp>
      <p:pic>
        <p:nvPicPr>
          <p:cNvPr id="10" name="Picture 9" descr="screenshot of an OASIS summary">
            <a:extLst>
              <a:ext uri="{FF2B5EF4-FFF2-40B4-BE49-F238E27FC236}">
                <a16:creationId xmlns:a16="http://schemas.microsoft.com/office/drawing/2014/main" id="{C4E827A3-6DDF-0547-8048-90B436275C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70" r="2989" b="4039"/>
          <a:stretch/>
        </p:blipFill>
        <p:spPr>
          <a:xfrm>
            <a:off x="410478" y="2386257"/>
            <a:ext cx="2087293" cy="2591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OASIS logo">
            <a:extLst>
              <a:ext uri="{FF2B5EF4-FFF2-40B4-BE49-F238E27FC236}">
                <a16:creationId xmlns:a16="http://schemas.microsoft.com/office/drawing/2014/main" id="{50968047-297D-454B-8B9C-D94A2FA2D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17" y="5333641"/>
            <a:ext cx="2372014" cy="62485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12618FA-CB22-7C46-B993-7A958FA69F24}"/>
              </a:ext>
            </a:extLst>
          </p:cNvPr>
          <p:cNvSpPr/>
          <p:nvPr/>
        </p:nvSpPr>
        <p:spPr>
          <a:xfrm>
            <a:off x="471643" y="5958494"/>
            <a:ext cx="1964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7"/>
              </a:rPr>
              <a:t>oasis-database.org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E6EA6E7-2E4A-024E-A56D-1EA299634DED}"/>
              </a:ext>
            </a:extLst>
          </p:cNvPr>
          <p:cNvSpPr txBox="1">
            <a:spLocks/>
          </p:cNvSpPr>
          <p:nvPr/>
        </p:nvSpPr>
        <p:spPr>
          <a:xfrm>
            <a:off x="2782492" y="2118345"/>
            <a:ext cx="9358360" cy="4442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GB" sz="1800" dirty="0"/>
              <a:t>Researchers have repeatedly advocated </a:t>
            </a:r>
            <a:r>
              <a:rPr lang="en-GB" sz="1800" b="1" dirty="0"/>
              <a:t>contact with the foreign language outside the classroom </a:t>
            </a:r>
            <a:r>
              <a:rPr lang="en-GB" sz="1800" dirty="0"/>
              <a:t>to increase learners’ vocabulary size </a:t>
            </a:r>
          </a:p>
          <a:p>
            <a:pPr>
              <a:buFont typeface="Wingdings" pitchFamily="2" charset="2"/>
              <a:buChar char="q"/>
            </a:pPr>
            <a:r>
              <a:rPr lang="en-GB" sz="1800" dirty="0"/>
              <a:t>Even after eight years of instruction, </a:t>
            </a:r>
            <a:r>
              <a:rPr lang="en-GB" sz="1800" b="1" dirty="0"/>
              <a:t>many learners were not familiar with the 2,000 most frequent words in French</a:t>
            </a:r>
            <a:r>
              <a:rPr lang="en-GB" sz="1800" dirty="0"/>
              <a:t>, which meant that they could do little with the language</a:t>
            </a:r>
          </a:p>
          <a:p>
            <a:pPr>
              <a:buFont typeface="Wingdings" pitchFamily="2" charset="2"/>
              <a:buChar char="q"/>
            </a:pPr>
            <a:r>
              <a:rPr lang="en-GB" sz="1800" dirty="0"/>
              <a:t>In spite of the beneficial effects of instruction, </a:t>
            </a:r>
            <a:r>
              <a:rPr lang="en-GB" sz="1800" b="1" dirty="0"/>
              <a:t>formal instruction of 2–4 hours per week was not enough</a:t>
            </a:r>
            <a:r>
              <a:rPr lang="en-GB" sz="1800" dirty="0"/>
              <a:t> to make large learning gains</a:t>
            </a:r>
          </a:p>
          <a:p>
            <a:pPr>
              <a:buFont typeface="Wingdings" pitchFamily="2" charset="2"/>
              <a:buChar char="q"/>
            </a:pPr>
            <a:r>
              <a:rPr lang="en-GB" sz="1800" dirty="0"/>
              <a:t>Resulting suggestions: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800" dirty="0"/>
              <a:t>foreign language learners</a:t>
            </a:r>
            <a:r>
              <a:rPr lang="en-GB" sz="1800" b="1" dirty="0"/>
              <a:t> need to be </a:t>
            </a:r>
            <a:r>
              <a:rPr lang="en-GB" sz="1800" b="1" dirty="0">
                <a:solidFill>
                  <a:srgbClr val="FF0000"/>
                </a:solidFill>
              </a:rPr>
              <a:t>guided</a:t>
            </a:r>
            <a:r>
              <a:rPr lang="en-GB" sz="1800" b="1" dirty="0"/>
              <a:t> in engaging with the foreign language outside of the language classroom.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sz="1800" dirty="0"/>
              <a:t>The researchers propose a principled approach to foreign language vocabulary teaching, in which </a:t>
            </a:r>
            <a:r>
              <a:rPr lang="en-GB" sz="1800" b="1" dirty="0"/>
              <a:t>a </a:t>
            </a:r>
            <a:r>
              <a:rPr lang="en-GB" sz="1800" b="1" dirty="0">
                <a:solidFill>
                  <a:srgbClr val="FF0000"/>
                </a:solidFill>
              </a:rPr>
              <a:t>vocabulary learning plan </a:t>
            </a:r>
            <a:r>
              <a:rPr lang="en-GB" sz="1800" b="1" dirty="0"/>
              <a:t>is included in foreign language curricula</a:t>
            </a:r>
            <a:r>
              <a:rPr lang="en-GB" sz="1800" dirty="0"/>
              <a:t>. </a:t>
            </a:r>
          </a:p>
          <a:p>
            <a:endParaRPr lang="en-US" sz="1800" dirty="0"/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26512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F5ADFC-42D6-6543-BCEB-858BD4D7E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380679"/>
            <a:ext cx="5165580" cy="720918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Guided Vocabulary Learning Homework</a:t>
            </a:r>
            <a:endParaRPr lang="en-US" sz="2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07ACAE-D996-F945-ABF0-10C5AD8244BB}"/>
              </a:ext>
            </a:extLst>
          </p:cNvPr>
          <p:cNvSpPr/>
          <p:nvPr/>
        </p:nvSpPr>
        <p:spPr>
          <a:xfrm>
            <a:off x="164572" y="1347488"/>
            <a:ext cx="66491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“foreign language learners need to be </a:t>
            </a:r>
            <a:r>
              <a:rPr lang="en-GB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guided</a:t>
            </a: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in engaging with the foreign language outside of the language classroom”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Peters et al. (2019) </a:t>
            </a: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sym typeface="Wingdings" pitchFamily="2" charset="2"/>
              </a:rPr>
              <a:t></a:t>
            </a:r>
            <a:b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</a:br>
            <a:endParaRPr lang="en-US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58B6E2-B428-4FE3-8882-B802AE746AD1}"/>
              </a:ext>
            </a:extLst>
          </p:cNvPr>
          <p:cNvSpPr/>
          <p:nvPr/>
        </p:nvSpPr>
        <p:spPr>
          <a:xfrm>
            <a:off x="465147" y="2832856"/>
            <a:ext cx="711243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Listen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(TL and English)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Say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with me (3 times - just TL).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 say TL, you </a:t>
            </a: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write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English.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 say TL, you </a:t>
            </a: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write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TL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 say English, you </a:t>
            </a: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say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TL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Self-assess step 4 using Quizlet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Practise on Quizlet (</a:t>
            </a: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Write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Spell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, </a:t>
            </a:r>
            <a:r>
              <a:rPr lang="en-GB" sz="24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Test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)</a:t>
            </a:r>
          </a:p>
        </p:txBody>
      </p:sp>
      <p:pic>
        <p:nvPicPr>
          <p:cNvPr id="8" name="Picture 7" descr="NCELP homework sheet">
            <a:extLst>
              <a:ext uri="{FF2B5EF4-FFF2-40B4-BE49-F238E27FC236}">
                <a16:creationId xmlns:a16="http://schemas.microsoft.com/office/drawing/2014/main" id="{F29DFFBA-0F53-42EB-89CC-FCAA84CA0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4660" y="365862"/>
            <a:ext cx="4355865" cy="5636431"/>
          </a:xfrm>
          <a:prstGeom prst="rect">
            <a:avLst/>
          </a:prstGeom>
          <a:ln>
            <a:solidFill>
              <a:srgbClr val="115076"/>
            </a:solidFill>
          </a:ln>
        </p:spPr>
      </p:pic>
      <p:pic>
        <p:nvPicPr>
          <p:cNvPr id="12" name="Y7_Spanish_T3.1_W6_vocabulary" descr="Y7_Spanish_T3.1_W6_vocabulary">
            <a:hlinkClick r:id="" action="ppaction://media"/>
            <a:extLst>
              <a:ext uri="{FF2B5EF4-FFF2-40B4-BE49-F238E27FC236}">
                <a16:creationId xmlns:a16="http://schemas.microsoft.com/office/drawing/2014/main" id="{A1262B6C-45F4-D74F-9D6D-7707C22F1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147" y="5595893"/>
            <a:ext cx="812800" cy="81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9600" y="6494075"/>
            <a:ext cx="45381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Idea from Leigh McClelland, Cam Academy Trust</a:t>
            </a:r>
          </a:p>
        </p:txBody>
      </p:sp>
    </p:spTree>
    <p:extLst>
      <p:ext uri="{BB962C8B-B14F-4D97-AF65-F5344CB8AC3E}">
        <p14:creationId xmlns:p14="http://schemas.microsoft.com/office/powerpoint/2010/main" val="36660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 build="p" bldLvl="5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Guided Vocabulary Learning Homework</a:t>
            </a:r>
          </a:p>
        </p:txBody>
      </p:sp>
      <p:pic>
        <p:nvPicPr>
          <p:cNvPr id="18" name="Picture 17" descr="NCELP Resource Portal logo">
            <a:extLst>
              <a:ext uri="{FF2B5EF4-FFF2-40B4-BE49-F238E27FC236}">
                <a16:creationId xmlns:a16="http://schemas.microsoft.com/office/drawing/2014/main" id="{4D7F17FA-5881-E640-8D34-709C5F70F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622" y="339472"/>
            <a:ext cx="4787900" cy="72705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902E92C-858F-E04A-B155-6F8C48524816}"/>
              </a:ext>
            </a:extLst>
          </p:cNvPr>
          <p:cNvSpPr/>
          <p:nvPr/>
        </p:nvSpPr>
        <p:spPr>
          <a:xfrm>
            <a:off x="7680950" y="997259"/>
            <a:ext cx="2995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5"/>
              </a:rPr>
              <a:t>resources.ncelp.org</a:t>
            </a:r>
            <a:r>
              <a:rPr lang="en-US" sz="2800" dirty="0"/>
              <a:t> </a:t>
            </a:r>
          </a:p>
        </p:txBody>
      </p:sp>
      <p:pic>
        <p:nvPicPr>
          <p:cNvPr id="12" name="Picture 11" descr="NCELP audio homework sheet">
            <a:extLst>
              <a:ext uri="{FF2B5EF4-FFF2-40B4-BE49-F238E27FC236}">
                <a16:creationId xmlns:a16="http://schemas.microsoft.com/office/drawing/2014/main" id="{9FB7DDDA-9CFE-EA46-B772-FDCA32CAED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37" y="1438928"/>
            <a:ext cx="3609353" cy="4670455"/>
          </a:xfrm>
          <a:prstGeom prst="rect">
            <a:avLst/>
          </a:prstGeom>
          <a:ln>
            <a:solidFill>
              <a:srgbClr val="115076"/>
            </a:solidFill>
          </a:ln>
        </p:spPr>
      </p:pic>
      <p:pic>
        <p:nvPicPr>
          <p:cNvPr id="16" name="Picture 15" descr="screenshot of resources to be downloaded on the resource portal">
            <a:extLst>
              <a:ext uri="{FF2B5EF4-FFF2-40B4-BE49-F238E27FC236}">
                <a16:creationId xmlns:a16="http://schemas.microsoft.com/office/drawing/2014/main" id="{7BCA8C71-954E-344E-85C5-9B4E3801F2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4037" y="1438928"/>
            <a:ext cx="8063211" cy="1399400"/>
          </a:xfrm>
          <a:prstGeom prst="rect">
            <a:avLst/>
          </a:prstGeom>
        </p:spPr>
      </p:pic>
      <p:pic>
        <p:nvPicPr>
          <p:cNvPr id="8" name="Picture 7" descr="screenshot of an NCELP homework slide from the resources">
            <a:extLst>
              <a:ext uri="{FF2B5EF4-FFF2-40B4-BE49-F238E27FC236}">
                <a16:creationId xmlns:a16="http://schemas.microsoft.com/office/drawing/2014/main" id="{D5BC7367-D642-FC4A-95F9-FF52F0FEF4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9965" y="2990152"/>
            <a:ext cx="5545299" cy="3119231"/>
          </a:xfrm>
          <a:prstGeom prst="rect">
            <a:avLst/>
          </a:prstGeom>
          <a:ln>
            <a:solidFill>
              <a:srgbClr val="115076"/>
            </a:solidFill>
          </a:ln>
        </p:spPr>
      </p:pic>
      <p:sp>
        <p:nvSpPr>
          <p:cNvPr id="19" name="Doughnut 18" descr="circle highlighting the links to the weeks' homework">
            <a:extLst>
              <a:ext uri="{FF2B5EF4-FFF2-40B4-BE49-F238E27FC236}">
                <a16:creationId xmlns:a16="http://schemas.microsoft.com/office/drawing/2014/main" id="{E8E59F09-C456-C044-B185-C5E365CB8CFE}"/>
              </a:ext>
            </a:extLst>
          </p:cNvPr>
          <p:cNvSpPr/>
          <p:nvPr/>
        </p:nvSpPr>
        <p:spPr>
          <a:xfrm>
            <a:off x="4254500" y="5156200"/>
            <a:ext cx="2794000" cy="845819"/>
          </a:xfrm>
          <a:prstGeom prst="donut">
            <a:avLst>
              <a:gd name="adj" fmla="val 11461"/>
            </a:avLst>
          </a:prstGeom>
          <a:solidFill>
            <a:srgbClr val="115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60820" y="6494075"/>
            <a:ext cx="36669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Leigh McClelland, Cam Academy Trust</a:t>
            </a:r>
          </a:p>
        </p:txBody>
      </p:sp>
    </p:spTree>
    <p:extLst>
      <p:ext uri="{BB962C8B-B14F-4D97-AF65-F5344CB8AC3E}">
        <p14:creationId xmlns:p14="http://schemas.microsoft.com/office/powerpoint/2010/main" val="6005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Quizlet Poll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0CC5EF-FE02-314B-883A-8D3F8FC87B55}"/>
              </a:ext>
            </a:extLst>
          </p:cNvPr>
          <p:cNvSpPr/>
          <p:nvPr/>
        </p:nvSpPr>
        <p:spPr>
          <a:xfrm>
            <a:off x="496683" y="1976387"/>
            <a:ext cx="1073312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How familiar are you with Quizlet?</a:t>
            </a:r>
          </a:p>
          <a:p>
            <a:endParaRPr lang="en-GB" sz="24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Never heard of it!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I’ve heard of it, but never used it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 used to use it, but stopped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 use it occasionally 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 use it regularly with certain classes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 use it in an embedded, consistent way across all classes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I’m a Quizlet Ambassador! </a:t>
            </a:r>
          </a:p>
          <a:p>
            <a:pPr marL="800100" lvl="1" indent="-342900">
              <a:buFont typeface="+mj-lt"/>
              <a:buAutoNum type="arabicPeriod"/>
            </a:pPr>
            <a:endParaRPr lang="en-GB" sz="24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Quizlet logo">
            <a:extLst>
              <a:ext uri="{FF2B5EF4-FFF2-40B4-BE49-F238E27FC236}">
                <a16:creationId xmlns:a16="http://schemas.microsoft.com/office/drawing/2014/main" id="{991AA228-91A5-7C4F-9016-B277225E4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167" y="444999"/>
            <a:ext cx="1437984" cy="143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2115044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Quizlet - Digital Flashcards Sets</a:t>
            </a:r>
          </a:p>
        </p:txBody>
      </p:sp>
      <p:pic>
        <p:nvPicPr>
          <p:cNvPr id="8" name="Picture 7" descr="screenshot from NCELP's quizlet">
            <a:extLst>
              <a:ext uri="{FF2B5EF4-FFF2-40B4-BE49-F238E27FC236}">
                <a16:creationId xmlns:a16="http://schemas.microsoft.com/office/drawing/2014/main" id="{30E4253C-E0F0-CB4B-A2C9-CB7B17685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8" y="1208100"/>
            <a:ext cx="1846211" cy="370216"/>
          </a:xfrm>
          <a:prstGeom prst="rect">
            <a:avLst/>
          </a:prstGeom>
        </p:spPr>
      </p:pic>
      <p:pic>
        <p:nvPicPr>
          <p:cNvPr id="13" name="Picture 12" descr="Quizlet logo">
            <a:extLst>
              <a:ext uri="{FF2B5EF4-FFF2-40B4-BE49-F238E27FC236}">
                <a16:creationId xmlns:a16="http://schemas.microsoft.com/office/drawing/2014/main" id="{94391513-156A-B04C-9561-D10212B62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8861" y="140199"/>
            <a:ext cx="763101" cy="763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screenshot from Quizlet">
            <a:extLst>
              <a:ext uri="{FF2B5EF4-FFF2-40B4-BE49-F238E27FC236}">
                <a16:creationId xmlns:a16="http://schemas.microsoft.com/office/drawing/2014/main" id="{A7D19C5D-4A91-7743-A66B-75CE2487A8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702" y="1592930"/>
            <a:ext cx="3648189" cy="4735781"/>
          </a:xfrm>
          <a:prstGeom prst="rect">
            <a:avLst/>
          </a:prstGeom>
        </p:spPr>
      </p:pic>
      <p:pic>
        <p:nvPicPr>
          <p:cNvPr id="10" name="Picture 9" descr="NCELP's quizlet page">
            <a:extLst>
              <a:ext uri="{FF2B5EF4-FFF2-40B4-BE49-F238E27FC236}">
                <a16:creationId xmlns:a16="http://schemas.microsoft.com/office/drawing/2014/main" id="{60B7B7C6-5281-A147-9F1F-E15ABEFBE7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9822"/>
          <a:stretch/>
        </p:blipFill>
        <p:spPr>
          <a:xfrm>
            <a:off x="4246780" y="1622426"/>
            <a:ext cx="3500872" cy="3752989"/>
          </a:xfrm>
          <a:prstGeom prst="rect">
            <a:avLst/>
          </a:prstGeom>
        </p:spPr>
      </p:pic>
      <p:pic>
        <p:nvPicPr>
          <p:cNvPr id="11" name="Picture 10" descr="Year 7 French on Quizlet">
            <a:extLst>
              <a:ext uri="{FF2B5EF4-FFF2-40B4-BE49-F238E27FC236}">
                <a16:creationId xmlns:a16="http://schemas.microsoft.com/office/drawing/2014/main" id="{39C40333-A9D3-F74C-ABEC-7D3A5C00B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96953" y="1622426"/>
            <a:ext cx="3866876" cy="365347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7AB7C5C-753D-B549-A1FB-64A06C450A78}"/>
              </a:ext>
            </a:extLst>
          </p:cNvPr>
          <p:cNvSpPr/>
          <p:nvPr/>
        </p:nvSpPr>
        <p:spPr>
          <a:xfrm>
            <a:off x="4246780" y="5594786"/>
            <a:ext cx="3493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hlinkClick r:id="rId9"/>
              </a:rPr>
              <a:t>quizlet.com/NCELP/folders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335591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4B2970E9-B818-8D42-9455-21B35080D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Y7</a:t>
            </a:r>
            <a:r>
              <a:rPr lang="en-US" baseline="0" dirty="0"/>
              <a:t> French 2.2 Week 1</a:t>
            </a:r>
            <a:endParaRPr lang="en-US" dirty="0"/>
          </a:p>
        </p:txBody>
      </p:sp>
      <p:pic>
        <p:nvPicPr>
          <p:cNvPr id="2" name="Picture 1" descr="NCELP quizlet digital flashcards">
            <a:extLst>
              <a:ext uri="{FF2B5EF4-FFF2-40B4-BE49-F238E27FC236}">
                <a16:creationId xmlns:a16="http://schemas.microsoft.com/office/drawing/2014/main" id="{D5187E17-167D-7144-835B-D256C5F9E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53" y="223685"/>
            <a:ext cx="4259380" cy="3205315"/>
          </a:xfrm>
          <a:prstGeom prst="rect">
            <a:avLst/>
          </a:prstGeom>
        </p:spPr>
      </p:pic>
      <p:sp>
        <p:nvSpPr>
          <p:cNvPr id="12" name="Frame 11" descr="frame highlighting the flashcard option">
            <a:extLst>
              <a:ext uri="{FF2B5EF4-FFF2-40B4-BE49-F238E27FC236}">
                <a16:creationId xmlns:a16="http://schemas.microsoft.com/office/drawing/2014/main" id="{51B12DAA-E7BC-894A-9A86-1A7A9BFC4058}"/>
              </a:ext>
            </a:extLst>
          </p:cNvPr>
          <p:cNvSpPr/>
          <p:nvPr/>
        </p:nvSpPr>
        <p:spPr>
          <a:xfrm>
            <a:off x="776747" y="683342"/>
            <a:ext cx="1022555" cy="1976284"/>
          </a:xfrm>
          <a:prstGeom prst="frame">
            <a:avLst>
              <a:gd name="adj1" fmla="val 67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NCELP quizlet digital flashcards">
            <a:extLst>
              <a:ext uri="{FF2B5EF4-FFF2-40B4-BE49-F238E27FC236}">
                <a16:creationId xmlns:a16="http://schemas.microsoft.com/office/drawing/2014/main" id="{525087AE-04BE-AC43-A2B3-6DD69064B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941" y="409285"/>
            <a:ext cx="4630994" cy="2524398"/>
          </a:xfrm>
          <a:prstGeom prst="rect">
            <a:avLst/>
          </a:prstGeom>
        </p:spPr>
      </p:pic>
      <p:pic>
        <p:nvPicPr>
          <p:cNvPr id="5" name="Picture 4" descr="NCELP quizlet digital flashcards">
            <a:extLst>
              <a:ext uri="{FF2B5EF4-FFF2-40B4-BE49-F238E27FC236}">
                <a16:creationId xmlns:a16="http://schemas.microsoft.com/office/drawing/2014/main" id="{E52C2ECB-B88D-824D-8AEB-1D65FC5B02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7502"/>
          <a:stretch/>
        </p:blipFill>
        <p:spPr>
          <a:xfrm>
            <a:off x="902823" y="3625645"/>
            <a:ext cx="4175640" cy="2549013"/>
          </a:xfrm>
          <a:prstGeom prst="rect">
            <a:avLst/>
          </a:prstGeom>
        </p:spPr>
      </p:pic>
      <p:pic>
        <p:nvPicPr>
          <p:cNvPr id="9" name="Picture 8" descr="NCELP quizlet digital flashcards">
            <a:extLst>
              <a:ext uri="{FF2B5EF4-FFF2-40B4-BE49-F238E27FC236}">
                <a16:creationId xmlns:a16="http://schemas.microsoft.com/office/drawing/2014/main" id="{019E9EF4-F188-9C41-A5FF-C8684906A5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575" y="3332789"/>
            <a:ext cx="4630994" cy="2495299"/>
          </a:xfrm>
          <a:prstGeom prst="rect">
            <a:avLst/>
          </a:prstGeom>
        </p:spPr>
      </p:pic>
      <p:sp>
        <p:nvSpPr>
          <p:cNvPr id="13" name="Frame 12" descr="frame highlighting part of the screenshot">
            <a:extLst>
              <a:ext uri="{FF2B5EF4-FFF2-40B4-BE49-F238E27FC236}">
                <a16:creationId xmlns:a16="http://schemas.microsoft.com/office/drawing/2014/main" id="{A84A544D-2FC7-9543-9552-C4E8E0255175}"/>
              </a:ext>
            </a:extLst>
          </p:cNvPr>
          <p:cNvSpPr/>
          <p:nvPr/>
        </p:nvSpPr>
        <p:spPr>
          <a:xfrm>
            <a:off x="6229451" y="3851804"/>
            <a:ext cx="841037" cy="1976284"/>
          </a:xfrm>
          <a:prstGeom prst="frame">
            <a:avLst>
              <a:gd name="adj1" fmla="val 67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28C259-E2D2-814D-A23F-39E7FF93C74E}"/>
              </a:ext>
            </a:extLst>
          </p:cNvPr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4147184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27188"/>
            <a:ext cx="6484584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Technophiles vs Technophobes?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BB7C45-7E61-3D4E-A4DA-92301C441B4F}"/>
              </a:ext>
            </a:extLst>
          </p:cNvPr>
          <p:cNvSpPr txBox="1"/>
          <p:nvPr/>
        </p:nvSpPr>
        <p:spPr>
          <a:xfrm>
            <a:off x="0" y="2093795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Century Gothic" panose="020B0502020202020204" pitchFamily="34" charset="0"/>
                <a:ea typeface="+mj-ea"/>
                <a:cs typeface="+mj-cs"/>
              </a:rPr>
              <a:t>Is technology a silver bullet for language learning? </a:t>
            </a:r>
          </a:p>
          <a:p>
            <a:pPr algn="ctr"/>
            <a:br>
              <a:rPr lang="en-US" sz="1400" dirty="0">
                <a:solidFill>
                  <a:srgbClr val="00B050"/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(The Guardian, 2014)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DB4278-0989-7941-B11E-A9E6E48DD13C}"/>
              </a:ext>
            </a:extLst>
          </p:cNvPr>
          <p:cNvSpPr/>
          <p:nvPr/>
        </p:nvSpPr>
        <p:spPr>
          <a:xfrm>
            <a:off x="0" y="3904972"/>
            <a:ext cx="12192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entury Gothic" panose="020B0502020202020204" pitchFamily="34" charset="0"/>
                <a:ea typeface="+mj-ea"/>
                <a:cs typeface="+mj-cs"/>
              </a:rPr>
              <a:t>France bans mobile phones in schools</a:t>
            </a:r>
          </a:p>
          <a:p>
            <a:pPr algn="ctr"/>
            <a:r>
              <a:rPr lang="en-GB" sz="16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…The government has banned mobile phones in schools for all pupils up to the age of 15.</a:t>
            </a:r>
          </a:p>
          <a:p>
            <a:pPr algn="ctr"/>
            <a:br>
              <a:rPr lang="en-GB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lang="en-GB" sz="14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rPr>
              <a:t>(BBC, 2018)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4023446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7D8440-107D-2C42-A137-1F300814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Quizlet examples</a:t>
            </a:r>
          </a:p>
        </p:txBody>
      </p:sp>
      <p:pic>
        <p:nvPicPr>
          <p:cNvPr id="8" name="Picture 7" descr="screenshot from Quizlet">
            <a:extLst>
              <a:ext uri="{FF2B5EF4-FFF2-40B4-BE49-F238E27FC236}">
                <a16:creationId xmlns:a16="http://schemas.microsoft.com/office/drawing/2014/main" id="{2F0F8A24-4929-3348-B48F-3D7B2EC1B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16" y="452752"/>
            <a:ext cx="5554962" cy="1970284"/>
          </a:xfrm>
          <a:prstGeom prst="rect">
            <a:avLst/>
          </a:prstGeom>
        </p:spPr>
      </p:pic>
      <p:pic>
        <p:nvPicPr>
          <p:cNvPr id="7" name="Picture 6" descr="screenshot from Quizlet type what you hear">
            <a:extLst>
              <a:ext uri="{FF2B5EF4-FFF2-40B4-BE49-F238E27FC236}">
                <a16:creationId xmlns:a16="http://schemas.microsoft.com/office/drawing/2014/main" id="{AA2B7859-65C3-8D49-970B-1E1EAEDC5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582" y="431066"/>
            <a:ext cx="5554962" cy="1647834"/>
          </a:xfrm>
          <a:prstGeom prst="rect">
            <a:avLst/>
          </a:prstGeom>
        </p:spPr>
      </p:pic>
      <p:pic>
        <p:nvPicPr>
          <p:cNvPr id="11" name="Picture 10" descr="screenshot from Quizlet showing what you need to study">
            <a:extLst>
              <a:ext uri="{FF2B5EF4-FFF2-40B4-BE49-F238E27FC236}">
                <a16:creationId xmlns:a16="http://schemas.microsoft.com/office/drawing/2014/main" id="{AEBAC62E-300D-564D-96EF-8E9227451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16" y="2993979"/>
            <a:ext cx="5552683" cy="2225272"/>
          </a:xfrm>
          <a:prstGeom prst="rect">
            <a:avLst/>
          </a:prstGeom>
        </p:spPr>
      </p:pic>
      <p:pic>
        <p:nvPicPr>
          <p:cNvPr id="3" name="Picture 2" descr="screenshot from Quizlet multiple choice questions">
            <a:extLst>
              <a:ext uri="{FF2B5EF4-FFF2-40B4-BE49-F238E27FC236}">
                <a16:creationId xmlns:a16="http://schemas.microsoft.com/office/drawing/2014/main" id="{EAEF4A7C-B727-0C4E-8909-D7C783ABE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3582" y="2715490"/>
            <a:ext cx="2972023" cy="2972023"/>
          </a:xfrm>
          <a:prstGeom prst="rect">
            <a:avLst/>
          </a:prstGeom>
        </p:spPr>
      </p:pic>
      <p:pic>
        <p:nvPicPr>
          <p:cNvPr id="4" name="Picture 3" descr="screenshot from Quizlet 15 written questions">
            <a:extLst>
              <a:ext uri="{FF2B5EF4-FFF2-40B4-BE49-F238E27FC236}">
                <a16:creationId xmlns:a16="http://schemas.microsoft.com/office/drawing/2014/main" id="{76ABA93B-99F0-CD40-BEB4-4C0AF1F903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5605" y="2629073"/>
            <a:ext cx="2341924" cy="3349685"/>
          </a:xfrm>
          <a:prstGeom prst="rect">
            <a:avLst/>
          </a:prstGeom>
        </p:spPr>
      </p:pic>
      <p:pic>
        <p:nvPicPr>
          <p:cNvPr id="13" name="Picture 12" descr="print test button">
            <a:extLst>
              <a:ext uri="{FF2B5EF4-FFF2-40B4-BE49-F238E27FC236}">
                <a16:creationId xmlns:a16="http://schemas.microsoft.com/office/drawing/2014/main" id="{9A4FB3A6-EE67-084F-A95A-1B5CB883F4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50172" y="5650048"/>
            <a:ext cx="736600" cy="361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28C259-E2D2-814D-A23F-39E7FF93C74E}"/>
              </a:ext>
            </a:extLst>
          </p:cNvPr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75405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Customisation</a:t>
            </a:r>
          </a:p>
        </p:txBody>
      </p:sp>
      <p:pic>
        <p:nvPicPr>
          <p:cNvPr id="10" name="Picture 9" descr="options for the tests on quizlet">
            <a:extLst>
              <a:ext uri="{FF2B5EF4-FFF2-40B4-BE49-F238E27FC236}">
                <a16:creationId xmlns:a16="http://schemas.microsoft.com/office/drawing/2014/main" id="{8747AF60-FEA3-614D-84F1-37EB8D9C6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35" y="1375798"/>
            <a:ext cx="3361642" cy="4710627"/>
          </a:xfrm>
          <a:prstGeom prst="rect">
            <a:avLst/>
          </a:prstGeom>
        </p:spPr>
      </p:pic>
      <p:pic>
        <p:nvPicPr>
          <p:cNvPr id="8" name="Picture 7" descr="quizlet different study modes">
            <a:extLst>
              <a:ext uri="{FF2B5EF4-FFF2-40B4-BE49-F238E27FC236}">
                <a16:creationId xmlns:a16="http://schemas.microsoft.com/office/drawing/2014/main" id="{152A6FB9-E87A-5242-9362-932983266A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1456" y="1375798"/>
            <a:ext cx="3629087" cy="3318456"/>
          </a:xfrm>
          <a:prstGeom prst="rect">
            <a:avLst/>
          </a:prstGeom>
        </p:spPr>
      </p:pic>
      <p:pic>
        <p:nvPicPr>
          <p:cNvPr id="7" name="Picture 6" descr="print test option from quizlet">
            <a:extLst>
              <a:ext uri="{FF2B5EF4-FFF2-40B4-BE49-F238E27FC236}">
                <a16:creationId xmlns:a16="http://schemas.microsoft.com/office/drawing/2014/main" id="{D7883B55-AE21-3541-8362-55BC1C3EDB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6902" y="1375798"/>
            <a:ext cx="2552065" cy="38898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1471650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Classes and Tracking Progress</a:t>
            </a:r>
          </a:p>
        </p:txBody>
      </p:sp>
      <p:pic>
        <p:nvPicPr>
          <p:cNvPr id="9" name="Picture 8" descr="screenshot from Quizlet">
            <a:extLst>
              <a:ext uri="{FF2B5EF4-FFF2-40B4-BE49-F238E27FC236}">
                <a16:creationId xmlns:a16="http://schemas.microsoft.com/office/drawing/2014/main" id="{113E3693-245D-CB42-B389-0B56AA3A5F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857" r="76664"/>
          <a:stretch/>
        </p:blipFill>
        <p:spPr>
          <a:xfrm>
            <a:off x="334104" y="2318970"/>
            <a:ext cx="2157661" cy="2303370"/>
          </a:xfrm>
          <a:prstGeom prst="rect">
            <a:avLst/>
          </a:prstGeom>
        </p:spPr>
      </p:pic>
      <p:pic>
        <p:nvPicPr>
          <p:cNvPr id="3" name="Picture 2" descr="&quot;share this link&quot; screenshot">
            <a:extLst>
              <a:ext uri="{FF2B5EF4-FFF2-40B4-BE49-F238E27FC236}">
                <a16:creationId xmlns:a16="http://schemas.microsoft.com/office/drawing/2014/main" id="{003ABDE5-E39C-5D42-B6F4-20111395C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394" y="2766218"/>
            <a:ext cx="3755762" cy="1325563"/>
          </a:xfrm>
          <a:prstGeom prst="rect">
            <a:avLst/>
          </a:prstGeom>
        </p:spPr>
      </p:pic>
      <p:pic>
        <p:nvPicPr>
          <p:cNvPr id="11" name="Picture 10" descr="screenshot from Quizlet show who got what right ">
            <a:extLst>
              <a:ext uri="{FF2B5EF4-FFF2-40B4-BE49-F238E27FC236}">
                <a16:creationId xmlns:a16="http://schemas.microsoft.com/office/drawing/2014/main" id="{0B6C13B8-5787-C14E-9307-CED39C457C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785" y="2200413"/>
            <a:ext cx="5080970" cy="2540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330115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635" y="23898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Quizlet – Further Info</a:t>
            </a:r>
          </a:p>
        </p:txBody>
      </p:sp>
      <p:pic>
        <p:nvPicPr>
          <p:cNvPr id="9" name="Picture 8" descr="NCELP resource portal logo">
            <a:extLst>
              <a:ext uri="{FF2B5EF4-FFF2-40B4-BE49-F238E27FC236}">
                <a16:creationId xmlns:a16="http://schemas.microsoft.com/office/drawing/2014/main" id="{295B938A-D95F-854F-B55A-65136D370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660" y="366901"/>
            <a:ext cx="4787900" cy="7270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D5BA27F-C400-DB4E-9A2D-312915DC1BF1}"/>
              </a:ext>
            </a:extLst>
          </p:cNvPr>
          <p:cNvSpPr/>
          <p:nvPr/>
        </p:nvSpPr>
        <p:spPr>
          <a:xfrm>
            <a:off x="7680950" y="997259"/>
            <a:ext cx="29952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5"/>
              </a:rPr>
              <a:t>resources.ncelp.org</a:t>
            </a:r>
            <a:r>
              <a:rPr lang="en-US" sz="280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7CCE9F-24FB-AB42-98E6-1C5C6B8994C7}"/>
              </a:ext>
            </a:extLst>
          </p:cNvPr>
          <p:cNvSpPr/>
          <p:nvPr/>
        </p:nvSpPr>
        <p:spPr>
          <a:xfrm>
            <a:off x="284635" y="1666573"/>
            <a:ext cx="1133951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hlinkClick r:id="rId6"/>
              </a:rPr>
              <a:t>NCELP’s Quizlet Guide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hlinkClick r:id="rId7"/>
              </a:rPr>
              <a:t>https://quizlet.com/NCELP</a:t>
            </a:r>
            <a:endParaRPr lang="en-US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Sets are linked &amp; referenced in SOW, lessons, resource logs &amp; Guided Vocabulary Learning Homework worksheets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Quizlet 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hlinkClick r:id="rId8"/>
              </a:rPr>
              <a:t>teacher account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info (£35.99 per year)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hlinkClick r:id="rId9"/>
              </a:rPr>
              <a:t>Teaching support guides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from Quizlet</a:t>
            </a:r>
          </a:p>
          <a:p>
            <a:pPr marL="457200" indent="-457200">
              <a:buFont typeface="Wingdings" pitchFamily="2" charset="2"/>
              <a:buChar char="q"/>
            </a:pPr>
            <a:endParaRPr lang="en-US" sz="24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1096970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146F84-8FA5-C94C-AD1E-C9F240D48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72" y="18254"/>
            <a:ext cx="10515600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CALL in Context @SWBGS</a:t>
            </a:r>
            <a:endParaRPr lang="en-US" sz="2800" dirty="0"/>
          </a:p>
        </p:txBody>
      </p:sp>
      <p:pic>
        <p:nvPicPr>
          <p:cNvPr id="9" name="Picture 8" descr="Sir William Borlase's school logo">
            <a:extLst>
              <a:ext uri="{FF2B5EF4-FFF2-40B4-BE49-F238E27FC236}">
                <a16:creationId xmlns:a16="http://schemas.microsoft.com/office/drawing/2014/main" id="{96397F39-8A75-8146-8E41-A4BB0E92E1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5244" y="329972"/>
            <a:ext cx="2286002" cy="702129"/>
          </a:xfrm>
          <a:prstGeom prst="rect">
            <a:avLst/>
          </a:prstGeom>
        </p:spPr>
      </p:pic>
      <p:pic>
        <p:nvPicPr>
          <p:cNvPr id="8" name="Videoleap-52003506-838F-4DA6-A992-B7FF58BEAE42 (1)" descr="video from year 8 student">
            <a:hlinkClick r:id="" action="ppaction://media"/>
            <a:extLst>
              <a:ext uri="{FF2B5EF4-FFF2-40B4-BE49-F238E27FC236}">
                <a16:creationId xmlns:a16="http://schemas.microsoft.com/office/drawing/2014/main" id="{C6388A04-ABCF-3B42-85BC-493DE2E278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252" y="1622426"/>
            <a:ext cx="7595963" cy="4272729"/>
          </a:xfrm>
          <a:prstGeom prst="rect">
            <a:avLst/>
          </a:prstGeom>
        </p:spPr>
      </p:pic>
      <p:pic>
        <p:nvPicPr>
          <p:cNvPr id="10" name="Picture 9" descr="Quizlet logo">
            <a:extLst>
              <a:ext uri="{FF2B5EF4-FFF2-40B4-BE49-F238E27FC236}">
                <a16:creationId xmlns:a16="http://schemas.microsoft.com/office/drawing/2014/main" id="{3B24E903-390F-D94D-866C-7F5130FCD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9288" y="2876868"/>
            <a:ext cx="1437984" cy="1437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Jenny Hopper</a:t>
            </a:r>
          </a:p>
        </p:txBody>
      </p:sp>
    </p:spTree>
    <p:extLst>
      <p:ext uri="{BB962C8B-B14F-4D97-AF65-F5344CB8AC3E}">
        <p14:creationId xmlns:p14="http://schemas.microsoft.com/office/powerpoint/2010/main" val="218020628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97FE49-600E-764C-9C7A-3CADC2546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5" y="405988"/>
            <a:ext cx="5336710" cy="577255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prstClr val="white"/>
                </a:solidFill>
              </a:rPr>
              <a:t>Guided Vocabulary Learning Homework</a:t>
            </a:r>
            <a:endParaRPr lang="en-US" sz="2000" dirty="0"/>
          </a:p>
        </p:txBody>
      </p:sp>
      <p:pic>
        <p:nvPicPr>
          <p:cNvPr id="4" name="Picture 3" descr="Sir William Borlase's grammar school logo">
            <a:extLst>
              <a:ext uri="{FF2B5EF4-FFF2-40B4-BE49-F238E27FC236}">
                <a16:creationId xmlns:a16="http://schemas.microsoft.com/office/drawing/2014/main" id="{B0AF737F-E87C-4D47-89AC-199EA940F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5244" y="329972"/>
            <a:ext cx="2286002" cy="702129"/>
          </a:xfrm>
          <a:prstGeom prst="rect">
            <a:avLst/>
          </a:prstGeom>
        </p:spPr>
      </p:pic>
      <p:pic>
        <p:nvPicPr>
          <p:cNvPr id="13" name="Picture 12" descr="student filled in vocabularly homework">
            <a:extLst>
              <a:ext uri="{FF2B5EF4-FFF2-40B4-BE49-F238E27FC236}">
                <a16:creationId xmlns:a16="http://schemas.microsoft.com/office/drawing/2014/main" id="{BFAE6931-3E66-9849-A91F-268AF73262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r="2535" b="856"/>
          <a:stretch/>
        </p:blipFill>
        <p:spPr>
          <a:xfrm rot="5400000">
            <a:off x="231882" y="1841936"/>
            <a:ext cx="4376818" cy="3614654"/>
          </a:xfrm>
          <a:prstGeom prst="rect">
            <a:avLst/>
          </a:prstGeom>
        </p:spPr>
      </p:pic>
      <p:pic>
        <p:nvPicPr>
          <p:cNvPr id="15" name="Picture 14" descr="vocabularly homework that a student has filled in ">
            <a:extLst>
              <a:ext uri="{FF2B5EF4-FFF2-40B4-BE49-F238E27FC236}">
                <a16:creationId xmlns:a16="http://schemas.microsoft.com/office/drawing/2014/main" id="{FCB5483C-2AFF-C543-9629-6B5A7F4F0B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/>
          <a:stretch/>
        </p:blipFill>
        <p:spPr>
          <a:xfrm rot="5400000">
            <a:off x="4049954" y="1981120"/>
            <a:ext cx="4328851" cy="3288318"/>
          </a:xfrm>
          <a:prstGeom prst="rect">
            <a:avLst/>
          </a:prstGeom>
        </p:spPr>
      </p:pic>
      <p:grpSp>
        <p:nvGrpSpPr>
          <p:cNvPr id="7" name="Group 6" descr="Vocabularly homework teacher copy">
            <a:extLst>
              <a:ext uri="{FF2B5EF4-FFF2-40B4-BE49-F238E27FC236}">
                <a16:creationId xmlns:a16="http://schemas.microsoft.com/office/drawing/2014/main" id="{C0E55650-3CEF-A64C-AE2E-B535D4B7057E}"/>
              </a:ext>
            </a:extLst>
          </p:cNvPr>
          <p:cNvGrpSpPr/>
          <p:nvPr/>
        </p:nvGrpSpPr>
        <p:grpSpPr>
          <a:xfrm>
            <a:off x="8240891" y="1469640"/>
            <a:ext cx="3161409" cy="4586895"/>
            <a:chOff x="2282804" y="1722783"/>
            <a:chExt cx="3161409" cy="4586895"/>
          </a:xfrm>
        </p:grpSpPr>
        <p:pic>
          <p:nvPicPr>
            <p:cNvPr id="8" name="Picture 7" descr="Vocabularly learning homework teacher copy">
              <a:extLst>
                <a:ext uri="{FF2B5EF4-FFF2-40B4-BE49-F238E27FC236}">
                  <a16:creationId xmlns:a16="http://schemas.microsoft.com/office/drawing/2014/main" id="{A9410BD4-9E5D-C841-8BD3-DAC509058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46224" y="1722783"/>
              <a:ext cx="2997989" cy="3922835"/>
            </a:xfrm>
            <a:prstGeom prst="rect">
              <a:avLst/>
            </a:prstGeom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8B30B754-F7E6-3345-BBBA-BB2DAB84A38A}"/>
                </a:ext>
              </a:extLst>
            </p:cNvPr>
            <p:cNvSpPr txBox="1">
              <a:spLocks/>
            </p:cNvSpPr>
            <p:nvPr/>
          </p:nvSpPr>
          <p:spPr>
            <a:xfrm>
              <a:off x="2282804" y="5893818"/>
              <a:ext cx="3161409" cy="41586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accent5">
                      <a:lumMod val="50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dirty="0"/>
                <a:t>Juliet Davies @Presdales School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Jenny Hopper</a:t>
            </a:r>
          </a:p>
        </p:txBody>
      </p:sp>
    </p:spTree>
    <p:extLst>
      <p:ext uri="{BB962C8B-B14F-4D97-AF65-F5344CB8AC3E}">
        <p14:creationId xmlns:p14="http://schemas.microsoft.com/office/powerpoint/2010/main" val="11844831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5D0018-8600-2A4C-B760-DFAF78D1E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13261"/>
            <a:ext cx="3773198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prstClr val="white"/>
                </a:solidFill>
              </a:rPr>
              <a:t>Oral Homework 1</a:t>
            </a:r>
            <a:endParaRPr lang="en-US" sz="3200" dirty="0"/>
          </a:p>
        </p:txBody>
      </p:sp>
      <p:pic>
        <p:nvPicPr>
          <p:cNvPr id="4" name="Picture 3" descr="Sir William Borlase's grammar school logo">
            <a:extLst>
              <a:ext uri="{FF2B5EF4-FFF2-40B4-BE49-F238E27FC236}">
                <a16:creationId xmlns:a16="http://schemas.microsoft.com/office/drawing/2014/main" id="{B0AF737F-E87C-4D47-89AC-199EA940F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5244" y="329972"/>
            <a:ext cx="2286002" cy="702129"/>
          </a:xfrm>
          <a:prstGeom prst="rect">
            <a:avLst/>
          </a:prstGeom>
        </p:spPr>
      </p:pic>
      <p:pic>
        <p:nvPicPr>
          <p:cNvPr id="13" name="Classwork FC Monday 30.3.20 (30 Mar 2020 at 3_26 pm) (2)" descr="video from year 7 student">
            <a:hlinkClick r:id="" action="ppaction://media"/>
            <a:extLst>
              <a:ext uri="{FF2B5EF4-FFF2-40B4-BE49-F238E27FC236}">
                <a16:creationId xmlns:a16="http://schemas.microsoft.com/office/drawing/2014/main" id="{6F6961E6-A88B-6645-8DB8-5106F1AE34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9169" y="1438929"/>
            <a:ext cx="2516141" cy="4473140"/>
          </a:xfrm>
          <a:prstGeom prst="rect">
            <a:avLst/>
          </a:prstGeom>
        </p:spPr>
      </p:pic>
      <p:pic>
        <p:nvPicPr>
          <p:cNvPr id="14" name="Picture 13" descr="screenshot from French resource">
            <a:extLst>
              <a:ext uri="{FF2B5EF4-FFF2-40B4-BE49-F238E27FC236}">
                <a16:creationId xmlns:a16="http://schemas.microsoft.com/office/drawing/2014/main" id="{DA74F408-2086-C747-9BE1-04B3D52E71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7981" y="1974114"/>
            <a:ext cx="3732029" cy="3040505"/>
          </a:xfrm>
          <a:prstGeom prst="rect">
            <a:avLst/>
          </a:prstGeom>
        </p:spPr>
      </p:pic>
      <p:pic>
        <p:nvPicPr>
          <p:cNvPr id="26" name="Picture 25" descr="screenshot from French resource">
            <a:extLst>
              <a:ext uri="{FF2B5EF4-FFF2-40B4-BE49-F238E27FC236}">
                <a16:creationId xmlns:a16="http://schemas.microsoft.com/office/drawing/2014/main" id="{E3B237EB-5876-1C47-B4F5-C8BAD57CC6F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1318"/>
          <a:stretch/>
        </p:blipFill>
        <p:spPr>
          <a:xfrm>
            <a:off x="7894527" y="2048058"/>
            <a:ext cx="3439832" cy="307891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4CC4346-6232-AF4D-9F5F-541989260971}"/>
              </a:ext>
            </a:extLst>
          </p:cNvPr>
          <p:cNvSpPr/>
          <p:nvPr/>
        </p:nvSpPr>
        <p:spPr>
          <a:xfrm>
            <a:off x="3444673" y="5542737"/>
            <a:ext cx="8899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hlinkClick r:id="rId10"/>
              </a:rPr>
              <a:t>French SOW Y7 Term 3.2 Week 7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- </a:t>
            </a:r>
            <a:r>
              <a:rPr lang="en-US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L'homme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qui </a:t>
            </a:r>
            <a:r>
              <a:rPr lang="en-US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te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ressemble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(René </a:t>
            </a:r>
            <a:r>
              <a:rPr lang="en-US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Philombé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Jenny Hopper</a:t>
            </a:r>
          </a:p>
        </p:txBody>
      </p:sp>
    </p:spTree>
    <p:extLst>
      <p:ext uri="{BB962C8B-B14F-4D97-AF65-F5344CB8AC3E}">
        <p14:creationId xmlns:p14="http://schemas.microsoft.com/office/powerpoint/2010/main" val="229253921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940BAB-1F1E-B643-99F8-D0FC8E688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96863"/>
            <a:ext cx="4022580" cy="697927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prstClr val="white"/>
                </a:solidFill>
              </a:rPr>
              <a:t>Oral Homework 2</a:t>
            </a:r>
            <a:endParaRPr lang="en-US" sz="3200" dirty="0"/>
          </a:p>
        </p:txBody>
      </p:sp>
      <p:pic>
        <p:nvPicPr>
          <p:cNvPr id="4" name="Picture 3" descr="Sir William Borlase's school logo">
            <a:extLst>
              <a:ext uri="{FF2B5EF4-FFF2-40B4-BE49-F238E27FC236}">
                <a16:creationId xmlns:a16="http://schemas.microsoft.com/office/drawing/2014/main" id="{B0AF737F-E87C-4D47-89AC-199EA940F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5244" y="329972"/>
            <a:ext cx="2286002" cy="702129"/>
          </a:xfrm>
          <a:prstGeom prst="rect">
            <a:avLst/>
          </a:prstGeom>
        </p:spPr>
      </p:pic>
      <p:pic>
        <p:nvPicPr>
          <p:cNvPr id="14" name="Picture 13" descr="screenshot from a NCELP German lesson ">
            <a:extLst>
              <a:ext uri="{FF2B5EF4-FFF2-40B4-BE49-F238E27FC236}">
                <a16:creationId xmlns:a16="http://schemas.microsoft.com/office/drawing/2014/main" id="{E934B0A1-0C6A-FD45-BE89-561F6A199E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202" y="1163991"/>
            <a:ext cx="8096954" cy="4554537"/>
          </a:xfrm>
          <a:prstGeom prst="rect">
            <a:avLst/>
          </a:prstGeom>
        </p:spPr>
      </p:pic>
      <p:pic>
        <p:nvPicPr>
          <p:cNvPr id="13" name="20200501_151221 (2)" descr="audio icon">
            <a:hlinkClick r:id="" action="ppaction://media"/>
            <a:extLst>
              <a:ext uri="{FF2B5EF4-FFF2-40B4-BE49-F238E27FC236}">
                <a16:creationId xmlns:a16="http://schemas.microsoft.com/office/drawing/2014/main" id="{24125362-6C06-E245-BF2D-79E13D2F8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1416" y="2676317"/>
            <a:ext cx="1505366" cy="15053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10FFC71-C1AB-764B-BBA9-B236B7B0183A}"/>
              </a:ext>
            </a:extLst>
          </p:cNvPr>
          <p:cNvSpPr/>
          <p:nvPr/>
        </p:nvSpPr>
        <p:spPr>
          <a:xfrm>
            <a:off x="1442009" y="5921635"/>
            <a:ext cx="69549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  <a:hlinkClick r:id="rId9"/>
              </a:rPr>
              <a:t>German SOW Y7 Term 3.1 Week 1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– Word Order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Jenny Hopper</a:t>
            </a:r>
          </a:p>
        </p:txBody>
      </p:sp>
    </p:spTree>
    <p:extLst>
      <p:ext uri="{BB962C8B-B14F-4D97-AF65-F5344CB8AC3E}">
        <p14:creationId xmlns:p14="http://schemas.microsoft.com/office/powerpoint/2010/main" val="27425753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B4FA55-070F-0C48-9A81-D2A61D76A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45" y="296864"/>
            <a:ext cx="5457664" cy="735238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prstClr val="white"/>
                </a:solidFill>
              </a:rPr>
              <a:t>Varied Recording Methods</a:t>
            </a:r>
            <a:endParaRPr lang="en-US" sz="3200" dirty="0"/>
          </a:p>
        </p:txBody>
      </p:sp>
      <p:pic>
        <p:nvPicPr>
          <p:cNvPr id="4" name="Picture 3" descr="Sir William Borlase's school logo">
            <a:extLst>
              <a:ext uri="{FF2B5EF4-FFF2-40B4-BE49-F238E27FC236}">
                <a16:creationId xmlns:a16="http://schemas.microsoft.com/office/drawing/2014/main" id="{B0AF737F-E87C-4D47-89AC-199EA940F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5244" y="329972"/>
            <a:ext cx="2286002" cy="702129"/>
          </a:xfrm>
          <a:prstGeom prst="rect">
            <a:avLst/>
          </a:prstGeom>
        </p:spPr>
      </p:pic>
      <p:pic>
        <p:nvPicPr>
          <p:cNvPr id="10" name="Picture 9" descr="the variety of audio files">
            <a:extLst>
              <a:ext uri="{FF2B5EF4-FFF2-40B4-BE49-F238E27FC236}">
                <a16:creationId xmlns:a16="http://schemas.microsoft.com/office/drawing/2014/main" id="{2DA814D3-B157-FA46-A926-9EE2B65B1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908" y="1347488"/>
            <a:ext cx="7618510" cy="47483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Jenny Hopper</a:t>
            </a:r>
          </a:p>
        </p:txBody>
      </p:sp>
    </p:spTree>
    <p:extLst>
      <p:ext uri="{BB962C8B-B14F-4D97-AF65-F5344CB8AC3E}">
        <p14:creationId xmlns:p14="http://schemas.microsoft.com/office/powerpoint/2010/main" val="1689322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Duolingo.com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7CC9F8-34D4-1846-8C84-91A053291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1" y="1634988"/>
            <a:ext cx="9147998" cy="4704381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GB" sz="1800" dirty="0"/>
              <a:t>Free mobile and web-based language learning platform </a:t>
            </a:r>
          </a:p>
          <a:p>
            <a:pPr>
              <a:buFont typeface="Wingdings" pitchFamily="2" charset="2"/>
              <a:buChar char="q"/>
            </a:pPr>
            <a:r>
              <a:rPr lang="en-GB" sz="1800" dirty="0"/>
              <a:t>Strong gamification and recycling structure (Duolingo nags!)</a:t>
            </a:r>
          </a:p>
          <a:p>
            <a:pPr>
              <a:buFont typeface="Wingdings" pitchFamily="2" charset="2"/>
              <a:buChar char="q"/>
            </a:pPr>
            <a:r>
              <a:rPr lang="en-GB" sz="1800" dirty="0"/>
              <a:t>Variety of translation, reading, listening and </a:t>
            </a:r>
            <a:r>
              <a:rPr lang="en-GB" sz="1800" b="1" dirty="0"/>
              <a:t>speaking</a:t>
            </a:r>
            <a:r>
              <a:rPr lang="en-GB" sz="1800" dirty="0"/>
              <a:t> activities. </a:t>
            </a:r>
          </a:p>
          <a:p>
            <a:pPr>
              <a:buFont typeface="Wingdings" pitchFamily="2" charset="2"/>
              <a:buChar char="q"/>
            </a:pPr>
            <a:r>
              <a:rPr lang="en-GB" sz="1800" dirty="0"/>
              <a:t>Clean and intuitive environment/user interface</a:t>
            </a:r>
            <a:endParaRPr lang="en-GB" sz="1800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buFont typeface="Wingdings" pitchFamily="2" charset="2"/>
              <a:buChar char="q"/>
            </a:pPr>
            <a:r>
              <a:rPr lang="en-GB" sz="1800" dirty="0">
                <a:hlinkClick r:id="rId4"/>
              </a:rPr>
              <a:t>schools.duolingo.com</a:t>
            </a:r>
            <a:r>
              <a:rPr lang="en-GB" sz="1800" dirty="0"/>
              <a:t> dashboard for managing students and setting tasks</a:t>
            </a:r>
          </a:p>
          <a:p>
            <a:pPr>
              <a:buFont typeface="Wingdings" pitchFamily="2" charset="2"/>
              <a:buChar char="q"/>
            </a:pPr>
            <a:r>
              <a:rPr lang="en-GB" sz="1800" dirty="0"/>
              <a:t>Excellent for signposting students (independent learning, open-ended HW)</a:t>
            </a:r>
          </a:p>
          <a:p>
            <a:pPr>
              <a:buFont typeface="Wingdings" pitchFamily="2" charset="2"/>
              <a:buChar char="q"/>
            </a:pPr>
            <a:r>
              <a:rPr lang="en-GB" sz="1800" dirty="0"/>
              <a:t>Duolingo Clubs/Competitions can be a great initiative for raising profile of MFL</a:t>
            </a:r>
          </a:p>
          <a:p>
            <a:pPr>
              <a:buFont typeface="Wingdings" pitchFamily="2" charset="2"/>
              <a:buChar char="q"/>
            </a:pPr>
            <a:r>
              <a:rPr lang="en-GB" sz="1800" dirty="0"/>
              <a:t>Often updated and developed: Stories, Podcasts</a:t>
            </a:r>
          </a:p>
          <a:p>
            <a:pPr>
              <a:buFont typeface="Wingdings" pitchFamily="2" charset="2"/>
              <a:buChar char="q"/>
            </a:pPr>
            <a:r>
              <a:rPr lang="en-GB" sz="1800" b="1" dirty="0"/>
              <a:t>Limitation = </a:t>
            </a:r>
            <a:r>
              <a:rPr lang="en-GB" sz="1800" dirty="0"/>
              <a:t>fixed content determined by Duolingo course structure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A free ALL Webinar and goodies available here: </a:t>
            </a:r>
          </a:p>
          <a:p>
            <a:pPr marL="0" indent="0">
              <a:buNone/>
            </a:pPr>
            <a:r>
              <a:rPr lang="en-GB" sz="1800" dirty="0">
                <a:hlinkClick r:id="rId5"/>
              </a:rPr>
              <a:t>www.all-london.org.uk/site/index.php/webinar-david-shanks-duolingo</a:t>
            </a:r>
            <a:r>
              <a:rPr lang="en-GB" sz="1800" dirty="0"/>
              <a:t> </a:t>
            </a:r>
            <a:endParaRPr lang="en-GB" sz="2400" dirty="0"/>
          </a:p>
        </p:txBody>
      </p:sp>
      <p:pic>
        <p:nvPicPr>
          <p:cNvPr id="3" name="Picture 2" descr="screenshot of app">
            <a:extLst>
              <a:ext uri="{FF2B5EF4-FFF2-40B4-BE49-F238E27FC236}">
                <a16:creationId xmlns:a16="http://schemas.microsoft.com/office/drawing/2014/main" id="{E90B89D2-9FE1-4D77-BAAE-72A3B98832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7214" y="140301"/>
            <a:ext cx="3594748" cy="2082052"/>
          </a:xfrm>
          <a:prstGeom prst="rect">
            <a:avLst/>
          </a:prstGeom>
        </p:spPr>
      </p:pic>
      <p:pic>
        <p:nvPicPr>
          <p:cNvPr id="9" name="Picture 41" descr="duolingo tweet">
            <a:extLst>
              <a:ext uri="{FF2B5EF4-FFF2-40B4-BE49-F238E27FC236}">
                <a16:creationId xmlns:a16="http://schemas.microsoft.com/office/drawing/2014/main" id="{86081C06-D3F3-4539-8245-C787F861D1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12"/>
          <a:stretch/>
        </p:blipFill>
        <p:spPr bwMode="auto">
          <a:xfrm>
            <a:off x="9564593" y="2377059"/>
            <a:ext cx="2082223" cy="197372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5" descr="other online tools for learning">
            <a:extLst>
              <a:ext uri="{FF2B5EF4-FFF2-40B4-BE49-F238E27FC236}">
                <a16:creationId xmlns:a16="http://schemas.microsoft.com/office/drawing/2014/main" id="{AF981544-7014-4A8D-B37B-FDB20CB2D7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071" y="4486446"/>
            <a:ext cx="2289268" cy="17172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3335583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The Bigger Picture - Debate</a:t>
            </a:r>
          </a:p>
        </p:txBody>
      </p:sp>
      <p:pic>
        <p:nvPicPr>
          <p:cNvPr id="8" name="Picture 2" descr="Tweet from Dylan Williams">
            <a:extLst>
              <a:ext uri="{FF2B5EF4-FFF2-40B4-BE49-F238E27FC236}">
                <a16:creationId xmlns:a16="http://schemas.microsoft.com/office/drawing/2014/main" id="{06685AA8-EFC4-4344-B188-43E432EC2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41717"/>
            <a:ext cx="3859924" cy="4619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 descr="straight line">
            <a:extLst>
              <a:ext uri="{FF2B5EF4-FFF2-40B4-BE49-F238E27FC236}">
                <a16:creationId xmlns:a16="http://schemas.microsoft.com/office/drawing/2014/main" id="{0251C464-FA35-4B01-BD8B-CE35050AB8C4}"/>
              </a:ext>
            </a:extLst>
          </p:cNvPr>
          <p:cNvCxnSpPr/>
          <p:nvPr/>
        </p:nvCxnSpPr>
        <p:spPr>
          <a:xfrm>
            <a:off x="4212807" y="4632598"/>
            <a:ext cx="27642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 descr="underlinng for emphasis">
            <a:extLst>
              <a:ext uri="{FF2B5EF4-FFF2-40B4-BE49-F238E27FC236}">
                <a16:creationId xmlns:a16="http://schemas.microsoft.com/office/drawing/2014/main" id="{545AF5B6-7214-4EE4-AE67-953BF034E7E5}"/>
              </a:ext>
            </a:extLst>
          </p:cNvPr>
          <p:cNvCxnSpPr>
            <a:cxnSpLocks/>
          </p:cNvCxnSpPr>
          <p:nvPr/>
        </p:nvCxnSpPr>
        <p:spPr>
          <a:xfrm>
            <a:off x="1689537" y="4858562"/>
            <a:ext cx="226524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 descr="underlinng for emphasis">
            <a:extLst>
              <a:ext uri="{FF2B5EF4-FFF2-40B4-BE49-F238E27FC236}">
                <a16:creationId xmlns:a16="http://schemas.microsoft.com/office/drawing/2014/main" id="{ED6509F6-5C2D-48AC-AD39-E85FC6EBDAE2}"/>
              </a:ext>
            </a:extLst>
          </p:cNvPr>
          <p:cNvCxnSpPr>
            <a:cxnSpLocks/>
          </p:cNvCxnSpPr>
          <p:nvPr/>
        </p:nvCxnSpPr>
        <p:spPr>
          <a:xfrm>
            <a:off x="1689537" y="5102402"/>
            <a:ext cx="228048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 descr="underlinng for emphasis">
            <a:extLst>
              <a:ext uri="{FF2B5EF4-FFF2-40B4-BE49-F238E27FC236}">
                <a16:creationId xmlns:a16="http://schemas.microsoft.com/office/drawing/2014/main" id="{A7CEF48B-D726-4BC9-9707-1EB5EF639FC3}"/>
              </a:ext>
            </a:extLst>
          </p:cNvPr>
          <p:cNvCxnSpPr>
            <a:cxnSpLocks/>
          </p:cNvCxnSpPr>
          <p:nvPr/>
        </p:nvCxnSpPr>
        <p:spPr>
          <a:xfrm>
            <a:off x="1689537" y="5323382"/>
            <a:ext cx="257766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 descr="underlinng for emphasis">
            <a:extLst>
              <a:ext uri="{FF2B5EF4-FFF2-40B4-BE49-F238E27FC236}">
                <a16:creationId xmlns:a16="http://schemas.microsoft.com/office/drawing/2014/main" id="{CFE27EC6-2886-4BD6-851D-F9D1CF8D8968}"/>
              </a:ext>
            </a:extLst>
          </p:cNvPr>
          <p:cNvCxnSpPr>
            <a:cxnSpLocks/>
          </p:cNvCxnSpPr>
          <p:nvPr/>
        </p:nvCxnSpPr>
        <p:spPr>
          <a:xfrm>
            <a:off x="1689537" y="5544362"/>
            <a:ext cx="48978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1" name="Group 10" descr="underlinng for emphasis">
            <a:extLst>
              <a:ext uri="{FF2B5EF4-FFF2-40B4-BE49-F238E27FC236}">
                <a16:creationId xmlns:a16="http://schemas.microsoft.com/office/drawing/2014/main" id="{60AA4D7E-853D-40E0-AA4B-2B91CC18339D}"/>
              </a:ext>
            </a:extLst>
          </p:cNvPr>
          <p:cNvGrpSpPr/>
          <p:nvPr/>
        </p:nvGrpSpPr>
        <p:grpSpPr>
          <a:xfrm>
            <a:off x="1481959" y="4219559"/>
            <a:ext cx="3216165" cy="1753971"/>
            <a:chOff x="1481959" y="3365937"/>
            <a:chExt cx="3216165" cy="1753971"/>
          </a:xfrm>
          <a:solidFill>
            <a:schemeClr val="bg1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69AF1D-B883-49C3-9E7B-C07AF66F2102}"/>
                </a:ext>
              </a:extLst>
            </p:cNvPr>
            <p:cNvSpPr/>
            <p:nvPr/>
          </p:nvSpPr>
          <p:spPr>
            <a:xfrm>
              <a:off x="1481959" y="3752193"/>
              <a:ext cx="3216165" cy="1367715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E6835A-6B76-4725-9120-29402419D295}"/>
                </a:ext>
              </a:extLst>
            </p:cNvPr>
            <p:cNvSpPr/>
            <p:nvPr/>
          </p:nvSpPr>
          <p:spPr>
            <a:xfrm>
              <a:off x="4204137" y="3365937"/>
              <a:ext cx="493987" cy="505508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8424014-F634-47FE-A710-8EA2B031880B}"/>
              </a:ext>
            </a:extLst>
          </p:cNvPr>
          <p:cNvSpPr/>
          <p:nvPr/>
        </p:nvSpPr>
        <p:spPr>
          <a:xfrm>
            <a:off x="1265399" y="5985497"/>
            <a:ext cx="3425938" cy="369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(Reboot Foundation, 2019)</a:t>
            </a:r>
          </a:p>
        </p:txBody>
      </p:sp>
      <p:pic>
        <p:nvPicPr>
          <p:cNvPr id="10" name="Picture 9" descr="recommendations from the Education Endowment Foundation">
            <a:extLst>
              <a:ext uri="{FF2B5EF4-FFF2-40B4-BE49-F238E27FC236}">
                <a16:creationId xmlns:a16="http://schemas.microsoft.com/office/drawing/2014/main" id="{62CF337E-A393-43BF-AEF1-E0887B842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1883" y="1341717"/>
            <a:ext cx="6501575" cy="33711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F4840D-00D2-42CE-AE9E-6D69C01C932A}"/>
              </a:ext>
            </a:extLst>
          </p:cNvPr>
          <p:cNvSpPr/>
          <p:nvPr/>
        </p:nvSpPr>
        <p:spPr>
          <a:xfrm>
            <a:off x="5999449" y="5961563"/>
            <a:ext cx="5354351" cy="36933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(Education Endowment Foundation, 2019)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21067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prstClr val="white"/>
                </a:solidFill>
              </a:rPr>
              <a:t>Summary</a:t>
            </a:r>
            <a:endParaRPr lang="en-GB" sz="5400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3F244A-36A4-4AFA-B27E-17A7E1E5E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655" y="1825625"/>
            <a:ext cx="11710090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2400" dirty="0"/>
              <a:t> </a:t>
            </a:r>
            <a:r>
              <a:rPr lang="en-GB" sz="2400" strike="sngStrike" dirty="0"/>
              <a:t>Does technology help?</a:t>
            </a:r>
            <a:r>
              <a:rPr lang="en-GB" sz="2400" dirty="0"/>
              <a:t> </a:t>
            </a:r>
            <a:r>
              <a:rPr lang="en-GB" sz="2400" b="1" dirty="0"/>
              <a:t>When</a:t>
            </a:r>
            <a:r>
              <a:rPr lang="en-GB" sz="2400" dirty="0"/>
              <a:t> does technology help?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 Manifold potential benefits of CALL, </a:t>
            </a:r>
            <a:r>
              <a:rPr lang="en-GB" sz="2400" b="1" dirty="0"/>
              <a:t>when used effectively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 Put pedagogy first!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 SAMR – what does technology bring to the table?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 TPACK – the interplay between tech, (NCELP) pedagogy and content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 TFOH, Guided Vocabulary Learning Homework, Quizlet &amp; CALL in context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 Harnessing CALL for </a:t>
            </a:r>
            <a:r>
              <a:rPr lang="en-GB" sz="2400" b="1" dirty="0"/>
              <a:t>vocabulary</a:t>
            </a:r>
            <a:r>
              <a:rPr lang="en-GB" sz="2400" dirty="0"/>
              <a:t> acquisition and </a:t>
            </a:r>
            <a:r>
              <a:rPr lang="en-GB" sz="2400" b="1" dirty="0"/>
              <a:t>out of lesson </a:t>
            </a:r>
            <a:r>
              <a:rPr lang="en-GB" sz="2400" dirty="0"/>
              <a:t>work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 Digital equity</a:t>
            </a:r>
          </a:p>
          <a:p>
            <a:pPr marL="514350" indent="-514350">
              <a:buFont typeface="+mj-lt"/>
              <a:buAutoNum type="arabicPeriod"/>
            </a:pPr>
            <a:endParaRPr lang="en-GB" sz="2400" dirty="0"/>
          </a:p>
          <a:p>
            <a:pPr marL="0" indent="0" algn="ctr">
              <a:buNone/>
            </a:pPr>
            <a:r>
              <a:rPr lang="en-GB" sz="2400" b="1" dirty="0"/>
              <a:t>Now commit </a:t>
            </a:r>
            <a:r>
              <a:rPr lang="en-GB" sz="2400" dirty="0"/>
              <a:t>– what are your CALL next steps in your context? Be </a:t>
            </a:r>
            <a:r>
              <a:rPr lang="en-GB" sz="2400" b="1" dirty="0">
                <a:solidFill>
                  <a:srgbClr val="FF0000"/>
                </a:solidFill>
              </a:rPr>
              <a:t>S.M.A.R.T.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348134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2A170-188E-F848-BC2B-6D949B6A3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" y="946244"/>
            <a:ext cx="12324523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dirty="0"/>
              <a:t>Q&amp;A</a:t>
            </a:r>
          </a:p>
        </p:txBody>
      </p:sp>
      <p:pic>
        <p:nvPicPr>
          <p:cNvPr id="9" name="Graphic 8" descr="Customer review">
            <a:extLst>
              <a:ext uri="{FF2B5EF4-FFF2-40B4-BE49-F238E27FC236}">
                <a16:creationId xmlns:a16="http://schemas.microsoft.com/office/drawing/2014/main" id="{DFDAA408-6DA6-4C3F-A809-49302D07D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40790" y="2777454"/>
            <a:ext cx="2642937" cy="26429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D55C4C-384D-40C4-9D8A-9B7B030B5814}"/>
              </a:ext>
            </a:extLst>
          </p:cNvPr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2766570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References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155516-4C85-894C-97B1-F53ED1618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038" y="1347488"/>
            <a:ext cx="11053762" cy="4829475"/>
          </a:xfrm>
        </p:spPr>
        <p:txBody>
          <a:bodyPr>
            <a:normAutofit fontScale="92500" lnSpcReduction="10000"/>
          </a:bodyPr>
          <a:lstStyle/>
          <a:p>
            <a:r>
              <a:rPr lang="en-GB" sz="1400" dirty="0"/>
              <a:t>Adams-Becker, S., Rodriguez, J. C., Estrada, V., &amp; Davis, A. (2016). </a:t>
            </a:r>
            <a:r>
              <a:rPr lang="en-GB" sz="1400" i="1" dirty="0"/>
              <a:t>Innovating Language Education: An NMC Horizon Project Strategic Brief</a:t>
            </a:r>
            <a:r>
              <a:rPr lang="en-GB" sz="1400" dirty="0"/>
              <a:t>. Retrieved from </a:t>
            </a:r>
            <a:r>
              <a:rPr lang="en-GB" sz="1400" dirty="0">
                <a:hlinkClick r:id="rId4"/>
              </a:rPr>
              <a:t>https://www.nmc.org/publication/2016-nmc-strategic-brief-innovating-language-education/</a:t>
            </a:r>
            <a:endParaRPr lang="en-GB" sz="1400" dirty="0"/>
          </a:p>
          <a:p>
            <a:r>
              <a:rPr lang="en-GB" sz="1400" dirty="0"/>
              <a:t>Daniel, S. J. (2020). Education and the COVID-19 pandemic. Prospects, 1-6. retrieved from </a:t>
            </a:r>
            <a:r>
              <a:rPr lang="en-GB" sz="1400" dirty="0">
                <a:hlinkClick r:id="rId5"/>
              </a:rPr>
              <a:t>https://link.springer.com/content/pdf/10.1007/s11125-020-09464-3.pdf</a:t>
            </a:r>
            <a:endParaRPr lang="en-GB" sz="1400" dirty="0"/>
          </a:p>
          <a:p>
            <a:r>
              <a:rPr lang="en-GB" sz="1400" dirty="0"/>
              <a:t>Education Endowment Foundation. (2019). Digital Technology - Sutton Trust-Education Endowment Foundation Teaching and Learning Toolkit. Retrieved from </a:t>
            </a:r>
            <a:r>
              <a:rPr lang="en-GB" sz="1400" dirty="0">
                <a:hlinkClick r:id="rId6"/>
              </a:rPr>
              <a:t>https://educationendowmentfoundation.org.uk/evidence-summaries/teaching-learning-toolkit/</a:t>
            </a:r>
            <a:r>
              <a:rPr lang="en-GB" sz="1400" dirty="0"/>
              <a:t> </a:t>
            </a:r>
          </a:p>
          <a:p>
            <a:r>
              <a:rPr lang="en-GB" sz="1400" dirty="0"/>
              <a:t>Garrett, N. (2009). Computer‐assisted language learning trends and issues revisited: Integrating innovation. </a:t>
            </a:r>
            <a:r>
              <a:rPr lang="en-GB" sz="1400" i="1" dirty="0"/>
              <a:t>The modern language journal</a:t>
            </a:r>
            <a:r>
              <a:rPr lang="en-GB" sz="1400" dirty="0"/>
              <a:t>, 93, 719-740.</a:t>
            </a:r>
          </a:p>
          <a:p>
            <a:r>
              <a:rPr lang="en-GB" sz="1400" dirty="0"/>
              <a:t>Lucas, M., Nelson, J. and Sims, D. (2020). Schools’ Responses to Covid-19: Pupil Engagement in Remote Learning. Slough: NFER. Retrieved from </a:t>
            </a:r>
            <a:r>
              <a:rPr lang="en-GB" sz="1400" dirty="0">
                <a:hlinkClick r:id="rId7"/>
              </a:rPr>
              <a:t>https://www.nfer.ac.uk/media/4073/schools_responses_to_covid_19_pupil_engagement_in_remote_learning.pdf</a:t>
            </a:r>
            <a:endParaRPr lang="en-GB" sz="1400" b="1" dirty="0"/>
          </a:p>
          <a:p>
            <a:r>
              <a:rPr lang="en-GB" sz="1400" b="1" dirty="0"/>
              <a:t>Peters, E., </a:t>
            </a:r>
            <a:r>
              <a:rPr lang="en-GB" sz="1400" b="1" dirty="0" err="1"/>
              <a:t>Noreillie</a:t>
            </a:r>
            <a:r>
              <a:rPr lang="en-GB" sz="1400" b="1" dirty="0"/>
              <a:t>, A., </a:t>
            </a:r>
            <a:r>
              <a:rPr lang="en-GB" sz="1400" b="1" dirty="0" err="1"/>
              <a:t>Heylen</a:t>
            </a:r>
            <a:r>
              <a:rPr lang="en-GB" sz="1400" b="1" dirty="0"/>
              <a:t>, K., </a:t>
            </a:r>
            <a:r>
              <a:rPr lang="en-GB" sz="1400" b="1" dirty="0" err="1"/>
              <a:t>Bulte</a:t>
            </a:r>
            <a:r>
              <a:rPr lang="en-GB" sz="1400" b="1" dirty="0"/>
              <a:t>́, B., &amp; </a:t>
            </a:r>
            <a:r>
              <a:rPr lang="en-GB" sz="1400" b="1" dirty="0" err="1"/>
              <a:t>Desmet</a:t>
            </a:r>
            <a:r>
              <a:rPr lang="en-GB" sz="1400" b="1" dirty="0"/>
              <a:t>, P. (2019). The positive relationship between out-of-school exposure and vocabulary knowledge. </a:t>
            </a:r>
            <a:r>
              <a:rPr lang="en-GB" sz="1400" b="1" i="1" dirty="0"/>
              <a:t>OASIS Summary </a:t>
            </a:r>
            <a:r>
              <a:rPr lang="en-GB" sz="1400" b="1" dirty="0"/>
              <a:t>of Peters et al. (2019) in </a:t>
            </a:r>
            <a:r>
              <a:rPr lang="en-GB" sz="1400" b="1" i="1" dirty="0"/>
              <a:t>Language Learning</a:t>
            </a:r>
            <a:r>
              <a:rPr lang="en-GB" sz="1400" b="1" dirty="0"/>
              <a:t>. </a:t>
            </a:r>
            <a:r>
              <a:rPr lang="en-GB" sz="1400" b="1" dirty="0">
                <a:hlinkClick r:id="rId8"/>
              </a:rPr>
              <a:t>https://oasis-database.org</a:t>
            </a:r>
            <a:endParaRPr lang="en-GB" sz="1400" b="1" dirty="0"/>
          </a:p>
          <a:p>
            <a:r>
              <a:rPr lang="en-GB" sz="1400" dirty="0"/>
              <a:t>Picardo, J. (2017). </a:t>
            </a:r>
            <a:r>
              <a:rPr lang="en-GB" sz="1400" i="1" dirty="0"/>
              <a:t>Using Technology in the Classroom</a:t>
            </a:r>
            <a:r>
              <a:rPr lang="en-GB" sz="1400" dirty="0"/>
              <a:t>. London: Bloomsbury.</a:t>
            </a:r>
          </a:p>
          <a:p>
            <a:r>
              <a:rPr lang="en-GB" sz="1400" dirty="0" err="1"/>
              <a:t>Puentedura</a:t>
            </a:r>
            <a:r>
              <a:rPr lang="en-GB" sz="1400" dirty="0"/>
              <a:t>, R. (2010). </a:t>
            </a:r>
            <a:r>
              <a:rPr lang="en-GB" sz="1400" i="1" dirty="0"/>
              <a:t>SAMR and TPCK: Intro to advanced practice</a:t>
            </a:r>
            <a:r>
              <a:rPr lang="en-GB" sz="1400" dirty="0"/>
              <a:t>. Retrieved from </a:t>
            </a:r>
            <a:r>
              <a:rPr lang="en-GB" sz="1400" dirty="0">
                <a:hlinkClick r:id="rId9"/>
              </a:rPr>
              <a:t>http://hippasus.com/resources/sweden2010/SAMR_TPCK_IntroToAdvancedPractice.pdf</a:t>
            </a:r>
            <a:endParaRPr lang="en-GB" sz="1400" dirty="0"/>
          </a:p>
          <a:p>
            <a:r>
              <a:rPr lang="en-GB" sz="1400" dirty="0"/>
              <a:t>Reboot Foundation. (2019). Does Educational Technology Help Students Learn? An analysis of the connection between digital devices and learning. Retrieved from </a:t>
            </a:r>
            <a:r>
              <a:rPr lang="en-GB" sz="1400" dirty="0">
                <a:hlinkClick r:id="rId10"/>
              </a:rPr>
              <a:t>https://reboot-foundation.org/does-educational-technology-help-students-learn/</a:t>
            </a:r>
            <a:r>
              <a:rPr lang="en-GB" sz="1400" dirty="0"/>
              <a:t> </a:t>
            </a:r>
          </a:p>
          <a:p>
            <a:r>
              <a:rPr lang="en-GB" sz="1400" dirty="0"/>
              <a:t>Smith, B. (2015). </a:t>
            </a:r>
            <a:r>
              <a:rPr lang="en-GB" sz="1400" i="1" dirty="0"/>
              <a:t>Technology in language learning: An overview</a:t>
            </a:r>
            <a:r>
              <a:rPr lang="en-GB" sz="1400" dirty="0"/>
              <a:t>. Routledge.</a:t>
            </a:r>
          </a:p>
          <a:p>
            <a:r>
              <a:rPr lang="en-GB" sz="1400" dirty="0"/>
              <a:t>TPACK. (2012). TPACK Explained: The Seven Components of TPACK. Retrieved from </a:t>
            </a:r>
            <a:r>
              <a:rPr lang="en-GB" sz="1400" dirty="0">
                <a:hlinkClick r:id="rId11"/>
              </a:rPr>
              <a:t>http://tpack.org</a:t>
            </a:r>
            <a:endParaRPr lang="en-GB" sz="1400" dirty="0"/>
          </a:p>
          <a:p>
            <a:r>
              <a:rPr lang="en-GB" sz="1400" dirty="0"/>
              <a:t>Williams, M. (2014). Is technology a silver bullet for language teaching and learning?</a:t>
            </a:r>
            <a:r>
              <a:rPr lang="en-GB" sz="1400" i="1" dirty="0"/>
              <a:t> The Guardian</a:t>
            </a:r>
            <a:r>
              <a:rPr lang="en-GB" sz="1400" dirty="0"/>
              <a:t>. Retrieved from </a:t>
            </a:r>
            <a:r>
              <a:rPr lang="en-GB" sz="1400" dirty="0">
                <a:hlinkClick r:id="rId12"/>
              </a:rPr>
              <a:t>https://www.theguardian.com/teacher-network/teacher-blog/2014/may/12/technology-language-teaching-learning-pedagogy</a:t>
            </a:r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24857050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 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prstClr val="white"/>
                </a:solidFill>
              </a:rPr>
              <a:t>Computer Mediated Communication (CMC)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screenshot of eTwinning">
            <a:extLst>
              <a:ext uri="{FF2B5EF4-FFF2-40B4-BE49-F238E27FC236}">
                <a16:creationId xmlns:a16="http://schemas.microsoft.com/office/drawing/2014/main" id="{2CC3554C-4A67-3341-8EB4-41A265FCF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057" y="1313611"/>
            <a:ext cx="6089926" cy="422468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4C62F1-11F0-1740-A59A-D1B21989BBCF}"/>
              </a:ext>
            </a:extLst>
          </p:cNvPr>
          <p:cNvSpPr/>
          <p:nvPr/>
        </p:nvSpPr>
        <p:spPr>
          <a:xfrm>
            <a:off x="1585198" y="5687918"/>
            <a:ext cx="315342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www.etwinning.net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 descr="eTwinning exercise example">
            <a:extLst>
              <a:ext uri="{FF2B5EF4-FFF2-40B4-BE49-F238E27FC236}">
                <a16:creationId xmlns:a16="http://schemas.microsoft.com/office/drawing/2014/main" id="{8AE2B9D6-3417-D045-AF82-F69A6FC977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6913" y="511304"/>
            <a:ext cx="4114800" cy="582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347744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A Reminder!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580F7-4853-B848-8EA8-AD7C6A2B1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69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Technology is nothing more and nothing less than the application of technical knowledge for practical purposes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When used effectively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  <a:p>
            <a:pPr lvl="1">
              <a:buFont typeface="Wingdings" pitchFamily="2" charset="2"/>
              <a:buChar char="q"/>
            </a:pPr>
            <a:r>
              <a:rPr lang="en-US" sz="2400" dirty="0"/>
              <a:t>It improves and streamlines processes, facilitating the completion of tasks more effectively and easily.</a:t>
            </a:r>
          </a:p>
          <a:p>
            <a:pPr lvl="1">
              <a:buFont typeface="Wingdings" pitchFamily="2" charset="2"/>
              <a:buChar char="q"/>
            </a:pPr>
            <a:r>
              <a:rPr lang="en-US" sz="2400" dirty="0"/>
              <a:t>It allows us to do things that would be inconceivable without the use of technology. (Picardo, 2017)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73788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The SAMR Model</a:t>
            </a:r>
          </a:p>
        </p:txBody>
      </p:sp>
      <p:pic>
        <p:nvPicPr>
          <p:cNvPr id="9" name="Picture 8" descr="the SAMR model">
            <a:extLst>
              <a:ext uri="{FF2B5EF4-FFF2-40B4-BE49-F238E27FC236}">
                <a16:creationId xmlns:a16="http://schemas.microsoft.com/office/drawing/2014/main" id="{17CDE174-7A6A-C547-AA71-6C1F8F75F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49" y="1347488"/>
            <a:ext cx="5543451" cy="434086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C020231-435B-604A-8093-3D6545300A6D}"/>
              </a:ext>
            </a:extLst>
          </p:cNvPr>
          <p:cNvSpPr txBox="1">
            <a:spLocks/>
          </p:cNvSpPr>
          <p:nvPr/>
        </p:nvSpPr>
        <p:spPr>
          <a:xfrm>
            <a:off x="1584678" y="5715364"/>
            <a:ext cx="3479800" cy="511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(</a:t>
            </a:r>
            <a:r>
              <a:rPr lang="en-GB" sz="2000" dirty="0" err="1"/>
              <a:t>Puentedura</a:t>
            </a:r>
            <a:r>
              <a:rPr lang="en-GB" sz="2000" dirty="0"/>
              <a:t>, 2010)</a:t>
            </a:r>
          </a:p>
        </p:txBody>
      </p:sp>
      <p:pic>
        <p:nvPicPr>
          <p:cNvPr id="13" name="Picture 12" descr="tweet">
            <a:extLst>
              <a:ext uri="{FF2B5EF4-FFF2-40B4-BE49-F238E27FC236}">
                <a16:creationId xmlns:a16="http://schemas.microsoft.com/office/drawing/2014/main" id="{80C98531-6828-434D-92E0-A51BE0ADC9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0568"/>
          <a:stretch/>
        </p:blipFill>
        <p:spPr>
          <a:xfrm>
            <a:off x="5609875" y="1163991"/>
            <a:ext cx="3922149" cy="2011537"/>
          </a:xfrm>
          <a:prstGeom prst="rect">
            <a:avLst/>
          </a:prstGeom>
        </p:spPr>
      </p:pic>
      <p:pic>
        <p:nvPicPr>
          <p:cNvPr id="3" name="Picture 2" descr="timetable">
            <a:extLst>
              <a:ext uri="{FF2B5EF4-FFF2-40B4-BE49-F238E27FC236}">
                <a16:creationId xmlns:a16="http://schemas.microsoft.com/office/drawing/2014/main" id="{51D7FD1C-1907-A545-946C-59319AEAD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240" y="3359025"/>
            <a:ext cx="3929784" cy="17693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80C845-1742-D444-8F8D-8FAB2787973D}"/>
              </a:ext>
            </a:extLst>
          </p:cNvPr>
          <p:cNvSpPr/>
          <p:nvPr/>
        </p:nvSpPr>
        <p:spPr>
          <a:xfrm>
            <a:off x="5728225" y="5475298"/>
            <a:ext cx="3506088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Access out of class</a:t>
            </a:r>
          </a:p>
        </p:txBody>
      </p:sp>
      <p:grpSp>
        <p:nvGrpSpPr>
          <p:cNvPr id="10" name="Group 9" descr="Entre Les Murs poster">
            <a:extLst>
              <a:ext uri="{FF2B5EF4-FFF2-40B4-BE49-F238E27FC236}">
                <a16:creationId xmlns:a16="http://schemas.microsoft.com/office/drawing/2014/main" id="{F7F2805D-3FCB-5C4A-9AA3-CA2608ED52BC}"/>
              </a:ext>
            </a:extLst>
          </p:cNvPr>
          <p:cNvGrpSpPr/>
          <p:nvPr/>
        </p:nvGrpSpPr>
        <p:grpSpPr>
          <a:xfrm>
            <a:off x="9581980" y="106362"/>
            <a:ext cx="2440650" cy="6070600"/>
            <a:chOff x="9395051" y="365125"/>
            <a:chExt cx="2538679" cy="6314426"/>
          </a:xfrm>
        </p:grpSpPr>
        <p:pic>
          <p:nvPicPr>
            <p:cNvPr id="11" name="Picture 10" descr="Entre Les Murs poster">
              <a:extLst>
                <a:ext uri="{FF2B5EF4-FFF2-40B4-BE49-F238E27FC236}">
                  <a16:creationId xmlns:a16="http://schemas.microsoft.com/office/drawing/2014/main" id="{C849FCC1-5CB5-6346-871E-03EC3F5F2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72250" y="365125"/>
              <a:ext cx="2461480" cy="330301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856B382-BFC1-7B47-9CBD-D50F44108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b="37657"/>
            <a:stretch/>
          </p:blipFill>
          <p:spPr>
            <a:xfrm>
              <a:off x="9395051" y="4128654"/>
              <a:ext cx="2538679" cy="25508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110337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The TPACK Model</a:t>
            </a:r>
          </a:p>
        </p:txBody>
      </p:sp>
      <p:pic>
        <p:nvPicPr>
          <p:cNvPr id="11" name="Content Placeholder 3" descr="TPACK cycle">
            <a:extLst>
              <a:ext uri="{FF2B5EF4-FFF2-40B4-BE49-F238E27FC236}">
                <a16:creationId xmlns:a16="http://schemas.microsoft.com/office/drawing/2014/main" id="{6B576600-8E12-A642-BA13-A275E0478A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1217135"/>
            <a:ext cx="5076597" cy="5076597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4EBC46DF-AC9D-4FFD-A6B2-A7C12B0A6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5673" y="2701635"/>
            <a:ext cx="6636327" cy="295393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sz="2400" dirty="0">
                <a:latin typeface="Century Gothic"/>
              </a:rPr>
              <a:t>Importance of integrating PK, CK, TK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>
                <a:latin typeface="Century Gothic"/>
              </a:rPr>
              <a:t>Need to know the tech…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>
                <a:latin typeface="Century Gothic"/>
              </a:rPr>
              <a:t>…but that alone is not sufficient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>
                <a:latin typeface="Century Gothic"/>
              </a:rPr>
              <a:t>How does the tech support our pedagogy?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>
                <a:latin typeface="Century Gothic"/>
              </a:rPr>
              <a:t>Who chooses the content? PVG? Frequency?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>
                <a:latin typeface="Century Gothic"/>
              </a:rPr>
              <a:t>PK &amp; CK can lead to informed tech choices</a:t>
            </a:r>
          </a:p>
          <a:p>
            <a:pPr>
              <a:buFont typeface="Wingdings" pitchFamily="2" charset="2"/>
              <a:buChar char="q"/>
            </a:pPr>
            <a:r>
              <a:rPr lang="en-US" sz="2400" dirty="0">
                <a:latin typeface="Century Gothic"/>
              </a:rPr>
              <a:t>Importance of </a:t>
            </a:r>
            <a:r>
              <a:rPr lang="en-US" sz="2400" b="1" dirty="0">
                <a:latin typeface="Century Gothic"/>
              </a:rPr>
              <a:t>context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B83BF6-7FA9-A143-BC6F-FE94A3B30290}"/>
              </a:ext>
            </a:extLst>
          </p:cNvPr>
          <p:cNvSpPr txBox="1">
            <a:spLocks/>
          </p:cNvSpPr>
          <p:nvPr/>
        </p:nvSpPr>
        <p:spPr>
          <a:xfrm>
            <a:off x="4224567" y="5953697"/>
            <a:ext cx="2590800" cy="511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(</a:t>
            </a:r>
            <a:r>
              <a:rPr lang="en-GB" sz="2000" dirty="0" err="1"/>
              <a:t>TPACK.org</a:t>
            </a:r>
            <a:r>
              <a:rPr lang="en-GB" sz="2000" dirty="0"/>
              <a:t>, 2012)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CB25D7E-DAE8-594C-96C8-55F6F96E0133}"/>
              </a:ext>
            </a:extLst>
          </p:cNvPr>
          <p:cNvSpPr txBox="1">
            <a:spLocks/>
          </p:cNvSpPr>
          <p:nvPr/>
        </p:nvSpPr>
        <p:spPr>
          <a:xfrm>
            <a:off x="4641272" y="1798741"/>
            <a:ext cx="7730837" cy="12095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latin typeface="Century Gothic"/>
              </a:rPr>
              <a:t>What messages can we take from this model?</a:t>
            </a:r>
            <a:endParaRPr lang="en-US" sz="2400" b="1" dirty="0">
              <a:latin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10744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Some Benefits of CALL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C958BA2-9C55-F549-B2ED-1D3B1EF75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00640"/>
            <a:ext cx="12192000" cy="4874189"/>
          </a:xfrm>
        </p:spPr>
        <p:txBody>
          <a:bodyPr>
            <a:normAutofit fontScale="92500" lnSpcReduction="10000"/>
          </a:bodyPr>
          <a:lstStyle/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Increased motivation, differentiation, interaction with L2 and native speakers, positive association with attainment (BECTA, 2004)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Automated, immediate feedback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Complex competencies broken down – short term goals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Evidence of achievement or progress – metacognition (familiar, mastered, %, </a:t>
            </a:r>
            <a:r>
              <a:rPr lang="en-US" sz="2400" dirty="0">
                <a:solidFill>
                  <a:srgbClr val="FF0000"/>
                </a:solidFill>
              </a:rPr>
              <a:t>●</a:t>
            </a:r>
            <a:r>
              <a:rPr lang="en-US" sz="2400" dirty="0">
                <a:solidFill>
                  <a:srgbClr val="FFC000"/>
                </a:solidFill>
              </a:rPr>
              <a:t>●</a:t>
            </a:r>
            <a:r>
              <a:rPr lang="en-US" sz="2400" dirty="0">
                <a:solidFill>
                  <a:srgbClr val="00B050"/>
                </a:solidFill>
              </a:rPr>
              <a:t>●</a:t>
            </a:r>
            <a:r>
              <a:rPr lang="en-US" sz="2400" dirty="0"/>
              <a:t> 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Gamification and competition can increase motivation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Restructuring / retesting the same content in new ways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ym typeface="Wingdings" pitchFamily="2" charset="2"/>
              </a:rPr>
              <a:t>I</a:t>
            </a:r>
            <a:r>
              <a:rPr lang="en-US" sz="2400" dirty="0"/>
              <a:t>ncreasing ability to work across modes &amp; modalities (audio in/out, multimedia)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Out of class learning – very significant in a time-poor context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Points 2-5 may overlap with learning preferences of some boys in MFL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Time efficiencies and ease of recycling/adapting for teachers</a:t>
            </a:r>
            <a:endParaRPr lang="en-US" sz="2400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7112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for titl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8" y="21925"/>
            <a:ext cx="6484584" cy="1325563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</a:rPr>
              <a:t>Trends in CALL</a:t>
            </a:r>
          </a:p>
        </p:txBody>
      </p:sp>
      <p:pic>
        <p:nvPicPr>
          <p:cNvPr id="3" name="Content Placeholder 2" descr="Innovating Language Education logo">
            <a:extLst>
              <a:ext uri="{FF2B5EF4-FFF2-40B4-BE49-F238E27FC236}">
                <a16:creationId xmlns:a16="http://schemas.microsoft.com/office/drawing/2014/main" id="{0794CC19-CB0C-3644-8E85-967E06C14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5082" y="1339022"/>
            <a:ext cx="5055683" cy="19024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C33759-B0F0-C641-BB5D-42F3B77DB4C4}"/>
              </a:ext>
            </a:extLst>
          </p:cNvPr>
          <p:cNvSpPr/>
          <p:nvPr/>
        </p:nvSpPr>
        <p:spPr>
          <a:xfrm>
            <a:off x="1893893" y="3247183"/>
            <a:ext cx="3555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(Adams-Becker et al., 2016)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C242FE57-F90D-4D65-8FF9-FEF2EE471F5A}"/>
              </a:ext>
            </a:extLst>
          </p:cNvPr>
          <p:cNvSpPr txBox="1">
            <a:spLocks/>
          </p:cNvSpPr>
          <p:nvPr/>
        </p:nvSpPr>
        <p:spPr>
          <a:xfrm>
            <a:off x="5707416" y="1421650"/>
            <a:ext cx="6484584" cy="2412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GB" sz="2000" dirty="0"/>
              <a:t>Proliferation of Open Educational Resources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Blending Formal and Informal 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Data-driven Technology </a:t>
            </a:r>
            <a:br>
              <a:rPr lang="en-GB" sz="2000" dirty="0"/>
            </a:br>
            <a:r>
              <a:rPr lang="en-GB" sz="2000" dirty="0"/>
              <a:t>(learning analytics, adaptive learning)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Mobile Learning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Immersive Technology</a:t>
            </a:r>
            <a:endParaRPr lang="en-US" sz="2000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630B9D0-0E12-C74F-B363-DB2C73815CEA}"/>
              </a:ext>
            </a:extLst>
          </p:cNvPr>
          <p:cNvSpPr txBox="1">
            <a:spLocks/>
          </p:cNvSpPr>
          <p:nvPr/>
        </p:nvSpPr>
        <p:spPr>
          <a:xfrm>
            <a:off x="300038" y="4314877"/>
            <a:ext cx="11891962" cy="21791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en-GB" sz="2000" dirty="0"/>
              <a:t>90% of households in the UK have internet access (Ofcom, 2018)</a:t>
            </a:r>
          </a:p>
          <a:p>
            <a:pPr>
              <a:buFont typeface="Wingdings" pitchFamily="2" charset="2"/>
              <a:buChar char="q"/>
            </a:pPr>
            <a:r>
              <a:rPr lang="en-GB" sz="2000" dirty="0"/>
              <a:t>Proliferation of Internet-connected mobile devices: 80% of 8-11s making use of tablets (Ofcom, 2016) </a:t>
            </a:r>
          </a:p>
          <a:p>
            <a:pPr>
              <a:buFont typeface="Wingdings" pitchFamily="2" charset="2"/>
              <a:buChar char="q"/>
            </a:pPr>
            <a:r>
              <a:rPr lang="en-GB" sz="2000" dirty="0"/>
              <a:t>Mobile device recording capabilities, increasing connectivity speeds</a:t>
            </a:r>
          </a:p>
          <a:p>
            <a:pPr>
              <a:buFont typeface="Wingdings" pitchFamily="2" charset="2"/>
              <a:buChar char="q"/>
            </a:pPr>
            <a:r>
              <a:rPr lang="en-GB" sz="2000" dirty="0"/>
              <a:t>Be acutely aware of digital equity and inclusion.  Have alternative provisions.</a:t>
            </a:r>
            <a:r>
              <a:rPr lang="en-US" sz="2000" dirty="0"/>
              <a:t> </a:t>
            </a:r>
          </a:p>
          <a:p>
            <a:endParaRPr lang="en-GB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David Shanks</a:t>
            </a:r>
          </a:p>
        </p:txBody>
      </p:sp>
    </p:spTree>
    <p:extLst>
      <p:ext uri="{BB962C8B-B14F-4D97-AF65-F5344CB8AC3E}">
        <p14:creationId xmlns:p14="http://schemas.microsoft.com/office/powerpoint/2010/main" val="288217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29822</TotalTime>
  <Words>2681</Words>
  <Application>Microsoft Office PowerPoint</Application>
  <PresentationFormat>Widescreen</PresentationFormat>
  <Paragraphs>309</Paragraphs>
  <Slides>43</Slides>
  <Notes>43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Century Gothic</vt:lpstr>
      <vt:lpstr>Tw Cen MT</vt:lpstr>
      <vt:lpstr>Wingdings</vt:lpstr>
      <vt:lpstr>1_Office Theme</vt:lpstr>
      <vt:lpstr>Please answer in the chat  Q1: What links the following images?</vt:lpstr>
      <vt:lpstr>Session Outline</vt:lpstr>
      <vt:lpstr>Technophiles vs Technophobes?</vt:lpstr>
      <vt:lpstr>The Bigger Picture - Debate</vt:lpstr>
      <vt:lpstr>A Reminder!</vt:lpstr>
      <vt:lpstr>The SAMR Model</vt:lpstr>
      <vt:lpstr>The TPACK Model</vt:lpstr>
      <vt:lpstr>Some Benefits of CALL</vt:lpstr>
      <vt:lpstr>Trends in CALL</vt:lpstr>
      <vt:lpstr>Covid-19 CALL Trends</vt:lpstr>
      <vt:lpstr>Pedagogy First</vt:lpstr>
      <vt:lpstr>From the MFL Pedagogy Review:</vt:lpstr>
      <vt:lpstr>Practical CALL examples with a focus on NCELP principles </vt:lpstr>
      <vt:lpstr>Chat Question</vt:lpstr>
      <vt:lpstr>Supporting Phonics / SSC</vt:lpstr>
      <vt:lpstr>Technology-Facilitated Oral Homework</vt:lpstr>
      <vt:lpstr>Case Study (Padlet.com)</vt:lpstr>
      <vt:lpstr>Example Tasks</vt:lpstr>
      <vt:lpstr>Case Study Findings (1)</vt:lpstr>
      <vt:lpstr>Case Study Findings (2)</vt:lpstr>
      <vt:lpstr>Case Study Findings (3)</vt:lpstr>
      <vt:lpstr>Other TFOH tools</vt:lpstr>
      <vt:lpstr>Other TFOH tools</vt:lpstr>
      <vt:lpstr>CALL and Vocabulary</vt:lpstr>
      <vt:lpstr>Guided Vocabulary Learning Homework</vt:lpstr>
      <vt:lpstr>Guided Vocabulary Learning Homework</vt:lpstr>
      <vt:lpstr>Quizlet Poll</vt:lpstr>
      <vt:lpstr>Quizlet - Digital Flashcards Sets</vt:lpstr>
      <vt:lpstr>Y7 French 2.2 Week 1</vt:lpstr>
      <vt:lpstr>Quizlet examples</vt:lpstr>
      <vt:lpstr>Customisation</vt:lpstr>
      <vt:lpstr>Classes and Tracking Progress</vt:lpstr>
      <vt:lpstr>Quizlet – Further Info</vt:lpstr>
      <vt:lpstr>CALL in Context @SWBGS</vt:lpstr>
      <vt:lpstr>Guided Vocabulary Learning Homework</vt:lpstr>
      <vt:lpstr>Oral Homework 1</vt:lpstr>
      <vt:lpstr>Oral Homework 2</vt:lpstr>
      <vt:lpstr>Varied Recording Methods</vt:lpstr>
      <vt:lpstr>Duolingo.com</vt:lpstr>
      <vt:lpstr>Summary</vt:lpstr>
      <vt:lpstr>Q&amp;A</vt:lpstr>
      <vt:lpstr>References</vt:lpstr>
      <vt:lpstr>Computer Mediated Communication (CMC)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Wendy Burns</cp:lastModifiedBy>
  <cp:revision>107</cp:revision>
  <dcterms:created xsi:type="dcterms:W3CDTF">2019-03-27T07:30:03Z</dcterms:created>
  <dcterms:modified xsi:type="dcterms:W3CDTF">2020-07-29T11:15:59Z</dcterms:modified>
</cp:coreProperties>
</file>