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0"/>
  </p:notesMasterIdLst>
  <p:sldIdLst>
    <p:sldId id="257"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2" d="100"/>
          <a:sy n="112" d="100"/>
        </p:scale>
        <p:origin x="40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603B7-3AF5-453F-810D-1E445F069E9F}" type="datetimeFigureOut">
              <a:rPr lang="en-GB" smtClean="0"/>
              <a:t>13/06/2019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30693-CBBC-498E-81EB-DA9F3C22148D}" type="slidenum">
              <a:rPr lang="en-GB" smtClean="0"/>
              <a:t>‹#›</a:t>
            </a:fld>
            <a:endParaRPr lang="en-GB"/>
          </a:p>
        </p:txBody>
      </p:sp>
    </p:spTree>
    <p:extLst>
      <p:ext uri="{BB962C8B-B14F-4D97-AF65-F5344CB8AC3E}">
        <p14:creationId xmlns:p14="http://schemas.microsoft.com/office/powerpoint/2010/main" val="387463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70139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final part</a:t>
            </a:r>
            <a:r>
              <a:rPr lang="en-GB" baseline="0" dirty="0"/>
              <a:t> is the most challenging. Students will have to pay attention to whether the pronoun before the verb refers to the subject (e.g. </a:t>
            </a:r>
            <a:r>
              <a:rPr lang="en-GB" baseline="0" dirty="0" err="1"/>
              <a:t>ella</a:t>
            </a:r>
            <a:r>
              <a:rPr lang="en-GB" baseline="0" dirty="0"/>
              <a:t>) or the object (e.g. la).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7933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She </a:t>
            </a:r>
            <a:r>
              <a:rPr lang="en-GB" dirty="0" err="1"/>
              <a:t>i</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27160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Note: Animations are set up so that the teacher</a:t>
            </a:r>
            <a:r>
              <a:rPr lang="en-GB" b="0" baseline="0" dirty="0"/>
              <a:t> offers whole class feedback after each answer.  (If desired, teachers just need to re-order the animations by clicking on ‘Animation Pane’ and moving all the ‘pictures’ to the end so that the English sentences appear first, students complete all of the task, and then the teacher corrects all answers with the class).</a:t>
            </a:r>
            <a:endParaRPr lang="en-GB" b="0" dirty="0"/>
          </a:p>
          <a:p>
            <a:endParaRPr lang="en-GB" b="0" dirty="0"/>
          </a:p>
          <a:p>
            <a:r>
              <a:rPr lang="en-GB" b="0" dirty="0"/>
              <a:t>Word</a:t>
            </a:r>
            <a:r>
              <a:rPr lang="en-GB" b="0" baseline="0" dirty="0"/>
              <a:t> frequency rankings (1 is the most common word in Spanish):</a:t>
            </a:r>
            <a:endParaRPr lang="en-GB" b="0" dirty="0"/>
          </a:p>
          <a:p>
            <a:r>
              <a:rPr lang="en-GB" b="0" dirty="0"/>
              <a:t>Verb</a:t>
            </a:r>
            <a:r>
              <a:rPr lang="en-GB" b="0" baseline="0" dirty="0"/>
              <a:t>s: </a:t>
            </a:r>
            <a:r>
              <a:rPr lang="en-GB" b="0" baseline="0" dirty="0" err="1"/>
              <a:t>llamar</a:t>
            </a:r>
            <a:r>
              <a:rPr lang="en-GB" b="0" baseline="0" dirty="0"/>
              <a:t> [122]; </a:t>
            </a:r>
            <a:r>
              <a:rPr lang="en-GB" b="0" baseline="0" dirty="0" err="1"/>
              <a:t>llevar</a:t>
            </a:r>
            <a:r>
              <a:rPr lang="en-GB" b="0" baseline="0" dirty="0"/>
              <a:t> [101; </a:t>
            </a:r>
            <a:r>
              <a:rPr lang="en-GB" b="0" baseline="0" dirty="0" err="1"/>
              <a:t>ayudar</a:t>
            </a:r>
            <a:r>
              <a:rPr lang="en-GB" b="0" baseline="0" dirty="0"/>
              <a:t> [328]; </a:t>
            </a:r>
            <a:r>
              <a:rPr lang="en-GB" b="0" baseline="0" dirty="0" err="1"/>
              <a:t>cuidar</a:t>
            </a:r>
            <a:r>
              <a:rPr lang="en-GB" b="0" baseline="0" dirty="0"/>
              <a:t> [751]</a:t>
            </a:r>
          </a:p>
          <a:p>
            <a:r>
              <a:rPr lang="en-GB" b="0" baseline="0" dirty="0"/>
              <a:t>Nouns: hermano [333]; </a:t>
            </a:r>
            <a:r>
              <a:rPr lang="en-GB" b="0" baseline="0" dirty="0" err="1"/>
              <a:t>deber</a:t>
            </a:r>
            <a:r>
              <a:rPr lang="en-GB" b="0" baseline="0" dirty="0"/>
              <a:t> [2187]; jardín [1195].</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9939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Note: The animations here are set up so that students complete questions 6-10 independently, and then check</a:t>
            </a:r>
            <a:r>
              <a:rPr lang="en-GB" b="0" baseline="0" dirty="0"/>
              <a:t> them in whole </a:t>
            </a:r>
            <a:r>
              <a:rPr lang="en-GB" b="0" baseline="0"/>
              <a:t>class feedback with the teacher.</a:t>
            </a:r>
            <a:endParaRPr lang="en-GB" b="0" dirty="0"/>
          </a:p>
          <a:p>
            <a:endParaRPr lang="en-GB" b="0" dirty="0"/>
          </a:p>
          <a:p>
            <a:r>
              <a:rPr lang="en-GB" b="0" dirty="0"/>
              <a:t>Word</a:t>
            </a:r>
            <a:r>
              <a:rPr lang="en-GB" b="0" baseline="0" dirty="0"/>
              <a:t> frequency rankings (1 is the most common word in Spanish):</a:t>
            </a:r>
            <a:endParaRPr lang="en-GB" b="0" dirty="0"/>
          </a:p>
          <a:p>
            <a:r>
              <a:rPr lang="en-GB" b="0" dirty="0"/>
              <a:t>Verb</a:t>
            </a:r>
            <a:r>
              <a:rPr lang="en-GB" b="0" baseline="0" dirty="0"/>
              <a:t>s: </a:t>
            </a:r>
            <a:r>
              <a:rPr lang="en-GB" b="0" baseline="0" dirty="0" err="1"/>
              <a:t>despertar</a:t>
            </a:r>
            <a:r>
              <a:rPr lang="en-GB" b="0" baseline="0" dirty="0"/>
              <a:t> [894]; </a:t>
            </a:r>
            <a:r>
              <a:rPr lang="en-GB" b="0" baseline="0" dirty="0" err="1"/>
              <a:t>levantar</a:t>
            </a:r>
            <a:r>
              <a:rPr lang="en-GB" b="0" baseline="0" dirty="0"/>
              <a:t> [354]; </a:t>
            </a:r>
            <a:r>
              <a:rPr lang="en-GB" b="0" baseline="0" dirty="0" err="1"/>
              <a:t>observar</a:t>
            </a:r>
            <a:r>
              <a:rPr lang="en-GB" b="0" baseline="0" dirty="0"/>
              <a:t> [556]; </a:t>
            </a:r>
            <a:r>
              <a:rPr lang="en-GB" b="0" baseline="0" dirty="0" err="1"/>
              <a:t>saludar</a:t>
            </a:r>
            <a:r>
              <a:rPr lang="en-GB" b="0" baseline="0" dirty="0"/>
              <a:t> [1575]; </a:t>
            </a:r>
            <a:r>
              <a:rPr lang="en-GB" b="0" baseline="0" dirty="0" err="1"/>
              <a:t>respetar</a:t>
            </a:r>
            <a:r>
              <a:rPr lang="en-GB" b="0" baseline="0" dirty="0"/>
              <a:t> [1191; </a:t>
            </a:r>
            <a:r>
              <a:rPr lang="en-GB" b="0" baseline="0" dirty="0" err="1"/>
              <a:t>jugar</a:t>
            </a:r>
            <a:r>
              <a:rPr lang="en-GB" b="0" baseline="0" dirty="0"/>
              <a:t> [356].</a:t>
            </a:r>
          </a:p>
          <a:p>
            <a:r>
              <a:rPr lang="en-GB" b="0" baseline="0" dirty="0"/>
              <a:t>Nouns: tenis [4856]; </a:t>
            </a:r>
            <a:r>
              <a:rPr lang="en-GB" b="0" baseline="0" dirty="0" err="1"/>
              <a:t>día</a:t>
            </a:r>
            <a:r>
              <a:rPr lang="en-GB" b="0" baseline="0" dirty="0"/>
              <a:t> [65].</a:t>
            </a:r>
            <a:endParaRPr lang="en-GB"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93011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5083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54931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7010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43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423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324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171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98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710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596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557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4465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8557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344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7937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6025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0908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3835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833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561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316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24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279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65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123AB-8DD5-44FA-A6CD-64C5676BAE9E}" type="datetimeFigureOut">
              <a:rPr lang="en-GB" smtClean="0">
                <a:solidFill>
                  <a:prstClr val="black">
                    <a:tint val="75000"/>
                  </a:prstClr>
                </a:solidFill>
              </a:rPr>
              <a:pPr/>
              <a:t>13/06/2019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A5107-8ACA-4E2C-8C9B-F195F338B78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726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571124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333436" y="1428730"/>
            <a:ext cx="8312087" cy="2800767"/>
          </a:xfrm>
          <a:prstGeom prst="rect">
            <a:avLst/>
          </a:prstGeom>
          <a:noFill/>
        </p:spPr>
        <p:txBody>
          <a:bodyPr wrap="square" rtlCol="0">
            <a:spAutoFit/>
          </a:bodyPr>
          <a:lstStyle/>
          <a:p>
            <a:pPr>
              <a:defRPr/>
            </a:pPr>
            <a:r>
              <a:rPr lang="en-GB" sz="4000" b="1" dirty="0">
                <a:solidFill>
                  <a:prstClr val="white"/>
                </a:solidFill>
                <a:latin typeface="Century Gothic" panose="020B0502020202020204" pitchFamily="34" charset="0"/>
              </a:rPr>
              <a:t>Saying who receives the action: </a:t>
            </a:r>
            <a:r>
              <a:rPr lang="en-GB" sz="3200" dirty="0">
                <a:solidFill>
                  <a:prstClr val="white"/>
                </a:solidFill>
                <a:latin typeface="Century Gothic" panose="020B0502020202020204" pitchFamily="34" charset="0"/>
              </a:rPr>
              <a:t>‘lo’ and ‘la’ in object-first </a:t>
            </a:r>
            <a:r>
              <a:rPr lang="en-GB" sz="3200" dirty="0" smtClean="0">
                <a:solidFill>
                  <a:prstClr val="white"/>
                </a:solidFill>
                <a:latin typeface="Century Gothic" panose="020B0502020202020204" pitchFamily="34" charset="0"/>
              </a:rPr>
              <a:t>sentences</a:t>
            </a:r>
            <a:br>
              <a:rPr lang="en-GB" sz="3200" dirty="0" smtClean="0">
                <a:solidFill>
                  <a:prstClr val="white"/>
                </a:solidFill>
                <a:latin typeface="Century Gothic" panose="020B0502020202020204" pitchFamily="34" charset="0"/>
              </a:rPr>
            </a:br>
            <a:r>
              <a:rPr lang="en-GB" sz="3200" dirty="0" smtClean="0">
                <a:solidFill>
                  <a:prstClr val="white"/>
                </a:solidFill>
                <a:latin typeface="Century Gothic" panose="020B0502020202020204" pitchFamily="34" charset="0"/>
              </a:rPr>
              <a:t/>
            </a:r>
            <a:br>
              <a:rPr lang="en-GB" sz="3200" dirty="0" smtClean="0">
                <a:solidFill>
                  <a:prstClr val="white"/>
                </a:solidFill>
                <a:latin typeface="Century Gothic" panose="020B0502020202020204" pitchFamily="34" charset="0"/>
              </a:rPr>
            </a:br>
            <a:r>
              <a:rPr lang="en-GB" sz="2400" dirty="0" smtClean="0">
                <a:solidFill>
                  <a:prstClr val="white"/>
                </a:solidFill>
                <a:latin typeface="Century Gothic" panose="020B0502020202020204" pitchFamily="34" charset="0"/>
              </a:rPr>
              <a:t>PART </a:t>
            </a:r>
            <a:r>
              <a:rPr lang="en-GB" sz="2400" dirty="0">
                <a:solidFill>
                  <a:prstClr val="white"/>
                </a:solidFill>
                <a:latin typeface="Century Gothic" panose="020B0502020202020204" pitchFamily="34" charset="0"/>
              </a:rPr>
              <a:t>4</a:t>
            </a:r>
            <a:r>
              <a:rPr lang="en-GB" sz="2400" dirty="0" smtClean="0">
                <a:solidFill>
                  <a:prstClr val="white"/>
                </a:solidFill>
                <a:latin typeface="Century Gothic" panose="020B0502020202020204" pitchFamily="34" charset="0"/>
              </a:rPr>
              <a:t>: </a:t>
            </a:r>
            <a:r>
              <a:rPr lang="en-GB" sz="2400" dirty="0">
                <a:solidFill>
                  <a:prstClr val="white"/>
                </a:solidFill>
                <a:latin typeface="Century Gothic" panose="020B0502020202020204" pitchFamily="34" charset="0"/>
              </a:rPr>
              <a:t>The presence of subject pronouns in SVO (Subject-Verb-Object) order </a:t>
            </a:r>
            <a:r>
              <a:rPr lang="en-GB" sz="2400" dirty="0" smtClean="0">
                <a:solidFill>
                  <a:prstClr val="white"/>
                </a:solidFill>
                <a:latin typeface="Century Gothic" panose="020B0502020202020204" pitchFamily="34" charset="0"/>
              </a:rPr>
              <a:t/>
            </a:r>
            <a:br>
              <a:rPr lang="en-GB" sz="2400" dirty="0" smtClean="0">
                <a:solidFill>
                  <a:prstClr val="white"/>
                </a:solidFill>
                <a:latin typeface="Century Gothic" panose="020B0502020202020204" pitchFamily="34" charset="0"/>
              </a:rPr>
            </a:br>
            <a:r>
              <a:rPr lang="en-GB" sz="2400" dirty="0" smtClean="0">
                <a:solidFill>
                  <a:prstClr val="white"/>
                </a:solidFill>
                <a:latin typeface="Century Gothic" panose="020B0502020202020204" pitchFamily="34" charset="0"/>
              </a:rPr>
              <a:t>(</a:t>
            </a:r>
            <a:r>
              <a:rPr lang="en-GB" sz="2400" dirty="0">
                <a:solidFill>
                  <a:prstClr val="white"/>
                </a:solidFill>
                <a:latin typeface="Century Gothic" panose="020B0502020202020204" pitchFamily="34" charset="0"/>
              </a:rPr>
              <a:t>e.g. </a:t>
            </a:r>
            <a:r>
              <a:rPr lang="en-GB" sz="2400" dirty="0" err="1">
                <a:solidFill>
                  <a:prstClr val="white"/>
                </a:solidFill>
                <a:latin typeface="Century Gothic" panose="020B0502020202020204" pitchFamily="34" charset="0"/>
              </a:rPr>
              <a:t>ella</a:t>
            </a:r>
            <a:r>
              <a:rPr lang="en-GB" sz="2400" dirty="0">
                <a:solidFill>
                  <a:prstClr val="white"/>
                </a:solidFill>
                <a:latin typeface="Century Gothic" panose="020B0502020202020204" pitchFamily="34" charset="0"/>
              </a:rPr>
              <a:t> llama al hombre)</a:t>
            </a:r>
          </a:p>
        </p:txBody>
      </p:sp>
      <p:sp>
        <p:nvSpPr>
          <p:cNvPr id="2" name="TextBox 1"/>
          <p:cNvSpPr txBox="1"/>
          <p:nvPr/>
        </p:nvSpPr>
        <p:spPr>
          <a:xfrm>
            <a:off x="516062" y="4374197"/>
            <a:ext cx="4078515" cy="369332"/>
          </a:xfrm>
          <a:prstGeom prst="rect">
            <a:avLst/>
          </a:prstGeom>
          <a:noFill/>
        </p:spPr>
        <p:txBody>
          <a:bodyPr wrap="square" rtlCol="0">
            <a:spAutoFit/>
          </a:bodyPr>
          <a:lstStyle/>
          <a:p>
            <a:r>
              <a:rPr lang="en-GB" dirty="0">
                <a:solidFill>
                  <a:prstClr val="white"/>
                </a:solidFill>
                <a:latin typeface="Century Gothic" panose="020B0502020202020204" pitchFamily="34" charset="0"/>
              </a:rPr>
              <a:t>Nick Avery and Emma Marsden</a:t>
            </a:r>
          </a:p>
        </p:txBody>
      </p:sp>
    </p:spTree>
    <p:extLst>
      <p:ext uri="{BB962C8B-B14F-4D97-AF65-F5344CB8AC3E}">
        <p14:creationId xmlns:p14="http://schemas.microsoft.com/office/powerpoint/2010/main" val="87162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8.</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a:t>
            </a:r>
            <a:r>
              <a:rPr lang="en-GB" sz="2000" dirty="0" err="1">
                <a:solidFill>
                  <a:srgbClr val="002060"/>
                </a:solidFill>
                <a:latin typeface="Century Gothic" panose="020B0502020202020204" pitchFamily="34" charset="0"/>
              </a:rPr>
              <a:t>lleva</a:t>
            </a:r>
            <a:r>
              <a:rPr lang="en-GB" sz="2000" dirty="0">
                <a:solidFill>
                  <a:srgbClr val="002060"/>
                </a:solidFill>
                <a:latin typeface="Century Gothic" panose="020B0502020202020204" pitchFamily="34" charset="0"/>
              </a:rPr>
              <a:t> a Monty al </a:t>
            </a:r>
            <a:r>
              <a:rPr lang="en-GB" sz="2000" dirty="0" err="1">
                <a:solidFill>
                  <a:srgbClr val="002060"/>
                </a:solidFill>
                <a:latin typeface="Century Gothic" panose="020B0502020202020204" pitchFamily="34" charset="0"/>
              </a:rPr>
              <a:t>parque</a:t>
            </a:r>
            <a:r>
              <a:rPr lang="en-GB" sz="2000" dirty="0">
                <a:solidFill>
                  <a:srgbClr val="002060"/>
                </a:solidFill>
                <a:latin typeface="Century Gothic" panose="020B0502020202020204" pitchFamily="34" charset="0"/>
              </a:rPr>
              <a:t>.</a:t>
            </a:r>
          </a:p>
          <a:p>
            <a:pPr>
              <a:lnSpc>
                <a:spcPct val="114000"/>
              </a:lnSpc>
              <a:defRPr/>
            </a:pPr>
            <a:r>
              <a:rPr lang="en-GB" sz="2000" dirty="0">
                <a:solidFill>
                  <a:srgbClr val="002060"/>
                </a:solidFill>
                <a:latin typeface="Century Gothic" panose="020B0502020202020204" pitchFamily="34" charset="0"/>
              </a:rPr>
              <a:t>La </a:t>
            </a:r>
            <a:r>
              <a:rPr lang="en-GB" sz="2000" dirty="0" err="1">
                <a:solidFill>
                  <a:srgbClr val="002060"/>
                </a:solidFill>
                <a:latin typeface="Century Gothic" panose="020B0502020202020204" pitchFamily="34" charset="0"/>
              </a:rPr>
              <a:t>lleva</a:t>
            </a:r>
            <a:r>
              <a:rPr lang="en-GB" sz="2000" dirty="0">
                <a:solidFill>
                  <a:srgbClr val="002060"/>
                </a:solidFill>
                <a:latin typeface="Century Gothic" panose="020B0502020202020204" pitchFamily="34" charset="0"/>
              </a:rPr>
              <a:t> al </a:t>
            </a:r>
            <a:r>
              <a:rPr lang="en-GB" sz="2000" dirty="0" err="1">
                <a:solidFill>
                  <a:srgbClr val="002060"/>
                </a:solidFill>
                <a:latin typeface="Century Gothic" panose="020B0502020202020204" pitchFamily="34" charset="0"/>
              </a:rPr>
              <a:t>parque</a:t>
            </a:r>
            <a:r>
              <a:rPr lang="en-GB" sz="2000" dirty="0">
                <a:solidFill>
                  <a:srgbClr val="002060"/>
                </a:solidFill>
                <a:latin typeface="Century Gothic" panose="020B0502020202020204" pitchFamily="34" charset="0"/>
              </a:rPr>
              <a:t> Monty.</a:t>
            </a:r>
          </a:p>
        </p:txBody>
      </p:sp>
      <p:pic>
        <p:nvPicPr>
          <p:cNvPr id="7"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966" y="2867631"/>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23" y="1328897"/>
            <a:ext cx="4866643" cy="3419848"/>
          </a:xfrm>
          <a:prstGeom prst="rect">
            <a:avLst/>
          </a:prstGeom>
          <a:ln w="25400">
            <a:solidFill>
              <a:srgbClr val="EA5F00"/>
            </a:solidFill>
          </a:ln>
        </p:spPr>
      </p:pic>
      <p:sp>
        <p:nvSpPr>
          <p:cNvPr id="9" name="TextBox 8"/>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1" name="Rounded Rectangle 10"/>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37116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9.</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La lava Monty con mucho </a:t>
            </a:r>
            <a:r>
              <a:rPr lang="en-GB" sz="2000" dirty="0" err="1">
                <a:solidFill>
                  <a:srgbClr val="002060"/>
                </a:solidFill>
                <a:latin typeface="Century Gothic" panose="020B0502020202020204" pitchFamily="34" charset="0"/>
              </a:rPr>
              <a:t>jabón</a:t>
            </a:r>
            <a:r>
              <a:rPr lang="en-GB" sz="2000" dirty="0">
                <a:solidFill>
                  <a:srgbClr val="002060"/>
                </a:solidFill>
                <a:latin typeface="Century Gothic" panose="020B0502020202020204" pitchFamily="34" charset="0"/>
              </a:rPr>
              <a:t>.</a:t>
            </a:r>
          </a:p>
          <a:p>
            <a:pPr>
              <a:lnSpc>
                <a:spcPct val="114000"/>
              </a:lnSpc>
              <a:defRPr/>
            </a:pPr>
            <a:r>
              <a:rPr lang="en-GB" sz="2000" dirty="0">
                <a:solidFill>
                  <a:srgbClr val="002060"/>
                </a:solidFill>
                <a:latin typeface="Century Gothic" panose="020B0502020202020204" pitchFamily="34" charset="0"/>
              </a:rPr>
              <a:t>Ella lava a Monty con mucho </a:t>
            </a:r>
            <a:r>
              <a:rPr lang="en-GB" sz="2000" dirty="0" err="1">
                <a:solidFill>
                  <a:srgbClr val="002060"/>
                </a:solidFill>
                <a:latin typeface="Century Gothic" panose="020B0502020202020204" pitchFamily="34" charset="0"/>
              </a:rPr>
              <a:t>jabón</a:t>
            </a:r>
            <a:r>
              <a:rPr lang="en-GB" sz="2000" dirty="0">
                <a:solidFill>
                  <a:srgbClr val="002060"/>
                </a:solidFill>
                <a:latin typeface="Century Gothic" panose="020B0502020202020204" pitchFamily="34" charset="0"/>
              </a:rPr>
              <a:t>.</a:t>
            </a:r>
          </a:p>
        </p:txBody>
      </p:sp>
      <p:pic>
        <p:nvPicPr>
          <p:cNvPr id="7"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966" y="2867631"/>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76" y="1006232"/>
            <a:ext cx="4477086" cy="3752446"/>
          </a:xfrm>
          <a:prstGeom prst="rect">
            <a:avLst/>
          </a:prstGeom>
          <a:ln w="25400">
            <a:solidFill>
              <a:srgbClr val="EA5F00"/>
            </a:solidFill>
          </a:ln>
        </p:spPr>
      </p:pic>
      <p:sp>
        <p:nvSpPr>
          <p:cNvPr id="10" name="TextBox 9"/>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1" name="Rounded Rectangle 10"/>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8295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615355" y="2398948"/>
          <a:ext cx="6342184" cy="1324773"/>
        </p:xfrm>
        <a:graphic>
          <a:graphicData uri="http://schemas.openxmlformats.org/drawingml/2006/table">
            <a:tbl>
              <a:tblPr firstRow="1" bandRow="1">
                <a:tableStyleId>{5DA37D80-6434-44D0-A028-1B22A696006F}</a:tableStyleId>
              </a:tblPr>
              <a:tblGrid>
                <a:gridCol w="631109">
                  <a:extLst>
                    <a:ext uri="{9D8B030D-6E8A-4147-A177-3AD203B41FA5}">
                      <a16:colId xmlns="" xmlns:a16="http://schemas.microsoft.com/office/drawing/2014/main" val="3820150873"/>
                    </a:ext>
                  </a:extLst>
                </a:gridCol>
                <a:gridCol w="4937351">
                  <a:extLst>
                    <a:ext uri="{9D8B030D-6E8A-4147-A177-3AD203B41FA5}">
                      <a16:colId xmlns="" xmlns:a16="http://schemas.microsoft.com/office/drawing/2014/main" val="4273422518"/>
                    </a:ext>
                  </a:extLst>
                </a:gridCol>
                <a:gridCol w="773724">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10.</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La observa Monty </a:t>
            </a:r>
            <a:r>
              <a:rPr lang="en-GB" sz="2000" dirty="0" err="1">
                <a:solidFill>
                  <a:srgbClr val="002060"/>
                </a:solidFill>
                <a:latin typeface="Century Gothic" panose="020B0502020202020204" pitchFamily="34" charset="0"/>
              </a:rPr>
              <a:t>cuando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duerme</a:t>
            </a:r>
            <a:r>
              <a:rPr lang="en-GB" sz="2000" dirty="0">
                <a:solidFill>
                  <a:srgbClr val="002060"/>
                </a:solidFill>
                <a:latin typeface="Century Gothic" panose="020B0502020202020204" pitchFamily="34" charset="0"/>
              </a:rPr>
              <a:t>.</a:t>
            </a:r>
          </a:p>
          <a:p>
            <a:pPr>
              <a:lnSpc>
                <a:spcPct val="114000"/>
              </a:lnSpc>
              <a:defRPr/>
            </a:pPr>
            <a:r>
              <a:rPr lang="en-GB" sz="2000" dirty="0">
                <a:solidFill>
                  <a:srgbClr val="002060"/>
                </a:solidFill>
                <a:latin typeface="Century Gothic" panose="020B0502020202020204" pitchFamily="34" charset="0"/>
              </a:rPr>
              <a:t>Ella observa a Monty </a:t>
            </a:r>
            <a:r>
              <a:rPr lang="en-GB" sz="2000" dirty="0" err="1">
                <a:solidFill>
                  <a:srgbClr val="002060"/>
                </a:solidFill>
                <a:latin typeface="Century Gothic" panose="020B0502020202020204" pitchFamily="34" charset="0"/>
              </a:rPr>
              <a:t>cuando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duerme</a:t>
            </a:r>
            <a:r>
              <a:rPr lang="en-GB" sz="2000" dirty="0">
                <a:solidFill>
                  <a:srgbClr val="002060"/>
                </a:solidFill>
                <a:latin typeface="Century Gothic" panose="020B0502020202020204" pitchFamily="34" charset="0"/>
              </a:rPr>
              <a:t>.</a:t>
            </a:r>
          </a:p>
        </p:txBody>
      </p:sp>
      <p:pic>
        <p:nvPicPr>
          <p:cNvPr id="7"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6214" y="2867631"/>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83" y="1374587"/>
            <a:ext cx="5199906" cy="3110139"/>
          </a:xfrm>
          <a:prstGeom prst="rect">
            <a:avLst/>
          </a:prstGeom>
          <a:ln w="25400">
            <a:solidFill>
              <a:srgbClr val="EA5F00"/>
            </a:solidFill>
          </a:ln>
        </p:spPr>
      </p:pic>
      <p:sp>
        <p:nvSpPr>
          <p:cNvPr id="10" name="TextBox 9"/>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1" name="Rounded Rectangle 10"/>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29200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86187" y="3608387"/>
          <a:ext cx="5525224" cy="2586161"/>
        </p:xfrm>
        <a:graphic>
          <a:graphicData uri="http://schemas.openxmlformats.org/drawingml/2006/table">
            <a:tbl>
              <a:tblPr firstRow="1" bandRow="1">
                <a:tableStyleId>{5DA37D80-6434-44D0-A028-1B22A696006F}</a:tableStyleId>
              </a:tblPr>
              <a:tblGrid>
                <a:gridCol w="405693">
                  <a:extLst>
                    <a:ext uri="{9D8B030D-6E8A-4147-A177-3AD203B41FA5}">
                      <a16:colId xmlns="" xmlns:a16="http://schemas.microsoft.com/office/drawing/2014/main" val="3587697735"/>
                    </a:ext>
                  </a:extLst>
                </a:gridCol>
                <a:gridCol w="5119531">
                  <a:extLst>
                    <a:ext uri="{9D8B030D-6E8A-4147-A177-3AD203B41FA5}">
                      <a16:colId xmlns="" xmlns:a16="http://schemas.microsoft.com/office/drawing/2014/main" val="4273422518"/>
                    </a:ext>
                  </a:extLst>
                </a:gridCol>
              </a:tblGrid>
              <a:tr h="456381">
                <a:tc>
                  <a:txBody>
                    <a:bodyPr/>
                    <a:lstStyle/>
                    <a:p>
                      <a:pPr algn="ctr"/>
                      <a:endParaRPr lang="en-GB" sz="2000" dirty="0">
                        <a:solidFill>
                          <a:srgbClr val="002060"/>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3097209514"/>
                  </a:ext>
                </a:extLst>
              </a:tr>
              <a:tr h="425956">
                <a:tc>
                  <a:txBody>
                    <a:bodyPr/>
                    <a:lstStyle/>
                    <a:p>
                      <a:pPr algn="ctr"/>
                      <a:r>
                        <a:rPr lang="en-GB" sz="2000" dirty="0">
                          <a:solidFill>
                            <a:schemeClr val="accent5">
                              <a:lumMod val="50000"/>
                            </a:schemeClr>
                          </a:solidFill>
                          <a:latin typeface="Century Gothic" panose="020B0502020202020204" pitchFamily="34"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Él llama</a:t>
                      </a:r>
                      <a:r>
                        <a:rPr lang="en-GB" sz="2000" baseline="0" dirty="0">
                          <a:solidFill>
                            <a:schemeClr val="accent5">
                              <a:lumMod val="50000"/>
                            </a:schemeClr>
                          </a:solidFill>
                          <a:latin typeface="Century Gothic" panose="020B0502020202020204" pitchFamily="34" charset="0"/>
                        </a:rPr>
                        <a:t> al hermano.</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3442370797"/>
                  </a:ext>
                </a:extLst>
              </a:tr>
              <a:tr h="425956">
                <a:tc>
                  <a:txBody>
                    <a:bodyPr/>
                    <a:lstStyle/>
                    <a:p>
                      <a:pPr algn="ctr"/>
                      <a:r>
                        <a:rPr lang="en-GB" sz="2000" dirty="0">
                          <a:solidFill>
                            <a:schemeClr val="accent5">
                              <a:lumMod val="50000"/>
                            </a:schemeClr>
                          </a:solidFill>
                          <a:latin typeface="Century Gothic" panose="020B050202020202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a:solidFill>
                            <a:schemeClr val="accent5">
                              <a:lumMod val="50000"/>
                            </a:schemeClr>
                          </a:solidFill>
                          <a:latin typeface="Century Gothic" panose="020B0502020202020204" pitchFamily="34" charset="0"/>
                        </a:rPr>
                        <a:t>Lo lleva al colegio el hermano.</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1890588510"/>
                  </a:ext>
                </a:extLst>
              </a:tr>
              <a:tr h="425956">
                <a:tc>
                  <a:txBody>
                    <a:bodyPr/>
                    <a:lstStyle/>
                    <a:p>
                      <a:pPr algn="ctr"/>
                      <a:r>
                        <a:rPr lang="en-GB" sz="2000" dirty="0">
                          <a:solidFill>
                            <a:schemeClr val="accent5">
                              <a:lumMod val="50000"/>
                            </a:schemeClr>
                          </a:solidFill>
                          <a:latin typeface="Century Gothic" panose="020B050202020202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Lo ayuda el hermano con los deberes.</a:t>
                      </a:r>
                    </a:p>
                  </a:txBody>
                  <a:tcPr/>
                </a:tc>
                <a:extLst>
                  <a:ext uri="{0D108BD9-81ED-4DB2-BD59-A6C34878D82A}">
                    <a16:rowId xmlns="" xmlns:a16="http://schemas.microsoft.com/office/drawing/2014/main" val="4098199311"/>
                  </a:ext>
                </a:extLst>
              </a:tr>
              <a:tr h="425956">
                <a:tc>
                  <a:txBody>
                    <a:bodyPr/>
                    <a:lstStyle/>
                    <a:p>
                      <a:pPr algn="ctr"/>
                      <a:r>
                        <a:rPr lang="en-GB" sz="2000" dirty="0">
                          <a:solidFill>
                            <a:schemeClr val="accent5">
                              <a:lumMod val="50000"/>
                            </a:schemeClr>
                          </a:solidFill>
                          <a:latin typeface="Century Gothic" panose="020B0502020202020204" pitchFamily="34"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Él ayuda al hermano en el jardín.</a:t>
                      </a:r>
                    </a:p>
                  </a:txBody>
                  <a:tcPr/>
                </a:tc>
                <a:extLst>
                  <a:ext uri="{0D108BD9-81ED-4DB2-BD59-A6C34878D82A}">
                    <a16:rowId xmlns="" xmlns:a16="http://schemas.microsoft.com/office/drawing/2014/main" val="2906487638"/>
                  </a:ext>
                </a:extLst>
              </a:tr>
              <a:tr h="425956">
                <a:tc>
                  <a:txBody>
                    <a:bodyPr/>
                    <a:lstStyle/>
                    <a:p>
                      <a:pPr algn="ctr"/>
                      <a:r>
                        <a:rPr lang="en-GB" sz="2000" dirty="0">
                          <a:solidFill>
                            <a:schemeClr val="accent5">
                              <a:lumMod val="50000"/>
                            </a:schemeClr>
                          </a:solidFill>
                          <a:latin typeface="Century Gothic" panose="020B0502020202020204" pitchFamily="34" charset="0"/>
                        </a:rPr>
                        <a:t>5</a:t>
                      </a:r>
                    </a:p>
                  </a:txBody>
                  <a:tcPr anchor="ctr"/>
                </a:tc>
                <a:tc>
                  <a:txBody>
                    <a:bodyPr/>
                    <a:lstStyle/>
                    <a:p>
                      <a:r>
                        <a:rPr lang="en-GB" sz="2000" dirty="0">
                          <a:solidFill>
                            <a:schemeClr val="accent5">
                              <a:lumMod val="50000"/>
                            </a:schemeClr>
                          </a:solidFill>
                          <a:latin typeface="Century Gothic" panose="020B0502020202020204" pitchFamily="34" charset="0"/>
                        </a:rPr>
                        <a:t>Lo</a:t>
                      </a:r>
                      <a:r>
                        <a:rPr lang="en-GB" sz="2000" baseline="0" dirty="0">
                          <a:solidFill>
                            <a:schemeClr val="accent5">
                              <a:lumMod val="50000"/>
                            </a:schemeClr>
                          </a:solidFill>
                          <a:latin typeface="Century Gothic" panose="020B0502020202020204" pitchFamily="34" charset="0"/>
                        </a:rPr>
                        <a:t> cuida el hermano.</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2076436072"/>
                  </a:ext>
                </a:extLst>
              </a:tr>
            </a:tbl>
          </a:graphicData>
        </a:graphic>
      </p:graphicFrame>
      <p:graphicFrame>
        <p:nvGraphicFramePr>
          <p:cNvPr id="8" name="Table 7"/>
          <p:cNvGraphicFramePr>
            <a:graphicFrameLocks noGrp="1"/>
          </p:cNvGraphicFramePr>
          <p:nvPr>
            <p:extLst/>
          </p:nvPr>
        </p:nvGraphicFramePr>
        <p:xfrm>
          <a:off x="5777730" y="1481679"/>
          <a:ext cx="6288259" cy="4756957"/>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1.</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r h="429023">
                <a:tc rowSpan="2">
                  <a:txBody>
                    <a:bodyPr/>
                    <a:lstStyle/>
                    <a:p>
                      <a:r>
                        <a:rPr lang="en-GB" sz="2000" dirty="0">
                          <a:solidFill>
                            <a:schemeClr val="accent5">
                              <a:lumMod val="50000"/>
                            </a:schemeClr>
                          </a:solidFill>
                          <a:latin typeface="Century Gothic" panose="020B0502020202020204" pitchFamily="34" charset="0"/>
                        </a:rPr>
                        <a:t>2.</a:t>
                      </a:r>
                    </a:p>
                  </a:txBody>
                  <a:tcPr>
                    <a:noFill/>
                  </a:tcPr>
                </a:tc>
                <a:tc rowSpan="2">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noFill/>
                  </a:tcPr>
                </a:tc>
                <a:extLst>
                  <a:ext uri="{0D108BD9-81ED-4DB2-BD59-A6C34878D82A}">
                    <a16:rowId xmlns="" xmlns:a16="http://schemas.microsoft.com/office/drawing/2014/main" val="2076436072"/>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extLst>
                  <a:ext uri="{0D108BD9-81ED-4DB2-BD59-A6C34878D82A}">
                    <a16:rowId xmlns="" xmlns:a16="http://schemas.microsoft.com/office/drawing/2014/main" val="238271135"/>
                  </a:ext>
                </a:extLst>
              </a:tr>
              <a:tr h="429023">
                <a:tc rowSpan="2">
                  <a:txBody>
                    <a:bodyPr/>
                    <a:lstStyle/>
                    <a:p>
                      <a:r>
                        <a:rPr lang="en-GB" sz="2000" dirty="0">
                          <a:solidFill>
                            <a:schemeClr val="accent5">
                              <a:lumMod val="50000"/>
                            </a:schemeClr>
                          </a:solidFill>
                          <a:latin typeface="Century Gothic" panose="020B0502020202020204" pitchFamily="34" charset="0"/>
                        </a:rPr>
                        <a:t>3.</a:t>
                      </a:r>
                    </a:p>
                  </a:txBody>
                  <a:tcPr>
                    <a:solidFill>
                      <a:schemeClr val="accent2">
                        <a:lumMod val="20000"/>
                        <a:lumOff val="80000"/>
                      </a:schemeClr>
                    </a:solidFill>
                  </a:tcPr>
                </a:tc>
                <a:tc rowSpan="2">
                  <a:txBody>
                    <a:bodyPr/>
                    <a:lstStyle/>
                    <a:p>
                      <a:endParaRPr lang="en-GB" sz="2000" dirty="0">
                        <a:latin typeface="Century Gothic" panose="020B0502020202020204" pitchFamily="34" charset="0"/>
                      </a:endParaRPr>
                    </a:p>
                  </a:txBody>
                  <a:tcPr>
                    <a:solidFill>
                      <a:schemeClr val="accent2">
                        <a:lumMod val="20000"/>
                        <a:lumOff val="80000"/>
                      </a:schemeClr>
                    </a:solid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3780266602"/>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3184844323"/>
                  </a:ext>
                </a:extLst>
              </a:tr>
              <a:tr h="429023">
                <a:tc rowSpan="2">
                  <a:txBody>
                    <a:bodyPr/>
                    <a:lstStyle/>
                    <a:p>
                      <a:r>
                        <a:rPr lang="en-GB" sz="2000" dirty="0">
                          <a:solidFill>
                            <a:schemeClr val="accent5">
                              <a:lumMod val="50000"/>
                            </a:schemeClr>
                          </a:solidFill>
                          <a:latin typeface="Century Gothic" panose="020B0502020202020204" pitchFamily="34" charset="0"/>
                        </a:rPr>
                        <a:t>4. </a:t>
                      </a:r>
                    </a:p>
                  </a:txBody>
                  <a:tcPr>
                    <a:noFill/>
                  </a:tcPr>
                </a:tc>
                <a:tc rowSpan="2">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noFill/>
                  </a:tcPr>
                </a:tc>
                <a:extLst>
                  <a:ext uri="{0D108BD9-81ED-4DB2-BD59-A6C34878D82A}">
                    <a16:rowId xmlns="" xmlns:a16="http://schemas.microsoft.com/office/drawing/2014/main" val="3194600893"/>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tc>
                <a:extLst>
                  <a:ext uri="{0D108BD9-81ED-4DB2-BD59-A6C34878D82A}">
                    <a16:rowId xmlns="" xmlns:a16="http://schemas.microsoft.com/office/drawing/2014/main" val="2910101431"/>
                  </a:ext>
                </a:extLst>
              </a:tr>
              <a:tr h="429023">
                <a:tc rowSpan="2">
                  <a:txBody>
                    <a:bodyPr/>
                    <a:lstStyle/>
                    <a:p>
                      <a:r>
                        <a:rPr lang="en-GB" sz="2000" dirty="0">
                          <a:latin typeface="Century Gothic" panose="020B0502020202020204" pitchFamily="34" charset="0"/>
                        </a:rPr>
                        <a:t>5.</a:t>
                      </a:r>
                    </a:p>
                  </a:txBody>
                  <a:tcPr>
                    <a:solidFill>
                      <a:schemeClr val="accent2">
                        <a:lumMod val="20000"/>
                        <a:lumOff val="80000"/>
                      </a:schemeClr>
                    </a:solidFill>
                  </a:tcPr>
                </a:tc>
                <a:tc rowSpan="2">
                  <a:txBody>
                    <a:bodyPr/>
                    <a:lstStyle/>
                    <a:p>
                      <a:endParaRPr lang="en-GB" sz="2000" dirty="0">
                        <a:latin typeface="Century Gothic" panose="020B0502020202020204" pitchFamily="34" charset="0"/>
                      </a:endParaRPr>
                    </a:p>
                  </a:txBody>
                  <a:tcPr>
                    <a:solidFill>
                      <a:schemeClr val="accent2">
                        <a:lumMod val="20000"/>
                        <a:lumOff val="80000"/>
                      </a:schemeClr>
                    </a:solid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1080962212"/>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625874399"/>
                  </a:ext>
                </a:extLst>
              </a:tr>
            </a:tbl>
          </a:graphicData>
        </a:graphic>
      </p:graphicFrame>
      <p:sp>
        <p:nvSpPr>
          <p:cNvPr id="30" name="TextBox 29"/>
          <p:cNvSpPr txBox="1"/>
          <p:nvPr/>
        </p:nvSpPr>
        <p:spPr>
          <a:xfrm>
            <a:off x="6450733" y="1993984"/>
            <a:ext cx="3237104"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calls his brother.</a:t>
            </a:r>
          </a:p>
          <a:p>
            <a:pPr>
              <a:lnSpc>
                <a:spcPct val="114000"/>
              </a:lnSpc>
              <a:defRPr/>
            </a:pPr>
            <a:r>
              <a:rPr lang="en-GB" sz="2000" dirty="0">
                <a:solidFill>
                  <a:srgbClr val="002060"/>
                </a:solidFill>
                <a:latin typeface="Century Gothic" panose="020B0502020202020204" pitchFamily="34" charset="0"/>
              </a:rPr>
              <a:t>His brother calls him.</a:t>
            </a:r>
          </a:p>
        </p:txBody>
      </p:sp>
      <p:sp>
        <p:nvSpPr>
          <p:cNvPr id="31" name="Rounded Rectangle 30"/>
          <p:cNvSpPr/>
          <p:nvPr/>
        </p:nvSpPr>
        <p:spPr>
          <a:xfrm>
            <a:off x="11110278" y="87099"/>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
        <p:nvSpPr>
          <p:cNvPr id="2" name="TextBox 1"/>
          <p:cNvSpPr txBox="1"/>
          <p:nvPr/>
        </p:nvSpPr>
        <p:spPr>
          <a:xfrm>
            <a:off x="2006414" y="60299"/>
            <a:ext cx="3924886"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Brotherly love</a:t>
            </a:r>
          </a:p>
        </p:txBody>
      </p:sp>
      <p:sp>
        <p:nvSpPr>
          <p:cNvPr id="32" name="TextBox 31"/>
          <p:cNvSpPr txBox="1"/>
          <p:nvPr/>
        </p:nvSpPr>
        <p:spPr>
          <a:xfrm>
            <a:off x="6450733" y="2799865"/>
            <a:ext cx="4007236"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takes his brother to school.</a:t>
            </a:r>
          </a:p>
          <a:p>
            <a:pPr>
              <a:lnSpc>
                <a:spcPct val="114000"/>
              </a:lnSpc>
              <a:defRPr/>
            </a:pPr>
            <a:r>
              <a:rPr lang="en-GB" sz="2000" dirty="0">
                <a:solidFill>
                  <a:srgbClr val="002060"/>
                </a:solidFill>
                <a:latin typeface="Century Gothic" panose="020B0502020202020204" pitchFamily="34" charset="0"/>
              </a:rPr>
              <a:t>His brother takes him to school.</a:t>
            </a:r>
          </a:p>
        </p:txBody>
      </p:sp>
      <p:sp>
        <p:nvSpPr>
          <p:cNvPr id="33" name="TextBox 32"/>
          <p:cNvSpPr txBox="1"/>
          <p:nvPr/>
        </p:nvSpPr>
        <p:spPr>
          <a:xfrm>
            <a:off x="6440968" y="3694224"/>
            <a:ext cx="5172936"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His brother helps him with homework.</a:t>
            </a:r>
          </a:p>
          <a:p>
            <a:pPr>
              <a:lnSpc>
                <a:spcPct val="114000"/>
              </a:lnSpc>
              <a:defRPr/>
            </a:pPr>
            <a:r>
              <a:rPr lang="en-GB" sz="2000" dirty="0">
                <a:solidFill>
                  <a:srgbClr val="002060"/>
                </a:solidFill>
                <a:latin typeface="Century Gothic" panose="020B0502020202020204" pitchFamily="34" charset="0"/>
              </a:rPr>
              <a:t>He helps his brother with homework.</a:t>
            </a:r>
          </a:p>
        </p:txBody>
      </p:sp>
      <p:sp>
        <p:nvSpPr>
          <p:cNvPr id="34" name="TextBox 33"/>
          <p:cNvSpPr txBox="1"/>
          <p:nvPr/>
        </p:nvSpPr>
        <p:spPr>
          <a:xfrm>
            <a:off x="6440968" y="4515083"/>
            <a:ext cx="4541808"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helps his brother in the garden.</a:t>
            </a:r>
          </a:p>
          <a:p>
            <a:pPr>
              <a:lnSpc>
                <a:spcPct val="114000"/>
              </a:lnSpc>
              <a:defRPr/>
            </a:pPr>
            <a:r>
              <a:rPr lang="en-GB" sz="2000" dirty="0">
                <a:solidFill>
                  <a:srgbClr val="002060"/>
                </a:solidFill>
                <a:latin typeface="Century Gothic" panose="020B0502020202020204" pitchFamily="34" charset="0"/>
              </a:rPr>
              <a:t>His brother helps him in the garden.</a:t>
            </a:r>
          </a:p>
        </p:txBody>
      </p:sp>
      <p:sp>
        <p:nvSpPr>
          <p:cNvPr id="35" name="TextBox 34"/>
          <p:cNvSpPr txBox="1"/>
          <p:nvPr/>
        </p:nvSpPr>
        <p:spPr>
          <a:xfrm>
            <a:off x="6440968" y="5405159"/>
            <a:ext cx="4541808"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looks after his brother.</a:t>
            </a:r>
          </a:p>
          <a:p>
            <a:pPr>
              <a:lnSpc>
                <a:spcPct val="114000"/>
              </a:lnSpc>
              <a:defRPr/>
            </a:pPr>
            <a:r>
              <a:rPr lang="en-GB" sz="2000" dirty="0">
                <a:solidFill>
                  <a:srgbClr val="002060"/>
                </a:solidFill>
                <a:latin typeface="Century Gothic" panose="020B0502020202020204" pitchFamily="34" charset="0"/>
              </a:rPr>
              <a:t>His brother looks after him.</a:t>
            </a:r>
          </a:p>
        </p:txBody>
      </p:sp>
      <p:pic>
        <p:nvPicPr>
          <p:cNvPr id="37"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2956" y="3251144"/>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0930" y="3689941"/>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0930" y="1979006"/>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0930" y="4559317"/>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3051" y="5816100"/>
            <a:ext cx="371910" cy="387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499" y="645074"/>
            <a:ext cx="11021769" cy="1061829"/>
          </a:xfrm>
          <a:prstGeom prst="rect">
            <a:avLst/>
          </a:prstGeom>
          <a:noFill/>
        </p:spPr>
        <p:txBody>
          <a:bodyPr wrap="square" rtlCol="0">
            <a:spAutoFit/>
          </a:bodyPr>
          <a:lstStyle/>
          <a:p>
            <a:r>
              <a:rPr lang="en-GB" sz="2100" dirty="0">
                <a:solidFill>
                  <a:srgbClr val="4472C4">
                    <a:lumMod val="50000"/>
                  </a:srgbClr>
                </a:solidFill>
                <a:latin typeface="Century Gothic" panose="020B0502020202020204" pitchFamily="34" charset="0"/>
              </a:rPr>
              <a:t>Esteban and his twin brother are always helping each other out!</a:t>
            </a:r>
          </a:p>
          <a:p>
            <a:r>
              <a:rPr lang="en-GB" sz="2100" dirty="0">
                <a:solidFill>
                  <a:srgbClr val="4472C4">
                    <a:lumMod val="50000"/>
                  </a:srgbClr>
                </a:solidFill>
                <a:latin typeface="Century Gothic" panose="020B0502020202020204" pitchFamily="34" charset="0"/>
              </a:rPr>
              <a:t>Read the sentences about what they do.</a:t>
            </a:r>
          </a:p>
          <a:p>
            <a:r>
              <a:rPr lang="en-GB" sz="2100" dirty="0">
                <a:solidFill>
                  <a:srgbClr val="4472C4">
                    <a:lumMod val="50000"/>
                  </a:srgbClr>
                </a:solidFill>
                <a:latin typeface="Century Gothic" panose="020B0502020202020204" pitchFamily="34" charset="0"/>
              </a:rPr>
              <a:t>Tick which statement is true.</a:t>
            </a:r>
          </a:p>
        </p:txBody>
      </p:sp>
      <p:sp>
        <p:nvSpPr>
          <p:cNvPr id="17" name="TextBox 16"/>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pic>
        <p:nvPicPr>
          <p:cNvPr id="21" name="Picture 2" descr="http://www.clker.com/cliparts/2/0/6/9/11954221521450757179ryanlerch_sporty_boy_outline.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68" y="1649214"/>
            <a:ext cx="963022" cy="24281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clker.com/cliparts/2/0/6/9/11954221521450757179ryanlerch_sporty_boy_outline.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62816" y="1993342"/>
            <a:ext cx="919608" cy="208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7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32" grpId="0"/>
      <p:bldP spid="33" grpId="0"/>
      <p:bldP spid="34" grpId="0"/>
      <p:bldP spid="3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1" y="2706536"/>
          <a:ext cx="5595686" cy="2861245"/>
        </p:xfrm>
        <a:graphic>
          <a:graphicData uri="http://schemas.openxmlformats.org/drawingml/2006/table">
            <a:tbl>
              <a:tblPr firstRow="1" bandRow="1">
                <a:tableStyleId>{5DA37D80-6434-44D0-A028-1B22A696006F}</a:tableStyleId>
              </a:tblPr>
              <a:tblGrid>
                <a:gridCol w="587587">
                  <a:extLst>
                    <a:ext uri="{9D8B030D-6E8A-4147-A177-3AD203B41FA5}">
                      <a16:colId xmlns="" xmlns:a16="http://schemas.microsoft.com/office/drawing/2014/main" val="3587697735"/>
                    </a:ext>
                  </a:extLst>
                </a:gridCol>
                <a:gridCol w="5008099">
                  <a:extLst>
                    <a:ext uri="{9D8B030D-6E8A-4147-A177-3AD203B41FA5}">
                      <a16:colId xmlns="" xmlns:a16="http://schemas.microsoft.com/office/drawing/2014/main" val="4273422518"/>
                    </a:ext>
                  </a:extLst>
                </a:gridCol>
              </a:tblGrid>
              <a:tr h="456381">
                <a:tc>
                  <a:txBody>
                    <a:bodyPr/>
                    <a:lstStyle/>
                    <a:p>
                      <a:pPr algn="ctr"/>
                      <a:endParaRPr lang="en-GB" sz="2000" dirty="0">
                        <a:solidFill>
                          <a:srgbClr val="002060"/>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3097209514"/>
                  </a:ext>
                </a:extLst>
              </a:tr>
              <a:tr h="425956">
                <a:tc>
                  <a:txBody>
                    <a:bodyPr/>
                    <a:lstStyle/>
                    <a:p>
                      <a:pPr algn="ctr"/>
                      <a:r>
                        <a:rPr lang="en-GB" sz="2000" dirty="0">
                          <a:solidFill>
                            <a:schemeClr val="accent5">
                              <a:lumMod val="50000"/>
                            </a:schemeClr>
                          </a:solidFill>
                          <a:latin typeface="Century Gothic" panose="020B050202020202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Él despierta a su hermano.</a:t>
                      </a:r>
                    </a:p>
                  </a:txBody>
                  <a:tcPr/>
                </a:tc>
                <a:extLst>
                  <a:ext uri="{0D108BD9-81ED-4DB2-BD59-A6C34878D82A}">
                    <a16:rowId xmlns="" xmlns:a16="http://schemas.microsoft.com/office/drawing/2014/main" val="3442370797"/>
                  </a:ext>
                </a:extLst>
              </a:tr>
              <a:tr h="425956">
                <a:tc>
                  <a:txBody>
                    <a:bodyPr/>
                    <a:lstStyle/>
                    <a:p>
                      <a:pPr algn="ctr"/>
                      <a:r>
                        <a:rPr lang="en-GB" sz="2000" dirty="0">
                          <a:solidFill>
                            <a:schemeClr val="accent5">
                              <a:lumMod val="50000"/>
                            </a:schemeClr>
                          </a:solidFill>
                          <a:latin typeface="Century Gothic" panose="020B0502020202020204" pitchFamily="34" charset="0"/>
                        </a:rPr>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Lo levanta su</a:t>
                      </a:r>
                      <a:r>
                        <a:rPr lang="en-GB" sz="2000" baseline="0" dirty="0">
                          <a:solidFill>
                            <a:schemeClr val="accent5">
                              <a:lumMod val="50000"/>
                            </a:schemeClr>
                          </a:solidFill>
                          <a:latin typeface="Century Gothic" panose="020B0502020202020204" pitchFamily="34" charset="0"/>
                        </a:rPr>
                        <a:t> hermano.</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1890588510"/>
                  </a:ext>
                </a:extLst>
              </a:tr>
              <a:tr h="425956">
                <a:tc>
                  <a:txBody>
                    <a:bodyPr/>
                    <a:lstStyle/>
                    <a:p>
                      <a:pPr algn="ctr"/>
                      <a:r>
                        <a:rPr lang="en-GB" sz="2000" dirty="0">
                          <a:solidFill>
                            <a:schemeClr val="accent5">
                              <a:lumMod val="50000"/>
                            </a:schemeClr>
                          </a:solidFill>
                          <a:latin typeface="Century Gothic" panose="020B0502020202020204" pitchFamily="34" charset="0"/>
                        </a:rPr>
                        <a: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Lo observa su hermano cuando juega al tenis.</a:t>
                      </a:r>
                    </a:p>
                  </a:txBody>
                  <a:tcPr/>
                </a:tc>
                <a:extLst>
                  <a:ext uri="{0D108BD9-81ED-4DB2-BD59-A6C34878D82A}">
                    <a16:rowId xmlns="" xmlns:a16="http://schemas.microsoft.com/office/drawing/2014/main" val="4098199311"/>
                  </a:ext>
                </a:extLst>
              </a:tr>
              <a:tr h="425956">
                <a:tc>
                  <a:txBody>
                    <a:bodyPr/>
                    <a:lstStyle/>
                    <a:p>
                      <a:pPr algn="ctr"/>
                      <a:r>
                        <a:rPr lang="en-GB" sz="2000" dirty="0">
                          <a:solidFill>
                            <a:schemeClr val="accent5">
                              <a:lumMod val="50000"/>
                            </a:schemeClr>
                          </a:solidFill>
                          <a:latin typeface="Century Gothic" panose="020B0502020202020204" pitchFamily="34"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Él saluda</a:t>
                      </a:r>
                      <a:r>
                        <a:rPr lang="en-GB" sz="2000" baseline="0" dirty="0">
                          <a:solidFill>
                            <a:schemeClr val="accent5">
                              <a:lumMod val="50000"/>
                            </a:schemeClr>
                          </a:solidFill>
                          <a:latin typeface="Century Gothic" panose="020B0502020202020204" pitchFamily="34" charset="0"/>
                        </a:rPr>
                        <a:t> a su hermano todos los días.</a:t>
                      </a:r>
                      <a:endParaRPr lang="en-GB" sz="2000"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2906487638"/>
                  </a:ext>
                </a:extLst>
              </a:tr>
              <a:tr h="425956">
                <a:tc>
                  <a:txBody>
                    <a:bodyPr/>
                    <a:lstStyle/>
                    <a:p>
                      <a:pPr algn="ctr"/>
                      <a:r>
                        <a:rPr lang="en-GB" sz="1800" dirty="0">
                          <a:solidFill>
                            <a:schemeClr val="accent5">
                              <a:lumMod val="50000"/>
                            </a:schemeClr>
                          </a:solidFill>
                          <a:latin typeface="Century Gothic" panose="020B0502020202020204" pitchFamily="34" charset="0"/>
                        </a:rPr>
                        <a:t>10</a:t>
                      </a:r>
                      <a:endParaRPr lang="en-GB" sz="1400" dirty="0">
                        <a:solidFill>
                          <a:schemeClr val="accent5">
                            <a:lumMod val="50000"/>
                          </a:schemeClr>
                        </a:solidFill>
                        <a:latin typeface="Century Gothic" panose="020B0502020202020204" pitchFamily="34" charset="0"/>
                      </a:endParaRPr>
                    </a:p>
                  </a:txBody>
                  <a:tcPr anchor="ctr"/>
                </a:tc>
                <a:tc>
                  <a:txBody>
                    <a:bodyPr/>
                    <a:lstStyle/>
                    <a:p>
                      <a:r>
                        <a:rPr lang="en-GB" sz="2000" dirty="0">
                          <a:solidFill>
                            <a:schemeClr val="accent5">
                              <a:lumMod val="50000"/>
                            </a:schemeClr>
                          </a:solidFill>
                          <a:latin typeface="Century Gothic" panose="020B0502020202020204" pitchFamily="34" charset="0"/>
                        </a:rPr>
                        <a:t>Lo respeta mucho su hermano.</a:t>
                      </a:r>
                    </a:p>
                  </a:txBody>
                  <a:tcPr/>
                </a:tc>
                <a:extLst>
                  <a:ext uri="{0D108BD9-81ED-4DB2-BD59-A6C34878D82A}">
                    <a16:rowId xmlns="" xmlns:a16="http://schemas.microsoft.com/office/drawing/2014/main" val="2076436072"/>
                  </a:ext>
                </a:extLst>
              </a:tr>
            </a:tbl>
          </a:graphicData>
        </a:graphic>
      </p:graphicFrame>
      <p:graphicFrame>
        <p:nvGraphicFramePr>
          <p:cNvPr id="8" name="Table 7"/>
          <p:cNvGraphicFramePr>
            <a:graphicFrameLocks noGrp="1"/>
          </p:cNvGraphicFramePr>
          <p:nvPr>
            <p:extLst/>
          </p:nvPr>
        </p:nvGraphicFramePr>
        <p:xfrm>
          <a:off x="5781822" y="991319"/>
          <a:ext cx="6288259" cy="4756957"/>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6.</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r h="429023">
                <a:tc rowSpan="2">
                  <a:txBody>
                    <a:bodyPr/>
                    <a:lstStyle/>
                    <a:p>
                      <a:r>
                        <a:rPr lang="en-GB" sz="2000" dirty="0">
                          <a:solidFill>
                            <a:schemeClr val="accent5">
                              <a:lumMod val="50000"/>
                            </a:schemeClr>
                          </a:solidFill>
                          <a:latin typeface="Century Gothic" panose="020B0502020202020204" pitchFamily="34" charset="0"/>
                        </a:rPr>
                        <a:t>7.</a:t>
                      </a:r>
                    </a:p>
                  </a:txBody>
                  <a:tcPr>
                    <a:noFill/>
                  </a:tcPr>
                </a:tc>
                <a:tc rowSpan="2">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noFill/>
                  </a:tcPr>
                </a:tc>
                <a:extLst>
                  <a:ext uri="{0D108BD9-81ED-4DB2-BD59-A6C34878D82A}">
                    <a16:rowId xmlns="" xmlns:a16="http://schemas.microsoft.com/office/drawing/2014/main" val="2076436072"/>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extLst>
                  <a:ext uri="{0D108BD9-81ED-4DB2-BD59-A6C34878D82A}">
                    <a16:rowId xmlns="" xmlns:a16="http://schemas.microsoft.com/office/drawing/2014/main" val="238271135"/>
                  </a:ext>
                </a:extLst>
              </a:tr>
              <a:tr h="429023">
                <a:tc rowSpan="2">
                  <a:txBody>
                    <a:bodyPr/>
                    <a:lstStyle/>
                    <a:p>
                      <a:r>
                        <a:rPr lang="en-GB" sz="2000" dirty="0">
                          <a:solidFill>
                            <a:schemeClr val="accent5">
                              <a:lumMod val="50000"/>
                            </a:schemeClr>
                          </a:solidFill>
                          <a:latin typeface="Century Gothic" panose="020B0502020202020204" pitchFamily="34" charset="0"/>
                        </a:rPr>
                        <a:t>8.</a:t>
                      </a:r>
                    </a:p>
                  </a:txBody>
                  <a:tcPr>
                    <a:solidFill>
                      <a:schemeClr val="accent2">
                        <a:lumMod val="20000"/>
                        <a:lumOff val="80000"/>
                      </a:schemeClr>
                    </a:solidFill>
                  </a:tcPr>
                </a:tc>
                <a:tc rowSpan="2">
                  <a:txBody>
                    <a:bodyPr/>
                    <a:lstStyle/>
                    <a:p>
                      <a:endParaRPr lang="en-GB" sz="2000" dirty="0">
                        <a:latin typeface="Century Gothic" panose="020B0502020202020204" pitchFamily="34" charset="0"/>
                      </a:endParaRPr>
                    </a:p>
                  </a:txBody>
                  <a:tcPr>
                    <a:solidFill>
                      <a:schemeClr val="accent2">
                        <a:lumMod val="20000"/>
                        <a:lumOff val="80000"/>
                      </a:schemeClr>
                    </a:solid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3780266602"/>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3184844323"/>
                  </a:ext>
                </a:extLst>
              </a:tr>
              <a:tr h="429023">
                <a:tc rowSpan="2">
                  <a:txBody>
                    <a:bodyPr/>
                    <a:lstStyle/>
                    <a:p>
                      <a:r>
                        <a:rPr lang="en-GB" sz="2000" dirty="0">
                          <a:solidFill>
                            <a:schemeClr val="accent5">
                              <a:lumMod val="50000"/>
                            </a:schemeClr>
                          </a:solidFill>
                          <a:latin typeface="Century Gothic" panose="020B0502020202020204" pitchFamily="34" charset="0"/>
                        </a:rPr>
                        <a:t>9. </a:t>
                      </a:r>
                    </a:p>
                  </a:txBody>
                  <a:tcPr>
                    <a:noFill/>
                  </a:tcPr>
                </a:tc>
                <a:tc rowSpan="2">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noFill/>
                  </a:tcPr>
                </a:tc>
                <a:extLst>
                  <a:ext uri="{0D108BD9-81ED-4DB2-BD59-A6C34878D82A}">
                    <a16:rowId xmlns="" xmlns:a16="http://schemas.microsoft.com/office/drawing/2014/main" val="3194600893"/>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tc>
                <a:extLst>
                  <a:ext uri="{0D108BD9-81ED-4DB2-BD59-A6C34878D82A}">
                    <a16:rowId xmlns="" xmlns:a16="http://schemas.microsoft.com/office/drawing/2014/main" val="2910101431"/>
                  </a:ext>
                </a:extLst>
              </a:tr>
              <a:tr h="429023">
                <a:tc rowSpan="2">
                  <a:txBody>
                    <a:bodyPr/>
                    <a:lstStyle/>
                    <a:p>
                      <a:r>
                        <a:rPr lang="en-GB" sz="2000" dirty="0">
                          <a:latin typeface="Century Gothic" panose="020B0502020202020204" pitchFamily="34" charset="0"/>
                        </a:rPr>
                        <a:t>10.</a:t>
                      </a:r>
                    </a:p>
                  </a:txBody>
                  <a:tcPr>
                    <a:solidFill>
                      <a:schemeClr val="accent2">
                        <a:lumMod val="20000"/>
                        <a:lumOff val="80000"/>
                      </a:schemeClr>
                    </a:solidFill>
                  </a:tcPr>
                </a:tc>
                <a:tc rowSpan="2">
                  <a:txBody>
                    <a:bodyPr/>
                    <a:lstStyle/>
                    <a:p>
                      <a:endParaRPr lang="en-GB" sz="2000" dirty="0">
                        <a:latin typeface="Century Gothic" panose="020B0502020202020204" pitchFamily="34" charset="0"/>
                      </a:endParaRPr>
                    </a:p>
                  </a:txBody>
                  <a:tcPr>
                    <a:solidFill>
                      <a:schemeClr val="accent2">
                        <a:lumMod val="20000"/>
                        <a:lumOff val="80000"/>
                      </a:schemeClr>
                    </a:solid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1080962212"/>
                  </a:ext>
                </a:extLst>
              </a:tr>
              <a:tr h="429023">
                <a:tc vMerge="1">
                  <a:txBody>
                    <a:bodyPr/>
                    <a:lstStyle/>
                    <a:p>
                      <a:endParaRPr lang="en-GB" sz="2000" dirty="0">
                        <a:latin typeface="Century Gothic" panose="020B0502020202020204" pitchFamily="34" charset="0"/>
                      </a:endParaRPr>
                    </a:p>
                  </a:txBody>
                  <a:tcPr>
                    <a:noFill/>
                  </a:tcPr>
                </a:tc>
                <a:tc vMerge="1">
                  <a:txBody>
                    <a:bodyPr/>
                    <a:lstStyle/>
                    <a:p>
                      <a:endParaRPr lang="en-GB" sz="2000" dirty="0">
                        <a:latin typeface="Century Gothic" panose="020B0502020202020204" pitchFamily="34" charset="0"/>
                      </a:endParaRPr>
                    </a:p>
                  </a:txBody>
                  <a:tcPr>
                    <a:noFill/>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625874399"/>
                  </a:ext>
                </a:extLst>
              </a:tr>
            </a:tbl>
          </a:graphicData>
        </a:graphic>
      </p:graphicFrame>
      <p:sp>
        <p:nvSpPr>
          <p:cNvPr id="30" name="TextBox 29"/>
          <p:cNvSpPr txBox="1"/>
          <p:nvPr/>
        </p:nvSpPr>
        <p:spPr>
          <a:xfrm>
            <a:off x="6454824" y="1503624"/>
            <a:ext cx="4405433"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His brother wakes him up.</a:t>
            </a:r>
          </a:p>
          <a:p>
            <a:pPr>
              <a:lnSpc>
                <a:spcPct val="114000"/>
              </a:lnSpc>
              <a:defRPr/>
            </a:pPr>
            <a:r>
              <a:rPr lang="en-GB" sz="2000" dirty="0">
                <a:solidFill>
                  <a:srgbClr val="002060"/>
                </a:solidFill>
                <a:latin typeface="Century Gothic" panose="020B0502020202020204" pitchFamily="34" charset="0"/>
              </a:rPr>
              <a:t>He wakes his brother up.</a:t>
            </a:r>
          </a:p>
        </p:txBody>
      </p:sp>
      <p:sp>
        <p:nvSpPr>
          <p:cNvPr id="31" name="Rounded Rectangle 30"/>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
        <p:nvSpPr>
          <p:cNvPr id="2" name="TextBox 1"/>
          <p:cNvSpPr txBox="1"/>
          <p:nvPr/>
        </p:nvSpPr>
        <p:spPr>
          <a:xfrm>
            <a:off x="4138726" y="202828"/>
            <a:ext cx="3924886"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Brotherly love?</a:t>
            </a:r>
          </a:p>
        </p:txBody>
      </p:sp>
      <p:sp>
        <p:nvSpPr>
          <p:cNvPr id="32" name="TextBox 31"/>
          <p:cNvSpPr txBox="1"/>
          <p:nvPr/>
        </p:nvSpPr>
        <p:spPr>
          <a:xfrm>
            <a:off x="6454825" y="2309505"/>
            <a:ext cx="4007236"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gets his brother up.</a:t>
            </a:r>
          </a:p>
          <a:p>
            <a:pPr>
              <a:lnSpc>
                <a:spcPct val="114000"/>
              </a:lnSpc>
              <a:defRPr/>
            </a:pPr>
            <a:r>
              <a:rPr lang="en-GB" sz="2000" dirty="0">
                <a:solidFill>
                  <a:srgbClr val="002060"/>
                </a:solidFill>
                <a:latin typeface="Century Gothic" panose="020B0502020202020204" pitchFamily="34" charset="0"/>
              </a:rPr>
              <a:t>His brother gets him up.</a:t>
            </a:r>
          </a:p>
        </p:txBody>
      </p:sp>
      <p:sp>
        <p:nvSpPr>
          <p:cNvPr id="33" name="TextBox 32"/>
          <p:cNvSpPr txBox="1"/>
          <p:nvPr/>
        </p:nvSpPr>
        <p:spPr>
          <a:xfrm>
            <a:off x="6445060" y="3199581"/>
            <a:ext cx="5172936"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watches his brother play tennis.</a:t>
            </a:r>
          </a:p>
          <a:p>
            <a:pPr>
              <a:lnSpc>
                <a:spcPct val="114000"/>
              </a:lnSpc>
              <a:defRPr/>
            </a:pPr>
            <a:r>
              <a:rPr lang="en-GB" sz="2000" dirty="0">
                <a:solidFill>
                  <a:srgbClr val="002060"/>
                </a:solidFill>
                <a:latin typeface="Century Gothic" panose="020B0502020202020204" pitchFamily="34" charset="0"/>
              </a:rPr>
              <a:t>His brother watches him play tennis.</a:t>
            </a:r>
          </a:p>
        </p:txBody>
      </p:sp>
      <p:sp>
        <p:nvSpPr>
          <p:cNvPr id="34" name="TextBox 33"/>
          <p:cNvSpPr txBox="1"/>
          <p:nvPr/>
        </p:nvSpPr>
        <p:spPr>
          <a:xfrm>
            <a:off x="6445060" y="4024723"/>
            <a:ext cx="4541808"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He greets his brother every day.</a:t>
            </a:r>
          </a:p>
          <a:p>
            <a:pPr>
              <a:lnSpc>
                <a:spcPct val="114000"/>
              </a:lnSpc>
              <a:defRPr/>
            </a:pPr>
            <a:r>
              <a:rPr lang="en-GB" sz="2000" dirty="0">
                <a:solidFill>
                  <a:srgbClr val="002060"/>
                </a:solidFill>
                <a:latin typeface="Century Gothic" panose="020B0502020202020204" pitchFamily="34" charset="0"/>
              </a:rPr>
              <a:t>His brother greets him every day.</a:t>
            </a:r>
          </a:p>
        </p:txBody>
      </p:sp>
      <p:sp>
        <p:nvSpPr>
          <p:cNvPr id="35" name="TextBox 34"/>
          <p:cNvSpPr txBox="1"/>
          <p:nvPr/>
        </p:nvSpPr>
        <p:spPr>
          <a:xfrm>
            <a:off x="6445060" y="4914799"/>
            <a:ext cx="4541808" cy="763222"/>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His brother really respects him.</a:t>
            </a:r>
          </a:p>
          <a:p>
            <a:pPr>
              <a:lnSpc>
                <a:spcPct val="114000"/>
              </a:lnSpc>
              <a:defRPr/>
            </a:pPr>
            <a:r>
              <a:rPr lang="en-GB" sz="2000" dirty="0">
                <a:solidFill>
                  <a:srgbClr val="002060"/>
                </a:solidFill>
                <a:latin typeface="Century Gothic" panose="020B0502020202020204" pitchFamily="34" charset="0"/>
              </a:rPr>
              <a:t>He really respects his brother.</a:t>
            </a:r>
          </a:p>
        </p:txBody>
      </p:sp>
      <p:pic>
        <p:nvPicPr>
          <p:cNvPr id="37"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0153" y="2760619"/>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041" y="3637317"/>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5022" y="1910282"/>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5022" y="4084314"/>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041" y="4895538"/>
            <a:ext cx="371910" cy="3874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pic>
        <p:nvPicPr>
          <p:cNvPr id="1026" name="Picture 2" descr="http://www.clker.com/cliparts/2/0/6/9/11954221521450757179ryanlerch_sporty_boy_outline.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6" y="171129"/>
            <a:ext cx="1005568" cy="25354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lker.com/cliparts/2/0/6/9/11954221521450757179ryanlerch_sporty_boy_outline.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17017" y="510696"/>
            <a:ext cx="966944" cy="219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125326"/>
            <a:ext cx="11781691" cy="1325563"/>
          </a:xfrm>
        </p:spPr>
        <p:txBody>
          <a:bodyPr>
            <a:normAutofit/>
          </a:bodyPr>
          <a:lstStyle/>
          <a:p>
            <a:r>
              <a:rPr lang="en-GB" sz="2800" b="1" dirty="0"/>
              <a:t>Now complete the translations about Esteban and his </a:t>
            </a:r>
            <a:r>
              <a:rPr lang="en-GB" sz="2800" b="1" i="1" dirty="0"/>
              <a:t>older</a:t>
            </a:r>
            <a:r>
              <a:rPr lang="en-GB" sz="2800" b="1" dirty="0"/>
              <a:t> brother.</a:t>
            </a:r>
          </a:p>
        </p:txBody>
      </p:sp>
      <p:sp>
        <p:nvSpPr>
          <p:cNvPr id="5" name="TextBox 4"/>
          <p:cNvSpPr txBox="1"/>
          <p:nvPr/>
        </p:nvSpPr>
        <p:spPr>
          <a:xfrm>
            <a:off x="489857" y="1188064"/>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His brother calls him</a:t>
            </a:r>
            <a:r>
              <a:rPr lang="en-GB" sz="3200" dirty="0">
                <a:solidFill>
                  <a:srgbClr val="4472C4">
                    <a:lumMod val="50000"/>
                  </a:srgbClr>
                </a:solidFill>
                <a:latin typeface="Century Gothic" panose="020B0502020202020204" pitchFamily="34" charset="0"/>
              </a:rPr>
              <a:t> </a:t>
            </a:r>
          </a:p>
          <a:p>
            <a:pPr>
              <a:lnSpc>
                <a:spcPct val="150000"/>
              </a:lnSpc>
            </a:pPr>
            <a:r>
              <a:rPr lang="en-GB" sz="3200" dirty="0">
                <a:solidFill>
                  <a:srgbClr val="4472C4">
                    <a:lumMod val="50000"/>
                  </a:srgbClr>
                </a:solidFill>
                <a:latin typeface="Century Gothic" panose="020B0502020202020204" pitchFamily="34" charset="0"/>
              </a:rPr>
              <a:t>1) _____________su hermano.</a:t>
            </a:r>
            <a:endParaRPr lang="en-GB" sz="2400" dirty="0">
              <a:solidFill>
                <a:srgbClr val="4472C4">
                  <a:lumMod val="50000"/>
                </a:srgbClr>
              </a:solidFill>
              <a:latin typeface="Century Gothic" panose="020B0502020202020204" pitchFamily="34" charset="0"/>
            </a:endParaRPr>
          </a:p>
        </p:txBody>
      </p:sp>
      <p:sp>
        <p:nvSpPr>
          <p:cNvPr id="6" name="TextBox 5"/>
          <p:cNvSpPr txBox="1"/>
          <p:nvPr/>
        </p:nvSpPr>
        <p:spPr>
          <a:xfrm>
            <a:off x="1248633" y="2012958"/>
            <a:ext cx="2183945"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Lo llama</a:t>
            </a:r>
          </a:p>
        </p:txBody>
      </p:sp>
      <p:sp>
        <p:nvSpPr>
          <p:cNvPr id="7" name="TextBox 6"/>
          <p:cNvSpPr txBox="1"/>
          <p:nvPr/>
        </p:nvSpPr>
        <p:spPr>
          <a:xfrm>
            <a:off x="430650" y="2597733"/>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He takes his brother to school.</a:t>
            </a:r>
            <a:endParaRPr lang="en-GB" sz="3200" dirty="0">
              <a:solidFill>
                <a:srgbClr val="4472C4">
                  <a:lumMod val="50000"/>
                </a:srgbClr>
              </a:solidFill>
              <a:latin typeface="Century Gothic" panose="020B0502020202020204" pitchFamily="34" charset="0"/>
            </a:endParaRPr>
          </a:p>
          <a:p>
            <a:pPr>
              <a:lnSpc>
                <a:spcPct val="150000"/>
              </a:lnSpc>
            </a:pPr>
            <a:r>
              <a:rPr lang="en-GB" sz="3200" dirty="0">
                <a:solidFill>
                  <a:srgbClr val="4472C4">
                    <a:lumMod val="50000"/>
                  </a:srgbClr>
                </a:solidFill>
                <a:latin typeface="Century Gothic" panose="020B0502020202020204" pitchFamily="34" charset="0"/>
              </a:rPr>
              <a:t>2) _____________a su hermano al colegio.</a:t>
            </a:r>
            <a:endParaRPr lang="en-GB" sz="2400" dirty="0">
              <a:solidFill>
                <a:srgbClr val="4472C4">
                  <a:lumMod val="50000"/>
                </a:srgbClr>
              </a:solidFill>
              <a:latin typeface="Century Gothic" panose="020B0502020202020204" pitchFamily="34" charset="0"/>
            </a:endParaRPr>
          </a:p>
        </p:txBody>
      </p:sp>
      <p:sp>
        <p:nvSpPr>
          <p:cNvPr id="8" name="TextBox 7"/>
          <p:cNvSpPr txBox="1"/>
          <p:nvPr/>
        </p:nvSpPr>
        <p:spPr>
          <a:xfrm>
            <a:off x="1248633" y="3378690"/>
            <a:ext cx="2183945"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(Él) lleva</a:t>
            </a:r>
          </a:p>
        </p:txBody>
      </p:sp>
      <p:sp>
        <p:nvSpPr>
          <p:cNvPr id="9" name="Rounded Rectangle 8"/>
          <p:cNvSpPr/>
          <p:nvPr/>
        </p:nvSpPr>
        <p:spPr>
          <a:xfrm>
            <a:off x="11113478" y="595199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prstClr val="white"/>
                </a:solidFill>
                <a:latin typeface="Century Gothic" panose="020B0502020202020204" pitchFamily="34" charset="0"/>
              </a:rPr>
              <a:t>escribir</a:t>
            </a:r>
            <a:endParaRPr lang="en-GB" dirty="0">
              <a:solidFill>
                <a:prstClr val="white"/>
              </a:solidFill>
              <a:latin typeface="Century Gothic" panose="020B0502020202020204" pitchFamily="34" charset="0"/>
            </a:endParaRPr>
          </a:p>
        </p:txBody>
      </p:sp>
      <p:sp>
        <p:nvSpPr>
          <p:cNvPr id="10" name="TextBox 9"/>
          <p:cNvSpPr txBox="1"/>
          <p:nvPr/>
        </p:nvSpPr>
        <p:spPr>
          <a:xfrm>
            <a:off x="489856" y="4201869"/>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He helps his brother with the homework.</a:t>
            </a:r>
            <a:endParaRPr lang="en-GB" sz="3200" dirty="0">
              <a:solidFill>
                <a:srgbClr val="4472C4">
                  <a:lumMod val="50000"/>
                </a:srgbClr>
              </a:solidFill>
              <a:latin typeface="Century Gothic" panose="020B0502020202020204" pitchFamily="34" charset="0"/>
            </a:endParaRPr>
          </a:p>
          <a:p>
            <a:pPr>
              <a:lnSpc>
                <a:spcPct val="150000"/>
              </a:lnSpc>
            </a:pPr>
            <a:r>
              <a:rPr lang="en-GB" sz="3200" dirty="0">
                <a:solidFill>
                  <a:srgbClr val="4472C4">
                    <a:lumMod val="50000"/>
                  </a:srgbClr>
                </a:solidFill>
                <a:latin typeface="Century Gothic" panose="020B0502020202020204" pitchFamily="34" charset="0"/>
              </a:rPr>
              <a:t>3) _____________a su hermano con los </a:t>
            </a:r>
            <a:r>
              <a:rPr lang="en-GB" sz="3200" dirty="0" err="1">
                <a:solidFill>
                  <a:srgbClr val="4472C4">
                    <a:lumMod val="50000"/>
                  </a:srgbClr>
                </a:solidFill>
                <a:latin typeface="Century Gothic" panose="020B0502020202020204" pitchFamily="34" charset="0"/>
              </a:rPr>
              <a:t>deberes</a:t>
            </a:r>
            <a:r>
              <a:rPr lang="en-GB" sz="3200" dirty="0">
                <a:solidFill>
                  <a:srgbClr val="4472C4">
                    <a:lumMod val="50000"/>
                  </a:srgbClr>
                </a:solidFill>
                <a:latin typeface="Century Gothic" panose="020B0502020202020204" pitchFamily="34" charset="0"/>
              </a:rPr>
              <a:t>.</a:t>
            </a:r>
            <a:endParaRPr lang="en-GB" sz="2400" dirty="0">
              <a:solidFill>
                <a:srgbClr val="4472C4">
                  <a:lumMod val="50000"/>
                </a:srgbClr>
              </a:solidFill>
              <a:latin typeface="Century Gothic" panose="020B0502020202020204" pitchFamily="34" charset="0"/>
            </a:endParaRPr>
          </a:p>
        </p:txBody>
      </p:sp>
      <p:sp>
        <p:nvSpPr>
          <p:cNvPr id="11" name="TextBox 10"/>
          <p:cNvSpPr txBox="1"/>
          <p:nvPr/>
        </p:nvSpPr>
        <p:spPr>
          <a:xfrm>
            <a:off x="1248633" y="4984598"/>
            <a:ext cx="2386332"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(Él) </a:t>
            </a:r>
            <a:r>
              <a:rPr lang="en-GB" sz="3200" dirty="0" err="1">
                <a:solidFill>
                  <a:srgbClr val="EA5F00"/>
                </a:solidFill>
                <a:latin typeface="Century Gothic" panose="020B0502020202020204" pitchFamily="34" charset="0"/>
              </a:rPr>
              <a:t>ayuda</a:t>
            </a:r>
            <a:endParaRPr lang="en-GB" sz="3200" dirty="0">
              <a:solidFill>
                <a:srgbClr val="EA5F00"/>
              </a:solidFill>
              <a:latin typeface="Century Gothic" panose="020B0502020202020204" pitchFamily="34" charset="0"/>
            </a:endParaRPr>
          </a:p>
        </p:txBody>
      </p:sp>
      <p:sp>
        <p:nvSpPr>
          <p:cNvPr id="12" name="TextBox 11"/>
          <p:cNvSpPr txBox="1"/>
          <p:nvPr/>
        </p:nvSpPr>
        <p:spPr>
          <a:xfrm>
            <a:off x="6855097" y="5884315"/>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3" name="TextBox 12"/>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Tree>
    <p:extLst>
      <p:ext uri="{BB962C8B-B14F-4D97-AF65-F5344CB8AC3E}">
        <p14:creationId xmlns:p14="http://schemas.microsoft.com/office/powerpoint/2010/main" val="32552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1" y="1768636"/>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His brother helps him in the garden.</a:t>
            </a:r>
            <a:endParaRPr lang="en-GB" sz="3200" dirty="0">
              <a:solidFill>
                <a:srgbClr val="4472C4">
                  <a:lumMod val="50000"/>
                </a:srgbClr>
              </a:solidFill>
              <a:latin typeface="Century Gothic" panose="020B0502020202020204" pitchFamily="34" charset="0"/>
            </a:endParaRPr>
          </a:p>
          <a:p>
            <a:pPr>
              <a:lnSpc>
                <a:spcPct val="150000"/>
              </a:lnSpc>
            </a:pPr>
            <a:r>
              <a:rPr lang="en-GB" sz="3200" dirty="0">
                <a:solidFill>
                  <a:srgbClr val="4472C4">
                    <a:lumMod val="50000"/>
                  </a:srgbClr>
                </a:solidFill>
                <a:latin typeface="Century Gothic" panose="020B0502020202020204" pitchFamily="34" charset="0"/>
              </a:rPr>
              <a:t>4) _____________su hermano </a:t>
            </a:r>
            <a:r>
              <a:rPr lang="en-GB" sz="3200" dirty="0" err="1">
                <a:solidFill>
                  <a:srgbClr val="4472C4">
                    <a:lumMod val="50000"/>
                  </a:srgbClr>
                </a:solidFill>
                <a:latin typeface="Century Gothic" panose="020B0502020202020204" pitchFamily="34" charset="0"/>
              </a:rPr>
              <a:t>en</a:t>
            </a:r>
            <a:r>
              <a:rPr lang="en-GB" sz="3200" dirty="0">
                <a:solidFill>
                  <a:srgbClr val="4472C4">
                    <a:lumMod val="50000"/>
                  </a:srgbClr>
                </a:solidFill>
                <a:latin typeface="Century Gothic" panose="020B0502020202020204" pitchFamily="34" charset="0"/>
              </a:rPr>
              <a:t> el </a:t>
            </a:r>
            <a:r>
              <a:rPr lang="en-GB" sz="3200" dirty="0" err="1">
                <a:solidFill>
                  <a:srgbClr val="4472C4">
                    <a:lumMod val="50000"/>
                  </a:srgbClr>
                </a:solidFill>
                <a:latin typeface="Century Gothic" panose="020B0502020202020204" pitchFamily="34" charset="0"/>
              </a:rPr>
              <a:t>jardín</a:t>
            </a:r>
            <a:r>
              <a:rPr lang="en-GB" sz="3200" dirty="0">
                <a:solidFill>
                  <a:srgbClr val="4472C4">
                    <a:lumMod val="50000"/>
                  </a:srgbClr>
                </a:solidFill>
                <a:latin typeface="Century Gothic" panose="020B0502020202020204" pitchFamily="34" charset="0"/>
              </a:rPr>
              <a:t>.</a:t>
            </a:r>
            <a:endParaRPr lang="en-GB" sz="2400" dirty="0">
              <a:solidFill>
                <a:srgbClr val="4472C4">
                  <a:lumMod val="50000"/>
                </a:srgbClr>
              </a:solidFill>
              <a:latin typeface="Century Gothic" panose="020B0502020202020204" pitchFamily="34" charset="0"/>
            </a:endParaRPr>
          </a:p>
        </p:txBody>
      </p:sp>
      <p:sp>
        <p:nvSpPr>
          <p:cNvPr id="6" name="TextBox 5"/>
          <p:cNvSpPr txBox="1"/>
          <p:nvPr/>
        </p:nvSpPr>
        <p:spPr>
          <a:xfrm>
            <a:off x="1625193" y="2553466"/>
            <a:ext cx="2183945"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Lo </a:t>
            </a:r>
            <a:r>
              <a:rPr lang="en-GB" sz="3200" dirty="0" err="1">
                <a:solidFill>
                  <a:srgbClr val="EA5F00"/>
                </a:solidFill>
                <a:latin typeface="Century Gothic" panose="020B0502020202020204" pitchFamily="34" charset="0"/>
              </a:rPr>
              <a:t>ayuda</a:t>
            </a:r>
            <a:endParaRPr lang="en-GB" sz="3200" dirty="0">
              <a:solidFill>
                <a:srgbClr val="EA5F00"/>
              </a:solidFill>
              <a:latin typeface="Century Gothic" panose="020B0502020202020204" pitchFamily="34" charset="0"/>
            </a:endParaRPr>
          </a:p>
        </p:txBody>
      </p:sp>
      <p:sp>
        <p:nvSpPr>
          <p:cNvPr id="7" name="TextBox 6"/>
          <p:cNvSpPr txBox="1"/>
          <p:nvPr/>
        </p:nvSpPr>
        <p:spPr>
          <a:xfrm>
            <a:off x="778994" y="3264180"/>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He looks after his brother.</a:t>
            </a:r>
            <a:endParaRPr lang="en-GB" sz="3200" dirty="0">
              <a:solidFill>
                <a:srgbClr val="4472C4">
                  <a:lumMod val="50000"/>
                </a:srgbClr>
              </a:solidFill>
              <a:latin typeface="Century Gothic" panose="020B0502020202020204" pitchFamily="34" charset="0"/>
            </a:endParaRPr>
          </a:p>
          <a:p>
            <a:pPr>
              <a:lnSpc>
                <a:spcPct val="150000"/>
              </a:lnSpc>
            </a:pPr>
            <a:r>
              <a:rPr lang="en-GB" sz="3200" dirty="0">
                <a:solidFill>
                  <a:srgbClr val="4472C4">
                    <a:lumMod val="50000"/>
                  </a:srgbClr>
                </a:solidFill>
                <a:latin typeface="Century Gothic" panose="020B0502020202020204" pitchFamily="34" charset="0"/>
              </a:rPr>
              <a:t>5) _____________a su hermano.</a:t>
            </a:r>
            <a:endParaRPr lang="en-GB" sz="2400" dirty="0">
              <a:solidFill>
                <a:srgbClr val="4472C4">
                  <a:lumMod val="50000"/>
                </a:srgbClr>
              </a:solidFill>
              <a:latin typeface="Century Gothic" panose="020B0502020202020204" pitchFamily="34" charset="0"/>
            </a:endParaRPr>
          </a:p>
        </p:txBody>
      </p:sp>
      <p:sp>
        <p:nvSpPr>
          <p:cNvPr id="8" name="TextBox 7"/>
          <p:cNvSpPr txBox="1"/>
          <p:nvPr/>
        </p:nvSpPr>
        <p:spPr>
          <a:xfrm>
            <a:off x="1625193" y="4008946"/>
            <a:ext cx="2183945"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(Él) </a:t>
            </a:r>
            <a:r>
              <a:rPr lang="en-GB" sz="3200" dirty="0" err="1">
                <a:solidFill>
                  <a:srgbClr val="EA5F00"/>
                </a:solidFill>
                <a:latin typeface="Century Gothic" panose="020B0502020202020204" pitchFamily="34" charset="0"/>
              </a:rPr>
              <a:t>cuida</a:t>
            </a:r>
            <a:endParaRPr lang="en-GB" sz="3200" dirty="0">
              <a:solidFill>
                <a:srgbClr val="EA5F00"/>
              </a:solidFill>
              <a:latin typeface="Century Gothic" panose="020B0502020202020204" pitchFamily="34" charset="0"/>
            </a:endParaRPr>
          </a:p>
        </p:txBody>
      </p:sp>
      <p:sp>
        <p:nvSpPr>
          <p:cNvPr id="9" name="Rounded Rectangle 8"/>
          <p:cNvSpPr/>
          <p:nvPr/>
        </p:nvSpPr>
        <p:spPr>
          <a:xfrm>
            <a:off x="11113478" y="595199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prstClr val="white"/>
                </a:solidFill>
                <a:latin typeface="Century Gothic" panose="020B0502020202020204" pitchFamily="34" charset="0"/>
              </a:rPr>
              <a:t>escribir</a:t>
            </a:r>
            <a:endParaRPr lang="en-GB" dirty="0">
              <a:solidFill>
                <a:prstClr val="white"/>
              </a:solidFill>
              <a:latin typeface="Century Gothic" panose="020B0502020202020204" pitchFamily="34" charset="0"/>
            </a:endParaRPr>
          </a:p>
        </p:txBody>
      </p:sp>
      <p:sp>
        <p:nvSpPr>
          <p:cNvPr id="10" name="TextBox 9"/>
          <p:cNvSpPr txBox="1"/>
          <p:nvPr/>
        </p:nvSpPr>
        <p:spPr>
          <a:xfrm>
            <a:off x="838200" y="4782441"/>
            <a:ext cx="11351941" cy="1569660"/>
          </a:xfrm>
          <a:prstGeom prst="rect">
            <a:avLst/>
          </a:prstGeom>
          <a:noFill/>
        </p:spPr>
        <p:txBody>
          <a:bodyPr wrap="square" rtlCol="0">
            <a:spAutoFit/>
          </a:bodyPr>
          <a:lstStyle/>
          <a:p>
            <a:pPr>
              <a:lnSpc>
                <a:spcPct val="150000"/>
              </a:lnSpc>
            </a:pPr>
            <a:r>
              <a:rPr lang="en-GB" sz="3200" i="1" dirty="0">
                <a:solidFill>
                  <a:srgbClr val="4472C4">
                    <a:lumMod val="50000"/>
                  </a:srgbClr>
                </a:solidFill>
                <a:latin typeface="Century Gothic" panose="020B0502020202020204" pitchFamily="34" charset="0"/>
              </a:rPr>
              <a:t>His brother wakes him up.</a:t>
            </a:r>
          </a:p>
          <a:p>
            <a:pPr>
              <a:lnSpc>
                <a:spcPct val="150000"/>
              </a:lnSpc>
            </a:pPr>
            <a:r>
              <a:rPr lang="en-GB" sz="3200" dirty="0">
                <a:solidFill>
                  <a:srgbClr val="4472C4">
                    <a:lumMod val="50000"/>
                  </a:srgbClr>
                </a:solidFill>
                <a:latin typeface="Century Gothic" panose="020B0502020202020204" pitchFamily="34" charset="0"/>
              </a:rPr>
              <a:t>6) _______________su hermano.</a:t>
            </a:r>
            <a:endParaRPr lang="en-GB" sz="2400" dirty="0">
              <a:solidFill>
                <a:srgbClr val="4472C4">
                  <a:lumMod val="50000"/>
                </a:srgbClr>
              </a:solidFill>
              <a:latin typeface="Century Gothic" panose="020B0502020202020204" pitchFamily="34" charset="0"/>
            </a:endParaRPr>
          </a:p>
        </p:txBody>
      </p:sp>
      <p:sp>
        <p:nvSpPr>
          <p:cNvPr id="11" name="TextBox 10"/>
          <p:cNvSpPr txBox="1"/>
          <p:nvPr/>
        </p:nvSpPr>
        <p:spPr>
          <a:xfrm>
            <a:off x="1625193" y="5607335"/>
            <a:ext cx="2734674" cy="584775"/>
          </a:xfrm>
          <a:prstGeom prst="rect">
            <a:avLst/>
          </a:prstGeom>
          <a:noFill/>
        </p:spPr>
        <p:txBody>
          <a:bodyPr wrap="square" rtlCol="0">
            <a:spAutoFit/>
          </a:bodyPr>
          <a:lstStyle/>
          <a:p>
            <a:r>
              <a:rPr lang="en-GB" sz="3200" dirty="0">
                <a:solidFill>
                  <a:srgbClr val="EA5F00"/>
                </a:solidFill>
                <a:latin typeface="Century Gothic" panose="020B0502020202020204" pitchFamily="34" charset="0"/>
              </a:rPr>
              <a:t>Lo despierta</a:t>
            </a:r>
          </a:p>
        </p:txBody>
      </p:sp>
      <p:sp>
        <p:nvSpPr>
          <p:cNvPr id="12" name="TextBox 11"/>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3" name="Title 1"/>
          <p:cNvSpPr>
            <a:spLocks noGrp="1"/>
          </p:cNvSpPr>
          <p:nvPr>
            <p:ph type="title"/>
          </p:nvPr>
        </p:nvSpPr>
        <p:spPr>
          <a:xfrm>
            <a:off x="257908" y="125326"/>
            <a:ext cx="11781691" cy="1325563"/>
          </a:xfrm>
        </p:spPr>
        <p:txBody>
          <a:bodyPr>
            <a:normAutofit/>
          </a:bodyPr>
          <a:lstStyle/>
          <a:p>
            <a:r>
              <a:rPr lang="en-GB" sz="2800" b="1" dirty="0"/>
              <a:t>Now complete the translations about Esteban and his </a:t>
            </a:r>
            <a:r>
              <a:rPr lang="en-GB" sz="2800" b="1" i="1" dirty="0"/>
              <a:t>older</a:t>
            </a:r>
            <a:r>
              <a:rPr lang="en-GB" sz="2800" b="1" dirty="0"/>
              <a:t> brother.</a:t>
            </a:r>
          </a:p>
        </p:txBody>
      </p:sp>
    </p:spTree>
    <p:extLst>
      <p:ext uri="{BB962C8B-B14F-4D97-AF65-F5344CB8AC3E}">
        <p14:creationId xmlns:p14="http://schemas.microsoft.com/office/powerpoint/2010/main" val="25569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1" y="1768636"/>
            <a:ext cx="11351941" cy="1200329"/>
          </a:xfrm>
          <a:prstGeom prst="rect">
            <a:avLst/>
          </a:prstGeom>
          <a:noFill/>
        </p:spPr>
        <p:txBody>
          <a:bodyPr wrap="square" rtlCol="0">
            <a:spAutoFit/>
          </a:bodyPr>
          <a:lstStyle/>
          <a:p>
            <a:pPr>
              <a:lnSpc>
                <a:spcPct val="150000"/>
              </a:lnSpc>
            </a:pPr>
            <a:r>
              <a:rPr lang="en-GB" sz="2400" i="1" dirty="0">
                <a:solidFill>
                  <a:srgbClr val="4472C4">
                    <a:lumMod val="50000"/>
                  </a:srgbClr>
                </a:solidFill>
                <a:latin typeface="Century Gothic" panose="020B0502020202020204" pitchFamily="34" charset="0"/>
              </a:rPr>
              <a:t>He gets his brother up.</a:t>
            </a:r>
            <a:endParaRPr lang="en-GB" sz="2400" dirty="0">
              <a:solidFill>
                <a:srgbClr val="4472C4">
                  <a:lumMod val="50000"/>
                </a:srgbClr>
              </a:solidFill>
              <a:latin typeface="Century Gothic" panose="020B0502020202020204" pitchFamily="34" charset="0"/>
            </a:endParaRPr>
          </a:p>
          <a:p>
            <a:pPr>
              <a:lnSpc>
                <a:spcPct val="150000"/>
              </a:lnSpc>
            </a:pPr>
            <a:r>
              <a:rPr lang="en-GB" sz="2400" dirty="0">
                <a:solidFill>
                  <a:srgbClr val="4472C4">
                    <a:lumMod val="50000"/>
                  </a:srgbClr>
                </a:solidFill>
                <a:latin typeface="Century Gothic" panose="020B0502020202020204" pitchFamily="34" charset="0"/>
              </a:rPr>
              <a:t>7) ______________ a su hermano.</a:t>
            </a:r>
            <a:endParaRPr lang="en-GB" dirty="0">
              <a:solidFill>
                <a:srgbClr val="4472C4">
                  <a:lumMod val="50000"/>
                </a:srgbClr>
              </a:solidFill>
              <a:latin typeface="Century Gothic" panose="020B0502020202020204" pitchFamily="34" charset="0"/>
            </a:endParaRPr>
          </a:p>
        </p:txBody>
      </p:sp>
      <p:sp>
        <p:nvSpPr>
          <p:cNvPr id="6" name="TextBox 5"/>
          <p:cNvSpPr txBox="1"/>
          <p:nvPr/>
        </p:nvSpPr>
        <p:spPr>
          <a:xfrm>
            <a:off x="1436507" y="2319583"/>
            <a:ext cx="2453321" cy="461665"/>
          </a:xfrm>
          <a:prstGeom prst="rect">
            <a:avLst/>
          </a:prstGeom>
          <a:noFill/>
        </p:spPr>
        <p:txBody>
          <a:bodyPr wrap="square" rtlCol="0">
            <a:spAutoFit/>
          </a:bodyPr>
          <a:lstStyle/>
          <a:p>
            <a:r>
              <a:rPr lang="en-GB" sz="2400" dirty="0">
                <a:solidFill>
                  <a:srgbClr val="EA5F00"/>
                </a:solidFill>
                <a:latin typeface="Century Gothic" panose="020B0502020202020204" pitchFamily="34" charset="0"/>
              </a:rPr>
              <a:t>(Él) </a:t>
            </a:r>
            <a:r>
              <a:rPr lang="en-GB" sz="2400" dirty="0" err="1">
                <a:solidFill>
                  <a:srgbClr val="EA5F00"/>
                </a:solidFill>
                <a:latin typeface="Century Gothic" panose="020B0502020202020204" pitchFamily="34" charset="0"/>
              </a:rPr>
              <a:t>levanta</a:t>
            </a:r>
            <a:endParaRPr lang="en-GB" sz="2400" dirty="0">
              <a:solidFill>
                <a:srgbClr val="EA5F00"/>
              </a:solidFill>
              <a:latin typeface="Century Gothic" panose="020B0502020202020204" pitchFamily="34" charset="0"/>
            </a:endParaRPr>
          </a:p>
        </p:txBody>
      </p:sp>
      <p:sp>
        <p:nvSpPr>
          <p:cNvPr id="7" name="TextBox 6"/>
          <p:cNvSpPr txBox="1"/>
          <p:nvPr/>
        </p:nvSpPr>
        <p:spPr>
          <a:xfrm>
            <a:off x="801710" y="2827700"/>
            <a:ext cx="11351941" cy="1200329"/>
          </a:xfrm>
          <a:prstGeom prst="rect">
            <a:avLst/>
          </a:prstGeom>
          <a:noFill/>
        </p:spPr>
        <p:txBody>
          <a:bodyPr wrap="square" rtlCol="0">
            <a:spAutoFit/>
          </a:bodyPr>
          <a:lstStyle/>
          <a:p>
            <a:pPr>
              <a:lnSpc>
                <a:spcPct val="150000"/>
              </a:lnSpc>
            </a:pPr>
            <a:r>
              <a:rPr lang="en-GB" sz="2400" i="1" dirty="0">
                <a:solidFill>
                  <a:srgbClr val="4472C4">
                    <a:lumMod val="50000"/>
                  </a:srgbClr>
                </a:solidFill>
                <a:latin typeface="Century Gothic" panose="020B0502020202020204" pitchFamily="34" charset="0"/>
              </a:rPr>
              <a:t>He watches his brother play tennis.</a:t>
            </a:r>
            <a:endParaRPr lang="en-GB" sz="2400" dirty="0">
              <a:solidFill>
                <a:srgbClr val="4472C4">
                  <a:lumMod val="50000"/>
                </a:srgbClr>
              </a:solidFill>
              <a:latin typeface="Century Gothic" panose="020B0502020202020204" pitchFamily="34" charset="0"/>
            </a:endParaRPr>
          </a:p>
          <a:p>
            <a:pPr>
              <a:lnSpc>
                <a:spcPct val="150000"/>
              </a:lnSpc>
            </a:pPr>
            <a:r>
              <a:rPr lang="en-GB" sz="2400" dirty="0">
                <a:solidFill>
                  <a:srgbClr val="4472C4">
                    <a:lumMod val="50000"/>
                  </a:srgbClr>
                </a:solidFill>
                <a:latin typeface="Century Gothic" panose="020B0502020202020204" pitchFamily="34" charset="0"/>
              </a:rPr>
              <a:t>8) ________________a su hermano </a:t>
            </a:r>
            <a:r>
              <a:rPr lang="en-GB" sz="2400" dirty="0" err="1">
                <a:solidFill>
                  <a:srgbClr val="4472C4">
                    <a:lumMod val="50000"/>
                  </a:srgbClr>
                </a:solidFill>
                <a:latin typeface="Century Gothic" panose="020B0502020202020204" pitchFamily="34" charset="0"/>
              </a:rPr>
              <a:t>cuando</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juega</a:t>
            </a:r>
            <a:r>
              <a:rPr lang="en-GB" sz="2400" dirty="0">
                <a:solidFill>
                  <a:srgbClr val="4472C4">
                    <a:lumMod val="50000"/>
                  </a:srgbClr>
                </a:solidFill>
                <a:latin typeface="Century Gothic" panose="020B0502020202020204" pitchFamily="34" charset="0"/>
              </a:rPr>
              <a:t> al </a:t>
            </a:r>
            <a:r>
              <a:rPr lang="en-GB" sz="2400" dirty="0" err="1">
                <a:solidFill>
                  <a:srgbClr val="4472C4">
                    <a:lumMod val="50000"/>
                  </a:srgbClr>
                </a:solidFill>
                <a:latin typeface="Century Gothic" panose="020B0502020202020204" pitchFamily="34" charset="0"/>
              </a:rPr>
              <a:t>tenis</a:t>
            </a:r>
            <a:r>
              <a:rPr lang="en-GB" sz="2400" dirty="0">
                <a:solidFill>
                  <a:srgbClr val="4472C4">
                    <a:lumMod val="50000"/>
                  </a:srgbClr>
                </a:solidFill>
                <a:latin typeface="Century Gothic" panose="020B0502020202020204" pitchFamily="34" charset="0"/>
              </a:rPr>
              <a:t>.</a:t>
            </a:r>
            <a:endParaRPr lang="en-GB" dirty="0">
              <a:solidFill>
                <a:srgbClr val="4472C4">
                  <a:lumMod val="50000"/>
                </a:srgbClr>
              </a:solidFill>
              <a:latin typeface="Century Gothic" panose="020B0502020202020204" pitchFamily="34" charset="0"/>
            </a:endParaRPr>
          </a:p>
        </p:txBody>
      </p:sp>
      <p:sp>
        <p:nvSpPr>
          <p:cNvPr id="8" name="TextBox 7"/>
          <p:cNvSpPr txBox="1"/>
          <p:nvPr/>
        </p:nvSpPr>
        <p:spPr>
          <a:xfrm>
            <a:off x="1472588" y="3414037"/>
            <a:ext cx="2734674" cy="461665"/>
          </a:xfrm>
          <a:prstGeom prst="rect">
            <a:avLst/>
          </a:prstGeom>
          <a:noFill/>
        </p:spPr>
        <p:txBody>
          <a:bodyPr wrap="square" rtlCol="0">
            <a:spAutoFit/>
          </a:bodyPr>
          <a:lstStyle/>
          <a:p>
            <a:r>
              <a:rPr lang="en-GB" sz="2400" dirty="0">
                <a:solidFill>
                  <a:srgbClr val="EA5F00"/>
                </a:solidFill>
                <a:latin typeface="Century Gothic" panose="020B0502020202020204" pitchFamily="34" charset="0"/>
              </a:rPr>
              <a:t>(Él) observa</a:t>
            </a:r>
          </a:p>
        </p:txBody>
      </p:sp>
      <p:sp>
        <p:nvSpPr>
          <p:cNvPr id="9" name="Rounded Rectangle 8"/>
          <p:cNvSpPr/>
          <p:nvPr/>
        </p:nvSpPr>
        <p:spPr>
          <a:xfrm>
            <a:off x="11113478" y="595199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a:solidFill>
                  <a:prstClr val="white"/>
                </a:solidFill>
                <a:latin typeface="Century Gothic" panose="020B0502020202020204" pitchFamily="34" charset="0"/>
              </a:rPr>
              <a:t>escribir</a:t>
            </a:r>
            <a:endParaRPr lang="en-GB" dirty="0">
              <a:solidFill>
                <a:prstClr val="white"/>
              </a:solidFill>
              <a:latin typeface="Century Gothic" panose="020B0502020202020204" pitchFamily="34" charset="0"/>
            </a:endParaRPr>
          </a:p>
        </p:txBody>
      </p:sp>
      <p:sp>
        <p:nvSpPr>
          <p:cNvPr id="10" name="TextBox 9"/>
          <p:cNvSpPr txBox="1"/>
          <p:nvPr/>
        </p:nvSpPr>
        <p:spPr>
          <a:xfrm>
            <a:off x="840059" y="3872936"/>
            <a:ext cx="11351941" cy="1200329"/>
          </a:xfrm>
          <a:prstGeom prst="rect">
            <a:avLst/>
          </a:prstGeom>
          <a:noFill/>
        </p:spPr>
        <p:txBody>
          <a:bodyPr wrap="square" rtlCol="0">
            <a:spAutoFit/>
          </a:bodyPr>
          <a:lstStyle/>
          <a:p>
            <a:pPr>
              <a:lnSpc>
                <a:spcPct val="150000"/>
              </a:lnSpc>
            </a:pPr>
            <a:r>
              <a:rPr lang="en-GB" sz="2400" i="1" dirty="0">
                <a:solidFill>
                  <a:srgbClr val="4472C4">
                    <a:lumMod val="50000"/>
                  </a:srgbClr>
                </a:solidFill>
                <a:latin typeface="Century Gothic" panose="020B0502020202020204" pitchFamily="34" charset="0"/>
              </a:rPr>
              <a:t>His brother greets him.</a:t>
            </a:r>
          </a:p>
          <a:p>
            <a:pPr>
              <a:lnSpc>
                <a:spcPct val="150000"/>
              </a:lnSpc>
            </a:pPr>
            <a:r>
              <a:rPr lang="en-GB" sz="2400" dirty="0">
                <a:solidFill>
                  <a:srgbClr val="4472C4">
                    <a:lumMod val="50000"/>
                  </a:srgbClr>
                </a:solidFill>
                <a:latin typeface="Century Gothic" panose="020B0502020202020204" pitchFamily="34" charset="0"/>
              </a:rPr>
              <a:t>9) _______________su hermano.</a:t>
            </a:r>
            <a:endParaRPr lang="en-GB" dirty="0">
              <a:solidFill>
                <a:srgbClr val="4472C4">
                  <a:lumMod val="50000"/>
                </a:srgbClr>
              </a:solidFill>
              <a:latin typeface="Century Gothic" panose="020B0502020202020204" pitchFamily="34" charset="0"/>
            </a:endParaRPr>
          </a:p>
        </p:txBody>
      </p:sp>
      <p:sp>
        <p:nvSpPr>
          <p:cNvPr id="11" name="TextBox 10"/>
          <p:cNvSpPr txBox="1"/>
          <p:nvPr/>
        </p:nvSpPr>
        <p:spPr>
          <a:xfrm>
            <a:off x="1472588" y="4431092"/>
            <a:ext cx="2734674" cy="461665"/>
          </a:xfrm>
          <a:prstGeom prst="rect">
            <a:avLst/>
          </a:prstGeom>
          <a:noFill/>
        </p:spPr>
        <p:txBody>
          <a:bodyPr wrap="square" rtlCol="0">
            <a:spAutoFit/>
          </a:bodyPr>
          <a:lstStyle/>
          <a:p>
            <a:r>
              <a:rPr lang="en-GB" sz="2400" dirty="0">
                <a:solidFill>
                  <a:srgbClr val="EA5F00"/>
                </a:solidFill>
                <a:latin typeface="Century Gothic" panose="020B0502020202020204" pitchFamily="34" charset="0"/>
              </a:rPr>
              <a:t>Lo </a:t>
            </a:r>
            <a:r>
              <a:rPr lang="en-GB" sz="2400" dirty="0" err="1">
                <a:solidFill>
                  <a:srgbClr val="EA5F00"/>
                </a:solidFill>
                <a:latin typeface="Century Gothic" panose="020B0502020202020204" pitchFamily="34" charset="0"/>
              </a:rPr>
              <a:t>saluda</a:t>
            </a:r>
            <a:endParaRPr lang="en-GB" sz="2400" dirty="0">
              <a:solidFill>
                <a:srgbClr val="EA5F00"/>
              </a:solidFill>
              <a:latin typeface="Century Gothic" panose="020B0502020202020204" pitchFamily="34" charset="0"/>
            </a:endParaRPr>
          </a:p>
        </p:txBody>
      </p:sp>
      <p:sp>
        <p:nvSpPr>
          <p:cNvPr id="12" name="TextBox 11"/>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3" name="TextBox 12"/>
          <p:cNvSpPr txBox="1"/>
          <p:nvPr/>
        </p:nvSpPr>
        <p:spPr>
          <a:xfrm>
            <a:off x="840059" y="4933825"/>
            <a:ext cx="11351941" cy="1200329"/>
          </a:xfrm>
          <a:prstGeom prst="rect">
            <a:avLst/>
          </a:prstGeom>
          <a:noFill/>
        </p:spPr>
        <p:txBody>
          <a:bodyPr wrap="square" rtlCol="0">
            <a:spAutoFit/>
          </a:bodyPr>
          <a:lstStyle/>
          <a:p>
            <a:pPr>
              <a:lnSpc>
                <a:spcPct val="150000"/>
              </a:lnSpc>
            </a:pPr>
            <a:r>
              <a:rPr lang="en-GB" sz="2400" i="1" dirty="0">
                <a:solidFill>
                  <a:srgbClr val="4472C4">
                    <a:lumMod val="50000"/>
                  </a:srgbClr>
                </a:solidFill>
                <a:latin typeface="Century Gothic" panose="020B0502020202020204" pitchFamily="34" charset="0"/>
              </a:rPr>
              <a:t>He respects his brother</a:t>
            </a:r>
          </a:p>
          <a:p>
            <a:pPr>
              <a:lnSpc>
                <a:spcPct val="150000"/>
              </a:lnSpc>
            </a:pPr>
            <a:r>
              <a:rPr lang="en-GB" sz="2400" dirty="0">
                <a:solidFill>
                  <a:srgbClr val="4472C4">
                    <a:lumMod val="50000"/>
                  </a:srgbClr>
                </a:solidFill>
                <a:latin typeface="Century Gothic" panose="020B0502020202020204" pitchFamily="34" charset="0"/>
              </a:rPr>
              <a:t>10) _______________a su hermano.</a:t>
            </a:r>
            <a:endParaRPr lang="en-GB" dirty="0">
              <a:solidFill>
                <a:srgbClr val="4472C4">
                  <a:lumMod val="50000"/>
                </a:srgbClr>
              </a:solidFill>
              <a:latin typeface="Century Gothic" panose="020B0502020202020204" pitchFamily="34" charset="0"/>
            </a:endParaRPr>
          </a:p>
        </p:txBody>
      </p:sp>
      <p:sp>
        <p:nvSpPr>
          <p:cNvPr id="14" name="TextBox 13"/>
          <p:cNvSpPr txBox="1"/>
          <p:nvPr/>
        </p:nvSpPr>
        <p:spPr>
          <a:xfrm>
            <a:off x="1472588" y="5491981"/>
            <a:ext cx="2734674" cy="461665"/>
          </a:xfrm>
          <a:prstGeom prst="rect">
            <a:avLst/>
          </a:prstGeom>
          <a:noFill/>
        </p:spPr>
        <p:txBody>
          <a:bodyPr wrap="square" rtlCol="0">
            <a:spAutoFit/>
          </a:bodyPr>
          <a:lstStyle/>
          <a:p>
            <a:r>
              <a:rPr lang="en-GB" sz="2400" dirty="0">
                <a:solidFill>
                  <a:srgbClr val="EA5F00"/>
                </a:solidFill>
                <a:latin typeface="Century Gothic" panose="020B0502020202020204" pitchFamily="34" charset="0"/>
              </a:rPr>
              <a:t>(Él) </a:t>
            </a:r>
            <a:r>
              <a:rPr lang="en-GB" sz="2400" dirty="0" err="1">
                <a:solidFill>
                  <a:srgbClr val="EA5F00"/>
                </a:solidFill>
                <a:latin typeface="Century Gothic" panose="020B0502020202020204" pitchFamily="34" charset="0"/>
              </a:rPr>
              <a:t>respeta</a:t>
            </a:r>
            <a:endParaRPr lang="en-GB" sz="2400" dirty="0">
              <a:solidFill>
                <a:srgbClr val="EA5F00"/>
              </a:solidFill>
              <a:latin typeface="Century Gothic" panose="020B0502020202020204" pitchFamily="34" charset="0"/>
            </a:endParaRPr>
          </a:p>
        </p:txBody>
      </p:sp>
      <p:sp>
        <p:nvSpPr>
          <p:cNvPr id="16" name="Title 1"/>
          <p:cNvSpPr>
            <a:spLocks noGrp="1"/>
          </p:cNvSpPr>
          <p:nvPr>
            <p:ph type="title"/>
          </p:nvPr>
        </p:nvSpPr>
        <p:spPr>
          <a:xfrm>
            <a:off x="257908" y="125326"/>
            <a:ext cx="11781691" cy="1325563"/>
          </a:xfrm>
        </p:spPr>
        <p:txBody>
          <a:bodyPr>
            <a:normAutofit/>
          </a:bodyPr>
          <a:lstStyle/>
          <a:p>
            <a:r>
              <a:rPr lang="en-GB" sz="2800" b="1" dirty="0"/>
              <a:t>Now complete the translations about Esteban and his </a:t>
            </a:r>
            <a:r>
              <a:rPr lang="en-GB" sz="2800" b="1" i="1" dirty="0"/>
              <a:t>older</a:t>
            </a:r>
            <a:r>
              <a:rPr lang="en-GB" sz="2800" b="1" dirty="0"/>
              <a:t> brother.</a:t>
            </a:r>
          </a:p>
        </p:txBody>
      </p:sp>
    </p:spTree>
    <p:extLst>
      <p:ext uri="{BB962C8B-B14F-4D97-AF65-F5344CB8AC3E}">
        <p14:creationId xmlns:p14="http://schemas.microsoft.com/office/powerpoint/2010/main" val="26429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72563"/>
            <a:ext cx="11702143" cy="1488394"/>
          </a:xfrm>
        </p:spPr>
        <p:txBody>
          <a:bodyPr>
            <a:normAutofit/>
          </a:bodyPr>
          <a:lstStyle/>
          <a:p>
            <a:r>
              <a:rPr lang="en-GB" sz="2400" b="1" dirty="0">
                <a:solidFill>
                  <a:schemeClr val="bg1"/>
                </a:solidFill>
              </a:rPr>
              <a:t>Saying who does / receives the action:</a:t>
            </a:r>
            <a:br>
              <a:rPr lang="en-GB" sz="2400" b="1" dirty="0">
                <a:solidFill>
                  <a:schemeClr val="bg1"/>
                </a:solidFill>
              </a:rPr>
            </a:br>
            <a:r>
              <a:rPr lang="en-GB" sz="2400" b="1" dirty="0">
                <a:solidFill>
                  <a:schemeClr val="bg1"/>
                </a:solidFill>
              </a:rPr>
              <a:t>using ‘lo’ and ‘la’ (part 4)</a:t>
            </a:r>
          </a:p>
        </p:txBody>
      </p:sp>
      <p:sp>
        <p:nvSpPr>
          <p:cNvPr id="3" name="Rectangle 2"/>
          <p:cNvSpPr/>
          <p:nvPr/>
        </p:nvSpPr>
        <p:spPr>
          <a:xfrm>
            <a:off x="623234" y="3088541"/>
            <a:ext cx="12051843" cy="1590179"/>
          </a:xfrm>
          <a:prstGeom prst="rect">
            <a:avLst/>
          </a:prstGeom>
        </p:spPr>
        <p:txBody>
          <a:bodyPr wrap="square">
            <a:spAutoFit/>
          </a:bodyPr>
          <a:lstStyle/>
          <a:p>
            <a:pPr>
              <a:spcAft>
                <a:spcPts val="800"/>
              </a:spcAft>
            </a:pPr>
            <a:r>
              <a:rPr lang="en-GB" sz="2800" dirty="0">
                <a:solidFill>
                  <a:srgbClr val="002060"/>
                </a:solidFill>
                <a:latin typeface="Century Gothic" panose="020B0502020202020204" pitchFamily="34" charset="0"/>
                <a:ea typeface="Calibri" panose="020F0502020204030204" pitchFamily="34" charset="0"/>
              </a:rPr>
              <a:t>Compare:</a:t>
            </a:r>
          </a:p>
          <a:p>
            <a:pPr>
              <a:spcAft>
                <a:spcPts val="800"/>
              </a:spcAft>
            </a:pPr>
            <a:r>
              <a:rPr lang="en-GB" sz="2800" dirty="0">
                <a:solidFill>
                  <a:srgbClr val="002060"/>
                </a:solidFill>
                <a:latin typeface="Century Gothic" panose="020B0502020202020204" pitchFamily="34" charset="0"/>
                <a:ea typeface="Calibri" panose="020F0502020204030204" pitchFamily="34" charset="0"/>
              </a:rPr>
              <a:t>1. </a:t>
            </a:r>
            <a:r>
              <a:rPr lang="en-GB" sz="2800" b="1" dirty="0">
                <a:solidFill>
                  <a:srgbClr val="002060"/>
                </a:solidFill>
                <a:latin typeface="Century Gothic" panose="020B0502020202020204" pitchFamily="34" charset="0"/>
                <a:ea typeface="Calibri" panose="020F0502020204030204" pitchFamily="34" charset="0"/>
              </a:rPr>
              <a:t>La</a:t>
            </a:r>
            <a:r>
              <a:rPr lang="en-GB" sz="2800" dirty="0">
                <a:solidFill>
                  <a:srgbClr val="002060"/>
                </a:solidFill>
                <a:latin typeface="Century Gothic" panose="020B0502020202020204" pitchFamily="34" charset="0"/>
                <a:ea typeface="Calibri" panose="020F0502020204030204" pitchFamily="34" charset="0"/>
              </a:rPr>
              <a:t> llama el hombre.</a:t>
            </a:r>
          </a:p>
          <a:p>
            <a:pPr>
              <a:spcAft>
                <a:spcPts val="800"/>
              </a:spcAft>
            </a:pPr>
            <a:r>
              <a:rPr lang="en-GB" sz="2800" dirty="0">
                <a:solidFill>
                  <a:srgbClr val="002060"/>
                </a:solidFill>
                <a:latin typeface="Century Gothic" panose="020B0502020202020204" pitchFamily="34" charset="0"/>
                <a:ea typeface="Calibri" panose="020F0502020204030204" pitchFamily="34" charset="0"/>
              </a:rPr>
              <a:t>2. </a:t>
            </a:r>
            <a:r>
              <a:rPr lang="en-GB" sz="2800" b="1" dirty="0">
                <a:solidFill>
                  <a:srgbClr val="002060"/>
                </a:solidFill>
                <a:latin typeface="Century Gothic" panose="020B0502020202020204" pitchFamily="34" charset="0"/>
                <a:ea typeface="Calibri" panose="020F0502020204030204" pitchFamily="34" charset="0"/>
              </a:rPr>
              <a:t>Ella</a:t>
            </a:r>
            <a:r>
              <a:rPr lang="en-GB" sz="2800" dirty="0">
                <a:solidFill>
                  <a:srgbClr val="002060"/>
                </a:solidFill>
                <a:latin typeface="Century Gothic" panose="020B0502020202020204" pitchFamily="34" charset="0"/>
                <a:ea typeface="Calibri" panose="020F0502020204030204" pitchFamily="34" charset="0"/>
              </a:rPr>
              <a:t> llama al hombre.</a:t>
            </a:r>
            <a:endParaRPr lang="en-GB" sz="2400" dirty="0">
              <a:solidFill>
                <a:srgbClr val="002060"/>
              </a:solidFill>
              <a:latin typeface="Century Gothic" panose="020B0502020202020204" pitchFamily="34" charset="0"/>
              <a:ea typeface="Calibri" panose="020F0502020204030204" pitchFamily="34" charset="0"/>
            </a:endParaRPr>
          </a:p>
        </p:txBody>
      </p:sp>
      <p:sp>
        <p:nvSpPr>
          <p:cNvPr id="4" name="TextBox 3"/>
          <p:cNvSpPr txBox="1"/>
          <p:nvPr/>
        </p:nvSpPr>
        <p:spPr>
          <a:xfrm>
            <a:off x="4859402" y="4018965"/>
            <a:ext cx="5048794" cy="658257"/>
          </a:xfrm>
          <a:prstGeom prst="rect">
            <a:avLst/>
          </a:prstGeom>
          <a:noFill/>
        </p:spPr>
        <p:txBody>
          <a:bodyPr wrap="square" rtlCol="0">
            <a:spAutoFit/>
          </a:bodyPr>
          <a:lstStyle/>
          <a:p>
            <a:pPr>
              <a:lnSpc>
                <a:spcPct val="150000"/>
              </a:lnSpc>
            </a:pPr>
            <a:r>
              <a:rPr lang="en-GB" sz="2800" kern="0" dirty="0">
                <a:solidFill>
                  <a:srgbClr val="002060"/>
                </a:solidFill>
                <a:latin typeface="Century Gothic" panose="020B0502020202020204" pitchFamily="34" charset="0"/>
                <a:cs typeface="Arial"/>
                <a:sym typeface="Wingdings" panose="05000000000000000000" pitchFamily="2" charset="2"/>
              </a:rPr>
              <a:t></a:t>
            </a:r>
            <a:r>
              <a:rPr lang="en-GB" sz="2800" dirty="0">
                <a:solidFill>
                  <a:prstClr val="black"/>
                </a:solidFill>
                <a:latin typeface="Century Gothic" panose="020B0502020202020204" pitchFamily="34" charset="0"/>
              </a:rPr>
              <a:t> </a:t>
            </a:r>
            <a:r>
              <a:rPr lang="en-GB" sz="2800" b="1" dirty="0">
                <a:solidFill>
                  <a:srgbClr val="4472C4">
                    <a:lumMod val="50000"/>
                  </a:srgbClr>
                </a:solidFill>
                <a:latin typeface="Century Gothic" panose="020B0502020202020204" pitchFamily="34" charset="0"/>
              </a:rPr>
              <a:t>She </a:t>
            </a:r>
            <a:r>
              <a:rPr lang="en-GB" sz="2800" dirty="0">
                <a:solidFill>
                  <a:srgbClr val="4472C4">
                    <a:lumMod val="50000"/>
                  </a:srgbClr>
                </a:solidFill>
                <a:latin typeface="Century Gothic" panose="020B0502020202020204" pitchFamily="34" charset="0"/>
              </a:rPr>
              <a:t>calls</a:t>
            </a:r>
            <a:r>
              <a:rPr lang="en-GB" sz="2800" b="1" dirty="0">
                <a:solidFill>
                  <a:srgbClr val="4472C4">
                    <a:lumMod val="50000"/>
                  </a:srgbClr>
                </a:solidFill>
                <a:latin typeface="Century Gothic" panose="020B0502020202020204" pitchFamily="34" charset="0"/>
              </a:rPr>
              <a:t> </a:t>
            </a:r>
            <a:r>
              <a:rPr lang="en-GB" sz="2800" dirty="0">
                <a:solidFill>
                  <a:srgbClr val="4472C4">
                    <a:lumMod val="50000"/>
                  </a:srgbClr>
                </a:solidFill>
                <a:latin typeface="Century Gothic" panose="020B0502020202020204" pitchFamily="34" charset="0"/>
              </a:rPr>
              <a:t>the man.</a:t>
            </a:r>
          </a:p>
        </p:txBody>
      </p:sp>
      <p:sp>
        <p:nvSpPr>
          <p:cNvPr id="7" name="TextBox 6"/>
          <p:cNvSpPr txBox="1"/>
          <p:nvPr/>
        </p:nvSpPr>
        <p:spPr>
          <a:xfrm>
            <a:off x="4859402" y="3525183"/>
            <a:ext cx="5048794" cy="658257"/>
          </a:xfrm>
          <a:prstGeom prst="rect">
            <a:avLst/>
          </a:prstGeom>
          <a:noFill/>
        </p:spPr>
        <p:txBody>
          <a:bodyPr wrap="square" rtlCol="0">
            <a:spAutoFit/>
          </a:bodyPr>
          <a:lstStyle/>
          <a:p>
            <a:pPr>
              <a:lnSpc>
                <a:spcPct val="150000"/>
              </a:lnSpc>
            </a:pPr>
            <a:r>
              <a:rPr lang="en-GB" sz="2800" kern="0" dirty="0">
                <a:solidFill>
                  <a:srgbClr val="002060"/>
                </a:solidFill>
                <a:latin typeface="Century Gothic" panose="020B0502020202020204" pitchFamily="34" charset="0"/>
                <a:cs typeface="Arial"/>
                <a:sym typeface="Wingdings" panose="05000000000000000000" pitchFamily="2" charset="2"/>
              </a:rPr>
              <a:t></a:t>
            </a:r>
            <a:r>
              <a:rPr lang="en-GB" sz="2800" dirty="0">
                <a:solidFill>
                  <a:prstClr val="black"/>
                </a:solidFill>
                <a:latin typeface="Century Gothic" panose="020B0502020202020204" pitchFamily="34" charset="0"/>
              </a:rPr>
              <a:t> </a:t>
            </a:r>
            <a:r>
              <a:rPr lang="en-GB" sz="2800" dirty="0">
                <a:solidFill>
                  <a:srgbClr val="4472C4">
                    <a:lumMod val="50000"/>
                  </a:srgbClr>
                </a:solidFill>
                <a:latin typeface="Century Gothic" panose="020B0502020202020204" pitchFamily="34" charset="0"/>
              </a:rPr>
              <a:t>The man calls </a:t>
            </a:r>
            <a:r>
              <a:rPr lang="en-GB" sz="2800" b="1" dirty="0">
                <a:solidFill>
                  <a:srgbClr val="4472C4">
                    <a:lumMod val="50000"/>
                  </a:srgbClr>
                </a:solidFill>
                <a:latin typeface="Century Gothic" panose="020B0502020202020204" pitchFamily="34" charset="0"/>
              </a:rPr>
              <a:t>her.</a:t>
            </a:r>
          </a:p>
        </p:txBody>
      </p:sp>
      <p:sp>
        <p:nvSpPr>
          <p:cNvPr id="8" name="TextBox 7"/>
          <p:cNvSpPr txBox="1"/>
          <p:nvPr/>
        </p:nvSpPr>
        <p:spPr>
          <a:xfrm>
            <a:off x="623234" y="1847132"/>
            <a:ext cx="10852289" cy="954107"/>
          </a:xfrm>
          <a:prstGeom prst="rect">
            <a:avLst/>
          </a:prstGeom>
          <a:noFill/>
        </p:spPr>
        <p:txBody>
          <a:bodyPr wrap="square" rtlCol="0">
            <a:spAutoFit/>
          </a:bodyPr>
          <a:lstStyle/>
          <a:p>
            <a:r>
              <a:rPr lang="en-GB" sz="2800" dirty="0">
                <a:solidFill>
                  <a:srgbClr val="4472C4">
                    <a:lumMod val="50000"/>
                  </a:srgbClr>
                </a:solidFill>
                <a:latin typeface="Century Gothic" panose="020B0502020202020204" pitchFamily="34" charset="0"/>
              </a:rPr>
              <a:t>Sometimes, to avoid confusion about who is the ‘doer’, the subject pronoun (e.g. he, she) </a:t>
            </a:r>
            <a:r>
              <a:rPr lang="en-GB" sz="2800" i="1" dirty="0">
                <a:solidFill>
                  <a:srgbClr val="4472C4">
                    <a:lumMod val="50000"/>
                  </a:srgbClr>
                </a:solidFill>
                <a:latin typeface="Century Gothic" panose="020B0502020202020204" pitchFamily="34" charset="0"/>
              </a:rPr>
              <a:t>is</a:t>
            </a:r>
            <a:r>
              <a:rPr lang="en-GB" sz="2800" dirty="0">
                <a:solidFill>
                  <a:srgbClr val="4472C4">
                    <a:lumMod val="50000"/>
                  </a:srgbClr>
                </a:solidFill>
                <a:latin typeface="Century Gothic" panose="020B0502020202020204" pitchFamily="34" charset="0"/>
              </a:rPr>
              <a:t> used before the verb.  </a:t>
            </a:r>
          </a:p>
        </p:txBody>
      </p:sp>
      <p:sp>
        <p:nvSpPr>
          <p:cNvPr id="9" name="TextBox 8"/>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Tree>
    <p:extLst>
      <p:ext uri="{BB962C8B-B14F-4D97-AF65-F5344CB8AC3E}">
        <p14:creationId xmlns:p14="http://schemas.microsoft.com/office/powerpoint/2010/main" val="42041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8" y="314119"/>
            <a:ext cx="11459308" cy="1325563"/>
          </a:xfrm>
        </p:spPr>
        <p:txBody>
          <a:bodyPr>
            <a:noAutofit/>
          </a:bodyPr>
          <a:lstStyle/>
          <a:p>
            <a:r>
              <a:rPr lang="en-GB" sz="2800" dirty="0"/>
              <a:t>Remember this pair? </a:t>
            </a:r>
            <a:br>
              <a:rPr lang="en-GB" sz="2800" dirty="0"/>
            </a:br>
            <a:r>
              <a:rPr lang="en-GB" sz="2800" dirty="0"/>
              <a:t>Look at the picture and decide which sentence is correct.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35" y="1830194"/>
            <a:ext cx="4808050" cy="3189112"/>
          </a:xfrm>
          <a:prstGeom prst="rect">
            <a:avLst/>
          </a:prstGeom>
          <a:ln w="25400">
            <a:solidFill>
              <a:srgbClr val="EA5F00"/>
            </a:solidFill>
          </a:ln>
        </p:spPr>
      </p:pic>
      <p:sp>
        <p:nvSpPr>
          <p:cNvPr id="5" name="Rounded Rectangle 4"/>
          <p:cNvSpPr/>
          <p:nvPr/>
        </p:nvSpPr>
        <p:spPr>
          <a:xfrm>
            <a:off x="11028217" y="589002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graphicFrame>
        <p:nvGraphicFramePr>
          <p:cNvPr id="6" name="Table 5"/>
          <p:cNvGraphicFramePr>
            <a:graphicFrameLocks noGrp="1"/>
          </p:cNvGraphicFramePr>
          <p:nvPr>
            <p:extLst/>
          </p:nvPr>
        </p:nvGraphicFramePr>
        <p:xfrm>
          <a:off x="5657557" y="2762363"/>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1.</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7" name="TextBox 6"/>
          <p:cNvSpPr txBox="1"/>
          <p:nvPr/>
        </p:nvSpPr>
        <p:spPr>
          <a:xfrm>
            <a:off x="6377452" y="3293072"/>
            <a:ext cx="3237104"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despierta a Monty.</a:t>
            </a:r>
          </a:p>
          <a:p>
            <a:pPr>
              <a:lnSpc>
                <a:spcPct val="114000"/>
              </a:lnSpc>
              <a:defRPr/>
            </a:pPr>
            <a:r>
              <a:rPr lang="en-GB" sz="2000" dirty="0">
                <a:solidFill>
                  <a:srgbClr val="002060"/>
                </a:solidFill>
                <a:latin typeface="Century Gothic" panose="020B0502020202020204" pitchFamily="34" charset="0"/>
              </a:rPr>
              <a:t>La despierta Monty.</a:t>
            </a:r>
          </a:p>
        </p:txBody>
      </p:sp>
      <p:pic>
        <p:nvPicPr>
          <p:cNvPr id="8"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7205" y="3248865"/>
            <a:ext cx="371910" cy="3874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Tree>
    <p:extLst>
      <p:ext uri="{BB962C8B-B14F-4D97-AF65-F5344CB8AC3E}">
        <p14:creationId xmlns:p14="http://schemas.microsoft.com/office/powerpoint/2010/main" val="39523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28217" y="589002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graphicFrame>
        <p:nvGraphicFramePr>
          <p:cNvPr id="6" name="Table 5"/>
          <p:cNvGraphicFramePr>
            <a:graphicFrameLocks noGrp="1"/>
          </p:cNvGraphicFramePr>
          <p:nvPr>
            <p:extLst/>
          </p:nvPr>
        </p:nvGraphicFramePr>
        <p:xfrm>
          <a:off x="5657557" y="2762363"/>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2.</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7" name="TextBox 6"/>
          <p:cNvSpPr txBox="1"/>
          <p:nvPr/>
        </p:nvSpPr>
        <p:spPr>
          <a:xfrm>
            <a:off x="6377452" y="3293072"/>
            <a:ext cx="3237104"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La besa Monty.</a:t>
            </a:r>
          </a:p>
          <a:p>
            <a:pPr>
              <a:lnSpc>
                <a:spcPct val="114000"/>
              </a:lnSpc>
              <a:defRPr/>
            </a:pPr>
            <a:r>
              <a:rPr lang="en-GB" sz="2000" dirty="0">
                <a:solidFill>
                  <a:srgbClr val="002060"/>
                </a:solidFill>
                <a:latin typeface="Century Gothic" panose="020B0502020202020204" pitchFamily="34" charset="0"/>
              </a:rPr>
              <a:t>Ella besa a Monty.</a:t>
            </a:r>
          </a:p>
        </p:txBody>
      </p:sp>
      <p:pic>
        <p:nvPicPr>
          <p:cNvPr id="8"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7205" y="3248865"/>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77" y="1847966"/>
            <a:ext cx="3958926" cy="3189204"/>
          </a:xfrm>
          <a:prstGeom prst="rect">
            <a:avLst/>
          </a:prstGeom>
          <a:ln w="25400">
            <a:solidFill>
              <a:srgbClr val="EA5F00"/>
            </a:solidFill>
          </a:ln>
        </p:spPr>
      </p:pic>
      <p:sp>
        <p:nvSpPr>
          <p:cNvPr id="10" name="TextBox 9"/>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Tree>
    <p:extLst>
      <p:ext uri="{BB962C8B-B14F-4D97-AF65-F5344CB8AC3E}">
        <p14:creationId xmlns:p14="http://schemas.microsoft.com/office/powerpoint/2010/main" val="2597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28217" y="5890022"/>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graphicFrame>
        <p:nvGraphicFramePr>
          <p:cNvPr id="6" name="Table 5"/>
          <p:cNvGraphicFramePr>
            <a:graphicFrameLocks noGrp="1"/>
          </p:cNvGraphicFramePr>
          <p:nvPr>
            <p:extLst/>
          </p:nvPr>
        </p:nvGraphicFramePr>
        <p:xfrm>
          <a:off x="5657557" y="2762363"/>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3.</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7" name="TextBox 6"/>
          <p:cNvSpPr txBox="1"/>
          <p:nvPr/>
        </p:nvSpPr>
        <p:spPr>
          <a:xfrm>
            <a:off x="6377452" y="3293072"/>
            <a:ext cx="3237104"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sigue a Monty.</a:t>
            </a:r>
          </a:p>
          <a:p>
            <a:pPr>
              <a:lnSpc>
                <a:spcPct val="114000"/>
              </a:lnSpc>
              <a:defRPr/>
            </a:pPr>
            <a:r>
              <a:rPr lang="en-GB" sz="2000" dirty="0">
                <a:solidFill>
                  <a:srgbClr val="002060"/>
                </a:solidFill>
                <a:latin typeface="Century Gothic" panose="020B0502020202020204" pitchFamily="34" charset="0"/>
              </a:rPr>
              <a:t>La sigue Monty.</a:t>
            </a:r>
          </a:p>
        </p:txBody>
      </p:sp>
      <p:pic>
        <p:nvPicPr>
          <p:cNvPr id="8"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6810" y="3686086"/>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10" y="1987062"/>
            <a:ext cx="4753399" cy="3406083"/>
          </a:xfrm>
          <a:prstGeom prst="rect">
            <a:avLst/>
          </a:prstGeom>
          <a:ln w="25400">
            <a:solidFill>
              <a:srgbClr val="EA5F00"/>
            </a:solidFill>
          </a:ln>
        </p:spPr>
      </p:pic>
      <p:sp>
        <p:nvSpPr>
          <p:cNvPr id="3" name="Title 2"/>
          <p:cNvSpPr>
            <a:spLocks noGrp="1"/>
          </p:cNvSpPr>
          <p:nvPr>
            <p:ph type="title"/>
          </p:nvPr>
        </p:nvSpPr>
        <p:spPr/>
        <p:txBody>
          <a:bodyPr/>
          <a:lstStyle/>
          <a:p>
            <a:endParaRPr lang="en-GB"/>
          </a:p>
        </p:txBody>
      </p:sp>
      <p:sp>
        <p:nvSpPr>
          <p:cNvPr id="11" name="TextBox 10"/>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Tree>
    <p:extLst>
      <p:ext uri="{BB962C8B-B14F-4D97-AF65-F5344CB8AC3E}">
        <p14:creationId xmlns:p14="http://schemas.microsoft.com/office/powerpoint/2010/main" val="24094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23" y="1285271"/>
            <a:ext cx="4677099" cy="3848761"/>
          </a:xfrm>
          <a:prstGeom prst="rect">
            <a:avLst/>
          </a:prstGeom>
          <a:ln w="25400">
            <a:solidFill>
              <a:srgbClr val="EA5F00"/>
            </a:solidFill>
          </a:ln>
        </p:spPr>
      </p:pic>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4.</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7" name="TextBox 6"/>
          <p:cNvSpPr txBox="1"/>
          <p:nvPr/>
        </p:nvSpPr>
        <p:spPr>
          <a:xfrm>
            <a:off x="6295389" y="2929657"/>
            <a:ext cx="5040825" cy="763222"/>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observa atentamente a Monty.</a:t>
            </a:r>
          </a:p>
          <a:p>
            <a:pPr>
              <a:lnSpc>
                <a:spcPct val="114000"/>
              </a:lnSpc>
              <a:defRPr/>
            </a:pPr>
            <a:r>
              <a:rPr lang="en-GB" sz="2000" dirty="0">
                <a:solidFill>
                  <a:srgbClr val="002060"/>
                </a:solidFill>
                <a:latin typeface="Century Gothic" panose="020B0502020202020204" pitchFamily="34" charset="0"/>
              </a:rPr>
              <a:t>La observa atentamente Monty.</a:t>
            </a:r>
          </a:p>
        </p:txBody>
      </p:sp>
      <p:pic>
        <p:nvPicPr>
          <p:cNvPr id="8" name="Picture 2" descr="http://www.clker.com/cliparts/h/n/L/q/t/u/bright-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966" y="2880391"/>
            <a:ext cx="371910" cy="3874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0" name="Rounded Rectangle 9"/>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14912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86964"/>
            <a:ext cx="4612875" cy="3479077"/>
          </a:xfrm>
          <a:prstGeom prst="rect">
            <a:avLst/>
          </a:prstGeom>
          <a:ln w="25400">
            <a:solidFill>
              <a:srgbClr val="EA5F00"/>
            </a:solidFill>
          </a:ln>
        </p:spPr>
      </p:pic>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5.</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La </a:t>
            </a:r>
            <a:r>
              <a:rPr lang="en-GB" sz="2000" dirty="0" err="1">
                <a:solidFill>
                  <a:srgbClr val="002060"/>
                </a:solidFill>
                <a:latin typeface="Century Gothic" panose="020B0502020202020204" pitchFamily="34" charset="0"/>
              </a:rPr>
              <a:t>saca</a:t>
            </a:r>
            <a:r>
              <a:rPr lang="en-GB" sz="2000" dirty="0">
                <a:solidFill>
                  <a:srgbClr val="002060"/>
                </a:solidFill>
                <a:latin typeface="Century Gothic" panose="020B0502020202020204" pitchFamily="34" charset="0"/>
              </a:rPr>
              <a:t> de la casa Monty.</a:t>
            </a:r>
          </a:p>
          <a:p>
            <a:pPr>
              <a:lnSpc>
                <a:spcPct val="114000"/>
              </a:lnSpc>
              <a:defRPr/>
            </a:pPr>
            <a:r>
              <a:rPr lang="en-GB" sz="2000" dirty="0">
                <a:solidFill>
                  <a:srgbClr val="002060"/>
                </a:solidFill>
                <a:latin typeface="Century Gothic" panose="020B0502020202020204" pitchFamily="34" charset="0"/>
              </a:rPr>
              <a:t>Ella </a:t>
            </a:r>
            <a:r>
              <a:rPr lang="en-GB" sz="2000" dirty="0" err="1">
                <a:solidFill>
                  <a:srgbClr val="002060"/>
                </a:solidFill>
                <a:latin typeface="Century Gothic" panose="020B0502020202020204" pitchFamily="34" charset="0"/>
              </a:rPr>
              <a:t>saca</a:t>
            </a:r>
            <a:r>
              <a:rPr lang="en-GB" sz="2000" dirty="0">
                <a:solidFill>
                  <a:srgbClr val="002060"/>
                </a:solidFill>
                <a:latin typeface="Century Gothic" panose="020B0502020202020204" pitchFamily="34" charset="0"/>
              </a:rPr>
              <a:t> a Monty de la casa.</a:t>
            </a:r>
          </a:p>
        </p:txBody>
      </p:sp>
      <p:pic>
        <p:nvPicPr>
          <p:cNvPr id="7" name="Picture 2" descr="http://www.clker.com/cliparts/h/n/L/q/t/u/bright-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9641" y="3235297"/>
            <a:ext cx="371910" cy="3874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9" name="Rounded Rectangle 8"/>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97673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6.</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a:t>
            </a:r>
            <a:r>
              <a:rPr lang="en-GB" sz="2000" dirty="0" err="1">
                <a:solidFill>
                  <a:srgbClr val="002060"/>
                </a:solidFill>
                <a:latin typeface="Century Gothic" panose="020B0502020202020204" pitchFamily="34" charset="0"/>
              </a:rPr>
              <a:t>lleva</a:t>
            </a:r>
            <a:r>
              <a:rPr lang="en-GB" sz="2000" dirty="0">
                <a:solidFill>
                  <a:srgbClr val="002060"/>
                </a:solidFill>
                <a:latin typeface="Century Gothic" panose="020B0502020202020204" pitchFamily="34" charset="0"/>
              </a:rPr>
              <a:t> a Monty al </a:t>
            </a:r>
            <a:r>
              <a:rPr lang="en-GB" sz="2000" dirty="0" err="1">
                <a:solidFill>
                  <a:srgbClr val="002060"/>
                </a:solidFill>
                <a:latin typeface="Century Gothic" panose="020B0502020202020204" pitchFamily="34" charset="0"/>
              </a:rPr>
              <a:t>colegio</a:t>
            </a:r>
            <a:r>
              <a:rPr lang="en-GB" sz="2000" dirty="0">
                <a:solidFill>
                  <a:srgbClr val="002060"/>
                </a:solidFill>
                <a:latin typeface="Century Gothic" panose="020B0502020202020204" pitchFamily="34" charset="0"/>
              </a:rPr>
              <a:t>.</a:t>
            </a:r>
          </a:p>
          <a:p>
            <a:pPr>
              <a:lnSpc>
                <a:spcPct val="114000"/>
              </a:lnSpc>
              <a:defRPr/>
            </a:pPr>
            <a:r>
              <a:rPr lang="en-GB" sz="2000" dirty="0">
                <a:solidFill>
                  <a:srgbClr val="002060"/>
                </a:solidFill>
                <a:latin typeface="Century Gothic" panose="020B0502020202020204" pitchFamily="34" charset="0"/>
              </a:rPr>
              <a:t>La </a:t>
            </a:r>
            <a:r>
              <a:rPr lang="en-GB" sz="2000" dirty="0" err="1">
                <a:solidFill>
                  <a:srgbClr val="002060"/>
                </a:solidFill>
                <a:latin typeface="Century Gothic" panose="020B0502020202020204" pitchFamily="34" charset="0"/>
              </a:rPr>
              <a:t>lleva</a:t>
            </a:r>
            <a:r>
              <a:rPr lang="en-GB" sz="2000" dirty="0">
                <a:solidFill>
                  <a:srgbClr val="002060"/>
                </a:solidFill>
                <a:latin typeface="Century Gothic" panose="020B0502020202020204" pitchFamily="34" charset="0"/>
              </a:rPr>
              <a:t> al </a:t>
            </a:r>
            <a:r>
              <a:rPr lang="en-GB" sz="2000" dirty="0" err="1">
                <a:solidFill>
                  <a:srgbClr val="002060"/>
                </a:solidFill>
                <a:latin typeface="Century Gothic" panose="020B0502020202020204" pitchFamily="34" charset="0"/>
              </a:rPr>
              <a:t>colegio</a:t>
            </a:r>
            <a:r>
              <a:rPr lang="en-GB" sz="2000" dirty="0">
                <a:solidFill>
                  <a:srgbClr val="002060"/>
                </a:solidFill>
                <a:latin typeface="Century Gothic" panose="020B0502020202020204" pitchFamily="34" charset="0"/>
              </a:rPr>
              <a:t> Monty.</a:t>
            </a:r>
          </a:p>
        </p:txBody>
      </p:sp>
      <p:pic>
        <p:nvPicPr>
          <p:cNvPr id="7"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7359" y="3326689"/>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15" y="1363124"/>
            <a:ext cx="4626309" cy="3783825"/>
          </a:xfrm>
          <a:prstGeom prst="rect">
            <a:avLst/>
          </a:prstGeom>
          <a:ln w="25400">
            <a:solidFill>
              <a:srgbClr val="EA5F00"/>
            </a:solidFill>
          </a:ln>
        </p:spPr>
      </p:pic>
      <p:sp>
        <p:nvSpPr>
          <p:cNvPr id="9" name="TextBox 8"/>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0" name="Rounded Rectangle 9"/>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19123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669279" y="2398948"/>
          <a:ext cx="6288259" cy="1324773"/>
        </p:xfrm>
        <a:graphic>
          <a:graphicData uri="http://schemas.openxmlformats.org/drawingml/2006/table">
            <a:tbl>
              <a:tblPr firstRow="1" bandRow="1">
                <a:tableStyleId>{5DA37D80-6434-44D0-A028-1B22A696006F}</a:tableStyleId>
              </a:tblPr>
              <a:tblGrid>
                <a:gridCol w="625743">
                  <a:extLst>
                    <a:ext uri="{9D8B030D-6E8A-4147-A177-3AD203B41FA5}">
                      <a16:colId xmlns="" xmlns:a16="http://schemas.microsoft.com/office/drawing/2014/main" val="3820150873"/>
                    </a:ext>
                  </a:extLst>
                </a:gridCol>
                <a:gridCol w="4691845">
                  <a:extLst>
                    <a:ext uri="{9D8B030D-6E8A-4147-A177-3AD203B41FA5}">
                      <a16:colId xmlns="" xmlns:a16="http://schemas.microsoft.com/office/drawing/2014/main" val="4273422518"/>
                    </a:ext>
                  </a:extLst>
                </a:gridCol>
                <a:gridCol w="970671">
                  <a:extLst>
                    <a:ext uri="{9D8B030D-6E8A-4147-A177-3AD203B41FA5}">
                      <a16:colId xmlns="" xmlns:a16="http://schemas.microsoft.com/office/drawing/2014/main" val="753690958"/>
                    </a:ext>
                  </a:extLst>
                </a:gridCol>
              </a:tblGrid>
              <a:tr h="466727">
                <a:tc>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tc>
                <a:tc>
                  <a:txBody>
                    <a:bodyPr/>
                    <a:lstStyle/>
                    <a:p>
                      <a:r>
                        <a:rPr lang="en-GB" sz="2000" b="1" dirty="0">
                          <a:solidFill>
                            <a:schemeClr val="accent5">
                              <a:lumMod val="50000"/>
                            </a:schemeClr>
                          </a:solidFill>
                          <a:latin typeface="Century Gothic" panose="020B0502020202020204" pitchFamily="34" charset="0"/>
                        </a:rPr>
                        <a:t>True</a:t>
                      </a:r>
                    </a:p>
                  </a:txBody>
                  <a:tcPr/>
                </a:tc>
                <a:extLst>
                  <a:ext uri="{0D108BD9-81ED-4DB2-BD59-A6C34878D82A}">
                    <a16:rowId xmlns="" xmlns:a16="http://schemas.microsoft.com/office/drawing/2014/main" val="3097209514"/>
                  </a:ext>
                </a:extLst>
              </a:tr>
              <a:tr h="4290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7.</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entury Gothic" panose="020B0502020202020204" pitchFamily="34" charset="0"/>
                      </a:endParaRPr>
                    </a:p>
                  </a:txBody>
                  <a:tcPr/>
                </a:tc>
                <a:extLst>
                  <a:ext uri="{0D108BD9-81ED-4DB2-BD59-A6C34878D82A}">
                    <a16:rowId xmlns="" xmlns:a16="http://schemas.microsoft.com/office/drawing/2014/main" val="4098199311"/>
                  </a:ext>
                </a:extLst>
              </a:tr>
              <a:tr h="429023">
                <a:tc vMerge="1">
                  <a:txBody>
                    <a:bodyPr/>
                    <a:lstStyle/>
                    <a:p>
                      <a:endParaRPr lang="en-GB" sz="2000" dirty="0">
                        <a:latin typeface="Century Gothic" panose="020B0502020202020204" pitchFamily="34" charset="0"/>
                      </a:endParaRPr>
                    </a:p>
                  </a:txBody>
                  <a:tcPr/>
                </a:tc>
                <a:tc vMerge="1">
                  <a:txBody>
                    <a:bodyPr/>
                    <a:lstStyle/>
                    <a:p>
                      <a:endParaRPr lang="en-GB" sz="2000" dirty="0">
                        <a:latin typeface="Century Gothic" panose="020B0502020202020204" pitchFamily="34" charset="0"/>
                      </a:endParaRPr>
                    </a:p>
                  </a:txBody>
                  <a:tcPr/>
                </a:tc>
                <a:tc>
                  <a:txBody>
                    <a:bodyPr/>
                    <a:lstStyle/>
                    <a:p>
                      <a:endParaRPr lang="en-GB" sz="2000" dirty="0">
                        <a:latin typeface="Century Gothic" panose="020B0502020202020204" pitchFamily="34" charset="0"/>
                      </a:endParaRPr>
                    </a:p>
                  </a:txBody>
                  <a:tcPr>
                    <a:solidFill>
                      <a:schemeClr val="accent2">
                        <a:lumMod val="20000"/>
                        <a:lumOff val="80000"/>
                      </a:schemeClr>
                    </a:solidFill>
                  </a:tcPr>
                </a:tc>
                <a:extLst>
                  <a:ext uri="{0D108BD9-81ED-4DB2-BD59-A6C34878D82A}">
                    <a16:rowId xmlns="" xmlns:a16="http://schemas.microsoft.com/office/drawing/2014/main" val="2906487638"/>
                  </a:ext>
                </a:extLst>
              </a:tr>
            </a:tbl>
          </a:graphicData>
        </a:graphic>
      </p:graphicFrame>
      <p:sp>
        <p:nvSpPr>
          <p:cNvPr id="6" name="TextBox 5"/>
          <p:cNvSpPr txBox="1"/>
          <p:nvPr/>
        </p:nvSpPr>
        <p:spPr>
          <a:xfrm>
            <a:off x="6295389" y="2929657"/>
            <a:ext cx="5040825" cy="794064"/>
          </a:xfrm>
          <a:prstGeom prst="rect">
            <a:avLst/>
          </a:prstGeom>
          <a:noFill/>
        </p:spPr>
        <p:txBody>
          <a:bodyPr wrap="square" rtlCol="0">
            <a:spAutoFit/>
          </a:bodyPr>
          <a:lstStyle/>
          <a:p>
            <a:pPr>
              <a:lnSpc>
                <a:spcPct val="114000"/>
              </a:lnSpc>
              <a:defRPr/>
            </a:pPr>
            <a:r>
              <a:rPr lang="en-GB" sz="2000" dirty="0">
                <a:solidFill>
                  <a:srgbClr val="002060"/>
                </a:solidFill>
                <a:latin typeface="Century Gothic" panose="020B0502020202020204" pitchFamily="34" charset="0"/>
              </a:rPr>
              <a:t>Ella saluda a Monty.</a:t>
            </a:r>
          </a:p>
          <a:p>
            <a:pPr>
              <a:lnSpc>
                <a:spcPct val="114000"/>
              </a:lnSpc>
              <a:defRPr/>
            </a:pPr>
            <a:r>
              <a:rPr lang="en-GB" sz="2000" dirty="0">
                <a:solidFill>
                  <a:srgbClr val="002060"/>
                </a:solidFill>
                <a:latin typeface="Century Gothic" panose="020B0502020202020204" pitchFamily="34" charset="0"/>
              </a:rPr>
              <a:t>La saluda Monty.</a:t>
            </a:r>
          </a:p>
        </p:txBody>
      </p:sp>
      <p:pic>
        <p:nvPicPr>
          <p:cNvPr id="7" name="Picture 2" descr="http://www.clker.com/cliparts/h/n/L/q/t/u/bright-green-tick-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966" y="2867631"/>
            <a:ext cx="371910" cy="387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54" y="1233815"/>
            <a:ext cx="4865837" cy="3391684"/>
          </a:xfrm>
          <a:prstGeom prst="rect">
            <a:avLst/>
          </a:prstGeom>
          <a:ln w="25400">
            <a:solidFill>
              <a:srgbClr val="EA5F00"/>
            </a:solidFill>
          </a:ln>
        </p:spPr>
      </p:pic>
      <p:sp>
        <p:nvSpPr>
          <p:cNvPr id="11" name="TextBox 10"/>
          <p:cNvSpPr txBox="1"/>
          <p:nvPr/>
        </p:nvSpPr>
        <p:spPr>
          <a:xfrm>
            <a:off x="7203441" y="6464887"/>
            <a:ext cx="2506617"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 / Emma Marsden</a:t>
            </a:r>
          </a:p>
        </p:txBody>
      </p:sp>
      <p:sp>
        <p:nvSpPr>
          <p:cNvPr id="12" name="Rounded Rectangle 11"/>
          <p:cNvSpPr/>
          <p:nvPr/>
        </p:nvSpPr>
        <p:spPr>
          <a:xfrm>
            <a:off x="10986868" y="5876038"/>
            <a:ext cx="101745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entury Gothic" panose="020B0502020202020204" pitchFamily="34" charset="0"/>
              </a:rPr>
              <a:t>leer</a:t>
            </a:r>
          </a:p>
        </p:txBody>
      </p:sp>
    </p:spTree>
    <p:extLst>
      <p:ext uri="{BB962C8B-B14F-4D97-AF65-F5344CB8AC3E}">
        <p14:creationId xmlns:p14="http://schemas.microsoft.com/office/powerpoint/2010/main" val="26501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French_German_Templates (2).pptx" id="{30E28854-302B-4733-9883-753A70868D1A}" vid="{5A19C407-B07F-4991-B60B-FF1D41BF59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1044</Words>
  <Application>Microsoft Office PowerPoint</Application>
  <PresentationFormat>Widescreen</PresentationFormat>
  <Paragraphs>192</Paragraphs>
  <Slides>17</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Wingdings</vt:lpstr>
      <vt:lpstr>1_Office Theme</vt:lpstr>
      <vt:lpstr>2_Office Theme</vt:lpstr>
      <vt:lpstr>PowerPoint Presentation</vt:lpstr>
      <vt:lpstr>Saying who does / receives the action: using ‘lo’ and ‘la’ (part 4)</vt:lpstr>
      <vt:lpstr>Remember this pair?  Look at the picture and decide which sentence is correct.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complete the translations about Esteban and his older brother.</vt:lpstr>
      <vt:lpstr>Now complete the translations about Esteban and his older brother.</vt:lpstr>
      <vt:lpstr>Now complete the translations about Esteban and his older brother.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Study</cp:lastModifiedBy>
  <cp:revision>4</cp:revision>
  <dcterms:created xsi:type="dcterms:W3CDTF">2019-05-31T15:05:15Z</dcterms:created>
  <dcterms:modified xsi:type="dcterms:W3CDTF">2019-06-13T05:19:46Z</dcterms:modified>
</cp:coreProperties>
</file>