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737" r:id="rId2"/>
    <p:sldId id="736" r:id="rId3"/>
    <p:sldId id="764" r:id="rId4"/>
    <p:sldId id="765" r:id="rId5"/>
    <p:sldId id="766" r:id="rId6"/>
    <p:sldId id="767" r:id="rId7"/>
    <p:sldId id="762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entury Gothic" panose="020B050202020202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OtHbAma5SdN7rinW1hD9fqj+s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2E844B-6B75-447C-9319-0F99B0D69B9D}">
  <a:tblStyle styleId="{562E844B-6B75-447C-9319-0F99B0D69B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890173-11F6-4981-8073-898B6162F20F}" styleName="Table_1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6E6"/>
          </a:solidFill>
        </a:fill>
      </a:tcStyle>
    </a:wholeTbl>
    <a:band1H>
      <a:tcTxStyle/>
      <a:tcStyle>
        <a:tcBdr/>
        <a:fill>
          <a:solidFill>
            <a:srgbClr val="FFEC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C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5680" autoAdjust="0"/>
  </p:normalViewPr>
  <p:slideViewPr>
    <p:cSldViewPr snapToGrid="0">
      <p:cViewPr varScale="1">
        <p:scale>
          <a:sx n="103" d="100"/>
          <a:sy n="103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2.0/?ref=openverse" TargetMode="External"/><Relationship Id="rId13" Type="http://schemas.openxmlformats.org/officeDocument/2006/relationships/hyperlink" Target="https://www.flickr.com/photos/146832554@N06" TargetMode="External"/><Relationship Id="rId18" Type="http://schemas.openxmlformats.org/officeDocument/2006/relationships/hyperlink" Target="https://www.flickr.com/photos/23807781@N06" TargetMode="External"/><Relationship Id="rId3" Type="http://schemas.openxmlformats.org/officeDocument/2006/relationships/hyperlink" Target="https://www.flickr.com/photos/23498592@N03/28814871458" TargetMode="External"/><Relationship Id="rId7" Type="http://schemas.openxmlformats.org/officeDocument/2006/relationships/hyperlink" Target="https://www.flickr.com/photos/131021490@N02" TargetMode="External"/><Relationship Id="rId12" Type="http://schemas.openxmlformats.org/officeDocument/2006/relationships/hyperlink" Target="https://www.flickr.com/photos/146832554@N06/33471095508" TargetMode="External"/><Relationship Id="rId17" Type="http://schemas.openxmlformats.org/officeDocument/2006/relationships/hyperlink" Target="https://www.flickr.com/photos/23807781@N06/2268008538" TargetMode="External"/><Relationship Id="rId2" Type="http://schemas.openxmlformats.org/officeDocument/2006/relationships/slide" Target="../slides/slide7.xml"/><Relationship Id="rId16" Type="http://schemas.openxmlformats.org/officeDocument/2006/relationships/hyperlink" Target="https://creativecommons.org/licenses/by/2.0/?ref=openvers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lickr.com/photos/131021490@N02/25287469660" TargetMode="External"/><Relationship Id="rId11" Type="http://schemas.openxmlformats.org/officeDocument/2006/relationships/hyperlink" Target="https://creativecommons.org/licenses/by-nc/2.0/?ref=openverse" TargetMode="External"/><Relationship Id="rId5" Type="http://schemas.openxmlformats.org/officeDocument/2006/relationships/hyperlink" Target="https://creativecommons.org/licenses/by-nc-sa/2.0/?ref=openverse" TargetMode="External"/><Relationship Id="rId15" Type="http://schemas.openxmlformats.org/officeDocument/2006/relationships/hyperlink" Target="https://www.flickr.com/photos/67287915@N00" TargetMode="External"/><Relationship Id="rId10" Type="http://schemas.openxmlformats.org/officeDocument/2006/relationships/hyperlink" Target="https://www.flickr.com/photos/92224929@N03" TargetMode="External"/><Relationship Id="rId4" Type="http://schemas.openxmlformats.org/officeDocument/2006/relationships/hyperlink" Target="https://www.flickr.com/photos/23498592@N03" TargetMode="External"/><Relationship Id="rId9" Type="http://schemas.openxmlformats.org/officeDocument/2006/relationships/hyperlink" Target="https://www.flickr.com/photos/92224929@N03/15953711981" TargetMode="External"/><Relationship Id="rId14" Type="http://schemas.openxmlformats.org/officeDocument/2006/relationships/hyperlink" Target="https://www.flickr.com/photos/67287915@N00/127785141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H+F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3 minutes</a:t>
            </a:r>
            <a:br>
              <a:rPr lang="en-US" dirty="0"/>
            </a:br>
            <a:br>
              <a:rPr lang="en-US" b="1" dirty="0"/>
            </a:br>
            <a:r>
              <a:rPr lang="en-US" b="1" dirty="0"/>
              <a:t>Aim: </a:t>
            </a:r>
            <a:r>
              <a:rPr lang="en-US" b="0" dirty="0"/>
              <a:t>to recap numbers in German.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b="1" dirty="0"/>
              <a:t>Procedure:</a:t>
            </a:r>
            <a:br>
              <a:rPr lang="en-US" dirty="0"/>
            </a:br>
            <a:r>
              <a:rPr lang="en-US" dirty="0"/>
              <a:t>Click through the recap. Students should already be familiar with the information.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8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H+F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8 minutes</a:t>
            </a:r>
            <a:br>
              <a:rPr lang="en-US" dirty="0"/>
            </a:br>
            <a:br>
              <a:rPr lang="en-US" b="1" dirty="0"/>
            </a:b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[z] and numbers.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Note: </a:t>
            </a:r>
            <a:r>
              <a:rPr lang="en-US" b="0" dirty="0"/>
              <a:t>The first two handouts are for higher students and the second two are for foundation students. Students will need to work in a pair with someone working at the same tier.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b="1" dirty="0"/>
              <a:t>Procedure:</a:t>
            </a:r>
            <a:br>
              <a:rPr lang="en-US" dirty="0"/>
            </a:br>
            <a:r>
              <a:rPr lang="en-US" dirty="0"/>
              <a:t>1.  Explain the task. Each student should have a handout with some facts about Switzerland.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 Students take it in turn to read a fact to each other.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 Their partner notes all the numbers they hear.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b="1" dirty="0"/>
              <a:t>Word frequency of unknown words (1 is the most frequent word in German): </a:t>
            </a:r>
            <a:br>
              <a:rPr lang="en-US" b="1" dirty="0"/>
            </a:b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Milliardäre</a:t>
            </a: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[&gt;5009] 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Meerschweinchen</a:t>
            </a: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[&gt;5009] </a:t>
            </a:r>
            <a:r>
              <a:rPr lang="en-GB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Zugang</a:t>
            </a: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[1506] Album [3630] </a:t>
            </a:r>
            <a:r>
              <a:rPr lang="en-GB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Wahlrecht</a:t>
            </a:r>
            <a:r>
              <a:rPr lang="en-GB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[&gt;5009] Schweizer [1274]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Source:  Jones, R.L. &amp; </a:t>
            </a:r>
            <a:r>
              <a:rPr lang="en-US" i="1" dirty="0" err="1"/>
              <a:t>Tschirner</a:t>
            </a:r>
            <a:r>
              <a:rPr lang="en-US" i="1" dirty="0"/>
              <a:t>, E. (2019). A frequency dictionary of German: core vocabulary for learners. Routledge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24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Higher Handout audio answers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5 minutes</a:t>
            </a:r>
            <a:br>
              <a:rPr lang="en-US" dirty="0"/>
            </a:br>
            <a:br>
              <a:rPr lang="en-US" b="1" dirty="0"/>
            </a:br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GB" dirty="0"/>
              <a:t>listen and check pronunciation, particularly of the numbers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Higher Handout</a:t>
            </a:r>
          </a:p>
          <a:p>
            <a:endParaRPr lang="en-GB" dirty="0"/>
          </a:p>
          <a:p>
            <a:r>
              <a:rPr lang="en-US" b="1" dirty="0"/>
              <a:t>Timing: 5 minutes</a:t>
            </a:r>
            <a:br>
              <a:rPr lang="en-US" dirty="0"/>
            </a:br>
            <a:br>
              <a:rPr lang="en-US" b="1" dirty="0"/>
            </a:br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GB" dirty="0"/>
              <a:t>listen and check pronunciation, particularly of the numbers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784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Foundation Handout audio answers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5 minutes</a:t>
            </a:r>
            <a:br>
              <a:rPr lang="en-US" dirty="0"/>
            </a:br>
            <a:br>
              <a:rPr lang="en-US" b="1" dirty="0"/>
            </a:br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GB" dirty="0"/>
              <a:t>listen and check pronunciation, particularly of the numbers</a:t>
            </a:r>
            <a:br>
              <a:rPr lang="en-US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8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Foundation Handout</a:t>
            </a:r>
          </a:p>
          <a:p>
            <a:r>
              <a:rPr lang="en-US" b="1" dirty="0"/>
              <a:t>Timing: 5 minutes</a:t>
            </a:r>
            <a:br>
              <a:rPr lang="en-US" dirty="0"/>
            </a:br>
            <a:br>
              <a:rPr lang="en-US" b="1" dirty="0"/>
            </a:br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GB" dirty="0"/>
              <a:t>listen and check pronunciation, particularly of the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01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F+H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</a:t>
            </a:r>
            <a:r>
              <a:rPr lang="en-GB" dirty="0"/>
              <a:t>: 8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[z], numbers, and some of this week’s vocabulary.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Students work in pairs. Student A chooses a picture and says its number </a:t>
            </a:r>
            <a:r>
              <a:rPr lang="en-GB" b="1" u="sng" dirty="0"/>
              <a:t>in German.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Student B listens to the number to work out which picture Student A is referring to. They say the name of the picture in </a:t>
            </a:r>
            <a:r>
              <a:rPr lang="en-GB" b="1" u="sng" dirty="0"/>
              <a:t>German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Students swap roles.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endParaRPr lang="en-GB" dirty="0"/>
          </a:p>
          <a:p>
            <a:r>
              <a:rPr lang="en-GB" dirty="0"/>
              <a:t>Image attribution: 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"</a:t>
            </a:r>
            <a:r>
              <a:rPr lang="en-GB" b="0" i="0" dirty="0">
                <a:effectLst/>
                <a:latin typeface="Inter"/>
                <a:hlinkClick r:id="rId3"/>
              </a:rPr>
              <a:t>Lindau, Bodensee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GB" b="0" i="0" dirty="0">
                <a:effectLst/>
                <a:latin typeface="Inter"/>
                <a:hlinkClick r:id="rId4"/>
              </a:rPr>
              <a:t>to.wi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GB" b="0" i="0" dirty="0">
                <a:effectLst/>
                <a:latin typeface="Inter"/>
                <a:hlinkClick r:id="rId5"/>
              </a:rPr>
              <a:t>CC BY-NC-SA 2.0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, "</a:t>
            </a:r>
            <a:r>
              <a:rPr lang="en-GB" b="0" i="0" dirty="0">
                <a:effectLst/>
                <a:latin typeface="Inter"/>
                <a:hlinkClick r:id="rId6"/>
              </a:rPr>
              <a:t>ÖBB 5146 Sankt Nikola an der Donau, Bahnviadukt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GB" b="0" i="0" dirty="0">
                <a:effectLst/>
                <a:latin typeface="Inter"/>
                <a:hlinkClick r:id="rId7"/>
              </a:rPr>
              <a:t>peter.velthoen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GB" b="0" i="0" dirty="0">
                <a:effectLst/>
                <a:latin typeface="Inter"/>
                <a:hlinkClick r:id="rId8"/>
              </a:rPr>
              <a:t>CC BY-SA 2.0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, "</a:t>
            </a:r>
            <a:r>
              <a:rPr lang="en-GB" b="0" i="0" dirty="0">
                <a:effectLst/>
                <a:latin typeface="Inter"/>
                <a:hlinkClick r:id="rId9"/>
              </a:rPr>
              <a:t>Köln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GB" b="0" i="0" dirty="0">
                <a:effectLst/>
                <a:latin typeface="Inter"/>
                <a:hlinkClick r:id="rId10"/>
              </a:rPr>
              <a:t>György Soponyai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GB" b="0" i="0" dirty="0">
                <a:effectLst/>
                <a:latin typeface="Inter"/>
                <a:hlinkClick r:id="rId11"/>
              </a:rPr>
              <a:t>CC BY-NC 2.0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., "</a:t>
            </a:r>
            <a:r>
              <a:rPr lang="en-GB" b="0" i="0" dirty="0">
                <a:effectLst/>
                <a:latin typeface="Inter"/>
                <a:hlinkClick r:id="rId12"/>
              </a:rPr>
              <a:t>Rhine Valley from Triesenberg, Liechtenstein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GB" b="0" i="0" dirty="0">
                <a:effectLst/>
                <a:latin typeface="Inter"/>
                <a:hlinkClick r:id="rId13"/>
              </a:rPr>
              <a:t>pom'.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GB" b="0" i="0" dirty="0">
                <a:effectLst/>
                <a:latin typeface="Inter"/>
                <a:hlinkClick r:id="rId8"/>
              </a:rPr>
              <a:t>CC BY-SA 2.0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, "</a:t>
            </a:r>
            <a:r>
              <a:rPr lang="en-GB" b="0" i="0" dirty="0">
                <a:effectLst/>
                <a:latin typeface="Inter"/>
                <a:hlinkClick r:id="rId14"/>
              </a:rPr>
              <a:t>Schnitzel mit Pommes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GB" b="0" i="0" dirty="0">
                <a:effectLst/>
                <a:latin typeface="Inter"/>
                <a:hlinkClick r:id="rId15"/>
              </a:rPr>
              <a:t>Christian Cable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GB" b="0" i="0" dirty="0">
                <a:effectLst/>
                <a:latin typeface="Inter"/>
                <a:hlinkClick r:id="rId16"/>
              </a:rPr>
              <a:t>CC BY 2.0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, "</a:t>
            </a:r>
            <a:r>
              <a:rPr lang="en-GB" b="0" i="0" dirty="0">
                <a:effectLst/>
                <a:latin typeface="Inter"/>
                <a:hlinkClick r:id="rId17"/>
              </a:rPr>
              <a:t>Rerik Ostsee Strand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" by </a:t>
            </a:r>
            <a:r>
              <a:rPr lang="en-GB" b="0" i="0" dirty="0">
                <a:effectLst/>
                <a:latin typeface="Inter"/>
                <a:hlinkClick r:id="rId18"/>
              </a:rPr>
              <a:t>az1172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 is licensed under </a:t>
            </a:r>
            <a:r>
              <a:rPr lang="en-GB" b="0" i="0" dirty="0">
                <a:effectLst/>
                <a:latin typeface="Inter"/>
                <a:hlinkClick r:id="rId8"/>
              </a:rPr>
              <a:t>CC BY-SA 2.0</a:t>
            </a:r>
            <a:r>
              <a:rPr lang="en-GB" b="0" i="0" dirty="0">
                <a:solidFill>
                  <a:srgbClr val="30272E"/>
                </a:solidFill>
                <a:effectLst/>
                <a:latin typeface="Inter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2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_Box_Only">
  <p:cSld name="Text_Box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body" idx="1"/>
          </p:nvPr>
        </p:nvSpPr>
        <p:spPr>
          <a:xfrm>
            <a:off x="266531" y="212956"/>
            <a:ext cx="11691690" cy="601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2200"/>
              <a:buNone/>
              <a:defRPr sz="2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&amp;_Numbers">
  <p:cSld name="Title_&amp;_Number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>
            <a:spLocks noGrp="1"/>
          </p:cNvSpPr>
          <p:nvPr>
            <p:ph type="body" idx="1"/>
          </p:nvPr>
        </p:nvSpPr>
        <p:spPr>
          <a:xfrm>
            <a:off x="1099128" y="1707156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>
            <a:spLocks noGrp="1"/>
          </p:cNvSpPr>
          <p:nvPr>
            <p:ph type="body" idx="2"/>
          </p:nvPr>
        </p:nvSpPr>
        <p:spPr>
          <a:xfrm>
            <a:off x="1082563" y="2754077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>
            <a:spLocks noGrp="1"/>
          </p:cNvSpPr>
          <p:nvPr>
            <p:ph type="body" idx="3"/>
          </p:nvPr>
        </p:nvSpPr>
        <p:spPr>
          <a:xfrm>
            <a:off x="1075937" y="3860634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>
            <a:spLocks noGrp="1"/>
          </p:cNvSpPr>
          <p:nvPr>
            <p:ph type="body" idx="4"/>
          </p:nvPr>
        </p:nvSpPr>
        <p:spPr>
          <a:xfrm>
            <a:off x="1089189" y="5076521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>
            <a:spLocks noGrp="1"/>
          </p:cNvSpPr>
          <p:nvPr>
            <p:ph type="body" idx="5"/>
          </p:nvPr>
        </p:nvSpPr>
        <p:spPr>
          <a:xfrm>
            <a:off x="6608720" y="1720408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>
            <a:spLocks noGrp="1"/>
          </p:cNvSpPr>
          <p:nvPr>
            <p:ph type="body" idx="6"/>
          </p:nvPr>
        </p:nvSpPr>
        <p:spPr>
          <a:xfrm>
            <a:off x="6592155" y="2767329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>
            <a:spLocks noGrp="1"/>
          </p:cNvSpPr>
          <p:nvPr>
            <p:ph type="body" idx="7"/>
          </p:nvPr>
        </p:nvSpPr>
        <p:spPr>
          <a:xfrm>
            <a:off x="6585529" y="3873886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>
            <a:spLocks noGrp="1"/>
          </p:cNvSpPr>
          <p:nvPr>
            <p:ph type="body" idx="8"/>
          </p:nvPr>
        </p:nvSpPr>
        <p:spPr>
          <a:xfrm>
            <a:off x="6598781" y="5089773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_Only">
  <p:cSld name="Numbers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>
            <a:spLocks noGrp="1"/>
          </p:cNvSpPr>
          <p:nvPr>
            <p:ph type="body" idx="1"/>
          </p:nvPr>
        </p:nvSpPr>
        <p:spPr>
          <a:xfrm>
            <a:off x="1099128" y="1240017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>
            <a:spLocks noGrp="1"/>
          </p:cNvSpPr>
          <p:nvPr>
            <p:ph type="body" idx="2"/>
          </p:nvPr>
        </p:nvSpPr>
        <p:spPr>
          <a:xfrm>
            <a:off x="1082563" y="2286938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>
            <a:spLocks noGrp="1"/>
          </p:cNvSpPr>
          <p:nvPr>
            <p:ph type="body" idx="3"/>
          </p:nvPr>
        </p:nvSpPr>
        <p:spPr>
          <a:xfrm>
            <a:off x="1075937" y="3393495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>
            <a:spLocks noGrp="1"/>
          </p:cNvSpPr>
          <p:nvPr>
            <p:ph type="body" idx="4"/>
          </p:nvPr>
        </p:nvSpPr>
        <p:spPr>
          <a:xfrm>
            <a:off x="1089189" y="4609382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>
            <a:spLocks noGrp="1"/>
          </p:cNvSpPr>
          <p:nvPr>
            <p:ph type="body" idx="5"/>
          </p:nvPr>
        </p:nvSpPr>
        <p:spPr>
          <a:xfrm>
            <a:off x="6608720" y="1253269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>
            <a:spLocks noGrp="1"/>
          </p:cNvSpPr>
          <p:nvPr>
            <p:ph type="body" idx="6"/>
          </p:nvPr>
        </p:nvSpPr>
        <p:spPr>
          <a:xfrm>
            <a:off x="6592155" y="2300190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>
            <a:spLocks noGrp="1"/>
          </p:cNvSpPr>
          <p:nvPr>
            <p:ph type="body" idx="7"/>
          </p:nvPr>
        </p:nvSpPr>
        <p:spPr>
          <a:xfrm>
            <a:off x="6585529" y="3406747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body" idx="8"/>
          </p:nvPr>
        </p:nvSpPr>
        <p:spPr>
          <a:xfrm>
            <a:off x="6598781" y="4622634"/>
            <a:ext cx="452582" cy="435679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None/>
              <a:defRPr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&amp;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9AA6F7-5009-43DA-A5BA-A7357987A6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2799C8-81C0-4519-88E3-F9A241FAF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063" y="1065213"/>
            <a:ext cx="11514137" cy="5105400"/>
          </a:xfrm>
        </p:spPr>
        <p:txBody>
          <a:bodyPr/>
          <a:lstStyle>
            <a:lvl1pPr marL="0" indent="0">
              <a:buNone/>
              <a:defRPr sz="2400">
                <a:solidFill>
                  <a:srgbClr val="525050"/>
                </a:solidFill>
              </a:defRPr>
            </a:lvl1pPr>
            <a:lvl2pPr marL="457200" indent="0">
              <a:buNone/>
              <a:defRPr sz="2200">
                <a:solidFill>
                  <a:srgbClr val="525050"/>
                </a:solidFill>
              </a:defRPr>
            </a:lvl2pPr>
            <a:lvl3pPr marL="914400" indent="0">
              <a:buNone/>
              <a:defRPr>
                <a:solidFill>
                  <a:srgbClr val="525050"/>
                </a:solidFill>
              </a:defRPr>
            </a:lvl3pPr>
            <a:lvl4pPr marL="1371600" indent="0">
              <a:buNone/>
              <a:defRPr>
                <a:solidFill>
                  <a:srgbClr val="525050"/>
                </a:solidFill>
              </a:defRPr>
            </a:lvl4pPr>
            <a:lvl5pPr marL="1828800" indent="0">
              <a:buNone/>
              <a:defRPr sz="1600">
                <a:solidFill>
                  <a:srgbClr val="525050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82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&amp;_Table">
  <p:cSld name="Title_&amp;_Tab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_Only">
  <p:cSld name="Tab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&amp;_Callout">
  <p:cSld name="Title_&amp;_Call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>
            <a:spLocks noGrp="1"/>
          </p:cNvSpPr>
          <p:nvPr>
            <p:ph type="body" idx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3C3C"/>
              </a:buClr>
              <a:buSzPts val="2400"/>
              <a:buNone/>
              <a:defRPr>
                <a:solidFill>
                  <a:srgbClr val="3D3C3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200"/>
              <a:buNone/>
              <a:defRPr>
                <a:solidFill>
                  <a:srgbClr val="3D3C3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000"/>
              <a:buNone/>
              <a:defRPr>
                <a:solidFill>
                  <a:srgbClr val="3D3C3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>
            <a:spLocks noGrp="1"/>
          </p:cNvSpPr>
          <p:nvPr>
            <p:ph type="body" idx="2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3C3C"/>
              </a:buClr>
              <a:buSzPts val="2400"/>
              <a:buNone/>
              <a:defRPr>
                <a:solidFill>
                  <a:srgbClr val="3D3C3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200"/>
              <a:buNone/>
              <a:defRPr>
                <a:solidFill>
                  <a:srgbClr val="3D3C3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000"/>
              <a:buNone/>
              <a:defRPr>
                <a:solidFill>
                  <a:srgbClr val="3D3C3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title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_Only">
  <p:cSld name="Callout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>
            <a:spLocks noGrp="1"/>
          </p:cNvSpPr>
          <p:nvPr>
            <p:ph type="body" idx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3C3C"/>
              </a:buClr>
              <a:buSzPts val="2400"/>
              <a:buNone/>
              <a:defRPr>
                <a:solidFill>
                  <a:srgbClr val="3D3C3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200"/>
              <a:buNone/>
              <a:defRPr>
                <a:solidFill>
                  <a:srgbClr val="3D3C3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000"/>
              <a:buNone/>
              <a:defRPr>
                <a:solidFill>
                  <a:srgbClr val="3D3C3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>
            <a:spLocks noGrp="1"/>
          </p:cNvSpPr>
          <p:nvPr>
            <p:ph type="body" idx="2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3C3C"/>
              </a:buClr>
              <a:buSzPts val="2400"/>
              <a:buNone/>
              <a:defRPr>
                <a:solidFill>
                  <a:srgbClr val="3D3C3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200"/>
              <a:buNone/>
              <a:defRPr>
                <a:solidFill>
                  <a:srgbClr val="3D3C3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000"/>
              <a:buNone/>
              <a:defRPr>
                <a:solidFill>
                  <a:srgbClr val="3D3C3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&amp;_Gloss_Box">
  <p:cSld name="Title_&amp;_Gloss_Box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>
            <a:spLocks noGrp="1"/>
          </p:cNvSpPr>
          <p:nvPr>
            <p:ph type="body" idx="1"/>
          </p:nvPr>
        </p:nvSpPr>
        <p:spPr>
          <a:xfrm>
            <a:off x="3544261" y="1951024"/>
            <a:ext cx="4826664" cy="264554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3C3C"/>
              </a:buClr>
              <a:buSzPts val="2400"/>
              <a:buNone/>
              <a:defRPr>
                <a:solidFill>
                  <a:srgbClr val="3D3C3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200"/>
              <a:buNone/>
              <a:defRPr>
                <a:solidFill>
                  <a:srgbClr val="3D3C3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000"/>
              <a:buNone/>
              <a:defRPr>
                <a:solidFill>
                  <a:srgbClr val="3D3C3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ss_Box_Only">
  <p:cSld name="Gloss_Box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>
            <a:spLocks noGrp="1"/>
          </p:cNvSpPr>
          <p:nvPr>
            <p:ph type="body" idx="1"/>
          </p:nvPr>
        </p:nvSpPr>
        <p:spPr>
          <a:xfrm>
            <a:off x="3544261" y="1951024"/>
            <a:ext cx="4826664" cy="264554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3C3C"/>
              </a:buClr>
              <a:buSzPts val="2400"/>
              <a:buNone/>
              <a:defRPr>
                <a:solidFill>
                  <a:srgbClr val="3D3C3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200"/>
              <a:buNone/>
              <a:defRPr>
                <a:solidFill>
                  <a:srgbClr val="3D3C3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2000"/>
              <a:buNone/>
              <a:defRPr>
                <a:solidFill>
                  <a:srgbClr val="3D3C3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C3C"/>
              </a:buClr>
              <a:buSzPts val="1800"/>
              <a:buNone/>
              <a:defRPr>
                <a:solidFill>
                  <a:srgbClr val="3D3C3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&amp;_Chart">
  <p:cSld name="Title_&amp;_Char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>
            <a:spLocks noGrp="1"/>
          </p:cNvSpPr>
          <p:nvPr>
            <p:ph type="chart" idx="2"/>
          </p:nvPr>
        </p:nvSpPr>
        <p:spPr>
          <a:xfrm>
            <a:off x="534193" y="1260306"/>
            <a:ext cx="11123613" cy="468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_Only">
  <p:cSld name="Chart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>
            <a:spLocks noGrp="1"/>
          </p:cNvSpPr>
          <p:nvPr>
            <p:ph type="chart" idx="2"/>
          </p:nvPr>
        </p:nvSpPr>
        <p:spPr>
          <a:xfrm>
            <a:off x="558800" y="461639"/>
            <a:ext cx="11123613" cy="543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05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2505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E5E2-60FE-FE71-FF82-258827F0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2214563" cy="647577"/>
          </a:xfrm>
        </p:spPr>
        <p:txBody>
          <a:bodyPr/>
          <a:lstStyle/>
          <a:p>
            <a:r>
              <a:rPr lang="en-GB" dirty="0" err="1"/>
              <a:t>Zahlen</a:t>
            </a:r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E45EB4-CD5C-9890-B4C5-5443FEAA6A0D}"/>
              </a:ext>
            </a:extLst>
          </p:cNvPr>
          <p:cNvSpPr/>
          <p:nvPr/>
        </p:nvSpPr>
        <p:spPr>
          <a:xfrm>
            <a:off x="10329863" y="213557"/>
            <a:ext cx="1557337" cy="4738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Grammatik</a:t>
            </a:r>
          </a:p>
        </p:txBody>
      </p:sp>
      <p:graphicFrame>
        <p:nvGraphicFramePr>
          <p:cNvPr id="5" name="Table 14">
            <a:extLst>
              <a:ext uri="{FF2B5EF4-FFF2-40B4-BE49-F238E27FC236}">
                <a16:creationId xmlns:a16="http://schemas.microsoft.com/office/drawing/2014/main" id="{E2FCC998-309D-6442-4669-A3D28BD18B3E}"/>
              </a:ext>
            </a:extLst>
          </p:cNvPr>
          <p:cNvGraphicFramePr>
            <a:graphicFrameLocks noGrp="1"/>
          </p:cNvGraphicFramePr>
          <p:nvPr/>
        </p:nvGraphicFramePr>
        <p:xfrm>
          <a:off x="2321448" y="875405"/>
          <a:ext cx="9577929" cy="35280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01073">
                  <a:extLst>
                    <a:ext uri="{9D8B030D-6E8A-4147-A177-3AD203B41FA5}">
                      <a16:colId xmlns:a16="http://schemas.microsoft.com/office/drawing/2014/main" val="2404550570"/>
                    </a:ext>
                  </a:extLst>
                </a:gridCol>
                <a:gridCol w="3391383">
                  <a:extLst>
                    <a:ext uri="{9D8B030D-6E8A-4147-A177-3AD203B41FA5}">
                      <a16:colId xmlns:a16="http://schemas.microsoft.com/office/drawing/2014/main" val="221259196"/>
                    </a:ext>
                  </a:extLst>
                </a:gridCol>
                <a:gridCol w="3385473">
                  <a:extLst>
                    <a:ext uri="{9D8B030D-6E8A-4147-A177-3AD203B41FA5}">
                      <a16:colId xmlns:a16="http://schemas.microsoft.com/office/drawing/2014/main" val="3381466171"/>
                    </a:ext>
                  </a:extLst>
                </a:gridCol>
              </a:tblGrid>
              <a:tr h="3855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Zahl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Deutsch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Englisch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640179"/>
                  </a:ext>
                </a:extLst>
              </a:tr>
              <a:tr h="50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Hundert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one hundred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549359"/>
                  </a:ext>
                </a:extLst>
              </a:tr>
              <a:tr h="4629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1.000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Tausend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thousand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20140"/>
                  </a:ext>
                </a:extLst>
              </a:tr>
              <a:tr h="3687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1.000.000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Million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million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410683"/>
                  </a:ext>
                </a:extLst>
              </a:tr>
              <a:tr h="6940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1.000.000.000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Milliarde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(=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tausend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Millionen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</a:rPr>
                        <a:t>billion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(=a thousand million)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508523"/>
                  </a:ext>
                </a:extLst>
              </a:tr>
              <a:tr h="6940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1.000.000.000.000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</a:rPr>
                        <a:t>Billion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(=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tausend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Milliarden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trillion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(=a million million)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809021"/>
                  </a:ext>
                </a:extLst>
              </a:tr>
            </a:tbl>
          </a:graphicData>
        </a:graphic>
      </p:graphicFrame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50816C9-BC7A-FDB4-7CEB-91BA51202C31}"/>
              </a:ext>
            </a:extLst>
          </p:cNvPr>
          <p:cNvSpPr/>
          <p:nvPr/>
        </p:nvSpPr>
        <p:spPr>
          <a:xfrm>
            <a:off x="101984" y="2914151"/>
            <a:ext cx="2112579" cy="1307492"/>
          </a:xfrm>
          <a:prstGeom prst="wedgeRoundRectCallout">
            <a:avLst>
              <a:gd name="adj1" fmla="val 67345"/>
              <a:gd name="adj2" fmla="val -11719"/>
              <a:gd name="adj3" fmla="val 16667"/>
            </a:avLst>
          </a:prstGeom>
          <a:solidFill>
            <a:schemeClr val="tx2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Watch your millions, billions and trillions!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BC9E1-9B6B-63FD-AA93-7F523327BD94}"/>
              </a:ext>
            </a:extLst>
          </p:cNvPr>
          <p:cNvSpPr txBox="1"/>
          <p:nvPr/>
        </p:nvSpPr>
        <p:spPr>
          <a:xfrm>
            <a:off x="208172" y="4552875"/>
            <a:ext cx="1086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 you know, numbers are written as one word.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4F3268-F317-2AA6-80F6-59C0F0CC7C75}"/>
              </a:ext>
            </a:extLst>
          </p:cNvPr>
          <p:cNvSpPr/>
          <p:nvPr/>
        </p:nvSpPr>
        <p:spPr>
          <a:xfrm>
            <a:off x="208172" y="5261235"/>
            <a:ext cx="953921" cy="489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7283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FE9FB4F-A493-B805-D266-7CC41634FDE9}"/>
              </a:ext>
            </a:extLst>
          </p:cNvPr>
          <p:cNvSpPr/>
          <p:nvPr/>
        </p:nvSpPr>
        <p:spPr>
          <a:xfrm>
            <a:off x="8533541" y="4552876"/>
            <a:ext cx="3528911" cy="1691424"/>
          </a:xfrm>
          <a:prstGeom prst="wedgeRoundRectCallout">
            <a:avLst>
              <a:gd name="adj1" fmla="val -71634"/>
              <a:gd name="adj2" fmla="val -512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Don’t forget – we say double digits the other way round in German.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D151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drei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achtzig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=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eighty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AD151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three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3662-7636-9506-1811-891E881921B5}"/>
              </a:ext>
            </a:extLst>
          </p:cNvPr>
          <p:cNvSpPr txBox="1"/>
          <p:nvPr/>
        </p:nvSpPr>
        <p:spPr>
          <a:xfrm>
            <a:off x="1162093" y="5151598"/>
            <a:ext cx="7425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siebentausendzweihundertdreiundachtzig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Sieben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D151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|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tausend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D151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|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D151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|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hundert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D151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|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dreiundachtzig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0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B361-D8B9-F0B9-C0F3-E2057C19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5514975" cy="647577"/>
          </a:xfrm>
        </p:spPr>
        <p:txBody>
          <a:bodyPr/>
          <a:lstStyle/>
          <a:p>
            <a:r>
              <a:rPr lang="en-GB" dirty="0"/>
              <a:t>Switzerland in numbers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7749C-6AC1-E1F7-559B-049B2D31A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Du hast einige Statistiken zum Thema Die Schweiz recherchiert. </a:t>
            </a:r>
            <a:r>
              <a:rPr lang="de-DE" dirty="0" err="1"/>
              <a:t>Lies</a:t>
            </a:r>
            <a:r>
              <a:rPr lang="de-DE" dirty="0"/>
              <a:t> die Sätze deinem Partner/deiner Partnerin vor. Dein Partner/deine Partnerin muss die Zahlen schreiben.</a:t>
            </a:r>
          </a:p>
          <a:p>
            <a:endParaRPr lang="de-DE" dirty="0"/>
          </a:p>
          <a:p>
            <a:r>
              <a:rPr lang="de-DE" dirty="0"/>
              <a:t>Finde mindestens drei Infos, die dich interessieren. Schreib sie auf Englisch.</a:t>
            </a:r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0D6BFA-ED66-A95C-A433-018DF4DEF52D}"/>
              </a:ext>
            </a:extLst>
          </p:cNvPr>
          <p:cNvSpPr/>
          <p:nvPr/>
        </p:nvSpPr>
        <p:spPr>
          <a:xfrm>
            <a:off x="9614263" y="213557"/>
            <a:ext cx="2155371" cy="3612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sprechen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/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D3C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6" name="Picture 2" descr="Free photos of Zurich">
            <a:extLst>
              <a:ext uri="{FF2B5EF4-FFF2-40B4-BE49-F238E27FC236}">
                <a16:creationId xmlns:a16="http://schemas.microsoft.com/office/drawing/2014/main" id="{B4BDA483-0F75-46CD-2BFC-C098827E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9144000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9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BAD956-68D5-525C-9B44-99EA29DF0129}"/>
              </a:ext>
            </a:extLst>
          </p:cNvPr>
          <p:cNvSpPr/>
          <p:nvPr/>
        </p:nvSpPr>
        <p:spPr>
          <a:xfrm>
            <a:off x="5406884" y="108500"/>
            <a:ext cx="4956315" cy="1257455"/>
          </a:xfrm>
          <a:prstGeom prst="roundRect">
            <a:avLst/>
          </a:prstGeom>
          <a:solidFill>
            <a:srgbClr val="52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inzeln – single, individual</a:t>
            </a:r>
          </a:p>
          <a:p>
            <a:pPr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*das Meerschweinchen – guinea pig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*der Wert – value, worth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*Milliardäre – billionaires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5B361-D8B9-F0B9-C0F3-E2057C19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5514975" cy="647577"/>
          </a:xfrm>
        </p:spPr>
        <p:txBody>
          <a:bodyPr/>
          <a:lstStyle/>
          <a:p>
            <a:r>
              <a:rPr lang="en-GB" dirty="0"/>
              <a:t>Switzerland in numbers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7749C-6AC1-E1F7-559B-049B2D31A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898" y="853387"/>
            <a:ext cx="11514137" cy="5105400"/>
          </a:xfrm>
        </p:spPr>
        <p:txBody>
          <a:bodyPr>
            <a:normAutofit lnSpcReduction="10000"/>
          </a:bodyPr>
          <a:lstStyle/>
          <a:p>
            <a:r>
              <a:rPr lang="de-DE" dirty="0"/>
              <a:t>HANDOUT PARTNER A </a:t>
            </a:r>
          </a:p>
          <a:p>
            <a:r>
              <a:rPr lang="de-DE" b="1" dirty="0"/>
              <a:t>2014</a:t>
            </a:r>
            <a:r>
              <a:rPr lang="de-DE" dirty="0"/>
              <a:t> hat man zum ersten Mal die Schweizer App „THREEMA” gesehen, die eine andere sichere, nationale Form von „WhatsApp” ist. Du musst sie kaufen, sie kostet </a:t>
            </a:r>
            <a:r>
              <a:rPr lang="de-DE" b="1" dirty="0"/>
              <a:t>3,99</a:t>
            </a:r>
            <a:r>
              <a:rPr lang="de-DE" dirty="0"/>
              <a:t> Euro.</a:t>
            </a:r>
          </a:p>
          <a:p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Seit</a:t>
            </a:r>
            <a:r>
              <a:rPr lang="en-GB" b="1" i="0" u="none" strike="noStrike" dirty="0">
                <a:solidFill>
                  <a:schemeClr val="tx1"/>
                </a:solidFill>
                <a:effectLst/>
              </a:rPr>
              <a:t> 2008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darf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man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kein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einzelnes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*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Meerschweinchen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*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haben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.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Wenn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ein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Meerschweinchen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stirbt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kannst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du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einnen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Meerschweinchen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-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Männchen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oder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eine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Meerschweinchen-Weibchen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für das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andere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bei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˵Priska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Küng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”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finden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. Das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ist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eine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spezielle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und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bekannte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chemeClr val="tx1"/>
                </a:solidFill>
                <a:effectLst/>
              </a:rPr>
              <a:t>Internetseite</a:t>
            </a:r>
            <a:r>
              <a:rPr lang="en-GB" b="0" i="0" u="none" strike="noStrike" dirty="0">
                <a:solidFill>
                  <a:schemeClr val="tx1"/>
                </a:solidFill>
                <a:effectLst/>
              </a:rPr>
              <a:t>.</a:t>
            </a:r>
            <a:endParaRPr lang="en-GB" sz="1800" dirty="0">
              <a:solidFill>
                <a:srgbClr val="1F4E79"/>
              </a:solidFill>
            </a:endParaRPr>
          </a:p>
          <a:p>
            <a:r>
              <a:rPr lang="de-DE" dirty="0"/>
              <a:t>Gruyère und Emmentaler im Wert* von </a:t>
            </a:r>
            <a:r>
              <a:rPr lang="de-DE" b="1" dirty="0"/>
              <a:t>693</a:t>
            </a:r>
            <a:r>
              <a:rPr lang="de-DE" dirty="0"/>
              <a:t> Millionen Franken sind in der Corona-Zeit aus der Schweiz ins Ausland gegangen.</a:t>
            </a:r>
          </a:p>
          <a:p>
            <a:r>
              <a:rPr lang="de-DE" dirty="0"/>
              <a:t>Jedes Jahr isst ein Schweizer </a:t>
            </a:r>
            <a:r>
              <a:rPr lang="de-DE" b="1" dirty="0"/>
              <a:t>zehn</a:t>
            </a:r>
            <a:r>
              <a:rPr lang="de-DE" dirty="0"/>
              <a:t> Kilo Schokolade, das ist doppelt so viel wie in den USA.</a:t>
            </a:r>
          </a:p>
          <a:p>
            <a:r>
              <a:rPr lang="de-DE" dirty="0"/>
              <a:t>Die Schweiz hat </a:t>
            </a:r>
            <a:r>
              <a:rPr lang="de-DE" b="1" dirty="0"/>
              <a:t>41</a:t>
            </a:r>
            <a:r>
              <a:rPr lang="de-DE" dirty="0"/>
              <a:t> Milliardäre* und liegt auf Platz Nummer </a:t>
            </a:r>
            <a:r>
              <a:rPr lang="de-DE" b="1" dirty="0"/>
              <a:t>15</a:t>
            </a:r>
            <a:r>
              <a:rPr lang="de-DE" dirty="0"/>
              <a:t> in der Welt.</a:t>
            </a: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0D6BFA-ED66-A95C-A433-018DF4DEF52D}"/>
              </a:ext>
            </a:extLst>
          </p:cNvPr>
          <p:cNvSpPr/>
          <p:nvPr/>
        </p:nvSpPr>
        <p:spPr>
          <a:xfrm>
            <a:off x="9957606" y="73683"/>
            <a:ext cx="2155371" cy="36120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sprechen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/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D3C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Action Button: Custom 16">
            <a:hlinkClick r:id="" action="ppaction://noaction" highlightClick="1">
              <a:snd r:embed="rId3" name="10.1.1.2 L1 Slide 6 1.wav"/>
            </a:hlinkClick>
            <a:extLst>
              <a:ext uri="{FF2B5EF4-FFF2-40B4-BE49-F238E27FC236}">
                <a16:creationId xmlns:a16="http://schemas.microsoft.com/office/drawing/2014/main" id="{83BD1BCB-B341-0EE2-2A25-900C33F84D4E}"/>
              </a:ext>
            </a:extLst>
          </p:cNvPr>
          <p:cNvSpPr/>
          <p:nvPr/>
        </p:nvSpPr>
        <p:spPr>
          <a:xfrm>
            <a:off x="195942" y="1350055"/>
            <a:ext cx="495398" cy="458786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Action Button: Custom 16">
            <a:hlinkClick r:id="" action="ppaction://noaction" highlightClick="1">
              <a:snd r:embed="rId4" name="10.1.1.2 L1 Slide 6 2.wav"/>
            </a:hlinkClick>
            <a:extLst>
              <a:ext uri="{FF2B5EF4-FFF2-40B4-BE49-F238E27FC236}">
                <a16:creationId xmlns:a16="http://schemas.microsoft.com/office/drawing/2014/main" id="{CEE9EDFC-E24C-8403-0531-0E4C4F845A39}"/>
              </a:ext>
            </a:extLst>
          </p:cNvPr>
          <p:cNvSpPr/>
          <p:nvPr/>
        </p:nvSpPr>
        <p:spPr>
          <a:xfrm>
            <a:off x="195942" y="2484418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5" name="10.1.1.2 L1 Slide 6 3.wav"/>
            </a:hlinkClick>
            <a:extLst>
              <a:ext uri="{FF2B5EF4-FFF2-40B4-BE49-F238E27FC236}">
                <a16:creationId xmlns:a16="http://schemas.microsoft.com/office/drawing/2014/main" id="{A5F29FFF-C792-0B67-9B04-5C23DB6BBE35}"/>
              </a:ext>
            </a:extLst>
          </p:cNvPr>
          <p:cNvSpPr/>
          <p:nvPr/>
        </p:nvSpPr>
        <p:spPr>
          <a:xfrm>
            <a:off x="195943" y="3916652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6" name="10.1.1.2 L1 Slide 6 4.wav"/>
            </a:hlinkClick>
            <a:extLst>
              <a:ext uri="{FF2B5EF4-FFF2-40B4-BE49-F238E27FC236}">
                <a16:creationId xmlns:a16="http://schemas.microsoft.com/office/drawing/2014/main" id="{9BC4961E-054F-1C51-0205-E32A4C72EFED}"/>
              </a:ext>
            </a:extLst>
          </p:cNvPr>
          <p:cNvSpPr/>
          <p:nvPr/>
        </p:nvSpPr>
        <p:spPr>
          <a:xfrm>
            <a:off x="195943" y="4615273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7" name="10.1.1.2 L1 Slide 6 5.wav"/>
            </a:hlinkClick>
            <a:extLst>
              <a:ext uri="{FF2B5EF4-FFF2-40B4-BE49-F238E27FC236}">
                <a16:creationId xmlns:a16="http://schemas.microsoft.com/office/drawing/2014/main" id="{F8D40DAE-2168-8910-2CB9-AECB991C9DD7}"/>
              </a:ext>
            </a:extLst>
          </p:cNvPr>
          <p:cNvSpPr/>
          <p:nvPr/>
        </p:nvSpPr>
        <p:spPr>
          <a:xfrm>
            <a:off x="195943" y="5312173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525050"/>
                </a:solidFill>
                <a:latin typeface="Century Gothic" panose="020F0302020204030204"/>
              </a:rPr>
              <a:t>5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619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B361-D8B9-F0B9-C0F3-E2057C19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5514975" cy="647577"/>
          </a:xfrm>
        </p:spPr>
        <p:txBody>
          <a:bodyPr/>
          <a:lstStyle/>
          <a:p>
            <a:r>
              <a:rPr lang="en-GB" dirty="0"/>
              <a:t>Switzerland in numbers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7749C-6AC1-E1F7-559B-049B2D31A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340" y="939093"/>
            <a:ext cx="11514137" cy="5105400"/>
          </a:xfrm>
        </p:spPr>
        <p:txBody>
          <a:bodyPr>
            <a:normAutofit lnSpcReduction="10000"/>
          </a:bodyPr>
          <a:lstStyle/>
          <a:p>
            <a:r>
              <a:rPr lang="de-DE" dirty="0"/>
              <a:t>HANDOUT PARTNER B </a:t>
            </a:r>
          </a:p>
          <a:p>
            <a:r>
              <a:rPr lang="de-DE" dirty="0"/>
              <a:t>Das Schweizer Volk gewinnt seine Energie – sechzig Prozent – aus Wasser, weil das Land mehr als </a:t>
            </a:r>
            <a:r>
              <a:rPr lang="de-DE" b="1" dirty="0"/>
              <a:t>1500</a:t>
            </a:r>
            <a:r>
              <a:rPr lang="de-DE" dirty="0"/>
              <a:t> Seen besitzt.</a:t>
            </a:r>
          </a:p>
          <a:p>
            <a:r>
              <a:rPr lang="de-DE" dirty="0"/>
              <a:t>Schweizer Kaffeekultur! In einem kleinen Dorf in der Schweiz macht man die Kaffeemaschinen für die </a:t>
            </a:r>
            <a:r>
              <a:rPr lang="de-DE" b="1" dirty="0"/>
              <a:t>21.000</a:t>
            </a:r>
            <a:r>
              <a:rPr lang="de-DE" dirty="0"/>
              <a:t> Starbucks-Cafés in der Welt.</a:t>
            </a:r>
          </a:p>
          <a:p>
            <a:r>
              <a:rPr lang="de-DE" dirty="0"/>
              <a:t>Die Schweiz ist ein neutrales Land, aber sie besitzt </a:t>
            </a:r>
            <a:r>
              <a:rPr lang="de-DE" b="1" dirty="0"/>
              <a:t>8000</a:t>
            </a:r>
            <a:r>
              <a:rPr lang="de-DE" dirty="0"/>
              <a:t> Bunker. Jede Schweizer Familie muss Zugang* zu einem Bunker haben.</a:t>
            </a:r>
          </a:p>
          <a:p>
            <a:r>
              <a:rPr lang="de-DE" dirty="0"/>
              <a:t>Freddie Mercury hat </a:t>
            </a:r>
            <a:r>
              <a:rPr lang="de-DE" b="1" dirty="0"/>
              <a:t>sieben</a:t>
            </a:r>
            <a:r>
              <a:rPr lang="de-DE" dirty="0"/>
              <a:t> Alben* in der Schweiz gemacht. Das ist der Grund, warum es eine Statue von Freddie in Montreux gibt, wo er gewohnt hat. </a:t>
            </a:r>
          </a:p>
          <a:p>
            <a:r>
              <a:rPr lang="de-DE" dirty="0"/>
              <a:t>Schweizer Frauen haben das Wahlrecht* vor </a:t>
            </a:r>
            <a:r>
              <a:rPr lang="de-DE" b="1" dirty="0"/>
              <a:t>fünfzig</a:t>
            </a:r>
            <a:r>
              <a:rPr lang="de-DE" dirty="0"/>
              <a:t> Jahren im Jahre </a:t>
            </a:r>
            <a:r>
              <a:rPr lang="de-DE" b="1" dirty="0"/>
              <a:t>1971 </a:t>
            </a:r>
            <a:r>
              <a:rPr lang="de-DE" dirty="0"/>
              <a:t>bekommen. Das ist spät im Vergleich mit Großbritannien, wo das im Jahre </a:t>
            </a:r>
            <a:r>
              <a:rPr lang="de-DE" b="1" dirty="0"/>
              <a:t>1928</a:t>
            </a:r>
            <a:r>
              <a:rPr lang="de-DE" dirty="0"/>
              <a:t> war.</a:t>
            </a: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0D6BFA-ED66-A95C-A433-018DF4DEF52D}"/>
              </a:ext>
            </a:extLst>
          </p:cNvPr>
          <p:cNvSpPr/>
          <p:nvPr/>
        </p:nvSpPr>
        <p:spPr>
          <a:xfrm>
            <a:off x="9614263" y="213557"/>
            <a:ext cx="2155371" cy="3612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sprechen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/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D3C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48D9DA-E3B5-76A8-FB77-661270A330AD}"/>
              </a:ext>
            </a:extLst>
          </p:cNvPr>
          <p:cNvSpPr/>
          <p:nvPr/>
        </p:nvSpPr>
        <p:spPr>
          <a:xfrm>
            <a:off x="5514974" y="108501"/>
            <a:ext cx="3990270" cy="1157772"/>
          </a:xfrm>
          <a:prstGeom prst="roundRect">
            <a:avLst/>
          </a:prstGeom>
          <a:solidFill>
            <a:srgbClr val="52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*der Zugang – 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*Alben – albums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*das Wahlrecht – right to vote</a:t>
            </a:r>
          </a:p>
        </p:txBody>
      </p:sp>
      <p:sp>
        <p:nvSpPr>
          <p:cNvPr id="6" name="Action Button: Custom 16">
            <a:hlinkClick r:id="" action="ppaction://noaction" highlightClick="1">
              <a:snd r:embed="rId3" name="10.1.1.2L1 Slides 6 6.wav"/>
            </a:hlinkClick>
            <a:extLst>
              <a:ext uri="{FF2B5EF4-FFF2-40B4-BE49-F238E27FC236}">
                <a16:creationId xmlns:a16="http://schemas.microsoft.com/office/drawing/2014/main" id="{BA914228-A52A-A523-367A-150B8D75B9B7}"/>
              </a:ext>
            </a:extLst>
          </p:cNvPr>
          <p:cNvSpPr/>
          <p:nvPr/>
        </p:nvSpPr>
        <p:spPr>
          <a:xfrm>
            <a:off x="195942" y="1471627"/>
            <a:ext cx="495398" cy="458786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525050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Action Button: Custom 16">
            <a:hlinkClick r:id="" action="ppaction://noaction" highlightClick="1">
              <a:snd r:embed="rId4" name="10.1.1.2L1 Slides 6 7.wav"/>
            </a:hlinkClick>
            <a:extLst>
              <a:ext uri="{FF2B5EF4-FFF2-40B4-BE49-F238E27FC236}">
                <a16:creationId xmlns:a16="http://schemas.microsoft.com/office/drawing/2014/main" id="{708F6E2B-E214-AB15-2C17-9A94E0FDE3DD}"/>
              </a:ext>
            </a:extLst>
          </p:cNvPr>
          <p:cNvSpPr/>
          <p:nvPr/>
        </p:nvSpPr>
        <p:spPr>
          <a:xfrm>
            <a:off x="194636" y="2242727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525050"/>
                </a:solidFill>
                <a:latin typeface="Century Gothic" panose="020F0302020204030204"/>
              </a:rPr>
              <a:t>7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Action Button: Custom 16">
            <a:hlinkClick r:id="" action="ppaction://noaction" highlightClick="1">
              <a:snd r:embed="rId5" name="10.1.1.2L1 Slides 6 8.wav"/>
            </a:hlinkClick>
            <a:extLst>
              <a:ext uri="{FF2B5EF4-FFF2-40B4-BE49-F238E27FC236}">
                <a16:creationId xmlns:a16="http://schemas.microsoft.com/office/drawing/2014/main" id="{35DF721C-E042-90C8-91BA-DF7ADD28ED22}"/>
              </a:ext>
            </a:extLst>
          </p:cNvPr>
          <p:cNvSpPr/>
          <p:nvPr/>
        </p:nvSpPr>
        <p:spPr>
          <a:xfrm>
            <a:off x="194635" y="3071632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525050"/>
                </a:solidFill>
                <a:latin typeface="Century Gothic" panose="020F0302020204030204"/>
              </a:rPr>
              <a:t>8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Action Button: Custom 16">
            <a:hlinkClick r:id="" action="ppaction://noaction" highlightClick="1">
              <a:snd r:embed="rId6" name="10.1.1.2L1 Slides 6 9.wav"/>
            </a:hlinkClick>
            <a:extLst>
              <a:ext uri="{FF2B5EF4-FFF2-40B4-BE49-F238E27FC236}">
                <a16:creationId xmlns:a16="http://schemas.microsoft.com/office/drawing/2014/main" id="{19905883-5BF7-0401-9620-1C9CDA03355C}"/>
              </a:ext>
            </a:extLst>
          </p:cNvPr>
          <p:cNvSpPr/>
          <p:nvPr/>
        </p:nvSpPr>
        <p:spPr>
          <a:xfrm>
            <a:off x="200301" y="3828597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525050"/>
                </a:solidFill>
                <a:latin typeface="Century Gothic" panose="020F0302020204030204"/>
              </a:rPr>
              <a:t>9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ction Button: Custom 16">
            <a:hlinkClick r:id="" action="ppaction://noaction" highlightClick="1">
              <a:snd r:embed="rId7" name="10.1.1.2L1 Slides 6 10.wav"/>
            </a:hlinkClick>
            <a:extLst>
              <a:ext uri="{FF2B5EF4-FFF2-40B4-BE49-F238E27FC236}">
                <a16:creationId xmlns:a16="http://schemas.microsoft.com/office/drawing/2014/main" id="{322FDC20-C833-2726-8E85-2B2B848898A1}"/>
              </a:ext>
            </a:extLst>
          </p:cNvPr>
          <p:cNvSpPr/>
          <p:nvPr/>
        </p:nvSpPr>
        <p:spPr>
          <a:xfrm>
            <a:off x="194634" y="4960795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109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B361-D8B9-F0B9-C0F3-E2057C19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5514975" cy="647577"/>
          </a:xfrm>
        </p:spPr>
        <p:txBody>
          <a:bodyPr/>
          <a:lstStyle/>
          <a:p>
            <a:r>
              <a:rPr lang="en-GB" dirty="0"/>
              <a:t>Switzerland in numbers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7749C-6AC1-E1F7-559B-049B2D31A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340" y="1003088"/>
            <a:ext cx="11514137" cy="5105400"/>
          </a:xfrm>
        </p:spPr>
        <p:txBody>
          <a:bodyPr>
            <a:normAutofit/>
          </a:bodyPr>
          <a:lstStyle/>
          <a:p>
            <a:r>
              <a:rPr lang="de-DE" dirty="0"/>
              <a:t>HANDOUT PARTNER A </a:t>
            </a:r>
          </a:p>
          <a:p>
            <a:r>
              <a:rPr lang="de-DE" b="1" dirty="0"/>
              <a:t>2014</a:t>
            </a:r>
            <a:r>
              <a:rPr lang="de-DE" dirty="0"/>
              <a:t> hat man zum ersten Mal die Schweizer* App „THREEMA” gesehen, die eine andere, sichere, nationale Form von „WhatsApp” ist. Du musst sie kaufen, sie kostet </a:t>
            </a:r>
            <a:r>
              <a:rPr lang="de-DE" b="1" dirty="0"/>
              <a:t>3,99</a:t>
            </a:r>
            <a:r>
              <a:rPr lang="de-DE" dirty="0"/>
              <a:t> Euro.</a:t>
            </a:r>
          </a:p>
          <a:p>
            <a:r>
              <a:rPr lang="de-DE" dirty="0"/>
              <a:t>Die Schweiz ist ein neutrales Land, aber sie hat </a:t>
            </a:r>
            <a:r>
              <a:rPr lang="de-DE" b="1" dirty="0"/>
              <a:t>8000</a:t>
            </a:r>
            <a:r>
              <a:rPr lang="de-DE" dirty="0"/>
              <a:t> Bunker. Jede Schweizer* Familie muss Zugang* zu einem Bunker haben.</a:t>
            </a:r>
          </a:p>
          <a:p>
            <a:r>
              <a:rPr lang="de-DE" dirty="0"/>
              <a:t>Jedes Jahr isst ein Schweizer* </a:t>
            </a:r>
            <a:r>
              <a:rPr lang="de-DE" b="1" dirty="0"/>
              <a:t>zehn</a:t>
            </a:r>
            <a:r>
              <a:rPr lang="de-DE" dirty="0"/>
              <a:t> Kilo Schokolade, das ist </a:t>
            </a:r>
            <a:r>
              <a:rPr lang="de-DE" b="1" dirty="0"/>
              <a:t>zwei</a:t>
            </a:r>
            <a:r>
              <a:rPr lang="de-DE" dirty="0"/>
              <a:t> mal so viel wie in den USA.</a:t>
            </a:r>
          </a:p>
          <a:p>
            <a:r>
              <a:rPr lang="de-DE" dirty="0"/>
              <a:t>Viele reiche Personen leben in der Schweiz. Das Land liegt auf Platz Nummer </a:t>
            </a:r>
            <a:r>
              <a:rPr lang="de-DE" b="1" dirty="0"/>
              <a:t>15</a:t>
            </a:r>
            <a:r>
              <a:rPr lang="de-DE" dirty="0"/>
              <a:t> in der Welt.</a:t>
            </a:r>
          </a:p>
          <a:p>
            <a:pPr marL="457200" indent="-457200">
              <a:buAutoNum type="arabicPeriod" startAt="4"/>
            </a:pPr>
            <a:endParaRPr lang="de-DE" dirty="0"/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0D6BFA-ED66-A95C-A433-018DF4DEF52D}"/>
              </a:ext>
            </a:extLst>
          </p:cNvPr>
          <p:cNvSpPr/>
          <p:nvPr/>
        </p:nvSpPr>
        <p:spPr>
          <a:xfrm>
            <a:off x="9614263" y="213557"/>
            <a:ext cx="2155371" cy="3612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sprechen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/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D3C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45D2FF-98CF-737C-152E-5BD3D7BDE975}"/>
              </a:ext>
            </a:extLst>
          </p:cNvPr>
          <p:cNvSpPr/>
          <p:nvPr/>
        </p:nvSpPr>
        <p:spPr>
          <a:xfrm>
            <a:off x="5828482" y="187703"/>
            <a:ext cx="3472272" cy="673431"/>
          </a:xfrm>
          <a:prstGeom prst="roundRect">
            <a:avLst/>
          </a:prstGeom>
          <a:solidFill>
            <a:srgbClr val="52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*Schweizer – Swiss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*der Zugang – access</a:t>
            </a:r>
          </a:p>
        </p:txBody>
      </p:sp>
      <p:sp>
        <p:nvSpPr>
          <p:cNvPr id="6" name="Action Button: Custom 16">
            <a:hlinkClick r:id="" action="ppaction://noaction" highlightClick="1">
              <a:snd r:embed="rId3" name="10.1.1.2 L1 slide 6 foundation 1.wav"/>
            </a:hlinkClick>
            <a:extLst>
              <a:ext uri="{FF2B5EF4-FFF2-40B4-BE49-F238E27FC236}">
                <a16:creationId xmlns:a16="http://schemas.microsoft.com/office/drawing/2014/main" id="{93A38460-5AA5-C727-A863-1BB29E6A50A0}"/>
              </a:ext>
            </a:extLst>
          </p:cNvPr>
          <p:cNvSpPr/>
          <p:nvPr/>
        </p:nvSpPr>
        <p:spPr>
          <a:xfrm>
            <a:off x="195942" y="1539837"/>
            <a:ext cx="495398" cy="458786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Action Button: Custom 16">
            <a:hlinkClick r:id="" action="ppaction://noaction" highlightClick="1">
              <a:snd r:embed="rId4" name="10.1.1.2 L1 slide 6 foundation 2.wav"/>
            </a:hlinkClick>
            <a:extLst>
              <a:ext uri="{FF2B5EF4-FFF2-40B4-BE49-F238E27FC236}">
                <a16:creationId xmlns:a16="http://schemas.microsoft.com/office/drawing/2014/main" id="{A7B2BD99-F744-1AB9-DE15-B37BAA87076D}"/>
              </a:ext>
            </a:extLst>
          </p:cNvPr>
          <p:cNvSpPr/>
          <p:nvPr/>
        </p:nvSpPr>
        <p:spPr>
          <a:xfrm>
            <a:off x="194635" y="2636060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5" name="10.1.1.2 L1 slide 6 foundation 3.wav"/>
            </a:hlinkClick>
            <a:extLst>
              <a:ext uri="{FF2B5EF4-FFF2-40B4-BE49-F238E27FC236}">
                <a16:creationId xmlns:a16="http://schemas.microsoft.com/office/drawing/2014/main" id="{2A4886F3-D19D-D4DA-79BE-5B1940C14A6D}"/>
              </a:ext>
            </a:extLst>
          </p:cNvPr>
          <p:cNvSpPr/>
          <p:nvPr/>
        </p:nvSpPr>
        <p:spPr>
          <a:xfrm>
            <a:off x="194636" y="3429000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6" name="10.1.1.2 L1 slide 6 foundation 4.wav"/>
            </a:hlinkClick>
            <a:extLst>
              <a:ext uri="{FF2B5EF4-FFF2-40B4-BE49-F238E27FC236}">
                <a16:creationId xmlns:a16="http://schemas.microsoft.com/office/drawing/2014/main" id="{D7C6CC26-9749-09F1-DA66-14D9039CD39F}"/>
              </a:ext>
            </a:extLst>
          </p:cNvPr>
          <p:cNvSpPr/>
          <p:nvPr/>
        </p:nvSpPr>
        <p:spPr>
          <a:xfrm>
            <a:off x="194634" y="4265448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7030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B361-D8B9-F0B9-C0F3-E2057C19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5514975" cy="647577"/>
          </a:xfrm>
        </p:spPr>
        <p:txBody>
          <a:bodyPr/>
          <a:lstStyle/>
          <a:p>
            <a:r>
              <a:rPr lang="en-GB" dirty="0"/>
              <a:t>Switzerland in numbers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7749C-6AC1-E1F7-559B-049B2D31A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863" y="1185528"/>
            <a:ext cx="11514137" cy="5105400"/>
          </a:xfrm>
        </p:spPr>
        <p:txBody>
          <a:bodyPr>
            <a:normAutofit/>
          </a:bodyPr>
          <a:lstStyle/>
          <a:p>
            <a:r>
              <a:rPr lang="de-DE" dirty="0"/>
              <a:t>HANDOUT PARTNER B</a:t>
            </a:r>
          </a:p>
          <a:p>
            <a:r>
              <a:rPr lang="de-DE" dirty="0"/>
              <a:t>Das Schweizer Volk gewinnt seine Energie – sechzig Prozent – aus Wasser, weil das Land mehr als </a:t>
            </a:r>
            <a:r>
              <a:rPr lang="de-DE" b="1" dirty="0"/>
              <a:t>1500</a:t>
            </a:r>
            <a:r>
              <a:rPr lang="de-DE" dirty="0"/>
              <a:t> Seen hat.</a:t>
            </a:r>
          </a:p>
          <a:p>
            <a:r>
              <a:rPr lang="de-DE" b="1" dirty="0"/>
              <a:t>1971 </a:t>
            </a:r>
            <a:r>
              <a:rPr lang="de-DE" dirty="0"/>
              <a:t>haben</a:t>
            </a:r>
            <a:r>
              <a:rPr lang="de-DE" b="1" dirty="0"/>
              <a:t> </a:t>
            </a:r>
            <a:r>
              <a:rPr lang="de-DE" dirty="0"/>
              <a:t>Schweizer Frauen haben das Wahlrecht* bekommen. Das ist spät im Vergleich mit Großbritannien, wo das im Jahre </a:t>
            </a:r>
            <a:r>
              <a:rPr lang="de-DE" b="1" dirty="0"/>
              <a:t>1928</a:t>
            </a:r>
            <a:r>
              <a:rPr lang="de-DE" dirty="0"/>
              <a:t> war.</a:t>
            </a:r>
          </a:p>
          <a:p>
            <a:r>
              <a:rPr lang="de-DE" dirty="0"/>
              <a:t>Freddie Mercury hat </a:t>
            </a:r>
            <a:r>
              <a:rPr lang="de-DE" b="1" dirty="0"/>
              <a:t>sieben</a:t>
            </a:r>
            <a:r>
              <a:rPr lang="de-DE" dirty="0"/>
              <a:t> Musikstücke in der Schweiz gemacht. Das ist der Grund, warum es eine Statue von Freddie in Montreux gibt, wo er gewohnt hat. </a:t>
            </a:r>
          </a:p>
          <a:p>
            <a:r>
              <a:rPr lang="de-DE" b="1" dirty="0"/>
              <a:t>25% </a:t>
            </a:r>
            <a:r>
              <a:rPr lang="de-DE" dirty="0"/>
              <a:t>von der Bevölkerung kommt aus einem anderen Land. Viele von ihnen kommen aus Frankreich und Deutschland.</a:t>
            </a: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0D6BFA-ED66-A95C-A433-018DF4DEF52D}"/>
              </a:ext>
            </a:extLst>
          </p:cNvPr>
          <p:cNvSpPr/>
          <p:nvPr/>
        </p:nvSpPr>
        <p:spPr>
          <a:xfrm>
            <a:off x="9614263" y="213557"/>
            <a:ext cx="2155371" cy="3612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sprechen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/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D3C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45D2FF-98CF-737C-152E-5BD3D7BDE975}"/>
              </a:ext>
            </a:extLst>
          </p:cNvPr>
          <p:cNvSpPr/>
          <p:nvPr/>
        </p:nvSpPr>
        <p:spPr>
          <a:xfrm>
            <a:off x="5613348" y="188839"/>
            <a:ext cx="3902540" cy="771853"/>
          </a:xfrm>
          <a:prstGeom prst="roundRect">
            <a:avLst/>
          </a:prstGeom>
          <a:solidFill>
            <a:srgbClr val="52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*Schweizer – Swiss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das Wahlrecht – right to vote</a:t>
            </a:r>
          </a:p>
        </p:txBody>
      </p:sp>
      <p:sp>
        <p:nvSpPr>
          <p:cNvPr id="6" name="Action Button: Custom 16">
            <a:hlinkClick r:id="" action="ppaction://noaction" highlightClick="1">
              <a:snd r:embed="rId3" name="10.1.1.2L1 slide 6 foundation 6.wav"/>
            </a:hlinkClick>
            <a:extLst>
              <a:ext uri="{FF2B5EF4-FFF2-40B4-BE49-F238E27FC236}">
                <a16:creationId xmlns:a16="http://schemas.microsoft.com/office/drawing/2014/main" id="{7A8CE538-C819-10F7-0648-FEC54F423E6D}"/>
              </a:ext>
            </a:extLst>
          </p:cNvPr>
          <p:cNvSpPr/>
          <p:nvPr/>
        </p:nvSpPr>
        <p:spPr>
          <a:xfrm>
            <a:off x="174989" y="2508086"/>
            <a:ext cx="495398" cy="458786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525050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Action Button: Custom 16">
            <a:hlinkClick r:id="" action="ppaction://noaction" highlightClick="1">
              <a:snd r:embed="rId4" name="10.1.1.2L1 slide 6 foundation 7.wav"/>
            </a:hlinkClick>
            <a:extLst>
              <a:ext uri="{FF2B5EF4-FFF2-40B4-BE49-F238E27FC236}">
                <a16:creationId xmlns:a16="http://schemas.microsoft.com/office/drawing/2014/main" id="{9389BAF4-3E0B-4EA3-5247-52C01CA09E9C}"/>
              </a:ext>
            </a:extLst>
          </p:cNvPr>
          <p:cNvSpPr/>
          <p:nvPr/>
        </p:nvSpPr>
        <p:spPr>
          <a:xfrm>
            <a:off x="173683" y="3254496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525050"/>
                </a:solidFill>
                <a:latin typeface="Century Gothic" panose="020F0302020204030204"/>
              </a:rPr>
              <a:t>7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Action Button: Custom 16">
            <a:hlinkClick r:id="" action="ppaction://noaction" highlightClick="1">
              <a:snd r:embed="rId5" name="10.1.1.2L1 slide 6 foundation 8.wav"/>
            </a:hlinkClick>
            <a:extLst>
              <a:ext uri="{FF2B5EF4-FFF2-40B4-BE49-F238E27FC236}">
                <a16:creationId xmlns:a16="http://schemas.microsoft.com/office/drawing/2014/main" id="{B4B4155C-72A5-FC22-AA68-80F6D0540CB6}"/>
              </a:ext>
            </a:extLst>
          </p:cNvPr>
          <p:cNvSpPr/>
          <p:nvPr/>
        </p:nvSpPr>
        <p:spPr>
          <a:xfrm>
            <a:off x="173683" y="4337315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srgbClr val="525050"/>
                </a:solidFill>
                <a:latin typeface="Century Gothic" panose="020F0302020204030204"/>
              </a:rPr>
              <a:t>8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52505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Action Button: Custom 16">
            <a:hlinkClick r:id="" action="ppaction://noaction" highlightClick="1">
              <a:snd r:embed="rId6" name="10.1.1.2L1 slide 6 foundation 5.wav"/>
            </a:hlinkClick>
            <a:extLst>
              <a:ext uri="{FF2B5EF4-FFF2-40B4-BE49-F238E27FC236}">
                <a16:creationId xmlns:a16="http://schemas.microsoft.com/office/drawing/2014/main" id="{49989AB3-B50A-0281-3BF7-6337BB445041}"/>
              </a:ext>
            </a:extLst>
          </p:cNvPr>
          <p:cNvSpPr/>
          <p:nvPr/>
        </p:nvSpPr>
        <p:spPr>
          <a:xfrm>
            <a:off x="173683" y="1712442"/>
            <a:ext cx="498011" cy="507570"/>
          </a:xfrm>
          <a:prstGeom prst="actionButtonBlank">
            <a:avLst/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2505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246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1438-0D2F-B3D6-B32A-ED385B81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614988" cy="647577"/>
          </a:xfrm>
        </p:spPr>
        <p:txBody>
          <a:bodyPr/>
          <a:lstStyle/>
          <a:p>
            <a:r>
              <a:rPr lang="en-GB" dirty="0"/>
              <a:t>Germany in numbers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4CCF52-1899-2C43-0B6E-E65F9E51E071}"/>
              </a:ext>
            </a:extLst>
          </p:cNvPr>
          <p:cNvSpPr/>
          <p:nvPr/>
        </p:nvSpPr>
        <p:spPr>
          <a:xfrm>
            <a:off x="10546401" y="213557"/>
            <a:ext cx="1392072" cy="31870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Phonetik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D3C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2" descr="Free photos of Neuschwanstein">
            <a:extLst>
              <a:ext uri="{FF2B5EF4-FFF2-40B4-BE49-F238E27FC236}">
                <a16:creationId xmlns:a16="http://schemas.microsoft.com/office/drawing/2014/main" id="{C2FA5723-6CF3-F9DF-4154-37CC4DD54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9"/>
          <a:stretch/>
        </p:blipFill>
        <p:spPr bwMode="auto">
          <a:xfrm>
            <a:off x="6318910" y="4023777"/>
            <a:ext cx="2919729" cy="22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6E3729-F4D1-F8F2-1D08-C90BA3AD78C0}"/>
              </a:ext>
            </a:extLst>
          </p:cNvPr>
          <p:cNvSpPr/>
          <p:nvPr/>
        </p:nvSpPr>
        <p:spPr>
          <a:xfrm>
            <a:off x="7104333" y="5797924"/>
            <a:ext cx="2919729" cy="487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77,550 Kilometres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62D71-FF9A-8604-AB54-3C0B3E4A4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890" y="1131911"/>
            <a:ext cx="3334436" cy="22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BE53092E-DFC1-D46E-FB60-7D0B00EBF7C6}"/>
              </a:ext>
            </a:extLst>
          </p:cNvPr>
          <p:cNvSpPr/>
          <p:nvPr/>
        </p:nvSpPr>
        <p:spPr>
          <a:xfrm>
            <a:off x="1844523" y="2925868"/>
            <a:ext cx="1840934" cy="46289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251 Metres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D39389CB-7F43-2162-B6A4-DD6356F7DD68}"/>
              </a:ext>
            </a:extLst>
          </p:cNvPr>
          <p:cNvSpPr/>
          <p:nvPr/>
        </p:nvSpPr>
        <p:spPr>
          <a:xfrm>
            <a:off x="57508" y="868279"/>
            <a:ext cx="2882125" cy="4628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Lake Constance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2391A4-C75D-3E96-5D7B-BFCB0C035A4B}"/>
              </a:ext>
            </a:extLst>
          </p:cNvPr>
          <p:cNvGrpSpPr/>
          <p:nvPr/>
        </p:nvGrpSpPr>
        <p:grpSpPr>
          <a:xfrm>
            <a:off x="4032871" y="1015485"/>
            <a:ext cx="3508396" cy="2565544"/>
            <a:chOff x="2657894" y="3471937"/>
            <a:chExt cx="3508396" cy="25655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E75B90-D1BB-4655-54D3-D601F0792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65430" y="3747707"/>
              <a:ext cx="3093324" cy="202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1812FD20-7B62-EC95-E7AA-93D8C2AD54D8}"/>
                </a:ext>
              </a:extLst>
            </p:cNvPr>
            <p:cNvSpPr/>
            <p:nvPr/>
          </p:nvSpPr>
          <p:spPr>
            <a:xfrm>
              <a:off x="3561821" y="5539027"/>
              <a:ext cx="2604469" cy="49845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D3C3C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2,850 Kilometres</a:t>
              </a:r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:a16="http://schemas.microsoft.com/office/drawing/2014/main" id="{F72F5AAB-0865-4664-3098-5760496DF90C}"/>
                </a:ext>
              </a:extLst>
            </p:cNvPr>
            <p:cNvSpPr/>
            <p:nvPr/>
          </p:nvSpPr>
          <p:spPr>
            <a:xfrm>
              <a:off x="2657894" y="3471937"/>
              <a:ext cx="1582117" cy="48056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D3C3C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Danube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66FFC3-1F4B-0232-129A-F31FD5A33CC0}"/>
              </a:ext>
            </a:extLst>
          </p:cNvPr>
          <p:cNvGrpSpPr/>
          <p:nvPr/>
        </p:nvGrpSpPr>
        <p:grpSpPr>
          <a:xfrm>
            <a:off x="7549332" y="323517"/>
            <a:ext cx="3710071" cy="2679257"/>
            <a:chOff x="3896876" y="871313"/>
            <a:chExt cx="3710071" cy="267925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CC8593-76DE-70C0-D02F-20F8C2BCB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2741" y="1173398"/>
              <a:ext cx="3334436" cy="2217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016143C8-7DE0-80E9-73BE-6C7271B2021B}"/>
                </a:ext>
              </a:extLst>
            </p:cNvPr>
            <p:cNvSpPr/>
            <p:nvPr/>
          </p:nvSpPr>
          <p:spPr>
            <a:xfrm>
              <a:off x="5136265" y="3062625"/>
              <a:ext cx="2470682" cy="48794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D3C3C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2000 years old</a:t>
              </a:r>
            </a:p>
          </p:txBody>
        </p:sp>
        <p:sp>
          <p:nvSpPr>
            <p:cNvPr id="16" name="Rectangle: Rounded Corners 7">
              <a:extLst>
                <a:ext uri="{FF2B5EF4-FFF2-40B4-BE49-F238E27FC236}">
                  <a16:creationId xmlns:a16="http://schemas.microsoft.com/office/drawing/2014/main" id="{0F9AA275-547E-736A-CED9-38E930A7CF6E}"/>
                </a:ext>
              </a:extLst>
            </p:cNvPr>
            <p:cNvSpPr/>
            <p:nvPr/>
          </p:nvSpPr>
          <p:spPr>
            <a:xfrm>
              <a:off x="3896876" y="871313"/>
              <a:ext cx="1758823" cy="38312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D3C3C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Cologne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CB770CD-7BD7-3566-16A1-61AB65FC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403" y="3655961"/>
            <a:ext cx="2210925" cy="221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807A8021-0687-1EB2-F8F2-018AA2AEA458}"/>
              </a:ext>
            </a:extLst>
          </p:cNvPr>
          <p:cNvSpPr/>
          <p:nvPr/>
        </p:nvSpPr>
        <p:spPr>
          <a:xfrm>
            <a:off x="316336" y="5624699"/>
            <a:ext cx="2614939" cy="4628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1,233 Kilometres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4297C56C-DDE2-8F35-11EF-2303F82E6509}"/>
              </a:ext>
            </a:extLst>
          </p:cNvPr>
          <p:cNvSpPr/>
          <p:nvPr/>
        </p:nvSpPr>
        <p:spPr>
          <a:xfrm>
            <a:off x="101306" y="3567054"/>
            <a:ext cx="1268861" cy="46289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Rhine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116311-5389-E879-BB71-70455D688484}"/>
              </a:ext>
            </a:extLst>
          </p:cNvPr>
          <p:cNvGrpSpPr/>
          <p:nvPr/>
        </p:nvGrpSpPr>
        <p:grpSpPr>
          <a:xfrm>
            <a:off x="8867135" y="3254936"/>
            <a:ext cx="3195071" cy="2278800"/>
            <a:chOff x="12559035" y="3893311"/>
            <a:chExt cx="3195071" cy="22773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BE2FF29-CF8B-92D7-C8B6-6A3DE7B5AC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7" b="15435"/>
            <a:stretch/>
          </p:blipFill>
          <p:spPr bwMode="auto">
            <a:xfrm>
              <a:off x="13242201" y="4229131"/>
              <a:ext cx="2470682" cy="186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: Rounded Corners 7">
              <a:extLst>
                <a:ext uri="{FF2B5EF4-FFF2-40B4-BE49-F238E27FC236}">
                  <a16:creationId xmlns:a16="http://schemas.microsoft.com/office/drawing/2014/main" id="{4A7F51D3-3DDD-C0BE-0014-1A7152768FE1}"/>
                </a:ext>
              </a:extLst>
            </p:cNvPr>
            <p:cNvSpPr/>
            <p:nvPr/>
          </p:nvSpPr>
          <p:spPr>
            <a:xfrm>
              <a:off x="12559035" y="3893311"/>
              <a:ext cx="1780460" cy="49845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D3C3C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Schnitzel</a:t>
              </a:r>
            </a:p>
          </p:txBody>
        </p:sp>
        <p:sp>
          <p:nvSpPr>
            <p:cNvPr id="22" name="Rectangle: Rounded Corners 6">
              <a:extLst>
                <a:ext uri="{FF2B5EF4-FFF2-40B4-BE49-F238E27FC236}">
                  <a16:creationId xmlns:a16="http://schemas.microsoft.com/office/drawing/2014/main" id="{9BD91804-4E91-04C3-B8B3-26AAA5508D7E}"/>
                </a:ext>
              </a:extLst>
            </p:cNvPr>
            <p:cNvSpPr/>
            <p:nvPr/>
          </p:nvSpPr>
          <p:spPr>
            <a:xfrm>
              <a:off x="14762861" y="5682668"/>
              <a:ext cx="991245" cy="48794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D3C3C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1831</a:t>
              </a:r>
            </a:p>
          </p:txBody>
        </p:sp>
      </p:grp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49266082-1834-BF34-2106-516AE0358892}"/>
              </a:ext>
            </a:extLst>
          </p:cNvPr>
          <p:cNvSpPr/>
          <p:nvPr/>
        </p:nvSpPr>
        <p:spPr>
          <a:xfrm>
            <a:off x="6192764" y="3830255"/>
            <a:ext cx="1507434" cy="4628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Bavaria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429345-EA83-4258-7435-84A9AF3CD029}"/>
              </a:ext>
            </a:extLst>
          </p:cNvPr>
          <p:cNvGrpSpPr/>
          <p:nvPr/>
        </p:nvGrpSpPr>
        <p:grpSpPr>
          <a:xfrm>
            <a:off x="2761551" y="3687671"/>
            <a:ext cx="3386539" cy="2407737"/>
            <a:chOff x="7052265" y="401285"/>
            <a:chExt cx="3386539" cy="24077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B4FBF7D-01B2-28C1-82DB-33A93636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34689" y="665911"/>
              <a:ext cx="2955263" cy="196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B6C783B-96D9-7F3C-9B21-5959E7A3B47B}"/>
                </a:ext>
              </a:extLst>
            </p:cNvPr>
            <p:cNvSpPr/>
            <p:nvPr/>
          </p:nvSpPr>
          <p:spPr>
            <a:xfrm>
              <a:off x="7052265" y="401285"/>
              <a:ext cx="1897681" cy="49845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D3C3C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Baltic Sea</a:t>
              </a:r>
            </a:p>
          </p:txBody>
        </p:sp>
        <p:sp>
          <p:nvSpPr>
            <p:cNvPr id="30" name="Rectangle: Rounded Corners 6">
              <a:extLst>
                <a:ext uri="{FF2B5EF4-FFF2-40B4-BE49-F238E27FC236}">
                  <a16:creationId xmlns:a16="http://schemas.microsoft.com/office/drawing/2014/main" id="{70526FE3-1F6F-D2B7-88B7-B0C0E342C7C2}"/>
                </a:ext>
              </a:extLst>
            </p:cNvPr>
            <p:cNvSpPr/>
            <p:nvPr/>
          </p:nvSpPr>
          <p:spPr>
            <a:xfrm>
              <a:off x="8440483" y="2321077"/>
              <a:ext cx="1998321" cy="48794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D3C3C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459 Metres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0188511"/>
      </p:ext>
    </p:extLst>
  </p:cSld>
  <p:clrMapOvr>
    <a:masterClrMapping/>
  </p:clrMapOvr>
</p:sld>
</file>

<file path=ppt/theme/theme1.xml><?xml version="1.0" encoding="utf-8"?>
<a:theme xmlns:a="http://schemas.openxmlformats.org/drawingml/2006/main" name="NCELP_German_2022">
  <a:themeElements>
    <a:clrScheme name="NCELP_German">
      <a:dk1>
        <a:srgbClr val="525050"/>
      </a:dk1>
      <a:lt1>
        <a:srgbClr val="3D3C3C"/>
      </a:lt1>
      <a:dk2>
        <a:srgbClr val="FFCC00"/>
      </a:dk2>
      <a:lt2>
        <a:srgbClr val="FFFFFF"/>
      </a:lt2>
      <a:accent1>
        <a:srgbClr val="FFCC00"/>
      </a:accent1>
      <a:accent2>
        <a:srgbClr val="AD1519"/>
      </a:accent2>
      <a:accent3>
        <a:srgbClr val="525050"/>
      </a:accent3>
      <a:accent4>
        <a:srgbClr val="FEE599"/>
      </a:accent4>
      <a:accent5>
        <a:srgbClr val="EA5559"/>
      </a:accent5>
      <a:accent6>
        <a:srgbClr val="FFF2CC"/>
      </a:accent6>
      <a:hlink>
        <a:srgbClr val="0071DC"/>
      </a:hlink>
      <a:folHlink>
        <a:srgbClr val="6F3B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1218</Words>
  <Application>Microsoft Macintosh PowerPoint</Application>
  <PresentationFormat>Widescreen</PresentationFormat>
  <Paragraphs>151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Century Gothic</vt:lpstr>
      <vt:lpstr>Arial</vt:lpstr>
      <vt:lpstr>Inter</vt:lpstr>
      <vt:lpstr>Calibri</vt:lpstr>
      <vt:lpstr>NCELP_German_2022</vt:lpstr>
      <vt:lpstr>Zahlen</vt:lpstr>
      <vt:lpstr>Switzerland in numbers</vt:lpstr>
      <vt:lpstr>Switzerland in numbers</vt:lpstr>
      <vt:lpstr>Switzerland in numbers</vt:lpstr>
      <vt:lpstr>Switzerland in numbers</vt:lpstr>
      <vt:lpstr>Switzerland in numbers</vt:lpstr>
      <vt:lpstr>Germany in numbers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Mary Richardson</cp:lastModifiedBy>
  <cp:revision>67</cp:revision>
  <dcterms:created xsi:type="dcterms:W3CDTF">2022-08-04T04:14:27Z</dcterms:created>
  <dcterms:modified xsi:type="dcterms:W3CDTF">2023-02-28T14:58:10Z</dcterms:modified>
</cp:coreProperties>
</file>