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55" r:id="rId5"/>
    <p:sldMasterId id="2147483764" r:id="rId6"/>
    <p:sldMasterId id="2147483776" r:id="rId7"/>
    <p:sldMasterId id="2147483788" r:id="rId8"/>
  </p:sldMasterIdLst>
  <p:notesMasterIdLst>
    <p:notesMasterId r:id="rId68"/>
  </p:notesMasterIdLst>
  <p:sldIdLst>
    <p:sldId id="258" r:id="rId9"/>
    <p:sldId id="438" r:id="rId10"/>
    <p:sldId id="441" r:id="rId11"/>
    <p:sldId id="318" r:id="rId12"/>
    <p:sldId id="272" r:id="rId13"/>
    <p:sldId id="696" r:id="rId14"/>
    <p:sldId id="502" r:id="rId15"/>
    <p:sldId id="644" r:id="rId16"/>
    <p:sldId id="505" r:id="rId17"/>
    <p:sldId id="506" r:id="rId18"/>
    <p:sldId id="257" r:id="rId19"/>
    <p:sldId id="326" r:id="rId20"/>
    <p:sldId id="514" r:id="rId21"/>
    <p:sldId id="497" r:id="rId22"/>
    <p:sldId id="261" r:id="rId23"/>
    <p:sldId id="666" r:id="rId24"/>
    <p:sldId id="665" r:id="rId25"/>
    <p:sldId id="669" r:id="rId26"/>
    <p:sldId id="658" r:id="rId27"/>
    <p:sldId id="613" r:id="rId28"/>
    <p:sldId id="521" r:id="rId29"/>
    <p:sldId id="650" r:id="rId30"/>
    <p:sldId id="639" r:id="rId31"/>
    <p:sldId id="640" r:id="rId32"/>
    <p:sldId id="667" r:id="rId33"/>
    <p:sldId id="691" r:id="rId34"/>
    <p:sldId id="698" r:id="rId35"/>
    <p:sldId id="259" r:id="rId36"/>
    <p:sldId id="510" r:id="rId37"/>
    <p:sldId id="648" r:id="rId38"/>
    <p:sldId id="512" r:id="rId39"/>
    <p:sldId id="513" r:id="rId40"/>
    <p:sldId id="322" r:id="rId41"/>
    <p:sldId id="635" r:id="rId42"/>
    <p:sldId id="461" r:id="rId43"/>
    <p:sldId id="462" r:id="rId44"/>
    <p:sldId id="652" r:id="rId45"/>
    <p:sldId id="654" r:id="rId46"/>
    <p:sldId id="655" r:id="rId47"/>
    <p:sldId id="656" r:id="rId48"/>
    <p:sldId id="670" r:id="rId49"/>
    <p:sldId id="671" r:id="rId50"/>
    <p:sldId id="641" r:id="rId51"/>
    <p:sldId id="643" r:id="rId52"/>
    <p:sldId id="618" r:id="rId53"/>
    <p:sldId id="626" r:id="rId54"/>
    <p:sldId id="619" r:id="rId55"/>
    <p:sldId id="620" r:id="rId56"/>
    <p:sldId id="621" r:id="rId57"/>
    <p:sldId id="622" r:id="rId58"/>
    <p:sldId id="623" r:id="rId59"/>
    <p:sldId id="624" r:id="rId60"/>
    <p:sldId id="625" r:id="rId61"/>
    <p:sldId id="679" r:id="rId62"/>
    <p:sldId id="677" r:id="rId63"/>
    <p:sldId id="676" r:id="rId64"/>
    <p:sldId id="678" r:id="rId65"/>
    <p:sldId id="448" r:id="rId66"/>
    <p:sldId id="49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FFFFF"/>
    <a:srgbClr val="115076"/>
    <a:srgbClr val="ED7D31"/>
    <a:srgbClr val="D42020"/>
    <a:srgbClr val="FBE5D6"/>
    <a:srgbClr val="FCECE8"/>
    <a:srgbClr val="F8D7CD"/>
    <a:srgbClr val="FBF0D5"/>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autoAdjust="0"/>
    <p:restoredTop sz="72400" autoAdjust="0"/>
  </p:normalViewPr>
  <p:slideViewPr>
    <p:cSldViewPr snapToGrid="0">
      <p:cViewPr varScale="1">
        <p:scale>
          <a:sx n="48" d="100"/>
          <a:sy n="48" d="100"/>
        </p:scale>
        <p:origin x="1308" y="54"/>
      </p:cViewPr>
      <p:guideLst/>
    </p:cSldViewPr>
  </p:slideViewPr>
  <p:outlineViewPr>
    <p:cViewPr>
      <p:scale>
        <a:sx n="33" d="100"/>
        <a:sy n="33" d="100"/>
      </p:scale>
      <p:origin x="0" y="-11070"/>
    </p:cViewPr>
  </p:outlineViewPr>
  <p:notesTextViewPr>
    <p:cViewPr>
      <p:scale>
        <a:sx n="1" d="1"/>
        <a:sy n="1" d="1"/>
      </p:scale>
      <p:origin x="0" y="0"/>
    </p:cViewPr>
  </p:notesTextViewPr>
  <p:sorterViewPr>
    <p:cViewPr>
      <p:scale>
        <a:sx n="100" d="100"/>
        <a:sy n="100" d="100"/>
      </p:scale>
      <p:origin x="0" y="-6816"/>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sz="1200" dirty="0">
                <a:solidFill>
                  <a:prstClr val="white"/>
                </a:solidFill>
              </a:rPr>
              <a:t>Consolidation of SSCs open [</a:t>
            </a:r>
            <a:r>
              <a:rPr lang="en-GB" sz="1200" dirty="0" err="1">
                <a:solidFill>
                  <a:prstClr val="white"/>
                </a:solidFill>
              </a:rPr>
              <a:t>eu</a:t>
            </a:r>
            <a:r>
              <a:rPr lang="en-GB" sz="1200" dirty="0">
                <a:solidFill>
                  <a:prstClr val="white"/>
                </a:solidFill>
              </a:rPr>
              <a:t>/</a:t>
            </a:r>
            <a:r>
              <a:rPr lang="en-GB" sz="1200" dirty="0" err="1">
                <a:solidFill>
                  <a:prstClr val="white"/>
                </a:solidFill>
              </a:rPr>
              <a:t>œu</a:t>
            </a:r>
            <a:r>
              <a:rPr lang="en-GB" sz="1200" dirty="0">
                <a:solidFill>
                  <a:prstClr val="white"/>
                </a:solidFill>
              </a:rPr>
              <a:t>] and [</a:t>
            </a:r>
            <a:r>
              <a:rPr lang="en-GB" sz="1200" dirty="0" err="1">
                <a:solidFill>
                  <a:prstClr val="white"/>
                </a:solidFill>
              </a:rPr>
              <a:t>eu</a:t>
            </a:r>
            <a:r>
              <a:rPr lang="en-GB" sz="12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verbs like entendre (je, </a:t>
            </a:r>
            <a:r>
              <a:rPr lang="en-GB" b="1" dirty="0" err="1"/>
              <a:t>tu</a:t>
            </a:r>
            <a:r>
              <a:rPr lang="en-GB" b="1" dirty="0"/>
              <a:t>, il/</a:t>
            </a:r>
            <a:r>
              <a:rPr lang="en-GB" b="1" dirty="0" err="1"/>
              <a:t>elle</a:t>
            </a:r>
            <a:r>
              <a:rPr lang="en-GB" b="1" dirty="0"/>
              <a:t>) in the present tense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(introduce) </a:t>
            </a:r>
            <a:r>
              <a:rPr lang="fr-FR" dirty="0"/>
              <a:t>dépendre (de) [313], entendre [159], répondre (à) [200], annonce [1887], conversation [1747], espagnol</a:t>
            </a:r>
            <a:r>
              <a:rPr lang="fr-FR" baseline="30000" dirty="0"/>
              <a:t>2</a:t>
            </a:r>
            <a:r>
              <a:rPr lang="fr-FR" dirty="0"/>
              <a:t> [1666], message [792], soleil [1713], temps</a:t>
            </a:r>
            <a:r>
              <a:rPr lang="fr-FR" baseline="30000" dirty="0"/>
              <a:t>2</a:t>
            </a:r>
            <a:r>
              <a:rPr lang="fr-FR" dirty="0"/>
              <a:t> [65], espagnol</a:t>
            </a:r>
            <a:r>
              <a:rPr lang="fr-FR" baseline="30000" dirty="0"/>
              <a:t>1</a:t>
            </a:r>
            <a:r>
              <a:rPr lang="fr-FR" dirty="0"/>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8.2.2.3 (revisit)</a:t>
            </a:r>
            <a:r>
              <a:rPr lang="fr-FR" sz="1200" b="0" i="0" u="none" strike="noStrike" kern="1200" dirty="0">
                <a:solidFill>
                  <a:schemeClr val="tx1"/>
                </a:solidFill>
                <a:effectLst/>
                <a:latin typeface="+mn-lt"/>
                <a:ea typeface="+mn-ea"/>
                <a:cs typeface="+mn-cs"/>
              </a:rPr>
              <a:t> feu [786], hôpital [1308], jeu [291], journal [420], oiseau [2435], réseau [721], autre [28], même [42], idéal [1429], international [282], local [622], plusieurs [213], social [301]</a:t>
            </a:r>
            <a:r>
              <a:rPr lang="fr-FR" dirty="0"/>
              <a:t> </a:t>
            </a:r>
            <a:endParaRPr lang="fr-FR"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8.1.2.7 (revisit)</a:t>
            </a:r>
            <a:r>
              <a:rPr lang="fr-FR" sz="1200" b="0" i="0" u="none" strike="noStrike" kern="1200" dirty="0">
                <a:solidFill>
                  <a:schemeClr val="tx1"/>
                </a:solidFill>
                <a:effectLst/>
                <a:latin typeface="+mn-lt"/>
                <a:ea typeface="+mn-ea"/>
                <a:cs typeface="+mn-cs"/>
              </a:rPr>
              <a:t> acheter [636], coûter [984], peser [1584], eau [475], euro [1753], exercice2 [1290], fromage [4475], glace [2580], pain [2802], natation [&gt;5000], poisson [1616], sport [2011], travail [153]</a:t>
            </a:r>
            <a:r>
              <a:rPr lang="fr-FR" dirty="0"/>
              <a:t> </a:t>
            </a: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a:t>
            </a:r>
            <a:r>
              <a:rPr lang="en-US" b="0" dirty="0" err="1"/>
              <a:t>em</a:t>
            </a:r>
            <a:r>
              <a:rPr lang="en-US" b="0" dirty="0"/>
              <a:t>/</a:t>
            </a:r>
            <a:r>
              <a:rPr lang="en-US" b="0" dirty="0" err="1"/>
              <a:t>en</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orange [3912]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12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entendre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entendre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SSC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SFe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take one hand to the ear to indicate hearing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entend</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639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forms of </a:t>
            </a:r>
            <a:r>
              <a:rPr lang="en-US" b="0" i="1" dirty="0" err="1"/>
              <a:t>à</a:t>
            </a:r>
            <a:r>
              <a:rPr lang="en-US" b="0" i="1" dirty="0"/>
              <a:t> +</a:t>
            </a:r>
            <a:r>
              <a:rPr lang="en-US" b="0" i="0" dirty="0"/>
              <a:t> definite article in preparation for use with </a:t>
            </a:r>
            <a:r>
              <a:rPr lang="en-US" b="0" dirty="0"/>
              <a:t>new verb </a:t>
            </a:r>
            <a:r>
              <a:rPr lang="en-US" b="0" i="1" baseline="0" dirty="0" err="1"/>
              <a:t>répondre</a:t>
            </a:r>
            <a:r>
              <a:rPr lang="en-US" b="0" i="0" baseline="0" dirty="0"/>
              <a:t>. To raise awareness of cross-linguistic differences in preposition use.</a:t>
            </a:r>
          </a:p>
          <a:p>
            <a:endParaRPr lang="en-US" b="1" dirty="0"/>
          </a:p>
          <a:p>
            <a:r>
              <a:rPr lang="en-US" b="1" dirty="0"/>
              <a:t>Procedure:</a:t>
            </a:r>
          </a:p>
          <a:p>
            <a:r>
              <a:rPr lang="en-US" b="0" dirty="0"/>
              <a:t>1. Click to bring up the explanations, paying special attention to the different prepositions used with these words in English and French.</a:t>
            </a:r>
          </a:p>
          <a:p>
            <a:r>
              <a:rPr lang="en-US" b="0" dirty="0"/>
              <a:t>2. This should be revision for students, so the English appears first with the expectation that students will produce oral translations in the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041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forms of </a:t>
            </a:r>
            <a:r>
              <a:rPr lang="en-US" b="0" i="1" dirty="0"/>
              <a:t>de +</a:t>
            </a:r>
            <a:r>
              <a:rPr lang="en-US" b="0" i="0" dirty="0"/>
              <a:t> definite article in preparation for use with </a:t>
            </a:r>
            <a:r>
              <a:rPr lang="en-US" b="0" dirty="0"/>
              <a:t>new verb </a:t>
            </a:r>
            <a:r>
              <a:rPr lang="en-US" b="0" i="1" baseline="0" dirty="0" err="1"/>
              <a:t>dépendre</a:t>
            </a:r>
            <a:r>
              <a:rPr lang="en-US" b="0" i="0" baseline="0" dirty="0"/>
              <a:t>. To raise awareness of cross-linguistic differences in preposition use.</a:t>
            </a:r>
          </a:p>
          <a:p>
            <a:endParaRPr lang="en-US" b="1" dirty="0"/>
          </a:p>
          <a:p>
            <a:r>
              <a:rPr lang="en-US" b="1" dirty="0"/>
              <a:t>Procedure:</a:t>
            </a:r>
          </a:p>
          <a:p>
            <a:r>
              <a:rPr lang="en-US" b="0" dirty="0"/>
              <a:t>1. Click to bring up the explanations, paying special attention to the different prepositions used with these words in English and French.</a:t>
            </a:r>
          </a:p>
          <a:p>
            <a:r>
              <a:rPr lang="en-US" b="0" dirty="0"/>
              <a:t>2. This should be revision for students, so the English appears first with the expectation that students will produce oral translations in the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147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forms of prepositions </a:t>
            </a:r>
            <a:r>
              <a:rPr lang="en-US" b="0" i="1" dirty="0"/>
              <a:t>à</a:t>
            </a:r>
            <a:r>
              <a:rPr lang="en-US" b="0" dirty="0"/>
              <a:t> and </a:t>
            </a:r>
            <a:r>
              <a:rPr lang="en-US" b="0" i="1" dirty="0"/>
              <a:t>de +</a:t>
            </a:r>
            <a:r>
              <a:rPr lang="en-US" b="0" i="0" dirty="0"/>
              <a:t> definite article </a:t>
            </a:r>
            <a:r>
              <a:rPr lang="en-US" b="0" dirty="0"/>
              <a:t>with new verbs </a:t>
            </a:r>
            <a:r>
              <a:rPr lang="en-US" b="0" i="1" baseline="0" dirty="0" err="1"/>
              <a:t>répondre</a:t>
            </a:r>
            <a:r>
              <a:rPr lang="en-US" b="0" i="1" baseline="0" dirty="0"/>
              <a:t> </a:t>
            </a:r>
            <a:r>
              <a:rPr lang="en-US" b="0" i="0" baseline="0" dirty="0"/>
              <a:t>and </a:t>
            </a:r>
            <a:r>
              <a:rPr lang="en-US" b="0" i="1" baseline="0" dirty="0" err="1"/>
              <a:t>dépendre</a:t>
            </a:r>
            <a:r>
              <a:rPr lang="en-US" b="0" i="0" baseline="0" dirty="0"/>
              <a:t> and connecting these with meaning. This activity can easily be adapted for lower-level classes by removing the audio buttons and the squares covering the transcriptions to make it a reading activity.</a:t>
            </a:r>
            <a:endParaRPr lang="en-US" b="0" i="0" dirty="0"/>
          </a:p>
          <a:p>
            <a:endParaRPr lang="en-US" b="1" dirty="0"/>
          </a:p>
          <a:p>
            <a:r>
              <a:rPr lang="en-US" b="1" dirty="0"/>
              <a:t>Procedure:</a:t>
            </a:r>
          </a:p>
          <a:p>
            <a:pPr marL="0" indent="0">
              <a:buNone/>
            </a:pPr>
            <a:r>
              <a:rPr lang="en-US" b="0" dirty="0"/>
              <a:t>1. Click numbers to hear audio.</a:t>
            </a:r>
          </a:p>
          <a:p>
            <a:pPr marL="0" indent="0">
              <a:buNone/>
            </a:pPr>
            <a:r>
              <a:rPr lang="en-US" b="0" dirty="0"/>
              <a:t>2. Students write the correct noun</a:t>
            </a:r>
            <a:r>
              <a:rPr lang="en-US" b="0" baseline="0" dirty="0"/>
              <a:t> depending on the preceding form of </a:t>
            </a:r>
            <a:r>
              <a:rPr lang="en-US" b="0" i="1" baseline="0" dirty="0"/>
              <a:t>à </a:t>
            </a:r>
            <a:r>
              <a:rPr lang="en-US" b="0" baseline="0" dirty="0"/>
              <a:t>or </a:t>
            </a:r>
            <a:r>
              <a:rPr lang="en-US" b="0" i="1" baseline="0" dirty="0"/>
              <a:t>de</a:t>
            </a:r>
            <a:r>
              <a:rPr lang="en-US" b="0" baseline="0" dirty="0"/>
              <a:t>.</a:t>
            </a:r>
          </a:p>
          <a:p>
            <a:pPr marL="0" indent="0">
              <a:buNone/>
            </a:pPr>
            <a:r>
              <a:rPr lang="en-US" b="0" dirty="0"/>
              <a:t>3. Click to</a:t>
            </a:r>
            <a:r>
              <a:rPr lang="en-US" b="0" baseline="0" dirty="0"/>
              <a:t> bring up the answers and transcriptions.</a:t>
            </a:r>
          </a:p>
          <a:p>
            <a:pPr marL="0" indent="0">
              <a:buNone/>
            </a:pPr>
            <a:r>
              <a:rPr lang="en-US" b="0" baseline="0" dirty="0"/>
              <a:t>4. Click on the answer bubble to hear full audio.</a:t>
            </a:r>
          </a:p>
          <a:p>
            <a:pPr marL="0" indent="0">
              <a:buNone/>
            </a:pPr>
            <a:r>
              <a:rPr lang="en-US" b="0" baseline="0" dirty="0"/>
              <a:t>5. Elicit oral translation.</a:t>
            </a:r>
            <a:endParaRPr lang="en-US" b="0" dirty="0"/>
          </a:p>
          <a:p>
            <a:endParaRPr lang="en-US" b="0" dirty="0"/>
          </a:p>
          <a:p>
            <a:r>
              <a:rPr lang="en-US" b="1" dirty="0"/>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1. Elle dépend des [parents].</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2. Je réponds au [message].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3. Tu dépends de la [voiture].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4. Il répond à</a:t>
            </a:r>
            <a:r>
              <a:rPr lang="fr-FR" sz="1800" b="1" i="0" u="none" strike="noStrike" dirty="0">
                <a:solidFill>
                  <a:srgbClr val="1F4E79"/>
                </a:solidFill>
                <a:effectLst/>
                <a:latin typeface="Century Gothic" panose="020B0502020202020204" pitchFamily="34" charset="0"/>
              </a:rPr>
              <a:t> </a:t>
            </a:r>
            <a:r>
              <a:rPr lang="fr-FR" sz="1800" b="0" i="0" u="none" strike="noStrike" dirty="0">
                <a:solidFill>
                  <a:srgbClr val="1F4E79"/>
                </a:solidFill>
                <a:effectLst/>
                <a:latin typeface="Century Gothic" panose="020B0502020202020204" pitchFamily="34" charset="0"/>
              </a:rPr>
              <a:t>l’[’élève]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5. Je dépends du [journal]</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6. Tu réponds aux</a:t>
            </a:r>
            <a:r>
              <a:rPr lang="fr-FR" sz="1800" b="1" i="0" u="none" strike="noStrike" dirty="0">
                <a:solidFill>
                  <a:srgbClr val="1F4E79"/>
                </a:solidFill>
                <a:effectLst/>
                <a:latin typeface="Century Gothic" panose="020B0502020202020204" pitchFamily="34" charset="0"/>
              </a:rPr>
              <a:t> </a:t>
            </a:r>
            <a:r>
              <a:rPr lang="fr-FR" sz="1800" b="0" i="0" u="none" strike="noStrike" dirty="0">
                <a:solidFill>
                  <a:srgbClr val="1F4E79"/>
                </a:solidFill>
                <a:effectLst/>
                <a:latin typeface="Century Gothic" panose="020B0502020202020204" pitchFamily="34" charset="0"/>
              </a:rPr>
              <a:t>[annonces].</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7. Il dépend de</a:t>
            </a:r>
            <a:r>
              <a:rPr lang="fr-FR" sz="1800" b="1" i="0" u="none" strike="noStrike" dirty="0">
                <a:solidFill>
                  <a:srgbClr val="1F4E79"/>
                </a:solidFill>
                <a:effectLst/>
                <a:latin typeface="Century Gothic" panose="020B0502020202020204" pitchFamily="34" charset="0"/>
              </a:rPr>
              <a:t> </a:t>
            </a:r>
            <a:r>
              <a:rPr lang="fr-FR" sz="1800" b="0" i="0" u="none" strike="noStrike" dirty="0">
                <a:solidFill>
                  <a:srgbClr val="1F4E79"/>
                </a:solidFill>
                <a:effectLst/>
                <a:latin typeface="Century Gothic" panose="020B0502020202020204" pitchFamily="34" charset="0"/>
              </a:rPr>
              <a:t>l’[hôpital].</a:t>
            </a:r>
            <a:endParaRPr lang="fr-FR" b="0" dirty="0">
              <a:effectLst/>
            </a:endParaRPr>
          </a:p>
          <a:p>
            <a:r>
              <a:rPr lang="fr-FR" sz="1800" b="0" i="0" u="none" strike="noStrike" dirty="0">
                <a:solidFill>
                  <a:srgbClr val="1F4E79"/>
                </a:solidFill>
                <a:effectLst/>
                <a:latin typeface="Century Gothic" panose="020B0502020202020204" pitchFamily="34" charset="0"/>
              </a:rPr>
              <a:t>8. Elle répond à la [partenaire].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3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students’ knowledge</a:t>
            </a:r>
            <a:r>
              <a:rPr lang="en-US" b="0" baseline="0" dirty="0"/>
              <a:t> of the present tense singular forms of </a:t>
            </a:r>
            <a:r>
              <a:rPr lang="en-US" b="0" i="1" baseline="0" dirty="0"/>
              <a:t>prendre/</a:t>
            </a:r>
            <a:r>
              <a:rPr lang="en-US" b="0" i="1" baseline="0" dirty="0" err="1"/>
              <a:t>apprendre</a:t>
            </a:r>
            <a:r>
              <a:rPr lang="en-US" b="0" i="1" baseline="0" dirty="0"/>
              <a:t>/</a:t>
            </a:r>
            <a:r>
              <a:rPr lang="en-US" b="0" i="1" baseline="0" dirty="0" err="1"/>
              <a:t>comprendre</a:t>
            </a:r>
            <a:r>
              <a:rPr lang="en-US" b="0" baseline="0" dirty="0"/>
              <a:t> in preparation for applying this knowledge to verbs like </a:t>
            </a:r>
            <a:r>
              <a:rPr lang="en-US" b="0" i="1" baseline="0" dirty="0"/>
              <a:t>entendre (</a:t>
            </a:r>
            <a:r>
              <a:rPr lang="en-US" b="0" i="1" baseline="0" dirty="0" err="1"/>
              <a:t>dépendre</a:t>
            </a:r>
            <a:r>
              <a:rPr lang="en-US" b="0" i="1" baseline="0" dirty="0"/>
              <a:t> and </a:t>
            </a:r>
            <a:r>
              <a:rPr lang="en-US" b="0" i="1" baseline="0" dirty="0" err="1"/>
              <a:t>répondre</a:t>
            </a:r>
            <a:r>
              <a:rPr lang="en-US" b="0" i="1" baseline="0" dirty="0"/>
              <a:t>)</a:t>
            </a:r>
            <a:r>
              <a:rPr lang="en-US" b="0" baseline="0" dirty="0"/>
              <a:t>.</a:t>
            </a:r>
          </a:p>
          <a:p>
            <a:endParaRPr lang="en-US" b="1" dirty="0"/>
          </a:p>
          <a:p>
            <a:r>
              <a:rPr lang="en-US" b="1" dirty="0"/>
              <a:t>Procedure:</a:t>
            </a:r>
          </a:p>
          <a:p>
            <a:r>
              <a:rPr lang="en-US" b="0" dirty="0"/>
              <a:t>1. Elicit the French and English</a:t>
            </a:r>
            <a:r>
              <a:rPr lang="en-US" b="0" baseline="0" dirty="0"/>
              <a:t> </a:t>
            </a:r>
            <a:r>
              <a:rPr lang="en-US" b="0" dirty="0"/>
              <a:t>from students as per the prompts on the</a:t>
            </a:r>
            <a:r>
              <a:rPr lang="en-US" b="0" baseline="0" dirty="0"/>
              <a:t> slide</a:t>
            </a:r>
            <a:r>
              <a:rPr lang="en-US" b="0" dirty="0"/>
              <a:t>.</a:t>
            </a:r>
          </a:p>
          <a:p>
            <a:r>
              <a:rPr lang="en-US" b="0" dirty="0"/>
              <a:t>2. Reveal the</a:t>
            </a:r>
            <a:r>
              <a:rPr lang="en-US" b="0" baseline="0" dirty="0"/>
              <a:t> answers on mouse clicks.</a:t>
            </a:r>
          </a:p>
          <a:p>
            <a:r>
              <a:rPr lang="en-US" b="0" baseline="0" dirty="0"/>
              <a:t>3. Teacher says some of the forms aloud to demonstrate SFC –s on the </a:t>
            </a:r>
            <a:r>
              <a:rPr lang="en-US" b="0" i="1" baseline="0" dirty="0"/>
              <a:t>je </a:t>
            </a:r>
            <a:r>
              <a:rPr lang="en-US" b="0" i="0" baseline="0" dirty="0"/>
              <a:t>and </a:t>
            </a:r>
            <a:r>
              <a:rPr lang="en-US" b="0" i="1" baseline="0" dirty="0" err="1"/>
              <a:t>tu</a:t>
            </a:r>
            <a:r>
              <a:rPr lang="en-US" b="0" i="1" baseline="0" dirty="0"/>
              <a:t> </a:t>
            </a:r>
            <a:r>
              <a:rPr lang="en-US" b="0" i="0" baseline="0" dirty="0"/>
              <a:t>forms.</a:t>
            </a:r>
            <a:r>
              <a:rPr lang="en-US" b="0" baseline="0" dirty="0"/>
              <a:t> Students repeat.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986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baseline="0" dirty="0"/>
              <a:t>1</a:t>
            </a:r>
            <a:r>
              <a:rPr lang="en-US" b="0" baseline="30000" dirty="0"/>
              <a:t>st</a:t>
            </a:r>
            <a:r>
              <a:rPr lang="en-US" b="0" baseline="0" dirty="0"/>
              <a:t> and 3</a:t>
            </a:r>
            <a:r>
              <a:rPr lang="en-US" b="0" baseline="30000" dirty="0"/>
              <a:t>rd</a:t>
            </a:r>
            <a:r>
              <a:rPr lang="en-US" b="0" baseline="0" dirty="0"/>
              <a:t> person singular forms of verbs like </a:t>
            </a:r>
            <a:r>
              <a:rPr lang="en-US" b="0" i="1" baseline="0" dirty="0"/>
              <a:t>entendre</a:t>
            </a:r>
            <a:r>
              <a:rPr lang="en-US" b="0" baseline="0" dirty="0"/>
              <a:t>, and connecting these with meaning. Written recognition of new vocabulary in longer contexts (reading comprehension).</a:t>
            </a:r>
            <a:endParaRPr lang="en-US" b="0" dirty="0"/>
          </a:p>
          <a:p>
            <a:endParaRPr lang="en-US" b="1" dirty="0"/>
          </a:p>
          <a:p>
            <a:r>
              <a:rPr lang="en-US" b="1" dirty="0"/>
              <a:t>Procedure:</a:t>
            </a:r>
          </a:p>
          <a:p>
            <a:pPr marL="0" indent="0">
              <a:buNone/>
            </a:pPr>
            <a:r>
              <a:rPr lang="en-US" b="0" dirty="0"/>
              <a:t>1. Students read the sentences</a:t>
            </a:r>
            <a:r>
              <a:rPr lang="en-US" b="0" baseline="0" dirty="0"/>
              <a:t> and use their knowledge of verb forms to decide whether Amir is referring to himself or to Pep.</a:t>
            </a:r>
          </a:p>
          <a:p>
            <a:pPr marL="0" indent="0">
              <a:buNone/>
            </a:pPr>
            <a:r>
              <a:rPr lang="en-US" b="0" baseline="0" dirty="0"/>
              <a:t>2. Students then sketch a 2x2 grid with the headings ‘Amir’ and ‘Pep’. They write English bullet points to describe what each person is doing.</a:t>
            </a:r>
            <a:endParaRPr lang="en-US" b="0" dirty="0"/>
          </a:p>
          <a:p>
            <a:r>
              <a:rPr lang="en-US" b="0" dirty="0"/>
              <a:t>3. Click on the flags to reveal the correct pronoun.</a:t>
            </a:r>
          </a:p>
          <a:p>
            <a:r>
              <a:rPr lang="en-US" b="0" dirty="0"/>
              <a:t>4. Move on to the next slide to bring up answers to the comprehension element.</a:t>
            </a:r>
          </a:p>
          <a:p>
            <a:r>
              <a:rPr lang="en-US" b="0" dirty="0"/>
              <a:t>5. Use the picture of the</a:t>
            </a:r>
            <a:r>
              <a:rPr lang="en-US" b="0" baseline="0" dirty="0"/>
              <a:t> underground in Barcelona to offer some cultural insight into the city.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Barcelone</a:t>
            </a:r>
            <a:r>
              <a:rPr lang="en-GB" baseline="0" dirty="0"/>
              <a:t> [&gt;5000], </a:t>
            </a:r>
            <a:r>
              <a:rPr lang="en-GB" sz="1200" dirty="0">
                <a:solidFill>
                  <a:schemeClr val="accent5">
                    <a:lumMod val="50000"/>
                  </a:schemeClr>
                </a:solidFill>
              </a:rPr>
              <a:t>station [1399], </a:t>
            </a:r>
            <a:r>
              <a:rPr lang="en-GB" sz="1200" baseline="0" dirty="0" err="1">
                <a:solidFill>
                  <a:schemeClr val="accent5">
                    <a:lumMod val="50000"/>
                  </a:schemeClr>
                </a:solidFill>
              </a:rPr>
              <a:t>r</a:t>
            </a:r>
            <a:r>
              <a:rPr lang="en-GB" baseline="0" dirty="0" err="1"/>
              <a:t>é</a:t>
            </a:r>
            <a:r>
              <a:rPr lang="en-GB" sz="1200" baseline="0" dirty="0" err="1">
                <a:solidFill>
                  <a:schemeClr val="accent5">
                    <a:lumMod val="50000"/>
                  </a:schemeClr>
                </a:solidFill>
              </a:rPr>
              <a:t>gion</a:t>
            </a:r>
            <a:r>
              <a:rPr lang="en-GB" sz="1200" baseline="0" dirty="0">
                <a:solidFill>
                  <a:schemeClr val="accent5">
                    <a:lumMod val="50000"/>
                  </a:schemeClr>
                </a:solidFill>
              </a:rPr>
              <a:t> [241],</a:t>
            </a:r>
            <a:r>
              <a:rPr lang="en-GB" baseline="0" dirty="0"/>
              <a:t> postal [3625], </a:t>
            </a:r>
            <a:r>
              <a:rPr lang="en-GB" baseline="0" dirty="0" err="1"/>
              <a:t>métro</a:t>
            </a:r>
            <a:r>
              <a:rPr lang="en-GB" baseline="0" dirty="0"/>
              <a:t> [3227]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 slide for the comprehension part of the activity on the previous slide.</a:t>
            </a:r>
            <a:endParaRPr lang="en-US" b="0"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souterrain [4544]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2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NB: </a:t>
            </a:r>
            <a:r>
              <a:rPr lang="en-US" b="0" baseline="0" dirty="0"/>
              <a:t>See next slide for an option for higher ability levels in which students write the whole sentence/question.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recognition and written production of singular forms of verbs like </a:t>
            </a:r>
            <a:r>
              <a:rPr lang="en-US" b="0" i="1" dirty="0"/>
              <a:t>entendre</a:t>
            </a:r>
            <a:r>
              <a:rPr lang="en-US" b="0" dirty="0"/>
              <a:t> in a longer context. Raising awareness that the </a:t>
            </a:r>
            <a:r>
              <a:rPr lang="en-US" b="0" i="1" dirty="0"/>
              <a:t>je, </a:t>
            </a:r>
            <a:r>
              <a:rPr lang="en-US" b="0" i="1" dirty="0" err="1"/>
              <a:t>tu</a:t>
            </a:r>
            <a:r>
              <a:rPr lang="en-US" b="0" i="1" dirty="0"/>
              <a:t> </a:t>
            </a:r>
            <a:r>
              <a:rPr lang="en-US" b="0" i="0" dirty="0"/>
              <a:t>and </a:t>
            </a:r>
            <a:r>
              <a:rPr lang="en-US" b="0" i="1" dirty="0"/>
              <a:t>il/</a:t>
            </a:r>
            <a:r>
              <a:rPr lang="en-US" b="0" i="1" dirty="0" err="1"/>
              <a:t>elle</a:t>
            </a:r>
            <a:r>
              <a:rPr lang="en-US" b="0" i="0" dirty="0"/>
              <a:t> forms of verbs like </a:t>
            </a:r>
            <a:r>
              <a:rPr lang="en-US" b="0" i="1" dirty="0"/>
              <a:t>entendre</a:t>
            </a:r>
            <a:r>
              <a:rPr lang="en-US" b="0" i="0" dirty="0"/>
              <a:t> sound the same.</a:t>
            </a:r>
            <a:br>
              <a:rPr lang="en-US" b="0" baseline="0" dirty="0"/>
            </a:br>
            <a:endParaRPr lang="en-US" b="0" dirty="0"/>
          </a:p>
          <a:p>
            <a:r>
              <a:rPr lang="en-US" b="1" dirty="0"/>
              <a:t>Procedure:</a:t>
            </a:r>
          </a:p>
          <a:p>
            <a:pPr marL="0" indent="0">
              <a:buNone/>
            </a:pPr>
            <a:r>
              <a:rPr lang="en-US" b="0" dirty="0"/>
              <a:t>1. Click on a button to hear the audio.</a:t>
            </a:r>
          </a:p>
          <a:p>
            <a:pPr marL="0" indent="0">
              <a:buNone/>
            </a:pPr>
            <a:r>
              <a:rPr lang="en-US" b="0" dirty="0"/>
              <a:t>2. Students</a:t>
            </a:r>
            <a:r>
              <a:rPr lang="en-US" b="0" baseline="0" dirty="0"/>
              <a:t> listen to the sentence and transcribe the verb they hear, taking care to write the appropriate SFCs at the end of each verb. Remind students that although the verb forms sound the same, the spelling will vary depending on the pronoun which precedes them.</a:t>
            </a:r>
          </a:p>
          <a:p>
            <a:pPr marL="0" indent="0">
              <a:buNone/>
            </a:pPr>
            <a:r>
              <a:rPr lang="en-US" b="0" baseline="0" dirty="0"/>
              <a:t>3. Answers revealed on clicks. </a:t>
            </a:r>
          </a:p>
          <a:p>
            <a:pPr marL="0" indent="0">
              <a:buNone/>
            </a:pPr>
            <a:r>
              <a:rPr lang="en-US" b="0" baseline="0" dirty="0"/>
              <a:t>4. Oral translation of the full sentence.</a:t>
            </a:r>
            <a:br>
              <a:rPr lang="en-US" b="0" baseline="0" dirty="0"/>
            </a:b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i="1" dirty="0">
                <a:solidFill>
                  <a:srgbClr val="222222"/>
                </a:solidFill>
                <a:effectLst/>
                <a:latin typeface="Roboto"/>
              </a:rPr>
              <a:t>tu prends le métro pour aller au collège à Nice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lang="en-US" b="0" baseline="0" dirty="0" err="1"/>
              <a:t>prends</a:t>
            </a:r>
            <a:r>
              <a:rPr lang="en-US" b="0" baseline="0" dirty="0"/>
              <a:t> le bus pour </a:t>
            </a:r>
            <a:r>
              <a:rPr lang="en-US" b="0" baseline="0" dirty="0" err="1"/>
              <a:t>aller</a:t>
            </a:r>
            <a:r>
              <a:rPr lang="en-US" b="0" baseline="0" dirty="0"/>
              <a:t> au </a:t>
            </a:r>
            <a:r>
              <a:rPr lang="en-US" b="0" baseline="0" dirty="0" err="1"/>
              <a:t>collège</a:t>
            </a:r>
            <a:r>
              <a:rPr lang="en-US" b="0" baseline="0" dirty="0"/>
              <a:t>.</a:t>
            </a:r>
          </a:p>
          <a:p>
            <a:pPr marL="228600" indent="-228600">
              <a:buAutoNum type="arabicPeriod"/>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b="0" baseline="0" dirty="0"/>
              <a:t> </a:t>
            </a:r>
            <a:r>
              <a:rPr lang="en-US" b="0" baseline="0" dirty="0" err="1"/>
              <a:t>prend</a:t>
            </a:r>
            <a:r>
              <a:rPr lang="en-US" b="0" baseline="0" dirty="0"/>
              <a:t> le tramway.</a:t>
            </a:r>
          </a:p>
          <a:p>
            <a:pPr marL="228600" indent="-228600">
              <a:buAutoNum type="arabicPeriod"/>
            </a:pPr>
            <a:r>
              <a:rPr lang="en-US" b="0" baseline="0" dirty="0"/>
              <a:t>Tu </a:t>
            </a:r>
            <a:r>
              <a:rPr lang="en-US" b="0" baseline="0" dirty="0" err="1"/>
              <a:t>entends</a:t>
            </a:r>
            <a:r>
              <a:rPr lang="en-US" b="0" baseline="0" dirty="0"/>
              <a:t> </a:t>
            </a:r>
            <a:r>
              <a:rPr lang="en-US" b="0" baseline="0" dirty="0" err="1"/>
              <a:t>l’annonce</a:t>
            </a:r>
            <a:r>
              <a:rPr lang="en-US" b="0" baseline="0" dirty="0"/>
              <a:t> ? </a:t>
            </a:r>
            <a:endParaRPr lang="en-US" b="0" dirty="0"/>
          </a:p>
          <a:p>
            <a:pPr marL="228600" indent="-228600">
              <a:buAutoNum type="arabicPeriod"/>
            </a:pPr>
            <a:r>
              <a:rPr lang="en-US" b="0" baseline="0" dirty="0" err="1"/>
              <a:t>Oui</a:t>
            </a:r>
            <a:r>
              <a:rPr lang="en-US" b="0" baseline="0" dirty="0"/>
              <a:t>, </a:t>
            </a:r>
            <a:r>
              <a:rPr lang="en-US" b="0" baseline="0" dirty="0" err="1"/>
              <a:t>mais</a:t>
            </a:r>
            <a:r>
              <a:rPr lang="en-US" b="0" baseline="0" dirty="0"/>
              <a:t> je ne </a:t>
            </a:r>
            <a:r>
              <a:rPr lang="en-US" b="0" baseline="0" dirty="0" err="1"/>
              <a:t>comprends</a:t>
            </a:r>
            <a:r>
              <a:rPr lang="en-US" b="0" baseline="0" dirty="0"/>
              <a:t> pas le message.</a:t>
            </a:r>
          </a:p>
          <a:p>
            <a:pPr marL="228600" indent="-228600">
              <a:buAutoNum type="arabicPeriod"/>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b="0" baseline="0" dirty="0"/>
              <a:t> </a:t>
            </a:r>
            <a:r>
              <a:rPr lang="en-US" b="0" baseline="0" dirty="0" err="1"/>
              <a:t>répond</a:t>
            </a:r>
            <a:r>
              <a:rPr lang="en-US" b="0" baseline="0" dirty="0"/>
              <a:t> </a:t>
            </a:r>
            <a:r>
              <a:rPr lang="en-US" b="0" baseline="0" dirty="0" err="1"/>
              <a:t>très</a:t>
            </a:r>
            <a:r>
              <a:rPr lang="en-US" b="0" baseline="0" dirty="0"/>
              <a:t> </a:t>
            </a:r>
            <a:r>
              <a:rPr lang="en-US" b="0" baseline="0" dirty="0" err="1"/>
              <a:t>vite</a:t>
            </a:r>
            <a:r>
              <a:rPr lang="en-US" b="0" baseline="0" dirty="0"/>
              <a:t> à </a:t>
            </a:r>
            <a:r>
              <a:rPr lang="en-US" b="0" baseline="0" dirty="0" err="1"/>
              <a:t>tes</a:t>
            </a:r>
            <a:r>
              <a:rPr lang="en-US" b="0" baseline="0" dirty="0"/>
              <a:t> messages !</a:t>
            </a:r>
          </a:p>
          <a:p>
            <a:pPr marL="228600" indent="-228600">
              <a:buAutoNum type="arabicPeriod"/>
            </a:pPr>
            <a:r>
              <a:rPr lang="en-US" b="0" baseline="0" dirty="0" err="1"/>
              <a:t>Oui</a:t>
            </a:r>
            <a:r>
              <a:rPr lang="en-US" b="0" baseline="0" dirty="0"/>
              <a:t>, </a:t>
            </a:r>
            <a:r>
              <a:rPr lang="en-US" b="0" baseline="0" dirty="0" err="1"/>
              <a:t>elle</a:t>
            </a:r>
            <a:r>
              <a:rPr lang="en-US" b="0" baseline="0" dirty="0"/>
              <a:t> </a:t>
            </a:r>
            <a:r>
              <a:rPr lang="en-US" b="0" baseline="0" dirty="0" err="1"/>
              <a:t>dépend</a:t>
            </a:r>
            <a:r>
              <a:rPr lang="en-US" b="0" baseline="0" dirty="0"/>
              <a:t> de </a:t>
            </a:r>
            <a:r>
              <a:rPr lang="en-US" b="0" baseline="0" dirty="0" err="1"/>
              <a:t>ce</a:t>
            </a:r>
            <a:r>
              <a:rPr lang="en-US" b="0" baseline="0" dirty="0"/>
              <a:t> voyage pour </a:t>
            </a:r>
            <a:r>
              <a:rPr lang="en-US" b="0" baseline="0" dirty="0" err="1"/>
              <a:t>avoir</a:t>
            </a:r>
            <a:r>
              <a:rPr lang="en-US" b="0" baseline="0" dirty="0"/>
              <a:t> un </a:t>
            </a:r>
            <a:r>
              <a:rPr lang="en-US" b="0" baseline="0" dirty="0" err="1"/>
              <a:t>cadeau</a:t>
            </a:r>
            <a:r>
              <a:rPr lang="en-US" b="0" baseline="0" dirty="0"/>
              <a:t> de </a:t>
            </a:r>
            <a:r>
              <a:rPr lang="en-US" b="0" baseline="0" dirty="0" err="1"/>
              <a:t>Barcelone</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b="0" i="0" dirty="0">
                <a:solidFill>
                  <a:srgbClr val="5F6368"/>
                </a:solidFill>
                <a:effectLst/>
                <a:latin typeface="arial" panose="020B0604020202020204" pitchFamily="34" charset="0"/>
              </a:rPr>
              <a:t>en général.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b="0" i="0" baseline="0" dirty="0">
              <a:solidFill>
                <a:srgbClr val="5F636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en-GB" baseline="0" dirty="0"/>
              <a:t>tramway [&gt;5000], </a:t>
            </a:r>
            <a:r>
              <a:rPr lang="en-GB" sz="1200" dirty="0" err="1">
                <a:solidFill>
                  <a:schemeClr val="accent5">
                    <a:lumMod val="50000"/>
                  </a:schemeClr>
                </a:solidFill>
              </a:rPr>
              <a:t>verbe</a:t>
            </a:r>
            <a:r>
              <a:rPr lang="en-GB" sz="1200" dirty="0">
                <a:solidFill>
                  <a:schemeClr val="accent5">
                    <a:lumMod val="50000"/>
                  </a:schemeClr>
                </a:solidFill>
              </a:rPr>
              <a:t> </a:t>
            </a:r>
            <a:r>
              <a:rPr lang="en-GB" baseline="0" dirty="0"/>
              <a:t>[&gt;5000], bus [4027]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37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NB: </a:t>
            </a:r>
            <a:r>
              <a:rPr lang="en-US" b="0" baseline="0" dirty="0"/>
              <a:t>see previous slide for an option for lower ability levels in which students write just the verb.</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recognition and written production of singular forms of verbs like entendre in a longer context. Raising awareness that the </a:t>
            </a:r>
            <a:r>
              <a:rPr lang="en-US" b="0" i="1" dirty="0"/>
              <a:t>je, </a:t>
            </a:r>
            <a:r>
              <a:rPr lang="en-US" b="0" i="1" dirty="0" err="1"/>
              <a:t>tu</a:t>
            </a:r>
            <a:r>
              <a:rPr lang="en-US" b="0" i="1" dirty="0"/>
              <a:t> </a:t>
            </a:r>
            <a:r>
              <a:rPr lang="en-US" b="0" i="0" dirty="0"/>
              <a:t>and </a:t>
            </a:r>
            <a:r>
              <a:rPr lang="en-US" b="0" i="1" dirty="0"/>
              <a:t>il/</a:t>
            </a:r>
            <a:r>
              <a:rPr lang="en-US" b="0" i="1" dirty="0" err="1"/>
              <a:t>elle</a:t>
            </a:r>
            <a:r>
              <a:rPr lang="en-US" b="0" i="0" dirty="0"/>
              <a:t> forms of verbs like entendre sound the same.</a:t>
            </a:r>
            <a:br>
              <a:rPr lang="en-US" b="0" baseline="0" dirty="0"/>
            </a:br>
            <a:endParaRPr lang="en-US" b="0" dirty="0"/>
          </a:p>
          <a:p>
            <a:r>
              <a:rPr lang="en-US" b="1" dirty="0"/>
              <a:t>Procedure:</a:t>
            </a:r>
          </a:p>
          <a:p>
            <a:pPr marL="0" indent="0">
              <a:buNone/>
            </a:pPr>
            <a:r>
              <a:rPr lang="en-US" b="0" dirty="0"/>
              <a:t>1. Click on a button to hear the audio.</a:t>
            </a:r>
          </a:p>
          <a:p>
            <a:pPr marL="0" indent="0">
              <a:buNone/>
            </a:pPr>
            <a:r>
              <a:rPr lang="en-US" b="0" dirty="0"/>
              <a:t>2. Students</a:t>
            </a:r>
            <a:r>
              <a:rPr lang="en-US" b="0" baseline="0" dirty="0"/>
              <a:t> listen to the sentence and transcribe it, taking care to write the appropriate SFCs at the end of each verb. Remind students that although the verb forms sound the same, the spelling will vary depending on the pronoun which precedes them.</a:t>
            </a:r>
          </a:p>
          <a:p>
            <a:pPr marL="0" indent="0">
              <a:buNone/>
            </a:pPr>
            <a:r>
              <a:rPr lang="en-US" b="0" baseline="0" dirty="0"/>
              <a:t>3. Answers revealed on clicks. </a:t>
            </a:r>
            <a:br>
              <a:rPr lang="en-US" b="0" baseline="0" dirty="0"/>
            </a:br>
            <a:r>
              <a:rPr lang="en-US" b="0" baseline="0" dirty="0"/>
              <a:t>4. Oral translation of the full sentence.</a:t>
            </a:r>
          </a:p>
          <a:p>
            <a:pPr marL="0" indent="0">
              <a:buNone/>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i="0" dirty="0">
                <a:solidFill>
                  <a:srgbClr val="222222"/>
                </a:solidFill>
                <a:effectLst/>
                <a:latin typeface="Roboto"/>
              </a:rPr>
              <a:t>Tu prends le métro pour aller au collège à Nice.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lang="en-US" b="0" baseline="0" dirty="0" err="1"/>
              <a:t>prends</a:t>
            </a:r>
            <a:r>
              <a:rPr lang="en-US" b="0" baseline="0" dirty="0"/>
              <a:t> le bus pour </a:t>
            </a:r>
            <a:r>
              <a:rPr lang="en-US" b="0" baseline="0" dirty="0" err="1"/>
              <a:t>aller</a:t>
            </a:r>
            <a:r>
              <a:rPr lang="en-US" b="0" baseline="0" dirty="0"/>
              <a:t> au </a:t>
            </a:r>
            <a:r>
              <a:rPr lang="en-US" b="0" baseline="0" dirty="0" err="1"/>
              <a:t>collège</a:t>
            </a:r>
            <a:r>
              <a:rPr lang="en-US" b="0" baseline="0" dirty="0"/>
              <a:t>.</a:t>
            </a:r>
          </a:p>
          <a:p>
            <a:pPr marL="228600" indent="-228600">
              <a:buAutoNum type="arabicPeriod"/>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b="0" baseline="0" dirty="0"/>
              <a:t> </a:t>
            </a:r>
            <a:r>
              <a:rPr lang="en-US" b="0" baseline="0" dirty="0" err="1"/>
              <a:t>prend</a:t>
            </a:r>
            <a:r>
              <a:rPr lang="en-US" b="0" baseline="0" dirty="0"/>
              <a:t> le tramway.</a:t>
            </a:r>
          </a:p>
          <a:p>
            <a:pPr marL="228600" indent="-228600">
              <a:buAutoNum type="arabicPeriod"/>
            </a:pPr>
            <a:r>
              <a:rPr lang="en-US" b="0" baseline="0" dirty="0"/>
              <a:t>Tu </a:t>
            </a:r>
            <a:r>
              <a:rPr lang="en-US" b="0" baseline="0" dirty="0" err="1"/>
              <a:t>entends</a:t>
            </a:r>
            <a:r>
              <a:rPr lang="en-US" b="0" baseline="0" dirty="0"/>
              <a:t> </a:t>
            </a:r>
            <a:r>
              <a:rPr lang="en-US" b="0" baseline="0" dirty="0" err="1"/>
              <a:t>l’annonce</a:t>
            </a:r>
            <a:r>
              <a:rPr lang="en-US" b="0" baseline="0" dirty="0"/>
              <a:t> ? </a:t>
            </a:r>
            <a:endParaRPr lang="en-US" b="0" dirty="0"/>
          </a:p>
          <a:p>
            <a:pPr marL="228600" indent="-228600">
              <a:buAutoNum type="arabicPeriod"/>
            </a:pPr>
            <a:r>
              <a:rPr lang="en-US" b="0" baseline="0" dirty="0" err="1"/>
              <a:t>Oui</a:t>
            </a:r>
            <a:r>
              <a:rPr lang="en-US" b="0" baseline="0" dirty="0"/>
              <a:t>, </a:t>
            </a:r>
            <a:r>
              <a:rPr lang="en-US" b="0" baseline="0" dirty="0" err="1"/>
              <a:t>mais</a:t>
            </a:r>
            <a:r>
              <a:rPr lang="en-US" b="0" baseline="0" dirty="0"/>
              <a:t> je ne </a:t>
            </a:r>
            <a:r>
              <a:rPr lang="en-US" b="0" baseline="0" dirty="0" err="1"/>
              <a:t>comprends</a:t>
            </a:r>
            <a:r>
              <a:rPr lang="en-US" b="0" baseline="0" dirty="0"/>
              <a:t> pas le message.</a:t>
            </a:r>
          </a:p>
          <a:p>
            <a:pPr marL="228600" indent="-228600">
              <a:buAutoNum type="arabicPeriod"/>
            </a:pP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b="0" baseline="0" dirty="0"/>
              <a:t> </a:t>
            </a:r>
            <a:r>
              <a:rPr lang="en-US" b="0" baseline="0" dirty="0" err="1"/>
              <a:t>répond</a:t>
            </a:r>
            <a:r>
              <a:rPr lang="en-US" b="0" baseline="0" dirty="0"/>
              <a:t> </a:t>
            </a:r>
            <a:r>
              <a:rPr lang="en-US" b="0" baseline="0" dirty="0" err="1"/>
              <a:t>très</a:t>
            </a:r>
            <a:r>
              <a:rPr lang="en-US" b="0" baseline="0" dirty="0"/>
              <a:t> </a:t>
            </a:r>
            <a:r>
              <a:rPr lang="en-US" b="0" baseline="0" dirty="0" err="1"/>
              <a:t>vite</a:t>
            </a:r>
            <a:r>
              <a:rPr lang="en-US" b="0" baseline="0" dirty="0"/>
              <a:t> à </a:t>
            </a:r>
            <a:r>
              <a:rPr lang="en-US" b="0" baseline="0" dirty="0" err="1"/>
              <a:t>tes</a:t>
            </a:r>
            <a:r>
              <a:rPr lang="en-US" b="0" baseline="0" dirty="0"/>
              <a:t> messages !</a:t>
            </a:r>
          </a:p>
          <a:p>
            <a:pPr marL="228600" indent="-228600">
              <a:buAutoNum type="arabicPeriod"/>
            </a:pPr>
            <a:r>
              <a:rPr lang="en-US" b="0" baseline="0" dirty="0" err="1"/>
              <a:t>Oui</a:t>
            </a:r>
            <a:r>
              <a:rPr lang="en-US" b="0" baseline="0" dirty="0"/>
              <a:t>, </a:t>
            </a:r>
            <a:r>
              <a:rPr lang="en-US" b="0" baseline="0" dirty="0" err="1"/>
              <a:t>elle</a:t>
            </a:r>
            <a:r>
              <a:rPr lang="en-US" b="0" baseline="0" dirty="0"/>
              <a:t> </a:t>
            </a:r>
            <a:r>
              <a:rPr lang="en-US" b="0" baseline="0" dirty="0" err="1"/>
              <a:t>dépend</a:t>
            </a:r>
            <a:r>
              <a:rPr lang="en-US" b="0" baseline="0" dirty="0"/>
              <a:t> de </a:t>
            </a:r>
            <a:r>
              <a:rPr lang="en-US" b="0" baseline="0" dirty="0" err="1"/>
              <a:t>ce</a:t>
            </a:r>
            <a:r>
              <a:rPr lang="en-US" b="0" baseline="0" dirty="0"/>
              <a:t> voyage pour </a:t>
            </a:r>
            <a:r>
              <a:rPr lang="en-US" b="0" baseline="0" dirty="0" err="1"/>
              <a:t>avoir</a:t>
            </a:r>
            <a:r>
              <a:rPr lang="en-US" b="0" baseline="0" dirty="0"/>
              <a:t> un </a:t>
            </a:r>
            <a:r>
              <a:rPr lang="en-US" b="0" baseline="0" dirty="0" err="1"/>
              <a:t>cadeau</a:t>
            </a:r>
            <a:r>
              <a:rPr lang="en-US" b="0" baseline="0" dirty="0"/>
              <a:t> de </a:t>
            </a:r>
            <a:r>
              <a:rPr lang="en-US" b="0" baseline="0" dirty="0" err="1"/>
              <a:t>Barcelone</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b="0" i="0" dirty="0">
                <a:solidFill>
                  <a:srgbClr val="5F6368"/>
                </a:solidFill>
                <a:effectLst/>
                <a:latin typeface="arial" panose="020B0604020202020204" pitchFamily="34" charset="0"/>
              </a:rPr>
              <a:t>en général.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b="0" i="0" baseline="0" dirty="0">
              <a:solidFill>
                <a:srgbClr val="5F636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br>
              <a:rPr lang="en-GB" baseline="0" dirty="0"/>
            </a:br>
            <a:r>
              <a:rPr lang="en-GB" baseline="0" dirty="0"/>
              <a:t>tramway [&gt;5000], </a:t>
            </a:r>
            <a:r>
              <a:rPr lang="en-GB" sz="1200" dirty="0" err="1">
                <a:solidFill>
                  <a:schemeClr val="accent5">
                    <a:lumMod val="50000"/>
                  </a:schemeClr>
                </a:solidFill>
              </a:rPr>
              <a:t>verbe</a:t>
            </a:r>
            <a:r>
              <a:rPr lang="en-GB" sz="1200" dirty="0">
                <a:solidFill>
                  <a:schemeClr val="accent5">
                    <a:lumMod val="50000"/>
                  </a:schemeClr>
                </a:solidFill>
              </a:rPr>
              <a:t> </a:t>
            </a:r>
            <a:r>
              <a:rPr lang="en-GB" baseline="0" dirty="0"/>
              <a:t>[&gt;5000], bus [4027]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800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sz="1200" dirty="0">
                <a:solidFill>
                  <a:prstClr val="white"/>
                </a:solidFill>
              </a:rPr>
              <a:t>Introduction of SSCs open [</a:t>
            </a:r>
            <a:r>
              <a:rPr lang="en-GB" sz="1200" dirty="0" err="1">
                <a:solidFill>
                  <a:prstClr val="white"/>
                </a:solidFill>
              </a:rPr>
              <a:t>eu</a:t>
            </a:r>
            <a:r>
              <a:rPr lang="en-GB" sz="1200" dirty="0">
                <a:solidFill>
                  <a:prstClr val="white"/>
                </a:solidFill>
              </a:rPr>
              <a:t>/</a:t>
            </a:r>
            <a:r>
              <a:rPr lang="en-GB" sz="1200" dirty="0" err="1">
                <a:solidFill>
                  <a:prstClr val="white"/>
                </a:solidFill>
              </a:rPr>
              <a:t>œu</a:t>
            </a:r>
            <a:r>
              <a:rPr lang="en-GB" sz="1200" dirty="0">
                <a:solidFill>
                  <a:prstClr val="white"/>
                </a:solidFill>
              </a:rPr>
              <a:t>] and [</a:t>
            </a:r>
            <a:r>
              <a:rPr lang="en-GB" sz="1200" dirty="0" err="1">
                <a:solidFill>
                  <a:prstClr val="white"/>
                </a:solidFill>
              </a:rPr>
              <a:t>eu</a:t>
            </a:r>
            <a:r>
              <a:rPr lang="en-GB" sz="12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verbs like entendre (je, </a:t>
            </a:r>
            <a:r>
              <a:rPr lang="en-GB" b="1" dirty="0" err="1"/>
              <a:t>tu</a:t>
            </a:r>
            <a:r>
              <a:rPr lang="en-GB" b="1" dirty="0"/>
              <a:t>, il/</a:t>
            </a:r>
            <a:r>
              <a:rPr lang="en-GB" b="1" dirty="0" err="1"/>
              <a:t>elle</a:t>
            </a:r>
            <a:r>
              <a:rPr lang="en-GB" b="1" dirty="0"/>
              <a:t>) in the present tense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(introduce) </a:t>
            </a:r>
            <a:r>
              <a:rPr lang="fr-FR" dirty="0"/>
              <a:t>dépendre (de) [313], entendre [159], répondre (à) [200], annonce [1887], conversation [1747], espagnol</a:t>
            </a:r>
            <a:r>
              <a:rPr lang="fr-FR" baseline="30000" dirty="0"/>
              <a:t>2</a:t>
            </a:r>
            <a:r>
              <a:rPr lang="fr-FR" dirty="0"/>
              <a:t> [1666], message [792], soleil [1713], temps</a:t>
            </a:r>
            <a:r>
              <a:rPr lang="fr-FR" baseline="30000" dirty="0"/>
              <a:t>2</a:t>
            </a:r>
            <a:r>
              <a:rPr lang="fr-FR" dirty="0"/>
              <a:t> [65], espagnol</a:t>
            </a:r>
            <a:r>
              <a:rPr lang="fr-FR" baseline="30000" dirty="0"/>
              <a:t>1</a:t>
            </a:r>
            <a:r>
              <a:rPr lang="fr-FR" dirty="0"/>
              <a:t> [1666], Espagne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8.2.2.3 (revisit)</a:t>
            </a:r>
            <a:r>
              <a:rPr lang="fr-FR" sz="1200" b="0" i="0" u="none" strike="noStrike" kern="1200" dirty="0">
                <a:solidFill>
                  <a:schemeClr val="tx1"/>
                </a:solidFill>
                <a:effectLst/>
                <a:latin typeface="+mn-lt"/>
                <a:ea typeface="+mn-ea"/>
                <a:cs typeface="+mn-cs"/>
              </a:rPr>
              <a:t> feu [786], hôpital [1308], jeu [291], journal [420], oiseau [2435], réseau [721], autre [28], même [42], idéal [1429], international [282], local [622], plusieurs [213], social [301]</a:t>
            </a:r>
            <a:r>
              <a:rPr lang="fr-FR" dirty="0"/>
              <a:t> </a:t>
            </a:r>
            <a:endParaRPr lang="fr-FR"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8.1.2.7 (revisit)</a:t>
            </a:r>
            <a:r>
              <a:rPr lang="fr-FR" sz="1200" b="0" i="0" u="none" strike="noStrike" kern="1200" dirty="0">
                <a:solidFill>
                  <a:schemeClr val="tx1"/>
                </a:solidFill>
                <a:effectLst/>
                <a:latin typeface="+mn-lt"/>
                <a:ea typeface="+mn-ea"/>
                <a:cs typeface="+mn-cs"/>
              </a:rPr>
              <a:t> acheter [636], coûter [984], peser [1584], eau [475], euro [1753], exercice2 [1290], fromage [4475], glace [2580], pain [2802], natation [&gt;5000], poisson [1616], sport [2011], travail [153]</a:t>
            </a:r>
            <a:r>
              <a:rPr lang="fr-FR" dirty="0"/>
              <a:t> </a:t>
            </a: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09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 sentences containing SSCs open [</a:t>
            </a:r>
            <a:r>
              <a:rPr lang="en-US" b="0" dirty="0" err="1"/>
              <a:t>eu</a:t>
            </a:r>
            <a:r>
              <a:rPr lang="en-US" b="0" dirty="0"/>
              <a:t>]/[</a:t>
            </a:r>
            <a:r>
              <a:rPr lang="en-US" b="0" dirty="0" err="1"/>
              <a:t>œu</a:t>
            </a:r>
            <a:r>
              <a:rPr lang="en-US" b="0" dirty="0"/>
              <a:t>] and [</a:t>
            </a:r>
            <a:r>
              <a:rPr lang="en-US" b="0" dirty="0" err="1"/>
              <a:t>eu</a:t>
            </a:r>
            <a:r>
              <a:rPr lang="en-US" b="0" dirty="0"/>
              <a:t>]. </a:t>
            </a:r>
          </a:p>
          <a:p>
            <a:endParaRPr lang="en-US" b="1" dirty="0"/>
          </a:p>
          <a:p>
            <a:r>
              <a:rPr lang="en-US" b="1" dirty="0"/>
              <a:t>Procedure:</a:t>
            </a:r>
          </a:p>
          <a:p>
            <a:pPr marL="0" indent="0">
              <a:buFont typeface="+mj-lt"/>
              <a:buNone/>
            </a:pPr>
            <a:r>
              <a:rPr lang="en-US" b="0" dirty="0"/>
              <a:t>1. Student B turns away from the board. </a:t>
            </a:r>
          </a:p>
          <a:p>
            <a:pPr marL="0" indent="0">
              <a:buFont typeface="+mj-lt"/>
              <a:buNone/>
            </a:pPr>
            <a:r>
              <a:rPr lang="en-US" b="0" dirty="0"/>
              <a:t>2. Click to reveal partner A’s first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reads the sentence aloud while student B counts the total number of open [</a:t>
            </a:r>
            <a:r>
              <a:rPr lang="en-US" b="0" dirty="0" err="1"/>
              <a:t>eu</a:t>
            </a:r>
            <a:r>
              <a:rPr lang="en-US" b="0" dirty="0"/>
              <a:t>]/[</a:t>
            </a:r>
            <a:r>
              <a:rPr lang="en-US" b="0" dirty="0" err="1"/>
              <a:t>œu</a:t>
            </a:r>
            <a:r>
              <a:rPr lang="en-US" b="0" dirty="0"/>
              <a:t>] and [</a:t>
            </a:r>
            <a:r>
              <a:rPr lang="en-US" b="0" dirty="0" err="1"/>
              <a:t>eu</a:t>
            </a:r>
            <a:r>
              <a:rPr lang="en-US" b="0" dirty="0"/>
              <a:t>] they hear.</a:t>
            </a:r>
          </a:p>
          <a:p>
            <a:pPr marL="0" indent="0">
              <a:buFont typeface="+mj-lt"/>
              <a:buNone/>
            </a:pPr>
            <a:r>
              <a:rPr lang="en-US" b="0" dirty="0"/>
              <a:t>4. Click to reveal answer. </a:t>
            </a:r>
          </a:p>
          <a:p>
            <a:pPr marL="0" indent="0">
              <a:buFont typeface="+mj-lt"/>
              <a:buNone/>
            </a:pPr>
            <a:r>
              <a:rPr lang="en-US" b="0" dirty="0"/>
              <a:t>5. Student A then turns away from the board. </a:t>
            </a:r>
          </a:p>
          <a:p>
            <a:pPr marL="0" indent="0">
              <a:buFont typeface="+mj-lt"/>
              <a:buNone/>
            </a:pPr>
            <a:r>
              <a:rPr lang="en-US" b="0" dirty="0"/>
              <a:t>6. Repeat steps 2-4.</a:t>
            </a:r>
          </a:p>
          <a:p>
            <a:pPr marL="0" indent="0">
              <a:buFont typeface="+mj-lt"/>
              <a:buNone/>
            </a:pPr>
            <a:r>
              <a:rPr lang="en-US" b="0" dirty="0"/>
              <a:t>7. Repeat for the second pair of sentences.</a:t>
            </a:r>
          </a:p>
          <a:p>
            <a:pPr marL="0" indent="0">
              <a:buFont typeface="+mj-lt"/>
              <a:buNone/>
            </a:pPr>
            <a:r>
              <a:rPr lang="en-US" b="0" dirty="0"/>
              <a:t>8. The next slide contains English translations of the sentences with the SSC highlighted in different </a:t>
            </a:r>
            <a:r>
              <a:rPr lang="en-US" b="0" dirty="0" err="1"/>
              <a:t>colours</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adieu [3968]; fleur [2305]; </a:t>
            </a:r>
            <a:r>
              <a:rPr lang="en-GB" baseline="0" dirty="0" err="1"/>
              <a:t>neuvième</a:t>
            </a:r>
            <a:r>
              <a:rPr lang="en-GB" baseline="0" dirty="0"/>
              <a:t> [&gt;5000]; queue [3255]; </a:t>
            </a:r>
            <a:r>
              <a:rPr lang="en-GB" baseline="0" dirty="0" err="1"/>
              <a:t>pêcheur</a:t>
            </a:r>
            <a:r>
              <a:rPr lang="en-GB" baseline="0" dirty="0"/>
              <a:t> [2759]; </a:t>
            </a:r>
            <a:r>
              <a:rPr lang="en-GB" baseline="0" dirty="0" err="1"/>
              <a:t>fleuve</a:t>
            </a:r>
            <a:r>
              <a:rPr lang="en-GB" baseline="0" dirty="0"/>
              <a:t> [2893]; </a:t>
            </a:r>
            <a:r>
              <a:rPr lang="en-GB" baseline="0" dirty="0" err="1"/>
              <a:t>poisson</a:t>
            </a:r>
            <a:r>
              <a:rPr lang="en-GB" baseline="0" dirty="0"/>
              <a:t> [1616]</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92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previous slide with translations and SSCs highlighted.</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2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 minute</a:t>
            </a:r>
          </a:p>
          <a:p>
            <a:br>
              <a:rPr lang="en-GB" b="0" baseline="0" dirty="0"/>
            </a:br>
            <a:r>
              <a:rPr lang="en-GB" b="1" baseline="0" dirty="0"/>
              <a:t>Aim: </a:t>
            </a:r>
            <a:r>
              <a:rPr lang="en-GB" b="0" baseline="0" dirty="0"/>
              <a:t>Oral production of new nouns in this week’s set.</a:t>
            </a:r>
            <a:br>
              <a:rPr lang="en-GB" b="0" baseline="0" dirty="0"/>
            </a:br>
            <a:br>
              <a:rPr lang="en-GB" b="0" baseline="0" dirty="0"/>
            </a:br>
            <a:r>
              <a:rPr lang="en-GB" b="1" baseline="0" dirty="0"/>
              <a:t>Procedure:</a:t>
            </a:r>
            <a:br>
              <a:rPr lang="en-GB" b="0" baseline="0" dirty="0"/>
            </a:br>
            <a:r>
              <a:rPr lang="en-GB" b="1" baseline="0" dirty="0"/>
              <a:t>1. </a:t>
            </a:r>
            <a:r>
              <a:rPr lang="en-GB" b="0" baseline="0" dirty="0"/>
              <a:t>Words appear on separate mouse clicks.  Students say the word (chorally) with its definite article. </a:t>
            </a:r>
            <a:br>
              <a:rPr lang="en-GB" b="0" baseline="0" dirty="0"/>
            </a:br>
            <a:r>
              <a:rPr lang="en-GB" b="1" baseline="0" dirty="0"/>
              <a:t>2. </a:t>
            </a:r>
            <a:r>
              <a:rPr lang="en-GB" b="0" baseline="0" dirty="0"/>
              <a:t>On second click, the noun moves into the ‘appropriately gendered’ mouth.</a:t>
            </a:r>
            <a:br>
              <a:rPr lang="en-GB" b="0" baseline="0" dirty="0"/>
            </a:br>
            <a:br>
              <a:rPr lang="en-GB" b="0" baseline="0" dirty="0"/>
            </a:br>
            <a:r>
              <a:rPr lang="en-GB" b="1" baseline="0" dirty="0"/>
              <a:t>Answers:</a:t>
            </a:r>
          </a:p>
          <a:p>
            <a:r>
              <a:rPr lang="en-GB" b="0" baseline="0" dirty="0"/>
              <a:t>la conversation</a:t>
            </a:r>
          </a:p>
          <a:p>
            <a:r>
              <a:rPr lang="en-GB" b="0" baseline="0" dirty="0"/>
              <a:t>le message</a:t>
            </a:r>
          </a:p>
          <a:p>
            <a:r>
              <a:rPr lang="en-GB" b="0" baseline="0" dirty="0"/>
              <a:t>le soleil</a:t>
            </a:r>
          </a:p>
          <a:p>
            <a:r>
              <a:rPr lang="en-GB" b="0" baseline="0" dirty="0" err="1"/>
              <a:t>l’Espagne</a:t>
            </a:r>
            <a:r>
              <a:rPr lang="en-GB" b="0" baseline="0" dirty="0"/>
              <a:t> (f)</a:t>
            </a:r>
          </a:p>
          <a:p>
            <a:r>
              <a:rPr lang="en-GB" b="0" baseline="0" dirty="0"/>
              <a:t>le temps</a:t>
            </a:r>
          </a:p>
          <a:p>
            <a:endParaRPr lang="en-GB" b="0" baseline="0" dirty="0"/>
          </a:p>
          <a:p>
            <a:br>
              <a:rPr lang="en-GB" b="0" baseline="0" dirty="0"/>
            </a:br>
            <a:endParaRPr lang="en-GB" b="0"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 </a:t>
            </a:r>
            <a:r>
              <a:rPr lang="en-US" b="0" dirty="0"/>
              <a:t>(for 4 slides)</a:t>
            </a:r>
          </a:p>
          <a:p>
            <a:br>
              <a:rPr lang="en-US" dirty="0"/>
            </a:br>
            <a:r>
              <a:rPr lang="en-US" b="1" dirty="0"/>
              <a:t>Aim</a:t>
            </a:r>
            <a:r>
              <a:rPr lang="en-US" dirty="0"/>
              <a:t>: Oral recall of the remaining new words from this week’s set within a given time. </a:t>
            </a:r>
          </a:p>
          <a:p>
            <a:endParaRPr lang="en-US" dirty="0"/>
          </a:p>
          <a:p>
            <a:r>
              <a:rPr lang="en-US" b="1" dirty="0"/>
              <a:t>Procedure:</a:t>
            </a:r>
          </a:p>
          <a:p>
            <a:pPr marL="0" indent="0">
              <a:buFont typeface="+mj-lt"/>
              <a:buNone/>
            </a:pPr>
            <a:r>
              <a:rPr lang="en-US" dirty="0"/>
              <a:t>1. Click </a:t>
            </a:r>
            <a:r>
              <a:rPr lang="en-US" i="1" dirty="0"/>
              <a:t>début</a:t>
            </a:r>
            <a:r>
              <a:rPr lang="en-US" dirty="0"/>
              <a:t> to start the timer.</a:t>
            </a:r>
          </a:p>
          <a:p>
            <a:pPr marL="0" indent="0">
              <a:buFont typeface="+mj-lt"/>
              <a:buNone/>
            </a:pPr>
            <a:r>
              <a:rPr lang="en-US" dirty="0"/>
              <a:t>2. Students fill the blank in the sentence before the seconds elapse.</a:t>
            </a:r>
          </a:p>
          <a:p>
            <a:pPr marL="0" indent="0">
              <a:buFont typeface="+mj-lt"/>
              <a:buNone/>
            </a:pPr>
            <a:r>
              <a:rPr lang="en-US" dirty="0"/>
              <a:t>3. Click to reveal answer.</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85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391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US" sz="1200" b="1" kern="1200" dirty="0">
                <a:solidFill>
                  <a:schemeClr val="tx1"/>
                </a:solidFill>
                <a:effectLst/>
                <a:latin typeface="+mn-lt"/>
                <a:ea typeface="+mn-ea"/>
                <a:cs typeface="+mn-cs"/>
              </a:rPr>
              <a:t>of glossed</a:t>
            </a:r>
            <a:r>
              <a:rPr lang="en-US" sz="1200" b="1" kern="1200" baseline="0" dirty="0">
                <a:solidFill>
                  <a:schemeClr val="tx1"/>
                </a:solidFill>
                <a:effectLst/>
                <a:latin typeface="+mn-lt"/>
                <a:ea typeface="+mn-ea"/>
                <a:cs typeface="+mn-cs"/>
              </a:rPr>
              <a:t> cognates</a:t>
            </a:r>
            <a:r>
              <a:rPr lang="en-US" sz="1200" b="1" kern="1200" dirty="0">
                <a:solidFill>
                  <a:schemeClr val="tx1"/>
                </a:solidFill>
                <a:effectLst/>
                <a:latin typeface="+mn-lt"/>
                <a:ea typeface="+mn-ea"/>
                <a:cs typeface="+mn-cs"/>
              </a:rPr>
              <a:t> used: </a:t>
            </a:r>
            <a:r>
              <a:rPr lang="en-GB" b="1" baseline="0" dirty="0"/>
              <a:t>(1 is the most frequent word in French): </a:t>
            </a:r>
            <a:br>
              <a:rPr lang="en-GB" baseline="0" dirty="0"/>
            </a:br>
            <a:r>
              <a:rPr lang="en-GB" sz="1200" b="0" i="0" u="none" strike="noStrike" kern="1200" baseline="0" dirty="0">
                <a:solidFill>
                  <a:schemeClr val="tx1"/>
                </a:solidFill>
                <a:effectLst/>
                <a:latin typeface="+mn-lt"/>
                <a:ea typeface="+mn-ea"/>
                <a:cs typeface="+mn-cs"/>
              </a:rPr>
              <a:t>paella </a:t>
            </a:r>
            <a:r>
              <a:rPr lang="en-GB" sz="1200" dirty="0">
                <a:solidFill>
                  <a:schemeClr val="accent5">
                    <a:lumMod val="50000"/>
                  </a:schemeClr>
                </a:solidFill>
              </a:rPr>
              <a:t>[&gt;5000]</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175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807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Reading comprehension and</a:t>
            </a:r>
            <a:r>
              <a:rPr lang="en-US" b="1" dirty="0"/>
              <a:t> </a:t>
            </a:r>
            <a:r>
              <a:rPr lang="en-US" b="0" dirty="0"/>
              <a:t>written production of the words in this week’s vocabulary set in context.</a:t>
            </a:r>
            <a:endParaRPr lang="en-US" b="1" dirty="0"/>
          </a:p>
          <a:p>
            <a:endParaRPr lang="en-US" b="1" dirty="0"/>
          </a:p>
          <a:p>
            <a:r>
              <a:rPr lang="en-US" b="1" dirty="0"/>
              <a:t>Procedure:</a:t>
            </a:r>
          </a:p>
          <a:p>
            <a:pPr marL="0" indent="0">
              <a:buNone/>
            </a:pPr>
            <a:r>
              <a:rPr lang="en-US" b="0" dirty="0"/>
              <a:t>1. Check understanding of the surrounding context. Draw attention to the use of </a:t>
            </a:r>
            <a:r>
              <a:rPr lang="en-US" b="0" i="1" dirty="0"/>
              <a:t>temps</a:t>
            </a:r>
            <a:r>
              <a:rPr lang="en-US" b="0" i="0" dirty="0"/>
              <a:t>, used here with its first meaning (time). Students may need some extra help with the preposition in </a:t>
            </a:r>
            <a:r>
              <a:rPr lang="fr-FR" sz="1200" b="1" i="1" dirty="0">
                <a:solidFill>
                  <a:schemeClr val="accent5">
                    <a:lumMod val="50000"/>
                  </a:schemeClr>
                </a:solidFill>
              </a:rPr>
              <a:t>en</a:t>
            </a:r>
            <a:r>
              <a:rPr lang="fr-FR" sz="1200" i="1" dirty="0">
                <a:solidFill>
                  <a:schemeClr val="accent5">
                    <a:lumMod val="50000"/>
                  </a:schemeClr>
                </a:solidFill>
              </a:rPr>
              <a:t> même temps.</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fill the gaps by choosing an appropriate word from the list on the right and writing the French translation. Encourage students to narrow down the options by focusing on the words which surround each number. E.g. for number 1, ask: ‘What type of word is like to come after </a:t>
            </a:r>
            <a:r>
              <a:rPr lang="en-US" b="0" i="1" dirty="0"/>
              <a:t>je </a:t>
            </a:r>
            <a:r>
              <a:rPr lang="en-US" b="0" i="0" dirty="0"/>
              <a:t>and before an adverb?’ For number 2, ask: ‘What type of word is likely to come after a possessive adjective?’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to reveal answers one by one.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texte</a:t>
            </a:r>
            <a:r>
              <a:rPr lang="en-GB" b="0" baseline="0" dirty="0"/>
              <a:t> [632], </a:t>
            </a:r>
            <a:r>
              <a:rPr lang="en-GB" b="0" baseline="0" dirty="0" err="1"/>
              <a:t>catalan</a:t>
            </a:r>
            <a:r>
              <a:rPr lang="en-GB" b="0" baseline="0" dirty="0"/>
              <a:t> [&gt;5000], </a:t>
            </a:r>
            <a:r>
              <a:rPr lang="fr-FR" b="0" i="0" dirty="0">
                <a:solidFill>
                  <a:srgbClr val="222222"/>
                </a:solidFill>
                <a:effectLst/>
                <a:latin typeface="Georgia" panose="02040502050405020303" pitchFamily="18" charset="0"/>
              </a:rPr>
              <a:t>délicieux [&gt;5000], adorer [2322]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br>
              <a:rPr lang="en-US" dirty="0"/>
            </a:br>
            <a:r>
              <a:rPr lang="en-US" b="1" dirty="0"/>
              <a:t>Aim: </a:t>
            </a:r>
            <a:r>
              <a:rPr lang="en-US" b="0" dirty="0"/>
              <a:t>Written recognition of the vocabulary</a:t>
            </a:r>
            <a:r>
              <a:rPr lang="en-US" b="0" baseline="0" dirty="0"/>
              <a:t> from </a:t>
            </a:r>
            <a:r>
              <a:rPr lang="en-GB" sz="1200" b="0" i="0" u="none" strike="noStrike" kern="1200" cap="none" baseline="0" dirty="0">
                <a:solidFill>
                  <a:schemeClr val="tx1"/>
                </a:solidFill>
                <a:effectLst/>
                <a:latin typeface="+mn-lt"/>
                <a:ea typeface="Calibri"/>
                <a:cs typeface="Calibri"/>
                <a:sym typeface="Calibri"/>
              </a:rPr>
              <a:t>8.1.2.4 &amp; </a:t>
            </a:r>
            <a:r>
              <a:rPr lang="en-GB" sz="1200" b="0" i="0" u="none" strike="noStrike" kern="1200" cap="none" dirty="0">
                <a:solidFill>
                  <a:schemeClr val="tx1"/>
                </a:solidFill>
                <a:effectLst/>
                <a:latin typeface="+mn-lt"/>
                <a:ea typeface="Calibri"/>
                <a:cs typeface="Calibri"/>
                <a:sym typeface="Calibri"/>
              </a:rPr>
              <a:t>8.2.1.5 within a text level reading exercise.</a:t>
            </a:r>
            <a:endParaRPr lang="en-US" b="0" dirty="0"/>
          </a:p>
          <a:p>
            <a:endParaRPr lang="en-US" dirty="0"/>
          </a:p>
          <a:p>
            <a:r>
              <a:rPr lang="en-US" b="1" dirty="0"/>
              <a:t>Procedure:</a:t>
            </a:r>
          </a:p>
          <a:p>
            <a:pPr marL="228600" indent="-228600">
              <a:buFont typeface="Arial" panose="020B0604020202020204" pitchFamily="34" charset="0"/>
              <a:buAutoNum type="arabicPeriod"/>
            </a:pPr>
            <a:r>
              <a:rPr lang="en-US" dirty="0"/>
              <a:t>Students</a:t>
            </a:r>
            <a:r>
              <a:rPr lang="en-US" baseline="0" dirty="0"/>
              <a:t> read the text and complete the sentence with the correct missing word from the selection in the text box underneath the text.</a:t>
            </a:r>
          </a:p>
          <a:p>
            <a:pPr marL="228600" indent="-228600">
              <a:buFont typeface="Arial" panose="020B0604020202020204" pitchFamily="34" charset="0"/>
              <a:buAutoNum type="arabicPeriod"/>
            </a:pPr>
            <a:r>
              <a:rPr lang="en-US" baseline="0" dirty="0"/>
              <a:t>Click on the shape to reveal the word.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US" sz="1200" b="1" kern="1200" dirty="0">
                <a:solidFill>
                  <a:schemeClr val="tx1"/>
                </a:solidFill>
                <a:effectLst/>
                <a:latin typeface="+mn-lt"/>
                <a:ea typeface="+mn-ea"/>
                <a:cs typeface="+mn-cs"/>
              </a:rPr>
              <a:t>of glossed</a:t>
            </a:r>
            <a:r>
              <a:rPr lang="en-US" sz="1200" b="1" kern="1200" baseline="0" dirty="0">
                <a:solidFill>
                  <a:schemeClr val="tx1"/>
                </a:solidFill>
                <a:effectLst/>
                <a:latin typeface="+mn-lt"/>
                <a:ea typeface="+mn-ea"/>
                <a:cs typeface="+mn-cs"/>
              </a:rPr>
              <a:t> words/cognates</a:t>
            </a:r>
            <a:r>
              <a:rPr lang="en-US" sz="1200" b="1" kern="1200" dirty="0">
                <a:solidFill>
                  <a:schemeClr val="tx1"/>
                </a:solidFill>
                <a:effectLst/>
                <a:latin typeface="+mn-lt"/>
                <a:ea typeface="+mn-ea"/>
                <a:cs typeface="+mn-cs"/>
              </a:rPr>
              <a:t> used: </a:t>
            </a:r>
            <a:r>
              <a:rPr lang="en-GB" b="1" baseline="0" dirty="0"/>
              <a:t>(1 is the most frequent word in French): </a:t>
            </a:r>
            <a:br>
              <a:rPr lang="en-GB" baseline="0" dirty="0"/>
            </a:br>
            <a:r>
              <a:rPr lang="en-GB" sz="1200" b="0" i="0" u="none" strike="noStrike" kern="1200" baseline="0" dirty="0" err="1">
                <a:solidFill>
                  <a:schemeClr val="tx1"/>
                </a:solidFill>
                <a:effectLst/>
                <a:latin typeface="+mn-lt"/>
                <a:ea typeface="+mn-ea"/>
                <a:cs typeface="+mn-cs"/>
              </a:rPr>
              <a:t>vraiment</a:t>
            </a:r>
            <a:r>
              <a:rPr lang="en-GB" sz="1200" b="0" i="0" u="none" strike="noStrike" kern="1200" dirty="0">
                <a:solidFill>
                  <a:schemeClr val="tx1"/>
                </a:solidFill>
                <a:effectLst/>
                <a:latin typeface="+mn-lt"/>
                <a:ea typeface="+mn-ea"/>
                <a:cs typeface="+mn-cs"/>
              </a:rPr>
              <a:t> [532]; rayon</a:t>
            </a:r>
            <a:r>
              <a:rPr lang="en-GB" sz="1200" b="0" i="0" u="none" strike="noStrike" kern="1200" baseline="0" dirty="0">
                <a:solidFill>
                  <a:schemeClr val="tx1"/>
                </a:solidFill>
                <a:effectLst/>
                <a:latin typeface="+mn-lt"/>
                <a:ea typeface="+mn-ea"/>
                <a:cs typeface="+mn-cs"/>
              </a:rPr>
              <a:t> [2926];</a:t>
            </a:r>
            <a:r>
              <a:rPr lang="en-GB" sz="1200" dirty="0">
                <a:solidFill>
                  <a:schemeClr val="accent5">
                    <a:lumMod val="50000"/>
                  </a:schemeClr>
                </a:solidFill>
              </a:rPr>
              <a:t> </a:t>
            </a:r>
            <a:r>
              <a:rPr lang="en-GB" sz="1200" dirty="0" err="1">
                <a:solidFill>
                  <a:schemeClr val="accent5">
                    <a:lumMod val="50000"/>
                  </a:schemeClr>
                </a:solidFill>
              </a:rPr>
              <a:t>olympique</a:t>
            </a:r>
            <a:r>
              <a:rPr lang="en-GB" sz="1200" dirty="0">
                <a:solidFill>
                  <a:schemeClr val="accent5">
                    <a:lumMod val="50000"/>
                  </a:schemeClr>
                </a:solidFill>
              </a:rPr>
              <a:t> [3199].</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310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noProof="0" dirty="0"/>
              <a:t>: </a:t>
            </a:r>
            <a:r>
              <a:rPr lang="en-GB" b="1" noProof="0" dirty="0"/>
              <a:t>3 minutes</a:t>
            </a:r>
          </a:p>
          <a:p>
            <a:endParaRPr lang="en-US" dirty="0"/>
          </a:p>
          <a:p>
            <a:r>
              <a:rPr lang="en-US" b="1" dirty="0"/>
              <a:t>Aim: </a:t>
            </a:r>
            <a:r>
              <a:rPr lang="en-US" b="0" dirty="0"/>
              <a:t>To recap the difference between words for languages, adjectives and nationalities, which look very similar. Teacher may wish to introduce this topic by asking students to recall what they already know about </a:t>
            </a:r>
            <a:r>
              <a:rPr lang="en-US" b="0" i="1" dirty="0" err="1"/>
              <a:t>l’anglais</a:t>
            </a:r>
            <a:r>
              <a:rPr lang="en-US" b="0" i="1" dirty="0"/>
              <a:t>/anglaise(e), le </a:t>
            </a:r>
            <a:r>
              <a:rPr lang="en-US" b="0" i="1" dirty="0" err="1"/>
              <a:t>français</a:t>
            </a:r>
            <a:r>
              <a:rPr lang="en-US" b="0" i="1" dirty="0"/>
              <a:t>/</a:t>
            </a:r>
            <a:r>
              <a:rPr lang="en-US" b="0" i="1" dirty="0" err="1"/>
              <a:t>français</a:t>
            </a:r>
            <a:r>
              <a:rPr lang="en-US" b="0" i="1" dirty="0"/>
              <a:t>(e), </a:t>
            </a:r>
            <a:r>
              <a:rPr lang="en-US" b="0" i="1" dirty="0" err="1"/>
              <a:t>l’allemande</a:t>
            </a:r>
            <a:r>
              <a:rPr lang="en-US" b="0" i="1" dirty="0"/>
              <a:t>/</a:t>
            </a:r>
            <a:r>
              <a:rPr lang="en-US" b="0" i="1" dirty="0" err="1"/>
              <a:t>allemand</a:t>
            </a:r>
            <a:r>
              <a:rPr lang="en-US" b="0" i="1" dirty="0"/>
              <a:t>(e) </a:t>
            </a:r>
            <a:r>
              <a:rPr lang="en-US" b="0" i="0" dirty="0"/>
              <a:t>and </a:t>
            </a:r>
            <a:r>
              <a:rPr lang="en-US" b="0" i="1" dirty="0" err="1"/>
              <a:t>l’italien</a:t>
            </a:r>
            <a:r>
              <a:rPr lang="en-US" b="0" i="1" dirty="0"/>
              <a:t>/</a:t>
            </a:r>
            <a:r>
              <a:rPr lang="en-US" b="0" i="1" dirty="0" err="1"/>
              <a:t>italien</a:t>
            </a:r>
            <a:r>
              <a:rPr lang="en-US" b="0" i="1" dirty="0"/>
              <a:t>(ne).</a:t>
            </a:r>
          </a:p>
          <a:p>
            <a:endParaRPr lang="en-US" b="0" i="1" dirty="0"/>
          </a:p>
          <a:p>
            <a:r>
              <a:rPr lang="en-US" b="1" i="0" dirty="0" err="1"/>
              <a:t>Prodedure</a:t>
            </a:r>
            <a:r>
              <a:rPr lang="en-US" b="1" i="0" dirty="0"/>
              <a:t>:</a:t>
            </a:r>
            <a:r>
              <a:rPr lang="en-US" b="1" i="0" baseline="0" dirty="0"/>
              <a:t> </a:t>
            </a:r>
          </a:p>
          <a:p>
            <a:r>
              <a:rPr lang="en-US" b="0" i="0" baseline="0" dirty="0"/>
              <a:t>1. Click to bring up the explanations.</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43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noProof="0" dirty="0"/>
              <a:t>: </a:t>
            </a:r>
            <a:r>
              <a:rPr lang="en-GB" b="1" noProof="0" dirty="0"/>
              <a:t>5 minutes</a:t>
            </a:r>
          </a:p>
          <a:p>
            <a:endParaRPr lang="en-US" dirty="0"/>
          </a:p>
          <a:p>
            <a:r>
              <a:rPr lang="en-US" b="1" dirty="0"/>
              <a:t>Aim: </a:t>
            </a:r>
            <a:r>
              <a:rPr lang="en-US" b="0" dirty="0"/>
              <a:t>To help students distinguish between languages, adjectives and nationalities using their knowledge of word forms, rather than context.</a:t>
            </a:r>
          </a:p>
          <a:p>
            <a:endParaRPr lang="en-US" b="0" dirty="0"/>
          </a:p>
          <a:p>
            <a:r>
              <a:rPr lang="en-US"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Check that students understand the task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Check that students understand that a form of </a:t>
            </a:r>
            <a:r>
              <a:rPr lang="en-US" b="0" i="1" dirty="0"/>
              <a:t>entendre</a:t>
            </a:r>
            <a:r>
              <a:rPr lang="en-US" b="0" i="0" dirty="0"/>
              <a:t> fits a gap before a language, a form of </a:t>
            </a:r>
            <a:r>
              <a:rPr lang="en-US" b="0" i="1" dirty="0" err="1"/>
              <a:t>dépendre</a:t>
            </a:r>
            <a:r>
              <a:rPr lang="en-US" b="0" i="1" dirty="0"/>
              <a:t> de </a:t>
            </a:r>
            <a:r>
              <a:rPr lang="en-US" b="0" i="0" dirty="0"/>
              <a:t>+ noun fits a gap before an adjective, and a form of </a:t>
            </a:r>
            <a:r>
              <a:rPr lang="en-GB" sz="1200" b="0" i="1" kern="1200" dirty="0" err="1">
                <a:solidFill>
                  <a:schemeClr val="lt1"/>
                </a:solidFill>
                <a:effectLst/>
                <a:latin typeface="+mn-lt"/>
                <a:ea typeface="+mn-ea"/>
                <a:cs typeface="+mn-cs"/>
              </a:rPr>
              <a:t>répondre</a:t>
            </a:r>
            <a:r>
              <a:rPr lang="en-GB" sz="1200" b="0" i="1" kern="1200" dirty="0">
                <a:solidFill>
                  <a:schemeClr val="lt1"/>
                </a:solidFill>
                <a:effectLst/>
                <a:latin typeface="+mn-lt"/>
                <a:ea typeface="+mn-ea"/>
                <a:cs typeface="+mn-cs"/>
              </a:rPr>
              <a:t> </a:t>
            </a:r>
            <a:r>
              <a:rPr lang="en-GB" sz="1200" b="0" i="1" kern="1200" dirty="0" err="1">
                <a:solidFill>
                  <a:schemeClr val="lt1"/>
                </a:solidFill>
                <a:effectLst/>
                <a:latin typeface="+mn-lt"/>
                <a:ea typeface="+mn-ea"/>
                <a:cs typeface="+mn-cs"/>
              </a:rPr>
              <a:t>à</a:t>
            </a:r>
            <a:r>
              <a:rPr lang="en-GB" sz="1200" b="0" i="1" kern="1200" dirty="0">
                <a:solidFill>
                  <a:schemeClr val="lt1"/>
                </a:solidFill>
                <a:effectLst/>
                <a:latin typeface="+mn-lt"/>
                <a:ea typeface="+mn-ea"/>
                <a:cs typeface="+mn-cs"/>
              </a:rPr>
              <a:t> </a:t>
            </a:r>
            <a:r>
              <a:rPr lang="en-US" b="0" i="0" dirty="0"/>
              <a:t>fits a gap before a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Remind students that it is the </a:t>
            </a:r>
            <a:r>
              <a:rPr lang="en-US" b="1" dirty="0"/>
              <a:t>form </a:t>
            </a:r>
            <a:r>
              <a:rPr lang="en-US" b="0" dirty="0"/>
              <a:t>of the word after the gap that will give them the information they need to complete the sentence.</a:t>
            </a:r>
            <a:endParaRPr lang="en-GB" sz="1200" b="0" i="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lt1"/>
                </a:solidFill>
                <a:effectLst/>
                <a:latin typeface="+mn-lt"/>
                <a:ea typeface="+mn-ea"/>
                <a:cs typeface="+mn-cs"/>
              </a:rPr>
              <a:t>4. Give students 3 minutes to complete the task. They can sketch a table in their answer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lt1"/>
                </a:solidFill>
                <a:effectLst/>
                <a:latin typeface="+mn-lt"/>
                <a:ea typeface="+mn-ea"/>
                <a:cs typeface="+mn-cs"/>
              </a:rPr>
              <a:t>5. Answers revealed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US" sz="1200" b="1" kern="1200" dirty="0">
                <a:solidFill>
                  <a:schemeClr val="tx1"/>
                </a:solidFill>
                <a:effectLst/>
                <a:latin typeface="+mn-lt"/>
                <a:ea typeface="+mn-ea"/>
                <a:cs typeface="+mn-cs"/>
              </a:rPr>
              <a:t>of cognates used in the task instructions: </a:t>
            </a:r>
            <a:r>
              <a:rPr lang="en-GB" b="1" baseline="0" dirty="0"/>
              <a:t>(1 is the most frequent word in French): </a:t>
            </a:r>
            <a:br>
              <a:rPr lang="en-GB" baseline="0" dirty="0"/>
            </a:br>
            <a:r>
              <a:rPr lang="en-GB" sz="1200" b="0" i="0" u="none" strike="noStrike" kern="1200" dirty="0">
                <a:solidFill>
                  <a:schemeClr val="tx1"/>
                </a:solidFill>
                <a:effectLst/>
                <a:latin typeface="+mn-lt"/>
                <a:ea typeface="+mn-ea"/>
                <a:cs typeface="+mn-cs"/>
              </a:rPr>
              <a:t>orange [3912], </a:t>
            </a:r>
            <a:r>
              <a:rPr lang="fr-FR" b="0" i="0" dirty="0">
                <a:solidFill>
                  <a:srgbClr val="000000"/>
                </a:solidFill>
                <a:effectLst/>
                <a:latin typeface="-apple-system"/>
              </a:rPr>
              <a:t>représenter [293], verbe [&gt;5000], adjectif [&gt;5000]</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3 minutes </a:t>
            </a:r>
            <a:r>
              <a:rPr lang="fr-FR" b="0" dirty="0"/>
              <a:t>for 6 slides</a:t>
            </a:r>
          </a:p>
          <a:p>
            <a:endParaRPr lang="fr-FR" b="1" dirty="0"/>
          </a:p>
          <a:p>
            <a:r>
              <a:rPr lang="fr-FR" b="1" dirty="0"/>
              <a:t>Aim:</a:t>
            </a:r>
            <a:r>
              <a:rPr lang="fr-FR" b="0" dirty="0"/>
              <a:t> To </a:t>
            </a:r>
            <a:r>
              <a:rPr lang="fr-FR" b="0" dirty="0" err="1"/>
              <a:t>present</a:t>
            </a:r>
            <a:r>
              <a:rPr lang="fr-FR" b="0" dirty="0"/>
              <a:t> </a:t>
            </a:r>
            <a:r>
              <a:rPr lang="fr-FR" b="0" dirty="0" err="1"/>
              <a:t>examples</a:t>
            </a:r>
            <a:r>
              <a:rPr lang="fr-FR" b="0" dirty="0"/>
              <a:t> of liaison in inversion questions </a:t>
            </a:r>
            <a:r>
              <a:rPr lang="fr-FR" b="0" dirty="0" err="1"/>
              <a:t>with</a:t>
            </a:r>
            <a:r>
              <a:rPr lang="fr-FR" b="0" dirty="0"/>
              <a:t> </a:t>
            </a:r>
            <a:r>
              <a:rPr lang="fr-FR" b="0" dirty="0" err="1"/>
              <a:t>verbs</a:t>
            </a:r>
            <a:r>
              <a:rPr lang="fr-FR" b="0" dirty="0"/>
              <a:t> </a:t>
            </a:r>
            <a:r>
              <a:rPr lang="fr-FR" b="0" dirty="0" err="1"/>
              <a:t>like</a:t>
            </a:r>
            <a:r>
              <a:rPr lang="fr-FR" b="0" dirty="0"/>
              <a:t> </a:t>
            </a:r>
            <a:r>
              <a:rPr lang="fr-FR" b="0" i="1" dirty="0"/>
              <a:t>entendre</a:t>
            </a:r>
            <a:r>
              <a:rPr lang="fr-FR" b="0" dirty="0"/>
              <a:t> in the </a:t>
            </a:r>
            <a:r>
              <a:rPr lang="fr-FR" b="0" dirty="0" err="1"/>
              <a:t>third</a:t>
            </a:r>
            <a:r>
              <a:rPr lang="fr-FR" b="0" dirty="0"/>
              <a:t> </a:t>
            </a:r>
            <a:r>
              <a:rPr lang="fr-FR" b="0" dirty="0" err="1"/>
              <a:t>person</a:t>
            </a:r>
            <a:r>
              <a:rPr lang="fr-FR" b="0" dirty="0"/>
              <a:t>.</a:t>
            </a:r>
          </a:p>
          <a:p>
            <a:endParaRPr lang="fr-FR" b="0" dirty="0"/>
          </a:p>
          <a:p>
            <a:r>
              <a:rPr lang="fr-FR" b="1" dirty="0" err="1"/>
              <a:t>Procedure</a:t>
            </a:r>
            <a:r>
              <a:rPr lang="fr-FR" b="1" dirty="0"/>
              <a:t>:</a:t>
            </a:r>
          </a:p>
          <a:p>
            <a:pPr marL="228600" indent="-228600">
              <a:buAutoNum type="arabicPeriod"/>
            </a:pPr>
            <a:r>
              <a:rPr lang="fr-FR" b="0" dirty="0"/>
              <a:t>Click to </a:t>
            </a:r>
            <a:r>
              <a:rPr lang="fr-FR" b="0" dirty="0" err="1"/>
              <a:t>reveal</a:t>
            </a:r>
            <a:r>
              <a:rPr lang="fr-FR" b="0" dirty="0"/>
              <a:t> </a:t>
            </a:r>
            <a:r>
              <a:rPr lang="fr-FR" b="0" dirty="0" err="1"/>
              <a:t>example</a:t>
            </a:r>
            <a:r>
              <a:rPr lang="fr-FR" b="0" dirty="0"/>
              <a:t>.</a:t>
            </a:r>
          </a:p>
          <a:p>
            <a:pPr marL="228600" indent="-228600">
              <a:buAutoNum type="arabicPeriod"/>
            </a:pPr>
            <a:r>
              <a:rPr lang="fr-FR" b="0" dirty="0"/>
              <a:t>Click on audio </a:t>
            </a:r>
            <a:r>
              <a:rPr lang="fr-FR" b="0" dirty="0" err="1"/>
              <a:t>button</a:t>
            </a:r>
            <a:r>
              <a:rPr lang="fr-FR" b="0" dirty="0"/>
              <a:t> to </a:t>
            </a:r>
            <a:r>
              <a:rPr lang="fr-FR" b="0" dirty="0" err="1"/>
              <a:t>listen</a:t>
            </a:r>
            <a:r>
              <a:rPr lang="fr-FR" b="0" dirty="0"/>
              <a:t> </a:t>
            </a:r>
            <a:r>
              <a:rPr lang="fr-FR" b="0" dirty="0" err="1"/>
              <a:t>again</a:t>
            </a:r>
            <a:r>
              <a:rPr lang="fr-FR" b="0" dirty="0"/>
              <a:t>.</a:t>
            </a:r>
          </a:p>
          <a:p>
            <a:pPr marL="228600" indent="-228600">
              <a:buAutoNum type="arabicPeriod"/>
            </a:pPr>
            <a:endParaRPr lang="fr-FR" b="0" dirty="0"/>
          </a:p>
          <a:p>
            <a:pPr marL="0" indent="0">
              <a:buNone/>
            </a:pPr>
            <a:r>
              <a:rPr lang="fr-FR" b="1" dirty="0" err="1"/>
              <a:t>Transcript</a:t>
            </a:r>
            <a:endParaRPr lang="fr-FR" b="0" dirty="0"/>
          </a:p>
          <a:p>
            <a:pPr marL="0" indent="0">
              <a:buNone/>
            </a:pPr>
            <a:r>
              <a:rPr lang="fr-FR" b="0" dirty="0"/>
              <a:t>Il répond vite à mes messages.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70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err="1"/>
              <a:t>Transcript</a:t>
            </a:r>
            <a:endParaRPr lang="fr-FR" b="0" dirty="0"/>
          </a:p>
          <a:p>
            <a:pPr marL="0" indent="0">
              <a:buNone/>
            </a:pPr>
            <a:r>
              <a:rPr lang="fr-FR" b="0" dirty="0"/>
              <a:t>Répond-il vite à tes messages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62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err="1"/>
              <a:t>Transcript</a:t>
            </a:r>
            <a:endParaRPr lang="fr-FR" b="0" dirty="0"/>
          </a:p>
          <a:p>
            <a:pPr marL="0" indent="0">
              <a:buNone/>
            </a:pPr>
            <a:r>
              <a:rPr lang="fr-FR" b="0" dirty="0"/>
              <a:t>Elle dépend des hôpitaux locaux.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79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err="1"/>
              <a:t>Transcript</a:t>
            </a:r>
            <a:endParaRPr lang="fr-FR" b="0" dirty="0"/>
          </a:p>
          <a:p>
            <a:pPr marL="0" indent="0">
              <a:buNone/>
            </a:pPr>
            <a:r>
              <a:rPr lang="fr-FR" sz="1200" b="0" dirty="0">
                <a:solidFill>
                  <a:srgbClr val="4472C4">
                    <a:lumMod val="50000"/>
                  </a:srgbClr>
                </a:solidFill>
              </a:rPr>
              <a:t>Dépen</a:t>
            </a:r>
            <a:r>
              <a:rPr lang="fr-FR" sz="1200" b="0" dirty="0">
                <a:solidFill>
                  <a:srgbClr val="EE6000"/>
                </a:solidFill>
              </a:rPr>
              <a:t>d-e</a:t>
            </a:r>
            <a:r>
              <a:rPr lang="fr-FR" sz="1200" b="0" dirty="0">
                <a:solidFill>
                  <a:srgbClr val="4472C4">
                    <a:lumMod val="50000"/>
                  </a:srgbClr>
                </a:solidFill>
              </a:rPr>
              <a:t>lle des hôpitaux locaux </a:t>
            </a:r>
            <a:r>
              <a:rPr lang="fr-FR"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991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err="1"/>
              <a:t>Transcript</a:t>
            </a:r>
            <a:endParaRPr lang="fr-FR" b="0" dirty="0"/>
          </a:p>
          <a:p>
            <a:pPr marL="0" indent="0">
              <a:buNone/>
            </a:pPr>
            <a:r>
              <a:rPr lang="fr-FR" b="0" dirty="0"/>
              <a:t>Elle entend les annonces.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1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err="1"/>
              <a:t>Transcript</a:t>
            </a:r>
            <a:endParaRPr lang="fr-FR" b="0" dirty="0"/>
          </a:p>
          <a:p>
            <a:pPr marL="0" indent="0">
              <a:buNone/>
            </a:pPr>
            <a:r>
              <a:rPr lang="fr-FR" b="0" dirty="0"/>
              <a:t>Entend-elle les annonces?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49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5 minutes</a:t>
            </a:r>
          </a:p>
          <a:p>
            <a:endParaRPr lang="fr-FR" b="1" dirty="0"/>
          </a:p>
          <a:p>
            <a:r>
              <a:rPr lang="fr-FR" b="1" dirty="0"/>
              <a:t>Aim: </a:t>
            </a:r>
            <a:r>
              <a:rPr lang="fr-FR" b="0" dirty="0" err="1"/>
              <a:t>Written</a:t>
            </a:r>
            <a:r>
              <a:rPr lang="fr-FR" b="0" dirty="0"/>
              <a:t> recognition of </a:t>
            </a:r>
            <a:r>
              <a:rPr lang="fr-FR" b="0" dirty="0" err="1"/>
              <a:t>verbs</a:t>
            </a:r>
            <a:r>
              <a:rPr lang="fr-FR" b="0" dirty="0"/>
              <a:t> </a:t>
            </a:r>
            <a:r>
              <a:rPr lang="fr-FR" b="0" dirty="0" err="1"/>
              <a:t>like</a:t>
            </a:r>
            <a:r>
              <a:rPr lang="fr-FR" b="0" dirty="0"/>
              <a:t> </a:t>
            </a:r>
            <a:r>
              <a:rPr lang="fr-FR" b="0" i="1" dirty="0"/>
              <a:t>entendre</a:t>
            </a:r>
            <a:r>
              <a:rPr lang="fr-FR" b="0" dirty="0"/>
              <a:t> in </a:t>
            </a:r>
            <a:r>
              <a:rPr lang="fr-FR" b="0" dirty="0" err="1"/>
              <a:t>statements</a:t>
            </a:r>
            <a:r>
              <a:rPr lang="fr-FR" b="0" dirty="0"/>
              <a:t> (</a:t>
            </a:r>
            <a:r>
              <a:rPr lang="fr-FR" b="0" dirty="0" err="1"/>
              <a:t>slient</a:t>
            </a:r>
            <a:r>
              <a:rPr lang="fr-FR" b="0" dirty="0"/>
              <a:t> final –d) and inversion questions (final –d </a:t>
            </a:r>
            <a:r>
              <a:rPr lang="fr-FR" b="0" dirty="0" err="1"/>
              <a:t>is</a:t>
            </a:r>
            <a:r>
              <a:rPr lang="fr-FR" b="0" dirty="0"/>
              <a:t> </a:t>
            </a:r>
            <a:r>
              <a:rPr lang="fr-FR" b="0" dirty="0" err="1"/>
              <a:t>pronounced</a:t>
            </a:r>
            <a:r>
              <a:rPr lang="fr-FR" b="0" dirty="0"/>
              <a:t>). Oral production of inversion questions </a:t>
            </a:r>
            <a:r>
              <a:rPr lang="fr-FR" b="0" dirty="0" err="1"/>
              <a:t>with</a:t>
            </a:r>
            <a:r>
              <a:rPr lang="fr-FR" b="0" dirty="0"/>
              <a:t> </a:t>
            </a:r>
            <a:r>
              <a:rPr lang="fr-FR" b="0" dirty="0" err="1"/>
              <a:t>verbs</a:t>
            </a:r>
            <a:r>
              <a:rPr lang="fr-FR" b="0" dirty="0"/>
              <a:t> </a:t>
            </a:r>
            <a:r>
              <a:rPr lang="fr-FR" b="0" dirty="0" err="1"/>
              <a:t>like</a:t>
            </a:r>
            <a:r>
              <a:rPr lang="fr-FR" b="0" dirty="0"/>
              <a:t> </a:t>
            </a:r>
            <a:r>
              <a:rPr lang="fr-FR" b="0" i="1" dirty="0"/>
              <a:t>entendre </a:t>
            </a:r>
            <a:r>
              <a:rPr lang="fr-FR" b="0" dirty="0"/>
              <a:t>(focus on liaison).</a:t>
            </a:r>
          </a:p>
          <a:p>
            <a:endParaRPr lang="fr-FR" b="0" dirty="0"/>
          </a:p>
          <a:p>
            <a:r>
              <a:rPr lang="fr-FR" b="1" dirty="0" err="1"/>
              <a:t>Procedure</a:t>
            </a:r>
            <a:r>
              <a:rPr lang="fr-FR" b="1" dirty="0"/>
              <a:t>:</a:t>
            </a:r>
          </a:p>
          <a:p>
            <a:pPr marL="0" indent="0">
              <a:buNone/>
            </a:pPr>
            <a:r>
              <a:rPr lang="fr-FR" b="0" dirty="0"/>
              <a:t>1. </a:t>
            </a:r>
            <a:r>
              <a:rPr lang="fr-FR" b="0" dirty="0" err="1"/>
              <a:t>Using</a:t>
            </a:r>
            <a:r>
              <a:rPr lang="fr-FR" b="0" dirty="0"/>
              <a:t> </a:t>
            </a:r>
            <a:r>
              <a:rPr lang="fr-FR" b="0" dirty="0" err="1"/>
              <a:t>their</a:t>
            </a:r>
            <a:r>
              <a:rPr lang="fr-FR" b="0" dirty="0"/>
              <a:t> </a:t>
            </a:r>
            <a:r>
              <a:rPr lang="fr-FR" b="0" dirty="0" err="1"/>
              <a:t>knowledge</a:t>
            </a:r>
            <a:r>
              <a:rPr lang="fr-FR" b="0" dirty="0"/>
              <a:t> of inversion question formation, </a:t>
            </a:r>
            <a:r>
              <a:rPr lang="fr-FR" b="0" dirty="0" err="1"/>
              <a:t>students</a:t>
            </a:r>
            <a:r>
              <a:rPr lang="fr-FR" b="0" dirty="0"/>
              <a:t> </a:t>
            </a:r>
            <a:r>
              <a:rPr lang="fr-FR" b="0" dirty="0" err="1"/>
              <a:t>decide</a:t>
            </a:r>
            <a:r>
              <a:rPr lang="fr-FR" b="0" dirty="0"/>
              <a:t> </a:t>
            </a:r>
            <a:r>
              <a:rPr lang="fr-FR" b="0" dirty="0" err="1"/>
              <a:t>whether</a:t>
            </a:r>
            <a:r>
              <a:rPr lang="fr-FR" b="0" dirty="0"/>
              <a:t> </a:t>
            </a:r>
            <a:r>
              <a:rPr lang="fr-FR" b="0" dirty="0" err="1"/>
              <a:t>they</a:t>
            </a:r>
            <a:r>
              <a:rPr lang="fr-FR" b="0" dirty="0"/>
              <a:t> </a:t>
            </a:r>
            <a:r>
              <a:rPr lang="fr-FR" b="0" dirty="0" err="1"/>
              <a:t>think</a:t>
            </a:r>
            <a:r>
              <a:rPr lang="fr-FR" b="0" dirty="0"/>
              <a:t> the </a:t>
            </a:r>
            <a:r>
              <a:rPr lang="fr-FR" b="0" dirty="0" err="1"/>
              <a:t>pronoun</a:t>
            </a:r>
            <a:r>
              <a:rPr lang="fr-FR" b="0" dirty="0"/>
              <a:t> </a:t>
            </a:r>
            <a:r>
              <a:rPr lang="fr-FR" b="0" i="1" dirty="0"/>
              <a:t>elle</a:t>
            </a:r>
            <a:r>
              <a:rPr lang="fr-FR" b="0" dirty="0"/>
              <a:t> </a:t>
            </a:r>
            <a:r>
              <a:rPr lang="fr-FR" b="0" dirty="0" err="1"/>
              <a:t>appears</a:t>
            </a:r>
            <a:r>
              <a:rPr lang="fr-FR" b="0" dirty="0"/>
              <a:t> in position 1 or 2.</a:t>
            </a:r>
          </a:p>
          <a:p>
            <a:pPr marL="0" indent="0">
              <a:buNone/>
            </a:pPr>
            <a:r>
              <a:rPr lang="fr-FR" b="0" dirty="0"/>
              <a:t>2. </a:t>
            </a:r>
            <a:r>
              <a:rPr lang="fr-FR" b="0" dirty="0" err="1"/>
              <a:t>Working</a:t>
            </a:r>
            <a:r>
              <a:rPr lang="fr-FR" b="0" dirty="0"/>
              <a:t> in pairs, </a:t>
            </a:r>
            <a:r>
              <a:rPr lang="fr-FR" b="0" dirty="0" err="1"/>
              <a:t>students</a:t>
            </a:r>
            <a:r>
              <a:rPr lang="fr-FR" b="0" dirty="0"/>
              <a:t> </a:t>
            </a:r>
            <a:r>
              <a:rPr lang="fr-FR" b="0" dirty="0" err="1"/>
              <a:t>take</a:t>
            </a:r>
            <a:r>
              <a:rPr lang="fr-FR" b="0" dirty="0"/>
              <a:t> </a:t>
            </a:r>
            <a:r>
              <a:rPr lang="fr-FR" b="0" dirty="0" err="1"/>
              <a:t>it</a:t>
            </a:r>
            <a:r>
              <a:rPr lang="fr-FR" b="0" dirty="0"/>
              <a:t> in </a:t>
            </a:r>
            <a:r>
              <a:rPr lang="fr-FR" b="0" dirty="0" err="1"/>
              <a:t>turns</a:t>
            </a:r>
            <a:r>
              <a:rPr lang="fr-FR" b="0" dirty="0"/>
              <a:t> to </a:t>
            </a:r>
            <a:r>
              <a:rPr lang="fr-FR" b="0" dirty="0" err="1"/>
              <a:t>read</a:t>
            </a:r>
            <a:r>
              <a:rPr lang="fr-FR" b="0" dirty="0"/>
              <a:t> the sentences </a:t>
            </a:r>
            <a:r>
              <a:rPr lang="fr-FR" b="0" dirty="0" err="1"/>
              <a:t>aloud</a:t>
            </a:r>
            <a:r>
              <a:rPr lang="fr-FR" b="0" dirty="0"/>
              <a:t>, </a:t>
            </a:r>
            <a:r>
              <a:rPr lang="fr-FR" b="0" dirty="0" err="1"/>
              <a:t>paying</a:t>
            </a:r>
            <a:r>
              <a:rPr lang="fr-FR" b="0" dirty="0"/>
              <a:t> close attention to the </a:t>
            </a:r>
            <a:r>
              <a:rPr lang="fr-FR" b="0" dirty="0" err="1"/>
              <a:t>pronunciation</a:t>
            </a:r>
            <a:r>
              <a:rPr lang="fr-FR" b="0" dirty="0"/>
              <a:t> of –d in </a:t>
            </a:r>
            <a:r>
              <a:rPr lang="fr-FR" b="0" dirty="0" err="1"/>
              <a:t>each</a:t>
            </a:r>
            <a:r>
              <a:rPr lang="fr-FR" b="0" dirty="0"/>
              <a:t> case. NB: the </a:t>
            </a:r>
            <a:r>
              <a:rPr lang="fr-FR" b="0" dirty="0" err="1"/>
              <a:t>activity</a:t>
            </a:r>
            <a:r>
              <a:rPr lang="fr-FR" b="0" dirty="0"/>
              <a:t> </a:t>
            </a:r>
            <a:r>
              <a:rPr lang="fr-FR" b="0" dirty="0" err="1"/>
              <a:t>is</a:t>
            </a:r>
            <a:r>
              <a:rPr lang="fr-FR" b="0" dirty="0"/>
              <a:t> </a:t>
            </a:r>
            <a:r>
              <a:rPr lang="fr-FR" b="0" dirty="0" err="1"/>
              <a:t>designed</a:t>
            </a:r>
            <a:r>
              <a:rPr lang="fr-FR" b="0" dirty="0"/>
              <a:t> </a:t>
            </a:r>
            <a:r>
              <a:rPr lang="fr-FR" b="0" dirty="0" err="1"/>
              <a:t>so</a:t>
            </a:r>
            <a:r>
              <a:rPr lang="fr-FR" b="0" dirty="0"/>
              <a:t> </a:t>
            </a:r>
            <a:r>
              <a:rPr lang="fr-FR" b="0" dirty="0" err="1"/>
              <a:t>that</a:t>
            </a:r>
            <a:r>
              <a:rPr lang="fr-FR" b="0" dirty="0"/>
              <a:t> </a:t>
            </a:r>
            <a:r>
              <a:rPr lang="fr-FR" b="0" dirty="0" err="1"/>
              <a:t>students</a:t>
            </a:r>
            <a:r>
              <a:rPr lang="fr-FR" b="0" dirty="0"/>
              <a:t> </a:t>
            </a:r>
            <a:r>
              <a:rPr lang="fr-FR" b="0" dirty="0" err="1"/>
              <a:t>say</a:t>
            </a:r>
            <a:r>
              <a:rPr lang="fr-FR" b="0" dirty="0"/>
              <a:t> </a:t>
            </a:r>
            <a:r>
              <a:rPr lang="fr-FR" b="0" dirty="0" err="1"/>
              <a:t>two</a:t>
            </a:r>
            <a:r>
              <a:rPr lang="fr-FR" b="0" dirty="0"/>
              <a:t> questions and </a:t>
            </a:r>
            <a:r>
              <a:rPr lang="fr-FR" b="0" dirty="0" err="1"/>
              <a:t>two</a:t>
            </a:r>
            <a:r>
              <a:rPr lang="fr-FR" b="0" dirty="0"/>
              <a:t> </a:t>
            </a:r>
            <a:r>
              <a:rPr lang="fr-FR" b="0" dirty="0" err="1"/>
              <a:t>statements</a:t>
            </a:r>
            <a:r>
              <a:rPr lang="fr-FR" b="0" dirty="0"/>
              <a:t> </a:t>
            </a:r>
            <a:r>
              <a:rPr lang="fr-FR" b="0" dirty="0" err="1"/>
              <a:t>each</a:t>
            </a:r>
            <a:r>
              <a:rPr lang="fr-FR" b="0" dirty="0"/>
              <a:t>.</a:t>
            </a:r>
          </a:p>
          <a:p>
            <a:pPr marL="0" indent="0">
              <a:buNone/>
            </a:pPr>
            <a:r>
              <a:rPr lang="fr-FR" b="0" dirty="0"/>
              <a:t>3. Click on a </a:t>
            </a:r>
            <a:r>
              <a:rPr lang="fr-FR" b="0" dirty="0" err="1"/>
              <a:t>letter</a:t>
            </a:r>
            <a:r>
              <a:rPr lang="fr-FR" b="0" dirty="0"/>
              <a:t> to </a:t>
            </a:r>
            <a:r>
              <a:rPr lang="fr-FR" b="0" dirty="0" err="1"/>
              <a:t>hear</a:t>
            </a:r>
            <a:r>
              <a:rPr lang="fr-FR" b="0" dirty="0"/>
              <a:t> the sentence </a:t>
            </a:r>
            <a:r>
              <a:rPr lang="fr-FR" b="0" dirty="0" err="1"/>
              <a:t>said</a:t>
            </a:r>
            <a:r>
              <a:rPr lang="fr-FR" b="0" dirty="0"/>
              <a:t> </a:t>
            </a:r>
            <a:r>
              <a:rPr lang="fr-FR" b="0" dirty="0" err="1"/>
              <a:t>aloud</a:t>
            </a:r>
            <a:r>
              <a:rPr lang="fr-FR" b="0" dirty="0"/>
              <a:t>.</a:t>
            </a:r>
          </a:p>
          <a:p>
            <a:pPr marL="0" indent="0">
              <a:buNone/>
            </a:pPr>
            <a:r>
              <a:rPr lang="fr-FR" b="0" dirty="0"/>
              <a:t>4. </a:t>
            </a:r>
            <a:r>
              <a:rPr lang="fr-FR" b="0" dirty="0" err="1"/>
              <a:t>Answers</a:t>
            </a:r>
            <a:r>
              <a:rPr lang="fr-FR" b="0" dirty="0"/>
              <a:t> (</a:t>
            </a:r>
            <a:r>
              <a:rPr lang="fr-FR" b="0" dirty="0" err="1"/>
              <a:t>including</a:t>
            </a:r>
            <a:r>
              <a:rPr lang="fr-FR" b="0" dirty="0"/>
              <a:t> </a:t>
            </a:r>
            <a:r>
              <a:rPr lang="fr-FR" b="0" dirty="0" err="1"/>
              <a:t>pronouns</a:t>
            </a:r>
            <a:r>
              <a:rPr lang="fr-FR" b="0" dirty="0"/>
              <a:t>) </a:t>
            </a:r>
            <a:r>
              <a:rPr lang="fr-FR" b="0" dirty="0" err="1"/>
              <a:t>appear</a:t>
            </a:r>
            <a:r>
              <a:rPr lang="fr-FR" b="0" dirty="0"/>
              <a:t> on the </a:t>
            </a:r>
            <a:r>
              <a:rPr lang="fr-FR" b="0" dirty="0" err="1"/>
              <a:t>following</a:t>
            </a:r>
            <a:r>
              <a:rPr lang="fr-FR" b="0" dirty="0"/>
              <a:t> slide.</a:t>
            </a:r>
          </a:p>
          <a:p>
            <a:pPr marL="228600" indent="-228600">
              <a:buAutoNum type="arabicPeriod"/>
            </a:pPr>
            <a:endParaRPr lang="fr-FR"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a:t>
            </a:r>
            <a:r>
              <a:rPr lang="en-US" b="0" baseline="0" dirty="0" err="1"/>
              <a:t>Comprend-elle</a:t>
            </a:r>
            <a:r>
              <a:rPr lang="en-US" b="0" baseline="0" dirty="0"/>
              <a:t> </a:t>
            </a:r>
            <a:r>
              <a:rPr lang="en-US" b="0" baseline="0" dirty="0" err="1"/>
              <a:t>l’espagnol</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 Elle </a:t>
            </a:r>
            <a:r>
              <a:rPr lang="en-US" b="0" baseline="0" dirty="0" err="1"/>
              <a:t>apprend</a:t>
            </a:r>
            <a:r>
              <a:rPr lang="en-US" b="0" baseline="0" dirty="0"/>
              <a:t> </a:t>
            </a:r>
            <a:r>
              <a:rPr lang="en-US" b="0" baseline="0" dirty="0" err="1"/>
              <a:t>l’anglais</a:t>
            </a:r>
            <a:r>
              <a:rPr lang="en-US" b="0" baseline="0" dirty="0"/>
              <a:t> et </a:t>
            </a:r>
            <a:r>
              <a:rPr lang="en-US" b="0" baseline="0" dirty="0" err="1"/>
              <a:t>l’italien</a:t>
            </a:r>
            <a:r>
              <a:rPr lang="en-US" b="0" baseline="0" dirty="0"/>
              <a:t>.</a:t>
            </a: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c) Intéressant ! Prend-elle des livres italiens en vacances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d) Oui, et elle entend souvent la langue à Nice puisque c’est à la frontière.</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e) Ah ! Elle répond aux questions en italien alors.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f) Dépend-elle d’un dictionnaire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g) Non, normalement elle comprend des phrases sans dictionnaire.</a:t>
            </a:r>
          </a:p>
          <a:p>
            <a:pPr marL="0" indent="0">
              <a:buNone/>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US" sz="1200" b="1" kern="1200" dirty="0">
                <a:solidFill>
                  <a:schemeClr val="tx1"/>
                </a:solidFill>
                <a:effectLst/>
                <a:latin typeface="+mn-lt"/>
                <a:ea typeface="+mn-ea"/>
                <a:cs typeface="+mn-cs"/>
              </a:rPr>
              <a:t>of cognates used in the task instructions: </a:t>
            </a:r>
            <a:r>
              <a:rPr lang="en-GB" b="1" baseline="0" dirty="0"/>
              <a:t>(1 is the most frequent word in French): </a:t>
            </a:r>
            <a:br>
              <a:rPr lang="en-GB" baseline="0" dirty="0"/>
            </a:br>
            <a:r>
              <a:rPr lang="en-GB" sz="1200" b="0" i="0" u="none" strike="noStrike" kern="1200" dirty="0" err="1">
                <a:solidFill>
                  <a:schemeClr val="tx1"/>
                </a:solidFill>
                <a:effectLst/>
                <a:latin typeface="+mn-lt"/>
                <a:ea typeface="+mn-ea"/>
                <a:cs typeface="+mn-cs"/>
              </a:rPr>
              <a:t>dictionnaire</a:t>
            </a:r>
            <a:r>
              <a:rPr lang="en-GB" sz="1200" b="0" i="0" u="none" strike="noStrike" kern="1200" dirty="0">
                <a:solidFill>
                  <a:schemeClr val="tx1"/>
                </a:solidFill>
                <a:effectLst/>
                <a:latin typeface="+mn-lt"/>
                <a:ea typeface="+mn-ea"/>
                <a:cs typeface="+mn-cs"/>
              </a:rPr>
              <a:t> [4094], </a:t>
            </a:r>
            <a:r>
              <a:rPr lang="en-GB" sz="1200" b="0" i="0" u="none" strike="noStrike" kern="1200" dirty="0" err="1">
                <a:solidFill>
                  <a:schemeClr val="tx1"/>
                </a:solidFill>
                <a:effectLst/>
                <a:latin typeface="+mn-lt"/>
                <a:ea typeface="+mn-ea"/>
                <a:cs typeface="+mn-cs"/>
              </a:rPr>
              <a:t>formuler</a:t>
            </a:r>
            <a:r>
              <a:rPr lang="en-GB" sz="1200" b="0" i="0" u="none" strike="noStrike" kern="1200" dirty="0">
                <a:solidFill>
                  <a:schemeClr val="tx1"/>
                </a:solidFill>
                <a:effectLst/>
                <a:latin typeface="+mn-lt"/>
                <a:ea typeface="+mn-ea"/>
                <a:cs typeface="+mn-cs"/>
              </a:rPr>
              <a:t> [1949], inversion [&gt;5000]</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48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the activity on the previous slide.</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a:t>
            </a:r>
            <a:r>
              <a:rPr lang="en-US" b="0" baseline="0" dirty="0" err="1"/>
              <a:t>Comprend-elle</a:t>
            </a:r>
            <a:r>
              <a:rPr lang="en-US" b="0" baseline="0" dirty="0"/>
              <a:t> </a:t>
            </a:r>
            <a:r>
              <a:rPr lang="en-US" b="0" baseline="0" dirty="0" err="1"/>
              <a:t>l’espagnol</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 Elle </a:t>
            </a:r>
            <a:r>
              <a:rPr lang="en-US" b="0" baseline="0" dirty="0" err="1"/>
              <a:t>apprend</a:t>
            </a:r>
            <a:r>
              <a:rPr lang="en-US" b="0" baseline="0" dirty="0"/>
              <a:t> </a:t>
            </a:r>
            <a:r>
              <a:rPr lang="en-US" b="0" baseline="0" dirty="0" err="1"/>
              <a:t>l’anglais</a:t>
            </a:r>
            <a:r>
              <a:rPr lang="en-US" b="0" baseline="0" dirty="0"/>
              <a:t> et </a:t>
            </a:r>
            <a:r>
              <a:rPr lang="en-US" b="0" baseline="0" dirty="0" err="1"/>
              <a:t>l’italien</a:t>
            </a:r>
            <a:r>
              <a:rPr lang="en-US" b="0" baseline="0" dirty="0"/>
              <a:t>.</a:t>
            </a:r>
            <a:endParaRPr lang="en-US" sz="1200" b="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c) Intéressant ! Prend-elle des livres italiens en vacances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d) Oui, et elle entend souvent la langue à Nice puisque c’est à la frontière.</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e) Ah ! Elle répond aux questions en italien alors.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f) Dépend-elle d’un dictionnaire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5">
                    <a:lumMod val="50000"/>
                  </a:schemeClr>
                </a:solidFill>
              </a:rPr>
              <a:t>g) Non, normalement elle comprend des phrases sans dictionnaire.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96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1" i="0" dirty="0"/>
              <a:t>6 minutes </a:t>
            </a:r>
            <a:r>
              <a:rPr lang="en-US" b="0" i="0" dirty="0"/>
              <a:t>(9 slides</a:t>
            </a:r>
            <a:r>
              <a:rPr lang="en-US" b="0" i="0" baseline="0" dirty="0"/>
              <a:t>)</a:t>
            </a:r>
            <a:endParaRPr lang="en-US" b="0" i="0" dirty="0"/>
          </a:p>
          <a:p>
            <a:endParaRPr lang="en-US" b="1" dirty="0"/>
          </a:p>
          <a:p>
            <a:r>
              <a:rPr lang="en-US" b="1" dirty="0"/>
              <a:t>Aim: </a:t>
            </a:r>
            <a:r>
              <a:rPr lang="en-US" b="0" dirty="0"/>
              <a:t>written production of </a:t>
            </a:r>
            <a:r>
              <a:rPr lang="en-US" b="0" baseline="0" dirty="0"/>
              <a:t>verbs like </a:t>
            </a:r>
            <a:r>
              <a:rPr lang="en-US" b="0" i="1" baseline="0" dirty="0"/>
              <a:t>entendre</a:t>
            </a:r>
            <a:r>
              <a:rPr lang="en-US" b="0" baseline="0" dirty="0"/>
              <a:t> and forms of </a:t>
            </a:r>
            <a:r>
              <a:rPr lang="en-US" b="0" i="1" baseline="0" dirty="0"/>
              <a:t>de</a:t>
            </a:r>
            <a:r>
              <a:rPr lang="en-US" b="0" baseline="0" dirty="0"/>
              <a:t>/</a:t>
            </a:r>
            <a:r>
              <a:rPr lang="en-US" b="0" i="1" baseline="0" dirty="0"/>
              <a:t>à</a:t>
            </a:r>
            <a:r>
              <a:rPr lang="en-US" b="0" baseline="0" dirty="0"/>
              <a:t> in sentences and questions with subject-verb inversion. </a:t>
            </a:r>
          </a:p>
          <a:p>
            <a:endParaRPr lang="en-US" b="1" dirty="0"/>
          </a:p>
          <a:p>
            <a:r>
              <a:rPr lang="en-US" b="1" dirty="0"/>
              <a:t>Procedure:</a:t>
            </a:r>
          </a:p>
          <a:p>
            <a:pPr marL="0" indent="0">
              <a:buNone/>
            </a:pPr>
            <a:r>
              <a:rPr lang="en-US" b="0" baseline="0" dirty="0"/>
              <a:t>1. Use this slide to model both answer requirements. Highlight to students that, here, they are practicing subject-verb inversion question types.</a:t>
            </a:r>
          </a:p>
          <a:p>
            <a:pPr marL="0" indent="0">
              <a:buNone/>
            </a:pPr>
            <a:r>
              <a:rPr lang="en-US" b="0" baseline="0" dirty="0"/>
              <a:t>2. Cycle through slides 33-30. Students write the sentence/question with the correct choice of verb in the correct person. </a:t>
            </a:r>
          </a:p>
          <a:p>
            <a:pPr marL="0" indent="0">
              <a:buNone/>
            </a:pPr>
            <a:r>
              <a:rPr lang="en-US" b="0" baseline="0" dirty="0"/>
              <a:t>3. The answer is revealed on a mouse click.</a:t>
            </a:r>
          </a:p>
          <a:p>
            <a:pPr marL="0" indent="0">
              <a:buNone/>
            </a:pPr>
            <a:r>
              <a:rPr lang="en-US" b="0" baseline="0" dirty="0"/>
              <a:t>4. Teacher draws attention the liaison in the inversion questions to prime for the activities which follow.</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23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496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723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375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4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00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189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543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250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Oral production of sentences containing singular forms of </a:t>
            </a:r>
            <a:r>
              <a:rPr lang="en-US" b="0" i="1" baseline="0" dirty="0" err="1"/>
              <a:t>dépendre</a:t>
            </a:r>
            <a:r>
              <a:rPr lang="en-US" b="0" i="1" baseline="0" dirty="0"/>
              <a:t> de</a:t>
            </a:r>
            <a:r>
              <a:rPr lang="en-US" b="0" baseline="0" dirty="0"/>
              <a:t> and </a:t>
            </a:r>
            <a:r>
              <a:rPr lang="en-US" b="0" i="1" baseline="0" dirty="0" err="1"/>
              <a:t>répondre</a:t>
            </a:r>
            <a:r>
              <a:rPr lang="en-US" b="0" i="1" baseline="0" dirty="0"/>
              <a:t> à </a:t>
            </a:r>
            <a:r>
              <a:rPr lang="en-US" b="0" i="0" baseline="0" dirty="0"/>
              <a:t>followed by a definite article.</a:t>
            </a:r>
            <a:endParaRPr lang="en-US" b="0" i="1" baseline="0" dirty="0"/>
          </a:p>
          <a:p>
            <a:endParaRPr lang="en-US" b="1" dirty="0"/>
          </a:p>
          <a:p>
            <a:r>
              <a:rPr lang="en-US" b="1" dirty="0"/>
              <a:t>Procedure:</a:t>
            </a:r>
          </a:p>
          <a:p>
            <a:pPr marL="0" indent="0">
              <a:buFont typeface="+mj-lt"/>
              <a:buNone/>
            </a:pPr>
            <a:r>
              <a:rPr lang="en-US" b="0" dirty="0"/>
              <a:t>1. Use this slide to model the task. On a click, the beginning of the sentences appears. Ask students what the end of the sentence must be, using the form of </a:t>
            </a:r>
            <a:r>
              <a:rPr lang="en-US" b="0" i="1" baseline="0" dirty="0"/>
              <a:t>à </a:t>
            </a:r>
            <a:r>
              <a:rPr lang="en-US" b="0" i="0" baseline="0" dirty="0"/>
              <a:t>+ definite article to inform their choices.</a:t>
            </a:r>
            <a:endParaRPr lang="en-US" b="0" dirty="0"/>
          </a:p>
          <a:p>
            <a:pPr marL="0" indent="0">
              <a:buFont typeface="+mj-lt"/>
              <a:buNone/>
            </a:pPr>
            <a:r>
              <a:rPr lang="en-US" b="0" dirty="0"/>
              <a:t>2. Print and distribute the role cards found on slides 59-60 (print 4 per page). Partner A starts the sentences, finishing with the preposition and article (before the noun).</a:t>
            </a:r>
          </a:p>
          <a:p>
            <a:pPr marL="0" indent="0">
              <a:buFont typeface="+mj-lt"/>
              <a:buNone/>
            </a:pPr>
            <a:r>
              <a:rPr lang="en-US" b="0" dirty="0"/>
              <a:t>3. Partner B finishes the sentences using the noun indicated by the preposition and article.</a:t>
            </a:r>
          </a:p>
          <a:p>
            <a:pPr marL="0" indent="0">
              <a:buFont typeface="+mj-lt"/>
              <a:buNone/>
            </a:pPr>
            <a:r>
              <a:rPr lang="en-US" b="0" dirty="0"/>
              <a:t>4. Partners swap roles after four sentences.</a:t>
            </a:r>
          </a:p>
          <a:p>
            <a:pPr marL="0" indent="0">
              <a:buFont typeface="+mj-lt"/>
              <a:buNone/>
            </a:pPr>
            <a:r>
              <a:rPr lang="en-US" b="0" dirty="0"/>
              <a:t>5. Model answers revealed on the slide 61.</a:t>
            </a:r>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commencer [139]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44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B </a:t>
            </a:r>
            <a:r>
              <a:rPr lang="en-GB" b="1" dirty="0" err="1"/>
              <a:t>rolecard</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195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 A </a:t>
            </a:r>
            <a:r>
              <a:rPr lang="en-GB" b="1" dirty="0" err="1"/>
              <a:t>rolecard</a:t>
            </a:r>
            <a:endParaRPr lang="en-GB"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89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9721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5</a:t>
            </a:r>
            <a:r>
              <a:rPr lang="en-GB" b="0" i="0" dirty="0">
                <a:solidFill>
                  <a:srgbClr val="222222"/>
                </a:solidFill>
                <a:effectLst/>
                <a:latin typeface="Arial" panose="020B0604020202020204" pitchFamily="34" charset="0"/>
              </a:rPr>
              <a:t> vocabulary learning HW is here</a:t>
            </a:r>
            <a:r>
              <a:rPr lang="en-GB" b="0" i="0">
                <a:solidFill>
                  <a:srgbClr val="222222"/>
                </a:solidFill>
                <a:effectLst/>
                <a:latin typeface="Arial" panose="020B0604020202020204" pitchFamily="34" charset="0"/>
              </a:rPr>
              <a:t>: https://resources.ncelp.org/concern/resources/kw52j893k?locale=en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b="0" dirty="0"/>
              <a:t>SSCs open [</a:t>
            </a:r>
            <a:r>
              <a:rPr lang="en-GB" b="0" dirty="0" err="1"/>
              <a:t>eu</a:t>
            </a:r>
            <a:r>
              <a:rPr lang="en-GB" b="0" dirty="0"/>
              <a:t>]/[</a:t>
            </a:r>
            <a:r>
              <a:rPr lang="en-GB" b="0" dirty="0" err="1"/>
              <a:t>œu</a:t>
            </a:r>
            <a:r>
              <a:rPr lang="en-GB" b="0" dirty="0"/>
              <a:t>] and [</a:t>
            </a:r>
            <a:r>
              <a:rPr lang="en-GB" b="0" dirty="0" err="1"/>
              <a:t>eu</a:t>
            </a:r>
            <a:r>
              <a:rPr lang="en-GB" b="0" dirty="0"/>
              <a:t>].</a:t>
            </a:r>
          </a:p>
          <a:p>
            <a:endParaRPr lang="en-US" b="1" dirty="0"/>
          </a:p>
          <a:p>
            <a:r>
              <a:rPr lang="en-US" b="1" dirty="0"/>
              <a:t>Procedure:</a:t>
            </a:r>
          </a:p>
          <a:p>
            <a:pPr marL="0" indent="0">
              <a:buFont typeface="+mj-lt"/>
              <a:buNone/>
            </a:pPr>
            <a:r>
              <a:rPr lang="en-US" b="0" dirty="0"/>
              <a:t>1. Click the number to play the audio. </a:t>
            </a:r>
          </a:p>
          <a:p>
            <a:pPr marL="0" indent="0">
              <a:buFont typeface="+mj-lt"/>
              <a:buNone/>
            </a:pPr>
            <a:r>
              <a:rPr lang="en-US" b="0" dirty="0"/>
              <a:t>2. Students choose which SSC the word contains. </a:t>
            </a:r>
          </a:p>
          <a:p>
            <a:pPr marL="0" indent="0">
              <a:buFont typeface="+mj-lt"/>
              <a:buNone/>
            </a:pPr>
            <a:r>
              <a:rPr lang="en-US" b="0" dirty="0"/>
              <a:t>3. Click to reveal answers.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peur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adieu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l’œuvre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 pneu</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l’œuf</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les yeux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creux</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la fleur</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endParaRPr lang="en-US" b="1" dirty="0"/>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peur</a:t>
            </a:r>
            <a:r>
              <a:rPr lang="en-GB" baseline="0" dirty="0"/>
              <a:t> [755]; adieu [3968]; </a:t>
            </a:r>
            <a:r>
              <a:rPr lang="fr-FR" sz="1200" b="0" i="0" u="none" strike="noStrike" kern="1200" dirty="0">
                <a:solidFill>
                  <a:schemeClr val="tx1"/>
                </a:solidFill>
                <a:effectLst/>
                <a:latin typeface="+mn-lt"/>
                <a:ea typeface="+mn-ea"/>
                <a:cs typeface="+mn-cs"/>
              </a:rPr>
              <a:t>œuvre [331]; pneu [4514]; œuf [2685]; yeux [&gt;5000]; creux [3508]; fleur [2305]</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91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Timing:</a:t>
            </a:r>
            <a:r>
              <a:rPr lang="fr-FR" b="1" baseline="0" noProof="0" dirty="0"/>
              <a:t> 3 minutes </a:t>
            </a:r>
          </a:p>
          <a:p>
            <a:endParaRPr lang="fr-FR" b="1" noProof="0" dirty="0"/>
          </a:p>
          <a:p>
            <a:r>
              <a:rPr lang="fr-FR" b="1" noProof="0" dirty="0"/>
              <a:t>Aim: </a:t>
            </a:r>
            <a:r>
              <a:rPr lang="fr-FR" b="0" noProof="0" dirty="0" err="1"/>
              <a:t>Aural</a:t>
            </a:r>
            <a:r>
              <a:rPr lang="fr-FR" b="0" noProof="0" dirty="0"/>
              <a:t> recognition </a:t>
            </a:r>
            <a:r>
              <a:rPr lang="fr-FR" b="0" baseline="0" noProof="0" dirty="0"/>
              <a:t>of </a:t>
            </a:r>
            <a:r>
              <a:rPr lang="fr-FR" b="0" baseline="0" noProof="0" dirty="0" err="1"/>
              <a:t>words</a:t>
            </a:r>
            <a:r>
              <a:rPr lang="fr-FR" b="0" baseline="0" noProof="0" dirty="0"/>
              <a:t> in </a:t>
            </a:r>
            <a:r>
              <a:rPr lang="fr-FR" b="0" baseline="0" noProof="0" dirty="0" err="1"/>
              <a:t>this</a:t>
            </a:r>
            <a:r>
              <a:rPr lang="fr-FR" b="0" baseline="0" noProof="0" dirty="0"/>
              <a:t> </a:t>
            </a:r>
            <a:r>
              <a:rPr lang="fr-FR" b="0" baseline="0" noProof="0" dirty="0" err="1"/>
              <a:t>week’s</a:t>
            </a:r>
            <a:r>
              <a:rPr lang="fr-FR" b="0" baseline="0" noProof="0" dirty="0"/>
              <a:t> </a:t>
            </a:r>
            <a:r>
              <a:rPr lang="fr-FR" b="0" baseline="0" noProof="0" dirty="0" err="1"/>
              <a:t>vocabulary</a:t>
            </a:r>
            <a:r>
              <a:rPr lang="fr-FR" b="0" baseline="0" noProof="0" dirty="0"/>
              <a:t> set.</a:t>
            </a:r>
            <a:endParaRPr lang="fr-FR" b="0" noProof="0" dirty="0"/>
          </a:p>
          <a:p>
            <a:endParaRPr lang="fr-FR" b="1" noProof="0" dirty="0"/>
          </a:p>
          <a:p>
            <a:r>
              <a:rPr lang="fr-FR" b="1" noProof="0" dirty="0" err="1"/>
              <a:t>Procedure</a:t>
            </a:r>
            <a:r>
              <a:rPr lang="fr-FR" b="1" noProof="0" dirty="0"/>
              <a:t>:</a:t>
            </a:r>
          </a:p>
          <a:p>
            <a:r>
              <a:rPr lang="fr-FR" b="0" noProof="0" dirty="0"/>
              <a:t>1. As </a:t>
            </a:r>
            <a:r>
              <a:rPr lang="fr-FR" b="0" noProof="0" dirty="0" err="1"/>
              <a:t>this</a:t>
            </a:r>
            <a:r>
              <a:rPr lang="fr-FR" b="0" noProof="0" dirty="0"/>
              <a:t> </a:t>
            </a:r>
            <a:r>
              <a:rPr lang="fr-FR" b="0" noProof="0" dirty="0" err="1"/>
              <a:t>vocabulary</a:t>
            </a:r>
            <a:r>
              <a:rPr lang="fr-FR" b="0" noProof="0" dirty="0"/>
              <a:t> set </a:t>
            </a:r>
            <a:r>
              <a:rPr lang="fr-FR" b="0" noProof="0" dirty="0" err="1"/>
              <a:t>contains</a:t>
            </a:r>
            <a:r>
              <a:rPr lang="fr-FR" b="0" noProof="0" dirty="0"/>
              <a:t> </a:t>
            </a:r>
            <a:r>
              <a:rPr lang="fr-FR" b="0" i="1" noProof="0" dirty="0"/>
              <a:t>l’Espagne, </a:t>
            </a:r>
            <a:r>
              <a:rPr lang="fr-FR" b="0" i="1" noProof="0" dirty="0" err="1"/>
              <a:t>epagnol</a:t>
            </a:r>
            <a:r>
              <a:rPr lang="fr-FR" b="0" i="1" noProof="0" dirty="0"/>
              <a:t>, </a:t>
            </a:r>
            <a:r>
              <a:rPr lang="fr-FR" b="0" i="0" noProof="0" dirty="0"/>
              <a:t>and </a:t>
            </a:r>
            <a:r>
              <a:rPr lang="fr-FR" b="0" i="1" noProof="0" dirty="0"/>
              <a:t>l’espagnol</a:t>
            </a:r>
            <a:r>
              <a:rPr lang="fr-FR" b="0" i="0" noProof="0" dirty="0"/>
              <a:t>, the </a:t>
            </a:r>
            <a:r>
              <a:rPr lang="fr-FR" b="0" i="0" noProof="0" dirty="0" err="1"/>
              <a:t>teacher</a:t>
            </a:r>
            <a:r>
              <a:rPr lang="fr-FR" b="0" i="0" noProof="0" dirty="0"/>
              <a:t> </a:t>
            </a:r>
            <a:r>
              <a:rPr lang="fr-FR" b="0" i="0" noProof="0" dirty="0" err="1"/>
              <a:t>may</a:t>
            </a:r>
            <a:r>
              <a:rPr lang="fr-FR" b="0" i="0" noProof="0" dirty="0"/>
              <a:t> </a:t>
            </a:r>
            <a:r>
              <a:rPr lang="fr-FR" b="0" i="0" noProof="0" dirty="0" err="1"/>
              <a:t>wish</a:t>
            </a:r>
            <a:r>
              <a:rPr lang="fr-FR" b="0" i="0" noProof="0" dirty="0"/>
              <a:t> to start </a:t>
            </a:r>
            <a:r>
              <a:rPr lang="fr-FR" b="0" i="0" noProof="0" dirty="0" err="1"/>
              <a:t>with</a:t>
            </a:r>
            <a:r>
              <a:rPr lang="fr-FR" b="0" i="0" noProof="0" dirty="0"/>
              <a:t> a </a:t>
            </a:r>
            <a:r>
              <a:rPr lang="fr-FR" b="0" i="0" noProof="0" dirty="0" err="1"/>
              <a:t>recap</a:t>
            </a:r>
            <a:r>
              <a:rPr lang="fr-FR" b="0" i="0" noProof="0" dirty="0"/>
              <a:t> of the </a:t>
            </a:r>
            <a:r>
              <a:rPr lang="fr-FR" b="0" i="0" noProof="0" dirty="0" err="1"/>
              <a:t>differences</a:t>
            </a:r>
            <a:r>
              <a:rPr lang="fr-FR" b="0" i="0" noProof="0" dirty="0"/>
              <a:t> </a:t>
            </a:r>
            <a:r>
              <a:rPr lang="fr-FR" b="0" i="0" noProof="0" dirty="0" err="1"/>
              <a:t>between</a:t>
            </a:r>
            <a:r>
              <a:rPr lang="fr-FR" b="0" i="0" noProof="0" dirty="0"/>
              <a:t> </a:t>
            </a:r>
            <a:r>
              <a:rPr lang="fr-FR" b="0" i="0" noProof="0" dirty="0" err="1"/>
              <a:t>these</a:t>
            </a:r>
            <a:r>
              <a:rPr lang="fr-FR" b="0" i="0" noProof="0" dirty="0"/>
              <a:t> </a:t>
            </a:r>
            <a:r>
              <a:rPr lang="fr-FR" b="0" i="0" noProof="0" dirty="0" err="1"/>
              <a:t>three</a:t>
            </a:r>
            <a:r>
              <a:rPr lang="fr-FR" b="0" i="0" noProof="0" dirty="0"/>
              <a:t> </a:t>
            </a:r>
            <a:r>
              <a:rPr lang="fr-FR" b="0" i="0" noProof="0" dirty="0" err="1"/>
              <a:t>words</a:t>
            </a:r>
            <a:r>
              <a:rPr lang="fr-FR" b="0" i="0" noProof="0" dirty="0"/>
              <a:t>, and </a:t>
            </a:r>
            <a:r>
              <a:rPr lang="fr-FR" b="0" i="0" noProof="0" dirty="0" err="1"/>
              <a:t>discuss</a:t>
            </a:r>
            <a:r>
              <a:rPr lang="fr-FR" b="0" i="0" noProof="0" dirty="0"/>
              <a:t> how </a:t>
            </a:r>
            <a:r>
              <a:rPr lang="fr-FR" b="0" i="0" noProof="0" dirty="0" err="1"/>
              <a:t>they</a:t>
            </a:r>
            <a:r>
              <a:rPr lang="fr-FR" b="0" i="0" noProof="0" dirty="0"/>
              <a:t> </a:t>
            </a:r>
            <a:r>
              <a:rPr lang="fr-FR" b="0" i="0" noProof="0" dirty="0" err="1"/>
              <a:t>might</a:t>
            </a:r>
            <a:r>
              <a:rPr lang="fr-FR" b="0" i="0" noProof="0" dirty="0"/>
              <a:t> </a:t>
            </a:r>
            <a:r>
              <a:rPr lang="fr-FR" b="0" i="0" noProof="0" dirty="0" err="1"/>
              <a:t>be</a:t>
            </a:r>
            <a:r>
              <a:rPr lang="fr-FR" b="0" i="0" noProof="0" dirty="0"/>
              <a:t> </a:t>
            </a:r>
            <a:r>
              <a:rPr lang="fr-FR" b="0" i="0" noProof="0" dirty="0" err="1"/>
              <a:t>represented</a:t>
            </a:r>
            <a:r>
              <a:rPr lang="fr-FR" b="0" i="0" noProof="0" dirty="0"/>
              <a:t> </a:t>
            </a:r>
            <a:r>
              <a:rPr lang="fr-FR" b="0" i="0" noProof="0" dirty="0" err="1"/>
              <a:t>here</a:t>
            </a:r>
            <a:r>
              <a:rPr lang="fr-FR" b="0" i="0" noProof="0" dirty="0"/>
              <a:t>.</a:t>
            </a:r>
            <a:endParaRPr lang="fr-FR" b="0" noProof="0" dirty="0"/>
          </a:p>
          <a:p>
            <a:r>
              <a:rPr lang="fr-FR" b="0" noProof="0" dirty="0"/>
              <a:t>2. Click on a </a:t>
            </a:r>
            <a:r>
              <a:rPr lang="fr-FR" b="0" noProof="0" dirty="0" err="1"/>
              <a:t>number</a:t>
            </a:r>
            <a:r>
              <a:rPr lang="fr-FR" b="0" baseline="0" noProof="0" dirty="0"/>
              <a:t> trigger to </a:t>
            </a:r>
            <a:r>
              <a:rPr lang="fr-FR" b="0" baseline="0" noProof="0" dirty="0" err="1"/>
              <a:t>hear</a:t>
            </a:r>
            <a:r>
              <a:rPr lang="fr-FR" b="0" baseline="0" noProof="0" dirty="0"/>
              <a:t> </a:t>
            </a:r>
            <a:r>
              <a:rPr lang="fr-FR" b="0" baseline="0" noProof="0" dirty="0" err="1"/>
              <a:t>words</a:t>
            </a:r>
            <a:r>
              <a:rPr lang="fr-FR" b="0" baseline="0" noProof="0" dirty="0"/>
              <a:t> </a:t>
            </a:r>
            <a:r>
              <a:rPr lang="fr-FR" b="0" baseline="0" noProof="0" dirty="0" err="1"/>
              <a:t>pronounced</a:t>
            </a:r>
            <a:r>
              <a:rPr lang="fr-FR" b="0" baseline="0" noProof="0" dirty="0"/>
              <a:t> by a native speaker.</a:t>
            </a:r>
            <a:endParaRPr lang="fr-FR" b="0" noProof="0" dirty="0"/>
          </a:p>
          <a:p>
            <a:r>
              <a:rPr lang="fr-FR" b="0" noProof="0" dirty="0"/>
              <a:t>3. </a:t>
            </a:r>
            <a:r>
              <a:rPr lang="fr-FR" b="0" noProof="0" dirty="0" err="1"/>
              <a:t>Students</a:t>
            </a:r>
            <a:r>
              <a:rPr lang="fr-FR" b="0" noProof="0" dirty="0"/>
              <a:t> </a:t>
            </a:r>
            <a:r>
              <a:rPr lang="fr-FR" b="0" noProof="0" dirty="0" err="1"/>
              <a:t>write</a:t>
            </a:r>
            <a:r>
              <a:rPr lang="fr-FR" b="0" noProof="0" dirty="0"/>
              <a:t> 1-11 and the </a:t>
            </a:r>
            <a:r>
              <a:rPr lang="fr-FR" b="0" noProof="0" dirty="0" err="1"/>
              <a:t>appropriate</a:t>
            </a:r>
            <a:r>
              <a:rPr lang="fr-FR" b="0" noProof="0" dirty="0"/>
              <a:t> </a:t>
            </a:r>
            <a:r>
              <a:rPr lang="fr-FR" b="0" noProof="0" dirty="0" err="1"/>
              <a:t>letter</a:t>
            </a:r>
            <a:r>
              <a:rPr lang="fr-FR" b="0" noProof="0" dirty="0"/>
              <a:t>.</a:t>
            </a:r>
          </a:p>
          <a:p>
            <a:r>
              <a:rPr lang="fr-FR" b="0" noProof="0" dirty="0"/>
              <a:t>4. Click</a:t>
            </a:r>
            <a:r>
              <a:rPr lang="fr-FR" b="0" baseline="0" noProof="0" dirty="0"/>
              <a:t> to </a:t>
            </a:r>
            <a:r>
              <a:rPr lang="fr-FR" b="0" baseline="0" noProof="0" dirty="0" err="1"/>
              <a:t>reveal</a:t>
            </a:r>
            <a:r>
              <a:rPr lang="fr-FR" b="0" baseline="0" noProof="0" dirty="0"/>
              <a:t> the </a:t>
            </a:r>
            <a:r>
              <a:rPr lang="fr-FR" b="0" baseline="0" noProof="0" dirty="0" err="1"/>
              <a:t>answers</a:t>
            </a:r>
            <a:r>
              <a:rPr lang="fr-FR" b="0" baseline="0" noProof="0" dirty="0"/>
              <a:t>.</a:t>
            </a:r>
          </a:p>
          <a:p>
            <a:r>
              <a:rPr lang="fr-FR" b="0" baseline="0" noProof="0" dirty="0"/>
              <a:t>5. Click on the </a:t>
            </a:r>
            <a:r>
              <a:rPr lang="fr-FR" b="0" baseline="0" noProof="0" dirty="0" err="1"/>
              <a:t>words</a:t>
            </a:r>
            <a:r>
              <a:rPr lang="fr-FR" b="0" baseline="0" noProof="0" dirty="0"/>
              <a:t> </a:t>
            </a:r>
            <a:r>
              <a:rPr lang="fr-FR" b="0" baseline="0" noProof="0" dirty="0" err="1"/>
              <a:t>again</a:t>
            </a:r>
            <a:r>
              <a:rPr lang="fr-FR" b="0" baseline="0" noProof="0" dirty="0"/>
              <a:t>. </a:t>
            </a:r>
            <a:r>
              <a:rPr lang="fr-FR" b="0" baseline="0" noProof="0" dirty="0" err="1"/>
              <a:t>Students</a:t>
            </a:r>
            <a:r>
              <a:rPr lang="fr-FR" b="0" baseline="0" noProof="0" dirty="0"/>
              <a:t> </a:t>
            </a:r>
            <a:r>
              <a:rPr lang="fr-FR" b="0" baseline="0" noProof="0" dirty="0" err="1"/>
              <a:t>repeat</a:t>
            </a:r>
            <a:r>
              <a:rPr lang="fr-FR" b="0" baseline="0" noProof="0" dirty="0"/>
              <a:t>. </a:t>
            </a:r>
            <a:r>
              <a:rPr lang="fr-FR" b="0" baseline="0" noProof="0" dirty="0" err="1"/>
              <a:t>Pay</a:t>
            </a:r>
            <a:r>
              <a:rPr lang="fr-FR" b="0" baseline="0" noProof="0" dirty="0"/>
              <a:t> </a:t>
            </a:r>
            <a:r>
              <a:rPr lang="fr-FR" b="0" baseline="0" noProof="0" dirty="0" err="1"/>
              <a:t>special</a:t>
            </a:r>
            <a:r>
              <a:rPr lang="fr-FR" b="0" baseline="0" noProof="0" dirty="0"/>
              <a:t> attention to </a:t>
            </a:r>
            <a:r>
              <a:rPr lang="fr-FR" b="0" baseline="0" noProof="0" dirty="0" err="1"/>
              <a:t>pronuncuation</a:t>
            </a:r>
            <a:r>
              <a:rPr lang="fr-FR" b="0" baseline="0" noProof="0" dirty="0"/>
              <a:t> of </a:t>
            </a:r>
            <a:r>
              <a:rPr lang="fr-FR" b="0" i="1" baseline="0" noProof="0" dirty="0"/>
              <a:t>la conversation</a:t>
            </a:r>
            <a:r>
              <a:rPr lang="fr-FR" b="0" i="0" baseline="0" noProof="0" dirty="0"/>
              <a:t>, </a:t>
            </a:r>
            <a:r>
              <a:rPr lang="fr-FR" b="0" i="0" baseline="0" noProof="0" dirty="0" err="1"/>
              <a:t>which</a:t>
            </a:r>
            <a:r>
              <a:rPr lang="fr-FR" b="0" i="0" baseline="0" noProof="0" dirty="0"/>
              <a:t> </a:t>
            </a:r>
            <a:r>
              <a:rPr lang="fr-FR" b="0" i="0" baseline="0" noProof="0" dirty="0" err="1"/>
              <a:t>is</a:t>
            </a:r>
            <a:r>
              <a:rPr lang="fr-FR" b="0" i="0" baseline="0" noProof="0" dirty="0"/>
              <a:t> a </a:t>
            </a:r>
            <a:r>
              <a:rPr lang="fr-FR" b="0" i="0" baseline="0" noProof="0" dirty="0" err="1"/>
              <a:t>written</a:t>
            </a:r>
            <a:r>
              <a:rPr lang="fr-FR" b="0" i="0" baseline="0" noProof="0" dirty="0"/>
              <a:t> </a:t>
            </a:r>
            <a:r>
              <a:rPr lang="fr-FR" b="0" i="0" baseline="0" noProof="0" dirty="0" err="1"/>
              <a:t>cognate</a:t>
            </a:r>
            <a:r>
              <a:rPr lang="fr-FR" b="0" i="0" baseline="0" noProof="0" dirty="0"/>
              <a:t> but not a </a:t>
            </a:r>
            <a:r>
              <a:rPr lang="fr-FR" b="0" i="0" baseline="0" noProof="0" dirty="0" err="1"/>
              <a:t>spoken</a:t>
            </a:r>
            <a:r>
              <a:rPr lang="fr-FR" b="0" i="0" baseline="0" noProof="0" dirty="0"/>
              <a:t> one.</a:t>
            </a:r>
            <a:endParaRPr lang="fr-FR" b="0" noProof="0" dirty="0"/>
          </a:p>
          <a:p>
            <a:endParaRPr lang="fr-FR" b="0" noProof="0" dirty="0"/>
          </a:p>
          <a:p>
            <a:r>
              <a:rPr lang="fr-FR" b="1" noProof="0" dirty="0" err="1"/>
              <a:t>Transcript</a:t>
            </a:r>
            <a:r>
              <a:rPr lang="fr-FR" b="0" noProof="0" dirty="0"/>
              <a:t>: </a:t>
            </a:r>
          </a:p>
          <a:p>
            <a:pPr marL="0" indent="0">
              <a:buFont typeface="+mj-lt"/>
              <a:buNone/>
            </a:pPr>
            <a:r>
              <a:rPr lang="fr-FR" b="0" noProof="0" dirty="0"/>
              <a:t>1. répondre à</a:t>
            </a:r>
          </a:p>
          <a:p>
            <a:pPr marL="0" indent="0">
              <a:buFont typeface="+mj-lt"/>
              <a:buNone/>
            </a:pPr>
            <a:r>
              <a:rPr lang="fr-FR" b="0" noProof="0" dirty="0"/>
              <a:t>2. espagnol</a:t>
            </a:r>
          </a:p>
          <a:p>
            <a:pPr marL="0" indent="0">
              <a:buFont typeface="+mj-lt"/>
              <a:buNone/>
            </a:pPr>
            <a:r>
              <a:rPr lang="fr-FR" b="0" noProof="0" dirty="0"/>
              <a:t>3. le message</a:t>
            </a:r>
          </a:p>
          <a:p>
            <a:pPr marL="0" indent="0">
              <a:buFont typeface="+mj-lt"/>
              <a:buNone/>
            </a:pPr>
            <a:r>
              <a:rPr lang="fr-FR" b="0" noProof="0" dirty="0"/>
              <a:t>4. entendre</a:t>
            </a:r>
          </a:p>
          <a:p>
            <a:pPr marL="0" indent="0">
              <a:buFont typeface="+mj-lt"/>
              <a:buNone/>
            </a:pPr>
            <a:r>
              <a:rPr lang="fr-FR" b="0" noProof="0" dirty="0"/>
              <a:t>5. l’annonce</a:t>
            </a:r>
          </a:p>
          <a:p>
            <a:pPr marL="0" indent="0">
              <a:buFont typeface="+mj-lt"/>
              <a:buNone/>
            </a:pPr>
            <a:r>
              <a:rPr lang="fr-FR" b="0" noProof="0" dirty="0"/>
              <a:t>6. le soleil</a:t>
            </a:r>
          </a:p>
          <a:p>
            <a:pPr marL="0" indent="0">
              <a:buFont typeface="+mj-lt"/>
              <a:buNone/>
            </a:pPr>
            <a:r>
              <a:rPr lang="fr-FR" b="0" noProof="0" dirty="0"/>
              <a:t>7. dépendre de</a:t>
            </a:r>
          </a:p>
          <a:p>
            <a:pPr marL="0" indent="0">
              <a:buFont typeface="+mj-lt"/>
              <a:buNone/>
            </a:pPr>
            <a:r>
              <a:rPr lang="fr-FR" b="0" noProof="0" dirty="0"/>
              <a:t>8. l’Espagne</a:t>
            </a:r>
          </a:p>
          <a:p>
            <a:pPr marL="0" indent="0">
              <a:buFont typeface="+mj-lt"/>
              <a:buNone/>
            </a:pPr>
            <a:r>
              <a:rPr lang="fr-FR" b="0" noProof="0" dirty="0"/>
              <a:t>9. le temps</a:t>
            </a:r>
          </a:p>
          <a:p>
            <a:pPr marL="0" indent="0">
              <a:buFont typeface="+mj-lt"/>
              <a:buNone/>
            </a:pPr>
            <a:r>
              <a:rPr lang="fr-FR" b="0" noProof="0" dirty="0"/>
              <a:t>10. la conversation</a:t>
            </a:r>
          </a:p>
          <a:p>
            <a:pPr marL="0" indent="0">
              <a:buFont typeface="+mj-lt"/>
              <a:buNone/>
            </a:pPr>
            <a:r>
              <a:rPr lang="fr-FR" b="0" noProof="0" dirty="0"/>
              <a:t>11. l’espagnol</a:t>
            </a:r>
          </a:p>
          <a:p>
            <a:pPr marL="0" indent="0">
              <a:buFont typeface="+mj-lt"/>
              <a:buNone/>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lettre</a:t>
            </a:r>
            <a:r>
              <a:rPr lang="en-GB" baseline="0"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fr-FR"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1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i="0" dirty="0"/>
              <a:t>(for 3 slides)</a:t>
            </a:r>
          </a:p>
          <a:p>
            <a:endParaRPr lang="en-US" b="1" dirty="0"/>
          </a:p>
          <a:p>
            <a:r>
              <a:rPr lang="en-US" b="1" dirty="0"/>
              <a:t>Aim: </a:t>
            </a:r>
            <a:r>
              <a:rPr lang="en-US" b="0" dirty="0"/>
              <a:t>Semantic, grammatical and phonetic </a:t>
            </a:r>
            <a:r>
              <a:rPr lang="en-US" b="0" dirty="0" err="1"/>
              <a:t>categorisation</a:t>
            </a:r>
            <a:r>
              <a:rPr lang="en-US" b="0" dirty="0"/>
              <a:t> of words in this week’s vocabulary set.</a:t>
            </a:r>
            <a:endParaRPr lang="en-US" b="1" dirty="0"/>
          </a:p>
          <a:p>
            <a:endParaRPr lang="en-US" b="1" dirty="0"/>
          </a:p>
          <a:p>
            <a:r>
              <a:rPr lang="en-US" b="1" dirty="0"/>
              <a:t>Procedure:</a:t>
            </a:r>
          </a:p>
          <a:p>
            <a:pPr marL="0" indent="0">
              <a:buNone/>
            </a:pPr>
            <a:r>
              <a:rPr lang="en-GB" b="0" dirty="0"/>
              <a:t>1. Ask students to draw on their existing knowledge of English and French to work out the meanings of </a:t>
            </a:r>
            <a:r>
              <a:rPr lang="en-GB" sz="1200" b="0" i="1" dirty="0">
                <a:solidFill>
                  <a:schemeClr val="bg1"/>
                </a:solidFill>
              </a:rPr>
              <a:t>mot de passe </a:t>
            </a:r>
            <a:r>
              <a:rPr lang="en-GB" sz="1200" b="0" i="0" dirty="0">
                <a:solidFill>
                  <a:schemeClr val="bg1"/>
                </a:solidFill>
              </a:rPr>
              <a:t>and </a:t>
            </a:r>
            <a:r>
              <a:rPr lang="en-GB" sz="1200" b="0" i="1" dirty="0" err="1">
                <a:solidFill>
                  <a:schemeClr val="bg1"/>
                </a:solidFill>
              </a:rPr>
              <a:t>ultrasecret</a:t>
            </a:r>
            <a:r>
              <a:rPr lang="en-GB" sz="1200" b="0" i="1" dirty="0">
                <a:solidFill>
                  <a:schemeClr val="bg1"/>
                </a:solidFill>
              </a:rPr>
              <a:t>. </a:t>
            </a:r>
          </a:p>
          <a:p>
            <a:pPr marL="0" indent="0">
              <a:buNone/>
            </a:pPr>
            <a:r>
              <a:rPr lang="en-GB" sz="1200" b="0" i="0" dirty="0">
                <a:solidFill>
                  <a:schemeClr val="bg1"/>
                </a:solidFill>
              </a:rPr>
              <a:t>2. Students to write down all the words in their books.</a:t>
            </a:r>
          </a:p>
          <a:p>
            <a:pPr marL="0" indent="0">
              <a:buNone/>
            </a:pPr>
            <a:r>
              <a:rPr lang="en-GB" sz="1200" b="0" i="0" dirty="0">
                <a:solidFill>
                  <a:schemeClr val="bg1"/>
                </a:solidFill>
              </a:rPr>
              <a:t>3. On clicks, the clues appear. Reveal these one by one, giving students time to score out words that don’t fit the given category.</a:t>
            </a:r>
          </a:p>
          <a:p>
            <a:pPr marL="0" indent="0">
              <a:buNone/>
            </a:pPr>
            <a:r>
              <a:rPr lang="en-GB" sz="1200" b="0" i="0" dirty="0">
                <a:solidFill>
                  <a:schemeClr val="bg1"/>
                </a:solidFill>
              </a:rPr>
              <a:t>4. Move to the next slide to check the answers. Elicit responses by asking e.g. ‘</a:t>
            </a:r>
            <a:r>
              <a:rPr lang="en-GB" sz="1200" b="0" i="1" dirty="0" err="1">
                <a:solidFill>
                  <a:schemeClr val="bg1"/>
                </a:solidFill>
              </a:rPr>
              <a:t>quels</a:t>
            </a:r>
            <a:r>
              <a:rPr lang="en-GB" sz="1200" b="0" i="1" dirty="0">
                <a:solidFill>
                  <a:schemeClr val="bg1"/>
                </a:solidFill>
              </a:rPr>
              <a:t> mots </a:t>
            </a:r>
            <a:r>
              <a:rPr lang="en-GB" sz="1200" b="0" i="1" dirty="0" err="1">
                <a:solidFill>
                  <a:schemeClr val="bg1"/>
                </a:solidFill>
              </a:rPr>
              <a:t>sont</a:t>
            </a:r>
            <a:r>
              <a:rPr lang="en-GB" sz="1200" b="0" i="1" dirty="0">
                <a:solidFill>
                  <a:schemeClr val="bg1"/>
                </a:solidFill>
              </a:rPr>
              <a:t> des </a:t>
            </a:r>
            <a:r>
              <a:rPr lang="en-GB" sz="1200" b="0" i="1" dirty="0" err="1">
                <a:solidFill>
                  <a:schemeClr val="bg1"/>
                </a:solidFill>
              </a:rPr>
              <a:t>verbes</a:t>
            </a:r>
            <a:r>
              <a:rPr lang="en-GB" sz="1200" b="0" dirty="0">
                <a:solidFill>
                  <a:schemeClr val="bg1"/>
                </a:solidFill>
              </a:rPr>
              <a:t>?’ On clicks, groups of words eliminated at each stage disappear, until only the solution remains.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rPr>
              <a:t>5. Once all clues have been revealed, ask students ‘</a:t>
            </a:r>
            <a:r>
              <a:rPr lang="en-GB" sz="1200" b="0" i="1" dirty="0" err="1">
                <a:solidFill>
                  <a:schemeClr val="bg1"/>
                </a:solidFill>
              </a:rPr>
              <a:t>c’est</a:t>
            </a:r>
            <a:r>
              <a:rPr lang="en-GB" sz="1200" b="0" i="1" dirty="0">
                <a:solidFill>
                  <a:schemeClr val="bg1"/>
                </a:solidFill>
              </a:rPr>
              <a:t> quoi le mot de passe</a:t>
            </a:r>
            <a:r>
              <a:rPr lang="en-GB" sz="1200" b="0" i="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rPr>
              <a:t>6. Click again to reveal answers to each clue, leaving the answer to the end</a:t>
            </a:r>
            <a:endParaRPr lang="en-GB" sz="1200" b="0" dirty="0">
              <a:solidFill>
                <a:schemeClr val="bg1"/>
              </a:solidFill>
            </a:endParaRPr>
          </a:p>
          <a:p>
            <a:endParaRPr lang="en-US" b="0" dirty="0"/>
          </a:p>
          <a:p>
            <a:r>
              <a:rPr lang="en-US" b="1" dirty="0"/>
              <a:t>Transcript:</a:t>
            </a:r>
          </a:p>
          <a:p>
            <a:r>
              <a:rPr lang="en-US" b="0" dirty="0"/>
              <a: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détective</a:t>
            </a:r>
            <a:r>
              <a:rPr lang="en-GB" baseline="0" dirty="0"/>
              <a:t> [&gt;5000], passe [4295], </a:t>
            </a:r>
            <a:r>
              <a:rPr lang="en-GB" baseline="0" dirty="0" err="1"/>
              <a:t>adjectif</a:t>
            </a:r>
            <a:r>
              <a:rPr lang="en-GB" baseline="0" dirty="0"/>
              <a:t> [&gt;5000], </a:t>
            </a:r>
            <a:r>
              <a:rPr lang="en-GB" baseline="0" dirty="0" err="1"/>
              <a:t>forme</a:t>
            </a:r>
            <a:r>
              <a:rPr lang="en-GB" baseline="0" dirty="0"/>
              <a:t> [369], </a:t>
            </a:r>
            <a:r>
              <a:rPr lang="fr-FR" b="0" i="0" dirty="0">
                <a:solidFill>
                  <a:srgbClr val="000000"/>
                </a:solidFill>
                <a:effectLst/>
                <a:latin typeface="Arial" panose="020B0604020202020204" pitchFamily="34" charset="0"/>
              </a:rPr>
              <a:t>communication [1036]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47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détective</a:t>
            </a:r>
            <a:r>
              <a:rPr lang="en-GB" baseline="0" dirty="0"/>
              <a:t> [&gt;5000], passe [4295]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39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2831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5120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312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5852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986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214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5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1319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14784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3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915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616500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124618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542288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807513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13759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75944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16300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637047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7123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008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6379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2854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5814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00078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963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4060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6316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1143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712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18596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241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7221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123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202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1006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6178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2013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915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2562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86667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166435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214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460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293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083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0335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583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0270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912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6938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552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94324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7249875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90147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064417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71975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37.wav"/><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audio" Target="../media/audio39.wav"/></Relationships>
</file>

<file path=ppt/slides/_rels/slide1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audio" Target="../media/audio39.wav"/></Relationships>
</file>

<file path=ppt/slides/_rels/slide1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audio" Target="../media/audio40.wav"/></Relationships>
</file>

<file path=ppt/slides/_rels/slide14.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audio" Target="../media/audio41.wav"/></Relationships>
</file>

<file path=ppt/slides/_rels/slide15.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audio" Target="../media/audio40.wav"/></Relationships>
</file>

<file path=ppt/slides/_rels/slide16.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audio" Target="../media/audio41.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6.wav"/><Relationship Id="rId3" Type="http://schemas.openxmlformats.org/officeDocument/2006/relationships/image" Target="../media/image13.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audio" Target="../media/audio55.wav"/><Relationship Id="rId2" Type="http://schemas.openxmlformats.org/officeDocument/2006/relationships/notesSlide" Target="../notesSlides/notesSlide19.xml"/><Relationship Id="rId16" Type="http://schemas.openxmlformats.org/officeDocument/2006/relationships/audio" Target="../media/audio54.wav"/><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audio" Target="../media/audio53.wav"/><Relationship Id="rId10" Type="http://schemas.openxmlformats.org/officeDocument/2006/relationships/audio" Target="../media/audio48.wav"/><Relationship Id="rId19" Type="http://schemas.openxmlformats.org/officeDocument/2006/relationships/audio" Target="../media/audio57.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audio" Target="../media/audio61.wav"/><Relationship Id="rId12" Type="http://schemas.openxmlformats.org/officeDocument/2006/relationships/audio" Target="../media/audio65.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audio" Target="../media/audio64.wav"/><Relationship Id="rId5" Type="http://schemas.openxmlformats.org/officeDocument/2006/relationships/audio" Target="../media/audio59.wav"/><Relationship Id="rId10" Type="http://schemas.openxmlformats.org/officeDocument/2006/relationships/audio" Target="../media/audio63.wav"/><Relationship Id="rId4" Type="http://schemas.openxmlformats.org/officeDocument/2006/relationships/audio" Target="../media/audio58.wav"/><Relationship Id="rId9" Type="http://schemas.openxmlformats.org/officeDocument/2006/relationships/audio" Target="../media/audio62.wav"/><Relationship Id="rId14"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3" Type="http://schemas.openxmlformats.org/officeDocument/2006/relationships/image" Target="../media/image13.png"/><Relationship Id="rId7" Type="http://schemas.openxmlformats.org/officeDocument/2006/relationships/audio" Target="../media/audio59.wav"/><Relationship Id="rId12" Type="http://schemas.openxmlformats.org/officeDocument/2006/relationships/audio" Target="../media/audio64.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image" Target="../media/image44.png"/><Relationship Id="rId10" Type="http://schemas.openxmlformats.org/officeDocument/2006/relationships/audio" Target="../media/audio62.wav"/><Relationship Id="rId4" Type="http://schemas.openxmlformats.org/officeDocument/2006/relationships/image" Target="../media/image45.png"/><Relationship Id="rId9" Type="http://schemas.openxmlformats.org/officeDocument/2006/relationships/audio" Target="../media/audio61.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69.wav"/><Relationship Id="rId2" Type="http://schemas.openxmlformats.org/officeDocument/2006/relationships/notesSlide" Target="../notesSlides/notesSlide26.xml"/><Relationship Id="rId1" Type="http://schemas.openxmlformats.org/officeDocument/2006/relationships/slideLayout" Target="../slideLayouts/slideLayout65.xml"/><Relationship Id="rId6" Type="http://schemas.openxmlformats.org/officeDocument/2006/relationships/audio" Target="../media/audio68.wav"/><Relationship Id="rId5" Type="http://schemas.openxmlformats.org/officeDocument/2006/relationships/audio" Target="../media/audio67.wav"/><Relationship Id="rId4" Type="http://schemas.openxmlformats.org/officeDocument/2006/relationships/audio" Target="../media/audio66.wav"/></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69.wav"/><Relationship Id="rId2" Type="http://schemas.openxmlformats.org/officeDocument/2006/relationships/notesSlide" Target="../notesSlides/notesSlide27.xml"/><Relationship Id="rId1" Type="http://schemas.openxmlformats.org/officeDocument/2006/relationships/slideLayout" Target="../slideLayouts/slideLayout65.xml"/><Relationship Id="rId6" Type="http://schemas.openxmlformats.org/officeDocument/2006/relationships/audio" Target="../media/audio68.wav"/><Relationship Id="rId5" Type="http://schemas.openxmlformats.org/officeDocument/2006/relationships/audio" Target="../media/audio67.wav"/><Relationship Id="rId4" Type="http://schemas.openxmlformats.org/officeDocument/2006/relationships/audio" Target="../media/audio66.wav"/></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3.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4.xml"/><Relationship Id="rId5" Type="http://schemas.openxmlformats.org/officeDocument/2006/relationships/image" Target="../media/image66.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audio" Target="../media/audio77.wav"/><Relationship Id="rId12" Type="http://schemas.openxmlformats.org/officeDocument/2006/relationships/audio" Target="../media/audio82.wav"/><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image" Target="../media/image72.png"/><Relationship Id="rId10" Type="http://schemas.openxmlformats.org/officeDocument/2006/relationships/audio" Target="../media/audio80.wav"/><Relationship Id="rId4" Type="http://schemas.openxmlformats.org/officeDocument/2006/relationships/image" Target="../media/image71.png"/><Relationship Id="rId9" Type="http://schemas.openxmlformats.org/officeDocument/2006/relationships/audio" Target="../media/audio79.wav"/><Relationship Id="rId1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3" Type="http://schemas.openxmlformats.org/officeDocument/2006/relationships/image" Target="../media/image13.png"/><Relationship Id="rId7" Type="http://schemas.openxmlformats.org/officeDocument/2006/relationships/image" Target="../media/image73.png"/><Relationship Id="rId12" Type="http://schemas.openxmlformats.org/officeDocument/2006/relationships/audio" Target="../media/audio80.wav"/><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audio" Target="../media/audio79.wav"/><Relationship Id="rId5" Type="http://schemas.openxmlformats.org/officeDocument/2006/relationships/image" Target="../media/image72.png"/><Relationship Id="rId10" Type="http://schemas.openxmlformats.org/officeDocument/2006/relationships/audio" Target="../media/audio78.wav"/><Relationship Id="rId4" Type="http://schemas.openxmlformats.org/officeDocument/2006/relationships/image" Target="../media/image71.png"/><Relationship Id="rId9" Type="http://schemas.openxmlformats.org/officeDocument/2006/relationships/audio" Target="../media/audio77.wav"/><Relationship Id="rId14" Type="http://schemas.openxmlformats.org/officeDocument/2006/relationships/audio" Target="../media/audio82.wav"/></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1.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audio" Target="../media/audio12.wav"/><Relationship Id="rId11" Type="http://schemas.openxmlformats.org/officeDocument/2006/relationships/image" Target="../media/image9.png"/><Relationship Id="rId5" Type="http://schemas.openxmlformats.org/officeDocument/2006/relationships/audio" Target="../media/audio10.wav"/><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7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74.png"/><Relationship Id="rId12"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7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0" Type="http://schemas.openxmlformats.org/officeDocument/2006/relationships/image" Target="../media/image13.png"/><Relationship Id="rId4" Type="http://schemas.openxmlformats.org/officeDocument/2006/relationships/image" Target="../media/image79.png"/><Relationship Id="rId9"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3.png"/><Relationship Id="rId3" Type="http://schemas.openxmlformats.org/officeDocument/2006/relationships/image" Target="../media/image13.png"/><Relationship Id="rId7" Type="http://schemas.openxmlformats.org/officeDocument/2006/relationships/image" Target="../media/image86.png"/><Relationship Id="rId12"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76.xml"/><Relationship Id="rId6" Type="http://schemas.openxmlformats.org/officeDocument/2006/relationships/image" Target="../media/image85.png"/><Relationship Id="rId11" Type="http://schemas.openxmlformats.org/officeDocument/2006/relationships/image" Target="../media/image80.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74.png"/><Relationship Id="rId9" Type="http://schemas.openxmlformats.org/officeDocument/2006/relationships/image" Target="../media/image82.png"/><Relationship Id="rId1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8.xml"/><Relationship Id="rId1" Type="http://schemas.openxmlformats.org/officeDocument/2006/relationships/slideLayout" Target="../slideLayouts/slideLayout80.xml"/><Relationship Id="rId5" Type="http://schemas.openxmlformats.org/officeDocument/2006/relationships/image" Target="../media/image13.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openxmlformats.org/officeDocument/2006/relationships/hyperlink" Target="https://quizlet.com/gb/529512558/year-8-french-term-22-week-1-flash-cards/" TargetMode="External"/><Relationship Id="rId3" Type="http://schemas.openxmlformats.org/officeDocument/2006/relationships/image" Target="../media/image13.png"/><Relationship Id="rId7" Type="http://schemas.openxmlformats.org/officeDocument/2006/relationships/hyperlink" Target="https://quizlet.com/gb/540015541/year-8-french-term-22-week-4-flash-cards/" TargetMode="External"/><Relationship Id="rId2" Type="http://schemas.openxmlformats.org/officeDocument/2006/relationships/notesSlide" Target="../notesSlides/notesSlide59.xml"/><Relationship Id="rId1" Type="http://schemas.openxmlformats.org/officeDocument/2006/relationships/slideLayout" Target="../slideLayouts/slideLayout76.xml"/><Relationship Id="rId6" Type="http://schemas.openxmlformats.org/officeDocument/2006/relationships/hyperlink" Target="awaiting" TargetMode="External"/><Relationship Id="rId11"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hyperlink" Target="https://quizlet.com/gb/495458427/year-7-french-term-31-week-4-flash-cards/" TargetMode="External"/><Relationship Id="rId4" Type="http://schemas.openxmlformats.org/officeDocument/2006/relationships/image" Target="../media/image90.png"/><Relationship Id="rId9" Type="http://schemas.openxmlformats.org/officeDocument/2006/relationships/hyperlink" Target="https://quizlet.com/gb/517811911/year-8-french-term-12-week-5-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5.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7.jpeg"/><Relationship Id="rId10" Type="http://schemas.openxmlformats.org/officeDocument/2006/relationships/audio" Target="../media/audio22.wav"/><Relationship Id="rId19" Type="http://schemas.openxmlformats.org/officeDocument/2006/relationships/image" Target="../media/image21.jpeg"/><Relationship Id="rId4" Type="http://schemas.openxmlformats.org/officeDocument/2006/relationships/image" Target="../media/image14.png"/><Relationship Id="rId9" Type="http://schemas.openxmlformats.org/officeDocument/2006/relationships/audio" Target="../media/audio21.wav"/><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27.png"/><Relationship Id="rId3" Type="http://schemas.openxmlformats.org/officeDocument/2006/relationships/image" Target="../media/image23.png"/><Relationship Id="rId21" Type="http://schemas.openxmlformats.org/officeDocument/2006/relationships/image" Target="../media/image29.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20" Type="http://schemas.openxmlformats.org/officeDocument/2006/relationships/audio" Target="../media/audio35.wav"/><Relationship Id="rId1" Type="http://schemas.openxmlformats.org/officeDocument/2006/relationships/slideLayout" Target="../slideLayouts/slideLayout76.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13.png"/><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36.wav"/><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792800" cy="1062010"/>
          </a:xfrm>
        </p:spPr>
        <p:txBody>
          <a:bodyPr>
            <a:normAutofit fontScale="90000"/>
          </a:bodyPr>
          <a:lstStyle/>
          <a:p>
            <a:pPr algn="l"/>
            <a:r>
              <a:rPr lang="en-GB" sz="4000" b="1" dirty="0">
                <a:solidFill>
                  <a:prstClr val="white"/>
                </a:solidFill>
              </a:rPr>
              <a:t>Communicating in other languages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519158" cy="886062"/>
          </a:xfrm>
        </p:spPr>
        <p:txBody>
          <a:bodyPr>
            <a:noAutofit/>
          </a:bodyPr>
          <a:lstStyle/>
          <a:p>
            <a:pPr algn="l"/>
            <a:r>
              <a:rPr lang="fr-FR" sz="3000" dirty="0" err="1">
                <a:solidFill>
                  <a:prstClr val="white"/>
                </a:solidFill>
              </a:rPr>
              <a:t>verbs</a:t>
            </a:r>
            <a:r>
              <a:rPr lang="fr-FR" sz="3000" dirty="0">
                <a:solidFill>
                  <a:prstClr val="white"/>
                </a:solidFill>
              </a:rPr>
              <a:t> </a:t>
            </a:r>
            <a:r>
              <a:rPr lang="fr-FR" sz="3000" dirty="0" err="1">
                <a:solidFill>
                  <a:prstClr val="white"/>
                </a:solidFill>
              </a:rPr>
              <a:t>like</a:t>
            </a:r>
            <a:r>
              <a:rPr lang="fr-FR" sz="3000" dirty="0">
                <a:solidFill>
                  <a:prstClr val="white"/>
                </a:solidFill>
              </a:rPr>
              <a:t> entendre (</a:t>
            </a:r>
            <a:r>
              <a:rPr lang="fr-FR" sz="3000" dirty="0" err="1">
                <a:solidFill>
                  <a:prstClr val="white"/>
                </a:solidFill>
              </a:rPr>
              <a:t>present</a:t>
            </a:r>
            <a:r>
              <a:rPr lang="fr-FR" sz="3000" dirty="0">
                <a:solidFill>
                  <a:prstClr val="white"/>
                </a:solidFill>
              </a:rPr>
              <a:t>) (je, tu, il/elle)</a:t>
            </a:r>
          </a:p>
          <a:p>
            <a:pPr algn="l"/>
            <a:r>
              <a:rPr lang="en-GB" sz="3000" dirty="0">
                <a:solidFill>
                  <a:prstClr val="white"/>
                </a:solidFill>
              </a:rPr>
              <a:t>SSCs open [</a:t>
            </a:r>
            <a:r>
              <a:rPr lang="en-GB" sz="3000" dirty="0" err="1">
                <a:solidFill>
                  <a:prstClr val="white"/>
                </a:solidFill>
              </a:rPr>
              <a:t>eu</a:t>
            </a:r>
            <a:r>
              <a:rPr lang="en-GB" sz="3000" dirty="0">
                <a:solidFill>
                  <a:prstClr val="white"/>
                </a:solidFill>
              </a:rPr>
              <a:t>/</a:t>
            </a:r>
            <a:r>
              <a:rPr lang="en-GB" sz="3000" dirty="0" err="1">
                <a:solidFill>
                  <a:prstClr val="white"/>
                </a:solidFill>
              </a:rPr>
              <a:t>œu</a:t>
            </a:r>
            <a:r>
              <a:rPr lang="en-GB" sz="3000" dirty="0">
                <a:solidFill>
                  <a:prstClr val="white"/>
                </a:solidFill>
              </a:rPr>
              <a:t>] and [</a:t>
            </a:r>
            <a:r>
              <a:rPr lang="en-GB" sz="3000" dirty="0" err="1">
                <a:solidFill>
                  <a:prstClr val="white"/>
                </a:solidFill>
              </a:rPr>
              <a:t>eu</a:t>
            </a:r>
            <a:r>
              <a:rPr lang="en-GB" sz="3000" dirty="0">
                <a:solidFill>
                  <a:prstClr val="white"/>
                </a:solidFill>
              </a:rPr>
              <a:t>] revisited</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511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a:t>
            </a:r>
            <a:r>
              <a:rPr lang="en-GB" sz="1400" dirty="0">
                <a:solidFill>
                  <a:prstClr val="white"/>
                </a:solidFill>
                <a:latin typeface="Century Gothic" panose="020B0502020202020204" pitchFamily="34" charset="0"/>
              </a:rPr>
              <a:t>Catherine Morris / Amber Dudley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Mot de passe</a:t>
            </a:r>
          </a:p>
        </p:txBody>
      </p:sp>
      <p:pic>
        <p:nvPicPr>
          <p:cNvPr id="11" name="Picture 6" descr="Paper, Sheet, White, Blank, Creased, Folded, Corner">
            <a:extLst>
              <a:ext uri="{FF2B5EF4-FFF2-40B4-BE49-F238E27FC236}">
                <a16:creationId xmlns:a16="http://schemas.microsoft.com/office/drawing/2014/main" id="{999F1BCE-D111-44D0-9CC3-3EC8C3043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87" y="1871101"/>
            <a:ext cx="5355714" cy="4375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1C99636-8FC2-44BC-A1B3-5CC426C0293A}"/>
              </a:ext>
            </a:extLst>
          </p:cNvPr>
          <p:cNvSpPr txBox="1"/>
          <p:nvPr/>
        </p:nvSpPr>
        <p:spPr>
          <a:xfrm>
            <a:off x="476015" y="2120258"/>
            <a:ext cx="3283185"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FF0000"/>
                </a:solidFill>
                <a:effectLst/>
                <a:uLnTx/>
                <a:uFillTx/>
                <a:latin typeface="Bodoni MT Condensed" panose="02070606080606020203" pitchFamily="18" charset="0"/>
                <a:ea typeface="+mn-ea"/>
                <a:cs typeface="+mn-cs"/>
              </a:rPr>
              <a:t>ultrasecret</a:t>
            </a:r>
            <a:endPar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endParaRPr>
          </a:p>
        </p:txBody>
      </p:sp>
      <p:sp>
        <p:nvSpPr>
          <p:cNvPr id="13" name="TextBox 12">
            <a:extLst>
              <a:ext uri="{FF2B5EF4-FFF2-40B4-BE49-F238E27FC236}">
                <a16:creationId xmlns:a16="http://schemas.microsoft.com/office/drawing/2014/main" id="{CFC25596-3A79-486F-AEFD-C67638D3B40A}"/>
              </a:ext>
            </a:extLst>
          </p:cNvPr>
          <p:cNvSpPr txBox="1"/>
          <p:nvPr/>
        </p:nvSpPr>
        <p:spPr>
          <a:xfrm>
            <a:off x="395105" y="3215266"/>
            <a:ext cx="521642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ourier New" panose="02070309020205020404" pitchFamily="49" charset="0"/>
                <a:cs typeface="Courier New" panose="02070309020205020404" pitchFamily="49" charset="0"/>
              </a:rPr>
              <a:t>Ce </a:t>
            </a:r>
            <a:r>
              <a:rPr lang="en-GB" sz="2200" dirty="0" err="1">
                <a:solidFill>
                  <a:srgbClr val="4472C4">
                    <a:lumMod val="50000"/>
                  </a:srgbClr>
                </a:solidFill>
                <a:latin typeface="Courier New" panose="02070309020205020404" pitchFamily="49" charset="0"/>
                <a:cs typeface="Courier New" panose="02070309020205020404" pitchFamily="49" charset="0"/>
              </a:rPr>
              <a:t>n’est</a:t>
            </a:r>
            <a:r>
              <a:rPr lang="en-GB" sz="2200" dirty="0">
                <a:solidFill>
                  <a:srgbClr val="4472C4">
                    <a:lumMod val="50000"/>
                  </a:srgbClr>
                </a:solidFill>
                <a:latin typeface="Courier New" panose="02070309020205020404" pitchFamily="49" charset="0"/>
                <a:cs typeface="Courier New" panose="02070309020205020404" pitchFamily="49" charset="0"/>
              </a:rPr>
              <a:t> pas </a:t>
            </a:r>
            <a:r>
              <a:rPr lang="en-GB" sz="2200" dirty="0" err="1">
                <a:solidFill>
                  <a:srgbClr val="4472C4">
                    <a:lumMod val="50000"/>
                  </a:srgbClr>
                </a:solidFill>
                <a:latin typeface="Courier New" panose="02070309020205020404" pitchFamily="49" charset="0"/>
                <a:cs typeface="Courier New" panose="02070309020205020404" pitchFamily="49" charset="0"/>
              </a:rPr>
              <a:t>une</a:t>
            </a:r>
            <a:r>
              <a:rPr lang="en-GB" sz="2200" dirty="0">
                <a:solidFill>
                  <a:srgbClr val="4472C4">
                    <a:lumMod val="50000"/>
                  </a:srgbClr>
                </a:solidFill>
                <a:latin typeface="Courier New" panose="02070309020205020404" pitchFamily="49" charset="0"/>
                <a:cs typeface="Courier New" panose="02070309020205020404" pitchFamily="49" charset="0"/>
              </a:rPr>
              <a:t> chose jaune.</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Le mot a la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un mot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orange.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ourier New" panose="02070309020205020404" pitchFamily="49" charset="0"/>
                <a:cs typeface="Courier New" panose="02070309020205020404" pitchFamily="49" charset="0"/>
              </a:rPr>
              <a:t>Il fait beau/</a:t>
            </a:r>
            <a:r>
              <a:rPr lang="en-GB" sz="2200" dirty="0" err="1">
                <a:solidFill>
                  <a:srgbClr val="4472C4">
                    <a:lumMod val="50000"/>
                  </a:srgbClr>
                </a:solidFill>
                <a:latin typeface="Courier New" panose="02070309020205020404" pitchFamily="49" charset="0"/>
                <a:cs typeface="Courier New" panose="02070309020205020404" pitchFamily="49" charset="0"/>
              </a:rPr>
              <a:t>mauvais</a:t>
            </a:r>
            <a:r>
              <a:rPr lang="en-GB" sz="2200" dirty="0">
                <a:solidFill>
                  <a:srgbClr val="4472C4">
                    <a:lumMod val="50000"/>
                  </a:srgbClr>
                </a:solidFill>
                <a:latin typeface="Courier New" panose="02070309020205020404" pitchFamily="49" charset="0"/>
                <a:cs typeface="Courier New" panose="02070309020205020404" pitchFamily="49" charset="0"/>
              </a:rPr>
              <a:t>.</a:t>
            </a: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14" name="Action Button: Sound 13">
            <a:hlinkClick r:id="" action="ppaction://noaction" highlightClick="1">
              <a:snd r:embed="rId5" name="9. em.wav"/>
            </a:hlinkClick>
            <a:extLst>
              <a:ext uri="{FF2B5EF4-FFF2-40B4-BE49-F238E27FC236}">
                <a16:creationId xmlns:a16="http://schemas.microsoft.com/office/drawing/2014/main" id="{583C6ADF-5532-49C0-A84D-F5135E3C0CEE}"/>
              </a:ext>
            </a:extLst>
          </p:cNvPr>
          <p:cNvSpPr/>
          <p:nvPr/>
        </p:nvSpPr>
        <p:spPr>
          <a:xfrm>
            <a:off x="3228622" y="3928170"/>
            <a:ext cx="363557" cy="317461"/>
          </a:xfrm>
          <a:prstGeom prst="actionButtonSound">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008ACDA0-5776-40D6-A19E-3EBAC19A694D}"/>
              </a:ext>
            </a:extLst>
          </p:cNvPr>
          <p:cNvSpPr txBox="1"/>
          <p:nvPr/>
        </p:nvSpPr>
        <p:spPr>
          <a:xfrm>
            <a:off x="168043" y="1240515"/>
            <a:ext cx="11855913" cy="461665"/>
          </a:xfrm>
          <a:prstGeom prst="rect">
            <a:avLst/>
          </a:prstGeom>
          <a:noFill/>
        </p:spPr>
        <p:txBody>
          <a:bodyPr wrap="square" rtlCol="0">
            <a:spAutoFit/>
          </a:bodyPr>
          <a:lstStyle/>
          <a:p>
            <a:r>
              <a:rPr lang="fr-FR" sz="2400" dirty="0">
                <a:solidFill>
                  <a:schemeClr val="accent5">
                    <a:lumMod val="50000"/>
                  </a:schemeClr>
                </a:solidFill>
              </a:rPr>
              <a:t>La détective cherche le mot de passe. Tu peux aider ?</a:t>
            </a:r>
            <a:endParaRPr lang="en-US" sz="2400" dirty="0">
              <a:solidFill>
                <a:schemeClr val="accent5">
                  <a:lumMod val="50000"/>
                </a:schemeClr>
              </a:solidFill>
            </a:endParaRPr>
          </a:p>
        </p:txBody>
      </p:sp>
      <p:grpSp>
        <p:nvGrpSpPr>
          <p:cNvPr id="53" name="Group 52">
            <a:extLst>
              <a:ext uri="{FF2B5EF4-FFF2-40B4-BE49-F238E27FC236}">
                <a16:creationId xmlns:a16="http://schemas.microsoft.com/office/drawing/2014/main" id="{9DA74B97-CB0A-4FA0-BD0B-D45081BAA429}"/>
              </a:ext>
            </a:extLst>
          </p:cNvPr>
          <p:cNvGrpSpPr/>
          <p:nvPr/>
        </p:nvGrpSpPr>
        <p:grpSpPr>
          <a:xfrm>
            <a:off x="10165574" y="1717981"/>
            <a:ext cx="1870339" cy="1842156"/>
            <a:chOff x="8968715" y="3198394"/>
            <a:chExt cx="2988612" cy="2931918"/>
          </a:xfrm>
        </p:grpSpPr>
        <p:pic>
          <p:nvPicPr>
            <p:cNvPr id="54" name="Picture 2" descr="Female Detective Clip Art">
              <a:extLst>
                <a:ext uri="{FF2B5EF4-FFF2-40B4-BE49-F238E27FC236}">
                  <a16:creationId xmlns:a16="http://schemas.microsoft.com/office/drawing/2014/main" id="{81960047-AACE-4605-A254-4836C8806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Magnifying Glass Clip Art">
              <a:extLst>
                <a:ext uri="{FF2B5EF4-FFF2-40B4-BE49-F238E27FC236}">
                  <a16:creationId xmlns:a16="http://schemas.microsoft.com/office/drawing/2014/main" id="{53167BF6-AD6E-4A52-B7D3-C5A4EE0102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78FD5AFC-74F5-4D64-8EA9-C41CB091379C}"/>
              </a:ext>
            </a:extLst>
          </p:cNvPr>
          <p:cNvSpPr txBox="1"/>
          <p:nvPr/>
        </p:nvSpPr>
        <p:spPr>
          <a:xfrm>
            <a:off x="8055966" y="4960892"/>
            <a:ext cx="2109357" cy="523220"/>
          </a:xfrm>
          <a:prstGeom prst="rect">
            <a:avLst/>
          </a:prstGeom>
          <a:noFill/>
        </p:spPr>
        <p:txBody>
          <a:bodyPr wrap="square" rtlCol="0">
            <a:spAutoFit/>
          </a:bodyPr>
          <a:lstStyle/>
          <a:p>
            <a:pPr algn="l"/>
            <a:r>
              <a:rPr lang="fr-FR" sz="2800" b="1" dirty="0">
                <a:solidFill>
                  <a:schemeClr val="accent5">
                    <a:lumMod val="50000"/>
                  </a:schemeClr>
                </a:solidFill>
              </a:rPr>
              <a:t>dépendre</a:t>
            </a:r>
            <a:endParaRPr lang="fr-FR" sz="2400" b="1" dirty="0">
              <a:solidFill>
                <a:schemeClr val="accent5">
                  <a:lumMod val="50000"/>
                </a:schemeClr>
              </a:solidFill>
            </a:endParaRPr>
          </a:p>
        </p:txBody>
      </p:sp>
      <p:sp>
        <p:nvSpPr>
          <p:cNvPr id="58" name="TextBox 57">
            <a:extLst>
              <a:ext uri="{FF2B5EF4-FFF2-40B4-BE49-F238E27FC236}">
                <a16:creationId xmlns:a16="http://schemas.microsoft.com/office/drawing/2014/main" id="{2D1B5A16-D067-495C-AADB-284D0035570E}"/>
              </a:ext>
            </a:extLst>
          </p:cNvPr>
          <p:cNvSpPr txBox="1"/>
          <p:nvPr/>
        </p:nvSpPr>
        <p:spPr>
          <a:xfrm>
            <a:off x="6480473" y="2623542"/>
            <a:ext cx="1832517" cy="523220"/>
          </a:xfrm>
          <a:prstGeom prst="rect">
            <a:avLst/>
          </a:prstGeom>
          <a:noFill/>
        </p:spPr>
        <p:txBody>
          <a:bodyPr wrap="square" rtlCol="0">
            <a:spAutoFit/>
          </a:bodyPr>
          <a:lstStyle/>
          <a:p>
            <a:pPr algn="l"/>
            <a:r>
              <a:rPr lang="fr-FR" sz="2800" b="1" dirty="0">
                <a:solidFill>
                  <a:srgbClr val="EE6000"/>
                </a:solidFill>
              </a:rPr>
              <a:t>entendre</a:t>
            </a:r>
            <a:endParaRPr lang="fr-FR" sz="2400" b="1" dirty="0">
              <a:solidFill>
                <a:srgbClr val="EE6000"/>
              </a:solidFill>
            </a:endParaRPr>
          </a:p>
        </p:txBody>
      </p:sp>
      <p:sp>
        <p:nvSpPr>
          <p:cNvPr id="61" name="TextBox 60">
            <a:extLst>
              <a:ext uri="{FF2B5EF4-FFF2-40B4-BE49-F238E27FC236}">
                <a16:creationId xmlns:a16="http://schemas.microsoft.com/office/drawing/2014/main" id="{71B80603-78D0-4F6F-BABB-B3561183FD49}"/>
              </a:ext>
            </a:extLst>
          </p:cNvPr>
          <p:cNvSpPr txBox="1"/>
          <p:nvPr/>
        </p:nvSpPr>
        <p:spPr>
          <a:xfrm>
            <a:off x="9076127" y="4184762"/>
            <a:ext cx="3115873" cy="523220"/>
          </a:xfrm>
          <a:prstGeom prst="rect">
            <a:avLst/>
          </a:prstGeom>
          <a:noFill/>
        </p:spPr>
        <p:txBody>
          <a:bodyPr wrap="square" rtlCol="0">
            <a:spAutoFit/>
          </a:bodyPr>
          <a:lstStyle/>
          <a:p>
            <a:pPr algn="l"/>
            <a:r>
              <a:rPr lang="fr-FR" sz="2800" b="1" dirty="0">
                <a:solidFill>
                  <a:schemeClr val="accent5">
                    <a:lumMod val="50000"/>
                  </a:schemeClr>
                </a:solidFill>
              </a:rPr>
              <a:t>la conversation</a:t>
            </a:r>
            <a:endParaRPr lang="fr-FR" sz="2400" b="1" dirty="0">
              <a:solidFill>
                <a:schemeClr val="accent5">
                  <a:lumMod val="50000"/>
                </a:schemeClr>
              </a:solidFill>
            </a:endParaRPr>
          </a:p>
        </p:txBody>
      </p:sp>
      <p:sp>
        <p:nvSpPr>
          <p:cNvPr id="62" name="TextBox 61">
            <a:extLst>
              <a:ext uri="{FF2B5EF4-FFF2-40B4-BE49-F238E27FC236}">
                <a16:creationId xmlns:a16="http://schemas.microsoft.com/office/drawing/2014/main" id="{58A3D9C0-A615-46A1-AE57-0A2F389884D6}"/>
              </a:ext>
            </a:extLst>
          </p:cNvPr>
          <p:cNvSpPr txBox="1"/>
          <p:nvPr/>
        </p:nvSpPr>
        <p:spPr>
          <a:xfrm>
            <a:off x="8766746" y="3415471"/>
            <a:ext cx="2229394" cy="523220"/>
          </a:xfrm>
          <a:prstGeom prst="rect">
            <a:avLst/>
          </a:prstGeom>
          <a:noFill/>
        </p:spPr>
        <p:txBody>
          <a:bodyPr wrap="square" rtlCol="0">
            <a:spAutoFit/>
          </a:bodyPr>
          <a:lstStyle/>
          <a:p>
            <a:r>
              <a:rPr lang="fr-FR" sz="2800" b="1" dirty="0">
                <a:solidFill>
                  <a:srgbClr val="EE6000"/>
                </a:solidFill>
              </a:rPr>
              <a:t>répondre</a:t>
            </a:r>
            <a:endParaRPr lang="fr-FR" sz="2400" b="1" dirty="0">
              <a:solidFill>
                <a:srgbClr val="EE6000"/>
              </a:solidFill>
            </a:endParaRPr>
          </a:p>
        </p:txBody>
      </p:sp>
      <p:sp>
        <p:nvSpPr>
          <p:cNvPr id="63" name="TextBox 62">
            <a:extLst>
              <a:ext uri="{FF2B5EF4-FFF2-40B4-BE49-F238E27FC236}">
                <a16:creationId xmlns:a16="http://schemas.microsoft.com/office/drawing/2014/main" id="{0F4C733D-45D6-48D2-BE61-71DDEAF19082}"/>
              </a:ext>
            </a:extLst>
          </p:cNvPr>
          <p:cNvSpPr txBox="1"/>
          <p:nvPr/>
        </p:nvSpPr>
        <p:spPr>
          <a:xfrm>
            <a:off x="6187017" y="1826465"/>
            <a:ext cx="2342815" cy="523220"/>
          </a:xfrm>
          <a:prstGeom prst="rect">
            <a:avLst/>
          </a:prstGeom>
          <a:noFill/>
        </p:spPr>
        <p:txBody>
          <a:bodyPr wrap="square" rtlCol="0">
            <a:spAutoFit/>
          </a:bodyPr>
          <a:lstStyle/>
          <a:p>
            <a:pPr algn="l"/>
            <a:r>
              <a:rPr lang="fr-FR" sz="2800" b="1" dirty="0">
                <a:solidFill>
                  <a:schemeClr val="accent5">
                    <a:lumMod val="50000"/>
                  </a:schemeClr>
                </a:solidFill>
              </a:rPr>
              <a:t>espagnol(e)</a:t>
            </a:r>
            <a:endParaRPr lang="fr-FR" sz="2400" b="1" dirty="0">
              <a:solidFill>
                <a:schemeClr val="accent5">
                  <a:lumMod val="50000"/>
                </a:schemeClr>
              </a:solidFill>
            </a:endParaRPr>
          </a:p>
        </p:txBody>
      </p:sp>
      <p:sp>
        <p:nvSpPr>
          <p:cNvPr id="64" name="TextBox 63">
            <a:extLst>
              <a:ext uri="{FF2B5EF4-FFF2-40B4-BE49-F238E27FC236}">
                <a16:creationId xmlns:a16="http://schemas.microsoft.com/office/drawing/2014/main" id="{39DDC728-0E08-434E-A4CB-4CEB1F204719}"/>
              </a:ext>
            </a:extLst>
          </p:cNvPr>
          <p:cNvSpPr txBox="1"/>
          <p:nvPr/>
        </p:nvSpPr>
        <p:spPr>
          <a:xfrm>
            <a:off x="8762739" y="1386024"/>
            <a:ext cx="2598302" cy="523220"/>
          </a:xfrm>
          <a:prstGeom prst="rect">
            <a:avLst/>
          </a:prstGeom>
          <a:noFill/>
        </p:spPr>
        <p:txBody>
          <a:bodyPr wrap="square" rtlCol="0">
            <a:spAutoFit/>
          </a:bodyPr>
          <a:lstStyle/>
          <a:p>
            <a:pPr algn="l"/>
            <a:r>
              <a:rPr lang="fr-FR" sz="2800" b="1" dirty="0">
                <a:solidFill>
                  <a:srgbClr val="EE6000"/>
                </a:solidFill>
              </a:rPr>
              <a:t>le message</a:t>
            </a:r>
            <a:endParaRPr lang="fr-FR" sz="2400" b="1" dirty="0">
              <a:solidFill>
                <a:srgbClr val="EE6000"/>
              </a:solidFill>
            </a:endParaRPr>
          </a:p>
        </p:txBody>
      </p:sp>
      <p:sp>
        <p:nvSpPr>
          <p:cNvPr id="65" name="TextBox 64">
            <a:extLst>
              <a:ext uri="{FF2B5EF4-FFF2-40B4-BE49-F238E27FC236}">
                <a16:creationId xmlns:a16="http://schemas.microsoft.com/office/drawing/2014/main" id="{8A3E9077-2205-4182-9D1B-E6F461E36559}"/>
              </a:ext>
            </a:extLst>
          </p:cNvPr>
          <p:cNvSpPr txBox="1"/>
          <p:nvPr/>
        </p:nvSpPr>
        <p:spPr>
          <a:xfrm>
            <a:off x="8637471" y="2400747"/>
            <a:ext cx="1652869" cy="523220"/>
          </a:xfrm>
          <a:prstGeom prst="rect">
            <a:avLst/>
          </a:prstGeom>
          <a:noFill/>
        </p:spPr>
        <p:txBody>
          <a:bodyPr wrap="square" rtlCol="0">
            <a:spAutoFit/>
          </a:bodyPr>
          <a:lstStyle/>
          <a:p>
            <a:pPr algn="l"/>
            <a:r>
              <a:rPr lang="fr-FR" sz="2800" b="1" dirty="0">
                <a:solidFill>
                  <a:schemeClr val="accent5">
                    <a:lumMod val="50000"/>
                  </a:schemeClr>
                </a:solidFill>
              </a:rPr>
              <a:t>le soleil</a:t>
            </a:r>
            <a:endParaRPr lang="fr-FR" sz="2400" b="1" dirty="0">
              <a:solidFill>
                <a:schemeClr val="accent5">
                  <a:lumMod val="50000"/>
                </a:schemeClr>
              </a:solidFill>
            </a:endParaRPr>
          </a:p>
        </p:txBody>
      </p:sp>
      <p:sp>
        <p:nvSpPr>
          <p:cNvPr id="66" name="TextBox 65">
            <a:extLst>
              <a:ext uri="{FF2B5EF4-FFF2-40B4-BE49-F238E27FC236}">
                <a16:creationId xmlns:a16="http://schemas.microsoft.com/office/drawing/2014/main" id="{E77E2FBB-BEC7-430D-A45E-6CE71A5F1281}"/>
              </a:ext>
            </a:extLst>
          </p:cNvPr>
          <p:cNvSpPr txBox="1"/>
          <p:nvPr/>
        </p:nvSpPr>
        <p:spPr>
          <a:xfrm>
            <a:off x="6377904" y="5415869"/>
            <a:ext cx="1715744" cy="523220"/>
          </a:xfrm>
          <a:prstGeom prst="rect">
            <a:avLst/>
          </a:prstGeom>
          <a:noFill/>
        </p:spPr>
        <p:txBody>
          <a:bodyPr wrap="square" rtlCol="0">
            <a:spAutoFit/>
          </a:bodyPr>
          <a:lstStyle/>
          <a:p>
            <a:pPr algn="l"/>
            <a:r>
              <a:rPr lang="fr-FR" sz="2800" b="1" dirty="0">
                <a:solidFill>
                  <a:srgbClr val="EE6000"/>
                </a:solidFill>
              </a:rPr>
              <a:t>le temps</a:t>
            </a:r>
            <a:endParaRPr lang="fr-FR" sz="2400" b="1" dirty="0">
              <a:solidFill>
                <a:srgbClr val="EE6000"/>
              </a:solidFill>
            </a:endParaRPr>
          </a:p>
        </p:txBody>
      </p:sp>
      <p:sp>
        <p:nvSpPr>
          <p:cNvPr id="67" name="TextBox 66">
            <a:extLst>
              <a:ext uri="{FF2B5EF4-FFF2-40B4-BE49-F238E27FC236}">
                <a16:creationId xmlns:a16="http://schemas.microsoft.com/office/drawing/2014/main" id="{54C3F855-08CA-47DE-856A-41322D96D1FC}"/>
              </a:ext>
            </a:extLst>
          </p:cNvPr>
          <p:cNvSpPr txBox="1"/>
          <p:nvPr/>
        </p:nvSpPr>
        <p:spPr>
          <a:xfrm>
            <a:off x="9046906" y="5711294"/>
            <a:ext cx="2911709" cy="523220"/>
          </a:xfrm>
          <a:prstGeom prst="rect">
            <a:avLst/>
          </a:prstGeom>
          <a:noFill/>
        </p:spPr>
        <p:txBody>
          <a:bodyPr wrap="square" rtlCol="0">
            <a:spAutoFit/>
          </a:bodyPr>
          <a:lstStyle/>
          <a:p>
            <a:pPr algn="l"/>
            <a:r>
              <a:rPr lang="fr-FR" sz="2800" b="1" dirty="0">
                <a:solidFill>
                  <a:schemeClr val="accent5">
                    <a:lumMod val="50000"/>
                  </a:schemeClr>
                </a:solidFill>
              </a:rPr>
              <a:t>l'Espagne (m)</a:t>
            </a:r>
            <a:endParaRPr lang="fr-FR" sz="2400" b="1" dirty="0">
              <a:solidFill>
                <a:schemeClr val="accent5">
                  <a:lumMod val="50000"/>
                </a:schemeClr>
              </a:solidFill>
            </a:endParaRPr>
          </a:p>
        </p:txBody>
      </p:sp>
      <p:sp>
        <p:nvSpPr>
          <p:cNvPr id="68" name="TextBox 67">
            <a:extLst>
              <a:ext uri="{FF2B5EF4-FFF2-40B4-BE49-F238E27FC236}">
                <a16:creationId xmlns:a16="http://schemas.microsoft.com/office/drawing/2014/main" id="{E590DC19-4136-4C9A-BE54-D409158967BD}"/>
              </a:ext>
            </a:extLst>
          </p:cNvPr>
          <p:cNvSpPr txBox="1"/>
          <p:nvPr/>
        </p:nvSpPr>
        <p:spPr>
          <a:xfrm>
            <a:off x="5723237" y="3415324"/>
            <a:ext cx="2522464" cy="523220"/>
          </a:xfrm>
          <a:prstGeom prst="rect">
            <a:avLst/>
          </a:prstGeom>
          <a:noFill/>
        </p:spPr>
        <p:txBody>
          <a:bodyPr wrap="square" rtlCol="0">
            <a:spAutoFit/>
          </a:bodyPr>
          <a:lstStyle/>
          <a:p>
            <a:pPr algn="l"/>
            <a:r>
              <a:rPr lang="fr-FR" sz="2800" b="1" dirty="0">
                <a:solidFill>
                  <a:schemeClr val="accent5">
                    <a:lumMod val="50000"/>
                  </a:schemeClr>
                </a:solidFill>
              </a:rPr>
              <a:t>l'annonce (f)</a:t>
            </a:r>
            <a:endParaRPr lang="fr-FR" sz="2400" b="1" dirty="0">
              <a:solidFill>
                <a:schemeClr val="accent5">
                  <a:lumMod val="50000"/>
                </a:schemeClr>
              </a:solidFill>
            </a:endParaRPr>
          </a:p>
        </p:txBody>
      </p:sp>
      <p:sp>
        <p:nvSpPr>
          <p:cNvPr id="69" name="TextBox 68">
            <a:extLst>
              <a:ext uri="{FF2B5EF4-FFF2-40B4-BE49-F238E27FC236}">
                <a16:creationId xmlns:a16="http://schemas.microsoft.com/office/drawing/2014/main" id="{C01C3692-9BE5-4E81-B4B5-087BF11964E8}"/>
              </a:ext>
            </a:extLst>
          </p:cNvPr>
          <p:cNvSpPr txBox="1"/>
          <p:nvPr/>
        </p:nvSpPr>
        <p:spPr>
          <a:xfrm>
            <a:off x="6121720" y="4204488"/>
            <a:ext cx="3054320" cy="523220"/>
          </a:xfrm>
          <a:prstGeom prst="rect">
            <a:avLst/>
          </a:prstGeom>
          <a:noFill/>
        </p:spPr>
        <p:txBody>
          <a:bodyPr wrap="square" rtlCol="0">
            <a:spAutoFit/>
          </a:bodyPr>
          <a:lstStyle/>
          <a:p>
            <a:pPr algn="l"/>
            <a:r>
              <a:rPr lang="fr-FR" sz="2800" b="1" dirty="0">
                <a:solidFill>
                  <a:srgbClr val="EE6000"/>
                </a:solidFill>
              </a:rPr>
              <a:t>l'espagnol (m)</a:t>
            </a:r>
            <a:endParaRPr lang="fr-FR" sz="2400" b="1" dirty="0">
              <a:solidFill>
                <a:srgbClr val="EE6000"/>
              </a:solidFill>
            </a:endParaRPr>
          </a:p>
        </p:txBody>
      </p:sp>
      <p:sp>
        <p:nvSpPr>
          <p:cNvPr id="2" name="Rounded Rectangle 46">
            <a:extLst>
              <a:ext uri="{FF2B5EF4-FFF2-40B4-BE49-F238E27FC236}">
                <a16:creationId xmlns:a16="http://schemas.microsoft.com/office/drawing/2014/main" id="{36623AAC-F7A1-48FB-A876-E2E92CDE320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3416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1000"/>
                                        <p:tgtEl>
                                          <p:spTgt spid="13">
                                            <p:txEl>
                                              <p:pRg st="2" end="2"/>
                                            </p:txEl>
                                          </p:spTgt>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wipe(left)">
                                      <p:cBhvr>
                                        <p:cTn id="20" dur="1000"/>
                                        <p:tgtEl>
                                          <p:spTgt spid="1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wipe(left)">
                                      <p:cBhvr>
                                        <p:cTn id="25" dur="1000"/>
                                        <p:tgtEl>
                                          <p:spTgt spid="1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65"/>
                                        </p:tgtEl>
                                        <p:attrNameLst>
                                          <p:attrName>ppt_w</p:attrName>
                                        </p:attrNameLst>
                                      </p:cBhvr>
                                      <p:tavLst>
                                        <p:tav tm="0">
                                          <p:val>
                                            <p:strVal val="ppt_w"/>
                                          </p:val>
                                        </p:tav>
                                        <p:tav tm="100000">
                                          <p:val>
                                            <p:fltVal val="0"/>
                                          </p:val>
                                        </p:tav>
                                      </p:tavLst>
                                    </p:anim>
                                    <p:anim calcmode="lin" valueType="num">
                                      <p:cBhvr>
                                        <p:cTn id="30" dur="1000"/>
                                        <p:tgtEl>
                                          <p:spTgt spid="65"/>
                                        </p:tgtEl>
                                        <p:attrNameLst>
                                          <p:attrName>ppt_h</p:attrName>
                                        </p:attrNameLst>
                                      </p:cBhvr>
                                      <p:tavLst>
                                        <p:tav tm="0">
                                          <p:val>
                                            <p:strVal val="ppt_h"/>
                                          </p:val>
                                        </p:tav>
                                        <p:tav tm="100000">
                                          <p:val>
                                            <p:fltVal val="0"/>
                                          </p:val>
                                        </p:tav>
                                      </p:tavLst>
                                    </p:anim>
                                    <p:anim calcmode="lin" valueType="num">
                                      <p:cBhvr>
                                        <p:cTn id="31" dur="1000"/>
                                        <p:tgtEl>
                                          <p:spTgt spid="65"/>
                                        </p:tgtEl>
                                        <p:attrNameLst>
                                          <p:attrName>style.rotation</p:attrName>
                                        </p:attrNameLst>
                                      </p:cBhvr>
                                      <p:tavLst>
                                        <p:tav tm="0">
                                          <p:val>
                                            <p:fltVal val="0"/>
                                          </p:val>
                                        </p:tav>
                                        <p:tav tm="100000">
                                          <p:val>
                                            <p:fltVal val="90"/>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grpId="0" nodeType="clickEffect">
                                  <p:stCondLst>
                                    <p:cond delay="0"/>
                                  </p:stCondLst>
                                  <p:childTnLst>
                                    <p:anim calcmode="lin" valueType="num">
                                      <p:cBhvr>
                                        <p:cTn id="37" dur="1000"/>
                                        <p:tgtEl>
                                          <p:spTgt spid="64"/>
                                        </p:tgtEl>
                                        <p:attrNameLst>
                                          <p:attrName>ppt_w</p:attrName>
                                        </p:attrNameLst>
                                      </p:cBhvr>
                                      <p:tavLst>
                                        <p:tav tm="0">
                                          <p:val>
                                            <p:strVal val="ppt_w"/>
                                          </p:val>
                                        </p:tav>
                                        <p:tav tm="100000">
                                          <p:val>
                                            <p:fltVal val="0"/>
                                          </p:val>
                                        </p:tav>
                                      </p:tavLst>
                                    </p:anim>
                                    <p:anim calcmode="lin" valueType="num">
                                      <p:cBhvr>
                                        <p:cTn id="38" dur="1000"/>
                                        <p:tgtEl>
                                          <p:spTgt spid="64"/>
                                        </p:tgtEl>
                                        <p:attrNameLst>
                                          <p:attrName>ppt_h</p:attrName>
                                        </p:attrNameLst>
                                      </p:cBhvr>
                                      <p:tavLst>
                                        <p:tav tm="0">
                                          <p:val>
                                            <p:strVal val="ppt_h"/>
                                          </p:val>
                                        </p:tav>
                                        <p:tav tm="100000">
                                          <p:val>
                                            <p:fltVal val="0"/>
                                          </p:val>
                                        </p:tav>
                                      </p:tavLst>
                                    </p:anim>
                                    <p:anim calcmode="lin" valueType="num">
                                      <p:cBhvr>
                                        <p:cTn id="39" dur="1000"/>
                                        <p:tgtEl>
                                          <p:spTgt spid="64"/>
                                        </p:tgtEl>
                                        <p:attrNameLst>
                                          <p:attrName>style.rotation</p:attrName>
                                        </p:attrNameLst>
                                      </p:cBhvr>
                                      <p:tavLst>
                                        <p:tav tm="0">
                                          <p:val>
                                            <p:fltVal val="0"/>
                                          </p:val>
                                        </p:tav>
                                        <p:tav tm="100000">
                                          <p:val>
                                            <p:fltVal val="90"/>
                                          </p:val>
                                        </p:tav>
                                      </p:tavLst>
                                    </p:anim>
                                    <p:animEffect transition="out" filter="fade">
                                      <p:cBhvr>
                                        <p:cTn id="40" dur="1000"/>
                                        <p:tgtEl>
                                          <p:spTgt spid="64"/>
                                        </p:tgtEl>
                                      </p:cBhvr>
                                    </p:animEffect>
                                    <p:set>
                                      <p:cBhvr>
                                        <p:cTn id="41" dur="1" fill="hold">
                                          <p:stCondLst>
                                            <p:cond delay="999"/>
                                          </p:stCondLst>
                                        </p:cTn>
                                        <p:tgtEl>
                                          <p:spTgt spid="64"/>
                                        </p:tgtEl>
                                        <p:attrNameLst>
                                          <p:attrName>style.visibility</p:attrName>
                                        </p:attrNameLst>
                                      </p:cBhvr>
                                      <p:to>
                                        <p:strVal val="hidden"/>
                                      </p:to>
                                    </p:set>
                                  </p:childTnLst>
                                </p:cTn>
                              </p:par>
                              <p:par>
                                <p:cTn id="42" presetID="31" presetClass="exit" presetSubtype="0" fill="hold" grpId="0" nodeType="withEffect">
                                  <p:stCondLst>
                                    <p:cond delay="0"/>
                                  </p:stCondLst>
                                  <p:childTnLst>
                                    <p:anim calcmode="lin" valueType="num">
                                      <p:cBhvr>
                                        <p:cTn id="43" dur="1000"/>
                                        <p:tgtEl>
                                          <p:spTgt spid="63"/>
                                        </p:tgtEl>
                                        <p:attrNameLst>
                                          <p:attrName>ppt_w</p:attrName>
                                        </p:attrNameLst>
                                      </p:cBhvr>
                                      <p:tavLst>
                                        <p:tav tm="0">
                                          <p:val>
                                            <p:strVal val="ppt_w"/>
                                          </p:val>
                                        </p:tav>
                                        <p:tav tm="100000">
                                          <p:val>
                                            <p:fltVal val="0"/>
                                          </p:val>
                                        </p:tav>
                                      </p:tavLst>
                                    </p:anim>
                                    <p:anim calcmode="lin" valueType="num">
                                      <p:cBhvr>
                                        <p:cTn id="44" dur="1000"/>
                                        <p:tgtEl>
                                          <p:spTgt spid="63"/>
                                        </p:tgtEl>
                                        <p:attrNameLst>
                                          <p:attrName>ppt_h</p:attrName>
                                        </p:attrNameLst>
                                      </p:cBhvr>
                                      <p:tavLst>
                                        <p:tav tm="0">
                                          <p:val>
                                            <p:strVal val="ppt_h"/>
                                          </p:val>
                                        </p:tav>
                                        <p:tav tm="100000">
                                          <p:val>
                                            <p:fltVal val="0"/>
                                          </p:val>
                                        </p:tav>
                                      </p:tavLst>
                                    </p:anim>
                                    <p:anim calcmode="lin" valueType="num">
                                      <p:cBhvr>
                                        <p:cTn id="45" dur="1000"/>
                                        <p:tgtEl>
                                          <p:spTgt spid="63"/>
                                        </p:tgtEl>
                                        <p:attrNameLst>
                                          <p:attrName>style.rotation</p:attrName>
                                        </p:attrNameLst>
                                      </p:cBhvr>
                                      <p:tavLst>
                                        <p:tav tm="0">
                                          <p:val>
                                            <p:fltVal val="0"/>
                                          </p:val>
                                        </p:tav>
                                        <p:tav tm="100000">
                                          <p:val>
                                            <p:fltVal val="90"/>
                                          </p:val>
                                        </p:tav>
                                      </p:tavLst>
                                    </p:anim>
                                    <p:animEffect transition="out" filter="fade">
                                      <p:cBhvr>
                                        <p:cTn id="46" dur="1000"/>
                                        <p:tgtEl>
                                          <p:spTgt spid="63"/>
                                        </p:tgtEl>
                                      </p:cBhvr>
                                    </p:animEffect>
                                    <p:set>
                                      <p:cBhvr>
                                        <p:cTn id="47" dur="1" fill="hold">
                                          <p:stCondLst>
                                            <p:cond delay="999"/>
                                          </p:stCondLst>
                                        </p:cTn>
                                        <p:tgtEl>
                                          <p:spTgt spid="63"/>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67"/>
                                        </p:tgtEl>
                                        <p:attrNameLst>
                                          <p:attrName>ppt_w</p:attrName>
                                        </p:attrNameLst>
                                      </p:cBhvr>
                                      <p:tavLst>
                                        <p:tav tm="0">
                                          <p:val>
                                            <p:strVal val="ppt_w"/>
                                          </p:val>
                                        </p:tav>
                                        <p:tav tm="100000">
                                          <p:val>
                                            <p:fltVal val="0"/>
                                          </p:val>
                                        </p:tav>
                                      </p:tavLst>
                                    </p:anim>
                                    <p:anim calcmode="lin" valueType="num">
                                      <p:cBhvr>
                                        <p:cTn id="50" dur="1000"/>
                                        <p:tgtEl>
                                          <p:spTgt spid="67"/>
                                        </p:tgtEl>
                                        <p:attrNameLst>
                                          <p:attrName>ppt_h</p:attrName>
                                        </p:attrNameLst>
                                      </p:cBhvr>
                                      <p:tavLst>
                                        <p:tav tm="0">
                                          <p:val>
                                            <p:strVal val="ppt_h"/>
                                          </p:val>
                                        </p:tav>
                                        <p:tav tm="100000">
                                          <p:val>
                                            <p:fltVal val="0"/>
                                          </p:val>
                                        </p:tav>
                                      </p:tavLst>
                                    </p:anim>
                                    <p:anim calcmode="lin" valueType="num">
                                      <p:cBhvr>
                                        <p:cTn id="51" dur="1000"/>
                                        <p:tgtEl>
                                          <p:spTgt spid="67"/>
                                        </p:tgtEl>
                                        <p:attrNameLst>
                                          <p:attrName>style.rotation</p:attrName>
                                        </p:attrNameLst>
                                      </p:cBhvr>
                                      <p:tavLst>
                                        <p:tav tm="0">
                                          <p:val>
                                            <p:fltVal val="0"/>
                                          </p:val>
                                        </p:tav>
                                        <p:tav tm="100000">
                                          <p:val>
                                            <p:fltVal val="90"/>
                                          </p:val>
                                        </p:tav>
                                      </p:tavLst>
                                    </p:anim>
                                    <p:animEffect transition="out" filter="fade">
                                      <p:cBhvr>
                                        <p:cTn id="52" dur="1000"/>
                                        <p:tgtEl>
                                          <p:spTgt spid="67"/>
                                        </p:tgtEl>
                                      </p:cBhvr>
                                    </p:animEffect>
                                    <p:set>
                                      <p:cBhvr>
                                        <p:cTn id="53" dur="1" fill="hold">
                                          <p:stCondLst>
                                            <p:cond delay="999"/>
                                          </p:stCondLst>
                                        </p:cTn>
                                        <p:tgtEl>
                                          <p:spTgt spid="67"/>
                                        </p:tgtEl>
                                        <p:attrNameLst>
                                          <p:attrName>style.visibility</p:attrName>
                                        </p:attrNameLst>
                                      </p:cBhvr>
                                      <p:to>
                                        <p:strVal val="hidden"/>
                                      </p:to>
                                    </p:set>
                                  </p:childTnLst>
                                </p:cTn>
                              </p:par>
                              <p:par>
                                <p:cTn id="54" presetID="31" presetClass="exit" presetSubtype="0" fill="hold" grpId="0" nodeType="withEffect">
                                  <p:stCondLst>
                                    <p:cond delay="0"/>
                                  </p:stCondLst>
                                  <p:childTnLst>
                                    <p:anim calcmode="lin" valueType="num">
                                      <p:cBhvr>
                                        <p:cTn id="55" dur="1000"/>
                                        <p:tgtEl>
                                          <p:spTgt spid="68"/>
                                        </p:tgtEl>
                                        <p:attrNameLst>
                                          <p:attrName>ppt_w</p:attrName>
                                        </p:attrNameLst>
                                      </p:cBhvr>
                                      <p:tavLst>
                                        <p:tav tm="0">
                                          <p:val>
                                            <p:strVal val="ppt_w"/>
                                          </p:val>
                                        </p:tav>
                                        <p:tav tm="100000">
                                          <p:val>
                                            <p:fltVal val="0"/>
                                          </p:val>
                                        </p:tav>
                                      </p:tavLst>
                                    </p:anim>
                                    <p:anim calcmode="lin" valueType="num">
                                      <p:cBhvr>
                                        <p:cTn id="56" dur="1000"/>
                                        <p:tgtEl>
                                          <p:spTgt spid="68"/>
                                        </p:tgtEl>
                                        <p:attrNameLst>
                                          <p:attrName>ppt_h</p:attrName>
                                        </p:attrNameLst>
                                      </p:cBhvr>
                                      <p:tavLst>
                                        <p:tav tm="0">
                                          <p:val>
                                            <p:strVal val="ppt_h"/>
                                          </p:val>
                                        </p:tav>
                                        <p:tav tm="100000">
                                          <p:val>
                                            <p:fltVal val="0"/>
                                          </p:val>
                                        </p:tav>
                                      </p:tavLst>
                                    </p:anim>
                                    <p:anim calcmode="lin" valueType="num">
                                      <p:cBhvr>
                                        <p:cTn id="57" dur="1000"/>
                                        <p:tgtEl>
                                          <p:spTgt spid="68"/>
                                        </p:tgtEl>
                                        <p:attrNameLst>
                                          <p:attrName>style.rotation</p:attrName>
                                        </p:attrNameLst>
                                      </p:cBhvr>
                                      <p:tavLst>
                                        <p:tav tm="0">
                                          <p:val>
                                            <p:fltVal val="0"/>
                                          </p:val>
                                        </p:tav>
                                        <p:tav tm="100000">
                                          <p:val>
                                            <p:fltVal val="90"/>
                                          </p:val>
                                        </p:tav>
                                      </p:tavLst>
                                    </p:anim>
                                    <p:animEffect transition="out" filter="fade">
                                      <p:cBhvr>
                                        <p:cTn id="58" dur="1000"/>
                                        <p:tgtEl>
                                          <p:spTgt spid="68"/>
                                        </p:tgtEl>
                                      </p:cBhvr>
                                    </p:animEffect>
                                    <p:set>
                                      <p:cBhvr>
                                        <p:cTn id="59" dur="1" fill="hold">
                                          <p:stCondLst>
                                            <p:cond delay="999"/>
                                          </p:stCondLst>
                                        </p:cTn>
                                        <p:tgtEl>
                                          <p:spTgt spid="68"/>
                                        </p:tgtEl>
                                        <p:attrNameLst>
                                          <p:attrName>style.visibility</p:attrName>
                                        </p:attrNameLst>
                                      </p:cBhvr>
                                      <p:to>
                                        <p:strVal val="hidden"/>
                                      </p:to>
                                    </p:set>
                                  </p:childTnLst>
                                </p:cTn>
                              </p:par>
                              <p:par>
                                <p:cTn id="60" presetID="31" presetClass="exit" presetSubtype="0" fill="hold" grpId="0" nodeType="withEffect">
                                  <p:stCondLst>
                                    <p:cond delay="0"/>
                                  </p:stCondLst>
                                  <p:childTnLst>
                                    <p:anim calcmode="lin" valueType="num">
                                      <p:cBhvr>
                                        <p:cTn id="61" dur="1000"/>
                                        <p:tgtEl>
                                          <p:spTgt spid="62"/>
                                        </p:tgtEl>
                                        <p:attrNameLst>
                                          <p:attrName>ppt_w</p:attrName>
                                        </p:attrNameLst>
                                      </p:cBhvr>
                                      <p:tavLst>
                                        <p:tav tm="0">
                                          <p:val>
                                            <p:strVal val="ppt_w"/>
                                          </p:val>
                                        </p:tav>
                                        <p:tav tm="100000">
                                          <p:val>
                                            <p:fltVal val="0"/>
                                          </p:val>
                                        </p:tav>
                                      </p:tavLst>
                                    </p:anim>
                                    <p:anim calcmode="lin" valueType="num">
                                      <p:cBhvr>
                                        <p:cTn id="62" dur="1000"/>
                                        <p:tgtEl>
                                          <p:spTgt spid="62"/>
                                        </p:tgtEl>
                                        <p:attrNameLst>
                                          <p:attrName>ppt_h</p:attrName>
                                        </p:attrNameLst>
                                      </p:cBhvr>
                                      <p:tavLst>
                                        <p:tav tm="0">
                                          <p:val>
                                            <p:strVal val="ppt_h"/>
                                          </p:val>
                                        </p:tav>
                                        <p:tav tm="100000">
                                          <p:val>
                                            <p:fltVal val="0"/>
                                          </p:val>
                                        </p:tav>
                                      </p:tavLst>
                                    </p:anim>
                                    <p:anim calcmode="lin" valueType="num">
                                      <p:cBhvr>
                                        <p:cTn id="63" dur="1000"/>
                                        <p:tgtEl>
                                          <p:spTgt spid="62"/>
                                        </p:tgtEl>
                                        <p:attrNameLst>
                                          <p:attrName>style.rotation</p:attrName>
                                        </p:attrNameLst>
                                      </p:cBhvr>
                                      <p:tavLst>
                                        <p:tav tm="0">
                                          <p:val>
                                            <p:fltVal val="0"/>
                                          </p:val>
                                        </p:tav>
                                        <p:tav tm="100000">
                                          <p:val>
                                            <p:fltVal val="90"/>
                                          </p:val>
                                        </p:tav>
                                      </p:tavLst>
                                    </p:anim>
                                    <p:animEffect transition="out" filter="fade">
                                      <p:cBhvr>
                                        <p:cTn id="64" dur="1000"/>
                                        <p:tgtEl>
                                          <p:spTgt spid="62"/>
                                        </p:tgtEl>
                                      </p:cBhvr>
                                    </p:animEffect>
                                    <p:set>
                                      <p:cBhvr>
                                        <p:cTn id="65" dur="1" fill="hold">
                                          <p:stCondLst>
                                            <p:cond delay="999"/>
                                          </p:stCondLst>
                                        </p:cTn>
                                        <p:tgtEl>
                                          <p:spTgt spid="62"/>
                                        </p:tgtEl>
                                        <p:attrNameLst>
                                          <p:attrName>style.visibility</p:attrName>
                                        </p:attrNameLst>
                                      </p:cBhvr>
                                      <p:to>
                                        <p:strVal val="hidden"/>
                                      </p:to>
                                    </p:set>
                                  </p:childTnLst>
                                </p:cTn>
                              </p:par>
                              <p:par>
                                <p:cTn id="66" presetID="31" presetClass="exit" presetSubtype="0" fill="hold" grpId="0" nodeType="withEffect">
                                  <p:stCondLst>
                                    <p:cond delay="0"/>
                                  </p:stCondLst>
                                  <p:childTnLst>
                                    <p:anim calcmode="lin" valueType="num">
                                      <p:cBhvr>
                                        <p:cTn id="67" dur="1000"/>
                                        <p:tgtEl>
                                          <p:spTgt spid="61"/>
                                        </p:tgtEl>
                                        <p:attrNameLst>
                                          <p:attrName>ppt_w</p:attrName>
                                        </p:attrNameLst>
                                      </p:cBhvr>
                                      <p:tavLst>
                                        <p:tav tm="0">
                                          <p:val>
                                            <p:strVal val="ppt_w"/>
                                          </p:val>
                                        </p:tav>
                                        <p:tav tm="100000">
                                          <p:val>
                                            <p:fltVal val="0"/>
                                          </p:val>
                                        </p:tav>
                                      </p:tavLst>
                                    </p:anim>
                                    <p:anim calcmode="lin" valueType="num">
                                      <p:cBhvr>
                                        <p:cTn id="68" dur="1000"/>
                                        <p:tgtEl>
                                          <p:spTgt spid="61"/>
                                        </p:tgtEl>
                                        <p:attrNameLst>
                                          <p:attrName>ppt_h</p:attrName>
                                        </p:attrNameLst>
                                      </p:cBhvr>
                                      <p:tavLst>
                                        <p:tav tm="0">
                                          <p:val>
                                            <p:strVal val="ppt_h"/>
                                          </p:val>
                                        </p:tav>
                                        <p:tav tm="100000">
                                          <p:val>
                                            <p:fltVal val="0"/>
                                          </p:val>
                                        </p:tav>
                                      </p:tavLst>
                                    </p:anim>
                                    <p:anim calcmode="lin" valueType="num">
                                      <p:cBhvr>
                                        <p:cTn id="69" dur="1000"/>
                                        <p:tgtEl>
                                          <p:spTgt spid="61"/>
                                        </p:tgtEl>
                                        <p:attrNameLst>
                                          <p:attrName>style.rotation</p:attrName>
                                        </p:attrNameLst>
                                      </p:cBhvr>
                                      <p:tavLst>
                                        <p:tav tm="0">
                                          <p:val>
                                            <p:fltVal val="0"/>
                                          </p:val>
                                        </p:tav>
                                        <p:tav tm="100000">
                                          <p:val>
                                            <p:fltVal val="90"/>
                                          </p:val>
                                        </p:tav>
                                      </p:tavLst>
                                    </p:anim>
                                    <p:animEffect transition="out" filter="fade">
                                      <p:cBhvr>
                                        <p:cTn id="70" dur="1000"/>
                                        <p:tgtEl>
                                          <p:spTgt spid="61"/>
                                        </p:tgtEl>
                                      </p:cBhvr>
                                    </p:animEffect>
                                    <p:set>
                                      <p:cBhvr>
                                        <p:cTn id="71" dur="1" fill="hold">
                                          <p:stCondLst>
                                            <p:cond delay="999"/>
                                          </p:stCondLst>
                                        </p:cTn>
                                        <p:tgtEl>
                                          <p:spTgt spid="61"/>
                                        </p:tgtEl>
                                        <p:attrNameLst>
                                          <p:attrName>style.visibility</p:attrName>
                                        </p:attrNameLst>
                                      </p:cBhvr>
                                      <p:to>
                                        <p:strVal val="hidden"/>
                                      </p:to>
                                    </p:set>
                                  </p:childTnLst>
                                </p:cTn>
                              </p:par>
                              <p:par>
                                <p:cTn id="72" presetID="31" presetClass="exit" presetSubtype="0" fill="hold" grpId="0" nodeType="withEffect">
                                  <p:stCondLst>
                                    <p:cond delay="0"/>
                                  </p:stCondLst>
                                  <p:childTnLst>
                                    <p:anim calcmode="lin" valueType="num">
                                      <p:cBhvr>
                                        <p:cTn id="73" dur="1000"/>
                                        <p:tgtEl>
                                          <p:spTgt spid="69"/>
                                        </p:tgtEl>
                                        <p:attrNameLst>
                                          <p:attrName>ppt_w</p:attrName>
                                        </p:attrNameLst>
                                      </p:cBhvr>
                                      <p:tavLst>
                                        <p:tav tm="0">
                                          <p:val>
                                            <p:strVal val="ppt_w"/>
                                          </p:val>
                                        </p:tav>
                                        <p:tav tm="100000">
                                          <p:val>
                                            <p:fltVal val="0"/>
                                          </p:val>
                                        </p:tav>
                                      </p:tavLst>
                                    </p:anim>
                                    <p:anim calcmode="lin" valueType="num">
                                      <p:cBhvr>
                                        <p:cTn id="74" dur="1000"/>
                                        <p:tgtEl>
                                          <p:spTgt spid="69"/>
                                        </p:tgtEl>
                                        <p:attrNameLst>
                                          <p:attrName>ppt_h</p:attrName>
                                        </p:attrNameLst>
                                      </p:cBhvr>
                                      <p:tavLst>
                                        <p:tav tm="0">
                                          <p:val>
                                            <p:strVal val="ppt_h"/>
                                          </p:val>
                                        </p:tav>
                                        <p:tav tm="100000">
                                          <p:val>
                                            <p:fltVal val="0"/>
                                          </p:val>
                                        </p:tav>
                                      </p:tavLst>
                                    </p:anim>
                                    <p:anim calcmode="lin" valueType="num">
                                      <p:cBhvr>
                                        <p:cTn id="75" dur="1000"/>
                                        <p:tgtEl>
                                          <p:spTgt spid="69"/>
                                        </p:tgtEl>
                                        <p:attrNameLst>
                                          <p:attrName>style.rotation</p:attrName>
                                        </p:attrNameLst>
                                      </p:cBhvr>
                                      <p:tavLst>
                                        <p:tav tm="0">
                                          <p:val>
                                            <p:fltVal val="0"/>
                                          </p:val>
                                        </p:tav>
                                        <p:tav tm="100000">
                                          <p:val>
                                            <p:fltVal val="90"/>
                                          </p:val>
                                        </p:tav>
                                      </p:tavLst>
                                    </p:anim>
                                    <p:animEffect transition="out" filter="fade">
                                      <p:cBhvr>
                                        <p:cTn id="76" dur="1000"/>
                                        <p:tgtEl>
                                          <p:spTgt spid="69"/>
                                        </p:tgtEl>
                                      </p:cBhvr>
                                    </p:animEffect>
                                    <p:set>
                                      <p:cBhvr>
                                        <p:cTn id="77" dur="1" fill="hold">
                                          <p:stCondLst>
                                            <p:cond delay="999"/>
                                          </p:stCondLst>
                                        </p:cTn>
                                        <p:tgtEl>
                                          <p:spTgt spid="6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xit" presetSubtype="0" fill="hold" grpId="0" nodeType="clickEffect">
                                  <p:stCondLst>
                                    <p:cond delay="0"/>
                                  </p:stCondLst>
                                  <p:childTnLst>
                                    <p:anim calcmode="lin" valueType="num">
                                      <p:cBhvr>
                                        <p:cTn id="81" dur="1000"/>
                                        <p:tgtEl>
                                          <p:spTgt spid="56"/>
                                        </p:tgtEl>
                                        <p:attrNameLst>
                                          <p:attrName>ppt_w</p:attrName>
                                        </p:attrNameLst>
                                      </p:cBhvr>
                                      <p:tavLst>
                                        <p:tav tm="0">
                                          <p:val>
                                            <p:strVal val="ppt_w"/>
                                          </p:val>
                                        </p:tav>
                                        <p:tav tm="100000">
                                          <p:val>
                                            <p:fltVal val="0"/>
                                          </p:val>
                                        </p:tav>
                                      </p:tavLst>
                                    </p:anim>
                                    <p:anim calcmode="lin" valueType="num">
                                      <p:cBhvr>
                                        <p:cTn id="82" dur="1000"/>
                                        <p:tgtEl>
                                          <p:spTgt spid="56"/>
                                        </p:tgtEl>
                                        <p:attrNameLst>
                                          <p:attrName>ppt_h</p:attrName>
                                        </p:attrNameLst>
                                      </p:cBhvr>
                                      <p:tavLst>
                                        <p:tav tm="0">
                                          <p:val>
                                            <p:strVal val="ppt_h"/>
                                          </p:val>
                                        </p:tav>
                                        <p:tav tm="100000">
                                          <p:val>
                                            <p:fltVal val="0"/>
                                          </p:val>
                                        </p:tav>
                                      </p:tavLst>
                                    </p:anim>
                                    <p:anim calcmode="lin" valueType="num">
                                      <p:cBhvr>
                                        <p:cTn id="83" dur="1000"/>
                                        <p:tgtEl>
                                          <p:spTgt spid="56"/>
                                        </p:tgtEl>
                                        <p:attrNameLst>
                                          <p:attrName>style.rotation</p:attrName>
                                        </p:attrNameLst>
                                      </p:cBhvr>
                                      <p:tavLst>
                                        <p:tav tm="0">
                                          <p:val>
                                            <p:fltVal val="0"/>
                                          </p:val>
                                        </p:tav>
                                        <p:tav tm="100000">
                                          <p:val>
                                            <p:fltVal val="90"/>
                                          </p:val>
                                        </p:tav>
                                      </p:tavLst>
                                    </p:anim>
                                    <p:animEffect transition="out" filter="fade">
                                      <p:cBhvr>
                                        <p:cTn id="84" dur="1000"/>
                                        <p:tgtEl>
                                          <p:spTgt spid="56"/>
                                        </p:tgtEl>
                                      </p:cBhvr>
                                    </p:animEffect>
                                    <p:set>
                                      <p:cBhvr>
                                        <p:cTn id="85" dur="1" fill="hold">
                                          <p:stCondLst>
                                            <p:cond delay="999"/>
                                          </p:stCondLst>
                                        </p:cTn>
                                        <p:tgtEl>
                                          <p:spTgt spid="5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66"/>
                                        </p:tgtEl>
                                      </p:cBhvr>
                                    </p:animEffect>
                                    <p:animScale>
                                      <p:cBhvr>
                                        <p:cTn id="90" dur="250" autoRev="1" fill="hold"/>
                                        <p:tgtEl>
                                          <p:spTgt spid="66"/>
                                        </p:tgtEl>
                                      </p:cBhvr>
                                      <p:by x="105000" y="105000"/>
                                    </p:animScale>
                                  </p:childTnLst>
                                </p:cTn>
                              </p:par>
                              <p:par>
                                <p:cTn id="91" presetID="1" presetClass="exit"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6" grpId="0"/>
      <p:bldP spid="58" grpId="0"/>
      <p:bldP spid="61" grpId="0"/>
      <p:bldP spid="62" grpId="0"/>
      <p:bldP spid="63" grpId="0"/>
      <p:bldP spid="64" grpId="0"/>
      <p:bldP spid="65" grpId="0"/>
      <p:bldP spid="66" grpId="0"/>
      <p:bldP spid="67" grpId="0"/>
      <p:bldP spid="68"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entendre</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noProof="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entend</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 name="Group 3"/>
          <p:cNvGrpSpPr/>
          <p:nvPr/>
        </p:nvGrpSpPr>
        <p:grpSpPr>
          <a:xfrm>
            <a:off x="10560180" y="199453"/>
            <a:ext cx="1118937" cy="2901127"/>
            <a:chOff x="1861174" y="1718999"/>
            <a:chExt cx="1118937" cy="2901127"/>
          </a:xfrm>
        </p:grpSpPr>
        <p:pic>
          <p:nvPicPr>
            <p:cNvPr id="1026" name="Picture 2" descr="http://www.clker.com/cliparts/6/5/C/P/I/Q/see-hear-speak-no-evil-monkey-md.png"/>
            <p:cNvPicPr>
              <a:picLocks noChangeAspect="1" noChangeArrowheads="1"/>
            </p:cNvPicPr>
            <p:nvPr/>
          </p:nvPicPr>
          <p:blipFill rotWithShape="1">
            <a:blip r:embed="rId5">
              <a:extLst>
                <a:ext uri="{28A0092B-C50C-407E-A947-70E740481C1C}">
                  <a14:useLocalDpi xmlns:a14="http://schemas.microsoft.com/office/drawing/2010/main" val="0"/>
                </a:ext>
              </a:extLst>
            </a:blip>
            <a:srcRect b="-3599"/>
            <a:stretch/>
          </p:blipFill>
          <p:spPr bwMode="auto">
            <a:xfrm>
              <a:off x="1861174" y="1718999"/>
              <a:ext cx="1028700" cy="29011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861174" y="2472005"/>
              <a:ext cx="1118937" cy="11953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ntend.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entendre</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entend.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ea typeface="Century Gothic"/>
                <a:cs typeface="Century Gothic"/>
                <a:sym typeface="Century Gothic"/>
              </a:rPr>
              <a:t>entend</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entendre.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enten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entend</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219200" y="4051232"/>
            <a:ext cx="10299507"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entend</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6000" kern="0" noProof="0" dirty="0">
                <a:solidFill>
                  <a:srgbClr val="1E4E79"/>
                </a:solidFill>
                <a:latin typeface="Century Gothic"/>
                <a:ea typeface="Century Gothic"/>
                <a:cs typeface="Century Gothic"/>
                <a:sym typeface="Century Gothic"/>
              </a:rPr>
              <a:t>d</a:t>
            </a:r>
            <a:r>
              <a:rPr lang="en-GB" sz="6000" kern="0" dirty="0">
                <a:solidFill>
                  <a:srgbClr val="1E4E79"/>
                </a:solidFill>
                <a:latin typeface="Century Gothic"/>
                <a:ea typeface="Century Gothic"/>
                <a:cs typeface="Century Gothic"/>
                <a:sym typeface="Century Gothic"/>
              </a:rPr>
              <a:t>es </a:t>
            </a:r>
            <a:r>
              <a:rPr lang="en-GB" sz="6000" kern="0" dirty="0" err="1">
                <a:solidFill>
                  <a:srgbClr val="1E4E79"/>
                </a:solidFill>
                <a:latin typeface="Century Gothic"/>
                <a:ea typeface="Century Gothic"/>
                <a:cs typeface="Century Gothic"/>
                <a:sym typeface="Century Gothic"/>
              </a:rPr>
              <a:t>annonces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624264" y="5153969"/>
            <a:ext cx="973354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hear</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a:solidFill>
                  <a:srgbClr val="ED7D31"/>
                </a:solidFill>
                <a:latin typeface="Century Gothic"/>
                <a:ea typeface="Century Gothic"/>
                <a:cs typeface="Century Gothic"/>
                <a:sym typeface="Century Gothic"/>
              </a:rPr>
              <a:t>hear</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announcements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entend.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entendre</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149976"/>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peut</a:t>
            </a: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5800" b="1" kern="0" dirty="0">
                <a:solidFill>
                  <a:srgbClr val="ED7D31"/>
                </a:solidFill>
                <a:latin typeface="Century Gothic"/>
                <a:ea typeface="Century Gothic"/>
                <a:cs typeface="Century Gothic"/>
                <a:sym typeface="Century Gothic"/>
              </a:rPr>
              <a:t>entendre</a:t>
            </a: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a:t>
            </a:r>
            <a:r>
              <a:rPr kumimoji="0" lang="en-GB" sz="58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58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annonces</a:t>
            </a: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0" y="5165639"/>
            <a:ext cx="12191999" cy="50364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can</a:t>
            </a:r>
            <a:r>
              <a:rPr lang="en-GB" sz="3200" kern="0" dirty="0">
                <a:solidFill>
                  <a:srgbClr val="1E4E79"/>
                </a:solidFill>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is able </a:t>
            </a:r>
            <a:r>
              <a:rPr lang="en-GB" sz="3200" b="1" kern="0" dirty="0">
                <a:solidFill>
                  <a:srgbClr val="ED7D31"/>
                </a:solidFill>
                <a:latin typeface="Century Gothic"/>
                <a:ea typeface="Century Gothic"/>
                <a:cs typeface="Century Gothic"/>
                <a:sym typeface="Century Gothic"/>
              </a:rPr>
              <a:t>to 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announcements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Arc 5">
            <a:extLst>
              <a:ext uri="{FF2B5EF4-FFF2-40B4-BE49-F238E27FC236}">
                <a16:creationId xmlns:a16="http://schemas.microsoft.com/office/drawing/2014/main" id="{72018116-2A41-4739-8433-66EA2D8FE9D0}"/>
              </a:ext>
            </a:extLst>
          </p:cNvPr>
          <p:cNvSpPr/>
          <p:nvPr/>
        </p:nvSpPr>
        <p:spPr>
          <a:xfrm rot="8096812">
            <a:off x="2982352" y="4384963"/>
            <a:ext cx="720110" cy="729841"/>
          </a:xfrm>
          <a:prstGeom prst="arc">
            <a:avLst>
              <a:gd name="adj1" fmla="val 16256441"/>
              <a:gd name="adj2" fmla="val 0"/>
            </a:avLst>
          </a:prstGeom>
          <a:ln w="57150">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eut entendre.wav"/>
                                        </p:tgtEl>
                                      </p:cMediaNode>
                                    </p:audio>
                                  </p:sub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ntend.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entend</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 | is </a:t>
            </a:r>
            <a:r>
              <a:rPr lang="en-GB" sz="3200" kern="0" dirty="0">
                <a:solidFill>
                  <a:srgbClr val="1E4E79"/>
                </a:solidFill>
                <a:latin typeface="Century Gothic"/>
                <a:ea typeface="Century Gothic"/>
                <a:cs typeface="Century Gothic"/>
                <a:sym typeface="Century Gothic"/>
              </a:rPr>
              <a:t>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entend.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lang="en-GB" sz="6000" kern="0" noProof="0" dirty="0">
                <a:solidFill>
                  <a:srgbClr val="1E4E79"/>
                </a:solidFill>
                <a:latin typeface="Century Gothic"/>
                <a:ea typeface="Century Gothic"/>
                <a:cs typeface="Century Gothic"/>
                <a:sym typeface="Century Gothic"/>
              </a:rPr>
              <a:t>d</a:t>
            </a:r>
            <a:r>
              <a:rPr lang="en-GB" sz="6000" kern="0" dirty="0">
                <a:solidFill>
                  <a:srgbClr val="1E4E79"/>
                </a:solidFill>
                <a:latin typeface="Century Gothic"/>
                <a:ea typeface="Century Gothic"/>
                <a:cs typeface="Century Gothic"/>
                <a:sym typeface="Century Gothic"/>
              </a:rPr>
              <a:t>es </a:t>
            </a:r>
            <a:r>
              <a:rPr lang="en-GB" sz="6000" kern="0" dirty="0" err="1">
                <a:solidFill>
                  <a:srgbClr val="1E4E79"/>
                </a:solidFill>
                <a:latin typeface="Century Gothic"/>
                <a:ea typeface="Century Gothic"/>
                <a:cs typeface="Century Gothic"/>
                <a:sym typeface="Century Gothic"/>
              </a:rPr>
              <a:t>annonces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608622" y="4039199"/>
            <a:ext cx="3304497"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en-GB" sz="6000" b="1" kern="0" dirty="0" err="1">
                <a:solidFill>
                  <a:srgbClr val="ED7D31"/>
                </a:solidFill>
                <a:latin typeface="Century Gothic"/>
                <a:ea typeface="Century Gothic"/>
                <a:cs typeface="Century Gothic"/>
                <a:sym typeface="Century Gothic"/>
              </a:rPr>
              <a:t>entend</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9420862"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hear</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a:t>
            </a:r>
            <a:r>
              <a:rPr lang="en-GB" sz="3200" b="1" kern="0" dirty="0">
                <a:solidFill>
                  <a:srgbClr val="ED7D31"/>
                </a:solidFill>
                <a:latin typeface="Century Gothic"/>
                <a:ea typeface="Century Gothic"/>
                <a:cs typeface="Century Gothic"/>
                <a:sym typeface="Century Gothic"/>
              </a:rPr>
              <a:t>hear</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announcements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entend.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ntend.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entend</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[hears | is hear</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peut entendr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peut</a:t>
            </a: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a:t>
            </a:r>
            <a:r>
              <a:rPr kumimoji="0" lang="en-GB" sz="5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annonces</a:t>
            </a:r>
            <a:r>
              <a:rPr kumimoji="0" lang="en-GB" sz="5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8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329057" y="4039200"/>
            <a:ext cx="377832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58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entendre</a:t>
            </a:r>
            <a:endParaRPr kumimoji="0" sz="5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9420862"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E4E79"/>
                </a:solidFill>
                <a:latin typeface="Century Gothic"/>
                <a:ea typeface="Century Gothic"/>
                <a:cs typeface="Century Gothic"/>
                <a:sym typeface="Century Gothic"/>
              </a:rPr>
              <a:t>[She can/is able </a:t>
            </a:r>
            <a:r>
              <a:rPr lang="en-GB" sz="3200" b="1" kern="0" dirty="0">
                <a:solidFill>
                  <a:srgbClr val="ED7D31"/>
                </a:solidFill>
                <a:latin typeface="Century Gothic"/>
                <a:ea typeface="Century Gothic"/>
                <a:cs typeface="Century Gothic"/>
                <a:sym typeface="Century Gothic"/>
              </a:rPr>
              <a:t>to hear</a:t>
            </a:r>
            <a:r>
              <a:rPr lang="en-GB" sz="3200" kern="0" dirty="0">
                <a:solidFill>
                  <a:srgbClr val="1E4E79"/>
                </a:solidFill>
                <a:latin typeface="Century Gothic"/>
                <a:ea typeface="Century Gothic"/>
                <a:cs typeface="Century Gothic"/>
                <a:sym typeface="Century Gothic"/>
              </a:rPr>
              <a:t> announcements.]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Arc 8">
            <a:extLst>
              <a:ext uri="{FF2B5EF4-FFF2-40B4-BE49-F238E27FC236}">
                <a16:creationId xmlns:a16="http://schemas.microsoft.com/office/drawing/2014/main" id="{50D474C4-285D-4CC8-8F68-31990AD5BF4E}"/>
              </a:ext>
            </a:extLst>
          </p:cNvPr>
          <p:cNvSpPr/>
          <p:nvPr/>
        </p:nvSpPr>
        <p:spPr>
          <a:xfrm rot="8096812">
            <a:off x="2982352" y="4384963"/>
            <a:ext cx="720110" cy="729841"/>
          </a:xfrm>
          <a:prstGeom prst="arc">
            <a:avLst>
              <a:gd name="adj1" fmla="val 16256441"/>
              <a:gd name="adj2" fmla="val 0"/>
            </a:avLst>
          </a:prstGeom>
          <a:ln w="57150">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spTree>
    <p:extLst>
      <p:ext uri="{BB962C8B-B14F-4D97-AF65-F5344CB8AC3E}">
        <p14:creationId xmlns:p14="http://schemas.microsoft.com/office/powerpoint/2010/main" val="36464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tend.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500"/>
                                        <p:tgtEl>
                                          <p:spTgt spid="96"/>
                                        </p:tgtEl>
                                      </p:cBhvr>
                                    </p:animEffect>
                                  </p:childTnLst>
                                  <p:subTnLst>
                                    <p:audio>
                                      <p:cMediaNode>
                                        <p:cTn display="0" masterRel="sameClick">
                                          <p:stCondLst>
                                            <p:cond evt="begin" delay="0">
                                              <p:tn val="27"/>
                                            </p:cond>
                                          </p:stCondLst>
                                          <p:endCondLst>
                                            <p:cond evt="onStopAudio" delay="0">
                                              <p:tgtEl>
                                                <p:sldTgt/>
                                              </p:tgtEl>
                                            </p:cond>
                                          </p:endCondLst>
                                        </p:cTn>
                                        <p:tgtEl>
                                          <p:sndTgt r:embed="rId4" name="elle peut entendr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4F55C5B-6E69-D74E-9BE5-8088EB3228DB}"/>
              </a:ext>
            </a:extLst>
          </p:cNvPr>
          <p:cNvSpPr txBox="1"/>
          <p:nvPr/>
        </p:nvSpPr>
        <p:spPr>
          <a:xfrm>
            <a:off x="180000" y="3580774"/>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a:t>
            </a:r>
            <a:r>
              <a:rPr kumimoji="0" lang="en-US" sz="2400" b="1"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400" b="0" i="0"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enfant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Verbes</a:t>
            </a:r>
            <a:r>
              <a:rPr lang="en-GB" sz="3600" b="1" dirty="0">
                <a:solidFill>
                  <a:schemeClr val="bg1"/>
                </a:solidFill>
              </a:rPr>
              <a:t> avec </a:t>
            </a:r>
            <a:r>
              <a:rPr lang="en-GB" sz="3600" b="1" dirty="0" err="1">
                <a:solidFill>
                  <a:schemeClr val="bg1"/>
                </a:solidFill>
              </a:rPr>
              <a:t>à</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667628"/>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reply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answer someone or something. </a:t>
            </a:r>
            <a:endPar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180000" y="2742791"/>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question.</a:t>
            </a:r>
          </a:p>
        </p:txBody>
      </p:sp>
      <p:sp>
        <p:nvSpPr>
          <p:cNvPr id="10" name="TextBox 9">
            <a:extLst>
              <a:ext uri="{FF2B5EF4-FFF2-40B4-BE49-F238E27FC236}">
                <a16:creationId xmlns:a16="http://schemas.microsoft.com/office/drawing/2014/main" id="{14F55C5B-6E69-D74E-9BE5-8088EB3228DB}"/>
              </a:ext>
            </a:extLst>
          </p:cNvPr>
          <p:cNvSpPr txBox="1"/>
          <p:nvPr/>
        </p:nvSpPr>
        <p:spPr>
          <a:xfrm>
            <a:off x="4185037" y="2742791"/>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 answering the question.</a:t>
            </a:r>
          </a:p>
        </p:txBody>
      </p:sp>
      <p:sp>
        <p:nvSpPr>
          <p:cNvPr id="14" name="TextBox 13">
            <a:extLst>
              <a:ext uri="{FF2B5EF4-FFF2-40B4-BE49-F238E27FC236}">
                <a16:creationId xmlns:a16="http://schemas.microsoft.com/office/drawing/2014/main" id="{14F55C5B-6E69-D74E-9BE5-8088EB3228DB}"/>
              </a:ext>
            </a:extLst>
          </p:cNvPr>
          <p:cNvSpPr txBox="1"/>
          <p:nvPr/>
        </p:nvSpPr>
        <p:spPr>
          <a:xfrm>
            <a:off x="180000" y="5256740"/>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questions.</a:t>
            </a:r>
          </a:p>
        </p:txBody>
      </p:sp>
      <p:sp>
        <p:nvSpPr>
          <p:cNvPr id="15" name="TextBox 14">
            <a:extLst>
              <a:ext uri="{FF2B5EF4-FFF2-40B4-BE49-F238E27FC236}">
                <a16:creationId xmlns:a16="http://schemas.microsoft.com/office/drawing/2014/main" id="{14F55C5B-6E69-D74E-9BE5-8088EB3228DB}"/>
              </a:ext>
            </a:extLst>
          </p:cNvPr>
          <p:cNvSpPr txBox="1"/>
          <p:nvPr/>
        </p:nvSpPr>
        <p:spPr>
          <a:xfrm>
            <a:off x="4173315" y="5273453"/>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answers the questions.</a:t>
            </a:r>
          </a:p>
        </p:txBody>
      </p:sp>
      <p:sp>
        <p:nvSpPr>
          <p:cNvPr id="2" name="Oval 1"/>
          <p:cNvSpPr/>
          <p:nvPr/>
        </p:nvSpPr>
        <p:spPr>
          <a:xfrm>
            <a:off x="1885380" y="3597484"/>
            <a:ext cx="576000" cy="5040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1">
            <a:extLst>
              <a:ext uri="{FF2B5EF4-FFF2-40B4-BE49-F238E27FC236}">
                <a16:creationId xmlns:a16="http://schemas.microsoft.com/office/drawing/2014/main" id="{506ECEA9-179C-42EB-91D3-844E21577571}"/>
              </a:ext>
            </a:extLst>
          </p:cNvPr>
          <p:cNvSpPr/>
          <p:nvPr/>
        </p:nvSpPr>
        <p:spPr>
          <a:xfrm>
            <a:off x="9034789" y="3151144"/>
            <a:ext cx="2781651" cy="1050282"/>
          </a:xfrm>
          <a:prstGeom prst="wedgeRoundRectCallout">
            <a:avLst>
              <a:gd name="adj1" fmla="val -50210"/>
              <a:gd name="adj2" fmla="val -1734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la / le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l’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before a word beginning with a vowel/h.</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Speech Bubble: Rectangle with Corners Rounded 11">
            <a:extLst>
              <a:ext uri="{FF2B5EF4-FFF2-40B4-BE49-F238E27FC236}">
                <a16:creationId xmlns:a16="http://schemas.microsoft.com/office/drawing/2014/main" id="{506ECEA9-179C-42EB-91D3-844E21577571}"/>
              </a:ext>
            </a:extLst>
          </p:cNvPr>
          <p:cNvSpPr/>
          <p:nvPr/>
        </p:nvSpPr>
        <p:spPr>
          <a:xfrm>
            <a:off x="9034788" y="5334627"/>
            <a:ext cx="2781651" cy="339316"/>
          </a:xfrm>
          <a:prstGeom prst="wedgeRoundRectCallout">
            <a:avLst>
              <a:gd name="adj1" fmla="val -50210"/>
              <a:gd name="adj2" fmla="val -1318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 les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aux</a:t>
            </a:r>
          </a:p>
        </p:txBody>
      </p:sp>
      <p:sp>
        <p:nvSpPr>
          <p:cNvPr id="18" name="Oval 17"/>
          <p:cNvSpPr/>
          <p:nvPr/>
        </p:nvSpPr>
        <p:spPr>
          <a:xfrm>
            <a:off x="1954879" y="5273453"/>
            <a:ext cx="684000" cy="5040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4F55C5B-6E69-D74E-9BE5-8088EB3228DB}"/>
              </a:ext>
            </a:extLst>
          </p:cNvPr>
          <p:cNvSpPr txBox="1"/>
          <p:nvPr/>
        </p:nvSpPr>
        <p:spPr>
          <a:xfrm>
            <a:off x="4173315" y="3586345"/>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 are replying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child.</a:t>
            </a:r>
          </a:p>
        </p:txBody>
      </p:sp>
      <p:sp>
        <p:nvSpPr>
          <p:cNvPr id="22" name="TextBox 21">
            <a:extLst>
              <a:ext uri="{FF2B5EF4-FFF2-40B4-BE49-F238E27FC236}">
                <a16:creationId xmlns:a16="http://schemas.microsoft.com/office/drawing/2014/main" id="{14F55C5B-6E69-D74E-9BE5-8088EB3228DB}"/>
              </a:ext>
            </a:extLst>
          </p:cNvPr>
          <p:cNvSpPr txBox="1"/>
          <p:nvPr/>
        </p:nvSpPr>
        <p:spPr>
          <a:xfrm>
            <a:off x="180000" y="4418757"/>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a:t>
            </a:r>
          </a:p>
        </p:txBody>
      </p:sp>
      <p:sp>
        <p:nvSpPr>
          <p:cNvPr id="23" name="TextBox 22">
            <a:extLst>
              <a:ext uri="{FF2B5EF4-FFF2-40B4-BE49-F238E27FC236}">
                <a16:creationId xmlns:a16="http://schemas.microsoft.com/office/drawing/2014/main" id="{14F55C5B-6E69-D74E-9BE5-8088EB3228DB}"/>
              </a:ext>
            </a:extLst>
          </p:cNvPr>
          <p:cNvSpPr txBox="1"/>
          <p:nvPr/>
        </p:nvSpPr>
        <p:spPr>
          <a:xfrm>
            <a:off x="4173315" y="4429899"/>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He’s replying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message.</a:t>
            </a:r>
          </a:p>
        </p:txBody>
      </p:sp>
      <p:sp>
        <p:nvSpPr>
          <p:cNvPr id="24" name="Oval 23"/>
          <p:cNvSpPr/>
          <p:nvPr/>
        </p:nvSpPr>
        <p:spPr>
          <a:xfrm>
            <a:off x="1608340" y="4416642"/>
            <a:ext cx="504000" cy="5040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Speech Bubble: Rectangle with Corners Rounded 11">
            <a:extLst>
              <a:ext uri="{FF2B5EF4-FFF2-40B4-BE49-F238E27FC236}">
                <a16:creationId xmlns:a16="http://schemas.microsoft.com/office/drawing/2014/main" id="{506ECEA9-179C-42EB-91D3-844E21577571}"/>
              </a:ext>
            </a:extLst>
          </p:cNvPr>
          <p:cNvSpPr/>
          <p:nvPr/>
        </p:nvSpPr>
        <p:spPr>
          <a:xfrm>
            <a:off x="9034790" y="2651970"/>
            <a:ext cx="2781651" cy="355818"/>
          </a:xfrm>
          <a:prstGeom prst="wedgeRoundRectCallout">
            <a:avLst>
              <a:gd name="adj1" fmla="val -50210"/>
              <a:gd name="adj2" fmla="val -1734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a:t>
            </a:r>
          </a:p>
        </p:txBody>
      </p:sp>
      <p:sp>
        <p:nvSpPr>
          <p:cNvPr id="26" name="Speech Bubble: Rectangle with Corners Rounded 11">
            <a:extLst>
              <a:ext uri="{FF2B5EF4-FFF2-40B4-BE49-F238E27FC236}">
                <a16:creationId xmlns:a16="http://schemas.microsoft.com/office/drawing/2014/main" id="{506ECEA9-179C-42EB-91D3-844E21577571}"/>
              </a:ext>
            </a:extLst>
          </p:cNvPr>
          <p:cNvSpPr/>
          <p:nvPr/>
        </p:nvSpPr>
        <p:spPr>
          <a:xfrm>
            <a:off x="9034788" y="4485924"/>
            <a:ext cx="2781651" cy="339316"/>
          </a:xfrm>
          <a:prstGeom prst="wedgeRoundRectCallout">
            <a:avLst>
              <a:gd name="adj1" fmla="val -50210"/>
              <a:gd name="adj2" fmla="val -1734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à + le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au</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0" name="Speech Bubble: Rectangle with Corners Rounded 11">
            <a:extLst>
              <a:ext uri="{FF2B5EF4-FFF2-40B4-BE49-F238E27FC236}">
                <a16:creationId xmlns:a16="http://schemas.microsoft.com/office/drawing/2014/main" id="{04723DA8-51EA-48E8-9F33-8A8A6153A874}"/>
              </a:ext>
            </a:extLst>
          </p:cNvPr>
          <p:cNvSpPr/>
          <p:nvPr/>
        </p:nvSpPr>
        <p:spPr>
          <a:xfrm>
            <a:off x="4727569" y="404347"/>
            <a:ext cx="4651214" cy="1007784"/>
          </a:xfrm>
          <a:prstGeom prst="wedgeRoundRectCallout">
            <a:avLst>
              <a:gd name="adj1" fmla="val -16606"/>
              <a:gd name="adj2" fmla="val 64456"/>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Notice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the verb ‘to answer’ is not followed by a preposition in English. It still needs one in French!</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7" name="Rounded Rectangle 2">
            <a:extLst>
              <a:ext uri="{FF2B5EF4-FFF2-40B4-BE49-F238E27FC236}">
                <a16:creationId xmlns:a16="http://schemas.microsoft.com/office/drawing/2014/main" id="{EEFCD4DA-DBAE-44E7-ACAF-27CE9B6D2D67}"/>
              </a:ext>
            </a:extLst>
          </p:cNvPr>
          <p:cNvSpPr/>
          <p:nvPr/>
        </p:nvSpPr>
        <p:spPr>
          <a:xfrm>
            <a:off x="1744565" y="1694695"/>
            <a:ext cx="409461" cy="3960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ounded Rectangle 2">
            <a:extLst>
              <a:ext uri="{FF2B5EF4-FFF2-40B4-BE49-F238E27FC236}">
                <a16:creationId xmlns:a16="http://schemas.microsoft.com/office/drawing/2014/main" id="{F1B6FEEF-F635-428F-8707-1BF008F036EB}"/>
              </a:ext>
            </a:extLst>
          </p:cNvPr>
          <p:cNvSpPr/>
          <p:nvPr/>
        </p:nvSpPr>
        <p:spPr>
          <a:xfrm>
            <a:off x="3513860" y="1671611"/>
            <a:ext cx="409461" cy="3960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672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0" grpId="0"/>
      <p:bldP spid="14" grpId="0"/>
      <p:bldP spid="15" grpId="0"/>
      <p:bldP spid="2" grpId="0" animBg="1"/>
      <p:bldP spid="16" grpId="0" animBg="1"/>
      <p:bldP spid="17" grpId="0" animBg="1"/>
      <p:bldP spid="18" grpId="0" animBg="1"/>
      <p:bldP spid="21" grpId="0"/>
      <p:bldP spid="22" grpId="0"/>
      <p:bldP spid="23" grpId="0"/>
      <p:bldP spid="24" grpId="0" animBg="1"/>
      <p:bldP spid="25" grpId="0" animBg="1"/>
      <p:bldP spid="26" grpId="0" animBg="1"/>
      <p:bldP spid="40" grpId="0" animBg="1"/>
      <p:bldP spid="27"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151FCEA-26BD-4EA7-BF8B-34507DD006EF}"/>
              </a:ext>
            </a:extLst>
          </p:cNvPr>
          <p:cNvSpPr txBox="1"/>
          <p:nvPr/>
        </p:nvSpPr>
        <p:spPr>
          <a:xfrm>
            <a:off x="180000" y="4989134"/>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locaux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AE837294-DA73-4D84-BAC4-A729B9184104}"/>
              </a:ext>
            </a:extLst>
          </p:cNvPr>
          <p:cNvSpPr txBox="1"/>
          <p:nvPr/>
        </p:nvSpPr>
        <p:spPr>
          <a:xfrm>
            <a:off x="180000" y="3448593"/>
            <a:ext cx="6561994"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Tu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dépends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rPr>
              <a:t>de l</a:t>
            </a:r>
            <a:r>
              <a:rPr kumimoji="0" lang="en-US" sz="2400" b="0" i="0" strike="noStrike" kern="1200" cap="none" spc="0" normalizeH="0" baseline="0" noProof="0" dirty="0">
                <a:ln>
                  <a:noFill/>
                </a:ln>
                <a:solidFill>
                  <a:srgbClr val="4472C4">
                    <a:lumMod val="50000"/>
                  </a:srgbClr>
                </a:solidFill>
                <a:effectLst/>
                <a:uLnTx/>
                <a:uFillTx/>
                <a:latin typeface="Century Gothic" panose="020F0302020204030204"/>
              </a:rPr>
              <a:t>’</a:t>
            </a:r>
            <a:r>
              <a:rPr lang="en-US" sz="2400" dirty="0" err="1">
                <a:solidFill>
                  <a:srgbClr val="4472C4">
                    <a:lumMod val="50000"/>
                  </a:srgbClr>
                </a:solidFill>
              </a:rPr>
              <a:t>équipe</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Verbes</a:t>
            </a:r>
            <a:r>
              <a:rPr lang="en-GB" sz="3600" b="1" dirty="0">
                <a:solidFill>
                  <a:schemeClr val="bg1"/>
                </a:solidFill>
              </a:rPr>
              <a:t> avec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496BA42-0690-4DDD-BCD5-3E6DC3A7978C}"/>
              </a:ext>
            </a:extLst>
          </p:cNvPr>
          <p:cNvSpPr txBox="1"/>
          <p:nvPr/>
        </p:nvSpPr>
        <p:spPr>
          <a:xfrm>
            <a:off x="180000" y="1610857"/>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depend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someone or something. </a:t>
            </a:r>
            <a:endPar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le 2">
            <a:extLst>
              <a:ext uri="{FF2B5EF4-FFF2-40B4-BE49-F238E27FC236}">
                <a16:creationId xmlns:a16="http://schemas.microsoft.com/office/drawing/2014/main" id="{92E3BB55-9F2C-4152-9325-62D3AEBC8B08}"/>
              </a:ext>
            </a:extLst>
          </p:cNvPr>
          <p:cNvSpPr/>
          <p:nvPr/>
        </p:nvSpPr>
        <p:spPr>
          <a:xfrm>
            <a:off x="1820420" y="1684980"/>
            <a:ext cx="504000" cy="3960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ounded Rectangle 19">
            <a:extLst>
              <a:ext uri="{FF2B5EF4-FFF2-40B4-BE49-F238E27FC236}">
                <a16:creationId xmlns:a16="http://schemas.microsoft.com/office/drawing/2014/main" id="{FF83416F-BFCB-4CCC-92BC-C7A2F0F54992}"/>
              </a:ext>
            </a:extLst>
          </p:cNvPr>
          <p:cNvSpPr/>
          <p:nvPr/>
        </p:nvSpPr>
        <p:spPr>
          <a:xfrm>
            <a:off x="4261325" y="1670705"/>
            <a:ext cx="468000" cy="3960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Speech Bubble: Rectangle with Corners Rounded 11">
            <a:extLst>
              <a:ext uri="{FF2B5EF4-FFF2-40B4-BE49-F238E27FC236}">
                <a16:creationId xmlns:a16="http://schemas.microsoft.com/office/drawing/2014/main" id="{B35F175D-2671-41BE-9638-D49374358F9A}"/>
              </a:ext>
            </a:extLst>
          </p:cNvPr>
          <p:cNvSpPr/>
          <p:nvPr/>
        </p:nvSpPr>
        <p:spPr>
          <a:xfrm>
            <a:off x="6706529" y="385722"/>
            <a:ext cx="3077874" cy="1123966"/>
          </a:xfrm>
          <a:prstGeom prst="wedgeRoundRectCallout">
            <a:avLst>
              <a:gd name="adj1" fmla="val -113323"/>
              <a:gd name="adj2" fmla="val 64354"/>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Notice: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preposition used with this verb is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different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from English.</a:t>
            </a:r>
          </a:p>
        </p:txBody>
      </p:sp>
      <p:sp>
        <p:nvSpPr>
          <p:cNvPr id="31" name="TextBox 30">
            <a:extLst>
              <a:ext uri="{FF2B5EF4-FFF2-40B4-BE49-F238E27FC236}">
                <a16:creationId xmlns:a16="http://schemas.microsoft.com/office/drawing/2014/main" id="{56036B8B-598D-4240-9166-0F331831A292}"/>
              </a:ext>
            </a:extLst>
          </p:cNvPr>
          <p:cNvSpPr txBox="1"/>
          <p:nvPr/>
        </p:nvSpPr>
        <p:spPr>
          <a:xfrm>
            <a:off x="180000" y="2678322"/>
            <a:ext cx="5993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voiture.</a:t>
            </a:r>
          </a:p>
        </p:txBody>
      </p:sp>
      <p:sp>
        <p:nvSpPr>
          <p:cNvPr id="32" name="TextBox 31">
            <a:extLst>
              <a:ext uri="{FF2B5EF4-FFF2-40B4-BE49-F238E27FC236}">
                <a16:creationId xmlns:a16="http://schemas.microsoft.com/office/drawing/2014/main" id="{BA3C092A-B7EA-4102-83D5-B76DF2480E0D}"/>
              </a:ext>
            </a:extLst>
          </p:cNvPr>
          <p:cNvSpPr txBox="1"/>
          <p:nvPr/>
        </p:nvSpPr>
        <p:spPr>
          <a:xfrm>
            <a:off x="5534787" y="2673213"/>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depend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car.</a:t>
            </a:r>
          </a:p>
        </p:txBody>
      </p:sp>
      <p:sp>
        <p:nvSpPr>
          <p:cNvPr id="33" name="TextBox 32">
            <a:extLst>
              <a:ext uri="{FF2B5EF4-FFF2-40B4-BE49-F238E27FC236}">
                <a16:creationId xmlns:a16="http://schemas.microsoft.com/office/drawing/2014/main" id="{6CE5D993-3C5B-485F-A665-D376121C8460}"/>
              </a:ext>
            </a:extLst>
          </p:cNvPr>
          <p:cNvSpPr txBox="1"/>
          <p:nvPr/>
        </p:nvSpPr>
        <p:spPr>
          <a:xfrm>
            <a:off x="180000" y="4218864"/>
            <a:ext cx="656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E9E3BA3B-20D1-4FD0-A67A-C3A0C36F8BA8}"/>
              </a:ext>
            </a:extLst>
          </p:cNvPr>
          <p:cNvSpPr txBox="1"/>
          <p:nvPr/>
        </p:nvSpPr>
        <p:spPr>
          <a:xfrm>
            <a:off x="5534787" y="4201183"/>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She’s depending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teacher.</a:t>
            </a:r>
          </a:p>
        </p:txBody>
      </p:sp>
      <p:sp>
        <p:nvSpPr>
          <p:cNvPr id="37" name="TextBox 36">
            <a:extLst>
              <a:ext uri="{FF2B5EF4-FFF2-40B4-BE49-F238E27FC236}">
                <a16:creationId xmlns:a16="http://schemas.microsoft.com/office/drawing/2014/main" id="{F0E6A7BB-7FA2-41A4-92FE-6345B3901004}"/>
              </a:ext>
            </a:extLst>
          </p:cNvPr>
          <p:cNvSpPr txBox="1"/>
          <p:nvPr/>
        </p:nvSpPr>
        <p:spPr>
          <a:xfrm>
            <a:off x="5534787" y="4965168"/>
            <a:ext cx="615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depends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local newspapers.</a:t>
            </a:r>
          </a:p>
        </p:txBody>
      </p:sp>
      <p:sp>
        <p:nvSpPr>
          <p:cNvPr id="38" name="Oval 37">
            <a:extLst>
              <a:ext uri="{FF2B5EF4-FFF2-40B4-BE49-F238E27FC236}">
                <a16:creationId xmlns:a16="http://schemas.microsoft.com/office/drawing/2014/main" id="{E23C9442-1970-4594-8798-1B9FC614F739}"/>
              </a:ext>
            </a:extLst>
          </p:cNvPr>
          <p:cNvSpPr/>
          <p:nvPr/>
        </p:nvSpPr>
        <p:spPr>
          <a:xfrm>
            <a:off x="1712332" y="5030519"/>
            <a:ext cx="648000" cy="5040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C26C2C27-187B-4878-B7D3-0FC084156314}"/>
              </a:ext>
            </a:extLst>
          </p:cNvPr>
          <p:cNvSpPr/>
          <p:nvPr/>
        </p:nvSpPr>
        <p:spPr>
          <a:xfrm>
            <a:off x="2079036" y="4216072"/>
            <a:ext cx="504000" cy="4680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11">
            <a:extLst>
              <a:ext uri="{FF2B5EF4-FFF2-40B4-BE49-F238E27FC236}">
                <a16:creationId xmlns:a16="http://schemas.microsoft.com/office/drawing/2014/main" id="{D65CBA2D-F50C-4AFE-A7F0-42E372421AB1}"/>
              </a:ext>
            </a:extLst>
          </p:cNvPr>
          <p:cNvSpPr/>
          <p:nvPr/>
        </p:nvSpPr>
        <p:spPr>
          <a:xfrm>
            <a:off x="9586501" y="2524750"/>
            <a:ext cx="2198555" cy="339316"/>
          </a:xfrm>
          <a:prstGeom prst="wedgeRoundRectCallout">
            <a:avLst>
              <a:gd name="adj1" fmla="val -50210"/>
              <a:gd name="adj2" fmla="val -13180"/>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 + les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des</a:t>
            </a:r>
          </a:p>
        </p:txBody>
      </p:sp>
      <p:sp>
        <p:nvSpPr>
          <p:cNvPr id="42" name="Speech Bubble: Rectangle with Corners Rounded 11">
            <a:extLst>
              <a:ext uri="{FF2B5EF4-FFF2-40B4-BE49-F238E27FC236}">
                <a16:creationId xmlns:a16="http://schemas.microsoft.com/office/drawing/2014/main" id="{4B3EACA9-CD2E-415D-8708-D1FFC0E78D1F}"/>
              </a:ext>
            </a:extLst>
          </p:cNvPr>
          <p:cNvSpPr/>
          <p:nvPr/>
        </p:nvSpPr>
        <p:spPr>
          <a:xfrm>
            <a:off x="9586501" y="1651608"/>
            <a:ext cx="2198555" cy="355818"/>
          </a:xfrm>
          <a:prstGeom prst="wedgeRoundRectCallout">
            <a:avLst>
              <a:gd name="adj1" fmla="val -50210"/>
              <a:gd name="adj2" fmla="val -1734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Remember: </a:t>
            </a:r>
          </a:p>
        </p:txBody>
      </p:sp>
      <p:sp>
        <p:nvSpPr>
          <p:cNvPr id="43" name="Speech Bubble: Rectangle with Corners Rounded 11">
            <a:extLst>
              <a:ext uri="{FF2B5EF4-FFF2-40B4-BE49-F238E27FC236}">
                <a16:creationId xmlns:a16="http://schemas.microsoft.com/office/drawing/2014/main" id="{12E0E7C3-A9D4-4A40-9469-33A54C2B7E9D}"/>
              </a:ext>
            </a:extLst>
          </p:cNvPr>
          <p:cNvSpPr/>
          <p:nvPr/>
        </p:nvSpPr>
        <p:spPr>
          <a:xfrm>
            <a:off x="9586500" y="2112502"/>
            <a:ext cx="2198555" cy="339316"/>
          </a:xfrm>
          <a:prstGeom prst="wedgeRoundRectCallout">
            <a:avLst>
              <a:gd name="adj1" fmla="val -50210"/>
              <a:gd name="adj2" fmla="val -1734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de + le 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Wingdings" panose="05000000000000000000" pitchFamily="2" charset="2"/>
              </a:rPr>
              <a:t>du</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80CC4A93-BCC8-4278-ACFC-04302E7A0BA9}"/>
              </a:ext>
            </a:extLst>
          </p:cNvPr>
          <p:cNvSpPr txBox="1"/>
          <p:nvPr/>
        </p:nvSpPr>
        <p:spPr>
          <a:xfrm>
            <a:off x="5534787" y="3437198"/>
            <a:ext cx="573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You’re depending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team.</a:t>
            </a:r>
          </a:p>
        </p:txBody>
      </p:sp>
    </p:spTree>
    <p:extLst>
      <p:ext uri="{BB962C8B-B14F-4D97-AF65-F5344CB8AC3E}">
        <p14:creationId xmlns:p14="http://schemas.microsoft.com/office/powerpoint/2010/main" val="41475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28" grpId="0" animBg="1"/>
      <p:bldP spid="29" grpId="0" animBg="1"/>
      <p:bldP spid="30" grpId="0" animBg="1"/>
      <p:bldP spid="31" grpId="0"/>
      <p:bldP spid="32" grpId="0"/>
      <p:bldP spid="33" grpId="0"/>
      <p:bldP spid="35" grpId="0"/>
      <p:bldP spid="37" grpId="0"/>
      <p:bldP spid="38" grpId="0" animBg="1"/>
      <p:bldP spid="39" grpId="0" animBg="1"/>
      <p:bldP spid="41" grpId="0" animBg="1"/>
      <p:bldP spid="42" grpId="0" animBg="1"/>
      <p:bldP spid="43" grpId="0" animBg="1"/>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Verbes</a:t>
            </a:r>
            <a:r>
              <a:rPr lang="en-GB" sz="3600" b="1" dirty="0">
                <a:solidFill>
                  <a:schemeClr val="bg1"/>
                </a:solidFill>
              </a:rPr>
              <a:t> avec à/de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05128" y="2070147"/>
          <a:ext cx="5541650" cy="3666987"/>
        </p:xfrm>
        <a:graphic>
          <a:graphicData uri="http://schemas.openxmlformats.org/drawingml/2006/table">
            <a:tbl>
              <a:tblPr firstRow="1" bandRow="1">
                <a:tableStyleId>{21E4AEA4-8DFA-4A89-87EB-49C32662AFE0}</a:tableStyleId>
              </a:tblPr>
              <a:tblGrid>
                <a:gridCol w="376537">
                  <a:extLst>
                    <a:ext uri="{9D8B030D-6E8A-4147-A177-3AD203B41FA5}">
                      <a16:colId xmlns:a16="http://schemas.microsoft.com/office/drawing/2014/main" val="2607353726"/>
                    </a:ext>
                  </a:extLst>
                </a:gridCol>
                <a:gridCol w="310059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algn="ctr"/>
                      <a:r>
                        <a:rPr lang="en-GB" dirty="0" err="1"/>
                        <a:t>Réponse</a:t>
                      </a:r>
                      <a:r>
                        <a:rPr lang="en-GB" dirty="0"/>
                        <a:t> </a:t>
                      </a:r>
                    </a:p>
                  </a:txBody>
                  <a:tcPr/>
                </a:tc>
                <a:extLst>
                  <a:ext uri="{0D108BD9-81ED-4DB2-BD59-A6C34878D82A}">
                    <a16:rowId xmlns:a16="http://schemas.microsoft.com/office/drawing/2014/main" val="1153431983"/>
                  </a:ext>
                </a:extLst>
              </a:tr>
              <a:tr h="248534">
                <a:tc rowSpan="2">
                  <a:txBody>
                    <a:bodyPr/>
                    <a:lstStyle/>
                    <a:p>
                      <a:pPr algn="ctr"/>
                      <a:r>
                        <a:rPr lang="en-GB" sz="2000" b="1" dirty="0">
                          <a:solidFill>
                            <a:schemeClr val="accent1">
                              <a:lumMod val="50000"/>
                            </a:schemeClr>
                          </a:solidFill>
                        </a:rPr>
                        <a:t>1</a:t>
                      </a:r>
                    </a:p>
                  </a:txBody>
                  <a:tcPr anchor="ctr"/>
                </a:tc>
                <a:tc rowSpan="2">
                  <a:txBody>
                    <a:bodyPr/>
                    <a:lstStyle/>
                    <a:p>
                      <a:r>
                        <a:rPr lang="en-GB" sz="2000" dirty="0">
                          <a:solidFill>
                            <a:schemeClr val="accent5">
                              <a:lumMod val="50000"/>
                            </a:schemeClr>
                          </a:solidFill>
                        </a:rPr>
                        <a:t>Elle</a:t>
                      </a:r>
                      <a:r>
                        <a:rPr lang="en-GB" sz="2000" baseline="0" dirty="0">
                          <a:solidFill>
                            <a:schemeClr val="accent5">
                              <a:lumMod val="50000"/>
                            </a:schemeClr>
                          </a:solidFill>
                        </a:rPr>
                        <a:t> </a:t>
                      </a:r>
                      <a:r>
                        <a:rPr lang="en-GB" sz="2000" baseline="0" dirty="0" err="1">
                          <a:solidFill>
                            <a:schemeClr val="accent5">
                              <a:lumMod val="50000"/>
                            </a:schemeClr>
                          </a:solidFill>
                        </a:rPr>
                        <a:t>dépend</a:t>
                      </a:r>
                      <a:r>
                        <a:rPr lang="en-GB" sz="2000" baseline="0" dirty="0">
                          <a:solidFill>
                            <a:schemeClr val="accent5">
                              <a:lumMod val="50000"/>
                            </a:schemeClr>
                          </a:solidFill>
                        </a:rPr>
                        <a:t> des</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parents</a:t>
                      </a:r>
                    </a:p>
                  </a:txBody>
                  <a:tcPr/>
                </a:tc>
                <a:extLst>
                  <a:ext uri="{0D108BD9-81ED-4DB2-BD59-A6C34878D82A}">
                    <a16:rowId xmlns:a16="http://schemas.microsoft.com/office/drawing/2014/main" val="1171492714"/>
                  </a:ext>
                </a:extLst>
              </a:tr>
              <a:tr h="248534">
                <a:tc vMerge="1">
                  <a:txBody>
                    <a:bodyPr/>
                    <a:lstStyle/>
                    <a:p>
                      <a:endParaRPr lang="en-GB"/>
                    </a:p>
                  </a:txBody>
                  <a:tcPr/>
                </a:tc>
                <a:tc vMerge="1">
                  <a:txBody>
                    <a:bodyPr/>
                    <a:lstStyle/>
                    <a:p>
                      <a:endParaRPr lang="en-GB"/>
                    </a:p>
                  </a:txBody>
                  <a:tcPr/>
                </a:tc>
                <a:tc>
                  <a:txBody>
                    <a:bodyPr/>
                    <a:lstStyle/>
                    <a:p>
                      <a:r>
                        <a:rPr lang="en-GB" sz="2000" dirty="0">
                          <a:solidFill>
                            <a:schemeClr val="accent5">
                              <a:lumMod val="50000"/>
                            </a:schemeClr>
                          </a:solidFill>
                        </a:rPr>
                        <a:t>argent</a:t>
                      </a:r>
                    </a:p>
                  </a:txBody>
                  <a:tcPr/>
                </a:tc>
                <a:extLst>
                  <a:ext uri="{0D108BD9-81ED-4DB2-BD59-A6C34878D82A}">
                    <a16:rowId xmlns:a16="http://schemas.microsoft.com/office/drawing/2014/main" val="1836476114"/>
                  </a:ext>
                </a:extLst>
              </a:tr>
              <a:tr h="248534">
                <a:tc rowSpan="2">
                  <a:txBody>
                    <a:bodyPr/>
                    <a:lstStyle/>
                    <a:p>
                      <a:pPr algn="ctr"/>
                      <a:r>
                        <a:rPr lang="en-GB" sz="2000" b="1" dirty="0">
                          <a:solidFill>
                            <a:schemeClr val="accent1">
                              <a:lumMod val="50000"/>
                            </a:schemeClr>
                          </a:solidFill>
                        </a:rPr>
                        <a:t>2</a:t>
                      </a:r>
                    </a:p>
                  </a:txBody>
                  <a:tcPr anchor="ctr"/>
                </a:tc>
                <a:tc rowSpan="2">
                  <a:txBody>
                    <a:bodyPr/>
                    <a:lstStyle/>
                    <a:p>
                      <a:r>
                        <a:rPr lang="en-GB" sz="2000" dirty="0">
                          <a:solidFill>
                            <a:schemeClr val="accent5">
                              <a:lumMod val="50000"/>
                            </a:schemeClr>
                          </a:solidFill>
                        </a:rPr>
                        <a:t>Je </a:t>
                      </a:r>
                      <a:r>
                        <a:rPr lang="en-GB" sz="2000" dirty="0" err="1">
                          <a:solidFill>
                            <a:schemeClr val="accent5">
                              <a:lumMod val="50000"/>
                            </a:schemeClr>
                          </a:solidFill>
                        </a:rPr>
                        <a:t>réponds</a:t>
                      </a:r>
                      <a:r>
                        <a:rPr lang="en-GB" sz="2000" dirty="0">
                          <a:solidFill>
                            <a:schemeClr val="accent5">
                              <a:lumMod val="50000"/>
                            </a:schemeClr>
                          </a:solidFill>
                        </a:rPr>
                        <a:t> au</a:t>
                      </a:r>
                    </a:p>
                  </a:txBody>
                  <a:tcPr anchor="ctr"/>
                </a:tc>
                <a:tc>
                  <a:txBody>
                    <a:bodyPr/>
                    <a:lstStyle/>
                    <a:p>
                      <a:r>
                        <a:rPr lang="en-GB" sz="2000" dirty="0">
                          <a:solidFill>
                            <a:schemeClr val="accent5">
                              <a:lumMod val="50000"/>
                            </a:schemeClr>
                          </a:solidFill>
                        </a:rPr>
                        <a:t>fille</a:t>
                      </a:r>
                    </a:p>
                  </a:txBody>
                  <a:tcPr/>
                </a:tc>
                <a:extLst>
                  <a:ext uri="{0D108BD9-81ED-4DB2-BD59-A6C34878D82A}">
                    <a16:rowId xmlns:a16="http://schemas.microsoft.com/office/drawing/2014/main" val="1961458278"/>
                  </a:ext>
                </a:extLst>
              </a:tr>
              <a:tr h="248534">
                <a:tc vMerge="1">
                  <a:txBody>
                    <a:bodyPr/>
                    <a:lstStyle/>
                    <a:p>
                      <a:endParaRPr lang="en-GB"/>
                    </a:p>
                  </a:txBody>
                  <a:tcPr/>
                </a:tc>
                <a:tc vMerge="1">
                  <a:txBody>
                    <a:bodyPr/>
                    <a:lstStyle/>
                    <a:p>
                      <a:endParaRPr lang="en-GB"/>
                    </a:p>
                  </a:txBody>
                  <a:tcPr/>
                </a:tc>
                <a:tc>
                  <a:txBody>
                    <a:bodyPr/>
                    <a:lstStyle/>
                    <a:p>
                      <a:r>
                        <a:rPr lang="en-GB" sz="2000" dirty="0">
                          <a:solidFill>
                            <a:schemeClr val="accent5">
                              <a:lumMod val="50000"/>
                            </a:schemeClr>
                          </a:solidFill>
                        </a:rPr>
                        <a:t>message</a:t>
                      </a:r>
                    </a:p>
                  </a:txBody>
                  <a:tcPr/>
                </a:tc>
                <a:extLst>
                  <a:ext uri="{0D108BD9-81ED-4DB2-BD59-A6C34878D82A}">
                    <a16:rowId xmlns:a16="http://schemas.microsoft.com/office/drawing/2014/main" val="1200791787"/>
                  </a:ext>
                </a:extLst>
              </a:tr>
              <a:tr h="248534">
                <a:tc rowSpan="2">
                  <a:txBody>
                    <a:bodyPr/>
                    <a:lstStyle/>
                    <a:p>
                      <a:pPr algn="ctr"/>
                      <a:r>
                        <a:rPr lang="en-GB" sz="2000" b="1" dirty="0">
                          <a:solidFill>
                            <a:schemeClr val="accent1">
                              <a:lumMod val="50000"/>
                            </a:schemeClr>
                          </a:solidFill>
                        </a:rPr>
                        <a:t>3</a:t>
                      </a:r>
                    </a:p>
                  </a:txBody>
                  <a:tcPr anchor="ctr"/>
                </a:tc>
                <a:tc rowSpan="2">
                  <a:txBody>
                    <a:bodyPr/>
                    <a:lstStyle/>
                    <a:p>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dépends</a:t>
                      </a:r>
                      <a:r>
                        <a:rPr lang="en-GB" sz="2000" dirty="0">
                          <a:solidFill>
                            <a:schemeClr val="accent5">
                              <a:lumMod val="50000"/>
                            </a:schemeClr>
                          </a:solidFill>
                        </a:rPr>
                        <a:t> de la</a:t>
                      </a:r>
                    </a:p>
                  </a:txBody>
                  <a:tcPr anchor="ctr"/>
                </a:tc>
                <a:tc>
                  <a:txBody>
                    <a:bodyPr/>
                    <a:lstStyle/>
                    <a:p>
                      <a:r>
                        <a:rPr lang="en-GB" sz="2000" dirty="0">
                          <a:solidFill>
                            <a:schemeClr val="accent5">
                              <a:lumMod val="50000"/>
                            </a:schemeClr>
                          </a:solidFill>
                        </a:rPr>
                        <a:t>travail</a:t>
                      </a:r>
                    </a:p>
                  </a:txBody>
                  <a:tcPr/>
                </a:tc>
                <a:extLst>
                  <a:ext uri="{0D108BD9-81ED-4DB2-BD59-A6C34878D82A}">
                    <a16:rowId xmlns:a16="http://schemas.microsoft.com/office/drawing/2014/main" val="2189313960"/>
                  </a:ext>
                </a:extLst>
              </a:tr>
              <a:tr h="248534">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rPr>
                        <a:t>voiture</a:t>
                      </a:r>
                      <a:endParaRPr lang="en-GB" sz="2000" dirty="0">
                        <a:solidFill>
                          <a:schemeClr val="accent5">
                            <a:lumMod val="50000"/>
                          </a:schemeClr>
                        </a:solidFill>
                      </a:endParaRPr>
                    </a:p>
                  </a:txBody>
                  <a:tcPr/>
                </a:tc>
                <a:extLst>
                  <a:ext uri="{0D108BD9-81ED-4DB2-BD59-A6C34878D82A}">
                    <a16:rowId xmlns:a16="http://schemas.microsoft.com/office/drawing/2014/main" val="8651046"/>
                  </a:ext>
                </a:extLst>
              </a:tr>
              <a:tr h="248534">
                <a:tc rowSpan="2">
                  <a:txBody>
                    <a:bodyPr/>
                    <a:lstStyle/>
                    <a:p>
                      <a:pPr algn="ctr"/>
                      <a:r>
                        <a:rPr lang="en-GB" sz="2000" b="1" dirty="0">
                          <a:solidFill>
                            <a:schemeClr val="accent1">
                              <a:lumMod val="50000"/>
                            </a:schemeClr>
                          </a:solidFill>
                        </a:rPr>
                        <a:t>4</a:t>
                      </a:r>
                    </a:p>
                  </a:txBody>
                  <a:tcPr anchor="ctr"/>
                </a:tc>
                <a:tc rowSpan="2">
                  <a:txBody>
                    <a:bodyPr/>
                    <a:lstStyle/>
                    <a:p>
                      <a:r>
                        <a:rPr lang="en-GB" sz="2000" dirty="0">
                          <a:solidFill>
                            <a:schemeClr val="accent5">
                              <a:lumMod val="50000"/>
                            </a:schemeClr>
                          </a:solidFill>
                        </a:rPr>
                        <a:t>Il</a:t>
                      </a:r>
                      <a:r>
                        <a:rPr lang="en-GB" sz="2000" baseline="0" dirty="0">
                          <a:solidFill>
                            <a:schemeClr val="accent5">
                              <a:lumMod val="50000"/>
                            </a:schemeClr>
                          </a:solidFill>
                        </a:rPr>
                        <a:t> </a:t>
                      </a:r>
                      <a:r>
                        <a:rPr lang="en-GB" sz="2000" baseline="0" dirty="0" err="1">
                          <a:solidFill>
                            <a:schemeClr val="accent5">
                              <a:lumMod val="50000"/>
                            </a:schemeClr>
                          </a:solidFill>
                        </a:rPr>
                        <a:t>répond</a:t>
                      </a:r>
                      <a:r>
                        <a:rPr lang="en-GB" sz="2000" baseline="0" dirty="0">
                          <a:solidFill>
                            <a:schemeClr val="accent5">
                              <a:lumMod val="50000"/>
                            </a:schemeClr>
                          </a:solidFill>
                        </a:rPr>
                        <a:t> à l’</a:t>
                      </a:r>
                      <a:endParaRPr lang="en-GB" sz="2000" dirty="0">
                        <a:solidFill>
                          <a:schemeClr val="accent5">
                            <a:lumMod val="50000"/>
                          </a:schemeClr>
                        </a:solidFill>
                      </a:endParaRPr>
                    </a:p>
                  </a:txBody>
                  <a:tcPr anchor="ctr"/>
                </a:tc>
                <a:tc>
                  <a:txBody>
                    <a:bodyPr/>
                    <a:lstStyle/>
                    <a:p>
                      <a:r>
                        <a:rPr lang="en-GB" sz="2000" dirty="0" err="1">
                          <a:solidFill>
                            <a:schemeClr val="accent5">
                              <a:lumMod val="50000"/>
                            </a:schemeClr>
                          </a:solidFill>
                        </a:rPr>
                        <a:t>élève</a:t>
                      </a:r>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r h="248534">
                <a:tc vMerge="1">
                  <a:txBody>
                    <a:bodyPr/>
                    <a:lstStyle/>
                    <a:p>
                      <a:endParaRPr lang="en-GB"/>
                    </a:p>
                  </a:txBody>
                  <a:tcPr/>
                </a:tc>
                <a:tc vMerge="1">
                  <a:txBody>
                    <a:bodyPr/>
                    <a:lstStyle/>
                    <a:p>
                      <a:endParaRPr lang="en-GB"/>
                    </a:p>
                  </a:txBody>
                  <a:tcPr/>
                </a:tc>
                <a:tc>
                  <a:txBody>
                    <a:bodyPr/>
                    <a:lstStyle/>
                    <a:p>
                      <a:r>
                        <a:rPr lang="en-GB" sz="2000" dirty="0">
                          <a:solidFill>
                            <a:schemeClr val="accent5">
                              <a:lumMod val="50000"/>
                            </a:schemeClr>
                          </a:solidFill>
                        </a:rPr>
                        <a:t>question</a:t>
                      </a:r>
                    </a:p>
                  </a:txBody>
                  <a:tcPr/>
                </a:tc>
                <a:extLst>
                  <a:ext uri="{0D108BD9-81ED-4DB2-BD59-A6C34878D82A}">
                    <a16:rowId xmlns:a16="http://schemas.microsoft.com/office/drawing/2014/main" val="1439329099"/>
                  </a:ext>
                </a:extLst>
              </a:tr>
            </a:tbl>
          </a:graphicData>
        </a:graphic>
      </p:graphicFrame>
      <p:graphicFrame>
        <p:nvGraphicFramePr>
          <p:cNvPr id="10"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6271240" y="2070147"/>
          <a:ext cx="5541650" cy="3666987"/>
        </p:xfrm>
        <a:graphic>
          <a:graphicData uri="http://schemas.openxmlformats.org/drawingml/2006/table">
            <a:tbl>
              <a:tblPr firstRow="1" bandRow="1">
                <a:tableStyleId>{21E4AEA4-8DFA-4A89-87EB-49C32662AFE0}</a:tableStyleId>
              </a:tblPr>
              <a:tblGrid>
                <a:gridCol w="376537">
                  <a:extLst>
                    <a:ext uri="{9D8B030D-6E8A-4147-A177-3AD203B41FA5}">
                      <a16:colId xmlns:a16="http://schemas.microsoft.com/office/drawing/2014/main" val="2607353726"/>
                    </a:ext>
                  </a:extLst>
                </a:gridCol>
                <a:gridCol w="310059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algn="ctr"/>
                      <a:r>
                        <a:rPr lang="en-GB" dirty="0" err="1"/>
                        <a:t>Réponse</a:t>
                      </a:r>
                      <a:endParaRPr lang="en-GB" dirty="0"/>
                    </a:p>
                  </a:txBody>
                  <a:tcPr/>
                </a:tc>
                <a:extLst>
                  <a:ext uri="{0D108BD9-81ED-4DB2-BD59-A6C34878D82A}">
                    <a16:rowId xmlns:a16="http://schemas.microsoft.com/office/drawing/2014/main" val="1153431983"/>
                  </a:ext>
                </a:extLst>
              </a:tr>
              <a:tr h="248534">
                <a:tc rowSpan="2">
                  <a:txBody>
                    <a:bodyPr/>
                    <a:lstStyle/>
                    <a:p>
                      <a:pPr algn="ctr"/>
                      <a:r>
                        <a:rPr lang="en-GB" sz="2000" b="1" dirty="0">
                          <a:solidFill>
                            <a:schemeClr val="accent1">
                              <a:lumMod val="50000"/>
                            </a:schemeClr>
                          </a:solidFill>
                        </a:rPr>
                        <a:t>5</a:t>
                      </a:r>
                    </a:p>
                  </a:txBody>
                  <a:tcPr anchor="ctr"/>
                </a:tc>
                <a:tc rowSpan="2">
                  <a:txBody>
                    <a:bodyPr/>
                    <a:lstStyle/>
                    <a:p>
                      <a:r>
                        <a:rPr lang="en-GB" sz="2000" baseline="0" dirty="0">
                          <a:solidFill>
                            <a:schemeClr val="accent5">
                              <a:lumMod val="50000"/>
                            </a:schemeClr>
                          </a:solidFill>
                        </a:rPr>
                        <a:t>Je </a:t>
                      </a:r>
                      <a:r>
                        <a:rPr lang="en-GB" sz="2000" baseline="0" dirty="0" err="1">
                          <a:solidFill>
                            <a:schemeClr val="accent5">
                              <a:lumMod val="50000"/>
                            </a:schemeClr>
                          </a:solidFill>
                        </a:rPr>
                        <a:t>dépends</a:t>
                      </a:r>
                      <a:r>
                        <a:rPr lang="en-GB" sz="2000" baseline="0" dirty="0">
                          <a:solidFill>
                            <a:schemeClr val="accent5">
                              <a:lumMod val="50000"/>
                            </a:schemeClr>
                          </a:solidFill>
                        </a:rPr>
                        <a:t> du</a:t>
                      </a:r>
                      <a:endParaRPr lang="en-GB" sz="2000" dirty="0">
                        <a:solidFill>
                          <a:schemeClr val="accent5">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journal</a:t>
                      </a:r>
                    </a:p>
                  </a:txBody>
                  <a:tcPr/>
                </a:tc>
                <a:extLst>
                  <a:ext uri="{0D108BD9-81ED-4DB2-BD59-A6C34878D82A}">
                    <a16:rowId xmlns:a16="http://schemas.microsoft.com/office/drawing/2014/main" val="1171492714"/>
                  </a:ext>
                </a:extLst>
              </a:tr>
              <a:tr h="248534">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directrice</a:t>
                      </a:r>
                      <a:endParaRPr lang="en-GB" sz="2000" dirty="0">
                        <a:solidFill>
                          <a:schemeClr val="accent5">
                            <a:lumMod val="50000"/>
                          </a:schemeClr>
                        </a:solidFill>
                      </a:endParaRPr>
                    </a:p>
                  </a:txBody>
                  <a:tcPr/>
                </a:tc>
                <a:extLst>
                  <a:ext uri="{0D108BD9-81ED-4DB2-BD59-A6C34878D82A}">
                    <a16:rowId xmlns:a16="http://schemas.microsoft.com/office/drawing/2014/main" val="1836476114"/>
                  </a:ext>
                </a:extLst>
              </a:tr>
              <a:tr h="248534">
                <a:tc rowSpan="2">
                  <a:txBody>
                    <a:bodyPr/>
                    <a:lstStyle/>
                    <a:p>
                      <a:pPr algn="ctr"/>
                      <a:r>
                        <a:rPr lang="en-GB" sz="2000" b="1" dirty="0">
                          <a:solidFill>
                            <a:schemeClr val="accent1">
                              <a:lumMod val="50000"/>
                            </a:schemeClr>
                          </a:solidFill>
                        </a:rPr>
                        <a:t>6</a:t>
                      </a:r>
                    </a:p>
                  </a:txBody>
                  <a:tcPr anchor="ctr"/>
                </a:tc>
                <a:tc rowSpan="2">
                  <a:txBody>
                    <a:bodyPr/>
                    <a:lstStyle/>
                    <a:p>
                      <a:r>
                        <a:rPr lang="en-GB" sz="2000" dirty="0">
                          <a:solidFill>
                            <a:schemeClr val="accent5">
                              <a:lumMod val="50000"/>
                            </a:schemeClr>
                          </a:solidFill>
                        </a:rPr>
                        <a:t>Tu </a:t>
                      </a:r>
                      <a:r>
                        <a:rPr lang="en-GB" sz="2000" dirty="0" err="1">
                          <a:solidFill>
                            <a:schemeClr val="accent5">
                              <a:lumMod val="50000"/>
                            </a:schemeClr>
                          </a:solidFill>
                        </a:rPr>
                        <a:t>réponds</a:t>
                      </a:r>
                      <a:r>
                        <a:rPr lang="en-GB" sz="2000" dirty="0">
                          <a:solidFill>
                            <a:schemeClr val="accent5">
                              <a:lumMod val="50000"/>
                            </a:schemeClr>
                          </a:solidFill>
                        </a:rPr>
                        <a:t> aux</a:t>
                      </a:r>
                    </a:p>
                  </a:txBody>
                  <a:tcPr anchor="ctr"/>
                </a:tc>
                <a:tc>
                  <a:txBody>
                    <a:bodyPr/>
                    <a:lstStyle/>
                    <a:p>
                      <a:r>
                        <a:rPr lang="en-GB" sz="2000" dirty="0" err="1">
                          <a:solidFill>
                            <a:schemeClr val="accent5">
                              <a:lumMod val="50000"/>
                            </a:schemeClr>
                          </a:solidFill>
                        </a:rPr>
                        <a:t>annonces</a:t>
                      </a:r>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248534">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questions</a:t>
                      </a:r>
                    </a:p>
                  </a:txBody>
                  <a:tcPr/>
                </a:tc>
                <a:extLst>
                  <a:ext uri="{0D108BD9-81ED-4DB2-BD59-A6C34878D82A}">
                    <a16:rowId xmlns:a16="http://schemas.microsoft.com/office/drawing/2014/main" val="1200791787"/>
                  </a:ext>
                </a:extLst>
              </a:tr>
              <a:tr h="248534">
                <a:tc rowSpan="2">
                  <a:txBody>
                    <a:bodyPr/>
                    <a:lstStyle/>
                    <a:p>
                      <a:pPr algn="ctr"/>
                      <a:r>
                        <a:rPr lang="en-GB" sz="2000" b="1" dirty="0">
                          <a:solidFill>
                            <a:schemeClr val="accent1">
                              <a:lumMod val="50000"/>
                            </a:schemeClr>
                          </a:solidFill>
                        </a:rPr>
                        <a:t>7</a:t>
                      </a:r>
                    </a:p>
                  </a:txBody>
                  <a:tcPr anchor="ctr"/>
                </a:tc>
                <a:tc rowSpan="2">
                  <a:txBody>
                    <a:bodyPr/>
                    <a:lstStyle/>
                    <a:p>
                      <a:r>
                        <a:rPr lang="en-GB" sz="2000" dirty="0">
                          <a:solidFill>
                            <a:schemeClr val="accent5">
                              <a:lumMod val="50000"/>
                            </a:schemeClr>
                          </a:solidFill>
                        </a:rPr>
                        <a:t>Il </a:t>
                      </a:r>
                      <a:r>
                        <a:rPr lang="en-GB" sz="2000" dirty="0" err="1">
                          <a:solidFill>
                            <a:schemeClr val="accent5">
                              <a:lumMod val="50000"/>
                            </a:schemeClr>
                          </a:solidFill>
                        </a:rPr>
                        <a:t>dépend</a:t>
                      </a:r>
                      <a:r>
                        <a:rPr lang="en-GB" sz="2000" dirty="0">
                          <a:solidFill>
                            <a:schemeClr val="accent5">
                              <a:lumMod val="50000"/>
                            </a:schemeClr>
                          </a:solidFill>
                        </a:rPr>
                        <a:t> de</a:t>
                      </a:r>
                      <a:r>
                        <a:rPr lang="en-GB" sz="2000" baseline="0" dirty="0">
                          <a:solidFill>
                            <a:schemeClr val="accent5">
                              <a:lumMod val="50000"/>
                            </a:schemeClr>
                          </a:solidFill>
                        </a:rPr>
                        <a:t> l’</a:t>
                      </a:r>
                      <a:endParaRPr lang="en-GB" sz="2000" dirty="0">
                        <a:solidFill>
                          <a:schemeClr val="accent5">
                            <a:lumMod val="50000"/>
                          </a:schemeClr>
                        </a:solidFill>
                      </a:endParaRPr>
                    </a:p>
                  </a:txBody>
                  <a:tcPr anchor="ctr"/>
                </a:tc>
                <a:tc>
                  <a:txBody>
                    <a:bodyPr/>
                    <a:lstStyle/>
                    <a:p>
                      <a:r>
                        <a:rPr lang="en-GB" sz="2000" dirty="0" err="1">
                          <a:solidFill>
                            <a:schemeClr val="accent5">
                              <a:lumMod val="50000"/>
                            </a:schemeClr>
                          </a:solidFill>
                        </a:rPr>
                        <a:t>hôpital</a:t>
                      </a:r>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248534">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rPr>
                        <a:t>oiseaux</a:t>
                      </a:r>
                      <a:endParaRPr lang="en-GB" sz="2000" dirty="0">
                        <a:solidFill>
                          <a:schemeClr val="accent5">
                            <a:lumMod val="50000"/>
                          </a:schemeClr>
                        </a:solidFill>
                      </a:endParaRPr>
                    </a:p>
                  </a:txBody>
                  <a:tcPr/>
                </a:tc>
                <a:extLst>
                  <a:ext uri="{0D108BD9-81ED-4DB2-BD59-A6C34878D82A}">
                    <a16:rowId xmlns:a16="http://schemas.microsoft.com/office/drawing/2014/main" val="8651046"/>
                  </a:ext>
                </a:extLst>
              </a:tr>
              <a:tr h="248534">
                <a:tc rowSpan="2">
                  <a:txBody>
                    <a:bodyPr/>
                    <a:lstStyle/>
                    <a:p>
                      <a:pPr algn="ctr"/>
                      <a:r>
                        <a:rPr lang="en-GB" sz="2000" b="1" dirty="0">
                          <a:solidFill>
                            <a:schemeClr val="accent1">
                              <a:lumMod val="50000"/>
                            </a:schemeClr>
                          </a:solidFill>
                        </a:rPr>
                        <a:t>8</a:t>
                      </a:r>
                    </a:p>
                  </a:txBody>
                  <a:tcPr anchor="ctr"/>
                </a:tc>
                <a:tc rowSpan="2">
                  <a:txBody>
                    <a:bodyPr/>
                    <a:lstStyle/>
                    <a:p>
                      <a:r>
                        <a:rPr lang="en-GB" sz="2000" baseline="0" dirty="0">
                          <a:solidFill>
                            <a:schemeClr val="accent5">
                              <a:lumMod val="50000"/>
                            </a:schemeClr>
                          </a:solidFill>
                        </a:rPr>
                        <a:t>Elle </a:t>
                      </a:r>
                      <a:r>
                        <a:rPr lang="en-GB" sz="2000" baseline="0" dirty="0" err="1">
                          <a:solidFill>
                            <a:schemeClr val="accent5">
                              <a:lumMod val="50000"/>
                            </a:schemeClr>
                          </a:solidFill>
                        </a:rPr>
                        <a:t>répond</a:t>
                      </a:r>
                      <a:r>
                        <a:rPr lang="en-GB" sz="2000" baseline="0" dirty="0">
                          <a:solidFill>
                            <a:schemeClr val="accent5">
                              <a:lumMod val="50000"/>
                            </a:schemeClr>
                          </a:solidFill>
                        </a:rPr>
                        <a:t> à la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enfant</a:t>
                      </a:r>
                    </a:p>
                  </a:txBody>
                  <a:tcPr/>
                </a:tc>
                <a:extLst>
                  <a:ext uri="{0D108BD9-81ED-4DB2-BD59-A6C34878D82A}">
                    <a16:rowId xmlns:a16="http://schemas.microsoft.com/office/drawing/2014/main" val="2344197191"/>
                  </a:ext>
                </a:extLst>
              </a:tr>
              <a:tr h="248534">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rPr>
                        <a:t>partenaire</a:t>
                      </a:r>
                      <a:endParaRPr lang="en-GB" sz="2000" dirty="0">
                        <a:solidFill>
                          <a:schemeClr val="accent5">
                            <a:lumMod val="50000"/>
                          </a:schemeClr>
                        </a:solidFill>
                      </a:endParaRPr>
                    </a:p>
                  </a:txBody>
                  <a:tcPr/>
                </a:tc>
                <a:extLst>
                  <a:ext uri="{0D108BD9-81ED-4DB2-BD59-A6C34878D82A}">
                    <a16:rowId xmlns:a16="http://schemas.microsoft.com/office/drawing/2014/main" val="1439329099"/>
                  </a:ext>
                </a:extLst>
              </a:tr>
            </a:tbl>
          </a:graphicData>
        </a:graphic>
      </p:graphicFrame>
      <p:sp>
        <p:nvSpPr>
          <p:cNvPr id="2" name="Rounded Rectangle 1">
            <a:hlinkClick r:id="" action="ppaction://noaction">
              <a:snd r:embed="rId4" name="1.wav"/>
            </a:hlinkClick>
          </p:cNvPr>
          <p:cNvSpPr/>
          <p:nvPr/>
        </p:nvSpPr>
        <p:spPr>
          <a:xfrm>
            <a:off x="3806791" y="2550695"/>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10">
            <a:hlinkClick r:id="" action="ppaction://noaction">
              <a:snd r:embed="rId5" name="2.wav"/>
            </a:hlinkClick>
          </p:cNvPr>
          <p:cNvSpPr/>
          <p:nvPr/>
        </p:nvSpPr>
        <p:spPr>
          <a:xfrm>
            <a:off x="3806787" y="3749396"/>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11">
            <a:hlinkClick r:id="" action="ppaction://noaction">
              <a:snd r:embed="rId6" name="3-voiture.wav"/>
            </a:hlinkClick>
          </p:cNvPr>
          <p:cNvSpPr/>
          <p:nvPr/>
        </p:nvSpPr>
        <p:spPr>
          <a:xfrm>
            <a:off x="3806789" y="4531450"/>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12">
            <a:hlinkClick r:id="" action="ppaction://noaction">
              <a:snd r:embed="rId7" name="4.wav"/>
            </a:hlinkClick>
          </p:cNvPr>
          <p:cNvSpPr/>
          <p:nvPr/>
        </p:nvSpPr>
        <p:spPr>
          <a:xfrm>
            <a:off x="3806788" y="4955080"/>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13">
            <a:hlinkClick r:id="" action="ppaction://noaction">
              <a:snd r:embed="rId8" name="5.wav"/>
            </a:hlinkClick>
          </p:cNvPr>
          <p:cNvSpPr/>
          <p:nvPr/>
        </p:nvSpPr>
        <p:spPr>
          <a:xfrm>
            <a:off x="9772902" y="2550696"/>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14">
            <a:hlinkClick r:id="" action="ppaction://noaction">
              <a:snd r:embed="rId9" name="6.wav"/>
            </a:hlinkClick>
          </p:cNvPr>
          <p:cNvSpPr/>
          <p:nvPr/>
        </p:nvSpPr>
        <p:spPr>
          <a:xfrm>
            <a:off x="9772902" y="3372609"/>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15">
            <a:hlinkClick r:id="" action="ppaction://noaction">
              <a:snd r:embed="rId10" name="7.wav"/>
            </a:hlinkClick>
          </p:cNvPr>
          <p:cNvSpPr/>
          <p:nvPr/>
        </p:nvSpPr>
        <p:spPr>
          <a:xfrm>
            <a:off x="9772903" y="4144052"/>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16">
            <a:hlinkClick r:id="" action="ppaction://noaction">
              <a:snd r:embed="rId11" name="8.wav"/>
            </a:hlinkClick>
          </p:cNvPr>
          <p:cNvSpPr/>
          <p:nvPr/>
        </p:nvSpPr>
        <p:spPr>
          <a:xfrm>
            <a:off x="9772903" y="5324569"/>
            <a:ext cx="2039987" cy="409074"/>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7E648612-4918-4746-AED0-E4535F28FF3F}"/>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12" name="beep 1.wav"/>
            </a:hlinkClick>
            <a:extLst>
              <a:ext uri="{FF2B5EF4-FFF2-40B4-BE49-F238E27FC236}">
                <a16:creationId xmlns:a16="http://schemas.microsoft.com/office/drawing/2014/main" id="{3DE01EBB-F20F-4059-B7C8-450604CCA9D7}"/>
              </a:ext>
            </a:extLst>
          </p:cNvPr>
          <p:cNvSpPr/>
          <p:nvPr/>
        </p:nvSpPr>
        <p:spPr>
          <a:xfrm>
            <a:off x="143470" y="2746321"/>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Rectangle 6">
            <a:hlinkClick r:id="" action="ppaction://noaction">
              <a:snd r:embed="rId13" name="beep 2.wav"/>
            </a:hlinkClick>
            <a:extLst>
              <a:ext uri="{FF2B5EF4-FFF2-40B4-BE49-F238E27FC236}">
                <a16:creationId xmlns:a16="http://schemas.microsoft.com/office/drawing/2014/main" id="{464F261B-8D4A-4008-A03D-A502A61DA489}"/>
              </a:ext>
            </a:extLst>
          </p:cNvPr>
          <p:cNvSpPr/>
          <p:nvPr/>
        </p:nvSpPr>
        <p:spPr>
          <a:xfrm>
            <a:off x="143470" y="3535569"/>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14" name="beep 3.wav"/>
            </a:hlinkClick>
            <a:extLst>
              <a:ext uri="{FF2B5EF4-FFF2-40B4-BE49-F238E27FC236}">
                <a16:creationId xmlns:a16="http://schemas.microsoft.com/office/drawing/2014/main" id="{167A2F52-1C5E-47E0-AED9-AC25A1C7525D}"/>
              </a:ext>
            </a:extLst>
          </p:cNvPr>
          <p:cNvSpPr/>
          <p:nvPr/>
        </p:nvSpPr>
        <p:spPr>
          <a:xfrm>
            <a:off x="143470" y="4324817"/>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2" name="Rectangle 21">
            <a:hlinkClick r:id="" action="ppaction://noaction">
              <a:snd r:embed="rId15" name="4.2.wav"/>
            </a:hlinkClick>
            <a:extLst>
              <a:ext uri="{FF2B5EF4-FFF2-40B4-BE49-F238E27FC236}">
                <a16:creationId xmlns:a16="http://schemas.microsoft.com/office/drawing/2014/main" id="{F461EC2A-F390-4462-B0CA-CF76A29332BC}"/>
              </a:ext>
            </a:extLst>
          </p:cNvPr>
          <p:cNvSpPr/>
          <p:nvPr/>
        </p:nvSpPr>
        <p:spPr>
          <a:xfrm>
            <a:off x="143470" y="5114065"/>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4" name="Rectangle 23">
            <a:hlinkClick r:id="" action="ppaction://noaction">
              <a:snd r:embed="rId16" name="beep 5.wav"/>
            </a:hlinkClick>
            <a:extLst>
              <a:ext uri="{FF2B5EF4-FFF2-40B4-BE49-F238E27FC236}">
                <a16:creationId xmlns:a16="http://schemas.microsoft.com/office/drawing/2014/main" id="{4B5080C9-4F46-4F2D-A7FE-99A5377E5ABF}"/>
              </a:ext>
            </a:extLst>
          </p:cNvPr>
          <p:cNvSpPr/>
          <p:nvPr/>
        </p:nvSpPr>
        <p:spPr>
          <a:xfrm>
            <a:off x="6096000" y="2742739"/>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6" name="Rectangle 25">
            <a:hlinkClick r:id="" action="ppaction://noaction">
              <a:snd r:embed="rId17" name="slide 20 q6.wav"/>
            </a:hlinkClick>
            <a:extLst>
              <a:ext uri="{FF2B5EF4-FFF2-40B4-BE49-F238E27FC236}">
                <a16:creationId xmlns:a16="http://schemas.microsoft.com/office/drawing/2014/main" id="{B44581D0-5529-4E06-8E35-04D1FB4122E3}"/>
              </a:ext>
            </a:extLst>
          </p:cNvPr>
          <p:cNvSpPr/>
          <p:nvPr/>
        </p:nvSpPr>
        <p:spPr>
          <a:xfrm>
            <a:off x="6096000" y="3533181"/>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8" name="Rectangle 27">
            <a:hlinkClick r:id="" action="ppaction://noaction" highlightClick="1">
              <a:snd r:embed="rId18" name="7.3wav.wav"/>
            </a:hlinkClick>
            <a:extLst>
              <a:ext uri="{FF2B5EF4-FFF2-40B4-BE49-F238E27FC236}">
                <a16:creationId xmlns:a16="http://schemas.microsoft.com/office/drawing/2014/main" id="{1FBBF552-8BAA-46B5-B3A1-D8226391B3FD}"/>
              </a:ext>
            </a:extLst>
          </p:cNvPr>
          <p:cNvSpPr/>
          <p:nvPr/>
        </p:nvSpPr>
        <p:spPr>
          <a:xfrm>
            <a:off x="6096000" y="4323623"/>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0" name="Rectangle 29">
            <a:hlinkClick r:id="" action="ppaction://noaction">
              <a:snd r:embed="rId19" name="beep 8.wav"/>
            </a:hlinkClick>
            <a:extLst>
              <a:ext uri="{FF2B5EF4-FFF2-40B4-BE49-F238E27FC236}">
                <a16:creationId xmlns:a16="http://schemas.microsoft.com/office/drawing/2014/main" id="{4C3FF6FA-078C-45FC-98E2-21DCC09AAA57}"/>
              </a:ext>
            </a:extLst>
          </p:cNvPr>
          <p:cNvSpPr/>
          <p:nvPr/>
        </p:nvSpPr>
        <p:spPr>
          <a:xfrm>
            <a:off x="6096000" y="5114065"/>
            <a:ext cx="425390" cy="409074"/>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8" name="Rectangle 17">
            <a:extLst>
              <a:ext uri="{FF2B5EF4-FFF2-40B4-BE49-F238E27FC236}">
                <a16:creationId xmlns:a16="http://schemas.microsoft.com/office/drawing/2014/main" id="{BCFF6434-74EB-45BF-83DB-F926B65B5B40}"/>
              </a:ext>
            </a:extLst>
          </p:cNvPr>
          <p:cNvSpPr/>
          <p:nvPr/>
        </p:nvSpPr>
        <p:spPr>
          <a:xfrm>
            <a:off x="706020" y="2719138"/>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231D3C8D-BCEC-4FCD-BD72-3E88BCDC5E6B}"/>
              </a:ext>
            </a:extLst>
          </p:cNvPr>
          <p:cNvSpPr/>
          <p:nvPr/>
        </p:nvSpPr>
        <p:spPr>
          <a:xfrm>
            <a:off x="744100" y="3536816"/>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01CA22BA-AAD5-43A0-8D98-4CBB51D7FE98}"/>
              </a:ext>
            </a:extLst>
          </p:cNvPr>
          <p:cNvSpPr/>
          <p:nvPr/>
        </p:nvSpPr>
        <p:spPr>
          <a:xfrm>
            <a:off x="715409" y="4289380"/>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9928041-F616-45FC-A2EE-629691A0DC59}"/>
              </a:ext>
            </a:extLst>
          </p:cNvPr>
          <p:cNvSpPr/>
          <p:nvPr/>
        </p:nvSpPr>
        <p:spPr>
          <a:xfrm>
            <a:off x="744100" y="5077861"/>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720D95B3-B418-45B9-904A-2A7603A0DAD1}"/>
              </a:ext>
            </a:extLst>
          </p:cNvPr>
          <p:cNvSpPr/>
          <p:nvPr/>
        </p:nvSpPr>
        <p:spPr>
          <a:xfrm>
            <a:off x="6736867" y="2728458"/>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28E16A9D-8C0D-4224-B722-73F668375796}"/>
              </a:ext>
            </a:extLst>
          </p:cNvPr>
          <p:cNvSpPr/>
          <p:nvPr/>
        </p:nvSpPr>
        <p:spPr>
          <a:xfrm>
            <a:off x="6726479" y="3519757"/>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7CAAA21-F479-4837-97EA-ECA380C5F17F}"/>
              </a:ext>
            </a:extLst>
          </p:cNvPr>
          <p:cNvSpPr/>
          <p:nvPr/>
        </p:nvSpPr>
        <p:spPr>
          <a:xfrm>
            <a:off x="6671061" y="4311056"/>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3955C1B4-4527-4C93-BF09-AB6FD1160A11}"/>
              </a:ext>
            </a:extLst>
          </p:cNvPr>
          <p:cNvSpPr/>
          <p:nvPr/>
        </p:nvSpPr>
        <p:spPr>
          <a:xfrm>
            <a:off x="6736867" y="5158290"/>
            <a:ext cx="2302798" cy="484139"/>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7453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5" grpId="0" animBg="1"/>
      <p:bldP spid="27" grpId="0" animBg="1"/>
      <p:bldP spid="29" grpId="0" animBg="1"/>
      <p:bldP spid="31"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4F55C5B-6E69-D74E-9BE5-8088EB3228DB}"/>
              </a:ext>
            </a:extLst>
          </p:cNvPr>
          <p:cNvSpPr txBox="1"/>
          <p:nvPr/>
        </p:nvSpPr>
        <p:spPr>
          <a:xfrm>
            <a:off x="213647" y="5874283"/>
            <a:ext cx="3140716"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latin typeface="Century Gothic" panose="020F0302020204030204"/>
              </a:rPr>
              <a:t>_ _ _ _ _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14F55C5B-6E69-D74E-9BE5-8088EB3228DB}"/>
              </a:ext>
            </a:extLst>
          </p:cNvPr>
          <p:cNvSpPr txBox="1"/>
          <p:nvPr/>
        </p:nvSpPr>
        <p:spPr>
          <a:xfrm>
            <a:off x="4510558" y="5874283"/>
            <a:ext cx="2952423"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latin typeface="Century Gothic" panose="020F0302020204030204"/>
              </a:rPr>
              <a:t>_ _ _ _ _ _ _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14F55C5B-6E69-D74E-9BE5-8088EB3228DB}"/>
              </a:ext>
            </a:extLst>
          </p:cNvPr>
          <p:cNvSpPr txBox="1"/>
          <p:nvPr/>
        </p:nvSpPr>
        <p:spPr>
          <a:xfrm>
            <a:off x="8839957" y="5874283"/>
            <a:ext cx="3521715"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latin typeface="Century Gothic" panose="020F0302020204030204"/>
              </a:rPr>
              <a:t> _ _ _ _ _ _ _ _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14F55C5B-6E69-D74E-9BE5-8088EB3228DB}"/>
              </a:ext>
            </a:extLst>
          </p:cNvPr>
          <p:cNvSpPr txBox="1"/>
          <p:nvPr/>
        </p:nvSpPr>
        <p:spPr>
          <a:xfrm>
            <a:off x="197403" y="5800550"/>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latin typeface="Century Gothic" panose="020F0302020204030204"/>
              </a:rPr>
              <a:t>enten</a:t>
            </a:r>
            <a:r>
              <a:rPr lang="fr-FR" sz="2400" dirty="0">
                <a:solidFill>
                  <a:schemeClr val="accent1">
                    <a:lumMod val="50000"/>
                  </a:schemeClr>
                </a:solidFill>
                <a:latin typeface="Century Gothic" panose="020F0302020204030204"/>
              </a:rPr>
              <a:t>d</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14F55C5B-6E69-D74E-9BE5-8088EB3228DB}"/>
              </a:ext>
            </a:extLst>
          </p:cNvPr>
          <p:cNvSpPr txBox="1"/>
          <p:nvPr/>
        </p:nvSpPr>
        <p:spPr>
          <a:xfrm>
            <a:off x="4494314" y="5800550"/>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rPr>
              <a:t>dépen</a:t>
            </a:r>
            <a:r>
              <a:rPr lang="fr-FR" sz="2400" dirty="0">
                <a:solidFill>
                  <a:schemeClr val="accent1">
                    <a:lumMod val="50000"/>
                  </a:schemeClr>
                </a:solidFill>
                <a:latin typeface="Century Gothic" panose="020F0302020204030204"/>
              </a:rPr>
              <a:t>d</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14F55C5B-6E69-D74E-9BE5-8088EB3228DB}"/>
              </a:ext>
            </a:extLst>
          </p:cNvPr>
          <p:cNvSpPr txBox="1"/>
          <p:nvPr/>
        </p:nvSpPr>
        <p:spPr>
          <a:xfrm>
            <a:off x="8823713" y="5800550"/>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il/elle </a:t>
            </a:r>
            <a:r>
              <a:rPr lang="fr-FR" sz="2400" dirty="0">
                <a:solidFill>
                  <a:srgbClr val="4472C4">
                    <a:lumMod val="50000"/>
                  </a:srgbClr>
                </a:solidFill>
              </a:rPr>
              <a:t>répond</a:t>
            </a:r>
            <a:r>
              <a:rPr lang="fr-FR" sz="2400" dirty="0">
                <a:solidFill>
                  <a:srgbClr val="EE6000"/>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14F55C5B-6E69-D74E-9BE5-8088EB3228DB}"/>
              </a:ext>
            </a:extLst>
          </p:cNvPr>
          <p:cNvSpPr txBox="1"/>
          <p:nvPr/>
        </p:nvSpPr>
        <p:spPr>
          <a:xfrm>
            <a:off x="213647" y="5305483"/>
            <a:ext cx="3140716"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latin typeface="Century Gothic" panose="020F0302020204030204"/>
              </a:rPr>
              <a:t>_ _ _ _ _ _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14F55C5B-6E69-D74E-9BE5-8088EB3228DB}"/>
              </a:ext>
            </a:extLst>
          </p:cNvPr>
          <p:cNvSpPr txBox="1"/>
          <p:nvPr/>
        </p:nvSpPr>
        <p:spPr>
          <a:xfrm>
            <a:off x="4510559" y="5305483"/>
            <a:ext cx="2386938"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latin typeface="Century Gothic" panose="020F0302020204030204"/>
              </a:rPr>
              <a:t>_ _ _ _ _ _ _ _</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4F55C5B-6E69-D74E-9BE5-8088EB3228DB}"/>
              </a:ext>
            </a:extLst>
          </p:cNvPr>
          <p:cNvSpPr txBox="1"/>
          <p:nvPr/>
        </p:nvSpPr>
        <p:spPr>
          <a:xfrm>
            <a:off x="8839958" y="5305483"/>
            <a:ext cx="2968500"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latin typeface="Century Gothic" panose="020F0302020204030204"/>
              </a:rPr>
              <a:t>_ _ _ _ _ _ _ _ _</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14F55C5B-6E69-D74E-9BE5-8088EB3228DB}"/>
              </a:ext>
            </a:extLst>
          </p:cNvPr>
          <p:cNvSpPr txBox="1"/>
          <p:nvPr/>
        </p:nvSpPr>
        <p:spPr>
          <a:xfrm>
            <a:off x="4510558" y="53054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rPr>
              <a:t>dépend</a:t>
            </a:r>
            <a:r>
              <a:rPr lang="fr-FR" sz="2400" b="1" dirty="0">
                <a:solidFill>
                  <a:srgbClr val="EE6000"/>
                </a:solidFill>
              </a:rPr>
              <a:t>s</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14F55C5B-6E69-D74E-9BE5-8088EB3228DB}"/>
              </a:ext>
            </a:extLst>
          </p:cNvPr>
          <p:cNvSpPr txBox="1"/>
          <p:nvPr/>
        </p:nvSpPr>
        <p:spPr>
          <a:xfrm>
            <a:off x="8839957" y="53054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rPr>
              <a:t>répond</a:t>
            </a:r>
            <a:r>
              <a:rPr lang="fr-FR" sz="2400" b="1" dirty="0">
                <a:solidFill>
                  <a:srgbClr val="EE6000"/>
                </a:solidFill>
              </a:rPr>
              <a:t>s</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14F55C5B-6E69-D74E-9BE5-8088EB3228DB}"/>
              </a:ext>
            </a:extLst>
          </p:cNvPr>
          <p:cNvSpPr txBox="1"/>
          <p:nvPr/>
        </p:nvSpPr>
        <p:spPr>
          <a:xfrm>
            <a:off x="213647" y="53054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tu </a:t>
            </a:r>
            <a:r>
              <a:rPr lang="fr-FR" sz="2400" dirty="0">
                <a:solidFill>
                  <a:srgbClr val="4472C4">
                    <a:lumMod val="50000"/>
                  </a:srgbClr>
                </a:solidFill>
                <a:latin typeface="Century Gothic" panose="020F0302020204030204"/>
              </a:rPr>
              <a:t>entend</a:t>
            </a:r>
            <a:r>
              <a:rPr lang="fr-FR" sz="2400" b="1" dirty="0">
                <a:solidFill>
                  <a:srgbClr val="EE6000"/>
                </a:solidFill>
                <a:latin typeface="Century Gothic" panose="020F0302020204030204"/>
              </a:rPr>
              <a:t>s</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14F55C5B-6E69-D74E-9BE5-8088EB3228DB}"/>
              </a:ext>
            </a:extLst>
          </p:cNvPr>
          <p:cNvSpPr txBox="1"/>
          <p:nvPr/>
        </p:nvSpPr>
        <p:spPr>
          <a:xfrm>
            <a:off x="213647" y="4736683"/>
            <a:ext cx="3140716"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je </a:t>
            </a:r>
            <a:r>
              <a:rPr lang="fr-FR" sz="2400" dirty="0">
                <a:solidFill>
                  <a:srgbClr val="4472C4">
                    <a:lumMod val="50000"/>
                  </a:srgbClr>
                </a:solidFill>
                <a:latin typeface="Century Gothic" panose="020F0302020204030204"/>
              </a:rPr>
              <a:t>_ _ _ _ _ _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14F55C5B-6E69-D74E-9BE5-8088EB3228DB}"/>
              </a:ext>
            </a:extLst>
          </p:cNvPr>
          <p:cNvSpPr txBox="1"/>
          <p:nvPr/>
        </p:nvSpPr>
        <p:spPr>
          <a:xfrm>
            <a:off x="4510559" y="4736683"/>
            <a:ext cx="2386938"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j’</a:t>
            </a:r>
            <a:r>
              <a:rPr lang="fr-FR" sz="2400" dirty="0">
                <a:solidFill>
                  <a:srgbClr val="4472C4">
                    <a:lumMod val="50000"/>
                  </a:srgbClr>
                </a:solidFill>
                <a:latin typeface="Century Gothic" panose="020F0302020204030204"/>
              </a:rPr>
              <a:t>_ _ _ _ _ _ _ _</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14F55C5B-6E69-D74E-9BE5-8088EB3228DB}"/>
              </a:ext>
            </a:extLst>
          </p:cNvPr>
          <p:cNvSpPr txBox="1"/>
          <p:nvPr/>
        </p:nvSpPr>
        <p:spPr>
          <a:xfrm>
            <a:off x="8839958" y="4736683"/>
            <a:ext cx="2968500" cy="461665"/>
          </a:xfrm>
          <a:prstGeom prst="rect">
            <a:avLst/>
          </a:prstGeom>
          <a:noFill/>
        </p:spPr>
        <p:txBody>
          <a:bodyPr wrap="square" rtlCol="0">
            <a:spAutoFit/>
          </a:bodyPr>
          <a:lstStyle/>
          <a:p>
            <a:pPr>
              <a:defRPr/>
            </a:pPr>
            <a:r>
              <a:rPr lang="fr-FR" sz="2400" b="1" dirty="0">
                <a:solidFill>
                  <a:srgbClr val="4472C4">
                    <a:lumMod val="50000"/>
                  </a:srgbClr>
                </a:solidFill>
                <a:latin typeface="Century Gothic" panose="020F0302020204030204"/>
              </a:rPr>
              <a:t>je </a:t>
            </a:r>
            <a:r>
              <a:rPr lang="fr-FR" sz="2400" dirty="0">
                <a:solidFill>
                  <a:srgbClr val="4472C4">
                    <a:lumMod val="50000"/>
                  </a:srgbClr>
                </a:solidFill>
                <a:latin typeface="Century Gothic" panose="020F0302020204030204"/>
              </a:rPr>
              <a:t> _ _ _ _ _ _ _ _ _</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14F55C5B-6E69-D74E-9BE5-8088EB3228DB}"/>
              </a:ext>
            </a:extLst>
          </p:cNvPr>
          <p:cNvSpPr txBox="1"/>
          <p:nvPr/>
        </p:nvSpPr>
        <p:spPr>
          <a:xfrm>
            <a:off x="213647" y="47366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j’</a:t>
            </a:r>
            <a:r>
              <a:rPr lang="fr-FR" sz="2400" dirty="0">
                <a:solidFill>
                  <a:srgbClr val="4472C4">
                    <a:lumMod val="50000"/>
                  </a:srgbClr>
                </a:solidFill>
                <a:latin typeface="Century Gothic" panose="020F0302020204030204"/>
              </a:rPr>
              <a:t>entend</a:t>
            </a:r>
            <a:r>
              <a:rPr lang="fr-FR" sz="2400" b="1" dirty="0">
                <a:solidFill>
                  <a:srgbClr val="EE6000"/>
                </a:solidFill>
                <a:latin typeface="Century Gothic" panose="020F0302020204030204"/>
              </a:rPr>
              <a:t>s</a:t>
            </a:r>
            <a:endParaRPr kumimoji="0" lang="fr-FR" sz="2400" b="1" u="none" strike="noStrike" kern="1200" cap="none" spc="0" normalizeH="0" baseline="0" noProof="0" dirty="0">
              <a:ln>
                <a:noFill/>
              </a:ln>
              <a:solidFill>
                <a:srgbClr val="EE6000"/>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14F55C5B-6E69-D74E-9BE5-8088EB3228DB}"/>
              </a:ext>
            </a:extLst>
          </p:cNvPr>
          <p:cNvSpPr txBox="1"/>
          <p:nvPr/>
        </p:nvSpPr>
        <p:spPr>
          <a:xfrm>
            <a:off x="4510558" y="47366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je </a:t>
            </a:r>
            <a:r>
              <a:rPr lang="fr-FR" sz="2400" dirty="0">
                <a:solidFill>
                  <a:srgbClr val="4472C4">
                    <a:lumMod val="50000"/>
                  </a:srgbClr>
                </a:solidFill>
              </a:rPr>
              <a:t>dépend</a:t>
            </a:r>
            <a:r>
              <a:rPr lang="fr-FR" sz="2400" b="1" dirty="0">
                <a:solidFill>
                  <a:srgbClr val="EE6000"/>
                </a:solidFill>
                <a:latin typeface="Century Gothic" panose="020F0302020204030204"/>
              </a:rPr>
              <a:t>s</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14F55C5B-6E69-D74E-9BE5-8088EB3228DB}"/>
              </a:ext>
            </a:extLst>
          </p:cNvPr>
          <p:cNvSpPr txBox="1"/>
          <p:nvPr/>
        </p:nvSpPr>
        <p:spPr>
          <a:xfrm>
            <a:off x="8839957" y="4736683"/>
            <a:ext cx="3140716" cy="461665"/>
          </a:xfrm>
          <a:prstGeom prst="rect">
            <a:avLst/>
          </a:prstGeom>
          <a:solidFill>
            <a:schemeClr val="bg1"/>
          </a:solidFill>
        </p:spPr>
        <p:txBody>
          <a:bodyPr wrap="square" rtlCol="0">
            <a:spAutoFit/>
          </a:bodyPr>
          <a:lstStyle/>
          <a:p>
            <a:pPr>
              <a:defRPr/>
            </a:pPr>
            <a:r>
              <a:rPr lang="fr-FR" sz="2400" b="1" dirty="0">
                <a:solidFill>
                  <a:srgbClr val="4472C4">
                    <a:lumMod val="50000"/>
                  </a:srgbClr>
                </a:solidFill>
                <a:latin typeface="Century Gothic" panose="020F0302020204030204"/>
              </a:rPr>
              <a:t>je </a:t>
            </a:r>
            <a:r>
              <a:rPr lang="fr-FR" sz="2400" dirty="0">
                <a:solidFill>
                  <a:srgbClr val="4472C4">
                    <a:lumMod val="50000"/>
                  </a:srgbClr>
                </a:solidFill>
              </a:rPr>
              <a:t>répond</a:t>
            </a:r>
            <a:r>
              <a:rPr lang="fr-FR" sz="2400" b="1" dirty="0">
                <a:solidFill>
                  <a:srgbClr val="EE6000"/>
                </a:solidFill>
                <a:latin typeface="Century Gothic" panose="020F0302020204030204"/>
              </a:rPr>
              <a:t>s</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 </a:t>
            </a:r>
            <a:endPar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198000" y="1715957"/>
            <a:ext cx="1901463" cy="461665"/>
          </a:xfrm>
          <a:prstGeom prst="rect">
            <a:avLst/>
          </a:prstGeom>
          <a:noFill/>
        </p:spPr>
        <p:txBody>
          <a:bodyPr wrap="square" rtlCol="0">
            <a:spAutoFit/>
          </a:bodyPr>
          <a:lstStyle/>
          <a:p>
            <a:pPr>
              <a:defRPr/>
            </a:pPr>
            <a:r>
              <a:rPr lang="en-US" sz="2400" b="1" dirty="0">
                <a:solidFill>
                  <a:srgbClr val="4472C4">
                    <a:lumMod val="50000"/>
                  </a:srgbClr>
                </a:solidFill>
                <a:latin typeface="Century Gothic" panose="020F0302020204030204"/>
              </a:rPr>
              <a:t>je </a:t>
            </a:r>
            <a:r>
              <a:rPr lang="en-US" sz="2400" dirty="0" err="1">
                <a:solidFill>
                  <a:srgbClr val="4472C4">
                    <a:lumMod val="50000"/>
                  </a:srgbClr>
                </a:solidFill>
                <a:latin typeface="Century Gothic" panose="020F0302020204030204"/>
              </a:rPr>
              <a:t>prend</a:t>
            </a:r>
            <a:r>
              <a:rPr lang="en-US" sz="2400" b="1" dirty="0" err="1">
                <a:solidFill>
                  <a:srgbClr val="EE6000"/>
                </a:solidFill>
                <a:latin typeface="Century Gothic" panose="020F0302020204030204"/>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F55C5B-6E69-D74E-9BE5-8088EB3228DB}"/>
              </a:ext>
            </a:extLst>
          </p:cNvPr>
          <p:cNvSpPr txBox="1"/>
          <p:nvPr/>
        </p:nvSpPr>
        <p:spPr>
          <a:xfrm>
            <a:off x="197403" y="1715956"/>
            <a:ext cx="2751221" cy="461665"/>
          </a:xfrm>
          <a:prstGeom prst="rect">
            <a:avLst/>
          </a:prstGeom>
          <a:solidFill>
            <a:schemeClr val="bg1"/>
          </a:solidFill>
        </p:spPr>
        <p:txBody>
          <a:bodyPr wrap="square" rtlCol="0">
            <a:spAutoFit/>
          </a:bodyPr>
          <a:lstStyle/>
          <a:p>
            <a:pPr>
              <a:defRPr/>
            </a:pP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p_ _ _ _ 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4F55C5B-6E69-D74E-9BE5-8088EB3228DB}"/>
              </a:ext>
            </a:extLst>
          </p:cNvPr>
          <p:cNvSpPr txBox="1"/>
          <p:nvPr/>
        </p:nvSpPr>
        <p:spPr>
          <a:xfrm>
            <a:off x="8839958" y="1711685"/>
            <a:ext cx="3170881" cy="461665"/>
          </a:xfrm>
          <a:prstGeom prst="rect">
            <a:avLst/>
          </a:prstGeom>
          <a:noFill/>
        </p:spPr>
        <p:txBody>
          <a:bodyPr wrap="square" rtlCol="0">
            <a:spAutoFit/>
          </a:bodyPr>
          <a:lstStyle/>
          <a:p>
            <a:pPr>
              <a:defRPr/>
            </a:pPr>
            <a:r>
              <a:rPr lang="en-US" sz="2400" b="1" dirty="0">
                <a:solidFill>
                  <a:srgbClr val="4472C4">
                    <a:lumMod val="50000"/>
                  </a:srgbClr>
                </a:solidFill>
                <a:latin typeface="Century Gothic" panose="020F0302020204030204"/>
              </a:rPr>
              <a:t>il/</a:t>
            </a:r>
            <a:r>
              <a:rPr lang="en-US" sz="2400" b="1" dirty="0" err="1">
                <a:solidFill>
                  <a:srgbClr val="4472C4">
                    <a:lumMod val="50000"/>
                  </a:srgbClr>
                </a:solidFill>
                <a:latin typeface="Century Gothic" panose="020F0302020204030204"/>
              </a:rPr>
              <a:t>elle</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comprend</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14F55C5B-6E69-D74E-9BE5-8088EB3228DB}"/>
              </a:ext>
            </a:extLst>
          </p:cNvPr>
          <p:cNvSpPr txBox="1"/>
          <p:nvPr/>
        </p:nvSpPr>
        <p:spPr>
          <a:xfrm>
            <a:off x="8839957" y="1711685"/>
            <a:ext cx="3069964" cy="461665"/>
          </a:xfrm>
          <a:prstGeom prst="rect">
            <a:avLst/>
          </a:prstGeom>
          <a:solidFill>
            <a:schemeClr val="bg1"/>
          </a:solidFill>
        </p:spPr>
        <p:txBody>
          <a:bodyPr wrap="square" rtlCol="0">
            <a:spAutoFit/>
          </a:bodyPr>
          <a:lstStyle/>
          <a:p>
            <a:pPr>
              <a:defRPr/>
            </a:pPr>
            <a:r>
              <a:rPr lang="en-US" sz="2400" b="1" dirty="0">
                <a:solidFill>
                  <a:srgbClr val="4472C4">
                    <a:lumMod val="50000"/>
                  </a:srgbClr>
                </a:solidFill>
                <a:latin typeface="Century Gothic" panose="020F0302020204030204"/>
              </a:rPr>
              <a:t>il/</a:t>
            </a:r>
            <a:r>
              <a:rPr lang="en-US" sz="2400" b="1" dirty="0" err="1">
                <a:solidFill>
                  <a:srgbClr val="4472C4">
                    <a:lumMod val="50000"/>
                  </a:srgbClr>
                </a:solidFill>
                <a:latin typeface="Century Gothic" panose="020F0302020204030204"/>
              </a:rPr>
              <a:t>elle</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c _ _ _ _ _ _ 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4F55C5B-6E69-D74E-9BE5-8088EB3228DB}"/>
              </a:ext>
            </a:extLst>
          </p:cNvPr>
          <p:cNvSpPr txBox="1"/>
          <p:nvPr/>
        </p:nvSpPr>
        <p:spPr>
          <a:xfrm>
            <a:off x="4510800" y="1711685"/>
            <a:ext cx="3140716" cy="461665"/>
          </a:xfrm>
          <a:prstGeom prst="rect">
            <a:avLst/>
          </a:prstGeom>
          <a:noFill/>
        </p:spPr>
        <p:txBody>
          <a:bodyPr wrap="square" rtlCol="0">
            <a:spAutoFit/>
          </a:bodyPr>
          <a:lstStyle/>
          <a:p>
            <a:pPr>
              <a:defRPr/>
            </a:pPr>
            <a:r>
              <a:rPr lang="en-US" sz="2400" b="1" dirty="0" err="1">
                <a:solidFill>
                  <a:srgbClr val="4472C4">
                    <a:lumMod val="50000"/>
                  </a:srgbClr>
                </a:solidFill>
                <a:latin typeface="Century Gothic" panose="020F0302020204030204"/>
              </a:rPr>
              <a:t>tu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apprend</a:t>
            </a:r>
            <a:r>
              <a:rPr lang="en-US" sz="2400" b="1" dirty="0" err="1">
                <a:solidFill>
                  <a:srgbClr val="EE6000"/>
                </a:solidFill>
                <a:latin typeface="Century Gothic" panose="020F0302020204030204"/>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4F55C5B-6E69-D74E-9BE5-8088EB3228DB}"/>
              </a:ext>
            </a:extLst>
          </p:cNvPr>
          <p:cNvSpPr txBox="1"/>
          <p:nvPr/>
        </p:nvSpPr>
        <p:spPr>
          <a:xfrm>
            <a:off x="4510557" y="1711032"/>
            <a:ext cx="3253093" cy="461665"/>
          </a:xfrm>
          <a:prstGeom prst="rect">
            <a:avLst/>
          </a:prstGeom>
          <a:solidFill>
            <a:schemeClr val="bg1"/>
          </a:solidFill>
        </p:spPr>
        <p:txBody>
          <a:bodyPr wrap="square" rtlCol="0">
            <a:spAutoFit/>
          </a:bodyPr>
          <a:lstStyle/>
          <a:p>
            <a:pPr>
              <a:defRPr/>
            </a:pP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a _ _ _ _ _ _ _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entendre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1160" y="1186849"/>
            <a:ext cx="11829679" cy="446276"/>
          </a:xfrm>
          <a:prstGeom prst="rect">
            <a:avLst/>
          </a:prstGeom>
          <a:noFill/>
        </p:spPr>
        <p:txBody>
          <a:bodyPr wrap="square" rtlCol="0">
            <a:spAutoFit/>
          </a:bodyPr>
          <a:lstStyle/>
          <a:p>
            <a:pPr>
              <a:defRPr/>
            </a:pPr>
            <a:r>
              <a:rPr kumimoji="0" lang="en-US" sz="23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You already know three verbs which end in</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t>
            </a:r>
            <a:r>
              <a:rPr lang="en-US" sz="2300" dirty="0">
                <a:solidFill>
                  <a:srgbClr val="4472C4">
                    <a:lumMod val="50000"/>
                  </a:srgbClr>
                </a:solidFill>
                <a:latin typeface="Century Gothic" panose="020F0302020204030204"/>
              </a:rPr>
              <a:t> instead of –ER or –IR:</a:t>
            </a:r>
            <a:endParaRPr kumimoji="0" lang="fr-FR"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4F55C5B-6E69-D74E-9BE5-8088EB3228DB}"/>
              </a:ext>
            </a:extLst>
          </p:cNvPr>
          <p:cNvSpPr txBox="1"/>
          <p:nvPr/>
        </p:nvSpPr>
        <p:spPr>
          <a:xfrm>
            <a:off x="181160" y="2299748"/>
            <a:ext cx="2783708" cy="461665"/>
          </a:xfrm>
          <a:prstGeom prst="rect">
            <a:avLst/>
          </a:prstGeom>
          <a:noFill/>
        </p:spPr>
        <p:txBody>
          <a:bodyPr wrap="square" rtlCol="0">
            <a:spAutoFit/>
          </a:bodyPr>
          <a:lstStyle/>
          <a:p>
            <a:pPr>
              <a:defRPr/>
            </a:pP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a:t>
            </a:r>
            <a:r>
              <a:rPr kumimoji="0" lang="fr-FR"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taking</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4F55C5B-6E69-D74E-9BE5-8088EB3228DB}"/>
              </a:ext>
            </a:extLst>
          </p:cNvPr>
          <p:cNvSpPr txBox="1"/>
          <p:nvPr/>
        </p:nvSpPr>
        <p:spPr>
          <a:xfrm>
            <a:off x="4510557" y="2299748"/>
            <a:ext cx="3823973" cy="461665"/>
          </a:xfrm>
          <a:prstGeom prst="rect">
            <a:avLst/>
          </a:prstGeom>
          <a:noFill/>
        </p:spPr>
        <p:txBody>
          <a:bodyPr wrap="square" rtlCol="0">
            <a:spAutoFit/>
          </a:bodyPr>
          <a:lstStyle/>
          <a:p>
            <a:pPr>
              <a:defRPr/>
            </a:pP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lang="fr-FR" sz="2400" i="1" dirty="0">
                <a:solidFill>
                  <a:srgbClr val="4472C4">
                    <a:lumMod val="50000"/>
                  </a:srgbClr>
                </a:solidFill>
                <a:latin typeface="Century Gothic" panose="020F0302020204030204"/>
              </a:rPr>
              <a:t> </a:t>
            </a:r>
            <a:r>
              <a:rPr lang="fr-FR" sz="2400" i="1" dirty="0" err="1">
                <a:solidFill>
                  <a:srgbClr val="4472C4">
                    <a:lumMod val="50000"/>
                  </a:srgbClr>
                </a:solidFill>
                <a:latin typeface="Century Gothic" panose="020F0302020204030204"/>
              </a:rPr>
              <a:t>learn</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4F55C5B-6E69-D74E-9BE5-8088EB3228DB}"/>
              </a:ext>
            </a:extLst>
          </p:cNvPr>
          <p:cNvSpPr txBox="1"/>
          <p:nvPr/>
        </p:nvSpPr>
        <p:spPr>
          <a:xfrm>
            <a:off x="8839957" y="2299063"/>
            <a:ext cx="3352043" cy="461665"/>
          </a:xfrm>
          <a:prstGeom prst="rect">
            <a:avLst/>
          </a:prstGeom>
          <a:noFill/>
        </p:spPr>
        <p:txBody>
          <a:bodyPr wrap="square" rtlCol="0">
            <a:spAutoFit/>
          </a:bodyPr>
          <a:lstStyle/>
          <a:p>
            <a:pPr>
              <a:defRPr/>
            </a:pP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understands</a:t>
            </a:r>
            <a:endParaRPr kumimoji="0" lang="fr-FR"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0BDC034F-B704-418C-A883-CD7995CF0E61}"/>
              </a:ext>
            </a:extLst>
          </p:cNvPr>
          <p:cNvSpPr txBox="1"/>
          <p:nvPr/>
        </p:nvSpPr>
        <p:spPr>
          <a:xfrm>
            <a:off x="181160" y="3865483"/>
            <a:ext cx="3493380" cy="830997"/>
          </a:xfrm>
          <a:prstGeom prst="rect">
            <a:avLst/>
          </a:prstGeom>
          <a:noFill/>
        </p:spPr>
        <p:txBody>
          <a:bodyPr wrap="square" rtlCol="0">
            <a:spAutoFit/>
          </a:bodyPr>
          <a:lstStyle/>
          <a:p>
            <a:pPr>
              <a:defRPr/>
            </a:pP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entend</a:t>
            </a: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re</a:t>
            </a:r>
          </a:p>
          <a:p>
            <a:pPr>
              <a:defRPr/>
            </a:pP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to</a:t>
            </a:r>
            <a:r>
              <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hear</a:t>
            </a:r>
            <a:r>
              <a:rPr kumimoji="0" lang="fr-FR"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fr-FR" sz="2400" dirty="0" err="1">
                <a:solidFill>
                  <a:schemeClr val="accent5">
                    <a:lumMod val="50000"/>
                  </a:schemeClr>
                </a:solidFill>
                <a:latin typeface="Century Gothic" panose="020F0302020204030204"/>
              </a:rPr>
              <a:t>hear</a:t>
            </a:r>
            <a:r>
              <a:rPr kumimoji="0" lang="fr-FR"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ing</a:t>
            </a:r>
            <a:r>
              <a:rPr kumimoji="0" lang="fr-FR"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endPar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42779BA0-A773-4979-8CF6-88FA3C5F0435}"/>
              </a:ext>
            </a:extLst>
          </p:cNvPr>
          <p:cNvSpPr txBox="1"/>
          <p:nvPr/>
        </p:nvSpPr>
        <p:spPr>
          <a:xfrm>
            <a:off x="4478071" y="3865483"/>
            <a:ext cx="3661588" cy="830997"/>
          </a:xfrm>
          <a:prstGeom prst="rect">
            <a:avLst/>
          </a:prstGeom>
          <a:noFill/>
        </p:spPr>
        <p:txBody>
          <a:bodyPr wrap="square" rtlCol="0">
            <a:spAutoFit/>
          </a:bodyPr>
          <a:lstStyle/>
          <a:p>
            <a:pPr>
              <a:defRPr/>
            </a:pPr>
            <a:r>
              <a:rPr lang="fr-FR" sz="2400" b="1" dirty="0">
                <a:solidFill>
                  <a:srgbClr val="4472C4">
                    <a:lumMod val="50000"/>
                  </a:srgbClr>
                </a:solidFill>
              </a:rPr>
              <a:t>dépend</a:t>
            </a: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re</a:t>
            </a:r>
          </a:p>
          <a:p>
            <a:pPr>
              <a:defRPr/>
            </a:pP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to</a:t>
            </a:r>
            <a:r>
              <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depend</a:t>
            </a:r>
            <a:r>
              <a:rPr kumimoji="0" lang="fr-FR"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depending</a:t>
            </a:r>
            <a:endPar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BC1957F3-D3DA-4946-AECB-40ADCBB287E4}"/>
              </a:ext>
            </a:extLst>
          </p:cNvPr>
          <p:cNvSpPr txBox="1"/>
          <p:nvPr/>
        </p:nvSpPr>
        <p:spPr>
          <a:xfrm>
            <a:off x="197403" y="2925148"/>
            <a:ext cx="11829679" cy="800219"/>
          </a:xfrm>
          <a:prstGeom prst="rect">
            <a:avLst/>
          </a:prstGeom>
          <a:noFill/>
        </p:spPr>
        <p:txBody>
          <a:bodyPr wrap="square" rtlCol="0">
            <a:spAutoFit/>
          </a:bodyPr>
          <a:lstStyle/>
          <a:p>
            <a:pPr algn="just">
              <a:defRPr/>
            </a:pPr>
            <a:r>
              <a:rPr lang="en-US" sz="2300" b="1" dirty="0">
                <a:solidFill>
                  <a:srgbClr val="4472C4">
                    <a:lumMod val="50000"/>
                  </a:srgbClr>
                </a:solidFill>
                <a:latin typeface="Century Gothic" panose="020F0302020204030204"/>
              </a:rPr>
              <a:t>Verbs like entendre </a:t>
            </a:r>
            <a:r>
              <a:rPr lang="en-US" sz="2300" dirty="0">
                <a:solidFill>
                  <a:srgbClr val="4472C4">
                    <a:lumMod val="50000"/>
                  </a:srgbClr>
                </a:solidFill>
                <a:latin typeface="Century Gothic" panose="020F0302020204030204"/>
              </a:rPr>
              <a:t>are another type of </a:t>
            </a:r>
            <a:r>
              <a:rPr lang="en-US" sz="2300" b="1" dirty="0">
                <a:solidFill>
                  <a:srgbClr val="4472C4">
                    <a:lumMod val="50000"/>
                  </a:srgbClr>
                </a:solidFill>
                <a:latin typeface="Century Gothic" panose="020F0302020204030204"/>
              </a:rPr>
              <a:t>–RE verb</a:t>
            </a:r>
            <a:r>
              <a:rPr lang="en-US" sz="2300" dirty="0">
                <a:solidFill>
                  <a:srgbClr val="4472C4">
                    <a:lumMod val="50000"/>
                  </a:srgbClr>
                </a:solidFill>
                <a:latin typeface="Century Gothic" panose="020F0302020204030204"/>
              </a:rPr>
              <a:t>.</a:t>
            </a:r>
          </a:p>
          <a:p>
            <a:pPr algn="just">
              <a:defRPr/>
            </a:pPr>
            <a:r>
              <a:rPr lang="en-US" sz="2300" dirty="0">
                <a:solidFill>
                  <a:srgbClr val="4472C4">
                    <a:lumMod val="50000"/>
                  </a:srgbClr>
                </a:solidFill>
                <a:latin typeface="Century Gothic" panose="020F0302020204030204"/>
              </a:rPr>
              <a:t>They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follow the same</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pattern</a:t>
            </a:r>
            <a:r>
              <a:rPr lang="en-US" sz="2300" dirty="0">
                <a:solidFill>
                  <a:srgbClr val="4472C4">
                    <a:lumMod val="50000"/>
                  </a:srgbClr>
                </a:solidFill>
                <a:latin typeface="Century Gothic" panose="020F0302020204030204"/>
              </a:rPr>
              <a:t> in the </a:t>
            </a:r>
            <a:r>
              <a:rPr lang="en-US" sz="2300" b="1" dirty="0">
                <a:solidFill>
                  <a:srgbClr val="4472C4">
                    <a:lumMod val="50000"/>
                  </a:srgbClr>
                </a:solidFill>
                <a:latin typeface="Century Gothic" panose="020F0302020204030204"/>
              </a:rPr>
              <a:t>je, </a:t>
            </a:r>
            <a:r>
              <a:rPr lang="en-US" sz="2300" b="1" dirty="0" err="1">
                <a:solidFill>
                  <a:srgbClr val="4472C4">
                    <a:lumMod val="50000"/>
                  </a:srgbClr>
                </a:solidFill>
                <a:latin typeface="Century Gothic" panose="020F0302020204030204"/>
              </a:rPr>
              <a:t>tu</a:t>
            </a:r>
            <a:r>
              <a:rPr lang="en-US" sz="2300" dirty="0">
                <a:solidFill>
                  <a:srgbClr val="4472C4">
                    <a:lumMod val="50000"/>
                  </a:srgbClr>
                </a:solidFill>
                <a:latin typeface="Century Gothic" panose="020F0302020204030204"/>
              </a:rPr>
              <a:t> and </a:t>
            </a:r>
            <a:r>
              <a:rPr lang="en-US" sz="2300" b="1" dirty="0">
                <a:solidFill>
                  <a:srgbClr val="4472C4">
                    <a:lumMod val="50000"/>
                  </a:srgbClr>
                </a:solidFill>
                <a:latin typeface="Century Gothic" panose="020F0302020204030204"/>
              </a:rPr>
              <a:t>il/</a:t>
            </a:r>
            <a:r>
              <a:rPr lang="en-US" sz="2300" b="1" dirty="0" err="1">
                <a:solidFill>
                  <a:srgbClr val="4472C4">
                    <a:lumMod val="50000"/>
                  </a:srgbClr>
                </a:solidFill>
                <a:latin typeface="Century Gothic" panose="020F0302020204030204"/>
              </a:rPr>
              <a:t>elle</a:t>
            </a:r>
            <a:r>
              <a:rPr lang="en-US" sz="2300" b="1" dirty="0">
                <a:solidFill>
                  <a:srgbClr val="4472C4">
                    <a:lumMod val="50000"/>
                  </a:srgbClr>
                </a:solidFill>
                <a:latin typeface="Century Gothic" panose="020F0302020204030204"/>
              </a:rPr>
              <a:t> </a:t>
            </a:r>
            <a:r>
              <a:rPr lang="en-US" sz="2300" dirty="0">
                <a:solidFill>
                  <a:srgbClr val="4472C4">
                    <a:lumMod val="50000"/>
                  </a:srgbClr>
                </a:solidFill>
                <a:latin typeface="Century Gothic" panose="020F0302020204030204"/>
              </a:rPr>
              <a:t>forms:</a:t>
            </a:r>
            <a:endParaRPr kumimoji="0" lang="fr-FR"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B028AB1B-A143-4B49-9973-CFC78BCF86EF}"/>
              </a:ext>
            </a:extLst>
          </p:cNvPr>
          <p:cNvSpPr txBox="1"/>
          <p:nvPr/>
        </p:nvSpPr>
        <p:spPr>
          <a:xfrm>
            <a:off x="8839957" y="3865483"/>
            <a:ext cx="3661588" cy="830997"/>
          </a:xfrm>
          <a:prstGeom prst="rect">
            <a:avLst/>
          </a:prstGeom>
          <a:noFill/>
        </p:spPr>
        <p:txBody>
          <a:bodyPr wrap="square" rtlCol="0">
            <a:spAutoFit/>
          </a:bodyPr>
          <a:lstStyle/>
          <a:p>
            <a:pPr>
              <a:defRPr/>
            </a:pPr>
            <a:r>
              <a:rPr lang="fr-FR" sz="2400" b="1" dirty="0">
                <a:solidFill>
                  <a:srgbClr val="4472C4">
                    <a:lumMod val="50000"/>
                  </a:srgbClr>
                </a:solidFill>
              </a:rPr>
              <a:t>répond</a:t>
            </a: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re</a:t>
            </a:r>
          </a:p>
          <a:p>
            <a:pPr>
              <a:defRPr/>
            </a:pPr>
            <a:r>
              <a:rPr kumimoji="0" lang="fr-FR" sz="2400" b="1" u="none" strike="noStrike" kern="1200" cap="none" spc="0" normalizeH="0" baseline="0" noProof="0" dirty="0">
                <a:ln>
                  <a:noFill/>
                </a:ln>
                <a:solidFill>
                  <a:srgbClr val="EE6000"/>
                </a:solidFill>
                <a:effectLst/>
                <a:uLnTx/>
                <a:uFillTx/>
                <a:latin typeface="Century Gothic" panose="020F0302020204030204"/>
                <a:ea typeface="+mn-ea"/>
                <a:cs typeface="+mn-cs"/>
              </a:rPr>
              <a:t>to</a:t>
            </a:r>
            <a:r>
              <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reply</a:t>
            </a:r>
            <a:r>
              <a:rPr kumimoji="0" lang="fr-FR" sz="240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lang="fr-FR" sz="2400" b="1" dirty="0">
                <a:solidFill>
                  <a:srgbClr val="EE6000"/>
                </a:solidFill>
              </a:rPr>
              <a:t>to</a:t>
            </a:r>
            <a:r>
              <a:rPr lang="fr-FR" sz="2400" dirty="0">
                <a:solidFill>
                  <a:srgbClr val="EE6000"/>
                </a:solidFill>
              </a:rPr>
              <a:t> </a:t>
            </a:r>
            <a:r>
              <a:rPr lang="fr-FR" sz="2400" dirty="0" err="1">
                <a:solidFill>
                  <a:schemeClr val="accent5">
                    <a:lumMod val="50000"/>
                  </a:schemeClr>
                </a:solidFill>
              </a:rPr>
              <a:t>answer</a:t>
            </a:r>
            <a:endParaRPr kumimoji="0" lang="fr-FR" sz="240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425ABA84-32D0-4287-B837-D79C9B661474}"/>
              </a:ext>
            </a:extLst>
          </p:cNvPr>
          <p:cNvGrpSpPr/>
          <p:nvPr/>
        </p:nvGrpSpPr>
        <p:grpSpPr>
          <a:xfrm>
            <a:off x="8045211" y="175202"/>
            <a:ext cx="4021695" cy="2038211"/>
            <a:chOff x="4161140" y="1390789"/>
            <a:chExt cx="4127755" cy="2038211"/>
          </a:xfrm>
        </p:grpSpPr>
        <p:sp>
          <p:nvSpPr>
            <p:cNvPr id="2" name="Speech Bubble: Rectangle with Corners Rounded 1">
              <a:extLst>
                <a:ext uri="{FF2B5EF4-FFF2-40B4-BE49-F238E27FC236}">
                  <a16:creationId xmlns:a16="http://schemas.microsoft.com/office/drawing/2014/main" id="{A0801F86-230A-4DC1-AD83-C0DE5C2CAD58}"/>
                </a:ext>
              </a:extLst>
            </p:cNvPr>
            <p:cNvSpPr/>
            <p:nvPr/>
          </p:nvSpPr>
          <p:spPr>
            <a:xfrm>
              <a:off x="4161140" y="1390789"/>
              <a:ext cx="4127755" cy="203821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90000" rIns="720000" rtlCol="0" anchor="ctr"/>
            <a:lstStyle/>
            <a:p>
              <a:pPr algn="ctr"/>
              <a:r>
                <a:rPr lang="en-GB" sz="2000" b="1" dirty="0"/>
                <a:t>Remember! </a:t>
              </a:r>
              <a:r>
                <a:rPr lang="en-GB" sz="2000" dirty="0"/>
                <a:t>The </a:t>
              </a:r>
              <a:r>
                <a:rPr lang="en-GB" sz="2000" i="1" dirty="0"/>
                <a:t>je, </a:t>
              </a:r>
              <a:r>
                <a:rPr lang="en-GB" sz="2000" i="1" dirty="0" err="1"/>
                <a:t>tu</a:t>
              </a:r>
              <a:r>
                <a:rPr lang="en-GB" sz="2000" i="1" dirty="0"/>
                <a:t> </a:t>
              </a:r>
            </a:p>
            <a:p>
              <a:pPr algn="ctr"/>
              <a:r>
                <a:rPr lang="en-GB" sz="2000" dirty="0"/>
                <a:t>and </a:t>
              </a:r>
              <a:r>
                <a:rPr lang="en-GB" sz="2000" i="1" dirty="0"/>
                <a:t>il/</a:t>
              </a:r>
              <a:r>
                <a:rPr lang="en-GB" sz="2000" i="1" dirty="0" err="1"/>
                <a:t>elle</a:t>
              </a:r>
              <a:r>
                <a:rPr lang="en-GB" sz="2000" i="1" dirty="0"/>
                <a:t> </a:t>
              </a:r>
              <a:r>
                <a:rPr lang="en-GB" sz="2000" dirty="0"/>
                <a:t>forms of these words all sound the same. The </a:t>
              </a:r>
              <a:r>
                <a:rPr lang="en-GB" sz="2000" b="1" dirty="0"/>
                <a:t>–s</a:t>
              </a:r>
              <a:r>
                <a:rPr lang="en-GB" sz="2000" dirty="0"/>
                <a:t> is an </a:t>
              </a:r>
              <a:r>
                <a:rPr lang="en-GB" sz="2000" b="1" dirty="0"/>
                <a:t>SFC.</a:t>
              </a:r>
              <a:endParaRPr lang="fr-FR" sz="2000" b="1" dirty="0"/>
            </a:p>
          </p:txBody>
        </p:sp>
        <p:pic>
          <p:nvPicPr>
            <p:cNvPr id="44" name="Picture 2" descr="Quiet Sign Clip Art">
              <a:extLst>
                <a:ext uri="{FF2B5EF4-FFF2-40B4-BE49-F238E27FC236}">
                  <a16:creationId xmlns:a16="http://schemas.microsoft.com/office/drawing/2014/main" id="{F3232A7E-300E-4845-BFAB-0FA3548AD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41" y="2070277"/>
              <a:ext cx="512392" cy="7246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06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3" grpId="0" animBg="1"/>
      <p:bldP spid="36" grpId="0" animBg="1"/>
      <p:bldP spid="39" grpId="0" animBg="1"/>
      <p:bldP spid="24" grpId="0"/>
      <p:bldP spid="25" grpId="0"/>
      <p:bldP spid="26" grpId="0"/>
      <p:bldP spid="35" grpId="0" animBg="1"/>
      <p:bldP spid="38" grpId="0" animBg="1"/>
      <p:bldP spid="32" grpId="0" animBg="1"/>
      <p:bldP spid="18" grpId="0"/>
      <p:bldP spid="19" grpId="0"/>
      <p:bldP spid="20" grpId="0"/>
      <p:bldP spid="31" grpId="0" animBg="1"/>
      <p:bldP spid="34" grpId="0" animBg="1"/>
      <p:bldP spid="37" grpId="0" animBg="1"/>
      <p:bldP spid="9" grpId="0"/>
      <p:bldP spid="13" grpId="0" animBg="1"/>
      <p:bldP spid="13" grpId="1" animBg="1"/>
      <p:bldP spid="12" grpId="0"/>
      <p:bldP spid="10" grpId="0" animBg="1"/>
      <p:bldP spid="10" grpId="1" animBg="1"/>
      <p:bldP spid="11" grpId="0"/>
      <p:bldP spid="14" grpId="0" animBg="1"/>
      <p:bldP spid="14" grpId="1" animBg="1"/>
      <p:bldP spid="6" grpId="0"/>
      <p:bldP spid="15" grpId="0"/>
      <p:bldP spid="16" grpId="0"/>
      <p:bldP spid="17" grpId="0"/>
      <p:bldP spid="41" grpId="0"/>
      <p:bldP spid="42" grpId="0"/>
      <p:bldP spid="40"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C5D5252-C454-4197-B1FB-ECDFF360EA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8" t="14080" r="63099" b="49474"/>
          <a:stretch/>
        </p:blipFill>
        <p:spPr>
          <a:xfrm>
            <a:off x="6705099" y="156614"/>
            <a:ext cx="1007274" cy="1111678"/>
          </a:xfrm>
          <a:prstGeom prst="rect">
            <a:avLst/>
          </a:prstGeom>
        </p:spPr>
      </p:pic>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25279151"/>
              </p:ext>
            </p:extLst>
          </p:nvPr>
        </p:nvGraphicFramePr>
        <p:xfrm>
          <a:off x="272052" y="2074546"/>
          <a:ext cx="11806431" cy="4145280"/>
        </p:xfrm>
        <a:graphic>
          <a:graphicData uri="http://schemas.openxmlformats.org/drawingml/2006/table">
            <a:tbl>
              <a:tblPr firstRow="1" bandRow="1">
                <a:tableStyleId>{21E4AEA4-8DFA-4A89-87EB-49C32662AFE0}</a:tableStyleId>
              </a:tblPr>
              <a:tblGrid>
                <a:gridCol w="562029">
                  <a:extLst>
                    <a:ext uri="{9D8B030D-6E8A-4147-A177-3AD203B41FA5}">
                      <a16:colId xmlns:a16="http://schemas.microsoft.com/office/drawing/2014/main" val="2607353726"/>
                    </a:ext>
                  </a:extLst>
                </a:gridCol>
                <a:gridCol w="9737886">
                  <a:extLst>
                    <a:ext uri="{9D8B030D-6E8A-4147-A177-3AD203B41FA5}">
                      <a16:colId xmlns:a16="http://schemas.microsoft.com/office/drawing/2014/main" val="1600817978"/>
                    </a:ext>
                  </a:extLst>
                </a:gridCol>
                <a:gridCol w="753258">
                  <a:extLst>
                    <a:ext uri="{9D8B030D-6E8A-4147-A177-3AD203B41FA5}">
                      <a16:colId xmlns:a16="http://schemas.microsoft.com/office/drawing/2014/main" val="4128092149"/>
                    </a:ext>
                  </a:extLst>
                </a:gridCol>
                <a:gridCol w="753258">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algn="ctr"/>
                      <a:r>
                        <a:rPr lang="en-GB" sz="2000" dirty="0">
                          <a:solidFill>
                            <a:schemeClr val="bg1"/>
                          </a:solidFill>
                        </a:rPr>
                        <a:t>I</a:t>
                      </a:r>
                    </a:p>
                  </a:txBody>
                  <a:tcPr/>
                </a:tc>
                <a:tc>
                  <a:txBody>
                    <a:bodyPr/>
                    <a:lstStyle/>
                    <a:p>
                      <a:pPr algn="ctr"/>
                      <a:r>
                        <a:rPr lang="en-GB" dirty="0"/>
                        <a:t>he</a:t>
                      </a:r>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200" dirty="0" err="1">
                          <a:solidFill>
                            <a:schemeClr val="accent5">
                              <a:lumMod val="50000"/>
                            </a:schemeClr>
                          </a:solidFill>
                        </a:rPr>
                        <a:t>Ici</a:t>
                      </a:r>
                      <a:r>
                        <a:rPr lang="en-GB" sz="2200" dirty="0">
                          <a:solidFill>
                            <a:schemeClr val="accent5">
                              <a:lumMod val="50000"/>
                            </a:schemeClr>
                          </a:solidFill>
                        </a:rPr>
                        <a:t> à </a:t>
                      </a:r>
                      <a:r>
                        <a:rPr lang="en-GB" sz="2200" dirty="0" err="1">
                          <a:solidFill>
                            <a:schemeClr val="accent5">
                              <a:lumMod val="50000"/>
                            </a:schemeClr>
                          </a:solidFill>
                        </a:rPr>
                        <a:t>Barcelone</a:t>
                      </a:r>
                      <a:r>
                        <a:rPr lang="en-GB" sz="2200" dirty="0">
                          <a:solidFill>
                            <a:schemeClr val="accent5">
                              <a:lumMod val="50000"/>
                            </a:schemeClr>
                          </a:solidFill>
                        </a:rPr>
                        <a:t>,</a:t>
                      </a:r>
                      <a:r>
                        <a:rPr lang="en-GB" sz="2200" baseline="0" dirty="0">
                          <a:solidFill>
                            <a:schemeClr val="accent5">
                              <a:lumMod val="50000"/>
                            </a:schemeClr>
                          </a:solidFill>
                        </a:rPr>
                        <a:t>   je   </a:t>
                      </a:r>
                      <a:r>
                        <a:rPr lang="en-GB" sz="2200" baseline="0" dirty="0" err="1">
                          <a:solidFill>
                            <a:schemeClr val="accent5">
                              <a:lumMod val="50000"/>
                            </a:schemeClr>
                          </a:solidFill>
                        </a:rPr>
                        <a:t>prends</a:t>
                      </a:r>
                      <a:r>
                        <a:rPr lang="en-GB" sz="2200" baseline="0" dirty="0">
                          <a:solidFill>
                            <a:schemeClr val="accent5">
                              <a:lumMod val="50000"/>
                            </a:schemeClr>
                          </a:solidFill>
                        </a:rPr>
                        <a:t> le </a:t>
                      </a:r>
                      <a:r>
                        <a:rPr lang="en-GB" sz="2200" baseline="0" dirty="0" err="1">
                          <a:solidFill>
                            <a:schemeClr val="accent5">
                              <a:lumMod val="50000"/>
                            </a:schemeClr>
                          </a:solidFill>
                        </a:rPr>
                        <a:t>métro</a:t>
                      </a:r>
                      <a:r>
                        <a:rPr lang="en-GB" sz="2200" baseline="0" dirty="0">
                          <a:solidFill>
                            <a:schemeClr val="accent5">
                              <a:lumMod val="50000"/>
                            </a:schemeClr>
                          </a:solidFill>
                        </a:rPr>
                        <a:t> </a:t>
                      </a:r>
                      <a:r>
                        <a:rPr lang="en-GB" sz="2200" baseline="0" dirty="0" err="1">
                          <a:solidFill>
                            <a:schemeClr val="accent5">
                              <a:lumMod val="50000"/>
                            </a:schemeClr>
                          </a:solidFill>
                        </a:rPr>
                        <a:t>partout</a:t>
                      </a:r>
                      <a:r>
                        <a:rPr lang="en-GB" sz="2200" baseline="0" dirty="0">
                          <a:solidFill>
                            <a:schemeClr val="accent5">
                              <a:lumMod val="50000"/>
                            </a:schemeClr>
                          </a:solidFill>
                        </a:rPr>
                        <a:t>. </a:t>
                      </a:r>
                      <a:r>
                        <a:rPr lang="en-GB" sz="2200" baseline="0" dirty="0" err="1">
                          <a:solidFill>
                            <a:schemeClr val="accent5">
                              <a:lumMod val="50000"/>
                            </a:schemeClr>
                          </a:solidFill>
                        </a:rPr>
                        <a:t>C’est</a:t>
                      </a:r>
                      <a:r>
                        <a:rPr lang="en-GB" sz="2200" baseline="0" dirty="0">
                          <a:solidFill>
                            <a:schemeClr val="accent5">
                              <a:lumMod val="50000"/>
                            </a:schemeClr>
                          </a:solidFill>
                        </a:rPr>
                        <a:t> </a:t>
                      </a:r>
                      <a:r>
                        <a:rPr lang="en-GB" sz="2200" baseline="0" dirty="0" err="1">
                          <a:solidFill>
                            <a:schemeClr val="accent5">
                              <a:lumMod val="50000"/>
                            </a:schemeClr>
                          </a:solidFill>
                        </a:rPr>
                        <a:t>très</a:t>
                      </a:r>
                      <a:r>
                        <a:rPr lang="en-GB" sz="2200" baseline="0" dirty="0">
                          <a:solidFill>
                            <a:schemeClr val="accent5">
                              <a:lumMod val="50000"/>
                            </a:schemeClr>
                          </a:solidFill>
                        </a:rPr>
                        <a:t> </a:t>
                      </a:r>
                      <a:r>
                        <a:rPr lang="en-GB" sz="2200" baseline="0" dirty="0" err="1">
                          <a:solidFill>
                            <a:schemeClr val="accent5">
                              <a:lumMod val="50000"/>
                            </a:schemeClr>
                          </a:solidFill>
                        </a:rPr>
                        <a:t>rapide</a:t>
                      </a:r>
                      <a:r>
                        <a:rPr lang="en-GB" sz="2200" baseline="0" dirty="0">
                          <a:solidFill>
                            <a:schemeClr val="accent5">
                              <a:lumMod val="50000"/>
                            </a:schemeClr>
                          </a:solidFill>
                        </a:rPr>
                        <a:t>!</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r>
                        <a:rPr lang="en-GB" sz="2200" dirty="0">
                          <a:solidFill>
                            <a:schemeClr val="accent5">
                              <a:lumMod val="50000"/>
                            </a:schemeClr>
                          </a:solidFill>
                        </a:rPr>
                        <a:t>Dans la station de </a:t>
                      </a:r>
                      <a:r>
                        <a:rPr lang="en-GB" sz="2200" dirty="0" err="1">
                          <a:solidFill>
                            <a:schemeClr val="accent5">
                              <a:lumMod val="50000"/>
                            </a:schemeClr>
                          </a:solidFill>
                        </a:rPr>
                        <a:t>métro</a:t>
                      </a:r>
                      <a:r>
                        <a:rPr lang="en-GB" sz="2200" dirty="0">
                          <a:solidFill>
                            <a:schemeClr val="accent5">
                              <a:lumMod val="50000"/>
                            </a:schemeClr>
                          </a:solidFill>
                        </a:rPr>
                        <a:t>,</a:t>
                      </a:r>
                      <a:r>
                        <a:rPr lang="en-GB" sz="2200" baseline="0" dirty="0">
                          <a:solidFill>
                            <a:schemeClr val="accent5">
                              <a:lumMod val="50000"/>
                            </a:schemeClr>
                          </a:solidFill>
                        </a:rPr>
                        <a:t>      </a:t>
                      </a:r>
                      <a:r>
                        <a:rPr lang="en-GB" sz="2200" baseline="0" dirty="0" err="1">
                          <a:solidFill>
                            <a:schemeClr val="accent5">
                              <a:lumMod val="50000"/>
                            </a:schemeClr>
                          </a:solidFill>
                        </a:rPr>
                        <a:t>j’entends</a:t>
                      </a:r>
                      <a:r>
                        <a:rPr lang="en-GB" sz="2200" baseline="0" dirty="0">
                          <a:solidFill>
                            <a:schemeClr val="accent5">
                              <a:lumMod val="50000"/>
                            </a:schemeClr>
                          </a:solidFill>
                        </a:rPr>
                        <a:t> des </a:t>
                      </a:r>
                      <a:r>
                        <a:rPr lang="en-GB" sz="2200" baseline="0" dirty="0" err="1">
                          <a:solidFill>
                            <a:schemeClr val="accent5">
                              <a:lumMod val="50000"/>
                            </a:schemeClr>
                          </a:solidFill>
                        </a:rPr>
                        <a:t>annonces</a:t>
                      </a:r>
                      <a:r>
                        <a:rPr lang="en-GB" sz="2200" baseline="0" dirty="0">
                          <a:solidFill>
                            <a:schemeClr val="accent5">
                              <a:lumMod val="50000"/>
                            </a:schemeClr>
                          </a:solidFill>
                        </a:rPr>
                        <a:t>.  </a:t>
                      </a:r>
                      <a:endParaRPr lang="en-GB" sz="22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r>
                        <a:rPr lang="en-GB" sz="2200" dirty="0" err="1">
                          <a:solidFill>
                            <a:schemeClr val="accent5">
                              <a:lumMod val="50000"/>
                            </a:schemeClr>
                          </a:solidFill>
                        </a:rPr>
                        <a:t>Mais</a:t>
                      </a:r>
                      <a:r>
                        <a:rPr lang="en-GB" sz="2200" dirty="0">
                          <a:solidFill>
                            <a:schemeClr val="accent5">
                              <a:lumMod val="50000"/>
                            </a:schemeClr>
                          </a:solidFill>
                        </a:rPr>
                        <a:t>    je   </a:t>
                      </a:r>
                      <a:r>
                        <a:rPr lang="en-GB" sz="2200" dirty="0" err="1">
                          <a:solidFill>
                            <a:schemeClr val="accent5">
                              <a:lumMod val="50000"/>
                            </a:schemeClr>
                          </a:solidFill>
                        </a:rPr>
                        <a:t>comprends</a:t>
                      </a:r>
                      <a:r>
                        <a:rPr lang="en-GB" sz="2200" baseline="0" dirty="0">
                          <a:solidFill>
                            <a:schemeClr val="accent5">
                              <a:lumMod val="50000"/>
                            </a:schemeClr>
                          </a:solidFill>
                        </a:rPr>
                        <a:t> </a:t>
                      </a:r>
                      <a:r>
                        <a:rPr lang="en-GB" sz="2200" baseline="0" dirty="0" err="1">
                          <a:solidFill>
                            <a:schemeClr val="accent5">
                              <a:lumMod val="50000"/>
                            </a:schemeClr>
                          </a:solidFill>
                        </a:rPr>
                        <a:t>très</a:t>
                      </a:r>
                      <a:r>
                        <a:rPr lang="en-GB" sz="2200" baseline="0" dirty="0">
                          <a:solidFill>
                            <a:schemeClr val="accent5">
                              <a:lumMod val="50000"/>
                            </a:schemeClr>
                          </a:solidFill>
                        </a:rPr>
                        <a:t> </a:t>
                      </a:r>
                      <a:r>
                        <a:rPr lang="en-GB" sz="2200" baseline="0" dirty="0" err="1">
                          <a:solidFill>
                            <a:schemeClr val="accent5">
                              <a:lumMod val="50000"/>
                            </a:schemeClr>
                          </a:solidFill>
                        </a:rPr>
                        <a:t>peu</a:t>
                      </a:r>
                      <a:r>
                        <a:rPr lang="en-GB" sz="2200" baseline="0" dirty="0">
                          <a:solidFill>
                            <a:schemeClr val="accent5">
                              <a:lumMod val="50000"/>
                            </a:schemeClr>
                          </a:solidFill>
                        </a:rPr>
                        <a:t>. </a:t>
                      </a:r>
                      <a:endParaRPr lang="en-GB" sz="22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200" dirty="0">
                          <a:solidFill>
                            <a:schemeClr val="accent5">
                              <a:lumMod val="50000"/>
                            </a:schemeClr>
                          </a:solidFill>
                        </a:rPr>
                        <a:t>Pep </a:t>
                      </a:r>
                      <a:r>
                        <a:rPr lang="en-GB" sz="2200" dirty="0" err="1">
                          <a:solidFill>
                            <a:schemeClr val="accent5">
                              <a:lumMod val="50000"/>
                            </a:schemeClr>
                          </a:solidFill>
                        </a:rPr>
                        <a:t>comprend</a:t>
                      </a:r>
                      <a:r>
                        <a:rPr lang="en-GB" sz="2200" dirty="0">
                          <a:solidFill>
                            <a:schemeClr val="accent5">
                              <a:lumMod val="50000"/>
                            </a:schemeClr>
                          </a:solidFill>
                        </a:rPr>
                        <a:t> </a:t>
                      </a:r>
                      <a:r>
                        <a:rPr lang="en-GB" sz="2200" dirty="0" err="1">
                          <a:solidFill>
                            <a:schemeClr val="accent5">
                              <a:lumMod val="50000"/>
                            </a:schemeClr>
                          </a:solidFill>
                        </a:rPr>
                        <a:t>l’espagnol</a:t>
                      </a:r>
                      <a:r>
                        <a:rPr lang="en-GB" sz="2200" baseline="0" dirty="0">
                          <a:solidFill>
                            <a:schemeClr val="accent5">
                              <a:lumMod val="50000"/>
                            </a:schemeClr>
                          </a:solidFill>
                        </a:rPr>
                        <a:t> </a:t>
                      </a:r>
                      <a:r>
                        <a:rPr lang="en-GB" sz="2200" baseline="0" dirty="0" err="1">
                          <a:solidFill>
                            <a:schemeClr val="accent5">
                              <a:lumMod val="50000"/>
                            </a:schemeClr>
                          </a:solidFill>
                        </a:rPr>
                        <a:t>parce</a:t>
                      </a:r>
                      <a:r>
                        <a:rPr lang="en-GB" sz="2200" baseline="0" dirty="0">
                          <a:solidFill>
                            <a:schemeClr val="accent5">
                              <a:lumMod val="50000"/>
                            </a:schemeClr>
                          </a:solidFill>
                        </a:rPr>
                        <a:t> </a:t>
                      </a:r>
                      <a:r>
                        <a:rPr lang="en-GB" sz="2200" baseline="0" dirty="0" err="1">
                          <a:solidFill>
                            <a:schemeClr val="accent5">
                              <a:lumMod val="50000"/>
                            </a:schemeClr>
                          </a:solidFill>
                        </a:rPr>
                        <a:t>qu’il</a:t>
                      </a:r>
                      <a:r>
                        <a:rPr lang="en-GB" sz="2200" baseline="0" dirty="0">
                          <a:solidFill>
                            <a:schemeClr val="accent5">
                              <a:lumMod val="50000"/>
                            </a:schemeClr>
                          </a:solidFill>
                        </a:rPr>
                        <a:t> </a:t>
                      </a:r>
                      <a:r>
                        <a:rPr lang="en-GB" sz="2200" baseline="0" dirty="0" err="1">
                          <a:solidFill>
                            <a:schemeClr val="accent5">
                              <a:lumMod val="50000"/>
                            </a:schemeClr>
                          </a:solidFill>
                        </a:rPr>
                        <a:t>vient</a:t>
                      </a:r>
                      <a:r>
                        <a:rPr lang="en-GB" sz="2200" baseline="0" dirty="0">
                          <a:solidFill>
                            <a:schemeClr val="accent5">
                              <a:lumMod val="50000"/>
                            </a:schemeClr>
                          </a:solidFill>
                        </a:rPr>
                        <a:t> de la </a:t>
                      </a:r>
                      <a:r>
                        <a:rPr lang="en-GB" sz="2200" baseline="0" dirty="0" err="1">
                          <a:solidFill>
                            <a:schemeClr val="accent5">
                              <a:lumMod val="50000"/>
                            </a:schemeClr>
                          </a:solidFill>
                        </a:rPr>
                        <a:t>région</a:t>
                      </a:r>
                      <a:r>
                        <a:rPr lang="en-GB" sz="2200" baseline="0" dirty="0">
                          <a:solidFill>
                            <a:schemeClr val="accent5">
                              <a:lumMod val="50000"/>
                            </a:schemeClr>
                          </a:solidFill>
                        </a:rPr>
                        <a:t>.</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r h="626028">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r>
                        <a:rPr lang="en-GB" sz="2200" dirty="0">
                          <a:solidFill>
                            <a:schemeClr val="accent5">
                              <a:lumMod val="50000"/>
                            </a:schemeClr>
                          </a:solidFill>
                        </a:rPr>
                        <a:t>Au </a:t>
                      </a:r>
                      <a:r>
                        <a:rPr lang="en-GB" sz="2200" dirty="0" err="1">
                          <a:solidFill>
                            <a:schemeClr val="accent5">
                              <a:lumMod val="50000"/>
                            </a:schemeClr>
                          </a:solidFill>
                        </a:rPr>
                        <a:t>collège</a:t>
                      </a:r>
                      <a:r>
                        <a:rPr lang="en-GB" sz="2200" dirty="0">
                          <a:solidFill>
                            <a:schemeClr val="accent5">
                              <a:lumMod val="50000"/>
                            </a:schemeClr>
                          </a:solidFill>
                        </a:rPr>
                        <a:t>   je   </a:t>
                      </a:r>
                      <a:r>
                        <a:rPr lang="en-GB" sz="2200" dirty="0" err="1">
                          <a:solidFill>
                            <a:schemeClr val="accent5">
                              <a:lumMod val="50000"/>
                            </a:schemeClr>
                          </a:solidFill>
                        </a:rPr>
                        <a:t>réponds</a:t>
                      </a:r>
                      <a:r>
                        <a:rPr lang="en-GB" sz="2200" dirty="0">
                          <a:solidFill>
                            <a:schemeClr val="accent5">
                              <a:lumMod val="50000"/>
                            </a:schemeClr>
                          </a:solidFill>
                        </a:rPr>
                        <a:t> aux questions de mon</a:t>
                      </a:r>
                      <a:r>
                        <a:rPr lang="en-GB" sz="2200" baseline="0" dirty="0">
                          <a:solidFill>
                            <a:schemeClr val="accent5">
                              <a:lumMod val="50000"/>
                            </a:schemeClr>
                          </a:solidFill>
                        </a:rPr>
                        <a:t> prof </a:t>
                      </a:r>
                      <a:r>
                        <a:rPr lang="en-GB" sz="2200" baseline="0" dirty="0" err="1">
                          <a:solidFill>
                            <a:schemeClr val="accent5">
                              <a:lumMod val="50000"/>
                            </a:schemeClr>
                          </a:solidFill>
                        </a:rPr>
                        <a:t>en</a:t>
                      </a:r>
                      <a:r>
                        <a:rPr lang="en-GB" sz="2200" baseline="0" dirty="0">
                          <a:solidFill>
                            <a:schemeClr val="accent5">
                              <a:lumMod val="50000"/>
                            </a:schemeClr>
                          </a:solidFill>
                        </a:rPr>
                        <a:t> </a:t>
                      </a:r>
                      <a:r>
                        <a:rPr lang="en-GB" sz="2200" baseline="0" dirty="0" err="1">
                          <a:solidFill>
                            <a:schemeClr val="accent5">
                              <a:lumMod val="50000"/>
                            </a:schemeClr>
                          </a:solidFill>
                        </a:rPr>
                        <a:t>espagnol</a:t>
                      </a:r>
                      <a:r>
                        <a:rPr lang="en-GB" sz="2200" baseline="0" dirty="0">
                          <a:solidFill>
                            <a:schemeClr val="accent5">
                              <a:lumMod val="50000"/>
                            </a:schemeClr>
                          </a:solidFill>
                        </a:rPr>
                        <a:t> </a:t>
                      </a:r>
                      <a:r>
                        <a:rPr lang="en-GB" sz="2200" baseline="0" dirty="0" err="1">
                          <a:solidFill>
                            <a:schemeClr val="accent5">
                              <a:lumMod val="50000"/>
                            </a:schemeClr>
                          </a:solidFill>
                        </a:rPr>
                        <a:t>mais</a:t>
                      </a:r>
                      <a:r>
                        <a:rPr lang="en-GB" sz="2200" baseline="0" dirty="0">
                          <a:solidFill>
                            <a:schemeClr val="accent5">
                              <a:lumMod val="50000"/>
                            </a:schemeClr>
                          </a:solidFill>
                        </a:rPr>
                        <a:t> </a:t>
                      </a:r>
                      <a:r>
                        <a:rPr lang="en-GB" sz="2200" baseline="0" dirty="0" err="1">
                          <a:solidFill>
                            <a:schemeClr val="accent5">
                              <a:lumMod val="50000"/>
                            </a:schemeClr>
                          </a:solidFill>
                        </a:rPr>
                        <a:t>ici</a:t>
                      </a:r>
                      <a:r>
                        <a:rPr lang="en-GB" sz="2200" baseline="0" dirty="0">
                          <a:solidFill>
                            <a:schemeClr val="accent5">
                              <a:lumMod val="50000"/>
                            </a:schemeClr>
                          </a:solidFill>
                        </a:rPr>
                        <a:t> les </a:t>
                      </a:r>
                      <a:r>
                        <a:rPr lang="en-GB" sz="2200" baseline="0" dirty="0" err="1">
                          <a:solidFill>
                            <a:schemeClr val="accent5">
                              <a:lumMod val="50000"/>
                            </a:schemeClr>
                          </a:solidFill>
                        </a:rPr>
                        <a:t>personnes</a:t>
                      </a:r>
                      <a:r>
                        <a:rPr lang="en-GB" sz="2200" baseline="0" dirty="0">
                          <a:solidFill>
                            <a:schemeClr val="accent5">
                              <a:lumMod val="50000"/>
                            </a:schemeClr>
                          </a:solidFill>
                        </a:rPr>
                        <a:t> locales </a:t>
                      </a:r>
                      <a:r>
                        <a:rPr lang="en-GB" sz="2200" baseline="0" dirty="0" err="1">
                          <a:solidFill>
                            <a:schemeClr val="accent5">
                              <a:lumMod val="50000"/>
                            </a:schemeClr>
                          </a:solidFill>
                        </a:rPr>
                        <a:t>parlent</a:t>
                      </a:r>
                      <a:r>
                        <a:rPr lang="en-GB" sz="2200" baseline="0" dirty="0">
                          <a:solidFill>
                            <a:schemeClr val="accent5">
                              <a:lumMod val="50000"/>
                            </a:schemeClr>
                          </a:solidFill>
                        </a:rPr>
                        <a:t> trop </a:t>
                      </a:r>
                      <a:r>
                        <a:rPr lang="en-GB" sz="2200" baseline="0" dirty="0" err="1">
                          <a:solidFill>
                            <a:schemeClr val="accent5">
                              <a:lumMod val="50000"/>
                            </a:schemeClr>
                          </a:solidFill>
                        </a:rPr>
                        <a:t>vite</a:t>
                      </a:r>
                      <a:r>
                        <a:rPr lang="en-GB" sz="2200" baseline="0" dirty="0">
                          <a:solidFill>
                            <a:schemeClr val="accent5">
                              <a:lumMod val="50000"/>
                            </a:schemeClr>
                          </a:solidFill>
                        </a:rPr>
                        <a:t> !</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r>
                        <a:rPr lang="en-GB" sz="2200" dirty="0">
                          <a:solidFill>
                            <a:schemeClr val="accent5">
                              <a:lumMod val="50000"/>
                            </a:schemeClr>
                          </a:solidFill>
                        </a:rPr>
                        <a:t>Il     </a:t>
                      </a:r>
                      <a:r>
                        <a:rPr lang="en-GB" sz="2200" dirty="0" err="1">
                          <a:solidFill>
                            <a:schemeClr val="accent5">
                              <a:lumMod val="50000"/>
                            </a:schemeClr>
                          </a:solidFill>
                        </a:rPr>
                        <a:t>répond</a:t>
                      </a:r>
                      <a:r>
                        <a:rPr lang="en-GB" sz="2200" baseline="0" dirty="0">
                          <a:solidFill>
                            <a:schemeClr val="accent5">
                              <a:lumMod val="50000"/>
                            </a:schemeClr>
                          </a:solidFill>
                        </a:rPr>
                        <a:t> à </a:t>
                      </a:r>
                      <a:r>
                        <a:rPr lang="en-GB" sz="2200" baseline="0" dirty="0" err="1">
                          <a:solidFill>
                            <a:schemeClr val="accent5">
                              <a:lumMod val="50000"/>
                            </a:schemeClr>
                          </a:solidFill>
                        </a:rPr>
                        <a:t>chacun</a:t>
                      </a:r>
                      <a:r>
                        <a:rPr lang="en-GB" sz="2200" baseline="0" dirty="0">
                          <a:solidFill>
                            <a:schemeClr val="accent5">
                              <a:lumMod val="50000"/>
                            </a:schemeClr>
                          </a:solidFill>
                        </a:rPr>
                        <a:t> pour aider.</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a:solidFill>
                            <a:schemeClr val="accent1">
                              <a:lumMod val="50000"/>
                            </a:schemeClr>
                          </a:solidFill>
                        </a:rPr>
                        <a:t>7.</a:t>
                      </a:r>
                      <a:endParaRPr lang="en-GB" sz="2000" b="1" dirty="0">
                        <a:solidFill>
                          <a:schemeClr val="accent1">
                            <a:lumMod val="50000"/>
                          </a:schemeClr>
                        </a:solidFill>
                      </a:endParaRPr>
                    </a:p>
                  </a:txBody>
                  <a:tcPr/>
                </a:tc>
                <a:tc>
                  <a:txBody>
                    <a:bodyPr/>
                    <a:lstStyle/>
                    <a:p>
                      <a:r>
                        <a:rPr lang="en-GB" sz="2200" dirty="0">
                          <a:solidFill>
                            <a:schemeClr val="accent5">
                              <a:lumMod val="50000"/>
                            </a:schemeClr>
                          </a:solidFill>
                        </a:rPr>
                        <a:t>Après,</a:t>
                      </a:r>
                      <a:r>
                        <a:rPr lang="en-GB" sz="2200" baseline="0" dirty="0">
                          <a:solidFill>
                            <a:schemeClr val="accent5">
                              <a:lumMod val="50000"/>
                            </a:schemeClr>
                          </a:solidFill>
                        </a:rPr>
                        <a:t>   il    </a:t>
                      </a:r>
                      <a:r>
                        <a:rPr lang="en-GB" sz="2200" baseline="0" dirty="0" err="1">
                          <a:solidFill>
                            <a:schemeClr val="accent5">
                              <a:lumMod val="50000"/>
                            </a:schemeClr>
                          </a:solidFill>
                        </a:rPr>
                        <a:t>prend</a:t>
                      </a:r>
                      <a:r>
                        <a:rPr lang="en-GB" sz="2200" baseline="0" dirty="0">
                          <a:solidFill>
                            <a:schemeClr val="accent5">
                              <a:lumMod val="50000"/>
                            </a:schemeClr>
                          </a:solidFill>
                        </a:rPr>
                        <a:t> le temps pour </a:t>
                      </a:r>
                      <a:r>
                        <a:rPr lang="en-GB" sz="2200" baseline="0" dirty="0" err="1">
                          <a:solidFill>
                            <a:schemeClr val="accent5">
                              <a:lumMod val="50000"/>
                            </a:schemeClr>
                          </a:solidFill>
                        </a:rPr>
                        <a:t>parler</a:t>
                      </a:r>
                      <a:r>
                        <a:rPr lang="en-GB" sz="2200" baseline="0" dirty="0">
                          <a:solidFill>
                            <a:schemeClr val="accent5">
                              <a:lumMod val="50000"/>
                            </a:schemeClr>
                          </a:solidFill>
                        </a:rPr>
                        <a:t> </a:t>
                      </a:r>
                      <a:r>
                        <a:rPr lang="en-GB" sz="2200" baseline="0" dirty="0" err="1">
                          <a:solidFill>
                            <a:schemeClr val="accent5">
                              <a:lumMod val="50000"/>
                            </a:schemeClr>
                          </a:solidFill>
                        </a:rPr>
                        <a:t>lentement</a:t>
                      </a:r>
                      <a:r>
                        <a:rPr lang="en-GB" sz="2200" baseline="0" dirty="0">
                          <a:solidFill>
                            <a:schemeClr val="accent5">
                              <a:lumMod val="50000"/>
                            </a:schemeClr>
                          </a:solidFill>
                        </a:rPr>
                        <a:t> </a:t>
                      </a:r>
                      <a:r>
                        <a:rPr lang="en-GB" sz="2200" baseline="0" dirty="0" err="1">
                          <a:solidFill>
                            <a:schemeClr val="accent5">
                              <a:lumMod val="50000"/>
                            </a:schemeClr>
                          </a:solidFill>
                        </a:rPr>
                        <a:t>en</a:t>
                      </a:r>
                      <a:r>
                        <a:rPr lang="en-GB" sz="2200" baseline="0" dirty="0">
                          <a:solidFill>
                            <a:schemeClr val="accent5">
                              <a:lumMod val="50000"/>
                            </a:schemeClr>
                          </a:solidFill>
                        </a:rPr>
                        <a:t> </a:t>
                      </a:r>
                      <a:r>
                        <a:rPr lang="en-GB" sz="2200" baseline="0" dirty="0" err="1">
                          <a:solidFill>
                            <a:schemeClr val="accent5">
                              <a:lumMod val="50000"/>
                            </a:schemeClr>
                          </a:solidFill>
                        </a:rPr>
                        <a:t>espagnol</a:t>
                      </a:r>
                      <a:r>
                        <a:rPr lang="en-GB" sz="2200" baseline="0" dirty="0">
                          <a:solidFill>
                            <a:schemeClr val="accent5">
                              <a:lumMod val="50000"/>
                            </a:schemeClr>
                          </a:solidFill>
                        </a:rPr>
                        <a:t>.</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r>
                        <a:rPr lang="en-GB" sz="2200" dirty="0">
                          <a:solidFill>
                            <a:schemeClr val="accent5">
                              <a:lumMod val="50000"/>
                            </a:schemeClr>
                          </a:solidFill>
                        </a:rPr>
                        <a:t>Il </a:t>
                      </a:r>
                      <a:r>
                        <a:rPr lang="en-GB" sz="2200" dirty="0" err="1">
                          <a:solidFill>
                            <a:schemeClr val="accent5">
                              <a:lumMod val="50000"/>
                            </a:schemeClr>
                          </a:solidFill>
                        </a:rPr>
                        <a:t>aime</a:t>
                      </a:r>
                      <a:r>
                        <a:rPr lang="en-GB" sz="2200" dirty="0">
                          <a:solidFill>
                            <a:schemeClr val="accent5">
                              <a:lumMod val="50000"/>
                            </a:schemeClr>
                          </a:solidFill>
                        </a:rPr>
                        <a:t> aider et</a:t>
                      </a:r>
                      <a:r>
                        <a:rPr lang="en-GB" sz="2200" baseline="0" dirty="0">
                          <a:solidFill>
                            <a:schemeClr val="accent5">
                              <a:lumMod val="50000"/>
                            </a:schemeClr>
                          </a:solidFill>
                        </a:rPr>
                        <a:t>    j’   </a:t>
                      </a:r>
                      <a:r>
                        <a:rPr lang="en-GB" sz="2200" baseline="0" dirty="0" err="1">
                          <a:solidFill>
                            <a:schemeClr val="accent5">
                              <a:lumMod val="50000"/>
                            </a:schemeClr>
                          </a:solidFill>
                        </a:rPr>
                        <a:t>apprends</a:t>
                      </a:r>
                      <a:r>
                        <a:rPr lang="en-GB" sz="2200" baseline="0" dirty="0">
                          <a:solidFill>
                            <a:schemeClr val="accent5">
                              <a:lumMod val="50000"/>
                            </a:schemeClr>
                          </a:solidFill>
                        </a:rPr>
                        <a:t> beaucoup de nouveaux mots. </a:t>
                      </a:r>
                      <a:endParaRPr lang="en-GB" sz="22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5600" cy="707849"/>
          </a:xfrm>
        </p:spPr>
        <p:txBody>
          <a:bodyPr>
            <a:normAutofit/>
          </a:bodyPr>
          <a:lstStyle/>
          <a:p>
            <a:r>
              <a:rPr lang="en-GB" sz="2900" b="1" dirty="0">
                <a:solidFill>
                  <a:schemeClr val="bg1"/>
                </a:solidFill>
              </a:rPr>
              <a:t>Amir et son nouveau </a:t>
            </a:r>
            <a:r>
              <a:rPr lang="en-GB" sz="2900" b="1" dirty="0" err="1">
                <a:solidFill>
                  <a:schemeClr val="bg1"/>
                </a:solidFill>
              </a:rPr>
              <a:t>ami</a:t>
            </a:r>
            <a:r>
              <a:rPr lang="en-GB" sz="2900" b="1" dirty="0">
                <a:solidFill>
                  <a:schemeClr val="bg1"/>
                </a:solidFill>
              </a:rPr>
              <a:t> Pep</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65192" y="1268292"/>
            <a:ext cx="81494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chez son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Pep </a:t>
            </a:r>
            <a:r>
              <a:rPr lang="en-GB" sz="2000" dirty="0">
                <a:solidFill>
                  <a:schemeClr val="accent5">
                    <a:lumMod val="50000"/>
                  </a:schemeClr>
                </a:solidFill>
              </a:rPr>
              <a:t>à </a:t>
            </a:r>
            <a:r>
              <a:rPr lang="en-GB" sz="2000" dirty="0" err="1">
                <a:solidFill>
                  <a:schemeClr val="accent5">
                    <a:lumMod val="50000"/>
                  </a:schemeClr>
                </a:solidFill>
              </a:rPr>
              <a:t>Barcelone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Espagne</a:t>
            </a:r>
            <a:r>
              <a:rPr lang="en-GB" sz="20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écrire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des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cartes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postales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pour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parler</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ses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voyages ! </a:t>
            </a:r>
            <a:b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br>
            <a:r>
              <a:rPr lang="en-US" sz="2000" dirty="0">
                <a:solidFill>
                  <a:srgbClr val="4472C4">
                    <a:lumMod val="50000"/>
                  </a:srgbClr>
                </a:solidFill>
                <a:latin typeface="Century Gothic" panose="020F0302020204030204"/>
              </a:rPr>
              <a:t>Qui fait quoi, Amir </a:t>
            </a:r>
            <a:r>
              <a:rPr lang="en-US" sz="2000" dirty="0" err="1">
                <a:solidFill>
                  <a:srgbClr val="4472C4">
                    <a:lumMod val="50000"/>
                  </a:srgbClr>
                </a:solidFill>
                <a:latin typeface="Century Gothic" panose="020F0302020204030204"/>
              </a:rPr>
              <a:t>ou</a:t>
            </a:r>
            <a:r>
              <a:rPr lang="en-US" sz="2000" dirty="0">
                <a:solidFill>
                  <a:srgbClr val="4472C4">
                    <a:lumMod val="50000"/>
                  </a:srgbClr>
                </a:solidFill>
                <a:latin typeface="Century Gothic" panose="020F0302020204030204"/>
              </a:rPr>
              <a:t> Pep ? Coche et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écris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l’activité</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anglais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800" y="2501153"/>
            <a:ext cx="546472" cy="364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387" y="2949770"/>
            <a:ext cx="546472" cy="3643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301" y="3359257"/>
            <a:ext cx="546472" cy="36431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51" y="3771447"/>
            <a:ext cx="546472" cy="3643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3203" y="4200941"/>
            <a:ext cx="546472" cy="3643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731" y="4974180"/>
            <a:ext cx="546472" cy="364314"/>
          </a:xfrm>
          <a:prstGeom prst="rect">
            <a:avLst/>
          </a:prstGeom>
        </p:spPr>
      </p:pic>
      <p:grpSp>
        <p:nvGrpSpPr>
          <p:cNvPr id="15" name="Group 14">
            <a:extLst>
              <a:ext uri="{FF2B5EF4-FFF2-40B4-BE49-F238E27FC236}">
                <a16:creationId xmlns:a16="http://schemas.microsoft.com/office/drawing/2014/main" id="{5C2EB51F-DACC-4075-8184-120A8C458B10}"/>
              </a:ext>
            </a:extLst>
          </p:cNvPr>
          <p:cNvGrpSpPr/>
          <p:nvPr/>
        </p:nvGrpSpPr>
        <p:grpSpPr>
          <a:xfrm>
            <a:off x="8019762" y="96350"/>
            <a:ext cx="2568157" cy="1831952"/>
            <a:chOff x="7844158" y="142247"/>
            <a:chExt cx="2568157" cy="1831952"/>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158" y="142247"/>
              <a:ext cx="2568157" cy="1831952"/>
            </a:xfrm>
            <a:prstGeom prst="rect">
              <a:avLst/>
            </a:prstGeom>
          </p:spPr>
        </p:pic>
        <p:sp>
          <p:nvSpPr>
            <p:cNvPr id="16" name="TextBox 15">
              <a:extLst>
                <a:ext uri="{FF2B5EF4-FFF2-40B4-BE49-F238E27FC236}">
                  <a16:creationId xmlns:a16="http://schemas.microsoft.com/office/drawing/2014/main" id="{6E7E97DA-2F23-F745-B756-301D480DCC3C}"/>
                </a:ext>
              </a:extLst>
            </p:cNvPr>
            <p:cNvSpPr txBox="1"/>
            <p:nvPr/>
          </p:nvSpPr>
          <p:spPr>
            <a:xfrm rot="21212360">
              <a:off x="8485949" y="299913"/>
              <a:ext cx="14478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Salut</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 </a:t>
              </a:r>
              <a:r>
                <a:rPr kumimoji="0" lang="en-US" sz="20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Espagne</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82" y="5383931"/>
            <a:ext cx="546472" cy="36431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6582" y="5825796"/>
            <a:ext cx="546472" cy="364314"/>
          </a:xfrm>
          <a:prstGeom prst="rect">
            <a:avLst/>
          </a:prstGeom>
        </p:spPr>
      </p:pic>
      <p:pic>
        <p:nvPicPr>
          <p:cNvPr id="21" name="Picture 2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643" y="2533763"/>
            <a:ext cx="282522" cy="294294"/>
          </a:xfrm>
          <a:prstGeom prst="rect">
            <a:avLst/>
          </a:prstGeom>
        </p:spPr>
      </p:pic>
      <p:pic>
        <p:nvPicPr>
          <p:cNvPr id="22" name="Picture 21"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643" y="2922023"/>
            <a:ext cx="282522" cy="294294"/>
          </a:xfrm>
          <a:prstGeom prst="rect">
            <a:avLst/>
          </a:prstGeom>
        </p:spPr>
      </p:pic>
      <p:pic>
        <p:nvPicPr>
          <p:cNvPr id="23" name="Picture 22"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643" y="3432651"/>
            <a:ext cx="282522" cy="294294"/>
          </a:xfrm>
          <a:prstGeom prst="rect">
            <a:avLst/>
          </a:prstGeom>
        </p:spPr>
      </p:pic>
      <p:pic>
        <p:nvPicPr>
          <p:cNvPr id="24" name="Picture 2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8266" y="3833251"/>
            <a:ext cx="282522" cy="294294"/>
          </a:xfrm>
          <a:prstGeom prst="rect">
            <a:avLst/>
          </a:prstGeom>
        </p:spPr>
      </p:pic>
      <p:pic>
        <p:nvPicPr>
          <p:cNvPr id="25" name="Picture 24"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643" y="4425988"/>
            <a:ext cx="282522" cy="294294"/>
          </a:xfrm>
          <a:prstGeom prst="rect">
            <a:avLst/>
          </a:prstGeom>
        </p:spPr>
      </p:pic>
      <p:pic>
        <p:nvPicPr>
          <p:cNvPr id="26" name="Picture 25"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8266" y="4982723"/>
            <a:ext cx="282522" cy="294294"/>
          </a:xfrm>
          <a:prstGeom prst="rect">
            <a:avLst/>
          </a:prstGeom>
        </p:spPr>
      </p:pic>
      <p:pic>
        <p:nvPicPr>
          <p:cNvPr id="27" name="Picture 26"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8266" y="5405474"/>
            <a:ext cx="282522" cy="294294"/>
          </a:xfrm>
          <a:prstGeom prst="rect">
            <a:avLst/>
          </a:prstGeom>
        </p:spPr>
      </p:pic>
      <p:pic>
        <p:nvPicPr>
          <p:cNvPr id="28" name="Picture 27" descr="green checkmark">
            <a:extLst>
              <a:ext uri="{FF2B5EF4-FFF2-40B4-BE49-F238E27FC236}">
                <a16:creationId xmlns:a16="http://schemas.microsoft.com/office/drawing/2014/main" id="{BEA48408-6454-443D-9F14-530DE0CD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643" y="5860806"/>
            <a:ext cx="282522" cy="29429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108" y="743405"/>
            <a:ext cx="1265376" cy="994506"/>
          </a:xfrm>
          <a:prstGeom prst="rect">
            <a:avLst/>
          </a:prstGeom>
        </p:spPr>
      </p:pic>
      <p:pic>
        <p:nvPicPr>
          <p:cNvPr id="36" name="Picture 35">
            <a:extLst>
              <a:ext uri="{FF2B5EF4-FFF2-40B4-BE49-F238E27FC236}">
                <a16:creationId xmlns:a16="http://schemas.microsoft.com/office/drawing/2014/main" id="{AA69BC71-8B25-43AA-9D49-B6E2B52145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33713" y="715904"/>
            <a:ext cx="2004209" cy="2004209"/>
          </a:xfrm>
          <a:prstGeom prst="rect">
            <a:avLst/>
          </a:prstGeom>
        </p:spPr>
      </p:pic>
    </p:spTree>
    <p:extLst>
      <p:ext uri="{BB962C8B-B14F-4D97-AF65-F5344CB8AC3E}">
        <p14:creationId xmlns:p14="http://schemas.microsoft.com/office/powerpoint/2010/main" val="9046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3918" t="14080" r="63099" b="49474"/>
          <a:stretch/>
        </p:blipFill>
        <p:spPr>
          <a:xfrm>
            <a:off x="6315369" y="295527"/>
            <a:ext cx="1007274" cy="111167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8152" y="489947"/>
            <a:ext cx="1780651" cy="139948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983" y="22250"/>
            <a:ext cx="2886051" cy="2058716"/>
          </a:xfrm>
          <a:prstGeom prst="rect">
            <a:avLst/>
          </a:prstGeom>
        </p:spPr>
      </p:pic>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197755352"/>
              </p:ext>
            </p:extLst>
          </p:nvPr>
        </p:nvGraphicFramePr>
        <p:xfrm>
          <a:off x="484127" y="2222053"/>
          <a:ext cx="11223746" cy="3627201"/>
        </p:xfrm>
        <a:graphic>
          <a:graphicData uri="http://schemas.openxmlformats.org/drawingml/2006/table">
            <a:tbl>
              <a:tblPr firstRow="1" bandRow="1">
                <a:tableStyleId>{21E4AEA4-8DFA-4A89-87EB-49C32662AFE0}</a:tableStyleId>
              </a:tblPr>
              <a:tblGrid>
                <a:gridCol w="5611873">
                  <a:extLst>
                    <a:ext uri="{9D8B030D-6E8A-4147-A177-3AD203B41FA5}">
                      <a16:colId xmlns:a16="http://schemas.microsoft.com/office/drawing/2014/main" val="4128092149"/>
                    </a:ext>
                  </a:extLst>
                </a:gridCol>
                <a:gridCol w="5611873">
                  <a:extLst>
                    <a:ext uri="{9D8B030D-6E8A-4147-A177-3AD203B41FA5}">
                      <a16:colId xmlns:a16="http://schemas.microsoft.com/office/drawing/2014/main" val="1616836717"/>
                    </a:ext>
                  </a:extLst>
                </a:gridCol>
              </a:tblGrid>
              <a:tr h="683661">
                <a:tc>
                  <a:txBody>
                    <a:bodyPr/>
                    <a:lstStyle/>
                    <a:p>
                      <a:pPr algn="ctr"/>
                      <a:r>
                        <a:rPr lang="en-GB" sz="3000" dirty="0">
                          <a:solidFill>
                            <a:schemeClr val="bg1"/>
                          </a:solidFill>
                        </a:rPr>
                        <a:t>Amir</a:t>
                      </a: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GB" sz="3000" dirty="0"/>
                        <a:t>Pep</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153431983"/>
                  </a:ext>
                </a:extLst>
              </a:tr>
              <a:tr h="588708">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588708">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588708">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r h="588708">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4197191"/>
                  </a:ext>
                </a:extLst>
              </a:tr>
              <a:tr h="588708">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238962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285600" cy="707849"/>
          </a:xfrm>
        </p:spPr>
        <p:txBody>
          <a:bodyPr>
            <a:normAutofit/>
          </a:bodyPr>
          <a:lstStyle/>
          <a:p>
            <a:r>
              <a:rPr lang="en-GB" sz="2900" b="1" dirty="0">
                <a:solidFill>
                  <a:schemeClr val="bg1"/>
                </a:solidFill>
              </a:rPr>
              <a:t>Amir et son nouveau </a:t>
            </a:r>
            <a:r>
              <a:rPr lang="en-GB" sz="2900" b="1" dirty="0" err="1">
                <a:solidFill>
                  <a:schemeClr val="bg1"/>
                </a:solidFill>
              </a:rPr>
              <a:t>ami</a:t>
            </a:r>
            <a:r>
              <a:rPr lang="en-GB" sz="2900" b="1" dirty="0">
                <a:solidFill>
                  <a:schemeClr val="bg1"/>
                </a:solidFill>
              </a:rPr>
              <a:t> Pep</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36568" y="1305080"/>
            <a:ext cx="74301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fait quoi ?</a:t>
            </a:r>
          </a:p>
        </p:txBody>
      </p:sp>
      <p:sp>
        <p:nvSpPr>
          <p:cNvPr id="16" name="TextBox 15">
            <a:extLst>
              <a:ext uri="{FF2B5EF4-FFF2-40B4-BE49-F238E27FC236}">
                <a16:creationId xmlns:a16="http://schemas.microsoft.com/office/drawing/2014/main" id="{6E7E97DA-2F23-F745-B756-301D480DCC3C}"/>
              </a:ext>
            </a:extLst>
          </p:cNvPr>
          <p:cNvSpPr txBox="1"/>
          <p:nvPr/>
        </p:nvSpPr>
        <p:spPr>
          <a:xfrm>
            <a:off x="7925138" y="295527"/>
            <a:ext cx="14478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Salut</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 </a:t>
            </a:r>
            <a:r>
              <a:rPr kumimoji="0" lang="en-US" sz="20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Espagne</a:t>
            </a:r>
            <a:r>
              <a:rPr kumimoji="0" lang="en-US"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157064B7-4D49-4838-8C53-7375F1B9DD46}"/>
              </a:ext>
            </a:extLst>
          </p:cNvPr>
          <p:cNvSpPr txBox="1"/>
          <p:nvPr/>
        </p:nvSpPr>
        <p:spPr>
          <a:xfrm>
            <a:off x="484127" y="3060596"/>
            <a:ext cx="3174521"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takes</a:t>
            </a:r>
            <a:r>
              <a:rPr lang="fr-FR" sz="2400" dirty="0">
                <a:solidFill>
                  <a:schemeClr val="accent5">
                    <a:lumMod val="50000"/>
                  </a:schemeClr>
                </a:solidFill>
              </a:rPr>
              <a:t> the </a:t>
            </a:r>
            <a:r>
              <a:rPr lang="fr-FR" sz="2400" dirty="0" err="1">
                <a:solidFill>
                  <a:schemeClr val="accent5">
                    <a:lumMod val="50000"/>
                  </a:schemeClr>
                </a:solidFill>
              </a:rPr>
              <a:t>metro</a:t>
            </a:r>
            <a:endParaRPr lang="fr-FR" sz="2400" dirty="0">
              <a:solidFill>
                <a:schemeClr val="accent5">
                  <a:lumMod val="50000"/>
                </a:schemeClr>
              </a:solidFill>
            </a:endParaRPr>
          </a:p>
        </p:txBody>
      </p:sp>
      <p:sp>
        <p:nvSpPr>
          <p:cNvPr id="31" name="TextBox 30">
            <a:extLst>
              <a:ext uri="{FF2B5EF4-FFF2-40B4-BE49-F238E27FC236}">
                <a16:creationId xmlns:a16="http://schemas.microsoft.com/office/drawing/2014/main" id="{81F8AD62-C42B-48E9-8BB5-A7AE5D6E46FE}"/>
              </a:ext>
            </a:extLst>
          </p:cNvPr>
          <p:cNvSpPr txBox="1"/>
          <p:nvPr/>
        </p:nvSpPr>
        <p:spPr>
          <a:xfrm>
            <a:off x="484127" y="3515948"/>
            <a:ext cx="5259194"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hears</a:t>
            </a:r>
            <a:r>
              <a:rPr lang="fr-FR" sz="2400" dirty="0">
                <a:solidFill>
                  <a:schemeClr val="accent5">
                    <a:lumMod val="50000"/>
                  </a:schemeClr>
                </a:solidFill>
              </a:rPr>
              <a:t> </a:t>
            </a:r>
            <a:r>
              <a:rPr lang="fr-FR" sz="2400" dirty="0" err="1">
                <a:solidFill>
                  <a:schemeClr val="accent5">
                    <a:lumMod val="50000"/>
                  </a:schemeClr>
                </a:solidFill>
              </a:rPr>
              <a:t>announcements</a:t>
            </a:r>
            <a:r>
              <a:rPr lang="fr-FR" sz="2400" dirty="0">
                <a:solidFill>
                  <a:schemeClr val="accent5">
                    <a:lumMod val="50000"/>
                  </a:schemeClr>
                </a:solidFill>
              </a:rPr>
              <a:t> in the </a:t>
            </a:r>
            <a:r>
              <a:rPr lang="fr-FR" sz="2400" dirty="0" err="1">
                <a:solidFill>
                  <a:schemeClr val="accent5">
                    <a:lumMod val="50000"/>
                  </a:schemeClr>
                </a:solidFill>
              </a:rPr>
              <a:t>metro</a:t>
            </a:r>
            <a:r>
              <a:rPr lang="fr-FR" sz="2400" dirty="0">
                <a:solidFill>
                  <a:schemeClr val="accent5">
                    <a:lumMod val="50000"/>
                  </a:schemeClr>
                </a:solidFill>
              </a:rPr>
              <a:t> station</a:t>
            </a:r>
          </a:p>
        </p:txBody>
      </p:sp>
      <p:sp>
        <p:nvSpPr>
          <p:cNvPr id="32" name="TextBox 31">
            <a:extLst>
              <a:ext uri="{FF2B5EF4-FFF2-40B4-BE49-F238E27FC236}">
                <a16:creationId xmlns:a16="http://schemas.microsoft.com/office/drawing/2014/main" id="{076FCAA2-46A6-4882-847F-BED70D5B9A2D}"/>
              </a:ext>
            </a:extLst>
          </p:cNvPr>
          <p:cNvSpPr txBox="1"/>
          <p:nvPr/>
        </p:nvSpPr>
        <p:spPr>
          <a:xfrm>
            <a:off x="484127" y="4353875"/>
            <a:ext cx="4232088"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understands</a:t>
            </a:r>
            <a:r>
              <a:rPr lang="fr-FR" sz="2400" dirty="0">
                <a:solidFill>
                  <a:schemeClr val="accent5">
                    <a:lumMod val="50000"/>
                  </a:schemeClr>
                </a:solidFill>
              </a:rPr>
              <a:t> </a:t>
            </a:r>
            <a:r>
              <a:rPr lang="fr-FR" sz="2400" dirty="0" err="1">
                <a:solidFill>
                  <a:schemeClr val="accent5">
                    <a:lumMod val="50000"/>
                  </a:schemeClr>
                </a:solidFill>
              </a:rPr>
              <a:t>very</a:t>
            </a:r>
            <a:r>
              <a:rPr lang="fr-FR" sz="2400" dirty="0">
                <a:solidFill>
                  <a:schemeClr val="accent5">
                    <a:lumMod val="50000"/>
                  </a:schemeClr>
                </a:solidFill>
              </a:rPr>
              <a:t> </a:t>
            </a:r>
            <a:r>
              <a:rPr lang="fr-FR" sz="2400" dirty="0" err="1">
                <a:solidFill>
                  <a:schemeClr val="accent5">
                    <a:lumMod val="50000"/>
                  </a:schemeClr>
                </a:solidFill>
              </a:rPr>
              <a:t>little</a:t>
            </a:r>
            <a:endParaRPr lang="fr-FR" sz="2400" dirty="0">
              <a:solidFill>
                <a:schemeClr val="accent5">
                  <a:lumMod val="50000"/>
                </a:schemeClr>
              </a:solidFill>
            </a:endParaRPr>
          </a:p>
        </p:txBody>
      </p:sp>
      <p:sp>
        <p:nvSpPr>
          <p:cNvPr id="33" name="TextBox 32">
            <a:extLst>
              <a:ext uri="{FF2B5EF4-FFF2-40B4-BE49-F238E27FC236}">
                <a16:creationId xmlns:a16="http://schemas.microsoft.com/office/drawing/2014/main" id="{61F55DBF-1288-4AB1-B5C9-F2839C6AFD9F}"/>
              </a:ext>
            </a:extLst>
          </p:cNvPr>
          <p:cNvSpPr txBox="1"/>
          <p:nvPr/>
        </p:nvSpPr>
        <p:spPr>
          <a:xfrm>
            <a:off x="6236951" y="3060595"/>
            <a:ext cx="5079662"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understands</a:t>
            </a:r>
            <a:r>
              <a:rPr lang="fr-FR" sz="2400" dirty="0">
                <a:solidFill>
                  <a:schemeClr val="accent5">
                    <a:lumMod val="50000"/>
                  </a:schemeClr>
                </a:solidFill>
              </a:rPr>
              <a:t> </a:t>
            </a:r>
            <a:r>
              <a:rPr lang="fr-FR" sz="2400" dirty="0" err="1">
                <a:solidFill>
                  <a:schemeClr val="accent5">
                    <a:lumMod val="50000"/>
                  </a:schemeClr>
                </a:solidFill>
              </a:rPr>
              <a:t>Spanish</a:t>
            </a:r>
            <a:endParaRPr lang="fr-FR" sz="2400" dirty="0">
              <a:solidFill>
                <a:schemeClr val="accent5">
                  <a:lumMod val="50000"/>
                </a:schemeClr>
              </a:solidFill>
            </a:endParaRPr>
          </a:p>
        </p:txBody>
      </p:sp>
      <p:sp>
        <p:nvSpPr>
          <p:cNvPr id="34" name="TextBox 33">
            <a:extLst>
              <a:ext uri="{FF2B5EF4-FFF2-40B4-BE49-F238E27FC236}">
                <a16:creationId xmlns:a16="http://schemas.microsoft.com/office/drawing/2014/main" id="{B42DEC0A-8FDB-4A37-B64A-A7B8C66A513F}"/>
              </a:ext>
            </a:extLst>
          </p:cNvPr>
          <p:cNvSpPr txBox="1"/>
          <p:nvPr/>
        </p:nvSpPr>
        <p:spPr>
          <a:xfrm>
            <a:off x="484127" y="4822470"/>
            <a:ext cx="5279952" cy="830997"/>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answers</a:t>
            </a:r>
            <a:r>
              <a:rPr lang="fr-FR" sz="2400" dirty="0">
                <a:solidFill>
                  <a:schemeClr val="accent5">
                    <a:lumMod val="50000"/>
                  </a:schemeClr>
                </a:solidFill>
              </a:rPr>
              <a:t> questions in </a:t>
            </a:r>
            <a:r>
              <a:rPr lang="fr-FR" sz="2400" dirty="0" err="1">
                <a:solidFill>
                  <a:schemeClr val="accent5">
                    <a:lumMod val="50000"/>
                  </a:schemeClr>
                </a:solidFill>
              </a:rPr>
              <a:t>Spanish</a:t>
            </a:r>
            <a:r>
              <a:rPr lang="fr-FR" sz="2400" dirty="0">
                <a:solidFill>
                  <a:schemeClr val="accent5">
                    <a:lumMod val="50000"/>
                  </a:schemeClr>
                </a:solidFill>
              </a:rPr>
              <a:t> at </a:t>
            </a:r>
            <a:r>
              <a:rPr lang="fr-FR" sz="2400" dirty="0" err="1">
                <a:solidFill>
                  <a:schemeClr val="accent5">
                    <a:lumMod val="50000"/>
                  </a:schemeClr>
                </a:solidFill>
              </a:rPr>
              <a:t>school</a:t>
            </a:r>
            <a:endParaRPr lang="fr-FR" sz="2400" dirty="0">
              <a:solidFill>
                <a:schemeClr val="accent5">
                  <a:lumMod val="50000"/>
                </a:schemeClr>
              </a:solidFill>
            </a:endParaRPr>
          </a:p>
        </p:txBody>
      </p:sp>
      <p:sp>
        <p:nvSpPr>
          <p:cNvPr id="35" name="TextBox 34">
            <a:extLst>
              <a:ext uri="{FF2B5EF4-FFF2-40B4-BE49-F238E27FC236}">
                <a16:creationId xmlns:a16="http://schemas.microsoft.com/office/drawing/2014/main" id="{C88E1540-0E04-4483-80A6-345322A5337C}"/>
              </a:ext>
            </a:extLst>
          </p:cNvPr>
          <p:cNvSpPr txBox="1"/>
          <p:nvPr/>
        </p:nvSpPr>
        <p:spPr>
          <a:xfrm>
            <a:off x="6236951" y="3514832"/>
            <a:ext cx="4833412"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chemeClr val="accent5">
                    <a:lumMod val="50000"/>
                  </a:schemeClr>
                </a:solidFill>
              </a:rPr>
              <a:t>replies to </a:t>
            </a:r>
            <a:r>
              <a:rPr lang="fr-FR" sz="2400" dirty="0" err="1">
                <a:solidFill>
                  <a:schemeClr val="accent5">
                    <a:lumMod val="50000"/>
                  </a:schemeClr>
                </a:solidFill>
              </a:rPr>
              <a:t>everyone</a:t>
            </a:r>
            <a:endParaRPr lang="fr-FR" sz="2400" dirty="0">
              <a:solidFill>
                <a:schemeClr val="accent5">
                  <a:lumMod val="50000"/>
                </a:schemeClr>
              </a:solidFill>
            </a:endParaRPr>
          </a:p>
        </p:txBody>
      </p:sp>
      <p:sp>
        <p:nvSpPr>
          <p:cNvPr id="36" name="TextBox 35">
            <a:extLst>
              <a:ext uri="{FF2B5EF4-FFF2-40B4-BE49-F238E27FC236}">
                <a16:creationId xmlns:a16="http://schemas.microsoft.com/office/drawing/2014/main" id="{911E763D-D7D2-49A6-857F-72D5C02A3AA1}"/>
              </a:ext>
            </a:extLst>
          </p:cNvPr>
          <p:cNvSpPr txBox="1"/>
          <p:nvPr/>
        </p:nvSpPr>
        <p:spPr>
          <a:xfrm>
            <a:off x="6236951" y="3969069"/>
            <a:ext cx="5672969"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takes</a:t>
            </a:r>
            <a:r>
              <a:rPr lang="fr-FR" sz="2400" dirty="0">
                <a:solidFill>
                  <a:schemeClr val="accent5">
                    <a:lumMod val="50000"/>
                  </a:schemeClr>
                </a:solidFill>
              </a:rPr>
              <a:t> the time to </a:t>
            </a:r>
            <a:r>
              <a:rPr lang="fr-FR" sz="2400" dirty="0" err="1">
                <a:solidFill>
                  <a:schemeClr val="accent5">
                    <a:lumMod val="50000"/>
                  </a:schemeClr>
                </a:solidFill>
              </a:rPr>
              <a:t>speak</a:t>
            </a:r>
            <a:r>
              <a:rPr lang="fr-FR" sz="2400" dirty="0">
                <a:solidFill>
                  <a:schemeClr val="accent5">
                    <a:lumMod val="50000"/>
                  </a:schemeClr>
                </a:solidFill>
              </a:rPr>
              <a:t> </a:t>
            </a:r>
            <a:r>
              <a:rPr lang="fr-FR" sz="2400" dirty="0" err="1">
                <a:solidFill>
                  <a:schemeClr val="accent5">
                    <a:lumMod val="50000"/>
                  </a:schemeClr>
                </a:solidFill>
              </a:rPr>
              <a:t>slowly</a:t>
            </a:r>
            <a:endParaRPr lang="fr-FR" sz="2400" dirty="0">
              <a:solidFill>
                <a:schemeClr val="accent5">
                  <a:lumMod val="50000"/>
                </a:schemeClr>
              </a:solidFill>
            </a:endParaRPr>
          </a:p>
        </p:txBody>
      </p:sp>
      <p:sp>
        <p:nvSpPr>
          <p:cNvPr id="37" name="TextBox 36">
            <a:extLst>
              <a:ext uri="{FF2B5EF4-FFF2-40B4-BE49-F238E27FC236}">
                <a16:creationId xmlns:a16="http://schemas.microsoft.com/office/drawing/2014/main" id="{4726B898-FFF5-4BCD-BB06-FA86587BC84B}"/>
              </a:ext>
            </a:extLst>
          </p:cNvPr>
          <p:cNvSpPr txBox="1"/>
          <p:nvPr/>
        </p:nvSpPr>
        <p:spPr>
          <a:xfrm>
            <a:off x="6236951" y="4423307"/>
            <a:ext cx="3174521"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chemeClr val="accent5">
                    <a:lumMod val="50000"/>
                  </a:schemeClr>
                </a:solidFill>
              </a:rPr>
              <a:t>likes to help</a:t>
            </a:r>
          </a:p>
        </p:txBody>
      </p:sp>
      <p:sp>
        <p:nvSpPr>
          <p:cNvPr id="38" name="TextBox 37">
            <a:extLst>
              <a:ext uri="{FF2B5EF4-FFF2-40B4-BE49-F238E27FC236}">
                <a16:creationId xmlns:a16="http://schemas.microsoft.com/office/drawing/2014/main" id="{41CAD9D7-3B41-46AF-A49E-2DFEC3367CBE}"/>
              </a:ext>
            </a:extLst>
          </p:cNvPr>
          <p:cNvSpPr txBox="1"/>
          <p:nvPr/>
        </p:nvSpPr>
        <p:spPr>
          <a:xfrm>
            <a:off x="484127" y="5660397"/>
            <a:ext cx="5259194" cy="461665"/>
          </a:xfrm>
          <a:prstGeom prst="rect">
            <a:avLst/>
          </a:prstGeom>
          <a:noFill/>
        </p:spPr>
        <p:txBody>
          <a:bodyPr wrap="square" rtlCol="0">
            <a:spAutoFit/>
          </a:bodyPr>
          <a:lstStyle/>
          <a:p>
            <a:pPr marL="342900" indent="-342900">
              <a:buFont typeface="Arial" panose="020B0604020202020204" pitchFamily="34" charset="0"/>
              <a:buChar char="•"/>
            </a:pPr>
            <a:r>
              <a:rPr lang="fr-FR" sz="2400" dirty="0" err="1">
                <a:solidFill>
                  <a:schemeClr val="accent5">
                    <a:lumMod val="50000"/>
                  </a:schemeClr>
                </a:solidFill>
              </a:rPr>
              <a:t>is</a:t>
            </a:r>
            <a:r>
              <a:rPr lang="fr-FR" sz="2400" dirty="0">
                <a:solidFill>
                  <a:schemeClr val="accent5">
                    <a:lumMod val="50000"/>
                  </a:schemeClr>
                </a:solidFill>
              </a:rPr>
              <a:t> </a:t>
            </a:r>
            <a:r>
              <a:rPr lang="fr-FR" sz="2400" dirty="0" err="1">
                <a:solidFill>
                  <a:schemeClr val="accent5">
                    <a:lumMod val="50000"/>
                  </a:schemeClr>
                </a:solidFill>
              </a:rPr>
              <a:t>learning</a:t>
            </a:r>
            <a:r>
              <a:rPr lang="fr-FR" sz="2400" dirty="0">
                <a:solidFill>
                  <a:schemeClr val="accent5">
                    <a:lumMod val="50000"/>
                  </a:schemeClr>
                </a:solidFill>
              </a:rPr>
              <a:t> lots of new </a:t>
            </a:r>
            <a:r>
              <a:rPr lang="fr-FR" sz="2400" dirty="0" err="1">
                <a:solidFill>
                  <a:schemeClr val="accent5">
                    <a:lumMod val="50000"/>
                  </a:schemeClr>
                </a:solidFill>
              </a:rPr>
              <a:t>words</a:t>
            </a:r>
            <a:endParaRPr lang="fr-FR" sz="2400" dirty="0">
              <a:solidFill>
                <a:schemeClr val="accent5">
                  <a:lumMod val="50000"/>
                </a:schemeClr>
              </a:solidFill>
            </a:endParaRPr>
          </a:p>
        </p:txBody>
      </p:sp>
      <p:grpSp>
        <p:nvGrpSpPr>
          <p:cNvPr id="20" name="Group 19">
            <a:extLst>
              <a:ext uri="{FF2B5EF4-FFF2-40B4-BE49-F238E27FC236}">
                <a16:creationId xmlns:a16="http://schemas.microsoft.com/office/drawing/2014/main" id="{2D51AA2F-DDAA-4211-A9C1-AC741F0B92F8}"/>
              </a:ext>
            </a:extLst>
          </p:cNvPr>
          <p:cNvGrpSpPr/>
          <p:nvPr/>
        </p:nvGrpSpPr>
        <p:grpSpPr>
          <a:xfrm>
            <a:off x="2403932" y="1762321"/>
            <a:ext cx="7601893" cy="3894611"/>
            <a:chOff x="616278" y="1254133"/>
            <a:chExt cx="7601893" cy="3894611"/>
          </a:xfrm>
        </p:grpSpPr>
        <p:pic>
          <p:nvPicPr>
            <p:cNvPr id="21" name="Picture 20">
              <a:extLst>
                <a:ext uri="{FF2B5EF4-FFF2-40B4-BE49-F238E27FC236}">
                  <a16:creationId xmlns:a16="http://schemas.microsoft.com/office/drawing/2014/main" id="{F12522C2-D892-40E5-A301-FC7CE14DB3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721" y="1254133"/>
              <a:ext cx="7440450" cy="3894611"/>
            </a:xfrm>
            <a:prstGeom prst="rect">
              <a:avLst/>
            </a:prstGeom>
          </p:spPr>
        </p:pic>
        <p:sp>
          <p:nvSpPr>
            <p:cNvPr id="22" name="TextBox 21">
              <a:extLst>
                <a:ext uri="{FF2B5EF4-FFF2-40B4-BE49-F238E27FC236}">
                  <a16:creationId xmlns:a16="http://schemas.microsoft.com/office/drawing/2014/main" id="{1E187E22-7CDB-463D-9276-98AE2259B7D4}"/>
                </a:ext>
              </a:extLst>
            </p:cNvPr>
            <p:cNvSpPr txBox="1"/>
            <p:nvPr/>
          </p:nvSpPr>
          <p:spPr>
            <a:xfrm>
              <a:off x="616278" y="4221504"/>
              <a:ext cx="7440450" cy="830997"/>
            </a:xfrm>
            <a:prstGeom prst="rect">
              <a:avLst/>
            </a:prstGeom>
            <a:solidFill>
              <a:schemeClr val="accent1">
                <a:lumMod val="20000"/>
                <a:lumOff val="80000"/>
              </a:schemeClr>
            </a:solidFill>
          </p:spPr>
          <p:txBody>
            <a:bodyPr wrap="square" rtlCol="0">
              <a:spAutoFit/>
            </a:bodyPr>
            <a:lstStyle/>
            <a:p>
              <a:pPr algn="l"/>
              <a:r>
                <a:rPr lang="en-GB" sz="2400" dirty="0">
                  <a:solidFill>
                    <a:schemeClr val="accent5">
                      <a:lumMod val="50000"/>
                    </a:schemeClr>
                  </a:solidFill>
                </a:rPr>
                <a:t>Le </a:t>
              </a:r>
              <a:r>
                <a:rPr lang="en-GB" sz="2400" dirty="0" err="1">
                  <a:solidFill>
                    <a:schemeClr val="accent5">
                      <a:lumMod val="50000"/>
                    </a:schemeClr>
                  </a:solidFill>
                </a:rPr>
                <a:t>métro</a:t>
              </a:r>
              <a:r>
                <a:rPr lang="en-GB" sz="2400" dirty="0">
                  <a:solidFill>
                    <a:schemeClr val="accent5">
                      <a:lumMod val="50000"/>
                    </a:schemeClr>
                  </a:solidFill>
                </a:rPr>
                <a:t> </a:t>
              </a:r>
              <a:r>
                <a:rPr lang="en-GB" sz="2400" dirty="0" err="1">
                  <a:solidFill>
                    <a:schemeClr val="accent5">
                      <a:lumMod val="50000"/>
                    </a:schemeClr>
                  </a:solidFill>
                </a:rPr>
                <a:t>est</a:t>
              </a:r>
              <a:r>
                <a:rPr lang="en-GB" sz="2400" dirty="0">
                  <a:solidFill>
                    <a:schemeClr val="accent5">
                      <a:lumMod val="50000"/>
                    </a:schemeClr>
                  </a:solidFill>
                </a:rPr>
                <a:t> un train souterrain (underground), </a:t>
              </a:r>
              <a:r>
                <a:rPr lang="en-GB" sz="2400" dirty="0" err="1">
                  <a:solidFill>
                    <a:schemeClr val="accent5">
                      <a:lumMod val="50000"/>
                    </a:schemeClr>
                  </a:solidFill>
                </a:rPr>
                <a:t>comme</a:t>
              </a:r>
              <a:r>
                <a:rPr lang="en-GB" sz="2400" dirty="0">
                  <a:solidFill>
                    <a:schemeClr val="accent5">
                      <a:lumMod val="50000"/>
                    </a:schemeClr>
                  </a:solidFill>
                </a:rPr>
                <a:t> à </a:t>
              </a:r>
              <a:r>
                <a:rPr lang="en-GB" sz="2400" dirty="0" err="1">
                  <a:solidFill>
                    <a:schemeClr val="accent5">
                      <a:lumMod val="50000"/>
                    </a:schemeClr>
                  </a:solidFill>
                </a:rPr>
                <a:t>Londres</a:t>
              </a:r>
              <a:r>
                <a:rPr lang="en-GB" sz="2400" dirty="0">
                  <a:solidFill>
                    <a:schemeClr val="accent5">
                      <a:lumMod val="50000"/>
                    </a:schemeClr>
                  </a:solidFill>
                </a:rPr>
                <a:t> et à Paris.</a:t>
              </a:r>
            </a:p>
          </p:txBody>
        </p:sp>
      </p:grpSp>
    </p:spTree>
    <p:extLst>
      <p:ext uri="{BB962C8B-B14F-4D97-AF65-F5344CB8AC3E}">
        <p14:creationId xmlns:p14="http://schemas.microsoft.com/office/powerpoint/2010/main" val="214994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34" grpId="0"/>
      <p:bldP spid="35" grpId="0"/>
      <p:bldP spid="36"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70706" cy="707849"/>
          </a:xfrm>
        </p:spPr>
        <p:txBody>
          <a:bodyPr>
            <a:noAutofit/>
          </a:bodyPr>
          <a:lstStyle/>
          <a:p>
            <a:r>
              <a:rPr lang="en-GB" sz="3200" b="1" dirty="0">
                <a:solidFill>
                  <a:schemeClr val="bg1"/>
                </a:solidFill>
              </a:rPr>
              <a:t>Conversations avec Pep</a:t>
            </a:r>
          </a:p>
        </p:txBody>
      </p:sp>
      <p:sp>
        <p:nvSpPr>
          <p:cNvPr id="6" name="TextBox 5">
            <a:extLst>
              <a:ext uri="{FF2B5EF4-FFF2-40B4-BE49-F238E27FC236}">
                <a16:creationId xmlns:a16="http://schemas.microsoft.com/office/drawing/2014/main" id="{6E7E97DA-2F23-F745-B756-301D480DCC3C}"/>
              </a:ext>
            </a:extLst>
          </p:cNvPr>
          <p:cNvSpPr txBox="1"/>
          <p:nvPr/>
        </p:nvSpPr>
        <p:spPr>
          <a:xfrm>
            <a:off x="144234" y="1321246"/>
            <a:ext cx="11423652" cy="430887"/>
          </a:xfrm>
          <a:prstGeom prst="rect">
            <a:avLst/>
          </a:prstGeom>
          <a:noFill/>
        </p:spPr>
        <p:txBody>
          <a:bodyPr wrap="square" rtlCol="0">
            <a:spAutoFit/>
          </a:bodyPr>
          <a:lstStyle/>
          <a:p>
            <a:pPr lvl="0">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lang="en-US" sz="2200" dirty="0">
                <a:solidFill>
                  <a:srgbClr val="4472C4">
                    <a:lumMod val="50000"/>
                  </a:srgbClr>
                </a:solidFill>
              </a:rPr>
              <a:t>pose des questions à Pep. Il parle d’</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200" dirty="0">
                <a:solidFill>
                  <a:srgbClr val="4472C4">
                    <a:lumMod val="50000"/>
                  </a:srgbClr>
                </a:solidFill>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Rounded Rectangle 46">
            <a:extLst>
              <a:ext uri="{FF2B5EF4-FFF2-40B4-BE49-F238E27FC236}">
                <a16:creationId xmlns:a16="http://schemas.microsoft.com/office/drawing/2014/main" id="{EE336332-B557-4B5C-92B1-597F14A242CA}"/>
              </a:ext>
            </a:extLst>
          </p:cNvPr>
          <p:cNvSpPr/>
          <p:nvPr/>
        </p:nvSpPr>
        <p:spPr>
          <a:xfrm>
            <a:off x="9621671" y="249869"/>
            <a:ext cx="22882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778555470"/>
              </p:ext>
            </p:extLst>
          </p:nvPr>
        </p:nvGraphicFramePr>
        <p:xfrm>
          <a:off x="1806872" y="2149624"/>
          <a:ext cx="3611415" cy="2485335"/>
        </p:xfrm>
        <a:graphic>
          <a:graphicData uri="http://schemas.openxmlformats.org/drawingml/2006/table">
            <a:tbl>
              <a:tblPr firstRow="1" bandRow="1">
                <a:tableStyleId>{21E4AEA4-8DFA-4A89-87EB-49C32662AFE0}</a:tableStyleId>
              </a:tblPr>
              <a:tblGrid>
                <a:gridCol w="243861">
                  <a:extLst>
                    <a:ext uri="{9D8B030D-6E8A-4147-A177-3AD203B41FA5}">
                      <a16:colId xmlns:a16="http://schemas.microsoft.com/office/drawing/2014/main" val="2607353726"/>
                    </a:ext>
                  </a:extLst>
                </a:gridCol>
                <a:gridCol w="3367554">
                  <a:extLst>
                    <a:ext uri="{9D8B030D-6E8A-4147-A177-3AD203B41FA5}">
                      <a16:colId xmlns:a16="http://schemas.microsoft.com/office/drawing/2014/main" val="37942292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verbe</a:t>
                      </a:r>
                      <a:r>
                        <a:rPr lang="en-GB" sz="2400" b="1" baseline="0" dirty="0"/>
                        <a:t> </a:t>
                      </a:r>
                      <a:r>
                        <a:rPr lang="en-GB" sz="2400" b="1" baseline="0" dirty="0" err="1"/>
                        <a:t>en</a:t>
                      </a:r>
                      <a:r>
                        <a:rPr lang="en-GB" sz="2400" b="1" baseline="0" dirty="0"/>
                        <a:t> </a:t>
                      </a:r>
                      <a:r>
                        <a:rPr lang="en-GB" sz="2400" b="1" baseline="0" dirty="0" err="1"/>
                        <a:t>français</a:t>
                      </a:r>
                      <a:endParaRPr lang="en-GB" sz="24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1578249" y="27067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1578249" y="31794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1576171" y="36901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1576171" y="41722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TextBox 2"/>
          <p:cNvSpPr txBox="1"/>
          <p:nvPr/>
        </p:nvSpPr>
        <p:spPr>
          <a:xfrm>
            <a:off x="2104401" y="2653582"/>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2104401" y="3148538"/>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104401" y="3635654"/>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2104401" y="4122770"/>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57" y="5013230"/>
            <a:ext cx="1928333" cy="1158004"/>
          </a:xfrm>
          <a:prstGeom prst="rect">
            <a:avLst/>
          </a:prstGeom>
        </p:spPr>
      </p:pic>
      <p:graphicFrame>
        <p:nvGraphicFramePr>
          <p:cNvPr id="5" name="Table 4">
            <a:extLst>
              <a:ext uri="{FF2B5EF4-FFF2-40B4-BE49-F238E27FC236}">
                <a16:creationId xmlns:a16="http://schemas.microsoft.com/office/drawing/2014/main" id="{376CB918-AB81-4684-8880-822971CD145A}"/>
              </a:ext>
            </a:extLst>
          </p:cNvPr>
          <p:cNvGraphicFramePr>
            <a:graphicFrameLocks noGrp="1"/>
          </p:cNvGraphicFramePr>
          <p:nvPr>
            <p:extLst>
              <p:ext uri="{D42A27DB-BD31-4B8C-83A1-F6EECF244321}">
                <p14:modId xmlns:p14="http://schemas.microsoft.com/office/powerpoint/2010/main" val="4063339442"/>
              </p:ext>
            </p:extLst>
          </p:nvPr>
        </p:nvGraphicFramePr>
        <p:xfrm>
          <a:off x="6846469" y="3157239"/>
          <a:ext cx="3611415" cy="2485335"/>
        </p:xfrm>
        <a:graphic>
          <a:graphicData uri="http://schemas.openxmlformats.org/drawingml/2006/table">
            <a:tbl>
              <a:tblPr firstRow="1" bandRow="1">
                <a:tableStyleId>{21E4AEA4-8DFA-4A89-87EB-49C32662AFE0}</a:tableStyleId>
              </a:tblPr>
              <a:tblGrid>
                <a:gridCol w="243861">
                  <a:extLst>
                    <a:ext uri="{9D8B030D-6E8A-4147-A177-3AD203B41FA5}">
                      <a16:colId xmlns:a16="http://schemas.microsoft.com/office/drawing/2014/main" val="2607353726"/>
                    </a:ext>
                  </a:extLst>
                </a:gridCol>
                <a:gridCol w="3367554">
                  <a:extLst>
                    <a:ext uri="{9D8B030D-6E8A-4147-A177-3AD203B41FA5}">
                      <a16:colId xmlns:a16="http://schemas.microsoft.com/office/drawing/2014/main" val="37942292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verbe</a:t>
                      </a:r>
                      <a:r>
                        <a:rPr lang="en-GB" sz="2400" b="1" baseline="0" dirty="0"/>
                        <a:t> </a:t>
                      </a:r>
                      <a:r>
                        <a:rPr lang="en-GB" sz="2400" b="1" baseline="0" dirty="0" err="1"/>
                        <a:t>en</a:t>
                      </a:r>
                      <a:r>
                        <a:rPr lang="en-GB" sz="2400" b="1" baseline="0" dirty="0"/>
                        <a:t> </a:t>
                      </a:r>
                      <a:r>
                        <a:rPr lang="en-GB" sz="2400" b="1" baseline="0" dirty="0" err="1"/>
                        <a:t>français</a:t>
                      </a:r>
                      <a:endParaRPr lang="en-GB" sz="24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3"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6606003" y="36901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6610797" y="41760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6616197" y="4682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6616197" y="51661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6" name="TextBox 25"/>
          <p:cNvSpPr txBox="1"/>
          <p:nvPr/>
        </p:nvSpPr>
        <p:spPr>
          <a:xfrm>
            <a:off x="7169928" y="3650136"/>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7169928" y="4143625"/>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7169928" y="4637114"/>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7169928" y="5130603"/>
            <a:ext cx="2362917" cy="472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7BC9BE3A-756E-4FCD-911C-1DE94A75DE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51387" y="-144925"/>
            <a:ext cx="1458089" cy="1458089"/>
          </a:xfrm>
          <a:prstGeom prst="rect">
            <a:avLst/>
          </a:prstGeom>
        </p:spPr>
      </p:pic>
      <p:pic>
        <p:nvPicPr>
          <p:cNvPr id="18" name="Picture 17">
            <a:extLst>
              <a:ext uri="{FF2B5EF4-FFF2-40B4-BE49-F238E27FC236}">
                <a16:creationId xmlns:a16="http://schemas.microsoft.com/office/drawing/2014/main" id="{856DFC2D-AA3F-4B9E-91D0-F4D3890A0B2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918" t="14080" r="63099" b="49474"/>
          <a:stretch/>
        </p:blipFill>
        <p:spPr>
          <a:xfrm>
            <a:off x="10853598" y="4980915"/>
            <a:ext cx="1007274" cy="1111678"/>
          </a:xfrm>
          <a:prstGeom prst="rect">
            <a:avLst/>
          </a:prstGeom>
        </p:spPr>
      </p:pic>
      <p:sp>
        <p:nvSpPr>
          <p:cNvPr id="35" name="Speech Bubble: Rectangle with Corners Rounded 34">
            <a:extLst>
              <a:ext uri="{FF2B5EF4-FFF2-40B4-BE49-F238E27FC236}">
                <a16:creationId xmlns:a16="http://schemas.microsoft.com/office/drawing/2014/main" id="{E4EAB377-24B8-4194-832A-484FA1F40E2D}"/>
              </a:ext>
            </a:extLst>
          </p:cNvPr>
          <p:cNvSpPr/>
          <p:nvPr/>
        </p:nvSpPr>
        <p:spPr>
          <a:xfrm>
            <a:off x="6457245" y="262103"/>
            <a:ext cx="1894142" cy="707848"/>
          </a:xfrm>
          <a:prstGeom prst="wedgeRoundRectCallout">
            <a:avLst>
              <a:gd name="adj1" fmla="val 60448"/>
              <a:gd name="adj2" fmla="val -19768"/>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 le tramway </a:t>
            </a:r>
          </a:p>
          <a:p>
            <a:pPr algn="ctr"/>
            <a:r>
              <a:rPr lang="en-GB" sz="2000" dirty="0"/>
              <a:t>= tram</a:t>
            </a:r>
            <a:r>
              <a:rPr lang="en-GB" sz="2000" b="1" dirty="0"/>
              <a:t> </a:t>
            </a:r>
            <a:endParaRPr lang="fr-FR" sz="2000" b="1" dirty="0"/>
          </a:p>
        </p:txBody>
      </p:sp>
    </p:spTree>
    <p:extLst>
      <p:ext uri="{BB962C8B-B14F-4D97-AF65-F5344CB8AC3E}">
        <p14:creationId xmlns:p14="http://schemas.microsoft.com/office/powerpoint/2010/main" val="268373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3" grpId="0"/>
      <p:bldP spid="26" grpId="0"/>
      <p:bldP spid="28" grpId="0"/>
      <p:bldP spid="30"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63126" cy="707849"/>
          </a:xfrm>
        </p:spPr>
        <p:txBody>
          <a:bodyPr>
            <a:noAutofit/>
          </a:bodyPr>
          <a:lstStyle/>
          <a:p>
            <a:r>
              <a:rPr lang="en-GB" sz="2900" b="1" dirty="0">
                <a:solidFill>
                  <a:schemeClr val="bg1"/>
                </a:solidFill>
              </a:rPr>
              <a:t>Conversations avec Pep</a:t>
            </a:r>
          </a:p>
        </p:txBody>
      </p:sp>
      <p:sp>
        <p:nvSpPr>
          <p:cNvPr id="2" name="Rounded Rectangle 46">
            <a:extLst>
              <a:ext uri="{FF2B5EF4-FFF2-40B4-BE49-F238E27FC236}">
                <a16:creationId xmlns:a16="http://schemas.microsoft.com/office/drawing/2014/main" id="{EE336332-B557-4B5C-92B1-597F14A242CA}"/>
              </a:ext>
            </a:extLst>
          </p:cNvPr>
          <p:cNvSpPr/>
          <p:nvPr/>
        </p:nvSpPr>
        <p:spPr>
          <a:xfrm>
            <a:off x="9621671" y="249869"/>
            <a:ext cx="22882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4011881810"/>
              </p:ext>
            </p:extLst>
          </p:nvPr>
        </p:nvGraphicFramePr>
        <p:xfrm>
          <a:off x="199907" y="1835769"/>
          <a:ext cx="10374307" cy="4473603"/>
        </p:xfrm>
        <a:graphic>
          <a:graphicData uri="http://schemas.openxmlformats.org/drawingml/2006/table">
            <a:tbl>
              <a:tblPr firstRow="1" bandRow="1">
                <a:tableStyleId>{21E4AEA4-8DFA-4A89-87EB-49C32662AFE0}</a:tableStyleId>
              </a:tblPr>
              <a:tblGrid>
                <a:gridCol w="700525">
                  <a:extLst>
                    <a:ext uri="{9D8B030D-6E8A-4147-A177-3AD203B41FA5}">
                      <a16:colId xmlns:a16="http://schemas.microsoft.com/office/drawing/2014/main" val="2607353726"/>
                    </a:ext>
                  </a:extLst>
                </a:gridCol>
                <a:gridCol w="9673782">
                  <a:extLst>
                    <a:ext uri="{9D8B030D-6E8A-4147-A177-3AD203B41FA5}">
                      <a16:colId xmlns:a16="http://schemas.microsoft.com/office/drawing/2014/main" val="37942292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phrase </a:t>
                      </a:r>
                      <a:r>
                        <a:rPr lang="en-GB" sz="2400" b="1" dirty="0" err="1"/>
                        <a:t>ou</a:t>
                      </a:r>
                      <a:r>
                        <a:rPr lang="en-GB" sz="2400" b="1" dirty="0"/>
                        <a:t> question</a:t>
                      </a:r>
                      <a:r>
                        <a:rPr lang="en-GB" sz="2400" b="1" baseline="0" dirty="0"/>
                        <a:t> </a:t>
                      </a:r>
                      <a:r>
                        <a:rPr lang="en-GB" sz="2400" b="1" baseline="0" dirty="0" err="1"/>
                        <a:t>complète</a:t>
                      </a:r>
                      <a:r>
                        <a:rPr lang="en-GB" sz="2400" b="1" baseline="0" dirty="0"/>
                        <a:t> </a:t>
                      </a:r>
                      <a:r>
                        <a:rPr lang="en-GB" sz="2400" b="1" baseline="0" dirty="0" err="1"/>
                        <a:t>en</a:t>
                      </a:r>
                      <a:r>
                        <a:rPr lang="en-GB" sz="2400" b="1" baseline="0" dirty="0"/>
                        <a:t> </a:t>
                      </a:r>
                      <a:r>
                        <a:rPr lang="en-GB" sz="2400" b="1" baseline="0" dirty="0" err="1"/>
                        <a:t>français</a:t>
                      </a:r>
                      <a:endParaRPr lang="en-GB" sz="24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8" name="TextBox 17"/>
          <p:cNvSpPr txBox="1"/>
          <p:nvPr/>
        </p:nvSpPr>
        <p:spPr>
          <a:xfrm>
            <a:off x="935399" y="2374924"/>
            <a:ext cx="7792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Tu </a:t>
            </a:r>
            <a:r>
              <a:rPr lang="en-GB" sz="2400" noProof="0" dirty="0" err="1">
                <a:solidFill>
                  <a:srgbClr val="4472C4">
                    <a:lumMod val="50000"/>
                  </a:srgbClr>
                </a:solidFill>
                <a:latin typeface="Century Gothic" panose="020F0302020204030204"/>
              </a:rPr>
              <a:t>prends</a:t>
            </a:r>
            <a:r>
              <a:rPr lang="en-GB" sz="2400" noProof="0" dirty="0">
                <a:solidFill>
                  <a:srgbClr val="4472C4">
                    <a:lumMod val="50000"/>
                  </a:srgbClr>
                </a:solidFill>
                <a:latin typeface="Century Gothic" panose="020F0302020204030204"/>
              </a:rPr>
              <a:t> le metro pour </a:t>
            </a:r>
            <a:r>
              <a:rPr lang="en-GB" sz="2400" noProof="0" dirty="0" err="1">
                <a:solidFill>
                  <a:srgbClr val="4472C4">
                    <a:lumMod val="50000"/>
                  </a:srgbClr>
                </a:solidFill>
                <a:latin typeface="Century Gothic" panose="020F0302020204030204"/>
              </a:rPr>
              <a:t>aller</a:t>
            </a:r>
            <a:r>
              <a:rPr lang="en-GB" sz="2400" noProof="0" dirty="0">
                <a:solidFill>
                  <a:srgbClr val="4472C4">
                    <a:lumMod val="50000"/>
                  </a:srgbClr>
                </a:solidFill>
                <a:latin typeface="Century Gothic" panose="020F0302020204030204"/>
              </a:rPr>
              <a:t> au </a:t>
            </a:r>
            <a:r>
              <a:rPr lang="en-GB" sz="2400" noProof="0" dirty="0" err="1">
                <a:solidFill>
                  <a:srgbClr val="4472C4">
                    <a:lumMod val="50000"/>
                  </a:srgbClr>
                </a:solidFill>
                <a:latin typeface="Century Gothic" panose="020F0302020204030204"/>
              </a:rPr>
              <a:t>collège</a:t>
            </a:r>
            <a:r>
              <a:rPr lang="en-GB" sz="2400" noProof="0" dirty="0">
                <a:solidFill>
                  <a:srgbClr val="4472C4">
                    <a:lumMod val="50000"/>
                  </a:srgbClr>
                </a:solidFill>
                <a:latin typeface="Century Gothic" panose="020F0302020204030204"/>
              </a:rPr>
              <a:t> à Nice ?</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939035" y="2867397"/>
            <a:ext cx="86546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Je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prends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 bus pour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aller</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collège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939035" y="3359870"/>
            <a:ext cx="6045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tramway.</a:t>
            </a:r>
          </a:p>
        </p:txBody>
      </p:sp>
      <p:sp>
        <p:nvSpPr>
          <p:cNvPr id="24" name="TextBox 23"/>
          <p:cNvSpPr txBox="1"/>
          <p:nvPr/>
        </p:nvSpPr>
        <p:spPr>
          <a:xfrm>
            <a:off x="939035" y="3852343"/>
            <a:ext cx="5199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entends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l’annonce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939034" y="4344816"/>
            <a:ext cx="7015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ne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le message.</a:t>
            </a:r>
          </a:p>
        </p:txBody>
      </p:sp>
      <p:sp>
        <p:nvSpPr>
          <p:cNvPr id="28" name="TextBox 27"/>
          <p:cNvSpPr txBox="1"/>
          <p:nvPr/>
        </p:nvSpPr>
        <p:spPr>
          <a:xfrm>
            <a:off x="937692" y="4837289"/>
            <a:ext cx="6653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à </a:t>
            </a:r>
            <a:r>
              <a:rPr kumimoji="0" lang="en-GB"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tes</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messages !</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937692" y="5329762"/>
            <a:ext cx="1031661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dépend</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voyage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cadeau</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Barcelone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2" name="TextBox 31"/>
          <p:cNvSpPr txBox="1"/>
          <p:nvPr/>
        </p:nvSpPr>
        <p:spPr>
          <a:xfrm>
            <a:off x="937693" y="5822234"/>
            <a:ext cx="6046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réponds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9476" y="3656051"/>
            <a:ext cx="2274198" cy="1365703"/>
          </a:xfrm>
          <a:prstGeom prst="rect">
            <a:avLst/>
          </a:prstGeom>
        </p:spPr>
      </p:pic>
      <p:sp>
        <p:nvSpPr>
          <p:cNvPr id="3" name="TextBox 2">
            <a:extLst>
              <a:ext uri="{FF2B5EF4-FFF2-40B4-BE49-F238E27FC236}">
                <a16:creationId xmlns:a16="http://schemas.microsoft.com/office/drawing/2014/main" id="{95521C57-CB40-48A8-BF32-EB732A5B8BDC}"/>
              </a:ext>
            </a:extLst>
          </p:cNvPr>
          <p:cNvSpPr txBox="1"/>
          <p:nvPr/>
        </p:nvSpPr>
        <p:spPr>
          <a:xfrm>
            <a:off x="144234" y="1321246"/>
            <a:ext cx="11423652" cy="430887"/>
          </a:xfrm>
          <a:prstGeom prst="rect">
            <a:avLst/>
          </a:prstGeom>
          <a:noFill/>
        </p:spPr>
        <p:txBody>
          <a:bodyPr wrap="square" rtlCol="0">
            <a:spAutoFit/>
          </a:bodyPr>
          <a:lstStyle/>
          <a:p>
            <a:pPr lvl="0">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lang="en-US" sz="2200" dirty="0">
                <a:solidFill>
                  <a:srgbClr val="4472C4">
                    <a:lumMod val="50000"/>
                  </a:srgbClr>
                </a:solidFill>
              </a:rPr>
              <a:t>pose des questions à Pep. Il parle d’</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200" dirty="0">
                <a:solidFill>
                  <a:srgbClr val="4472C4">
                    <a:lumMod val="50000"/>
                  </a:srgbClr>
                </a:solidFill>
                <a:latin typeface="Century Gothic" panose="020F0302020204030204"/>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phrase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a:extLst>
              <a:ext uri="{FF2B5EF4-FFF2-40B4-BE49-F238E27FC236}">
                <a16:creationId xmlns:a16="http://schemas.microsoft.com/office/drawing/2014/main" id="{9735C729-250B-4A62-8441-80CEDFBE7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1387" y="-144925"/>
            <a:ext cx="1458089" cy="1458089"/>
          </a:xfrm>
          <a:prstGeom prst="rect">
            <a:avLst/>
          </a:prstGeom>
        </p:spPr>
      </p:pic>
      <p:sp>
        <p:nvSpPr>
          <p:cNvPr id="37" name="Speech Bubble: Rectangle with Corners Rounded 36">
            <a:extLst>
              <a:ext uri="{FF2B5EF4-FFF2-40B4-BE49-F238E27FC236}">
                <a16:creationId xmlns:a16="http://schemas.microsoft.com/office/drawing/2014/main" id="{F9D8F98C-286A-4A89-9400-CE76A14E3288}"/>
              </a:ext>
            </a:extLst>
          </p:cNvPr>
          <p:cNvSpPr/>
          <p:nvPr/>
        </p:nvSpPr>
        <p:spPr>
          <a:xfrm>
            <a:off x="6457245" y="262103"/>
            <a:ext cx="1894142" cy="707848"/>
          </a:xfrm>
          <a:prstGeom prst="wedgeRoundRectCallout">
            <a:avLst>
              <a:gd name="adj1" fmla="val 60448"/>
              <a:gd name="adj2" fmla="val -19768"/>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 le tramway </a:t>
            </a:r>
          </a:p>
          <a:p>
            <a:pPr algn="ctr"/>
            <a:r>
              <a:rPr lang="en-GB" sz="2000" dirty="0"/>
              <a:t>= tram</a:t>
            </a:r>
            <a:r>
              <a:rPr lang="en-GB" sz="2000" b="1" dirty="0"/>
              <a:t> </a:t>
            </a:r>
            <a:endParaRPr lang="fr-FR" sz="2000" b="1" dirty="0"/>
          </a:p>
        </p:txBody>
      </p:sp>
      <p:sp>
        <p:nvSpPr>
          <p:cNvPr id="6" name="Action Button: Custom 16">
            <a:hlinkClick r:id="" action="ppaction://noaction" highlightClick="1">
              <a:snd r:embed="rId6" name="1.wav"/>
            </a:hlinkClick>
            <a:extLst>
              <a:ext uri="{FF2B5EF4-FFF2-40B4-BE49-F238E27FC236}">
                <a16:creationId xmlns:a16="http://schemas.microsoft.com/office/drawing/2014/main" id="{65DD58E1-CE13-4E6C-B2CE-FCD60080C0C8}"/>
              </a:ext>
            </a:extLst>
          </p:cNvPr>
          <p:cNvSpPr/>
          <p:nvPr/>
        </p:nvSpPr>
        <p:spPr>
          <a:xfrm>
            <a:off x="313119" y="2384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7" name="2.wav"/>
            </a:hlinkClick>
            <a:extLst>
              <a:ext uri="{FF2B5EF4-FFF2-40B4-BE49-F238E27FC236}">
                <a16:creationId xmlns:a16="http://schemas.microsoft.com/office/drawing/2014/main" id="{D234AAA9-1527-4B52-BFCB-EBCA62837E1D}"/>
              </a:ext>
            </a:extLst>
          </p:cNvPr>
          <p:cNvSpPr/>
          <p:nvPr/>
        </p:nvSpPr>
        <p:spPr>
          <a:xfrm>
            <a:off x="316755" y="28782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8" name="3.wav"/>
            </a:hlinkClick>
            <a:extLst>
              <a:ext uri="{FF2B5EF4-FFF2-40B4-BE49-F238E27FC236}">
                <a16:creationId xmlns:a16="http://schemas.microsoft.com/office/drawing/2014/main" id="{3CFB2655-437C-45E8-913D-0750926CFFD0}"/>
              </a:ext>
            </a:extLst>
          </p:cNvPr>
          <p:cNvSpPr/>
          <p:nvPr/>
        </p:nvSpPr>
        <p:spPr>
          <a:xfrm>
            <a:off x="305847" y="33717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9" name="4.wav"/>
            </a:hlinkClick>
            <a:extLst>
              <a:ext uri="{FF2B5EF4-FFF2-40B4-BE49-F238E27FC236}">
                <a16:creationId xmlns:a16="http://schemas.microsoft.com/office/drawing/2014/main" id="{31F42FE5-6EB1-4147-B0DB-24CCCE2DE16E}"/>
              </a:ext>
            </a:extLst>
          </p:cNvPr>
          <p:cNvSpPr/>
          <p:nvPr/>
        </p:nvSpPr>
        <p:spPr>
          <a:xfrm>
            <a:off x="309483" y="38653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10" name="5.wav"/>
            </a:hlinkClick>
            <a:extLst>
              <a:ext uri="{FF2B5EF4-FFF2-40B4-BE49-F238E27FC236}">
                <a16:creationId xmlns:a16="http://schemas.microsoft.com/office/drawing/2014/main" id="{2FC0838F-79E1-40E3-8F3A-672A8BBF74E5}"/>
              </a:ext>
            </a:extLst>
          </p:cNvPr>
          <p:cNvSpPr/>
          <p:nvPr/>
        </p:nvSpPr>
        <p:spPr>
          <a:xfrm>
            <a:off x="320391" y="43589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1" name="6.wav"/>
            </a:hlinkClick>
            <a:extLst>
              <a:ext uri="{FF2B5EF4-FFF2-40B4-BE49-F238E27FC236}">
                <a16:creationId xmlns:a16="http://schemas.microsoft.com/office/drawing/2014/main" id="{74D95C7A-5156-4C52-8DF1-8653B7A7FC41}"/>
              </a:ext>
            </a:extLst>
          </p:cNvPr>
          <p:cNvSpPr/>
          <p:nvPr/>
        </p:nvSpPr>
        <p:spPr>
          <a:xfrm>
            <a:off x="324027" y="48525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7" name="Action Button: Custom 16">
            <a:hlinkClick r:id="" action="ppaction://noaction" highlightClick="1">
              <a:snd r:embed="rId12" name="7.wav"/>
            </a:hlinkClick>
            <a:extLst>
              <a:ext uri="{FF2B5EF4-FFF2-40B4-BE49-F238E27FC236}">
                <a16:creationId xmlns:a16="http://schemas.microsoft.com/office/drawing/2014/main" id="{1D102405-9D49-4B27-BCBC-75C5E5F5E4F9}"/>
              </a:ext>
            </a:extLst>
          </p:cNvPr>
          <p:cNvSpPr/>
          <p:nvPr/>
        </p:nvSpPr>
        <p:spPr>
          <a:xfrm>
            <a:off x="327663" y="5346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9" name="Action Button: Custom 16">
            <a:hlinkClick r:id="" action="ppaction://noaction" highlightClick="1">
              <a:snd r:embed="rId13" name="8.wav"/>
            </a:hlinkClick>
            <a:extLst>
              <a:ext uri="{FF2B5EF4-FFF2-40B4-BE49-F238E27FC236}">
                <a16:creationId xmlns:a16="http://schemas.microsoft.com/office/drawing/2014/main" id="{293AA157-01D8-4F14-98EC-0EC4BFD4C1EC}"/>
              </a:ext>
            </a:extLst>
          </p:cNvPr>
          <p:cNvSpPr/>
          <p:nvPr/>
        </p:nvSpPr>
        <p:spPr>
          <a:xfrm>
            <a:off x="331302" y="58397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4900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6" grpId="0"/>
      <p:bldP spid="28" grpId="0"/>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792800" cy="1062010"/>
          </a:xfrm>
        </p:spPr>
        <p:txBody>
          <a:bodyPr>
            <a:normAutofit fontScale="90000"/>
          </a:bodyPr>
          <a:lstStyle/>
          <a:p>
            <a:pPr algn="l"/>
            <a:r>
              <a:rPr lang="en-GB" sz="4000" b="1" dirty="0">
                <a:solidFill>
                  <a:prstClr val="white"/>
                </a:solidFill>
              </a:rPr>
              <a:t>Communicating in other languages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519158" cy="886062"/>
          </a:xfrm>
        </p:spPr>
        <p:txBody>
          <a:bodyPr>
            <a:noAutofit/>
          </a:bodyPr>
          <a:lstStyle/>
          <a:p>
            <a:pPr algn="l"/>
            <a:r>
              <a:rPr lang="fr-FR" sz="3000" dirty="0" err="1">
                <a:solidFill>
                  <a:prstClr val="white"/>
                </a:solidFill>
              </a:rPr>
              <a:t>Verbs</a:t>
            </a:r>
            <a:r>
              <a:rPr lang="fr-FR" sz="3000" dirty="0">
                <a:solidFill>
                  <a:prstClr val="white"/>
                </a:solidFill>
              </a:rPr>
              <a:t> </a:t>
            </a:r>
            <a:r>
              <a:rPr lang="fr-FR" sz="3000" dirty="0" err="1">
                <a:solidFill>
                  <a:prstClr val="white"/>
                </a:solidFill>
              </a:rPr>
              <a:t>like</a:t>
            </a:r>
            <a:r>
              <a:rPr lang="fr-FR" sz="3000" dirty="0">
                <a:solidFill>
                  <a:prstClr val="white"/>
                </a:solidFill>
              </a:rPr>
              <a:t> entendre (</a:t>
            </a:r>
            <a:r>
              <a:rPr lang="fr-FR" sz="3000" dirty="0" err="1">
                <a:solidFill>
                  <a:prstClr val="white"/>
                </a:solidFill>
              </a:rPr>
              <a:t>present</a:t>
            </a:r>
            <a:r>
              <a:rPr lang="fr-FR" sz="3000" dirty="0">
                <a:solidFill>
                  <a:prstClr val="white"/>
                </a:solidFill>
              </a:rPr>
              <a:t>) (je, tu, il/elle)</a:t>
            </a:r>
          </a:p>
          <a:p>
            <a:pPr algn="l"/>
            <a:r>
              <a:rPr lang="en-GB" sz="3000" dirty="0">
                <a:solidFill>
                  <a:prstClr val="white"/>
                </a:solidFill>
              </a:rPr>
              <a:t>SSCs open [</a:t>
            </a:r>
            <a:r>
              <a:rPr lang="en-GB" sz="3000" dirty="0" err="1">
                <a:solidFill>
                  <a:prstClr val="white"/>
                </a:solidFill>
              </a:rPr>
              <a:t>eu</a:t>
            </a:r>
            <a:r>
              <a:rPr lang="en-GB" sz="3000" dirty="0">
                <a:solidFill>
                  <a:prstClr val="white"/>
                </a:solidFill>
              </a:rPr>
              <a:t>/</a:t>
            </a:r>
            <a:r>
              <a:rPr lang="en-GB" sz="3000" dirty="0" err="1">
                <a:solidFill>
                  <a:prstClr val="white"/>
                </a:solidFill>
              </a:rPr>
              <a:t>œu</a:t>
            </a:r>
            <a:r>
              <a:rPr lang="en-GB" sz="3000" dirty="0">
                <a:solidFill>
                  <a:prstClr val="white"/>
                </a:solidFill>
              </a:rPr>
              <a:t>] and [</a:t>
            </a:r>
            <a:r>
              <a:rPr lang="en-GB" sz="3000" dirty="0" err="1">
                <a:solidFill>
                  <a:prstClr val="white"/>
                </a:solidFill>
              </a:rPr>
              <a:t>eu</a:t>
            </a:r>
            <a:r>
              <a:rPr lang="en-GB" sz="3000" dirty="0">
                <a:solidFill>
                  <a:prstClr val="white"/>
                </a:solidFill>
              </a:rPr>
              <a:t>]</a:t>
            </a:r>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a:t>
            </a:r>
            <a:r>
              <a:rPr lang="en-GB" sz="2000" dirty="0">
                <a:solidFill>
                  <a:prstClr val="white"/>
                </a:solidFill>
                <a:latin typeface="Century Gothic" panose="020B0502020202020204" pitchFamily="34" charset="0"/>
              </a:rPr>
              <a:t>56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511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Catherine Morris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36340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567861"/>
          <a:ext cx="1152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Léa dit adieu à son vieux grand-père à deux heures.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Antoine choisit une seule fleur bleue à neuf heures.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chef travailleur donne un copieux déjeuner à la neuvième personne dans la queue.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400" noProof="0" dirty="0">
                          <a:solidFill>
                            <a:srgbClr val="115076"/>
                          </a:solidFill>
                          <a:latin typeface="Century Gothic" panose="020B0502020202020204" pitchFamily="34" charset="0"/>
                        </a:rPr>
                        <a:t>Le jeune pêcheur va au fleuve parce qu’il veut prendre plusieurs poissons.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5" name="Rectangle 4">
            <a:extLst>
              <a:ext uri="{FF2B5EF4-FFF2-40B4-BE49-F238E27FC236}">
                <a16:creationId xmlns:a16="http://schemas.microsoft.com/office/drawing/2014/main" id="{0ADF39AC-DDD0-E44B-A1A3-6E2DEA522AD2}"/>
              </a:ext>
            </a:extLst>
          </p:cNvPr>
          <p:cNvSpPr/>
          <p:nvPr/>
        </p:nvSpPr>
        <p:spPr>
          <a:xfrm>
            <a:off x="8470891" y="2688922"/>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B8E73AB3-3218-DC4B-BA38-4F78E6885183}"/>
              </a:ext>
            </a:extLst>
          </p:cNvPr>
          <p:cNvSpPr/>
          <p:nvPr/>
        </p:nvSpPr>
        <p:spPr>
          <a:xfrm>
            <a:off x="10133280" y="262561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A5B34626-EEE8-F647-A81A-846E3A6782B9}"/>
              </a:ext>
            </a:extLst>
          </p:cNvPr>
          <p:cNvSpPr/>
          <p:nvPr/>
        </p:nvSpPr>
        <p:spPr>
          <a:xfrm>
            <a:off x="1053582" y="3546948"/>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5F73D402-E11A-314A-82B8-70C11F8E424B}"/>
              </a:ext>
            </a:extLst>
          </p:cNvPr>
          <p:cNvSpPr/>
          <p:nvPr/>
        </p:nvSpPr>
        <p:spPr>
          <a:xfrm>
            <a:off x="8327956" y="34532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DCE54C9D-943D-0F43-B446-1A7F9E6F21A4}"/>
              </a:ext>
            </a:extLst>
          </p:cNvPr>
          <p:cNvSpPr/>
          <p:nvPr/>
        </p:nvSpPr>
        <p:spPr>
          <a:xfrm>
            <a:off x="10133280" y="3563304"/>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5D23EEFC-01B8-714B-8933-FBD756C61234}"/>
              </a:ext>
            </a:extLst>
          </p:cNvPr>
          <p:cNvSpPr/>
          <p:nvPr/>
        </p:nvSpPr>
        <p:spPr>
          <a:xfrm>
            <a:off x="1071275" y="2605447"/>
            <a:ext cx="6718862"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40FFB4B6-4DFF-B149-85C1-79CBEFBBE09C}"/>
              </a:ext>
            </a:extLst>
          </p:cNvPr>
          <p:cNvSpPr txBox="1"/>
          <p:nvPr/>
        </p:nvSpPr>
        <p:spPr>
          <a:xfrm>
            <a:off x="5866929" y="702498"/>
            <a:ext cx="60429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Partners say alternate sentences while the other counts the SSCs they hear.</a:t>
            </a:r>
          </a:p>
        </p:txBody>
      </p:sp>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58896" y="268892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58896" y="457555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58896" y="36304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58896" y="55113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5" name="Rectangle 24">
            <a:extLst>
              <a:ext uri="{FF2B5EF4-FFF2-40B4-BE49-F238E27FC236}">
                <a16:creationId xmlns:a16="http://schemas.microsoft.com/office/drawing/2014/main" id="{C0BFE65E-837A-43AD-A099-760C920291A4}"/>
              </a:ext>
            </a:extLst>
          </p:cNvPr>
          <p:cNvSpPr/>
          <p:nvPr/>
        </p:nvSpPr>
        <p:spPr>
          <a:xfrm>
            <a:off x="8651528" y="4468391"/>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B79C41B8-6835-4287-8037-073F59744449}"/>
              </a:ext>
            </a:extLst>
          </p:cNvPr>
          <p:cNvSpPr/>
          <p:nvPr/>
        </p:nvSpPr>
        <p:spPr>
          <a:xfrm>
            <a:off x="10339331" y="4566503"/>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45AF15E0-A297-4034-A633-D5F8ADC9643D}"/>
              </a:ext>
            </a:extLst>
          </p:cNvPr>
          <p:cNvSpPr/>
          <p:nvPr/>
        </p:nvSpPr>
        <p:spPr>
          <a:xfrm>
            <a:off x="1071275" y="5443271"/>
            <a:ext cx="6990162" cy="71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B27AE7B6-F52E-4B49-9719-813A6CC9512D}"/>
              </a:ext>
            </a:extLst>
          </p:cNvPr>
          <p:cNvSpPr/>
          <p:nvPr/>
        </p:nvSpPr>
        <p:spPr>
          <a:xfrm>
            <a:off x="8470890" y="5436749"/>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28">
            <a:extLst>
              <a:ext uri="{FF2B5EF4-FFF2-40B4-BE49-F238E27FC236}">
                <a16:creationId xmlns:a16="http://schemas.microsoft.com/office/drawing/2014/main" id="{222D3759-0AA0-405A-A042-8BADD6658E89}"/>
              </a:ext>
            </a:extLst>
          </p:cNvPr>
          <p:cNvSpPr/>
          <p:nvPr/>
        </p:nvSpPr>
        <p:spPr>
          <a:xfrm>
            <a:off x="10205560" y="5436748"/>
            <a:ext cx="1325217" cy="68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E7B5A6D5-D850-446C-9318-E9B700BA81C7}"/>
              </a:ext>
            </a:extLst>
          </p:cNvPr>
          <p:cNvSpPr/>
          <p:nvPr/>
        </p:nvSpPr>
        <p:spPr>
          <a:xfrm>
            <a:off x="1071275" y="4468391"/>
            <a:ext cx="7062444" cy="78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585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ounded Rectangle 46">
            <a:extLst>
              <a:ext uri="{FF2B5EF4-FFF2-40B4-BE49-F238E27FC236}">
                <a16:creationId xmlns:a16="http://schemas.microsoft.com/office/drawing/2014/main" id="{91EECBAB-E0F4-42D2-B373-01E1D61B62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6EC184B8-50AA-D649-8CC5-0FC324BA3A57}"/>
              </a:ext>
            </a:extLst>
          </p:cNvPr>
          <p:cNvGraphicFramePr>
            <a:graphicFrameLocks noGrp="1"/>
          </p:cNvGraphicFramePr>
          <p:nvPr/>
        </p:nvGraphicFramePr>
        <p:xfrm>
          <a:off x="282080" y="1134727"/>
          <a:ext cx="11520000" cy="50128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19525246"/>
                    </a:ext>
                  </a:extLst>
                </a:gridCol>
                <a:gridCol w="7200000">
                  <a:extLst>
                    <a:ext uri="{9D8B030D-6E8A-4147-A177-3AD203B41FA5}">
                      <a16:colId xmlns:a16="http://schemas.microsoft.com/office/drawing/2014/main" val="2857238209"/>
                    </a:ext>
                  </a:extLst>
                </a:gridCol>
                <a:gridCol w="1800000">
                  <a:extLst>
                    <a:ext uri="{9D8B030D-6E8A-4147-A177-3AD203B41FA5}">
                      <a16:colId xmlns:a16="http://schemas.microsoft.com/office/drawing/2014/main" val="4041116043"/>
                    </a:ext>
                  </a:extLst>
                </a:gridCol>
                <a:gridCol w="1800000">
                  <a:extLst>
                    <a:ext uri="{9D8B030D-6E8A-4147-A177-3AD203B41FA5}">
                      <a16:colId xmlns:a16="http://schemas.microsoft.com/office/drawing/2014/main" val="352846126"/>
                    </a:ext>
                  </a:extLst>
                </a:gridCol>
              </a:tblGrid>
              <a:tr h="8244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open [</a:t>
                      </a:r>
                      <a:r>
                        <a:rPr lang="en-US" sz="2400" b="1" dirty="0" err="1">
                          <a:solidFill>
                            <a:srgbClr val="115076"/>
                          </a:solidFill>
                          <a:latin typeface="Century Gothic" panose="020B0502020202020204" pitchFamily="34" charset="0"/>
                        </a:rPr>
                        <a:t>eu</a:t>
                      </a:r>
                      <a:r>
                        <a:rPr lang="en-US" sz="2400" b="1" dirty="0">
                          <a:solidFill>
                            <a:srgbClr val="115076"/>
                          </a:solidFill>
                          <a:latin typeface="Century Gothic" panose="020B0502020202020204" pitchFamily="34" charset="0"/>
                        </a:rPr>
                        <a:t>/</a:t>
                      </a:r>
                      <a:r>
                        <a:rPr lang="en-US" sz="2400" b="1" dirty="0" err="1">
                          <a:solidFill>
                            <a:srgbClr val="115076"/>
                          </a:solidFill>
                          <a:latin typeface="Century Gothic" panose="020B0502020202020204" pitchFamily="34" charset="0"/>
                        </a:rPr>
                        <a:t>œu</a:t>
                      </a:r>
                      <a:r>
                        <a:rPr lang="en-US"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E65D02"/>
                          </a:solidFill>
                          <a:latin typeface="Century Gothic" panose="020B0502020202020204" pitchFamily="34" charset="0"/>
                        </a:rPr>
                        <a:t>[</a:t>
                      </a:r>
                      <a:r>
                        <a:rPr lang="en-US" sz="2400" b="1" dirty="0" err="1">
                          <a:solidFill>
                            <a:srgbClr val="E65D02"/>
                          </a:solidFill>
                          <a:latin typeface="Century Gothic" panose="020B0502020202020204" pitchFamily="34" charset="0"/>
                        </a:rPr>
                        <a:t>eu</a:t>
                      </a:r>
                      <a:r>
                        <a:rPr lang="en-US" sz="2400" b="1" dirty="0">
                          <a:solidFill>
                            <a:srgbClr val="E65D02"/>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3474738"/>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Léa dit adi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 à son vi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grand-père à d</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(Léa </a:t>
                      </a:r>
                      <a:r>
                        <a:rPr lang="fr-FR" sz="2000" noProof="0" dirty="0" err="1">
                          <a:solidFill>
                            <a:srgbClr val="115076"/>
                          </a:solidFill>
                          <a:latin typeface="Century Gothic" panose="020B0502020202020204" pitchFamily="34" charset="0"/>
                        </a:rPr>
                        <a:t>says</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goodbye</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her</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old</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grandad</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two</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9192471"/>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Antoine choisit une s</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le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bl</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à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f 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res.</a:t>
                      </a:r>
                    </a:p>
                    <a:p>
                      <a:r>
                        <a:rPr lang="fr-FR" sz="2000" noProof="0" dirty="0">
                          <a:solidFill>
                            <a:srgbClr val="115076"/>
                          </a:solidFill>
                          <a:latin typeface="Century Gothic" panose="020B0502020202020204" pitchFamily="34" charset="0"/>
                        </a:rPr>
                        <a:t>(Antoine choses a single </a:t>
                      </a:r>
                      <a:r>
                        <a:rPr lang="fr-FR" sz="2000" noProof="0" dirty="0" err="1">
                          <a:solidFill>
                            <a:srgbClr val="115076"/>
                          </a:solidFill>
                          <a:latin typeface="Century Gothic" panose="020B0502020202020204" pitchFamily="34" charset="0"/>
                        </a:rPr>
                        <a:t>blue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flower</a:t>
                      </a:r>
                      <a:r>
                        <a:rPr lang="fr-FR" sz="2000" noProof="0" dirty="0">
                          <a:solidFill>
                            <a:srgbClr val="115076"/>
                          </a:solidFill>
                          <a:latin typeface="Century Gothic" panose="020B0502020202020204" pitchFamily="34" charset="0"/>
                        </a:rPr>
                        <a:t> at </a:t>
                      </a:r>
                      <a:r>
                        <a:rPr lang="fr-FR" sz="2000" noProof="0" dirty="0" err="1">
                          <a:solidFill>
                            <a:srgbClr val="115076"/>
                          </a:solidFill>
                          <a:latin typeface="Century Gothic" panose="020B0502020202020204" pitchFamily="34" charset="0"/>
                        </a:rPr>
                        <a:t>nine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o’clock</a:t>
                      </a:r>
                      <a:r>
                        <a:rPr lang="fr-FR" sz="2000" noProof="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35597014"/>
                  </a:ext>
                </a:extLst>
              </a:tr>
              <a:tr h="936000">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chef travaill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donne un copi</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x déj</a:t>
                      </a:r>
                      <a:r>
                        <a:rPr lang="fr-FR" sz="2000" b="1" noProof="0" dirty="0">
                          <a:solidFill>
                            <a:srgbClr val="EE6000"/>
                          </a:solidFill>
                          <a:latin typeface="Century Gothic" panose="020B0502020202020204" pitchFamily="34" charset="0"/>
                        </a:rPr>
                        <a:t>eu</a:t>
                      </a:r>
                      <a:r>
                        <a:rPr lang="fr-FR" sz="2000" noProof="0" dirty="0">
                          <a:solidFill>
                            <a:srgbClr val="115076"/>
                          </a:solidFill>
                          <a:latin typeface="Century Gothic" panose="020B0502020202020204" pitchFamily="34" charset="0"/>
                        </a:rPr>
                        <a:t>ner à la n</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vième personne dans la qu</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e. </a:t>
                      </a:r>
                    </a:p>
                    <a:p>
                      <a:r>
                        <a:rPr lang="fr-FR" sz="2000" noProof="0" dirty="0">
                          <a:solidFill>
                            <a:srgbClr val="115076"/>
                          </a:solidFill>
                          <a:latin typeface="Century Gothic" panose="020B0502020202020204" pitchFamily="34" charset="0"/>
                        </a:rPr>
                        <a:t>(The hard-</a:t>
                      </a:r>
                      <a:r>
                        <a:rPr lang="fr-FR" sz="2000" noProof="0" dirty="0" err="1">
                          <a:solidFill>
                            <a:srgbClr val="115076"/>
                          </a:solidFill>
                          <a:latin typeface="Century Gothic" panose="020B0502020202020204" pitchFamily="34" charset="0"/>
                        </a:rPr>
                        <a:t>working</a:t>
                      </a:r>
                      <a:r>
                        <a:rPr lang="fr-FR" sz="2000" noProof="0" dirty="0">
                          <a:solidFill>
                            <a:srgbClr val="115076"/>
                          </a:solidFill>
                          <a:latin typeface="Century Gothic" panose="020B0502020202020204" pitchFamily="34" charset="0"/>
                        </a:rPr>
                        <a:t> chef </a:t>
                      </a:r>
                      <a:r>
                        <a:rPr lang="fr-FR" sz="2000" noProof="0" dirty="0" err="1">
                          <a:solidFill>
                            <a:srgbClr val="115076"/>
                          </a:solidFill>
                          <a:latin typeface="Century Gothic" panose="020B0502020202020204" pitchFamily="34" charset="0"/>
                        </a:rPr>
                        <a:t>gives</a:t>
                      </a:r>
                      <a:r>
                        <a:rPr lang="fr-FR" sz="2000" noProof="0" dirty="0">
                          <a:solidFill>
                            <a:srgbClr val="115076"/>
                          </a:solidFill>
                          <a:latin typeface="Century Gothic" panose="020B0502020202020204" pitchFamily="34" charset="0"/>
                        </a:rPr>
                        <a:t> a </a:t>
                      </a:r>
                      <a:r>
                        <a:rPr lang="fr-FR" sz="2000" noProof="0" dirty="0" err="1">
                          <a:solidFill>
                            <a:srgbClr val="115076"/>
                          </a:solidFill>
                          <a:latin typeface="Century Gothic" panose="020B0502020202020204" pitchFamily="34" charset="0"/>
                        </a:rPr>
                        <a:t>generous</a:t>
                      </a:r>
                      <a:r>
                        <a:rPr lang="fr-FR" sz="2000" noProof="0" dirty="0">
                          <a:solidFill>
                            <a:srgbClr val="115076"/>
                          </a:solidFill>
                          <a:latin typeface="Century Gothic" panose="020B0502020202020204" pitchFamily="34" charset="0"/>
                        </a:rPr>
                        <a:t> lunch to the </a:t>
                      </a:r>
                      <a:r>
                        <a:rPr lang="fr-FR" sz="2000" noProof="0" dirty="0" err="1">
                          <a:solidFill>
                            <a:srgbClr val="115076"/>
                          </a:solidFill>
                          <a:latin typeface="Century Gothic" panose="020B0502020202020204" pitchFamily="34" charset="0"/>
                        </a:rPr>
                        <a:t>ninth</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person</a:t>
                      </a:r>
                      <a:r>
                        <a:rPr lang="fr-FR" sz="2000" noProof="0" dirty="0">
                          <a:solidFill>
                            <a:srgbClr val="115076"/>
                          </a:solidFill>
                          <a:latin typeface="Century Gothic" panose="020B0502020202020204" pitchFamily="34" charset="0"/>
                        </a:rPr>
                        <a:t> in the queue.)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3423470"/>
                  </a:ext>
                </a:extLst>
              </a:tr>
              <a:tr h="773557">
                <a:tc>
                  <a:txBody>
                    <a:bodyPr/>
                    <a:lstStyle/>
                    <a:p>
                      <a:pPr algn="ctr"/>
                      <a:endParaRPr lang="en-US"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115076"/>
                          </a:solidFill>
                          <a:latin typeface="Century Gothic" panose="020B0502020202020204" pitchFamily="34" charset="0"/>
                        </a:rPr>
                        <a:t>Le j</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ne pêch</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 va au fl</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ve parce qu’il v</a:t>
                      </a:r>
                      <a:r>
                        <a:rPr lang="fr-FR" sz="2000" b="1" noProof="0" dirty="0">
                          <a:solidFill>
                            <a:srgbClr val="E65D02"/>
                          </a:solidFill>
                          <a:latin typeface="Century Gothic" panose="020B0502020202020204" pitchFamily="34" charset="0"/>
                        </a:rPr>
                        <a:t>eu</a:t>
                      </a:r>
                      <a:r>
                        <a:rPr lang="fr-FR" sz="2000" noProof="0" dirty="0">
                          <a:solidFill>
                            <a:srgbClr val="115076"/>
                          </a:solidFill>
                          <a:latin typeface="Century Gothic" panose="020B0502020202020204" pitchFamily="34" charset="0"/>
                        </a:rPr>
                        <a:t>t prendre plusi</a:t>
                      </a:r>
                      <a:r>
                        <a:rPr lang="fr-FR" sz="2000" b="1" noProof="0" dirty="0">
                          <a:solidFill>
                            <a:srgbClr val="115076"/>
                          </a:solidFill>
                          <a:latin typeface="Century Gothic" panose="020B0502020202020204" pitchFamily="34" charset="0"/>
                        </a:rPr>
                        <a:t>eu</a:t>
                      </a:r>
                      <a:r>
                        <a:rPr lang="fr-FR" sz="2000" noProof="0" dirty="0">
                          <a:solidFill>
                            <a:srgbClr val="115076"/>
                          </a:solidFill>
                          <a:latin typeface="Century Gothic" panose="020B0502020202020204" pitchFamily="34" charset="0"/>
                        </a:rPr>
                        <a:t>rs poissons. (The </a:t>
                      </a:r>
                      <a:r>
                        <a:rPr lang="fr-FR" sz="2000" noProof="0" dirty="0" err="1">
                          <a:solidFill>
                            <a:srgbClr val="115076"/>
                          </a:solidFill>
                          <a:latin typeface="Century Gothic" panose="020B0502020202020204" pitchFamily="34" charset="0"/>
                        </a:rPr>
                        <a:t>young</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fisherman</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goes</a:t>
                      </a:r>
                      <a:r>
                        <a:rPr lang="fr-FR" sz="2000" noProof="0" dirty="0">
                          <a:solidFill>
                            <a:srgbClr val="115076"/>
                          </a:solidFill>
                          <a:latin typeface="Century Gothic" panose="020B0502020202020204" pitchFamily="34" charset="0"/>
                        </a:rPr>
                        <a:t> to the river </a:t>
                      </a:r>
                      <a:r>
                        <a:rPr lang="fr-FR" sz="2000" noProof="0" dirty="0" err="1">
                          <a:solidFill>
                            <a:srgbClr val="115076"/>
                          </a:solidFill>
                          <a:latin typeface="Century Gothic" panose="020B0502020202020204" pitchFamily="34" charset="0"/>
                        </a:rPr>
                        <a:t>because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he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wants</a:t>
                      </a:r>
                      <a:r>
                        <a:rPr lang="fr-FR" sz="2000" noProof="0" dirty="0">
                          <a:solidFill>
                            <a:srgbClr val="115076"/>
                          </a:solidFill>
                          <a:latin typeface="Century Gothic" panose="020B0502020202020204" pitchFamily="34" charset="0"/>
                        </a:rPr>
                        <a:t> to </a:t>
                      </a:r>
                      <a:r>
                        <a:rPr lang="fr-FR" sz="2000" noProof="0" dirty="0" err="1">
                          <a:solidFill>
                            <a:srgbClr val="115076"/>
                          </a:solidFill>
                          <a:latin typeface="Century Gothic" panose="020B0502020202020204" pitchFamily="34" charset="0"/>
                        </a:rPr>
                        <a:t>take</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several</a:t>
                      </a:r>
                      <a:r>
                        <a:rPr lang="fr-FR" sz="2000" noProof="0" dirty="0">
                          <a:solidFill>
                            <a:srgbClr val="115076"/>
                          </a:solidFill>
                          <a:latin typeface="Century Gothic" panose="020B0502020202020204" pitchFamily="34" charset="0"/>
                        </a:rPr>
                        <a:t> </a:t>
                      </a:r>
                      <a:r>
                        <a:rPr lang="fr-FR" sz="2000" noProof="0" dirty="0" err="1">
                          <a:solidFill>
                            <a:srgbClr val="115076"/>
                          </a:solidFill>
                          <a:latin typeface="Century Gothic" panose="020B0502020202020204" pitchFamily="34" charset="0"/>
                        </a:rPr>
                        <a:t>fish</a:t>
                      </a:r>
                      <a:r>
                        <a:rPr lang="fr-FR" sz="2000" noProof="0" dirty="0">
                          <a:solidFill>
                            <a:srgbClr val="115076"/>
                          </a:solidFill>
                          <a:latin typeface="Century Gothic" panose="020B0502020202020204" pitchFamily="34" charset="0"/>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noProof="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82562403"/>
                  </a:ext>
                </a:extLst>
              </a:tr>
            </a:tbl>
          </a:graphicData>
        </a:graphic>
      </p:graphicFrame>
      <p:sp>
        <p:nvSpPr>
          <p:cNvPr id="2" name="Rectangle 1">
            <a:hlinkClick r:id="" action="ppaction://noaction">
              <a:snd r:embed="rId4" name="lea dit adieu.wav"/>
            </a:hlinkClick>
            <a:extLst>
              <a:ext uri="{FF2B5EF4-FFF2-40B4-BE49-F238E27FC236}">
                <a16:creationId xmlns:a16="http://schemas.microsoft.com/office/drawing/2014/main" id="{DD2079A1-265D-4087-8E5F-D919FE59F121}"/>
              </a:ext>
            </a:extLst>
          </p:cNvPr>
          <p:cNvSpPr/>
          <p:nvPr/>
        </p:nvSpPr>
        <p:spPr>
          <a:xfrm>
            <a:off x="389920" y="212785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1" name="Rectangle 20">
            <a:hlinkClick r:id="" action="ppaction://noaction">
              <a:snd r:embed="rId5" name="le chef travailleur.wav"/>
            </a:hlinkClick>
            <a:extLst>
              <a:ext uri="{FF2B5EF4-FFF2-40B4-BE49-F238E27FC236}">
                <a16:creationId xmlns:a16="http://schemas.microsoft.com/office/drawing/2014/main" id="{D3605254-B8D3-4A47-A782-ECD6FB5A4EF9}"/>
              </a:ext>
            </a:extLst>
          </p:cNvPr>
          <p:cNvSpPr/>
          <p:nvPr/>
        </p:nvSpPr>
        <p:spPr>
          <a:xfrm>
            <a:off x="389920" y="413750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3" name="Rectangle 22">
            <a:hlinkClick r:id="" action="ppaction://noaction">
              <a:snd r:embed="rId6" name="antoine choisit une.wav"/>
            </a:hlinkClick>
            <a:extLst>
              <a:ext uri="{FF2B5EF4-FFF2-40B4-BE49-F238E27FC236}">
                <a16:creationId xmlns:a16="http://schemas.microsoft.com/office/drawing/2014/main" id="{606CD54F-844D-47E4-8560-84CF8DF4BDEE}"/>
              </a:ext>
            </a:extLst>
          </p:cNvPr>
          <p:cNvSpPr/>
          <p:nvPr/>
        </p:nvSpPr>
        <p:spPr>
          <a:xfrm>
            <a:off x="389920" y="306852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4" name="Rectangle 23">
            <a:hlinkClick r:id="" action="ppaction://noaction">
              <a:snd r:embed="rId7" name="le jeune pecheur.wav"/>
            </a:hlinkClick>
            <a:extLst>
              <a:ext uri="{FF2B5EF4-FFF2-40B4-BE49-F238E27FC236}">
                <a16:creationId xmlns:a16="http://schemas.microsoft.com/office/drawing/2014/main" id="{317847FB-F6B8-46BE-94DC-33D2FDAB4A65}"/>
              </a:ext>
            </a:extLst>
          </p:cNvPr>
          <p:cNvSpPr/>
          <p:nvPr/>
        </p:nvSpPr>
        <p:spPr>
          <a:xfrm>
            <a:off x="376071" y="534097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Tree>
    <p:extLst>
      <p:ext uri="{BB962C8B-B14F-4D97-AF65-F5344CB8AC3E}">
        <p14:creationId xmlns:p14="http://schemas.microsoft.com/office/powerpoint/2010/main" val="3951106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ounded Rectangle 46">
            <a:extLst>
              <a:ext uri="{FF2B5EF4-FFF2-40B4-BE49-F238E27FC236}">
                <a16:creationId xmlns:a16="http://schemas.microsoft.com/office/drawing/2014/main" id="{8996AFB3-131A-4464-BDDD-30E29C66B82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background rectangle">
            <a:extLst>
              <a:ext uri="{FF2B5EF4-FFF2-40B4-BE49-F238E27FC236}">
                <a16:creationId xmlns:a16="http://schemas.microsoft.com/office/drawing/2014/main" id="{3B1ECD5B-14F5-4E96-9AE7-CE9A776AA87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5928DF1E-2DF6-4843-B151-B6101D12278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3076" name="Picture 4" descr="Chat Icon Clip Art">
            <a:extLst>
              <a:ext uri="{FF2B5EF4-FFF2-40B4-BE49-F238E27FC236}">
                <a16:creationId xmlns:a16="http://schemas.microsoft.com/office/drawing/2014/main" id="{49A512B6-3241-4C40-BD00-51742DB39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538" y="2014538"/>
            <a:ext cx="2828925" cy="2828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ms Text Clip Art">
            <a:extLst>
              <a:ext uri="{FF2B5EF4-FFF2-40B4-BE49-F238E27FC236}">
                <a16:creationId xmlns:a16="http://schemas.microsoft.com/office/drawing/2014/main" id="{721CF114-80F9-4F61-B95D-4D69B6F07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2009775"/>
            <a:ext cx="28003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eather Sunny Clip Art">
            <a:extLst>
              <a:ext uri="{FF2B5EF4-FFF2-40B4-BE49-F238E27FC236}">
                <a16:creationId xmlns:a16="http://schemas.microsoft.com/office/drawing/2014/main" id="{CFEF19A4-486D-4C2B-97D3-1730F37A1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0" y="2066925"/>
            <a:ext cx="28575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pain Clip Art">
            <a:extLst>
              <a:ext uri="{FF2B5EF4-FFF2-40B4-BE49-F238E27FC236}">
                <a16:creationId xmlns:a16="http://schemas.microsoft.com/office/drawing/2014/main" id="{99CB4F3B-2030-4D85-8089-7B6DD343D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0" y="24765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eather Clip Art">
            <a:extLst>
              <a:ext uri="{FF2B5EF4-FFF2-40B4-BE49-F238E27FC236}">
                <a16:creationId xmlns:a16="http://schemas.microsoft.com/office/drawing/2014/main" id="{55E68445-1EC4-49D9-9095-20762B453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50" y="2085975"/>
            <a:ext cx="28575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131F660-EF4D-4E68-AB43-3F5B6C3FFE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9" name="Rectangle 8">
            <a:extLst>
              <a:ext uri="{FF2B5EF4-FFF2-40B4-BE49-F238E27FC236}">
                <a16:creationId xmlns:a16="http://schemas.microsoft.com/office/drawing/2014/main" id="{5E85B34E-A154-4C7A-9ADC-0B10C30F038E}"/>
              </a:ext>
            </a:extLst>
          </p:cNvPr>
          <p:cNvSpPr/>
          <p:nvPr/>
        </p:nvSpPr>
        <p:spPr>
          <a:xfrm>
            <a:off x="1802474" y="3854439"/>
            <a:ext cx="1221809"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le</a:t>
            </a:r>
          </a:p>
        </p:txBody>
      </p:sp>
      <p:pic>
        <p:nvPicPr>
          <p:cNvPr id="10" name="Picture 9">
            <a:extLst>
              <a:ext uri="{FF2B5EF4-FFF2-40B4-BE49-F238E27FC236}">
                <a16:creationId xmlns:a16="http://schemas.microsoft.com/office/drawing/2014/main" id="{CEE7828D-1262-46F9-AF0C-3276EF74A8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11" name="Rectangle 10">
            <a:extLst>
              <a:ext uri="{FF2B5EF4-FFF2-40B4-BE49-F238E27FC236}">
                <a16:creationId xmlns:a16="http://schemas.microsoft.com/office/drawing/2014/main" id="{BE6C6AE5-1EAB-46DE-B8F2-CC538C1235DE}"/>
              </a:ext>
            </a:extLst>
          </p:cNvPr>
          <p:cNvSpPr/>
          <p:nvPr/>
        </p:nvSpPr>
        <p:spPr>
          <a:xfrm>
            <a:off x="8805233" y="3846562"/>
            <a:ext cx="1245854"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 L 0.62708 0.01759 " pathEditMode="relative" rAng="0" ptsTypes="AA">
                                      <p:cBhvr>
                                        <p:cTn id="13" dur="2000" fill="hold"/>
                                        <p:tgtEl>
                                          <p:spTgt spid="3076"/>
                                        </p:tgtEl>
                                        <p:attrNameLst>
                                          <p:attrName>ppt_x</p:attrName>
                                          <p:attrName>ppt_y</p:attrName>
                                        </p:attrNameLst>
                                      </p:cBhvr>
                                      <p:rCtr x="31354" y="88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 L -0.64792 0 " pathEditMode="relative" rAng="0" ptsTypes="AA">
                                      <p:cBhvr>
                                        <p:cTn id="24" dur="2000" fill="hold"/>
                                        <p:tgtEl>
                                          <p:spTgt spid="3078"/>
                                        </p:tgtEl>
                                        <p:attrNameLst>
                                          <p:attrName>ppt_x</p:attrName>
                                          <p:attrName>ppt_y</p:attrName>
                                        </p:attrNameLst>
                                      </p:cBhvr>
                                      <p:rCtr x="-32396" y="0"/>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0"/>
                                        </p:tgtEl>
                                        <p:attrNameLst>
                                          <p:attrName>style.visibility</p:attrName>
                                        </p:attrNameLst>
                                      </p:cBhvr>
                                      <p:to>
                                        <p:strVal val="visible"/>
                                      </p:to>
                                    </p:set>
                                    <p:anim calcmode="lin" valueType="num">
                                      <p:cBhvr>
                                        <p:cTn id="29" dur="500" fill="hold"/>
                                        <p:tgtEl>
                                          <p:spTgt spid="3080"/>
                                        </p:tgtEl>
                                        <p:attrNameLst>
                                          <p:attrName>ppt_w</p:attrName>
                                        </p:attrNameLst>
                                      </p:cBhvr>
                                      <p:tavLst>
                                        <p:tav tm="0">
                                          <p:val>
                                            <p:fltVal val="0"/>
                                          </p:val>
                                        </p:tav>
                                        <p:tav tm="100000">
                                          <p:val>
                                            <p:strVal val="#ppt_w"/>
                                          </p:val>
                                        </p:tav>
                                      </p:tavLst>
                                    </p:anim>
                                    <p:anim calcmode="lin" valueType="num">
                                      <p:cBhvr>
                                        <p:cTn id="30" dur="500" fill="hold"/>
                                        <p:tgtEl>
                                          <p:spTgt spid="3080"/>
                                        </p:tgtEl>
                                        <p:attrNameLst>
                                          <p:attrName>ppt_h</p:attrName>
                                        </p:attrNameLst>
                                      </p:cBhvr>
                                      <p:tavLst>
                                        <p:tav tm="0">
                                          <p:val>
                                            <p:fltVal val="0"/>
                                          </p:val>
                                        </p:tav>
                                        <p:tav tm="100000">
                                          <p:val>
                                            <p:strVal val="#ppt_h"/>
                                          </p:val>
                                        </p:tav>
                                      </p:tavLst>
                                    </p:anim>
                                    <p:animEffect transition="in" filter="fade">
                                      <p:cBhvr>
                                        <p:cTn id="31" dur="500"/>
                                        <p:tgtEl>
                                          <p:spTgt spid="308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 0 L -0.6375 0.03958 " pathEditMode="relative" rAng="0" ptsTypes="AA">
                                      <p:cBhvr>
                                        <p:cTn id="35" dur="2000" fill="hold"/>
                                        <p:tgtEl>
                                          <p:spTgt spid="3080"/>
                                        </p:tgtEl>
                                        <p:attrNameLst>
                                          <p:attrName>ppt_x</p:attrName>
                                          <p:attrName>ppt_y</p:attrName>
                                        </p:attrNameLst>
                                      </p:cBhvr>
                                      <p:rCtr x="-31875" y="1968"/>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2"/>
                                        </p:tgtEl>
                                        <p:attrNameLst>
                                          <p:attrName>style.visibility</p:attrName>
                                        </p:attrNameLst>
                                      </p:cBhvr>
                                      <p:to>
                                        <p:strVal val="visible"/>
                                      </p:to>
                                    </p:set>
                                    <p:anim calcmode="lin" valueType="num">
                                      <p:cBhvr>
                                        <p:cTn id="40" dur="500" fill="hold"/>
                                        <p:tgtEl>
                                          <p:spTgt spid="3082"/>
                                        </p:tgtEl>
                                        <p:attrNameLst>
                                          <p:attrName>ppt_w</p:attrName>
                                        </p:attrNameLst>
                                      </p:cBhvr>
                                      <p:tavLst>
                                        <p:tav tm="0">
                                          <p:val>
                                            <p:fltVal val="0"/>
                                          </p:val>
                                        </p:tav>
                                        <p:tav tm="100000">
                                          <p:val>
                                            <p:strVal val="#ppt_w"/>
                                          </p:val>
                                        </p:tav>
                                      </p:tavLst>
                                    </p:anim>
                                    <p:anim calcmode="lin" valueType="num">
                                      <p:cBhvr>
                                        <p:cTn id="41" dur="500" fill="hold"/>
                                        <p:tgtEl>
                                          <p:spTgt spid="3082"/>
                                        </p:tgtEl>
                                        <p:attrNameLst>
                                          <p:attrName>ppt_h</p:attrName>
                                        </p:attrNameLst>
                                      </p:cBhvr>
                                      <p:tavLst>
                                        <p:tav tm="0">
                                          <p:val>
                                            <p:fltVal val="0"/>
                                          </p:val>
                                        </p:tav>
                                        <p:tav tm="100000">
                                          <p:val>
                                            <p:strVal val="#ppt_h"/>
                                          </p:val>
                                        </p:tav>
                                      </p:tavLst>
                                    </p:anim>
                                    <p:animEffect transition="in" filter="fade">
                                      <p:cBhvr>
                                        <p:cTn id="42" dur="500"/>
                                        <p:tgtEl>
                                          <p:spTgt spid="308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 L 0.6625 0.0287 " pathEditMode="relative" rAng="0" ptsTypes="AA">
                                      <p:cBhvr>
                                        <p:cTn id="46" dur="2000" fill="hold"/>
                                        <p:tgtEl>
                                          <p:spTgt spid="3082"/>
                                        </p:tgtEl>
                                        <p:attrNameLst>
                                          <p:attrName>ppt_x</p:attrName>
                                          <p:attrName>ppt_y</p:attrName>
                                        </p:attrNameLst>
                                      </p:cBhvr>
                                      <p:rCtr x="33125" y="1435"/>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084"/>
                                        </p:tgtEl>
                                        <p:attrNameLst>
                                          <p:attrName>style.visibility</p:attrName>
                                        </p:attrNameLst>
                                      </p:cBhvr>
                                      <p:to>
                                        <p:strVal val="visible"/>
                                      </p:to>
                                    </p:set>
                                    <p:anim calcmode="lin" valueType="num">
                                      <p:cBhvr>
                                        <p:cTn id="51" dur="500" fill="hold"/>
                                        <p:tgtEl>
                                          <p:spTgt spid="3084"/>
                                        </p:tgtEl>
                                        <p:attrNameLst>
                                          <p:attrName>ppt_w</p:attrName>
                                        </p:attrNameLst>
                                      </p:cBhvr>
                                      <p:tavLst>
                                        <p:tav tm="0">
                                          <p:val>
                                            <p:fltVal val="0"/>
                                          </p:val>
                                        </p:tav>
                                        <p:tav tm="100000">
                                          <p:val>
                                            <p:strVal val="#ppt_w"/>
                                          </p:val>
                                        </p:tav>
                                      </p:tavLst>
                                    </p:anim>
                                    <p:anim calcmode="lin" valueType="num">
                                      <p:cBhvr>
                                        <p:cTn id="52" dur="500" fill="hold"/>
                                        <p:tgtEl>
                                          <p:spTgt spid="3084"/>
                                        </p:tgtEl>
                                        <p:attrNameLst>
                                          <p:attrName>ppt_h</p:attrName>
                                        </p:attrNameLst>
                                      </p:cBhvr>
                                      <p:tavLst>
                                        <p:tav tm="0">
                                          <p:val>
                                            <p:fltVal val="0"/>
                                          </p:val>
                                        </p:tav>
                                        <p:tav tm="100000">
                                          <p:val>
                                            <p:strVal val="#ppt_h"/>
                                          </p:val>
                                        </p:tav>
                                      </p:tavLst>
                                    </p:anim>
                                    <p:animEffect transition="in" filter="fade">
                                      <p:cBhvr>
                                        <p:cTn id="53" dur="500"/>
                                        <p:tgtEl>
                                          <p:spTgt spid="308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 0 L -0.6625 0.01875 " pathEditMode="relative" rAng="0" ptsTypes="AA">
                                      <p:cBhvr>
                                        <p:cTn id="57" dur="2000" fill="hold"/>
                                        <p:tgtEl>
                                          <p:spTgt spid="3084"/>
                                        </p:tgtEl>
                                        <p:attrNameLst>
                                          <p:attrName>ppt_x</p:attrName>
                                          <p:attrName>ppt_y</p:attrName>
                                        </p:attrNameLst>
                                      </p:cBhvr>
                                      <p:rCtr x="-33125"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1981623" y="2811148"/>
            <a:ext cx="822875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F0302020204030204"/>
              </a:rPr>
              <a:t>J’</a:t>
            </a:r>
            <a:r>
              <a:rPr lang="fr-FR" sz="5400" b="1" u="sng" dirty="0">
                <a:solidFill>
                  <a:srgbClr val="EE6000"/>
                </a:solidFill>
                <a:latin typeface="Century Gothic" panose="020F0302020204030204"/>
              </a:rPr>
              <a:t>entends</a:t>
            </a:r>
            <a:r>
              <a:rPr lang="fr-FR" sz="5400" dirty="0">
                <a:solidFill>
                  <a:srgbClr val="4472C4">
                    <a:lumMod val="50000"/>
                  </a:srgbClr>
                </a:solidFill>
                <a:latin typeface="Century Gothic" panose="020F0302020204030204"/>
              </a:rPr>
              <a:t> la musique.</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6" name="Title 3">
            <a:extLst>
              <a:ext uri="{FF2B5EF4-FFF2-40B4-BE49-F238E27FC236}">
                <a16:creationId xmlns:a16="http://schemas.microsoft.com/office/drawing/2014/main" id="{A5FF9D20-3564-46E0-94EE-80720A4CB24D}"/>
              </a:ext>
            </a:extLst>
          </p:cNvPr>
          <p:cNvSpPr txBox="1">
            <a:spLocks/>
          </p:cNvSpPr>
          <p:nvPr/>
        </p:nvSpPr>
        <p:spPr>
          <a:xfrm>
            <a:off x="18894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27" name="Picture 26" descr="background rectangle">
            <a:extLst>
              <a:ext uri="{FF2B5EF4-FFF2-40B4-BE49-F238E27FC236}">
                <a16:creationId xmlns:a16="http://schemas.microsoft.com/office/drawing/2014/main" id="{F7A68709-F96D-43C7-89C6-59EADF41570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8E04379-B860-4376-A7C3-D68F3083AA8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 name="Rounded Rectangle 46">
            <a:extLst>
              <a:ext uri="{FF2B5EF4-FFF2-40B4-BE49-F238E27FC236}">
                <a16:creationId xmlns:a16="http://schemas.microsoft.com/office/drawing/2014/main" id="{E89F5142-3917-4CDD-86C4-BB8B8409BB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B6D2A17D-E420-4517-9160-272F363892E7}"/>
              </a:ext>
            </a:extLst>
          </p:cNvPr>
          <p:cNvSpPr/>
          <p:nvPr/>
        </p:nvSpPr>
        <p:spPr>
          <a:xfrm>
            <a:off x="3004678" y="2699782"/>
            <a:ext cx="2714136"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Musical Note Clip Art">
            <a:extLst>
              <a:ext uri="{FF2B5EF4-FFF2-40B4-BE49-F238E27FC236}">
                <a16:creationId xmlns:a16="http://schemas.microsoft.com/office/drawing/2014/main" id="{A4F61F18-9699-4CE9-8977-27EF927ED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57853">
            <a:off x="188942" y="2978947"/>
            <a:ext cx="222885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withEffect">
                                  <p:stCondLst>
                                    <p:cond delay="0"/>
                                  </p:stCondLst>
                                  <p:childTnLst>
                                    <p:animEffect transition="out" filter="slide(fromBottom)">
                                      <p:cBhvr>
                                        <p:cTn id="12" dur="3000"/>
                                        <p:tgtEl>
                                          <p:spTgt spid="15"/>
                                        </p:tgtEl>
                                      </p:cBhvr>
                                    </p:animEffect>
                                    <p:set>
                                      <p:cBhvr>
                                        <p:cTn id="13" dur="1" fill="hold">
                                          <p:stCondLst>
                                            <p:cond delay="2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890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350520" y="3871391"/>
            <a:ext cx="90525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F0302020204030204"/>
              </a:rPr>
              <a:t>Je n’aime pas entendre des </a:t>
            </a:r>
            <a:r>
              <a:rPr lang="fr-FR" sz="5400" b="1" u="sng" dirty="0">
                <a:solidFill>
                  <a:srgbClr val="EE6000"/>
                </a:solidFill>
                <a:latin typeface="Century Gothic" panose="020F0302020204030204"/>
              </a:rPr>
              <a:t>annonces</a:t>
            </a:r>
            <a:r>
              <a:rPr lang="fr-FR" sz="5400" dirty="0">
                <a:solidFill>
                  <a:srgbClr val="4472C4">
                    <a:lumMod val="50000"/>
                  </a:srgbClr>
                </a:solidFill>
                <a:latin typeface="Century Gothic" panose="020F0302020204030204"/>
              </a:rPr>
              <a:t> à la télé.</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6" name="Title 3">
            <a:extLst>
              <a:ext uri="{FF2B5EF4-FFF2-40B4-BE49-F238E27FC236}">
                <a16:creationId xmlns:a16="http://schemas.microsoft.com/office/drawing/2014/main" id="{A5FF9D20-3564-46E0-94EE-80720A4CB24D}"/>
              </a:ext>
            </a:extLst>
          </p:cNvPr>
          <p:cNvSpPr txBox="1">
            <a:spLocks/>
          </p:cNvSpPr>
          <p:nvPr/>
        </p:nvSpPr>
        <p:spPr>
          <a:xfrm>
            <a:off x="18894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27" name="Picture 26" descr="background rectangle">
            <a:extLst>
              <a:ext uri="{FF2B5EF4-FFF2-40B4-BE49-F238E27FC236}">
                <a16:creationId xmlns:a16="http://schemas.microsoft.com/office/drawing/2014/main" id="{F7A68709-F96D-43C7-89C6-59EADF41570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8E04379-B860-4376-A7C3-D68F3083AA8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 name="Rounded Rectangle 46">
            <a:extLst>
              <a:ext uri="{FF2B5EF4-FFF2-40B4-BE49-F238E27FC236}">
                <a16:creationId xmlns:a16="http://schemas.microsoft.com/office/drawing/2014/main" id="{E89F5142-3917-4CDD-86C4-BB8B8409BB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B6D2A17D-E420-4517-9160-272F363892E7}"/>
              </a:ext>
            </a:extLst>
          </p:cNvPr>
          <p:cNvSpPr/>
          <p:nvPr/>
        </p:nvSpPr>
        <p:spPr>
          <a:xfrm>
            <a:off x="2257923" y="4748554"/>
            <a:ext cx="3393830" cy="71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8" name="Picture 6" descr="Tv Set Clip Art">
            <a:extLst>
              <a:ext uri="{FF2B5EF4-FFF2-40B4-BE49-F238E27FC236}">
                <a16:creationId xmlns:a16="http://schemas.microsoft.com/office/drawing/2014/main" id="{2CACD477-7D44-40A7-8190-9BA41033A1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085"/>
          <a:stretch/>
        </p:blipFill>
        <p:spPr bwMode="auto">
          <a:xfrm>
            <a:off x="6647869" y="352614"/>
            <a:ext cx="3019418" cy="3570738"/>
          </a:xfrm>
          <a:prstGeom prst="rect">
            <a:avLst/>
          </a:prstGeom>
          <a:noFill/>
          <a:extLst>
            <a:ext uri="{909E8E84-426E-40DD-AFC4-6F175D3DCCD1}">
              <a14:hiddenFill xmlns:a14="http://schemas.microsoft.com/office/drawing/2010/main">
                <a:solidFill>
                  <a:srgbClr val="FFFFFF"/>
                </a:solidFill>
              </a14:hiddenFill>
            </a:ext>
          </a:extLst>
        </p:spPr>
      </p:pic>
      <p:sp>
        <p:nvSpPr>
          <p:cNvPr id="8" name="Star: 32 Points 7">
            <a:extLst>
              <a:ext uri="{FF2B5EF4-FFF2-40B4-BE49-F238E27FC236}">
                <a16:creationId xmlns:a16="http://schemas.microsoft.com/office/drawing/2014/main" id="{6D0FDE3D-56DD-407E-836F-DA25C14F1D60}"/>
              </a:ext>
            </a:extLst>
          </p:cNvPr>
          <p:cNvSpPr/>
          <p:nvPr/>
        </p:nvSpPr>
        <p:spPr>
          <a:xfrm>
            <a:off x="6826159" y="1697408"/>
            <a:ext cx="828305" cy="907562"/>
          </a:xfrm>
          <a:prstGeom prst="star32">
            <a:avLst/>
          </a:prstGeom>
          <a:solidFill>
            <a:srgbClr val="EE6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tar: 32 Points 9">
            <a:extLst>
              <a:ext uri="{FF2B5EF4-FFF2-40B4-BE49-F238E27FC236}">
                <a16:creationId xmlns:a16="http://schemas.microsoft.com/office/drawing/2014/main" id="{22520F3A-7AD1-4B1C-B906-281AFDBD9C9D}"/>
              </a:ext>
            </a:extLst>
          </p:cNvPr>
          <p:cNvSpPr/>
          <p:nvPr/>
        </p:nvSpPr>
        <p:spPr>
          <a:xfrm>
            <a:off x="7609042" y="2076290"/>
            <a:ext cx="1184518" cy="1057360"/>
          </a:xfrm>
          <a:prstGeom prst="star3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Star: 7 Points 6">
            <a:extLst>
              <a:ext uri="{FF2B5EF4-FFF2-40B4-BE49-F238E27FC236}">
                <a16:creationId xmlns:a16="http://schemas.microsoft.com/office/drawing/2014/main" id="{03707256-B6EF-4A85-8C69-0F5E02B17020}"/>
              </a:ext>
            </a:extLst>
          </p:cNvPr>
          <p:cNvSpPr/>
          <p:nvPr/>
        </p:nvSpPr>
        <p:spPr>
          <a:xfrm>
            <a:off x="6983372" y="2300987"/>
            <a:ext cx="1027305" cy="907562"/>
          </a:xfrm>
          <a:prstGeom prst="star7">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43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withEffect">
                                  <p:stCondLst>
                                    <p:cond delay="0"/>
                                  </p:stCondLst>
                                  <p:childTnLst>
                                    <p:animEffect transition="out" filter="slide(fromBottom)">
                                      <p:cBhvr>
                                        <p:cTn id="12" dur="3000"/>
                                        <p:tgtEl>
                                          <p:spTgt spid="15"/>
                                        </p:tgtEl>
                                      </p:cBhvr>
                                    </p:animEffect>
                                    <p:set>
                                      <p:cBhvr>
                                        <p:cTn id="13" dur="1" fill="hold">
                                          <p:stCondLst>
                                            <p:cond delay="2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1597365" y="1918635"/>
            <a:ext cx="82287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F0302020204030204"/>
              </a:rPr>
              <a:t>La paella est un repas </a:t>
            </a:r>
            <a:r>
              <a:rPr lang="fr-FR" sz="5400" b="1" u="sng" dirty="0">
                <a:solidFill>
                  <a:srgbClr val="EE6000"/>
                </a:solidFill>
                <a:latin typeface="Century Gothic" panose="020F0302020204030204"/>
              </a:rPr>
              <a:t>espagnol</a:t>
            </a:r>
            <a:r>
              <a:rPr lang="fr-FR" sz="5400" dirty="0">
                <a:solidFill>
                  <a:srgbClr val="4472C4">
                    <a:lumMod val="50000"/>
                  </a:srgbClr>
                </a:solidFill>
                <a:latin typeface="Century Gothic" panose="020F0302020204030204"/>
              </a:rPr>
              <a:t>.</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6" name="Title 3">
            <a:extLst>
              <a:ext uri="{FF2B5EF4-FFF2-40B4-BE49-F238E27FC236}">
                <a16:creationId xmlns:a16="http://schemas.microsoft.com/office/drawing/2014/main" id="{A5FF9D20-3564-46E0-94EE-80720A4CB24D}"/>
              </a:ext>
            </a:extLst>
          </p:cNvPr>
          <p:cNvSpPr txBox="1">
            <a:spLocks/>
          </p:cNvSpPr>
          <p:nvPr/>
        </p:nvSpPr>
        <p:spPr>
          <a:xfrm>
            <a:off x="18894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27" name="Picture 26" descr="background rectangle">
            <a:extLst>
              <a:ext uri="{FF2B5EF4-FFF2-40B4-BE49-F238E27FC236}">
                <a16:creationId xmlns:a16="http://schemas.microsoft.com/office/drawing/2014/main" id="{F7A68709-F96D-43C7-89C6-59EADF41570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8E04379-B860-4376-A7C3-D68F3083AA8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 name="Rounded Rectangle 46">
            <a:extLst>
              <a:ext uri="{FF2B5EF4-FFF2-40B4-BE49-F238E27FC236}">
                <a16:creationId xmlns:a16="http://schemas.microsoft.com/office/drawing/2014/main" id="{E89F5142-3917-4CDD-86C4-BB8B8409BB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B6D2A17D-E420-4517-9160-272F363892E7}"/>
              </a:ext>
            </a:extLst>
          </p:cNvPr>
          <p:cNvSpPr/>
          <p:nvPr/>
        </p:nvSpPr>
        <p:spPr>
          <a:xfrm>
            <a:off x="3460544" y="2651868"/>
            <a:ext cx="3722207"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194" name="Picture 2" descr="Food, Dinner, Vegetable, Cooking, Valencian Paella">
            <a:extLst>
              <a:ext uri="{FF2B5EF4-FFF2-40B4-BE49-F238E27FC236}">
                <a16:creationId xmlns:a16="http://schemas.microsoft.com/office/drawing/2014/main" id="{5458792D-08B9-4DE9-8BE6-6AA19C99AF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819" y="3672961"/>
            <a:ext cx="35814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withEffect">
                                  <p:stCondLst>
                                    <p:cond delay="0"/>
                                  </p:stCondLst>
                                  <p:childTnLst>
                                    <p:animEffect transition="out" filter="slide(fromBottom)">
                                      <p:cBhvr>
                                        <p:cTn id="12" dur="3000"/>
                                        <p:tgtEl>
                                          <p:spTgt spid="15"/>
                                        </p:tgtEl>
                                      </p:cBhvr>
                                    </p:animEffect>
                                    <p:set>
                                      <p:cBhvr>
                                        <p:cTn id="13" dur="1" fill="hold">
                                          <p:stCondLst>
                                            <p:cond delay="2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399387" y="2534149"/>
            <a:ext cx="959145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F0302020204030204"/>
              </a:rPr>
              <a:t>L’enfant </a:t>
            </a:r>
            <a:r>
              <a:rPr lang="fr-FR" sz="5400" b="1" u="sng" dirty="0">
                <a:solidFill>
                  <a:srgbClr val="EE6000"/>
                </a:solidFill>
                <a:latin typeface="Century Gothic" panose="020F0302020204030204"/>
              </a:rPr>
              <a:t>dépend de</a:t>
            </a:r>
            <a:r>
              <a:rPr lang="fr-FR" sz="5400" b="1" dirty="0">
                <a:solidFill>
                  <a:srgbClr val="EE6000"/>
                </a:solidFill>
                <a:latin typeface="Century Gothic" panose="020F0302020204030204"/>
              </a:rPr>
              <a:t> </a:t>
            </a:r>
            <a:r>
              <a:rPr lang="fr-FR" sz="5400" dirty="0">
                <a:solidFill>
                  <a:srgbClr val="4472C4">
                    <a:lumMod val="50000"/>
                  </a:srgbClr>
                </a:solidFill>
                <a:latin typeface="Century Gothic" panose="020F0302020204030204"/>
              </a:rPr>
              <a:t>ses parents.</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6" name="Title 3">
            <a:extLst>
              <a:ext uri="{FF2B5EF4-FFF2-40B4-BE49-F238E27FC236}">
                <a16:creationId xmlns:a16="http://schemas.microsoft.com/office/drawing/2014/main" id="{A5FF9D20-3564-46E0-94EE-80720A4CB24D}"/>
              </a:ext>
            </a:extLst>
          </p:cNvPr>
          <p:cNvSpPr txBox="1">
            <a:spLocks/>
          </p:cNvSpPr>
          <p:nvPr/>
        </p:nvSpPr>
        <p:spPr>
          <a:xfrm>
            <a:off x="18894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27" name="Picture 26" descr="background rectangle">
            <a:extLst>
              <a:ext uri="{FF2B5EF4-FFF2-40B4-BE49-F238E27FC236}">
                <a16:creationId xmlns:a16="http://schemas.microsoft.com/office/drawing/2014/main" id="{F7A68709-F96D-43C7-89C6-59EADF41570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8E04379-B860-4376-A7C3-D68F3083AA8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 name="Rounded Rectangle 46">
            <a:extLst>
              <a:ext uri="{FF2B5EF4-FFF2-40B4-BE49-F238E27FC236}">
                <a16:creationId xmlns:a16="http://schemas.microsoft.com/office/drawing/2014/main" id="{E89F5142-3917-4CDD-86C4-BB8B8409BB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B6D2A17D-E420-4517-9160-272F363892E7}"/>
              </a:ext>
            </a:extLst>
          </p:cNvPr>
          <p:cNvSpPr/>
          <p:nvPr/>
        </p:nvSpPr>
        <p:spPr>
          <a:xfrm>
            <a:off x="4200005" y="2448424"/>
            <a:ext cx="3791989" cy="86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218" name="Picture 2" descr="Blue Family Clip Art">
            <a:extLst>
              <a:ext uri="{FF2B5EF4-FFF2-40B4-BE49-F238E27FC236}">
                <a16:creationId xmlns:a16="http://schemas.microsoft.com/office/drawing/2014/main" id="{28445220-C27A-4DBB-98A3-0E1020DA2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29" y="3977640"/>
            <a:ext cx="2883303" cy="208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6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withEffect">
                                  <p:stCondLst>
                                    <p:cond delay="0"/>
                                  </p:stCondLst>
                                  <p:childTnLst>
                                    <p:animEffect transition="out" filter="slide(fromBottom)">
                                      <p:cBhvr>
                                        <p:cTn id="12" dur="3000"/>
                                        <p:tgtEl>
                                          <p:spTgt spid="15"/>
                                        </p:tgtEl>
                                      </p:cBhvr>
                                    </p:animEffect>
                                    <p:set>
                                      <p:cBhvr>
                                        <p:cTn id="13" dur="1" fill="hold">
                                          <p:stCondLst>
                                            <p:cond delay="2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AECFFE-55D9-ED46-9E49-F19805C09A6A}"/>
              </a:ext>
            </a:extLst>
          </p:cNvPr>
          <p:cNvSpPr txBox="1"/>
          <p:nvPr/>
        </p:nvSpPr>
        <p:spPr>
          <a:xfrm>
            <a:off x="271345" y="1459116"/>
            <a:ext cx="9084823" cy="4453848"/>
          </a:xfrm>
          <a:prstGeom prst="rect">
            <a:avLst/>
          </a:prstGeom>
          <a:noFill/>
        </p:spPr>
        <p:txBody>
          <a:bodyPr wrap="square" rtlCol="0">
            <a:spAutoFit/>
          </a:bodyPr>
          <a:lstStyle/>
          <a:p>
            <a:pPr>
              <a:lnSpc>
                <a:spcPct val="150000"/>
              </a:lnSpc>
            </a:pPr>
            <a:r>
              <a:rPr lang="fr-FR" sz="2400" dirty="0">
                <a:solidFill>
                  <a:schemeClr val="accent5">
                    <a:lumMod val="50000"/>
                  </a:schemeClr>
                </a:solidFill>
              </a:rPr>
              <a:t>Bonjour Océane ! Je </a:t>
            </a:r>
            <a:r>
              <a:rPr lang="fr-FR" sz="2400" b="1" dirty="0">
                <a:solidFill>
                  <a:srgbClr val="EE6000"/>
                </a:solidFill>
              </a:rPr>
              <a:t>réponds </a:t>
            </a:r>
            <a:r>
              <a:rPr lang="fr-FR" sz="2400" dirty="0">
                <a:solidFill>
                  <a:schemeClr val="accent5">
                    <a:lumMod val="50000"/>
                  </a:schemeClr>
                </a:solidFill>
              </a:rPr>
              <a:t>en retard à ton </a:t>
            </a:r>
            <a:r>
              <a:rPr lang="fr-FR" sz="2400" b="1" dirty="0">
                <a:solidFill>
                  <a:srgbClr val="EE6000"/>
                </a:solidFill>
              </a:rPr>
              <a:t>message </a:t>
            </a:r>
            <a:r>
              <a:rPr lang="fr-FR" sz="2400" dirty="0">
                <a:solidFill>
                  <a:schemeClr val="accent5">
                    <a:lumMod val="50000"/>
                  </a:schemeClr>
                </a:solidFill>
              </a:rPr>
              <a:t>– désolé ! J’adore Barcelone ! Les repas </a:t>
            </a:r>
            <a:r>
              <a:rPr lang="fr-FR" sz="2400" b="1" dirty="0">
                <a:solidFill>
                  <a:srgbClr val="EE6000"/>
                </a:solidFill>
              </a:rPr>
              <a:t>espagnols</a:t>
            </a:r>
            <a:r>
              <a:rPr lang="fr-FR" sz="2400" b="1" dirty="0">
                <a:solidFill>
                  <a:schemeClr val="accent5">
                    <a:lumMod val="50000"/>
                  </a:schemeClr>
                </a:solidFill>
              </a:rPr>
              <a:t> </a:t>
            </a:r>
            <a:r>
              <a:rPr lang="fr-FR" sz="2400" dirty="0">
                <a:solidFill>
                  <a:schemeClr val="accent5">
                    <a:lumMod val="50000"/>
                  </a:schemeClr>
                </a:solidFill>
              </a:rPr>
              <a:t>sont délicieux</a:t>
            </a:r>
            <a:r>
              <a:rPr lang="fr-FR" sz="2400" b="1" dirty="0">
                <a:solidFill>
                  <a:schemeClr val="accent5">
                    <a:lumMod val="50000"/>
                  </a:schemeClr>
                </a:solidFill>
              </a:rPr>
              <a:t> </a:t>
            </a:r>
            <a:r>
              <a:rPr lang="fr-FR" sz="2400" dirty="0">
                <a:solidFill>
                  <a:schemeClr val="accent5">
                    <a:lumMod val="50000"/>
                  </a:schemeClr>
                </a:solidFill>
              </a:rPr>
              <a:t>et il y a beaucoup de </a:t>
            </a:r>
            <a:r>
              <a:rPr lang="fr-FR" sz="2400" b="1" dirty="0">
                <a:solidFill>
                  <a:srgbClr val="EE6000"/>
                </a:solidFill>
              </a:rPr>
              <a:t>soleil</a:t>
            </a:r>
            <a:r>
              <a:rPr lang="fr-FR" sz="2400" dirty="0">
                <a:solidFill>
                  <a:schemeClr val="accent5">
                    <a:lumMod val="50000"/>
                  </a:schemeClr>
                </a:solidFill>
              </a:rPr>
              <a:t>. Si </a:t>
            </a:r>
            <a:r>
              <a:rPr lang="fr-FR" sz="2400" b="1" dirty="0">
                <a:solidFill>
                  <a:srgbClr val="EE6000"/>
                </a:solidFill>
              </a:rPr>
              <a:t>le temps </a:t>
            </a:r>
            <a:r>
              <a:rPr lang="fr-FR" sz="2400" dirty="0">
                <a:solidFill>
                  <a:schemeClr val="accent5">
                    <a:lumMod val="50000"/>
                  </a:schemeClr>
                </a:solidFill>
              </a:rPr>
              <a:t>est bon samedi, on va aller à la plage. Dans les </a:t>
            </a:r>
            <a:r>
              <a:rPr lang="fr-FR" sz="2400" b="1" dirty="0">
                <a:solidFill>
                  <a:srgbClr val="EE6000"/>
                </a:solidFill>
              </a:rPr>
              <a:t>annonces</a:t>
            </a:r>
            <a:r>
              <a:rPr lang="fr-FR" sz="2400" dirty="0">
                <a:solidFill>
                  <a:schemeClr val="accent5">
                    <a:lumMod val="50000"/>
                  </a:schemeClr>
                </a:solidFill>
              </a:rPr>
              <a:t>, j’</a:t>
            </a:r>
            <a:r>
              <a:rPr lang="fr-FR" sz="2400" b="1" dirty="0">
                <a:solidFill>
                  <a:srgbClr val="EE6000"/>
                </a:solidFill>
              </a:rPr>
              <a:t>entends</a:t>
            </a:r>
            <a:r>
              <a:rPr lang="fr-FR" sz="2400" dirty="0">
                <a:solidFill>
                  <a:schemeClr val="accent5">
                    <a:lumMod val="50000"/>
                  </a:schemeClr>
                </a:solidFill>
              </a:rPr>
              <a:t> plusieurs langues en même temps - </a:t>
            </a:r>
            <a:r>
              <a:rPr lang="fr-FR" sz="2400" b="1" dirty="0">
                <a:solidFill>
                  <a:srgbClr val="EE6000"/>
                </a:solidFill>
              </a:rPr>
              <a:t>l’espagnol</a:t>
            </a:r>
            <a:r>
              <a:rPr lang="fr-FR" sz="2400" dirty="0">
                <a:solidFill>
                  <a:schemeClr val="accent5">
                    <a:lumMod val="50000"/>
                  </a:schemeClr>
                </a:solidFill>
              </a:rPr>
              <a:t> et le catalan. Le catalan, c’est une autre langue officielle d’</a:t>
            </a:r>
            <a:r>
              <a:rPr lang="fr-FR" sz="2400" b="1" dirty="0">
                <a:solidFill>
                  <a:srgbClr val="EE6000"/>
                </a:solidFill>
              </a:rPr>
              <a:t>Espagne </a:t>
            </a:r>
            <a:r>
              <a:rPr lang="fr-FR" sz="2400" dirty="0">
                <a:solidFill>
                  <a:schemeClr val="accent5">
                    <a:lumMod val="50000"/>
                  </a:schemeClr>
                </a:solidFill>
              </a:rPr>
              <a:t>qu’on parle à Barcelone. Je ne comprends pas les </a:t>
            </a:r>
            <a:r>
              <a:rPr lang="fr-FR" sz="2400" b="1" dirty="0">
                <a:solidFill>
                  <a:srgbClr val="EE6000"/>
                </a:solidFill>
              </a:rPr>
              <a:t>conversations</a:t>
            </a:r>
            <a:r>
              <a:rPr lang="fr-FR" sz="2400" b="1" dirty="0">
                <a:solidFill>
                  <a:schemeClr val="accent5">
                    <a:lumMod val="50000"/>
                  </a:schemeClr>
                </a:solidFill>
              </a:rPr>
              <a:t> </a:t>
            </a:r>
            <a:r>
              <a:rPr lang="fr-FR" sz="2400" dirty="0">
                <a:solidFill>
                  <a:schemeClr val="accent5">
                    <a:lumMod val="50000"/>
                  </a:schemeClr>
                </a:solidFill>
              </a:rPr>
              <a:t>en catalan - je </a:t>
            </a:r>
            <a:r>
              <a:rPr lang="fr-FR" sz="2400" b="1" dirty="0">
                <a:solidFill>
                  <a:srgbClr val="EE6000"/>
                </a:solidFill>
              </a:rPr>
              <a:t>dépends</a:t>
            </a:r>
            <a:r>
              <a:rPr lang="fr-FR" sz="2400" dirty="0">
                <a:solidFill>
                  <a:schemeClr val="accent5">
                    <a:lumMod val="50000"/>
                  </a:schemeClr>
                </a:solidFill>
              </a:rPr>
              <a:t> de Pep pour ça !</a:t>
            </a:r>
            <a:endParaRPr lang="fr-FR" sz="2400" dirty="0">
              <a:solidFill>
                <a:schemeClr val="accent1">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en-GB" sz="3200" b="1" dirty="0">
                <a:solidFill>
                  <a:schemeClr val="bg1"/>
                </a:solidFill>
              </a:rPr>
              <a:t>Un message pour </a:t>
            </a:r>
            <a:r>
              <a:rPr lang="en-GB" sz="3200" b="1" dirty="0" err="1">
                <a:solidFill>
                  <a:schemeClr val="bg1"/>
                </a:solidFill>
              </a:rPr>
              <a:t>Océane</a:t>
            </a:r>
            <a:r>
              <a:rPr lang="en-GB" sz="32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87315462-C705-4502-9343-6B6F12E18E32}"/>
              </a:ext>
            </a:extLst>
          </p:cNvPr>
          <p:cNvSpPr/>
          <p:nvPr/>
        </p:nvSpPr>
        <p:spPr>
          <a:xfrm>
            <a:off x="10607244" y="2296243"/>
            <a:ext cx="1313411"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Spain</a:t>
            </a:r>
          </a:p>
        </p:txBody>
      </p:sp>
      <p:sp>
        <p:nvSpPr>
          <p:cNvPr id="32" name="Rectangle 31">
            <a:extLst>
              <a:ext uri="{FF2B5EF4-FFF2-40B4-BE49-F238E27FC236}">
                <a16:creationId xmlns:a16="http://schemas.microsoft.com/office/drawing/2014/main" id="{B2745E73-15D4-4F04-B262-D43CD1C89716}"/>
              </a:ext>
            </a:extLst>
          </p:cNvPr>
          <p:cNvSpPr/>
          <p:nvPr/>
        </p:nvSpPr>
        <p:spPr>
          <a:xfrm>
            <a:off x="11147690" y="5311284"/>
            <a:ext cx="768626"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sun</a:t>
            </a:r>
            <a:endParaRPr lang="fr-FR" sz="2400" b="1" dirty="0">
              <a:solidFill>
                <a:schemeClr val="bg1"/>
              </a:solidFill>
            </a:endParaRPr>
          </a:p>
        </p:txBody>
      </p:sp>
      <p:sp>
        <p:nvSpPr>
          <p:cNvPr id="37" name="Rectangle 36">
            <a:extLst>
              <a:ext uri="{FF2B5EF4-FFF2-40B4-BE49-F238E27FC236}">
                <a16:creationId xmlns:a16="http://schemas.microsoft.com/office/drawing/2014/main" id="{C0C5381D-36B8-44D0-801A-32B51FE6D52F}"/>
              </a:ext>
            </a:extLst>
          </p:cNvPr>
          <p:cNvSpPr/>
          <p:nvPr/>
        </p:nvSpPr>
        <p:spPr>
          <a:xfrm>
            <a:off x="9720482" y="2798753"/>
            <a:ext cx="2200173" cy="431981"/>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the </a:t>
            </a:r>
            <a:r>
              <a:rPr lang="fr-FR" sz="2400" b="1" dirty="0" err="1">
                <a:solidFill>
                  <a:schemeClr val="bg1"/>
                </a:solidFill>
              </a:rPr>
              <a:t>weather</a:t>
            </a:r>
            <a:endParaRPr lang="fr-FR" sz="2400" b="1" dirty="0">
              <a:solidFill>
                <a:schemeClr val="bg1"/>
              </a:solidFill>
            </a:endParaRPr>
          </a:p>
        </p:txBody>
      </p:sp>
      <p:sp>
        <p:nvSpPr>
          <p:cNvPr id="40" name="Rectangle 39">
            <a:extLst>
              <a:ext uri="{FF2B5EF4-FFF2-40B4-BE49-F238E27FC236}">
                <a16:creationId xmlns:a16="http://schemas.microsoft.com/office/drawing/2014/main" id="{E7557519-C6CF-4A77-B620-488495D44F72}"/>
              </a:ext>
            </a:extLst>
          </p:cNvPr>
          <p:cNvSpPr/>
          <p:nvPr/>
        </p:nvSpPr>
        <p:spPr>
          <a:xfrm>
            <a:off x="10206208" y="3803754"/>
            <a:ext cx="1714447"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message</a:t>
            </a:r>
          </a:p>
        </p:txBody>
      </p:sp>
      <p:sp>
        <p:nvSpPr>
          <p:cNvPr id="41" name="Rectangle 40">
            <a:extLst>
              <a:ext uri="{FF2B5EF4-FFF2-40B4-BE49-F238E27FC236}">
                <a16:creationId xmlns:a16="http://schemas.microsoft.com/office/drawing/2014/main" id="{13812CC8-BDAC-424B-BDE2-7F75D5AB6715}"/>
              </a:ext>
            </a:extLst>
          </p:cNvPr>
          <p:cNvSpPr/>
          <p:nvPr/>
        </p:nvSpPr>
        <p:spPr>
          <a:xfrm>
            <a:off x="9796655" y="3301244"/>
            <a:ext cx="2124000"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conversation</a:t>
            </a:r>
          </a:p>
        </p:txBody>
      </p:sp>
      <p:pic>
        <p:nvPicPr>
          <p:cNvPr id="3" name="Picture 2" descr="A picture containing shirt&#10;&#10;Description automatically generated">
            <a:extLst>
              <a:ext uri="{FF2B5EF4-FFF2-40B4-BE49-F238E27FC236}">
                <a16:creationId xmlns:a16="http://schemas.microsoft.com/office/drawing/2014/main" id="{125A2F6C-C575-4CE3-8733-EC1A713E1C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384" y="-165898"/>
            <a:ext cx="1724179" cy="1724179"/>
          </a:xfrm>
          <a:prstGeom prst="rect">
            <a:avLst/>
          </a:prstGeom>
        </p:spPr>
      </p:pic>
      <p:pic>
        <p:nvPicPr>
          <p:cNvPr id="2" name="Picture 1" descr="A picture containing doll, shirt&#10;&#10;Description automatically generated">
            <a:extLst>
              <a:ext uri="{FF2B5EF4-FFF2-40B4-BE49-F238E27FC236}">
                <a16:creationId xmlns:a16="http://schemas.microsoft.com/office/drawing/2014/main" id="{321A9BF2-52CA-4618-BE5A-11CC137DC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2373" y="-73359"/>
            <a:ext cx="1596678" cy="1596678"/>
          </a:xfrm>
          <a:prstGeom prst="rect">
            <a:avLst/>
          </a:prstGeom>
        </p:spPr>
      </p:pic>
      <p:sp>
        <p:nvSpPr>
          <p:cNvPr id="22" name="Rectangle 21">
            <a:extLst>
              <a:ext uri="{FF2B5EF4-FFF2-40B4-BE49-F238E27FC236}">
                <a16:creationId xmlns:a16="http://schemas.microsoft.com/office/drawing/2014/main" id="{788EE35B-753B-DF4C-B41E-7A82CA6312DB}"/>
              </a:ext>
            </a:extLst>
          </p:cNvPr>
          <p:cNvSpPr/>
          <p:nvPr/>
        </p:nvSpPr>
        <p:spPr>
          <a:xfrm>
            <a:off x="10657168" y="4306264"/>
            <a:ext cx="1259148"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hear</a:t>
            </a:r>
            <a:endParaRPr lang="fr-FR" sz="2400" b="1" dirty="0">
              <a:solidFill>
                <a:schemeClr val="bg1"/>
              </a:solidFill>
            </a:endParaRPr>
          </a:p>
        </p:txBody>
      </p:sp>
      <p:sp>
        <p:nvSpPr>
          <p:cNvPr id="23" name="Rectangle 22">
            <a:extLst>
              <a:ext uri="{FF2B5EF4-FFF2-40B4-BE49-F238E27FC236}">
                <a16:creationId xmlns:a16="http://schemas.microsoft.com/office/drawing/2014/main" id="{BA9BBF36-8B06-2144-A88E-0A70D4A241DE}"/>
              </a:ext>
            </a:extLst>
          </p:cNvPr>
          <p:cNvSpPr/>
          <p:nvPr/>
        </p:nvSpPr>
        <p:spPr>
          <a:xfrm>
            <a:off x="9716143" y="1793733"/>
            <a:ext cx="2200173"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Spanish</a:t>
            </a:r>
            <a:r>
              <a:rPr lang="fr-FR" sz="2400" b="1" dirty="0">
                <a:solidFill>
                  <a:schemeClr val="bg1"/>
                </a:solidFill>
              </a:rPr>
              <a:t> (adj)</a:t>
            </a:r>
          </a:p>
        </p:txBody>
      </p:sp>
      <p:sp>
        <p:nvSpPr>
          <p:cNvPr id="24" name="Rectangle 23">
            <a:extLst>
              <a:ext uri="{FF2B5EF4-FFF2-40B4-BE49-F238E27FC236}">
                <a16:creationId xmlns:a16="http://schemas.microsoft.com/office/drawing/2014/main" id="{73B66EAC-8B1C-0C44-9E4A-1D85C9364DC5}"/>
              </a:ext>
            </a:extLst>
          </p:cNvPr>
          <p:cNvSpPr/>
          <p:nvPr/>
        </p:nvSpPr>
        <p:spPr>
          <a:xfrm>
            <a:off x="10538852" y="4808774"/>
            <a:ext cx="1377464"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depend</a:t>
            </a:r>
            <a:endParaRPr lang="fr-FR" sz="2400" b="1" dirty="0">
              <a:solidFill>
                <a:schemeClr val="bg1"/>
              </a:solidFill>
            </a:endParaRPr>
          </a:p>
        </p:txBody>
      </p:sp>
      <p:sp>
        <p:nvSpPr>
          <p:cNvPr id="27" name="Rectangle 26">
            <a:extLst>
              <a:ext uri="{FF2B5EF4-FFF2-40B4-BE49-F238E27FC236}">
                <a16:creationId xmlns:a16="http://schemas.microsoft.com/office/drawing/2014/main" id="{ACA0E2DD-CA3B-5F42-9CB0-21147AFCA7CA}"/>
              </a:ext>
            </a:extLst>
          </p:cNvPr>
          <p:cNvSpPr/>
          <p:nvPr/>
        </p:nvSpPr>
        <p:spPr>
          <a:xfrm>
            <a:off x="9304568" y="5813798"/>
            <a:ext cx="2605351"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announcements</a:t>
            </a:r>
            <a:endParaRPr lang="fr-FR" sz="2400" b="1" dirty="0">
              <a:solidFill>
                <a:schemeClr val="bg1"/>
              </a:solidFill>
            </a:endParaRPr>
          </a:p>
        </p:txBody>
      </p:sp>
      <p:sp>
        <p:nvSpPr>
          <p:cNvPr id="25" name="Rectangle 24">
            <a:extLst>
              <a:ext uri="{FF2B5EF4-FFF2-40B4-BE49-F238E27FC236}">
                <a16:creationId xmlns:a16="http://schemas.microsoft.com/office/drawing/2014/main" id="{B8972D35-DC6F-4A81-A7AE-ADBEBD1BA65C}"/>
              </a:ext>
            </a:extLst>
          </p:cNvPr>
          <p:cNvSpPr/>
          <p:nvPr/>
        </p:nvSpPr>
        <p:spPr>
          <a:xfrm>
            <a:off x="10464513" y="1291223"/>
            <a:ext cx="1445406"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respond</a:t>
            </a:r>
            <a:endParaRPr lang="fr-FR" sz="2400" b="1" dirty="0">
              <a:solidFill>
                <a:schemeClr val="bg1"/>
              </a:solidFill>
            </a:endParaRPr>
          </a:p>
        </p:txBody>
      </p:sp>
      <p:sp>
        <p:nvSpPr>
          <p:cNvPr id="26" name="Rectangle 25">
            <a:extLst>
              <a:ext uri="{FF2B5EF4-FFF2-40B4-BE49-F238E27FC236}">
                <a16:creationId xmlns:a16="http://schemas.microsoft.com/office/drawing/2014/main" id="{7A742E6A-B82D-4024-AF81-615601FFB744}"/>
              </a:ext>
            </a:extLst>
          </p:cNvPr>
          <p:cNvSpPr/>
          <p:nvPr/>
        </p:nvSpPr>
        <p:spPr>
          <a:xfrm>
            <a:off x="9592982" y="788713"/>
            <a:ext cx="2316938" cy="432000"/>
          </a:xfrm>
          <a:prstGeom prst="rect">
            <a:avLst/>
          </a:prstGeom>
          <a:solidFill>
            <a:srgbClr val="EE6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Spanish</a:t>
            </a:r>
            <a:r>
              <a:rPr lang="fr-FR" sz="2400" b="1" dirty="0">
                <a:solidFill>
                  <a:schemeClr val="bg1"/>
                </a:solidFill>
              </a:rPr>
              <a:t> (</a:t>
            </a:r>
            <a:r>
              <a:rPr lang="fr-FR" sz="2400" b="1" dirty="0" err="1">
                <a:solidFill>
                  <a:schemeClr val="bg1"/>
                </a:solidFill>
              </a:rPr>
              <a:t>lang</a:t>
            </a:r>
            <a:r>
              <a:rPr lang="fr-FR" sz="2400" b="1" dirty="0">
                <a:solidFill>
                  <a:schemeClr val="bg1"/>
                </a:solidFill>
              </a:rPr>
              <a:t>)</a:t>
            </a:r>
          </a:p>
        </p:txBody>
      </p:sp>
      <p:sp>
        <p:nvSpPr>
          <p:cNvPr id="9" name="Rectangle 8">
            <a:extLst>
              <a:ext uri="{FF2B5EF4-FFF2-40B4-BE49-F238E27FC236}">
                <a16:creationId xmlns:a16="http://schemas.microsoft.com/office/drawing/2014/main" id="{74A4DF1F-224B-4393-96A8-A7D0A5AC102E}"/>
              </a:ext>
            </a:extLst>
          </p:cNvPr>
          <p:cNvSpPr/>
          <p:nvPr/>
        </p:nvSpPr>
        <p:spPr>
          <a:xfrm>
            <a:off x="3469546" y="1536655"/>
            <a:ext cx="1219200"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fr-FR" sz="24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1</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5A26DFC-4EE4-41D7-885C-83ADE1B4CDB9}"/>
              </a:ext>
            </a:extLst>
          </p:cNvPr>
          <p:cNvSpPr/>
          <p:nvPr/>
        </p:nvSpPr>
        <p:spPr>
          <a:xfrm>
            <a:off x="7063719" y="1536655"/>
            <a:ext cx="1407939"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2</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2A716F2D-9FD4-4EEC-9741-9521744E6AB6}"/>
              </a:ext>
            </a:extLst>
          </p:cNvPr>
          <p:cNvSpPr/>
          <p:nvPr/>
        </p:nvSpPr>
        <p:spPr>
          <a:xfrm>
            <a:off x="6056719" y="2099722"/>
            <a:ext cx="1573762"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3</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0F9ADB08-9C38-424A-875D-E57793DDC36B}"/>
              </a:ext>
            </a:extLst>
          </p:cNvPr>
          <p:cNvSpPr/>
          <p:nvPr/>
        </p:nvSpPr>
        <p:spPr>
          <a:xfrm>
            <a:off x="5042789" y="2674985"/>
            <a:ext cx="758891"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4</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7790B534-0E01-4D98-B9E9-377350B366E3}"/>
              </a:ext>
            </a:extLst>
          </p:cNvPr>
          <p:cNvSpPr/>
          <p:nvPr/>
        </p:nvSpPr>
        <p:spPr>
          <a:xfrm>
            <a:off x="6257341" y="2674985"/>
            <a:ext cx="1302419" cy="480548"/>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5</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A5692C24-0901-4300-9E1E-6C82EB3B045D}"/>
              </a:ext>
            </a:extLst>
          </p:cNvPr>
          <p:cNvSpPr/>
          <p:nvPr/>
        </p:nvSpPr>
        <p:spPr>
          <a:xfrm>
            <a:off x="6224667" y="3258115"/>
            <a:ext cx="1573762"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6</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6774D395-3BEE-4870-A30D-3E1EFD6064B4}"/>
              </a:ext>
            </a:extLst>
          </p:cNvPr>
          <p:cNvSpPr/>
          <p:nvPr/>
        </p:nvSpPr>
        <p:spPr>
          <a:xfrm>
            <a:off x="7999636" y="3258114"/>
            <a:ext cx="1219200"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7</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CB65B84F-8CD2-4BDD-B0CC-04205BA2A629}"/>
              </a:ext>
            </a:extLst>
          </p:cNvPr>
          <p:cNvSpPr/>
          <p:nvPr/>
        </p:nvSpPr>
        <p:spPr>
          <a:xfrm>
            <a:off x="5605226" y="3782458"/>
            <a:ext cx="1573762"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8</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481CDC0F-D4FD-4539-9C91-B77CD3A42334}"/>
              </a:ext>
            </a:extLst>
          </p:cNvPr>
          <p:cNvSpPr/>
          <p:nvPr/>
        </p:nvSpPr>
        <p:spPr>
          <a:xfrm>
            <a:off x="7210430" y="4320863"/>
            <a:ext cx="1337483"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lang="fr-FR" sz="2400" dirty="0">
                <a:solidFill>
                  <a:srgbClr val="EE6000"/>
                </a:solidFill>
                <a:latin typeface="Century Gothic" panose="020B0502020202020204" pitchFamily="34" charset="0"/>
              </a:rPr>
              <a:t>9</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6120414-22B2-4AE4-A393-E47914055675}"/>
              </a:ext>
            </a:extLst>
          </p:cNvPr>
          <p:cNvSpPr/>
          <p:nvPr/>
        </p:nvSpPr>
        <p:spPr>
          <a:xfrm>
            <a:off x="302612" y="5424391"/>
            <a:ext cx="2141972"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fr-FR" sz="24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10</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17EC9374-79B9-4129-9CE8-EBD4ADD7AF66}"/>
              </a:ext>
            </a:extLst>
          </p:cNvPr>
          <p:cNvSpPr/>
          <p:nvPr/>
        </p:nvSpPr>
        <p:spPr>
          <a:xfrm>
            <a:off x="4744096" y="5422081"/>
            <a:ext cx="1356278" cy="461665"/>
          </a:xfrm>
          <a:prstGeom prst="rect">
            <a:avLst/>
          </a:prstGeom>
          <a:solidFill>
            <a:srgbClr val="FFFFFF"/>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r>
              <a:rPr kumimoji="0" lang="fr-FR" sz="24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11</a:t>
            </a:r>
            <a:endParaRPr kumimoji="0" lang="fr-FR" sz="2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7" grpId="0" animBg="1"/>
      <p:bldP spid="40" grpId="0" animBg="1"/>
      <p:bldP spid="41" grpId="0" animBg="1"/>
      <p:bldP spid="22" grpId="0" animBg="1"/>
      <p:bldP spid="23" grpId="0" animBg="1"/>
      <p:bldP spid="24" grpId="0" animBg="1"/>
      <p:bldP spid="27" grpId="0" animBg="1"/>
      <p:bldP spid="25" grpId="0" animBg="1"/>
      <p:bldP spid="26" grpId="0" animBg="1"/>
      <p:bldP spid="9" grpId="0" animBg="1"/>
      <p:bldP spid="21" grpId="0" animBg="1"/>
      <p:bldP spid="28" grpId="0" animBg="1"/>
      <p:bldP spid="29" grpId="0" animBg="1"/>
      <p:bldP spid="30" grpId="0" animBg="1"/>
      <p:bldP spid="33" grpId="0" animBg="1"/>
      <p:bldP spid="34" grpId="0" animBg="1"/>
      <p:bldP spid="35" grpId="0" animBg="1"/>
      <p:bldP spid="36"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8302190" y="0"/>
            <a:ext cx="2668117" cy="2569834"/>
            <a:chOff x="8302190" y="0"/>
            <a:chExt cx="2668117" cy="2569834"/>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02190" y="0"/>
              <a:ext cx="2668117" cy="2569834"/>
            </a:xfrm>
            <a:prstGeom prst="rect">
              <a:avLst/>
            </a:prstGeom>
          </p:spPr>
        </p:pic>
        <p:pic>
          <p:nvPicPr>
            <p:cNvPr id="1032" name="Picture 8" descr="http://www.clker.com/cliparts/z/K/f/z/5/t/jewellery-box-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5627" y="121279"/>
              <a:ext cx="1437211" cy="137451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6" name="Title 3">
            <a:extLst>
              <a:ext uri="{FF2B5EF4-FFF2-40B4-BE49-F238E27FC236}">
                <a16:creationId xmlns:a16="http://schemas.microsoft.com/office/drawing/2014/main" id="{A5FF9D20-3564-46E0-94EE-80720A4CB24D}"/>
              </a:ext>
            </a:extLst>
          </p:cNvPr>
          <p:cNvSpPr txBox="1">
            <a:spLocks/>
          </p:cNvSpPr>
          <p:nvPr/>
        </p:nvSpPr>
        <p:spPr>
          <a:xfrm>
            <a:off x="18894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27" name="Picture 26" descr="background rectangle">
            <a:extLst>
              <a:ext uri="{FF2B5EF4-FFF2-40B4-BE49-F238E27FC236}">
                <a16:creationId xmlns:a16="http://schemas.microsoft.com/office/drawing/2014/main" id="{F7A68709-F96D-43C7-89C6-59EADF41570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8E04379-B860-4376-A7C3-D68F3083AA80}"/>
              </a:ext>
            </a:extLst>
          </p:cNvPr>
          <p:cNvSpPr txBox="1">
            <a:spLocks/>
          </p:cNvSpPr>
          <p:nvPr/>
        </p:nvSpPr>
        <p:spPr>
          <a:xfrm>
            <a:off x="0" y="296864"/>
            <a:ext cx="582041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400" b="1" dirty="0">
                <a:solidFill>
                  <a:schemeClr val="bg1"/>
                </a:solidFill>
              </a:rPr>
              <a:t>Un </a:t>
            </a:r>
            <a:r>
              <a:rPr lang="en-GB" sz="3400" b="1" dirty="0" err="1">
                <a:solidFill>
                  <a:schemeClr val="bg1"/>
                </a:solidFill>
              </a:rPr>
              <a:t>cadeau</a:t>
            </a:r>
            <a:r>
              <a:rPr lang="en-GB" sz="3400" b="1" dirty="0">
                <a:solidFill>
                  <a:schemeClr val="bg1"/>
                </a:solidFill>
              </a:rPr>
              <a:t> pour </a:t>
            </a:r>
            <a:r>
              <a:rPr lang="en-GB" sz="3400" b="1" dirty="0" err="1">
                <a:solidFill>
                  <a:schemeClr val="bg1"/>
                </a:solidFill>
              </a:rPr>
              <a:t>Océane</a:t>
            </a:r>
            <a:r>
              <a:rPr lang="en-GB" sz="3400" b="1" dirty="0">
                <a:solidFill>
                  <a:schemeClr val="bg1"/>
                </a:solidFill>
              </a:rPr>
              <a:t> </a:t>
            </a:r>
          </a:p>
        </p:txBody>
      </p:sp>
      <p:sp>
        <p:nvSpPr>
          <p:cNvPr id="4" name="Rounded Rectangle 46">
            <a:extLst>
              <a:ext uri="{FF2B5EF4-FFF2-40B4-BE49-F238E27FC236}">
                <a16:creationId xmlns:a16="http://schemas.microsoft.com/office/drawing/2014/main" id="{E89F5142-3917-4CDD-86C4-BB8B8409BB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TextBox 7"/>
          <p:cNvSpPr txBox="1"/>
          <p:nvPr/>
        </p:nvSpPr>
        <p:spPr>
          <a:xfrm>
            <a:off x="101855" y="1284917"/>
            <a:ext cx="9419161" cy="4188775"/>
          </a:xfrm>
          <a:prstGeom prst="rect">
            <a:avLst/>
          </a:prstGeom>
          <a:noFill/>
        </p:spPr>
        <p:txBody>
          <a:bodyPr wrap="square" rtlCol="0">
            <a:spAutoFit/>
          </a:bodyPr>
          <a:lstStyle/>
          <a:p>
            <a:pPr>
              <a:lnSpc>
                <a:spcPct val="150000"/>
              </a:lnSpc>
            </a:pPr>
            <a:r>
              <a:rPr lang="en-GB" sz="2000" dirty="0">
                <a:solidFill>
                  <a:schemeClr val="accent5">
                    <a:lumMod val="50000"/>
                  </a:schemeClr>
                </a:solidFill>
              </a:rPr>
              <a:t>Je </a:t>
            </a:r>
            <a:r>
              <a:rPr lang="en-GB" sz="2000" dirty="0" err="1">
                <a:solidFill>
                  <a:schemeClr val="accent5">
                    <a:lumMod val="50000"/>
                  </a:schemeClr>
                </a:solidFill>
              </a:rPr>
              <a:t>veux</a:t>
            </a:r>
            <a:r>
              <a:rPr lang="en-GB" sz="2000" dirty="0">
                <a:solidFill>
                  <a:schemeClr val="accent5">
                    <a:lumMod val="50000"/>
                  </a:schemeClr>
                </a:solidFill>
              </a:rPr>
              <a:t> </a:t>
            </a:r>
            <a:r>
              <a:rPr lang="en-GB" sz="2000" dirty="0" err="1">
                <a:solidFill>
                  <a:schemeClr val="accent5">
                    <a:lumMod val="50000"/>
                  </a:schemeClr>
                </a:solidFill>
              </a:rPr>
              <a:t>acheter</a:t>
            </a:r>
            <a:r>
              <a:rPr lang="en-GB" sz="2000" dirty="0">
                <a:solidFill>
                  <a:schemeClr val="accent5">
                    <a:lumMod val="50000"/>
                  </a:schemeClr>
                </a:solidFill>
              </a:rPr>
              <a:t> un </a:t>
            </a:r>
            <a:r>
              <a:rPr lang="en-GB" sz="2000" dirty="0" err="1">
                <a:solidFill>
                  <a:schemeClr val="accent5">
                    <a:lumMod val="50000"/>
                  </a:schemeClr>
                </a:solidFill>
              </a:rPr>
              <a:t>cadeau</a:t>
            </a:r>
            <a:r>
              <a:rPr lang="en-GB" sz="2000" dirty="0">
                <a:solidFill>
                  <a:schemeClr val="accent5">
                    <a:lumMod val="50000"/>
                  </a:schemeClr>
                </a:solidFill>
              </a:rPr>
              <a:t> de </a:t>
            </a:r>
            <a:r>
              <a:rPr lang="en-GB" sz="2000" dirty="0" err="1">
                <a:solidFill>
                  <a:schemeClr val="accent5">
                    <a:lumMod val="50000"/>
                  </a:schemeClr>
                </a:solidFill>
              </a:rPr>
              <a:t>Barcelone</a:t>
            </a:r>
            <a:r>
              <a:rPr lang="en-GB" sz="2000" dirty="0">
                <a:solidFill>
                  <a:schemeClr val="accent5">
                    <a:lumMod val="50000"/>
                  </a:schemeClr>
                </a:solidFill>
              </a:rPr>
              <a:t> pour </a:t>
            </a:r>
            <a:r>
              <a:rPr lang="en-GB" sz="2000" dirty="0" err="1">
                <a:solidFill>
                  <a:schemeClr val="accent5">
                    <a:lumMod val="50000"/>
                  </a:schemeClr>
                </a:solidFill>
              </a:rPr>
              <a:t>Océane</a:t>
            </a:r>
            <a:r>
              <a:rPr lang="en-GB" sz="2000" dirty="0">
                <a:solidFill>
                  <a:schemeClr val="accent5">
                    <a:lumMod val="50000"/>
                  </a:schemeClr>
                </a:solidFill>
              </a:rPr>
              <a:t>.  Elle </a:t>
            </a:r>
            <a:r>
              <a:rPr lang="en-GB" sz="2000" dirty="0" err="1">
                <a:solidFill>
                  <a:schemeClr val="accent5">
                    <a:lumMod val="50000"/>
                  </a:schemeClr>
                </a:solidFill>
              </a:rPr>
              <a:t>aime</a:t>
            </a:r>
            <a:r>
              <a:rPr lang="en-GB" sz="2000" dirty="0">
                <a:solidFill>
                  <a:schemeClr val="accent5">
                    <a:lumMod val="50000"/>
                  </a:schemeClr>
                </a:solidFill>
              </a:rPr>
              <a:t> </a:t>
            </a:r>
          </a:p>
          <a:p>
            <a:pPr>
              <a:lnSpc>
                <a:spcPct val="150000"/>
              </a:lnSpc>
            </a:pPr>
            <a:r>
              <a:rPr lang="en-GB" sz="2000" dirty="0">
                <a:solidFill>
                  <a:schemeClr val="accent5">
                    <a:lumMod val="50000"/>
                  </a:schemeClr>
                </a:solidFill>
              </a:rPr>
              <a:t>faire du sport et </a:t>
            </a:r>
            <a:r>
              <a:rPr lang="en-GB" sz="2000" dirty="0" err="1">
                <a:solidFill>
                  <a:schemeClr val="accent5">
                    <a:lumMod val="50000"/>
                  </a:schemeClr>
                </a:solidFill>
              </a:rPr>
              <a:t>elle</a:t>
            </a:r>
            <a:r>
              <a:rPr lang="en-GB" sz="2000" dirty="0">
                <a:solidFill>
                  <a:schemeClr val="accent5">
                    <a:lumMod val="50000"/>
                  </a:schemeClr>
                </a:solidFill>
              </a:rPr>
              <a:t> fait beaucoup </a:t>
            </a:r>
            <a:r>
              <a:rPr lang="en-GB" sz="2000" dirty="0" err="1">
                <a:solidFill>
                  <a:schemeClr val="accent5">
                    <a:lumMod val="50000"/>
                  </a:schemeClr>
                </a:solidFill>
              </a:rPr>
              <a:t>d’exercice</a:t>
            </a:r>
            <a:r>
              <a:rPr lang="en-GB" sz="2000" dirty="0">
                <a:solidFill>
                  <a:schemeClr val="accent5">
                    <a:lumMod val="50000"/>
                  </a:schemeClr>
                </a:solidFill>
              </a:rPr>
              <a:t>. Elle fait du yoga et de la  natation </a:t>
            </a:r>
            <a:r>
              <a:rPr lang="en-GB" sz="2000" dirty="0" err="1">
                <a:solidFill>
                  <a:schemeClr val="accent5">
                    <a:lumMod val="50000"/>
                  </a:schemeClr>
                </a:solidFill>
              </a:rPr>
              <a:t>chaque</a:t>
            </a:r>
            <a:r>
              <a:rPr lang="en-GB" sz="2000" dirty="0">
                <a:solidFill>
                  <a:schemeClr val="accent5">
                    <a:lumMod val="50000"/>
                  </a:schemeClr>
                </a:solidFill>
              </a:rPr>
              <a:t> </a:t>
            </a:r>
            <a:r>
              <a:rPr lang="en-GB" sz="2000" dirty="0" err="1">
                <a:solidFill>
                  <a:schemeClr val="accent5">
                    <a:lumMod val="50000"/>
                  </a:schemeClr>
                </a:solidFill>
              </a:rPr>
              <a:t>samedi</a:t>
            </a:r>
            <a:r>
              <a:rPr lang="en-GB" sz="2000" dirty="0">
                <a:solidFill>
                  <a:schemeClr val="accent5">
                    <a:lumMod val="50000"/>
                  </a:schemeClr>
                </a:solidFill>
              </a:rPr>
              <a:t>. </a:t>
            </a:r>
            <a:r>
              <a:rPr lang="en-GB" sz="2000" dirty="0" err="1">
                <a:solidFill>
                  <a:schemeClr val="accent5">
                    <a:lumMod val="50000"/>
                  </a:schemeClr>
                </a:solidFill>
              </a:rPr>
              <a:t>Peut-être</a:t>
            </a:r>
            <a:r>
              <a:rPr lang="en-GB" sz="2000" dirty="0">
                <a:solidFill>
                  <a:schemeClr val="accent5">
                    <a:lumMod val="50000"/>
                  </a:schemeClr>
                </a:solidFill>
              </a:rPr>
              <a:t> </a:t>
            </a:r>
            <a:r>
              <a:rPr lang="en-GB" sz="2000" dirty="0" err="1">
                <a:solidFill>
                  <a:schemeClr val="accent5">
                    <a:lumMod val="50000"/>
                  </a:schemeClr>
                </a:solidFill>
              </a:rPr>
              <a:t>qu’elle</a:t>
            </a:r>
            <a:r>
              <a:rPr lang="en-GB" sz="2000" dirty="0">
                <a:solidFill>
                  <a:schemeClr val="accent5">
                    <a:lumMod val="50000"/>
                  </a:schemeClr>
                </a:solidFill>
              </a:rPr>
              <a:t> </a:t>
            </a:r>
            <a:r>
              <a:rPr lang="en-GB" sz="2000" dirty="0" err="1">
                <a:solidFill>
                  <a:schemeClr val="accent5">
                    <a:lumMod val="50000"/>
                  </a:schemeClr>
                </a:solidFill>
              </a:rPr>
              <a:t>trouve</a:t>
            </a:r>
            <a:r>
              <a:rPr lang="en-GB" sz="2000" dirty="0">
                <a:solidFill>
                  <a:schemeClr val="accent5">
                    <a:lumMod val="50000"/>
                  </a:schemeClr>
                </a:solidFill>
              </a:rPr>
              <a:t> </a:t>
            </a:r>
            <a:r>
              <a:rPr lang="en-GB" sz="2000" dirty="0" err="1">
                <a:solidFill>
                  <a:schemeClr val="accent5">
                    <a:lumMod val="50000"/>
                  </a:schemeClr>
                </a:solidFill>
              </a:rPr>
              <a:t>intéressant</a:t>
            </a:r>
            <a:r>
              <a:rPr lang="en-GB" sz="2000" dirty="0">
                <a:solidFill>
                  <a:schemeClr val="accent5">
                    <a:lumMod val="50000"/>
                  </a:schemeClr>
                </a:solidFill>
              </a:rPr>
              <a:t> un livre sur </a:t>
            </a:r>
            <a:r>
              <a:rPr lang="en-GB" sz="2000" dirty="0" err="1">
                <a:solidFill>
                  <a:schemeClr val="accent5">
                    <a:lumMod val="50000"/>
                  </a:schemeClr>
                </a:solidFill>
              </a:rPr>
              <a:t>l’histoire</a:t>
            </a:r>
            <a:r>
              <a:rPr lang="en-GB" sz="2000" dirty="0">
                <a:solidFill>
                  <a:schemeClr val="accent5">
                    <a:lumMod val="50000"/>
                  </a:schemeClr>
                </a:solidFill>
              </a:rPr>
              <a:t> des Jeux </a:t>
            </a:r>
            <a:r>
              <a:rPr lang="en-GB" sz="2000" dirty="0" err="1">
                <a:solidFill>
                  <a:schemeClr val="accent5">
                    <a:lumMod val="50000"/>
                  </a:schemeClr>
                </a:solidFill>
              </a:rPr>
              <a:t>olympiques</a:t>
            </a:r>
            <a:r>
              <a:rPr lang="en-GB" sz="2000" dirty="0">
                <a:solidFill>
                  <a:schemeClr val="accent5">
                    <a:lumMod val="50000"/>
                  </a:schemeClr>
                </a:solidFill>
              </a:rPr>
              <a:t> ? </a:t>
            </a:r>
            <a:r>
              <a:rPr lang="en-GB" sz="2000" dirty="0" err="1">
                <a:solidFill>
                  <a:schemeClr val="accent5">
                    <a:lumMod val="50000"/>
                  </a:schemeClr>
                </a:solidFill>
              </a:rPr>
              <a:t>C’est</a:t>
            </a:r>
            <a:r>
              <a:rPr lang="en-GB" sz="2000" dirty="0">
                <a:solidFill>
                  <a:schemeClr val="accent5">
                    <a:lumMod val="50000"/>
                  </a:schemeClr>
                </a:solidFill>
              </a:rPr>
              <a:t> un </a:t>
            </a:r>
            <a:r>
              <a:rPr lang="en-GB" sz="2000" dirty="0" err="1">
                <a:solidFill>
                  <a:schemeClr val="accent5">
                    <a:lumMod val="50000"/>
                  </a:schemeClr>
                </a:solidFill>
              </a:rPr>
              <a:t>cadeau</a:t>
            </a:r>
            <a:r>
              <a:rPr lang="en-GB" sz="2000" dirty="0">
                <a:solidFill>
                  <a:schemeClr val="accent5">
                    <a:lumMod val="50000"/>
                  </a:schemeClr>
                </a:solidFill>
              </a:rPr>
              <a:t> </a:t>
            </a:r>
            <a:r>
              <a:rPr lang="en-GB" sz="2000" dirty="0" err="1">
                <a:solidFill>
                  <a:schemeClr val="accent5">
                    <a:lumMod val="50000"/>
                  </a:schemeClr>
                </a:solidFill>
              </a:rPr>
              <a:t>idéal</a:t>
            </a:r>
            <a:r>
              <a:rPr lang="en-GB" sz="2000" dirty="0">
                <a:solidFill>
                  <a:schemeClr val="accent5">
                    <a:lumMod val="50000"/>
                  </a:schemeClr>
                </a:solidFill>
              </a:rPr>
              <a:t>,  </a:t>
            </a:r>
            <a:r>
              <a:rPr lang="en-GB" sz="2000" dirty="0" err="1">
                <a:solidFill>
                  <a:schemeClr val="accent5">
                    <a:lumMod val="50000"/>
                  </a:schemeClr>
                </a:solidFill>
              </a:rPr>
              <a:t>mais</a:t>
            </a:r>
            <a:r>
              <a:rPr lang="en-GB" sz="2000" dirty="0">
                <a:solidFill>
                  <a:schemeClr val="accent5">
                    <a:lumMod val="50000"/>
                  </a:schemeClr>
                </a:solidFill>
              </a:rPr>
              <a:t> </a:t>
            </a:r>
            <a:r>
              <a:rPr lang="en-GB" sz="2000" dirty="0" err="1">
                <a:solidFill>
                  <a:schemeClr val="accent5">
                    <a:lumMod val="50000"/>
                  </a:schemeClr>
                </a:solidFill>
              </a:rPr>
              <a:t>ça</a:t>
            </a:r>
            <a:r>
              <a:rPr lang="en-GB" sz="2000" dirty="0">
                <a:solidFill>
                  <a:schemeClr val="accent5">
                    <a:lumMod val="50000"/>
                  </a:schemeClr>
                </a:solidFill>
              </a:rPr>
              <a:t> </a:t>
            </a:r>
            <a:r>
              <a:rPr lang="en-GB" sz="2000" dirty="0" err="1">
                <a:solidFill>
                  <a:schemeClr val="accent5">
                    <a:lumMod val="50000"/>
                  </a:schemeClr>
                </a:solidFill>
              </a:rPr>
              <a:t>coûte</a:t>
            </a:r>
            <a:r>
              <a:rPr lang="en-GB" sz="2000" dirty="0">
                <a:solidFill>
                  <a:schemeClr val="accent5">
                    <a:lumMod val="50000"/>
                  </a:schemeClr>
                </a:solidFill>
              </a:rPr>
              <a:t> </a:t>
            </a:r>
            <a:r>
              <a:rPr lang="en-GB" sz="2000" dirty="0" err="1">
                <a:solidFill>
                  <a:schemeClr val="accent5">
                    <a:lumMod val="50000"/>
                  </a:schemeClr>
                </a:solidFill>
              </a:rPr>
              <a:t>vingt</a:t>
            </a:r>
            <a:r>
              <a:rPr lang="en-GB" sz="2000" dirty="0">
                <a:solidFill>
                  <a:schemeClr val="accent5">
                    <a:lumMod val="50000"/>
                  </a:schemeClr>
                </a:solidFill>
              </a:rPr>
              <a:t> euros.  </a:t>
            </a:r>
            <a:r>
              <a:rPr lang="en-GB" sz="2000" dirty="0" err="1">
                <a:solidFill>
                  <a:schemeClr val="accent5">
                    <a:lumMod val="50000"/>
                  </a:schemeClr>
                </a:solidFill>
              </a:rPr>
              <a:t>C’est</a:t>
            </a:r>
            <a:r>
              <a:rPr lang="en-GB" sz="2000" dirty="0">
                <a:solidFill>
                  <a:schemeClr val="accent5">
                    <a:lumMod val="50000"/>
                  </a:schemeClr>
                </a:solidFill>
              </a:rPr>
              <a:t> </a:t>
            </a:r>
            <a:r>
              <a:rPr lang="en-GB" sz="2000" dirty="0" err="1">
                <a:solidFill>
                  <a:schemeClr val="accent5">
                    <a:lumMod val="50000"/>
                  </a:schemeClr>
                </a:solidFill>
              </a:rPr>
              <a:t>très</a:t>
            </a:r>
            <a:r>
              <a:rPr lang="en-GB" sz="2000" dirty="0">
                <a:solidFill>
                  <a:schemeClr val="accent5">
                    <a:lumMod val="50000"/>
                  </a:schemeClr>
                </a:solidFill>
              </a:rPr>
              <a:t> </a:t>
            </a:r>
            <a:r>
              <a:rPr lang="en-GB" sz="2000" dirty="0" err="1">
                <a:solidFill>
                  <a:schemeClr val="accent5">
                    <a:lumMod val="50000"/>
                  </a:schemeClr>
                </a:solidFill>
              </a:rPr>
              <a:t>cher</a:t>
            </a:r>
            <a:r>
              <a:rPr lang="en-GB" sz="2000" dirty="0">
                <a:solidFill>
                  <a:schemeClr val="accent5">
                    <a:lumMod val="50000"/>
                  </a:schemeClr>
                </a:solidFill>
              </a:rPr>
              <a:t>, </a:t>
            </a:r>
            <a:r>
              <a:rPr lang="en-GB" sz="2000" dirty="0" err="1">
                <a:solidFill>
                  <a:schemeClr val="accent5">
                    <a:lumMod val="50000"/>
                  </a:schemeClr>
                </a:solidFill>
              </a:rPr>
              <a:t>désolé</a:t>
            </a:r>
            <a:r>
              <a:rPr lang="en-GB" sz="2000" dirty="0">
                <a:solidFill>
                  <a:schemeClr val="accent5">
                    <a:lumMod val="50000"/>
                  </a:schemeClr>
                </a:solidFill>
              </a:rPr>
              <a:t> </a:t>
            </a:r>
            <a:r>
              <a:rPr lang="en-GB" sz="2000" dirty="0" err="1">
                <a:solidFill>
                  <a:schemeClr val="accent5">
                    <a:lumMod val="50000"/>
                  </a:schemeClr>
                </a:solidFill>
              </a:rPr>
              <a:t>Océane</a:t>
            </a:r>
            <a:r>
              <a:rPr lang="en-GB" sz="2000" dirty="0">
                <a:solidFill>
                  <a:schemeClr val="accent5">
                    <a:lumMod val="50000"/>
                  </a:schemeClr>
                </a:solidFill>
              </a:rPr>
              <a:t> !  Je </a:t>
            </a:r>
            <a:r>
              <a:rPr lang="en-GB" sz="2000" dirty="0" err="1">
                <a:solidFill>
                  <a:schemeClr val="accent5">
                    <a:lumMod val="50000"/>
                  </a:schemeClr>
                </a:solidFill>
              </a:rPr>
              <a:t>dois</a:t>
            </a:r>
            <a:r>
              <a:rPr lang="en-GB" sz="2000" dirty="0">
                <a:solidFill>
                  <a:schemeClr val="accent5">
                    <a:lumMod val="50000"/>
                  </a:schemeClr>
                </a:solidFill>
              </a:rPr>
              <a:t> </a:t>
            </a:r>
            <a:r>
              <a:rPr lang="en-GB" sz="2000" dirty="0" err="1">
                <a:solidFill>
                  <a:schemeClr val="accent5">
                    <a:lumMod val="50000"/>
                  </a:schemeClr>
                </a:solidFill>
              </a:rPr>
              <a:t>trouver</a:t>
            </a:r>
            <a:r>
              <a:rPr lang="en-GB" sz="2000" dirty="0">
                <a:solidFill>
                  <a:schemeClr val="accent5">
                    <a:lumMod val="50000"/>
                  </a:schemeClr>
                </a:solidFill>
              </a:rPr>
              <a:t> un </a:t>
            </a:r>
            <a:r>
              <a:rPr lang="en-GB" sz="2000" dirty="0" err="1">
                <a:solidFill>
                  <a:schemeClr val="accent5">
                    <a:lumMod val="50000"/>
                  </a:schemeClr>
                </a:solidFill>
              </a:rPr>
              <a:t>autre</a:t>
            </a:r>
            <a:r>
              <a:rPr lang="en-GB" sz="2000" dirty="0">
                <a:solidFill>
                  <a:schemeClr val="accent5">
                    <a:lumMod val="50000"/>
                  </a:schemeClr>
                </a:solidFill>
              </a:rPr>
              <a:t> </a:t>
            </a:r>
            <a:r>
              <a:rPr lang="en-GB" sz="2000" dirty="0" err="1">
                <a:solidFill>
                  <a:schemeClr val="accent5">
                    <a:lumMod val="50000"/>
                  </a:schemeClr>
                </a:solidFill>
              </a:rPr>
              <a:t>cadeau</a:t>
            </a:r>
            <a:r>
              <a:rPr lang="en-GB" sz="2000" dirty="0">
                <a:solidFill>
                  <a:schemeClr val="accent5">
                    <a:lumMod val="50000"/>
                  </a:schemeClr>
                </a:solidFill>
              </a:rPr>
              <a:t>.  </a:t>
            </a:r>
            <a:r>
              <a:rPr lang="en-GB" sz="2000" dirty="0" err="1">
                <a:solidFill>
                  <a:schemeClr val="accent5">
                    <a:lumMod val="50000"/>
                  </a:schemeClr>
                </a:solidFill>
              </a:rPr>
              <a:t>Alors</a:t>
            </a:r>
            <a:r>
              <a:rPr lang="en-GB" sz="2000" dirty="0">
                <a:solidFill>
                  <a:schemeClr val="accent5">
                    <a:lumMod val="50000"/>
                  </a:schemeClr>
                </a:solidFill>
              </a:rPr>
              <a:t>, je </a:t>
            </a:r>
            <a:r>
              <a:rPr lang="en-GB" sz="2000" dirty="0" err="1">
                <a:solidFill>
                  <a:schemeClr val="accent5">
                    <a:lumMod val="50000"/>
                  </a:schemeClr>
                </a:solidFill>
              </a:rPr>
              <a:t>vais</a:t>
            </a:r>
            <a:r>
              <a:rPr lang="en-GB" sz="2000" dirty="0">
                <a:solidFill>
                  <a:schemeClr val="accent5">
                    <a:lumMod val="50000"/>
                  </a:schemeClr>
                </a:solidFill>
              </a:rPr>
              <a:t> </a:t>
            </a:r>
            <a:r>
              <a:rPr lang="en-GB" sz="2000" dirty="0" err="1">
                <a:solidFill>
                  <a:schemeClr val="accent5">
                    <a:lumMod val="50000"/>
                  </a:schemeClr>
                </a:solidFill>
              </a:rPr>
              <a:t>aller</a:t>
            </a:r>
            <a:r>
              <a:rPr lang="en-GB" sz="2000" dirty="0">
                <a:solidFill>
                  <a:schemeClr val="accent5">
                    <a:lumMod val="50000"/>
                  </a:schemeClr>
                </a:solidFill>
              </a:rPr>
              <a:t> au </a:t>
            </a:r>
            <a:r>
              <a:rPr lang="en-GB" sz="2000" dirty="0" err="1">
                <a:solidFill>
                  <a:schemeClr val="accent5">
                    <a:lumMod val="50000"/>
                  </a:schemeClr>
                </a:solidFill>
              </a:rPr>
              <a:t>supermarché</a:t>
            </a:r>
            <a:r>
              <a:rPr lang="en-GB" sz="2000" dirty="0">
                <a:solidFill>
                  <a:schemeClr val="accent5">
                    <a:lumMod val="50000"/>
                  </a:schemeClr>
                </a:solidFill>
              </a:rPr>
              <a:t>.  </a:t>
            </a:r>
            <a:r>
              <a:rPr lang="en-GB" sz="2000" dirty="0" err="1">
                <a:solidFill>
                  <a:schemeClr val="accent5">
                    <a:lumMod val="50000"/>
                  </a:schemeClr>
                </a:solidFill>
              </a:rPr>
              <a:t>J’ai</a:t>
            </a:r>
            <a:r>
              <a:rPr lang="en-GB" sz="2000" dirty="0">
                <a:solidFill>
                  <a:schemeClr val="accent5">
                    <a:lumMod val="50000"/>
                  </a:schemeClr>
                </a:solidFill>
              </a:rPr>
              <a:t> sept euros, </a:t>
            </a:r>
            <a:r>
              <a:rPr lang="en-GB" sz="2000" dirty="0" err="1">
                <a:solidFill>
                  <a:schemeClr val="accent5">
                    <a:lumMod val="50000"/>
                  </a:schemeClr>
                </a:solidFill>
              </a:rPr>
              <a:t>il</a:t>
            </a:r>
            <a:r>
              <a:rPr lang="en-GB" sz="2000" dirty="0">
                <a:solidFill>
                  <a:schemeClr val="accent5">
                    <a:lumMod val="50000"/>
                  </a:schemeClr>
                </a:solidFill>
              </a:rPr>
              <a:t> y a quoi ?  De </a:t>
            </a:r>
            <a:r>
              <a:rPr lang="en-GB" sz="2000" dirty="0" err="1">
                <a:solidFill>
                  <a:schemeClr val="accent5">
                    <a:lumMod val="50000"/>
                  </a:schemeClr>
                </a:solidFill>
              </a:rPr>
              <a:t>l’eau</a:t>
            </a:r>
            <a:r>
              <a:rPr lang="en-GB" sz="2000" dirty="0">
                <a:solidFill>
                  <a:schemeClr val="accent5">
                    <a:lumMod val="50000"/>
                  </a:schemeClr>
                </a:solidFill>
              </a:rPr>
              <a:t>, de la glace, du fromage, du pain </a:t>
            </a:r>
            <a:r>
              <a:rPr lang="en-GB" sz="2000" dirty="0" err="1">
                <a:solidFill>
                  <a:schemeClr val="accent5">
                    <a:lumMod val="50000"/>
                  </a:schemeClr>
                </a:solidFill>
              </a:rPr>
              <a:t>ou</a:t>
            </a:r>
            <a:r>
              <a:rPr lang="en-GB" sz="2000" dirty="0">
                <a:solidFill>
                  <a:schemeClr val="accent5">
                    <a:lumMod val="50000"/>
                  </a:schemeClr>
                </a:solidFill>
              </a:rPr>
              <a:t> du </a:t>
            </a:r>
            <a:r>
              <a:rPr lang="en-GB" sz="2000" dirty="0" err="1">
                <a:solidFill>
                  <a:schemeClr val="accent5">
                    <a:lumMod val="50000"/>
                  </a:schemeClr>
                </a:solidFill>
              </a:rPr>
              <a:t>poisson</a:t>
            </a:r>
            <a:r>
              <a:rPr lang="en-GB" sz="2000" dirty="0">
                <a:solidFill>
                  <a:schemeClr val="accent5">
                    <a:lumMod val="50000"/>
                  </a:schemeClr>
                </a:solidFill>
              </a:rPr>
              <a:t> ? </a:t>
            </a:r>
            <a:r>
              <a:rPr lang="en-GB" sz="2000" dirty="0" err="1">
                <a:solidFill>
                  <a:schemeClr val="accent5">
                    <a:lumMod val="50000"/>
                  </a:schemeClr>
                </a:solidFill>
              </a:rPr>
              <a:t>Mais</a:t>
            </a:r>
            <a:r>
              <a:rPr lang="en-GB" sz="2000" dirty="0">
                <a:solidFill>
                  <a:schemeClr val="accent5">
                    <a:lumMod val="50000"/>
                  </a:schemeClr>
                </a:solidFill>
              </a:rPr>
              <a:t>, </a:t>
            </a:r>
            <a:r>
              <a:rPr lang="en-GB" sz="2000" dirty="0" err="1">
                <a:solidFill>
                  <a:schemeClr val="accent5">
                    <a:lumMod val="50000"/>
                  </a:schemeClr>
                </a:solidFill>
              </a:rPr>
              <a:t>ça</a:t>
            </a:r>
            <a:r>
              <a:rPr lang="en-GB" sz="2000" dirty="0">
                <a:solidFill>
                  <a:schemeClr val="accent5">
                    <a:lumMod val="50000"/>
                  </a:schemeClr>
                </a:solidFill>
              </a:rPr>
              <a:t> </a:t>
            </a:r>
            <a:r>
              <a:rPr lang="en-GB" sz="2000" dirty="0" err="1">
                <a:solidFill>
                  <a:schemeClr val="accent5">
                    <a:lumMod val="50000"/>
                  </a:schemeClr>
                </a:solidFill>
              </a:rPr>
              <a:t>pèse</a:t>
            </a:r>
            <a:r>
              <a:rPr lang="en-GB" sz="2000" dirty="0">
                <a:solidFill>
                  <a:schemeClr val="accent5">
                    <a:lumMod val="50000"/>
                  </a:schemeClr>
                </a:solidFill>
              </a:rPr>
              <a:t> beaucoup …Attends ! Il y a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annonce</a:t>
            </a:r>
            <a:r>
              <a:rPr lang="en-GB" sz="2000" dirty="0">
                <a:solidFill>
                  <a:schemeClr val="accent5">
                    <a:lumMod val="50000"/>
                  </a:schemeClr>
                </a:solidFill>
              </a:rPr>
              <a:t>… un feu dans le rayon* jeux </a:t>
            </a:r>
            <a:r>
              <a:rPr lang="en-GB" sz="2000" dirty="0" err="1">
                <a:solidFill>
                  <a:schemeClr val="accent5">
                    <a:lumMod val="50000"/>
                  </a:schemeClr>
                </a:solidFill>
              </a:rPr>
              <a:t>vidéos</a:t>
            </a:r>
            <a:r>
              <a:rPr lang="en-GB" sz="2000" dirty="0">
                <a:solidFill>
                  <a:schemeClr val="accent5">
                    <a:lumMod val="50000"/>
                  </a:schemeClr>
                </a:solidFill>
              </a:rPr>
              <a:t> !  On </a:t>
            </a:r>
            <a:r>
              <a:rPr lang="en-GB" sz="2000" dirty="0" err="1">
                <a:solidFill>
                  <a:schemeClr val="accent5">
                    <a:lumMod val="50000"/>
                  </a:schemeClr>
                </a:solidFill>
              </a:rPr>
              <a:t>doit</a:t>
            </a:r>
            <a:r>
              <a:rPr lang="en-GB" sz="2000" dirty="0">
                <a:solidFill>
                  <a:schemeClr val="accent5">
                    <a:lumMod val="50000"/>
                  </a:schemeClr>
                </a:solidFill>
              </a:rPr>
              <a:t> </a:t>
            </a:r>
            <a:r>
              <a:rPr lang="en-GB" sz="2000" dirty="0" err="1">
                <a:solidFill>
                  <a:schemeClr val="accent5">
                    <a:lumMod val="50000"/>
                  </a:schemeClr>
                </a:solidFill>
              </a:rPr>
              <a:t>sortir</a:t>
            </a:r>
            <a:r>
              <a:rPr lang="en-GB" sz="2000" dirty="0">
                <a:solidFill>
                  <a:schemeClr val="accent5">
                    <a:lumMod val="50000"/>
                  </a:schemeClr>
                </a:solidFill>
              </a:rPr>
              <a:t> </a:t>
            </a:r>
            <a:r>
              <a:rPr lang="en-GB" sz="2000" dirty="0" err="1">
                <a:solidFill>
                  <a:schemeClr val="accent5">
                    <a:lumMod val="50000"/>
                  </a:schemeClr>
                </a:solidFill>
              </a:rPr>
              <a:t>vite</a:t>
            </a:r>
            <a:r>
              <a:rPr lang="en-GB" sz="2000" dirty="0">
                <a:solidFill>
                  <a:schemeClr val="accent5">
                    <a:lumMod val="50000"/>
                  </a:schemeClr>
                </a:solidFill>
              </a:rPr>
              <a:t> du </a:t>
            </a:r>
            <a:r>
              <a:rPr lang="en-GB" sz="2000" dirty="0" err="1">
                <a:solidFill>
                  <a:schemeClr val="accent5">
                    <a:lumMod val="50000"/>
                  </a:schemeClr>
                </a:solidFill>
              </a:rPr>
              <a:t>magasin</a:t>
            </a:r>
            <a:r>
              <a:rPr lang="en-GB" sz="2000" dirty="0">
                <a:solidFill>
                  <a:schemeClr val="accent5">
                    <a:lumMod val="50000"/>
                  </a:schemeClr>
                </a:solidFill>
              </a:rPr>
              <a:t> !  Je </a:t>
            </a:r>
            <a:r>
              <a:rPr lang="en-GB" sz="2000" dirty="0" err="1">
                <a:solidFill>
                  <a:schemeClr val="accent5">
                    <a:lumMod val="50000"/>
                  </a:schemeClr>
                </a:solidFill>
              </a:rPr>
              <a:t>suis</a:t>
            </a:r>
            <a:r>
              <a:rPr lang="en-GB" sz="2000" dirty="0">
                <a:solidFill>
                  <a:schemeClr val="accent5">
                    <a:lumMod val="50000"/>
                  </a:schemeClr>
                </a:solidFill>
              </a:rPr>
              <a:t> </a:t>
            </a:r>
            <a:r>
              <a:rPr lang="en-GB" sz="2000" dirty="0" err="1">
                <a:solidFill>
                  <a:schemeClr val="accent5">
                    <a:lumMod val="50000"/>
                  </a:schemeClr>
                </a:solidFill>
              </a:rPr>
              <a:t>vraiment</a:t>
            </a:r>
            <a:r>
              <a:rPr lang="en-GB" sz="2000" dirty="0">
                <a:solidFill>
                  <a:schemeClr val="accent5">
                    <a:lumMod val="50000"/>
                  </a:schemeClr>
                </a:solidFill>
              </a:rPr>
              <a:t>** </a:t>
            </a:r>
            <a:r>
              <a:rPr lang="en-GB" sz="2000" dirty="0" err="1">
                <a:solidFill>
                  <a:schemeClr val="accent5">
                    <a:lumMod val="50000"/>
                  </a:schemeClr>
                </a:solidFill>
              </a:rPr>
              <a:t>désolé</a:t>
            </a:r>
            <a:r>
              <a:rPr lang="en-GB" sz="2000" dirty="0">
                <a:solidFill>
                  <a:schemeClr val="accent5">
                    <a:lumMod val="50000"/>
                  </a:schemeClr>
                </a:solidFill>
              </a:rPr>
              <a:t> </a:t>
            </a:r>
            <a:r>
              <a:rPr lang="en-GB" sz="2000" dirty="0" err="1">
                <a:solidFill>
                  <a:schemeClr val="accent5">
                    <a:lumMod val="50000"/>
                  </a:schemeClr>
                </a:solidFill>
              </a:rPr>
              <a:t>Océane</a:t>
            </a:r>
            <a:r>
              <a:rPr lang="en-GB" sz="2000" dirty="0">
                <a:solidFill>
                  <a:schemeClr val="accent5">
                    <a:lumMod val="50000"/>
                  </a:schemeClr>
                </a:solidFill>
              </a:rPr>
              <a:t> !</a:t>
            </a:r>
          </a:p>
        </p:txBody>
      </p:sp>
      <p:sp>
        <p:nvSpPr>
          <p:cNvPr id="29" name="TextBox 28"/>
          <p:cNvSpPr txBox="1"/>
          <p:nvPr/>
        </p:nvSpPr>
        <p:spPr>
          <a:xfrm>
            <a:off x="10196633" y="4792832"/>
            <a:ext cx="1870708" cy="707886"/>
          </a:xfrm>
          <a:prstGeom prst="rect">
            <a:avLst/>
          </a:prstGeom>
          <a:noFill/>
          <a:ln>
            <a:solidFill>
              <a:srgbClr val="002060"/>
            </a:solidFill>
          </a:ln>
        </p:spPr>
        <p:txBody>
          <a:bodyPr wrap="square" rtlCol="0">
            <a:spAutoFit/>
          </a:bodyPr>
          <a:lstStyle/>
          <a:p>
            <a:pPr algn="r"/>
            <a:r>
              <a:rPr lang="en-GB" sz="2000" dirty="0">
                <a:solidFill>
                  <a:schemeClr val="accent5">
                    <a:lumMod val="50000"/>
                  </a:schemeClr>
                </a:solidFill>
              </a:rPr>
              <a:t>*department  **truly</a:t>
            </a:r>
          </a:p>
        </p:txBody>
      </p:sp>
      <p:sp>
        <p:nvSpPr>
          <p:cNvPr id="30" name="Rounded Rectangle 29"/>
          <p:cNvSpPr/>
          <p:nvPr/>
        </p:nvSpPr>
        <p:spPr>
          <a:xfrm>
            <a:off x="1178466" y="1827824"/>
            <a:ext cx="629597"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4803964" y="1827824"/>
            <a:ext cx="1095186"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101855" y="2293889"/>
            <a:ext cx="1160887"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6210927" y="2709761"/>
            <a:ext cx="647016"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8096786" y="3195136"/>
            <a:ext cx="702761"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1855" y="5586976"/>
            <a:ext cx="11955003" cy="707886"/>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r>
              <a:rPr lang="en-GB" sz="2000" dirty="0">
                <a:solidFill>
                  <a:schemeClr val="accent5">
                    <a:lumMod val="50000"/>
                  </a:schemeClr>
                </a:solidFill>
              </a:rPr>
              <a:t>fromage	</a:t>
            </a:r>
            <a:r>
              <a:rPr lang="en-GB" sz="2000" dirty="0" err="1">
                <a:solidFill>
                  <a:schemeClr val="accent5">
                    <a:lumMod val="50000"/>
                  </a:schemeClr>
                </a:solidFill>
              </a:rPr>
              <a:t>autre</a:t>
            </a:r>
            <a:r>
              <a:rPr lang="en-GB" sz="2000" dirty="0">
                <a:solidFill>
                  <a:schemeClr val="accent5">
                    <a:lumMod val="50000"/>
                  </a:schemeClr>
                </a:solidFill>
              </a:rPr>
              <a:t>		natation 	eau		sport		</a:t>
            </a:r>
            <a:r>
              <a:rPr lang="en-GB" sz="2000" dirty="0" err="1">
                <a:solidFill>
                  <a:schemeClr val="accent5">
                    <a:lumMod val="50000"/>
                  </a:schemeClr>
                </a:solidFill>
              </a:rPr>
              <a:t>idéal</a:t>
            </a:r>
            <a:r>
              <a:rPr lang="en-GB" sz="2000" dirty="0">
                <a:solidFill>
                  <a:schemeClr val="accent5">
                    <a:lumMod val="50000"/>
                  </a:schemeClr>
                </a:solidFill>
              </a:rPr>
              <a:t>		 feu 	</a:t>
            </a:r>
            <a:r>
              <a:rPr lang="en-GB" sz="2000" dirty="0" err="1">
                <a:solidFill>
                  <a:schemeClr val="accent5">
                    <a:lumMod val="50000"/>
                  </a:schemeClr>
                </a:solidFill>
              </a:rPr>
              <a:t>poisson</a:t>
            </a:r>
            <a:r>
              <a:rPr lang="en-GB" sz="2000" dirty="0">
                <a:solidFill>
                  <a:schemeClr val="accent5">
                    <a:lumMod val="50000"/>
                  </a:schemeClr>
                </a:solidFill>
              </a:rPr>
              <a:t>		euros		glace		pain	       </a:t>
            </a:r>
            <a:r>
              <a:rPr lang="en-GB" sz="2000" dirty="0" err="1">
                <a:solidFill>
                  <a:schemeClr val="accent5">
                    <a:lumMod val="50000"/>
                  </a:schemeClr>
                </a:solidFill>
              </a:rPr>
              <a:t>acheter</a:t>
            </a:r>
            <a:r>
              <a:rPr lang="en-GB" sz="2000" dirty="0">
                <a:solidFill>
                  <a:schemeClr val="accent5">
                    <a:lumMod val="50000"/>
                  </a:schemeClr>
                </a:solidFill>
              </a:rPr>
              <a:t>		</a:t>
            </a:r>
            <a:r>
              <a:rPr lang="en-GB" sz="2000" dirty="0" err="1">
                <a:solidFill>
                  <a:schemeClr val="accent5">
                    <a:lumMod val="50000"/>
                  </a:schemeClr>
                </a:solidFill>
              </a:rPr>
              <a:t>exercice</a:t>
            </a:r>
            <a:endParaRPr lang="en-GB" sz="2000" dirty="0">
              <a:solidFill>
                <a:schemeClr val="accent5">
                  <a:lumMod val="50000"/>
                </a:schemeClr>
              </a:solidFill>
            </a:endParaRPr>
          </a:p>
        </p:txBody>
      </p:sp>
      <p:sp>
        <p:nvSpPr>
          <p:cNvPr id="36" name="Rounded Rectangle 35"/>
          <p:cNvSpPr/>
          <p:nvPr/>
        </p:nvSpPr>
        <p:spPr>
          <a:xfrm>
            <a:off x="2066612" y="4140516"/>
            <a:ext cx="755022"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6857944" y="3670597"/>
            <a:ext cx="771137"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5995227" y="4614084"/>
            <a:ext cx="431400" cy="3574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3356990" y="4101479"/>
            <a:ext cx="1146896" cy="376563"/>
            <a:chOff x="202932" y="4272170"/>
            <a:chExt cx="1146896" cy="376563"/>
          </a:xfrm>
        </p:grpSpPr>
        <p:sp>
          <p:nvSpPr>
            <p:cNvPr id="38" name="Rounded Rectangle 37"/>
            <p:cNvSpPr/>
            <p:nvPr/>
          </p:nvSpPr>
          <p:spPr>
            <a:xfrm>
              <a:off x="202932" y="4277011"/>
              <a:ext cx="1146896"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www.clker.com/cliparts/m/h/s/3/F/Q/cheese-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952" y="4272170"/>
              <a:ext cx="660636" cy="3765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972648" y="4132851"/>
            <a:ext cx="598855" cy="371722"/>
            <a:chOff x="1847382" y="4277011"/>
            <a:chExt cx="598855" cy="371722"/>
          </a:xfrm>
        </p:grpSpPr>
        <p:sp>
          <p:nvSpPr>
            <p:cNvPr id="39" name="Rounded Rectangle 38"/>
            <p:cNvSpPr/>
            <p:nvPr/>
          </p:nvSpPr>
          <p:spPr>
            <a:xfrm>
              <a:off x="1847382" y="4277011"/>
              <a:ext cx="588683"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ttp://www.clker.com/cliparts/c/6/2/b/1194986058852284470bread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7382" y="4333971"/>
              <a:ext cx="598855" cy="2734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392035" y="4101479"/>
            <a:ext cx="931817" cy="410759"/>
            <a:chOff x="3311618" y="4237974"/>
            <a:chExt cx="931817" cy="410759"/>
          </a:xfrm>
        </p:grpSpPr>
        <p:sp>
          <p:nvSpPr>
            <p:cNvPr id="40" name="Rounded Rectangle 39"/>
            <p:cNvSpPr/>
            <p:nvPr/>
          </p:nvSpPr>
          <p:spPr>
            <a:xfrm>
              <a:off x="3311618" y="4277011"/>
              <a:ext cx="895817"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1223" t="23225" r="9534" b="27553"/>
            <a:stretch/>
          </p:blipFill>
          <p:spPr>
            <a:xfrm>
              <a:off x="3311618" y="4237974"/>
              <a:ext cx="931817" cy="391885"/>
            </a:xfrm>
            <a:prstGeom prst="rect">
              <a:avLst/>
            </a:prstGeom>
          </p:spPr>
        </p:pic>
      </p:grpSp>
      <p:grpSp>
        <p:nvGrpSpPr>
          <p:cNvPr id="55" name="Group 54"/>
          <p:cNvGrpSpPr/>
          <p:nvPr/>
        </p:nvGrpSpPr>
        <p:grpSpPr>
          <a:xfrm>
            <a:off x="9124007" y="2293889"/>
            <a:ext cx="2636058" cy="2569835"/>
            <a:chOff x="9182458" y="2354006"/>
            <a:chExt cx="2636058" cy="2569835"/>
          </a:xfrm>
        </p:grpSpPr>
        <p:grpSp>
          <p:nvGrpSpPr>
            <p:cNvPr id="54" name="Group 53"/>
            <p:cNvGrpSpPr/>
            <p:nvPr/>
          </p:nvGrpSpPr>
          <p:grpSpPr>
            <a:xfrm>
              <a:off x="9182458" y="2354006"/>
              <a:ext cx="2053982" cy="2053982"/>
              <a:chOff x="9169500" y="2354006"/>
              <a:chExt cx="2053982" cy="2053982"/>
            </a:xfrm>
          </p:grpSpPr>
          <p:pic>
            <p:nvPicPr>
              <p:cNvPr id="25" name="Picture 24" descr="A picture containing shirt&#10;&#10;Description automatically generated">
                <a:extLst>
                  <a:ext uri="{FF2B5EF4-FFF2-40B4-BE49-F238E27FC236}">
                    <a16:creationId xmlns:a16="http://schemas.microsoft.com/office/drawing/2014/main" id="{816AFC22-7B5D-4FE6-9553-3E83AE5396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9500" y="2354006"/>
                <a:ext cx="2053982" cy="2053982"/>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0135" y="3549465"/>
                <a:ext cx="332590" cy="166295"/>
              </a:xfrm>
              <a:prstGeom prst="rect">
                <a:avLst/>
              </a:prstGeom>
            </p:spPr>
          </p:pic>
        </p:grpSp>
        <p:pic>
          <p:nvPicPr>
            <p:cNvPr id="1030" name="Picture 6" descr="http://www.clker.com/cliparts/Q/X/6/l/c/o/gift-m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4884" y="3532995"/>
              <a:ext cx="1353632" cy="1390846"/>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ounded Rectangle 61"/>
          <p:cNvSpPr/>
          <p:nvPr/>
        </p:nvSpPr>
        <p:spPr>
          <a:xfrm>
            <a:off x="1178466" y="1361759"/>
            <a:ext cx="1031334" cy="3717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p:cNvSpPr txBox="1"/>
          <p:nvPr/>
        </p:nvSpPr>
        <p:spPr>
          <a:xfrm>
            <a:off x="6514293" y="242838"/>
            <a:ext cx="1619117" cy="1015663"/>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r>
              <a:rPr lang="en-GB" sz="2000" b="1" dirty="0">
                <a:solidFill>
                  <a:schemeClr val="accent5">
                    <a:lumMod val="50000"/>
                  </a:schemeClr>
                </a:solidFill>
              </a:rPr>
              <a:t>Lis et </a:t>
            </a:r>
            <a:r>
              <a:rPr lang="en-GB" sz="2000" b="1" dirty="0" err="1">
                <a:solidFill>
                  <a:schemeClr val="accent5">
                    <a:lumMod val="50000"/>
                  </a:schemeClr>
                </a:solidFill>
              </a:rPr>
              <a:t>remplis</a:t>
            </a:r>
            <a:r>
              <a:rPr lang="en-GB" sz="2000" b="1" dirty="0">
                <a:solidFill>
                  <a:schemeClr val="accent5">
                    <a:lumMod val="50000"/>
                  </a:schemeClr>
                </a:solidFill>
              </a:rPr>
              <a:t> les </a:t>
            </a:r>
            <a:r>
              <a:rPr lang="en-GB" sz="2000" b="1" dirty="0" err="1">
                <a:solidFill>
                  <a:schemeClr val="accent5">
                    <a:lumMod val="50000"/>
                  </a:schemeClr>
                </a:solidFill>
              </a:rPr>
              <a:t>blancs</a:t>
            </a:r>
            <a:r>
              <a:rPr lang="en-GB" sz="2000" b="1" dirty="0">
                <a:solidFill>
                  <a:schemeClr val="accent5">
                    <a:lumMod val="50000"/>
                  </a:schemeClr>
                </a:solidFill>
              </a:rPr>
              <a:t>.</a:t>
            </a:r>
          </a:p>
        </p:txBody>
      </p:sp>
    </p:spTree>
    <p:extLst>
      <p:ext uri="{BB962C8B-B14F-4D97-AF65-F5344CB8AC3E}">
        <p14:creationId xmlns:p14="http://schemas.microsoft.com/office/powerpoint/2010/main" val="3158357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5" restart="whenNotActive" fill="hold" evtFilter="cancelBubble" nodeType="interactiveSeq">
                <p:stCondLst>
                  <p:cond evt="onClick" delay="0">
                    <p:tgtEl>
                      <p:spTgt spid="6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62"/>
                                        </p:tgtEl>
                                      </p:cBhvr>
                                    </p:animEffect>
                                    <p:set>
                                      <p:cBhvr>
                                        <p:cTn id="70"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30" grpId="0" animBg="1"/>
      <p:bldP spid="31" grpId="0" animBg="1"/>
      <p:bldP spid="32" grpId="0" animBg="1"/>
      <p:bldP spid="33" grpId="0" animBg="1"/>
      <p:bldP spid="34" grpId="0" animBg="1"/>
      <p:bldP spid="36" grpId="0" animBg="1"/>
      <p:bldP spid="37" grpId="0" animBg="1"/>
      <p:bldP spid="41" grpId="0" animBg="1"/>
      <p:bldP spid="6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a:solidFill>
                  <a:schemeClr val="bg1"/>
                </a:solidFill>
              </a:rPr>
              <a:t>Langue, adjectif ou nationalité?</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F0302020204030204"/>
                <a:ea typeface="+mn-ea"/>
                <a:cs typeface="+mn-cs"/>
              </a:rPr>
              <a:t>grammaire</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12B2C7D8-7BB5-4128-8005-07AE98AD11E5}"/>
              </a:ext>
            </a:extLst>
          </p:cNvPr>
          <p:cNvSpPr txBox="1"/>
          <p:nvPr/>
        </p:nvSpPr>
        <p:spPr>
          <a:xfrm>
            <a:off x="116440" y="1376739"/>
            <a:ext cx="1221899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What does the word </a:t>
            </a:r>
            <a:r>
              <a:rPr lang="en-GB" sz="2000" b="1" i="1" dirty="0" err="1">
                <a:solidFill>
                  <a:schemeClr val="accent1">
                    <a:lumMod val="50000"/>
                  </a:schemeClr>
                </a:solidFill>
                <a:latin typeface="Century Gothic" panose="020F0302020204030204"/>
              </a:rPr>
              <a:t>espagnol</a:t>
            </a:r>
            <a:r>
              <a:rPr lang="en-GB" sz="2000" i="1" dirty="0">
                <a:solidFill>
                  <a:schemeClr val="accent1">
                    <a:lumMod val="50000"/>
                  </a:schemeClr>
                </a:solidFill>
                <a:latin typeface="Century Gothic" panose="020F0302020204030204"/>
              </a:rPr>
              <a:t> </a:t>
            </a:r>
            <a:r>
              <a:rPr lang="en-GB" sz="2000" dirty="0">
                <a:solidFill>
                  <a:schemeClr val="accent1">
                    <a:lumMod val="50000"/>
                  </a:schemeClr>
                </a:solidFill>
                <a:latin typeface="Century Gothic" panose="020F0302020204030204"/>
              </a:rPr>
              <a:t>mean?</a:t>
            </a:r>
            <a:endParaRPr kumimoji="0" lang="en-GB" sz="2000" strike="noStrike" kern="1200" cap="none" spc="0" normalizeH="0" baseline="0" noProof="0" dirty="0">
              <a:ln>
                <a:noFill/>
              </a:ln>
              <a:solidFill>
                <a:schemeClr val="accent1">
                  <a:lumMod val="50000"/>
                </a:scheme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accent1">
                    <a:lumMod val="50000"/>
                  </a:schemeClr>
                </a:solidFill>
                <a:effectLst/>
                <a:uLnTx/>
                <a:uFillTx/>
                <a:latin typeface="Century Gothic" panose="020F0302020204030204"/>
              </a:rPr>
              <a:t>With a definite article</a:t>
            </a:r>
            <a:r>
              <a:rPr kumimoji="0" lang="en-GB" sz="2000" b="0" i="0"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000" b="1" i="1" strike="noStrike" kern="1200" cap="none" spc="0" normalizeH="0" baseline="0" noProof="0" dirty="0" err="1">
                <a:ln>
                  <a:noFill/>
                </a:ln>
                <a:solidFill>
                  <a:srgbClr val="FF6600"/>
                </a:solidFill>
                <a:effectLst/>
                <a:uLnTx/>
                <a:uFillTx/>
                <a:latin typeface="Century Gothic" panose="020F0302020204030204"/>
              </a:rPr>
              <a:t>l’espagnol</a:t>
            </a:r>
            <a:r>
              <a:rPr kumimoji="0" lang="en-GB" sz="2000" b="0" i="1"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rPr>
              <a:t>is </a:t>
            </a:r>
            <a:r>
              <a:rPr lang="en-GB" sz="2000" dirty="0">
                <a:solidFill>
                  <a:srgbClr val="4472C4">
                    <a:lumMod val="50000"/>
                  </a:srgbClr>
                </a:solidFill>
                <a:latin typeface="Century Gothic" panose="020F0302020204030204"/>
              </a:rPr>
              <a:t>a </a:t>
            </a:r>
            <a:r>
              <a:rPr lang="en-GB" sz="2000" b="1" dirty="0">
                <a:solidFill>
                  <a:srgbClr val="EE6000"/>
                </a:solidFill>
                <a:latin typeface="Century Gothic" panose="020F0302020204030204"/>
              </a:rPr>
              <a:t>noun</a:t>
            </a:r>
            <a:r>
              <a:rPr lang="en-GB" sz="2000" dirty="0">
                <a:solidFill>
                  <a:srgbClr val="4472C4">
                    <a:lumMod val="50000"/>
                  </a:srgbClr>
                </a:solidFill>
                <a:latin typeface="Century Gothic" panose="020F0302020204030204"/>
              </a:rPr>
              <a:t> meaning </a:t>
            </a:r>
            <a:r>
              <a:rPr kumimoji="0" lang="en-GB" sz="2000" b="1" i="0" strike="noStrike" kern="1200" cap="none" spc="0" normalizeH="0" baseline="0" noProof="0" dirty="0">
                <a:ln>
                  <a:noFill/>
                </a:ln>
                <a:solidFill>
                  <a:srgbClr val="FF6600"/>
                </a:solidFill>
                <a:effectLst/>
                <a:uLnTx/>
                <a:uFillTx/>
                <a:latin typeface="Century Gothic" panose="020F0302020204030204"/>
              </a:rPr>
              <a:t>the</a:t>
            </a:r>
            <a:r>
              <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rPr>
              <a:t> </a:t>
            </a:r>
            <a:r>
              <a:rPr lang="en-GB" sz="2000" b="1" dirty="0">
                <a:solidFill>
                  <a:srgbClr val="FF6600"/>
                </a:solidFill>
                <a:latin typeface="Century Gothic" panose="020F0302020204030204"/>
              </a:rPr>
              <a:t>Spanish</a:t>
            </a:r>
            <a:r>
              <a:rPr kumimoji="0" lang="en-GB" sz="2000" b="1" i="0" strike="noStrike" kern="1200" cap="none" spc="0" normalizeH="0" baseline="0" noProof="0" dirty="0">
                <a:ln>
                  <a:noFill/>
                </a:ln>
                <a:solidFill>
                  <a:srgbClr val="FF6600"/>
                </a:solidFill>
                <a:effectLst/>
                <a:uLnTx/>
                <a:uFillTx/>
                <a:latin typeface="Century Gothic" panose="020F0302020204030204"/>
              </a:rPr>
              <a:t> language</a:t>
            </a:r>
            <a:r>
              <a:rPr kumimoji="0" lang="en-GB" sz="2000" i="0" strike="noStrike" kern="1200" cap="none" spc="0" normalizeH="0" baseline="0" noProof="0" dirty="0">
                <a:ln>
                  <a:noFill/>
                </a:ln>
                <a:solidFill>
                  <a:srgbClr val="115076"/>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strike="noStrike" kern="1200" cap="none" spc="0" normalizeH="0" baseline="0" noProof="0" dirty="0">
              <a:ln>
                <a:noFill/>
              </a:ln>
              <a:solidFill>
                <a:srgbClr val="FF660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Antoine </a:t>
            </a:r>
            <a:r>
              <a:rPr kumimoji="0" lang="en-GB" sz="2000" b="0" i="1" strike="noStrike" kern="1200" cap="none" spc="0" normalizeH="0" baseline="0" noProof="0" dirty="0" err="1">
                <a:ln>
                  <a:noFill/>
                </a:ln>
                <a:solidFill>
                  <a:srgbClr val="5B9BD5">
                    <a:lumMod val="50000"/>
                  </a:srgbClr>
                </a:solidFill>
                <a:effectLst/>
                <a:uLnTx/>
                <a:uFillTx/>
                <a:latin typeface="Century Gothic" panose="020F0302020204030204"/>
              </a:rPr>
              <a:t>apprend</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000" b="1" i="1" strike="noStrike" kern="1200" cap="none" spc="0" normalizeH="0" baseline="0" noProof="0" dirty="0">
                <a:ln>
                  <a:noFill/>
                </a:ln>
                <a:solidFill>
                  <a:srgbClr val="EE6000"/>
                </a:solidFill>
                <a:effectLst/>
                <a:uLnTx/>
                <a:uFillTx/>
                <a:latin typeface="Century Gothic" panose="020F0302020204030204"/>
              </a:rPr>
              <a:t>l’</a:t>
            </a:r>
            <a:r>
              <a:rPr lang="en-GB" sz="2000" b="1" i="1" dirty="0" err="1">
                <a:solidFill>
                  <a:srgbClr val="5B9BD5">
                    <a:lumMod val="50000"/>
                  </a:srgbClr>
                </a:solidFill>
                <a:latin typeface="Century Gothic" panose="020F0302020204030204"/>
              </a:rPr>
              <a:t>espagnol</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lang="en-GB" sz="2000" i="1" dirty="0">
                <a:solidFill>
                  <a:srgbClr val="5B9BD5">
                    <a:lumMod val="50000"/>
                  </a:srgbClr>
                </a:solidFill>
                <a:latin typeface="Century Gothic" panose="020F0302020204030204"/>
              </a:rPr>
              <a:t>au lycée</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Antoine is learning</a:t>
            </a:r>
            <a:r>
              <a:rPr kumimoji="0" lang="en-GB" sz="2000" b="0" i="0" strike="noStrike" kern="1200" cap="none" spc="0" normalizeH="0" noProof="0" dirty="0">
                <a:ln>
                  <a:noFill/>
                </a:ln>
                <a:solidFill>
                  <a:srgbClr val="5B9BD5">
                    <a:lumMod val="50000"/>
                  </a:srgbClr>
                </a:solidFill>
                <a:effectLst/>
                <a:uLnTx/>
                <a:uFillTx/>
                <a:latin typeface="Century Gothic" panose="020F0302020204030204"/>
              </a:rPr>
              <a:t> </a:t>
            </a:r>
            <a:r>
              <a:rPr kumimoji="0" lang="en-GB" sz="2000" b="1" i="0" strike="noStrike" kern="1200" cap="none" spc="0" normalizeH="0" noProof="0" dirty="0">
                <a:ln>
                  <a:noFill/>
                </a:ln>
                <a:solidFill>
                  <a:srgbClr val="5B9BD5">
                    <a:lumMod val="50000"/>
                  </a:srgbClr>
                </a:solidFill>
                <a:effectLst/>
                <a:uLnTx/>
                <a:uFillTx/>
                <a:latin typeface="Century Gothic" panose="020F0302020204030204"/>
              </a:rPr>
              <a:t>Spanish</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 at high school.</a:t>
            </a:r>
            <a:endPar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endParaRPr>
          </a:p>
          <a:p>
            <a:pPr lvl="0">
              <a:defRPr/>
            </a:pPr>
            <a:r>
              <a:rPr kumimoji="0" lang="en-GB" sz="2000" b="1" i="0" strike="noStrike" kern="1200" cap="none" spc="0" normalizeH="0" baseline="0" noProof="0" dirty="0">
                <a:ln>
                  <a:noFill/>
                </a:ln>
                <a:solidFill>
                  <a:srgbClr val="5B9BD5">
                    <a:lumMod val="50000"/>
                  </a:srgbClr>
                </a:solidFill>
                <a:effectLst/>
                <a:uLnTx/>
                <a:uFillTx/>
                <a:latin typeface="Century Gothic" panose="020F0302020204030204"/>
              </a:rPr>
              <a:t>Without an article, </a:t>
            </a:r>
            <a:r>
              <a:rPr lang="en-GB" sz="2000" b="1" i="1" dirty="0" err="1">
                <a:solidFill>
                  <a:srgbClr val="FF6600"/>
                </a:solidFill>
                <a:latin typeface="Century Gothic" panose="020F0302020204030204"/>
              </a:rPr>
              <a:t>espagnol</a:t>
            </a:r>
            <a:r>
              <a:rPr kumimoji="0" lang="en-GB" sz="2000" b="1" i="1" strike="noStrike" kern="1200" cap="none" spc="0" normalizeH="0" baseline="0" noProof="0" dirty="0">
                <a:ln>
                  <a:noFill/>
                </a:ln>
                <a:solidFill>
                  <a:srgbClr val="FF6600"/>
                </a:solidFill>
                <a:effectLst/>
                <a:uLnTx/>
                <a:uFillTx/>
                <a:latin typeface="Century Gothic" panose="020F0302020204030204"/>
              </a:rPr>
              <a:t> </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is an </a:t>
            </a:r>
            <a:r>
              <a:rPr kumimoji="0" lang="en-GB" sz="2000" b="1" i="0" strike="noStrike" kern="1200" cap="none" spc="0" normalizeH="0" baseline="0" noProof="0" dirty="0">
                <a:ln>
                  <a:noFill/>
                </a:ln>
                <a:solidFill>
                  <a:srgbClr val="FF6600"/>
                </a:solidFill>
                <a:effectLst/>
                <a:uLnTx/>
                <a:uFillTx/>
                <a:latin typeface="Century Gothic" panose="020F0302020204030204"/>
              </a:rPr>
              <a:t>adjective</a:t>
            </a:r>
            <a:r>
              <a:rPr kumimoji="0" lang="en-GB" sz="2000" b="1" i="0"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describing someone or something that comes from </a:t>
            </a:r>
            <a:r>
              <a:rPr lang="en-GB" sz="2000" dirty="0">
                <a:solidFill>
                  <a:srgbClr val="5B9BD5">
                    <a:lumMod val="50000"/>
                  </a:srgbClr>
                </a:solidFill>
              </a:rPr>
              <a:t>Spain. It adds an –e when describing feminine nouns:</a:t>
            </a:r>
            <a:endParaRPr lang="en-GB" sz="20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strike="noStrike" kern="1200" cap="none" spc="0" normalizeH="0" baseline="0" noProof="0" dirty="0">
                <a:ln>
                  <a:noFill/>
                </a:ln>
                <a:solidFill>
                  <a:srgbClr val="FF6600"/>
                </a:solidFill>
                <a:effectLst/>
                <a:uLnTx/>
                <a:uFillTx/>
                <a:latin typeface="Century Gothic" panose="020F0302020204030204"/>
              </a:rPr>
              <a:t> </a:t>
            </a:r>
            <a:endParaRPr kumimoji="0" lang="en-GB" sz="2000" b="1" i="1"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5B9BD5">
                    <a:lumMod val="50000"/>
                  </a:srgbClr>
                </a:solidFill>
                <a:latin typeface="Century Gothic" panose="020F0302020204030204"/>
              </a:rPr>
              <a:t>Maya</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000" b="0" i="1" strike="noStrike" kern="1200" cap="none" spc="0" normalizeH="0" baseline="0" noProof="0" dirty="0" err="1">
                <a:ln>
                  <a:noFill/>
                </a:ln>
                <a:solidFill>
                  <a:srgbClr val="5B9BD5">
                    <a:lumMod val="50000"/>
                  </a:srgbClr>
                </a:solidFill>
                <a:effectLst/>
                <a:uLnTx/>
                <a:uFillTx/>
                <a:latin typeface="Century Gothic" panose="020F0302020204030204"/>
              </a:rPr>
              <a:t>est</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lang="en-GB" sz="2000" b="1" i="1" dirty="0">
                <a:solidFill>
                  <a:srgbClr val="5B9BD5">
                    <a:lumMod val="50000"/>
                  </a:srgbClr>
                </a:solidFill>
                <a:latin typeface="Century Gothic" panose="020F0302020204030204"/>
              </a:rPr>
              <a:t>espagnol</a:t>
            </a:r>
            <a:r>
              <a:rPr lang="en-GB" sz="2000" b="1" i="1" dirty="0">
                <a:solidFill>
                  <a:srgbClr val="EE6000"/>
                </a:solidFill>
                <a:latin typeface="Century Gothic" panose="020F0302020204030204"/>
              </a:rPr>
              <a:t>e</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et </a:t>
            </a:r>
            <a:r>
              <a:rPr lang="en-GB" sz="2000" i="1" dirty="0" err="1">
                <a:solidFill>
                  <a:srgbClr val="5B9BD5">
                    <a:lumMod val="50000"/>
                  </a:srgbClr>
                </a:solidFill>
                <a:latin typeface="Century Gothic" panose="020F0302020204030204"/>
              </a:rPr>
              <a:t>elle</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 un livre </a:t>
            </a:r>
            <a:r>
              <a:rPr lang="en-GB" sz="2000" i="1" dirty="0" err="1">
                <a:solidFill>
                  <a:srgbClr val="5B9BD5">
                    <a:lumMod val="50000"/>
                  </a:srgbClr>
                </a:solidFill>
                <a:latin typeface="Century Gothic" panose="020F0302020204030204"/>
              </a:rPr>
              <a:t>espagnol</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lang="en-GB" sz="2000" dirty="0">
                <a:solidFill>
                  <a:srgbClr val="5B9BD5">
                    <a:lumMod val="50000"/>
                  </a:srgbClr>
                </a:solidFill>
                <a:latin typeface="Century Gothic" panose="020F0302020204030204"/>
              </a:rPr>
              <a:t>Maya</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 is </a:t>
            </a:r>
            <a:r>
              <a:rPr lang="en-GB" sz="2000" b="1" dirty="0">
                <a:solidFill>
                  <a:srgbClr val="5B9BD5">
                    <a:lumMod val="50000"/>
                  </a:srgbClr>
                </a:solidFill>
                <a:latin typeface="Century Gothic" panose="020F0302020204030204"/>
              </a:rPr>
              <a:t>Spanish</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 and she has a </a:t>
            </a:r>
            <a:r>
              <a:rPr lang="en-GB" sz="2000" b="1" dirty="0">
                <a:solidFill>
                  <a:srgbClr val="5B9BD5">
                    <a:lumMod val="50000"/>
                  </a:srgbClr>
                </a:solidFill>
                <a:latin typeface="Century Gothic" panose="020F0302020204030204"/>
              </a:rPr>
              <a:t>Spanish</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rgbClr val="5B9BD5">
                    <a:lumMod val="50000"/>
                  </a:srgbClr>
                </a:solidFill>
                <a:effectLst/>
                <a:uLnTx/>
                <a:uFillTx/>
                <a:latin typeface="Century Gothic" panose="020F0302020204030204"/>
              </a:rPr>
              <a:t>With a capital letter, </a:t>
            </a:r>
            <a:r>
              <a:rPr kumimoji="0" lang="en-GB" sz="2000" b="1" i="1" strike="noStrike" kern="1200" cap="none" spc="0" normalizeH="0" baseline="0" noProof="0" dirty="0">
                <a:ln>
                  <a:noFill/>
                </a:ln>
                <a:solidFill>
                  <a:srgbClr val="FF6600"/>
                </a:solidFill>
                <a:effectLst/>
                <a:uLnTx/>
                <a:uFillTx/>
                <a:latin typeface="Century Gothic" panose="020F0302020204030204"/>
              </a:rPr>
              <a:t>un</a:t>
            </a:r>
            <a:r>
              <a:rPr kumimoji="0" lang="en-GB" sz="2000" b="1" i="1" strike="noStrike" kern="1200" cap="none" spc="0" normalizeH="0" baseline="0" noProof="0" dirty="0">
                <a:ln>
                  <a:noFill/>
                </a:ln>
                <a:solidFill>
                  <a:srgbClr val="5B9BD5">
                    <a:lumMod val="50000"/>
                  </a:srgbClr>
                </a:solidFill>
                <a:effectLst/>
                <a:uLnTx/>
                <a:uFillTx/>
                <a:latin typeface="Century Gothic" panose="020F0302020204030204"/>
              </a:rPr>
              <a:t> </a:t>
            </a:r>
            <a:r>
              <a:rPr lang="en-GB" sz="2000" b="1" i="1" dirty="0" err="1">
                <a:solidFill>
                  <a:srgbClr val="FF6600"/>
                </a:solidFill>
                <a:latin typeface="Century Gothic" panose="020F0302020204030204"/>
              </a:rPr>
              <a:t>Espagnol</a:t>
            </a:r>
            <a:r>
              <a:rPr kumimoji="0" lang="en-GB" sz="2000" b="1" i="1" strike="noStrike" kern="1200" cap="none" spc="0" normalizeH="0" baseline="0" noProof="0" dirty="0">
                <a:ln>
                  <a:noFill/>
                </a:ln>
                <a:solidFill>
                  <a:srgbClr val="FF6600"/>
                </a:solidFill>
                <a:effectLst/>
                <a:uLnTx/>
                <a:uFillTx/>
                <a:latin typeface="Century Gothic" panose="020F0302020204030204"/>
              </a:rPr>
              <a:t> </a:t>
            </a:r>
            <a:r>
              <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rPr>
              <a:t>is a </a:t>
            </a:r>
            <a:r>
              <a:rPr kumimoji="0" lang="en-GB" sz="2000" b="1" i="0" strike="noStrike" kern="1200" cap="none" spc="0" normalizeH="0" baseline="0" noProof="0" dirty="0">
                <a:ln>
                  <a:noFill/>
                </a:ln>
                <a:solidFill>
                  <a:srgbClr val="FF6600"/>
                </a:solidFill>
                <a:effectLst/>
                <a:uLnTx/>
                <a:uFillTx/>
                <a:latin typeface="Century Gothic" panose="020F0302020204030204"/>
              </a:rPr>
              <a:t>noun</a:t>
            </a:r>
            <a:r>
              <a:rPr kumimoji="0" lang="en-GB" sz="2000" b="0" i="0" strike="noStrike" kern="1200" cap="none" spc="0" normalizeH="0" baseline="0" noProof="0" dirty="0">
                <a:ln>
                  <a:noFill/>
                </a:ln>
                <a:solidFill>
                  <a:srgbClr val="4472C4">
                    <a:lumMod val="50000"/>
                  </a:srgbClr>
                </a:solidFill>
                <a:effectLst/>
                <a:uLnTx/>
                <a:uFillTx/>
                <a:latin typeface="Century Gothic" panose="020F0302020204030204"/>
              </a:rPr>
              <a:t> meaning </a:t>
            </a:r>
            <a:r>
              <a:rPr kumimoji="0" lang="en-GB" sz="2000" b="1" i="0" strike="noStrike" kern="1200" cap="none" spc="0" normalizeH="0" baseline="0" noProof="0" dirty="0">
                <a:ln>
                  <a:noFill/>
                </a:ln>
                <a:solidFill>
                  <a:srgbClr val="FF6600"/>
                </a:solidFill>
                <a:effectLst/>
                <a:uLnTx/>
                <a:uFillTx/>
                <a:latin typeface="Century Gothic" panose="020F0302020204030204"/>
              </a:rPr>
              <a:t>a person from </a:t>
            </a:r>
            <a:r>
              <a:rPr lang="en-GB" sz="2000" b="1" dirty="0">
                <a:solidFill>
                  <a:srgbClr val="FF6600"/>
                </a:solidFill>
                <a:latin typeface="Century Gothic" panose="020F0302020204030204"/>
              </a:rPr>
              <a:t>Spain</a:t>
            </a:r>
            <a:r>
              <a:rPr lang="en-GB" sz="2000" dirty="0">
                <a:solidFill>
                  <a:srgbClr val="5B9BD5">
                    <a:lumMod val="50000"/>
                  </a:srgbClr>
                </a:solidFill>
                <a:latin typeface="Century Gothic" panose="020F0302020204030204"/>
              </a:rPr>
              <a:t>:</a:t>
            </a:r>
            <a:endParaRPr kumimoji="0" lang="en-GB" sz="2000" i="0"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Il y a deux </a:t>
            </a:r>
            <a:r>
              <a:rPr lang="en-GB" sz="2000" i="1" dirty="0" err="1">
                <a:solidFill>
                  <a:srgbClr val="5B9BD5">
                    <a:lumMod val="50000"/>
                  </a:srgbClr>
                </a:solidFill>
                <a:latin typeface="Century Gothic" panose="020F0302020204030204"/>
              </a:rPr>
              <a:t>Espagnol</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s au </a:t>
            </a:r>
            <a:r>
              <a:rPr kumimoji="0" lang="en-GB" sz="2000" b="0" i="1" strike="noStrike" kern="1200" cap="none" spc="0" normalizeH="0" baseline="0" noProof="0" dirty="0" err="1">
                <a:ln>
                  <a:noFill/>
                </a:ln>
                <a:solidFill>
                  <a:srgbClr val="5B9BD5">
                    <a:lumMod val="50000"/>
                  </a:srgbClr>
                </a:solidFill>
                <a:effectLst/>
                <a:uLnTx/>
                <a:uFillTx/>
                <a:latin typeface="Century Gothic" panose="020F0302020204030204"/>
              </a:rPr>
              <a:t>collège</a:t>
            </a:r>
            <a:r>
              <a:rPr kumimoji="0" lang="en-GB" sz="2000" b="0" i="1"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There are two </a:t>
            </a:r>
            <a:r>
              <a:rPr lang="en-GB" sz="2000" b="1" dirty="0">
                <a:solidFill>
                  <a:srgbClr val="5B9BD5">
                    <a:lumMod val="50000"/>
                  </a:srgbClr>
                </a:solidFill>
                <a:latin typeface="Century Gothic" panose="020F0302020204030204"/>
              </a:rPr>
              <a:t>Spanish</a:t>
            </a:r>
            <a:r>
              <a:rPr kumimoji="0" lang="en-GB" sz="2000" b="1" i="0" strike="noStrike" kern="1200" cap="none" spc="0" normalizeH="0" baseline="0" noProof="0" dirty="0">
                <a:ln>
                  <a:noFill/>
                </a:ln>
                <a:solidFill>
                  <a:srgbClr val="5B9BD5">
                    <a:lumMod val="50000"/>
                  </a:srgbClr>
                </a:solidFill>
                <a:effectLst/>
                <a:uLnTx/>
                <a:uFillTx/>
                <a:latin typeface="Century Gothic" panose="020F0302020204030204"/>
              </a:rPr>
              <a:t> people</a:t>
            </a:r>
            <a:r>
              <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rPr>
              <a:t> </a:t>
            </a:r>
            <a:r>
              <a:rPr lang="en-GB" sz="2000" dirty="0">
                <a:solidFill>
                  <a:srgbClr val="5B9BD5">
                    <a:lumMod val="50000"/>
                  </a:srgbClr>
                </a:solidFill>
                <a:latin typeface="Century Gothic" panose="020F0302020204030204"/>
              </a:rPr>
              <a:t>at secondary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strike="noStrike" kern="1200" cap="none" spc="0" normalizeH="0" baseline="0" noProof="0" dirty="0">
              <a:ln>
                <a:noFill/>
              </a:ln>
              <a:solidFill>
                <a:srgbClr val="5B9BD5">
                  <a:lumMod val="50000"/>
                </a:srgbClr>
              </a:solidFill>
              <a:effectLst/>
              <a:uLnTx/>
              <a:uFillTx/>
              <a:latin typeface="Century Gothic" panose="020F0302020204030204"/>
            </a:endParaRPr>
          </a:p>
        </p:txBody>
      </p:sp>
      <p:sp>
        <p:nvSpPr>
          <p:cNvPr id="7" name="Speech Bubble: Rectangle with Corners Rounded 6">
            <a:extLst>
              <a:ext uri="{FF2B5EF4-FFF2-40B4-BE49-F238E27FC236}">
                <a16:creationId xmlns:a16="http://schemas.microsoft.com/office/drawing/2014/main" id="{4BBD5DF1-1DA7-4BD8-ADEC-6798799E4EB8}"/>
              </a:ext>
            </a:extLst>
          </p:cNvPr>
          <p:cNvSpPr/>
          <p:nvPr/>
        </p:nvSpPr>
        <p:spPr>
          <a:xfrm>
            <a:off x="1629972" y="288813"/>
            <a:ext cx="3610099" cy="2228107"/>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definite article is normally missing: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Elle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parle</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i="1" dirty="0" err="1">
                <a:solidFill>
                  <a:prstClr val="white"/>
                </a:solidFill>
                <a:latin typeface="Century Gothic" panose="020F0302020204030204"/>
              </a:rPr>
              <a:t>espagnol</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A571505B-5CC1-4086-A06C-440753BC281E}"/>
              </a:ext>
            </a:extLst>
          </p:cNvPr>
          <p:cNvSpPr/>
          <p:nvPr/>
        </p:nvSpPr>
        <p:spPr>
          <a:xfrm>
            <a:off x="7250923" y="3052086"/>
            <a:ext cx="4114021" cy="2228107"/>
          </a:xfrm>
          <a:prstGeom prst="wedgeRoundRectCallout">
            <a:avLst>
              <a:gd name="adj1" fmla="val 21284"/>
              <a:gd name="adj2" fmla="val 5868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Compare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Je suis </a:t>
            </a:r>
            <a:r>
              <a:rPr kumimoji="0" lang="en-GB" sz="2000" b="0" i="1" u="none" strike="noStrike" kern="1200" cap="none" spc="0" normalizeH="0" baseline="0" noProof="0">
                <a:ln>
                  <a:noFill/>
                </a:ln>
                <a:solidFill>
                  <a:prstClr val="white"/>
                </a:solidFill>
                <a:effectLst/>
                <a:uLnTx/>
                <a:uFillTx/>
                <a:latin typeface="Century Gothic" panose="020F0302020204030204"/>
                <a:ea typeface="+mn-ea"/>
                <a:cs typeface="+mn-cs"/>
              </a:rPr>
              <a:t>anglais(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 -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am English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Je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suis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A</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nglais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(e) -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 am an Englishman/Englishwoman</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986" y="268839"/>
            <a:ext cx="1437573" cy="958382"/>
          </a:xfrm>
          <a:prstGeom prst="rect">
            <a:avLst/>
          </a:prstGeom>
        </p:spPr>
      </p:pic>
      <p:sp>
        <p:nvSpPr>
          <p:cNvPr id="12" name="Speech Bubble: Rectangle with Corners Rounded 6">
            <a:extLst>
              <a:ext uri="{FF2B5EF4-FFF2-40B4-BE49-F238E27FC236}">
                <a16:creationId xmlns:a16="http://schemas.microsoft.com/office/drawing/2014/main" id="{4B50348D-7D72-5747-A42F-E8FE90A7F71A}"/>
              </a:ext>
            </a:extLst>
          </p:cNvPr>
          <p:cNvSpPr/>
          <p:nvPr/>
        </p:nvSpPr>
        <p:spPr>
          <a:xfrm>
            <a:off x="2414410" y="2932586"/>
            <a:ext cx="3610099" cy="2228107"/>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sz="2000" dirty="0">
                <a:solidFill>
                  <a:prstClr val="white"/>
                </a:solidFill>
              </a:rPr>
              <a:t>Like other nouns referring to people, we add an –e when a female person is talked about and –s in the plural.</a:t>
            </a:r>
          </a:p>
        </p:txBody>
      </p:sp>
    </p:spTree>
    <p:extLst>
      <p:ext uri="{BB962C8B-B14F-4D97-AF65-F5344CB8AC3E}">
        <p14:creationId xmlns:p14="http://schemas.microsoft.com/office/powerpoint/2010/main" val="42056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54F95E2-2A7C-4B2C-91EF-12AC607BF4FD}"/>
              </a:ext>
            </a:extLst>
          </p:cNvPr>
          <p:cNvGraphicFramePr>
            <a:graphicFrameLocks noGrp="1"/>
          </p:cNvGraphicFramePr>
          <p:nvPr>
            <p:extLst>
              <p:ext uri="{D42A27DB-BD31-4B8C-83A1-F6EECF244321}">
                <p14:modId xmlns:p14="http://schemas.microsoft.com/office/powerpoint/2010/main" val="1392432708"/>
              </p:ext>
            </p:extLst>
          </p:nvPr>
        </p:nvGraphicFramePr>
        <p:xfrm>
          <a:off x="104140" y="2132236"/>
          <a:ext cx="11931588" cy="3870960"/>
        </p:xfrm>
        <a:graphic>
          <a:graphicData uri="http://schemas.openxmlformats.org/drawingml/2006/table">
            <a:tbl>
              <a:tblPr firstRow="1" bandRow="1">
                <a:tableStyleId>{21E4AEA4-8DFA-4A89-87EB-49C32662AFE0}</a:tableStyleId>
              </a:tblPr>
              <a:tblGrid>
                <a:gridCol w="589369">
                  <a:extLst>
                    <a:ext uri="{9D8B030D-6E8A-4147-A177-3AD203B41FA5}">
                      <a16:colId xmlns:a16="http://schemas.microsoft.com/office/drawing/2014/main" val="2607353726"/>
                    </a:ext>
                  </a:extLst>
                </a:gridCol>
                <a:gridCol w="5810033">
                  <a:extLst>
                    <a:ext uri="{9D8B030D-6E8A-4147-A177-3AD203B41FA5}">
                      <a16:colId xmlns:a16="http://schemas.microsoft.com/office/drawing/2014/main" val="1600817978"/>
                    </a:ext>
                  </a:extLst>
                </a:gridCol>
                <a:gridCol w="1510301">
                  <a:extLst>
                    <a:ext uri="{9D8B030D-6E8A-4147-A177-3AD203B41FA5}">
                      <a16:colId xmlns:a16="http://schemas.microsoft.com/office/drawing/2014/main" val="4128092149"/>
                    </a:ext>
                  </a:extLst>
                </a:gridCol>
                <a:gridCol w="2177823">
                  <a:extLst>
                    <a:ext uri="{9D8B030D-6E8A-4147-A177-3AD203B41FA5}">
                      <a16:colId xmlns:a16="http://schemas.microsoft.com/office/drawing/2014/main" val="2609792770"/>
                    </a:ext>
                  </a:extLst>
                </a:gridCol>
                <a:gridCol w="1844062">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entendre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(langue)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dépendre</a:t>
                      </a:r>
                      <a:r>
                        <a:rPr lang="en-GB" sz="2000" dirty="0"/>
                        <a:t> de + nom </a:t>
                      </a:r>
                      <a:r>
                        <a:rPr lang="en-GB" sz="2000" b="0" dirty="0"/>
                        <a:t>(</a:t>
                      </a:r>
                      <a:r>
                        <a:rPr lang="en-GB" sz="2000" b="0" dirty="0" err="1"/>
                        <a:t>adjectif</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lt1"/>
                          </a:solidFill>
                          <a:effectLst/>
                          <a:latin typeface="+mn-lt"/>
                          <a:ea typeface="+mn-ea"/>
                          <a:cs typeface="+mn-cs"/>
                        </a:rPr>
                        <a:t>répondre</a:t>
                      </a:r>
                      <a:r>
                        <a:rPr lang="en-GB" sz="2000" b="1" i="0" kern="1200" dirty="0">
                          <a:solidFill>
                            <a:schemeClr val="lt1"/>
                          </a:solidFill>
                          <a:effectLst/>
                          <a:latin typeface="+mn-lt"/>
                          <a:ea typeface="+mn-ea"/>
                          <a:cs typeface="+mn-cs"/>
                        </a:rPr>
                        <a:t> </a:t>
                      </a:r>
                      <a:r>
                        <a:rPr lang="en-GB" sz="2000" b="1" i="0" kern="1200" dirty="0" err="1">
                          <a:solidFill>
                            <a:schemeClr val="lt1"/>
                          </a:solidFill>
                          <a:effectLst/>
                          <a:latin typeface="+mn-lt"/>
                          <a:ea typeface="+mn-ea"/>
                          <a:cs typeface="+mn-cs"/>
                        </a:rPr>
                        <a:t>à</a:t>
                      </a:r>
                      <a:endParaRPr lang="en-GB" sz="2000" b="1" i="0"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lt1"/>
                          </a:solidFill>
                          <a:effectLst/>
                          <a:latin typeface="+mn-lt"/>
                          <a:ea typeface="+mn-ea"/>
                          <a:cs typeface="+mn-cs"/>
                        </a:rPr>
                        <a:t>(</a:t>
                      </a:r>
                      <a:r>
                        <a:rPr lang="en-GB" sz="2000" b="0" i="0" kern="1200" dirty="0" err="1">
                          <a:solidFill>
                            <a:schemeClr val="lt1"/>
                          </a:solidFill>
                          <a:effectLst/>
                          <a:latin typeface="+mn-lt"/>
                          <a:ea typeface="+mn-ea"/>
                          <a:cs typeface="+mn-cs"/>
                        </a:rPr>
                        <a:t>personne</a:t>
                      </a:r>
                      <a:r>
                        <a:rPr lang="en-GB" sz="2000" b="0" i="0" kern="1200" dirty="0">
                          <a:solidFill>
                            <a:schemeClr val="lt1"/>
                          </a:solidFill>
                          <a:effectLst/>
                          <a:latin typeface="+mn-lt"/>
                          <a:ea typeface="+mn-ea"/>
                          <a:cs typeface="+mn-cs"/>
                        </a:rPr>
                        <a:t>)</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a:solidFill>
                            <a:schemeClr val="accent1">
                              <a:lumMod val="50000"/>
                            </a:schemeClr>
                          </a:solidFill>
                        </a:rPr>
                        <a:t>1.</a:t>
                      </a: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rPr>
                        <a:t>Amir entend </a:t>
                      </a:r>
                      <a:r>
                        <a:rPr lang="fr-FR" sz="2000" b="1" u="none" noProof="0" dirty="0">
                          <a:solidFill>
                            <a:srgbClr val="FF6600"/>
                          </a:solidFill>
                        </a:rPr>
                        <a:t>l’espagnol </a:t>
                      </a:r>
                      <a:r>
                        <a:rPr lang="fr-FR" sz="2000" noProof="0" dirty="0">
                          <a:solidFill>
                            <a:schemeClr val="accent1">
                              <a:lumMod val="50000"/>
                            </a:schemeClr>
                          </a:solidFill>
                        </a:rPr>
                        <a:t>en vacances.</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Il répond à une </a:t>
                      </a:r>
                      <a:r>
                        <a:rPr lang="fr-FR" sz="2000" b="1" noProof="0" dirty="0">
                          <a:solidFill>
                            <a:srgbClr val="EE6000"/>
                          </a:solidFill>
                        </a:rPr>
                        <a:t>Française</a:t>
                      </a:r>
                      <a:r>
                        <a:rPr lang="fr-FR" sz="2000" noProof="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Noura entend </a:t>
                      </a:r>
                      <a:r>
                        <a:rPr lang="fr-FR" sz="2000" b="1" noProof="0" dirty="0">
                          <a:solidFill>
                            <a:srgbClr val="EE6000"/>
                          </a:solidFill>
                        </a:rPr>
                        <a:t>l’anglais</a:t>
                      </a:r>
                      <a:r>
                        <a:rPr lang="fr-FR" sz="2000" noProof="0" dirty="0">
                          <a:solidFill>
                            <a:schemeClr val="accent1">
                              <a:lumMod val="50000"/>
                            </a:schemeClr>
                          </a:solidFill>
                        </a:rPr>
                        <a:t> au collège.</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Elle dépend du temps </a:t>
                      </a:r>
                      <a:r>
                        <a:rPr lang="fr-FR" sz="2000" b="1" noProof="0" dirty="0">
                          <a:solidFill>
                            <a:srgbClr val="EE6000"/>
                          </a:solidFill>
                        </a:rPr>
                        <a:t>espagnol</a:t>
                      </a:r>
                      <a:r>
                        <a:rPr lang="fr-FR" sz="2000" noProof="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902444187"/>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fr-FR" sz="2000" b="0" u="none" noProof="0" dirty="0">
                          <a:solidFill>
                            <a:schemeClr val="accent1">
                              <a:lumMod val="50000"/>
                            </a:schemeClr>
                          </a:solidFill>
                        </a:rPr>
                        <a:t>Mon voyage dépend de l’annonce </a:t>
                      </a:r>
                      <a:r>
                        <a:rPr lang="fr-FR" sz="2000" b="1" u="none" noProof="0" dirty="0">
                          <a:solidFill>
                            <a:srgbClr val="EE6000"/>
                          </a:solidFill>
                        </a:rPr>
                        <a:t>italienne</a:t>
                      </a:r>
                      <a:r>
                        <a:rPr lang="fr-FR" sz="2000" b="0" u="none" noProof="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Je répond aux </a:t>
                      </a:r>
                      <a:r>
                        <a:rPr lang="fr-FR" sz="2000" b="1" noProof="0" dirty="0">
                          <a:solidFill>
                            <a:srgbClr val="EE6000"/>
                          </a:solidFill>
                        </a:rPr>
                        <a:t>Italiens</a:t>
                      </a:r>
                      <a:r>
                        <a:rPr lang="fr-FR" sz="2000" noProof="0" dirty="0">
                          <a:solidFill>
                            <a:schemeClr val="accent1">
                              <a:lumMod val="50000"/>
                            </a:schemeClr>
                          </a:solidFill>
                        </a:rPr>
                        <a:t>.</a:t>
                      </a:r>
                      <a:endParaRPr lang="fr-FR" sz="2000" u="none" noProof="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Amandine dépend d’un dictionnaire </a:t>
                      </a:r>
                      <a:r>
                        <a:rPr lang="fr-FR" sz="2000" b="1" noProof="0" dirty="0">
                          <a:solidFill>
                            <a:srgbClr val="EE6000"/>
                          </a:solidFill>
                        </a:rPr>
                        <a:t>anglais</a:t>
                      </a:r>
                      <a:r>
                        <a:rPr lang="fr-FR" sz="2000" noProof="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Elle entend </a:t>
                      </a:r>
                      <a:r>
                        <a:rPr lang="fr-FR" sz="2000" b="1" noProof="0" dirty="0">
                          <a:solidFill>
                            <a:srgbClr val="EE6000"/>
                          </a:solidFill>
                        </a:rPr>
                        <a:t>l’anglais</a:t>
                      </a:r>
                      <a:r>
                        <a:rPr lang="fr-FR" sz="2000" noProof="0" dirty="0">
                          <a:solidFill>
                            <a:schemeClr val="accent1">
                              <a:lumMod val="50000"/>
                            </a:schemeClr>
                          </a:solidFill>
                        </a:rPr>
                        <a:t> au supermarché.</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4" name="TextBox 3">
            <a:extLst>
              <a:ext uri="{FF2B5EF4-FFF2-40B4-BE49-F238E27FC236}">
                <a16:creationId xmlns:a16="http://schemas.microsoft.com/office/drawing/2014/main" id="{12B2C7D8-7BB5-4128-8005-07AE98AD11E5}"/>
              </a:ext>
            </a:extLst>
          </p:cNvPr>
          <p:cNvSpPr txBox="1"/>
          <p:nvPr/>
        </p:nvSpPr>
        <p:spPr>
          <a:xfrm>
            <a:off x="104139" y="1119469"/>
            <a:ext cx="11931587" cy="9568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phrases. Les mots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orange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représentent-ils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langues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adjectifs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Coche le bon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dirty="0">
                <a:solidFill>
                  <a:schemeClr val="bg1"/>
                </a:solidFill>
              </a:rPr>
              <a:t>Langue, adjectif ou nationalité?</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DF9D141F-25D2-437A-9EC4-3698FF75F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300" y="2902351"/>
            <a:ext cx="282522" cy="294294"/>
          </a:xfrm>
          <a:prstGeom prst="rect">
            <a:avLst/>
          </a:prstGeom>
        </p:spPr>
      </p:pic>
      <p:pic>
        <p:nvPicPr>
          <p:cNvPr id="18" name="Picture 17">
            <a:extLst>
              <a:ext uri="{FF2B5EF4-FFF2-40B4-BE49-F238E27FC236}">
                <a16:creationId xmlns:a16="http://schemas.microsoft.com/office/drawing/2014/main" id="{D208976B-4A5C-4F0B-B10D-4939EB816E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327" y="3286710"/>
            <a:ext cx="282522" cy="294294"/>
          </a:xfrm>
          <a:prstGeom prst="rect">
            <a:avLst/>
          </a:prstGeom>
        </p:spPr>
      </p:pic>
      <p:pic>
        <p:nvPicPr>
          <p:cNvPr id="19" name="Picture 18">
            <a:extLst>
              <a:ext uri="{FF2B5EF4-FFF2-40B4-BE49-F238E27FC236}">
                <a16:creationId xmlns:a16="http://schemas.microsoft.com/office/drawing/2014/main" id="{780947BD-7C3A-4D0F-9BAF-816566895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982" y="3708264"/>
            <a:ext cx="282522" cy="294294"/>
          </a:xfrm>
          <a:prstGeom prst="rect">
            <a:avLst/>
          </a:prstGeom>
        </p:spPr>
      </p:pic>
      <p:pic>
        <p:nvPicPr>
          <p:cNvPr id="20" name="Picture 19">
            <a:extLst>
              <a:ext uri="{FF2B5EF4-FFF2-40B4-BE49-F238E27FC236}">
                <a16:creationId xmlns:a16="http://schemas.microsoft.com/office/drawing/2014/main" id="{D15314D0-B4F1-43EC-93FE-1B81E96B8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156" y="4023174"/>
            <a:ext cx="282522" cy="294294"/>
          </a:xfrm>
          <a:prstGeom prst="rect">
            <a:avLst/>
          </a:prstGeom>
        </p:spPr>
      </p:pic>
      <p:pic>
        <p:nvPicPr>
          <p:cNvPr id="21" name="Picture 20">
            <a:extLst>
              <a:ext uri="{FF2B5EF4-FFF2-40B4-BE49-F238E27FC236}">
                <a16:creationId xmlns:a16="http://schemas.microsoft.com/office/drawing/2014/main" id="{E8A943F9-D910-4995-8001-8F23D58CA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6982" y="5629782"/>
            <a:ext cx="282522" cy="294294"/>
          </a:xfrm>
          <a:prstGeom prst="rect">
            <a:avLst/>
          </a:prstGeom>
        </p:spPr>
      </p:pic>
      <p:pic>
        <p:nvPicPr>
          <p:cNvPr id="22" name="Picture 21">
            <a:extLst>
              <a:ext uri="{FF2B5EF4-FFF2-40B4-BE49-F238E27FC236}">
                <a16:creationId xmlns:a16="http://schemas.microsoft.com/office/drawing/2014/main" id="{2BD3A5A4-6C91-41D8-8FEA-E9DB4F27B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156" y="4437681"/>
            <a:ext cx="282522" cy="294294"/>
          </a:xfrm>
          <a:prstGeom prst="rect">
            <a:avLst/>
          </a:prstGeom>
        </p:spPr>
      </p:pic>
      <p:pic>
        <p:nvPicPr>
          <p:cNvPr id="23" name="Picture 22">
            <a:extLst>
              <a:ext uri="{FF2B5EF4-FFF2-40B4-BE49-F238E27FC236}">
                <a16:creationId xmlns:a16="http://schemas.microsoft.com/office/drawing/2014/main" id="{46BA3440-B182-466F-9B9D-502017DBA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705" y="4900791"/>
            <a:ext cx="282522" cy="294294"/>
          </a:xfrm>
          <a:prstGeom prst="rect">
            <a:avLst/>
          </a:prstGeom>
        </p:spPr>
      </p:pic>
      <p:pic>
        <p:nvPicPr>
          <p:cNvPr id="24" name="Picture 23">
            <a:extLst>
              <a:ext uri="{FF2B5EF4-FFF2-40B4-BE49-F238E27FC236}">
                <a16:creationId xmlns:a16="http://schemas.microsoft.com/office/drawing/2014/main" id="{00C5615E-FF6E-48A9-BE30-CA0833C7D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156" y="5262728"/>
            <a:ext cx="282522" cy="294294"/>
          </a:xfrm>
          <a:prstGeom prst="rect">
            <a:avLst/>
          </a:prstGeom>
        </p:spPr>
      </p:pic>
      <p:sp>
        <p:nvSpPr>
          <p:cNvPr id="32" name="TextBox 31">
            <a:extLst>
              <a:ext uri="{FF2B5EF4-FFF2-40B4-BE49-F238E27FC236}">
                <a16:creationId xmlns:a16="http://schemas.microsoft.com/office/drawing/2014/main" id="{F981AAF8-3B93-4042-BFCC-BE4AE88ABC0C}"/>
              </a:ext>
            </a:extLst>
          </p:cNvPr>
          <p:cNvSpPr txBox="1"/>
          <p:nvPr/>
        </p:nvSpPr>
        <p:spPr>
          <a:xfrm>
            <a:off x="1364326" y="2902351"/>
            <a:ext cx="966644"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5" name="TextBox 24">
            <a:extLst>
              <a:ext uri="{FF2B5EF4-FFF2-40B4-BE49-F238E27FC236}">
                <a16:creationId xmlns:a16="http://schemas.microsoft.com/office/drawing/2014/main" id="{58743351-68FF-4A02-A294-CC259F4A88F2}"/>
              </a:ext>
            </a:extLst>
          </p:cNvPr>
          <p:cNvSpPr txBox="1"/>
          <p:nvPr/>
        </p:nvSpPr>
        <p:spPr>
          <a:xfrm>
            <a:off x="949388" y="3293500"/>
            <a:ext cx="1756337"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p>
        </p:txBody>
      </p:sp>
      <p:sp>
        <p:nvSpPr>
          <p:cNvPr id="26" name="TextBox 25">
            <a:extLst>
              <a:ext uri="{FF2B5EF4-FFF2-40B4-BE49-F238E27FC236}">
                <a16:creationId xmlns:a16="http://schemas.microsoft.com/office/drawing/2014/main" id="{ED570EE0-70D0-44F9-B30C-7522C401ED75}"/>
              </a:ext>
            </a:extLst>
          </p:cNvPr>
          <p:cNvSpPr txBox="1"/>
          <p:nvPr/>
        </p:nvSpPr>
        <p:spPr>
          <a:xfrm>
            <a:off x="1572731" y="3684649"/>
            <a:ext cx="96452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8" name="TextBox 27">
            <a:extLst>
              <a:ext uri="{FF2B5EF4-FFF2-40B4-BE49-F238E27FC236}">
                <a16:creationId xmlns:a16="http://schemas.microsoft.com/office/drawing/2014/main" id="{B108E45E-E396-43AA-ADAA-5781FA462A21}"/>
              </a:ext>
            </a:extLst>
          </p:cNvPr>
          <p:cNvSpPr txBox="1"/>
          <p:nvPr/>
        </p:nvSpPr>
        <p:spPr>
          <a:xfrm>
            <a:off x="1267591" y="4075798"/>
            <a:ext cx="223348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a:t>
            </a:r>
          </a:p>
        </p:txBody>
      </p:sp>
      <p:sp>
        <p:nvSpPr>
          <p:cNvPr id="37" name="TextBox 36">
            <a:extLst>
              <a:ext uri="{FF2B5EF4-FFF2-40B4-BE49-F238E27FC236}">
                <a16:creationId xmlns:a16="http://schemas.microsoft.com/office/drawing/2014/main" id="{C0B8A667-E8BE-4137-9F0A-55F17A84401C}"/>
              </a:ext>
            </a:extLst>
          </p:cNvPr>
          <p:cNvSpPr txBox="1"/>
          <p:nvPr/>
        </p:nvSpPr>
        <p:spPr>
          <a:xfrm>
            <a:off x="2168309" y="5249245"/>
            <a:ext cx="3184527"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a:t>
            </a:r>
          </a:p>
        </p:txBody>
      </p:sp>
      <p:sp>
        <p:nvSpPr>
          <p:cNvPr id="40" name="TextBox 39">
            <a:extLst>
              <a:ext uri="{FF2B5EF4-FFF2-40B4-BE49-F238E27FC236}">
                <a16:creationId xmlns:a16="http://schemas.microsoft.com/office/drawing/2014/main" id="{C29A0B9C-593D-4362-B882-78D5322CE731}"/>
              </a:ext>
            </a:extLst>
          </p:cNvPr>
          <p:cNvSpPr txBox="1"/>
          <p:nvPr/>
        </p:nvSpPr>
        <p:spPr>
          <a:xfrm>
            <a:off x="1123736" y="4858096"/>
            <a:ext cx="144782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41" name="TextBox 40">
            <a:extLst>
              <a:ext uri="{FF2B5EF4-FFF2-40B4-BE49-F238E27FC236}">
                <a16:creationId xmlns:a16="http://schemas.microsoft.com/office/drawing/2014/main" id="{EB456558-AB69-4C0D-A3A5-352297699F6A}"/>
              </a:ext>
            </a:extLst>
          </p:cNvPr>
          <p:cNvSpPr txBox="1"/>
          <p:nvPr/>
        </p:nvSpPr>
        <p:spPr>
          <a:xfrm>
            <a:off x="2384334" y="4466947"/>
            <a:ext cx="286575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a:t>
            </a:r>
          </a:p>
        </p:txBody>
      </p:sp>
      <p:pic>
        <p:nvPicPr>
          <p:cNvPr id="2050" name="Picture 2" descr="http://www.clker.com/cliparts/5/b/9/7/11949853041153842660mr_lakshman_poonyth_.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4712" y="95328"/>
            <a:ext cx="1007532" cy="100081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46">
            <a:extLst>
              <a:ext uri="{FF2B5EF4-FFF2-40B4-BE49-F238E27FC236}">
                <a16:creationId xmlns:a16="http://schemas.microsoft.com/office/drawing/2014/main" id="{0400CBEE-CF42-4562-A686-B6DA14B43A7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9" name="TextBox 28">
            <a:extLst>
              <a:ext uri="{FF2B5EF4-FFF2-40B4-BE49-F238E27FC236}">
                <a16:creationId xmlns:a16="http://schemas.microsoft.com/office/drawing/2014/main" id="{651133C2-F9AB-EA41-989D-8E1DF2CDBFC8}"/>
              </a:ext>
            </a:extLst>
          </p:cNvPr>
          <p:cNvSpPr txBox="1"/>
          <p:nvPr/>
        </p:nvSpPr>
        <p:spPr>
          <a:xfrm>
            <a:off x="1240265" y="5640393"/>
            <a:ext cx="928044"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Tree>
    <p:extLst>
      <p:ext uri="{BB962C8B-B14F-4D97-AF65-F5344CB8AC3E}">
        <p14:creationId xmlns:p14="http://schemas.microsoft.com/office/powerpoint/2010/main" val="104240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26" grpId="0" animBg="1"/>
      <p:bldP spid="28" grpId="0" animBg="1"/>
      <p:bldP spid="37" grpId="0" animBg="1"/>
      <p:bldP spid="40" grpId="0" animBg="1"/>
      <p:bldP spid="41"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79E70B1E-7271-495C-B9E9-3A5514EE8FEC}"/>
              </a:ext>
            </a:extLst>
          </p:cNvPr>
          <p:cNvSpPr>
            <a:spLocks noGrp="1"/>
          </p:cNvSpPr>
          <p:nvPr>
            <p:ph type="ctrTitle"/>
          </p:nvPr>
        </p:nvSpPr>
        <p:spPr>
          <a:xfrm>
            <a:off x="505325" y="480733"/>
            <a:ext cx="3031958" cy="337469"/>
          </a:xfrm>
        </p:spPr>
        <p:txBody>
          <a:bodyPr>
            <a:normAutofit fontScale="90000"/>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317461" y="2535992"/>
            <a:ext cx="13214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répon</a:t>
            </a:r>
            <a:r>
              <a:rPr kumimoji="0" lang="fr-FR" sz="60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fr-FR"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vite à mes messages.</a:t>
            </a:r>
          </a:p>
        </p:txBody>
      </p:sp>
      <p:sp>
        <p:nvSpPr>
          <p:cNvPr id="15" name="TextBox 14">
            <a:extLst>
              <a:ext uri="{FF2B5EF4-FFF2-40B4-BE49-F238E27FC236}">
                <a16:creationId xmlns:a16="http://schemas.microsoft.com/office/drawing/2014/main" id="{8DB2F330-F633-45CF-84B0-32CBDA67ECB3}"/>
              </a:ext>
            </a:extLst>
          </p:cNvPr>
          <p:cNvSpPr txBox="1"/>
          <p:nvPr/>
        </p:nvSpPr>
        <p:spPr>
          <a:xfrm>
            <a:off x="2101766" y="3551655"/>
            <a:ext cx="79884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responds</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quickly</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a:t>
            </a:r>
          </a:p>
        </p:txBody>
      </p:sp>
      <p:sp>
        <p:nvSpPr>
          <p:cNvPr id="25" name="Action Button: Go Forward or Next 24">
            <a:hlinkClick r:id="" action="ppaction://noaction" highlightClick="1">
              <a:snd r:embed="rId3" name="il repond.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Man Clip Art">
            <a:extLst>
              <a:ext uri="{FF2B5EF4-FFF2-40B4-BE49-F238E27FC236}">
                <a16:creationId xmlns:a16="http://schemas.microsoft.com/office/drawing/2014/main" id="{25DDF2C6-A04B-4FCD-B218-F84C99264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79" y="4136430"/>
            <a:ext cx="758790" cy="1890652"/>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7">
            <a:extLst>
              <a:ext uri="{FF2B5EF4-FFF2-40B4-BE49-F238E27FC236}">
                <a16:creationId xmlns:a16="http://schemas.microsoft.com/office/drawing/2014/main" id="{46E03F93-F5CB-4EA2-AAFC-199D5FABEFE8}"/>
              </a:ext>
            </a:extLst>
          </p:cNvPr>
          <p:cNvSpPr/>
          <p:nvPr/>
        </p:nvSpPr>
        <p:spPr>
          <a:xfrm>
            <a:off x="10246258" y="4413300"/>
            <a:ext cx="436796" cy="322949"/>
          </a:xfrm>
          <a:prstGeom prst="wedgeRectCallout">
            <a:avLst>
              <a:gd name="adj1" fmla="val 100949"/>
              <a:gd name="adj2" fmla="val 44127"/>
            </a:avLst>
          </a:prstGeom>
          <a:solidFill>
            <a:srgbClr val="D420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116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repond.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D1926C-3C26-4E92-833D-598765C58D36}"/>
              </a:ext>
            </a:extLst>
          </p:cNvPr>
          <p:cNvSpPr>
            <a:spLocks noGrp="1"/>
          </p:cNvSpPr>
          <p:nvPr>
            <p:ph type="ctrTitle"/>
          </p:nvPr>
        </p:nvSpPr>
        <p:spPr>
          <a:xfrm flipV="1">
            <a:off x="914400" y="649468"/>
            <a:ext cx="4350984" cy="472895"/>
          </a:xfrm>
        </p:spPr>
        <p:txBody>
          <a:bodyPr>
            <a:normAutofit/>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244015" y="2563179"/>
            <a:ext cx="12192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Répon</a:t>
            </a:r>
            <a:r>
              <a:rPr kumimoji="0" lang="fr-FR" sz="6000" b="1" i="0" u="none" strike="noStrike" kern="1200" cap="none" spc="0" normalizeH="0" baseline="0" noProof="0" dirty="0">
                <a:ln>
                  <a:noFill/>
                </a:ln>
                <a:solidFill>
                  <a:srgbClr val="EE6000"/>
                </a:solidFill>
                <a:effectLst/>
                <a:uLnTx/>
                <a:uFillTx/>
                <a:latin typeface="Century Gothic" panose="020F0302020204030204"/>
                <a:ea typeface="+mn-ea"/>
                <a:cs typeface="+mn-cs"/>
              </a:rPr>
              <a:t>d-i</a:t>
            </a:r>
            <a:r>
              <a:rPr kumimoji="0" lang="fr-FR" sz="6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vite à tes messages ?</a:t>
            </a:r>
          </a:p>
        </p:txBody>
      </p:sp>
      <p:sp>
        <p:nvSpPr>
          <p:cNvPr id="15" name="TextBox 14">
            <a:extLst>
              <a:ext uri="{FF2B5EF4-FFF2-40B4-BE49-F238E27FC236}">
                <a16:creationId xmlns:a16="http://schemas.microsoft.com/office/drawing/2014/main" id="{8DB2F330-F633-45CF-84B0-32CBDA67ECB3}"/>
              </a:ext>
            </a:extLst>
          </p:cNvPr>
          <p:cNvSpPr txBox="1"/>
          <p:nvPr/>
        </p:nvSpPr>
        <p:spPr>
          <a:xfrm>
            <a:off x="1496052" y="3525171"/>
            <a:ext cx="9199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respond</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quickly</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a:t>
            </a:r>
          </a:p>
        </p:txBody>
      </p:sp>
      <p:sp>
        <p:nvSpPr>
          <p:cNvPr id="25" name="Action Button: Go Forward or Next 24">
            <a:hlinkClick r:id="" action="ppaction://noaction" highlightClick="1">
              <a:snd r:embed="rId3" name="repond-il.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2" descr="Man Clip Art">
            <a:extLst>
              <a:ext uri="{FF2B5EF4-FFF2-40B4-BE49-F238E27FC236}">
                <a16:creationId xmlns:a16="http://schemas.microsoft.com/office/drawing/2014/main" id="{B37BBCEF-A00E-4614-AAA5-AE5D46086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79" y="4136430"/>
            <a:ext cx="758790" cy="1890652"/>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72AFEE39-ED23-468E-910E-7C4C0325DAB8}"/>
              </a:ext>
            </a:extLst>
          </p:cNvPr>
          <p:cNvSpPr/>
          <p:nvPr/>
        </p:nvSpPr>
        <p:spPr>
          <a:xfrm>
            <a:off x="10246258" y="4413300"/>
            <a:ext cx="436796" cy="322949"/>
          </a:xfrm>
          <a:prstGeom prst="wedgeRectCallout">
            <a:avLst>
              <a:gd name="adj1" fmla="val 100949"/>
              <a:gd name="adj2" fmla="val 44127"/>
            </a:avLst>
          </a:prstGeom>
          <a:solidFill>
            <a:srgbClr val="D420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2050" name="Picture 2" descr="Question Mark Clip Art">
            <a:extLst>
              <a:ext uri="{FF2B5EF4-FFF2-40B4-BE49-F238E27FC236}">
                <a16:creationId xmlns:a16="http://schemas.microsoft.com/office/drawing/2014/main" id="{49103DC0-236C-43BE-8265-2689596C99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6985" y="5025052"/>
            <a:ext cx="1002030" cy="100203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7BC6DB50-BDB5-4604-BA48-4942B6B91CA8}"/>
              </a:ext>
            </a:extLst>
          </p:cNvPr>
          <p:cNvSpPr/>
          <p:nvPr/>
        </p:nvSpPr>
        <p:spPr>
          <a:xfrm rot="8040905">
            <a:off x="2704747" y="2519243"/>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spTree>
    <p:extLst>
      <p:ext uri="{BB962C8B-B14F-4D97-AF65-F5344CB8AC3E}">
        <p14:creationId xmlns:p14="http://schemas.microsoft.com/office/powerpoint/2010/main" val="11931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epond-i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754E57-4DB5-43E3-B835-03FD7764C969}"/>
              </a:ext>
            </a:extLst>
          </p:cNvPr>
          <p:cNvSpPr>
            <a:spLocks noGrp="1"/>
          </p:cNvSpPr>
          <p:nvPr>
            <p:ph type="ctrTitle"/>
          </p:nvPr>
        </p:nvSpPr>
        <p:spPr>
          <a:xfrm flipV="1">
            <a:off x="914400" y="649468"/>
            <a:ext cx="4350984" cy="472895"/>
          </a:xfrm>
        </p:spPr>
        <p:txBody>
          <a:bodyPr>
            <a:normAutofit/>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1" y="2536904"/>
            <a:ext cx="12192001"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dépen</a:t>
            </a:r>
            <a:r>
              <a:rPr kumimoji="0" lang="fr-FR" sz="55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hôpitaux locaux.</a:t>
            </a:r>
          </a:p>
        </p:txBody>
      </p:sp>
      <p:sp>
        <p:nvSpPr>
          <p:cNvPr id="15" name="TextBox 14">
            <a:extLst>
              <a:ext uri="{FF2B5EF4-FFF2-40B4-BE49-F238E27FC236}">
                <a16:creationId xmlns:a16="http://schemas.microsoft.com/office/drawing/2014/main" id="{8DB2F330-F633-45CF-84B0-32CBDA67ECB3}"/>
              </a:ext>
            </a:extLst>
          </p:cNvPr>
          <p:cNvSpPr txBox="1"/>
          <p:nvPr/>
        </p:nvSpPr>
        <p:spPr>
          <a:xfrm>
            <a:off x="0" y="3429000"/>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[She’s depending on the local hospitals.]</a:t>
            </a:r>
          </a:p>
        </p:txBody>
      </p:sp>
      <p:sp>
        <p:nvSpPr>
          <p:cNvPr id="25" name="Action Button: Go Forward or Next 24">
            <a:hlinkClick r:id="" action="ppaction://noaction" highlightClick="1">
              <a:snd r:embed="rId3" name="elle depend des hopitaux locaux.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4CF20B66-E730-324D-957E-4B1CB4FFD9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17206" y="4173351"/>
            <a:ext cx="1969469" cy="1969469"/>
          </a:xfrm>
          <a:prstGeom prst="rect">
            <a:avLst/>
          </a:prstGeom>
        </p:spPr>
      </p:pic>
    </p:spTree>
    <p:extLst>
      <p:ext uri="{BB962C8B-B14F-4D97-AF65-F5344CB8AC3E}">
        <p14:creationId xmlns:p14="http://schemas.microsoft.com/office/powerpoint/2010/main" val="14599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depend des hopitaux locaux.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5C9224-E124-480D-BA8B-D3A0292384BC}"/>
              </a:ext>
            </a:extLst>
          </p:cNvPr>
          <p:cNvSpPr>
            <a:spLocks noGrp="1"/>
          </p:cNvSpPr>
          <p:nvPr>
            <p:ph type="ctrTitle"/>
          </p:nvPr>
        </p:nvSpPr>
        <p:spPr>
          <a:xfrm flipV="1">
            <a:off x="914400" y="649468"/>
            <a:ext cx="4940968" cy="472895"/>
          </a:xfrm>
        </p:spPr>
        <p:txBody>
          <a:bodyPr>
            <a:normAutofit/>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0" y="2609075"/>
            <a:ext cx="12192000" cy="938719"/>
          </a:xfrm>
          <a:prstGeom prst="rect">
            <a:avLst/>
          </a:prstGeom>
          <a:noFill/>
        </p:spPr>
        <p:txBody>
          <a:bodyPr wrap="square" rtlCol="0">
            <a:spAutoFit/>
          </a:bodyPr>
          <a:lstStyle/>
          <a:p>
            <a:pPr lvl="0" algn="ctr">
              <a:defRPr/>
            </a:pPr>
            <a:r>
              <a:rPr lang="fr-FR" sz="5400" b="1" dirty="0">
                <a:solidFill>
                  <a:srgbClr val="4472C4">
                    <a:lumMod val="50000"/>
                  </a:srgbClr>
                </a:solidFill>
              </a:rPr>
              <a:t>Dépen</a:t>
            </a:r>
            <a:r>
              <a:rPr lang="fr-FR" sz="5400" b="1" dirty="0">
                <a:solidFill>
                  <a:srgbClr val="EE6000"/>
                </a:solidFill>
              </a:rPr>
              <a:t>d-e</a:t>
            </a:r>
            <a:r>
              <a:rPr lang="fr-FR" sz="5400" b="1" dirty="0">
                <a:solidFill>
                  <a:srgbClr val="4472C4">
                    <a:lumMod val="50000"/>
                  </a:srgbClr>
                </a:solidFill>
              </a:rPr>
              <a:t>lle des hôpitaux locaux ?</a:t>
            </a:r>
          </a:p>
        </p:txBody>
      </p:sp>
      <p:sp>
        <p:nvSpPr>
          <p:cNvPr id="15" name="TextBox 14">
            <a:extLst>
              <a:ext uri="{FF2B5EF4-FFF2-40B4-BE49-F238E27FC236}">
                <a16:creationId xmlns:a16="http://schemas.microsoft.com/office/drawing/2014/main" id="{8DB2F330-F633-45CF-84B0-32CBDA67ECB3}"/>
              </a:ext>
            </a:extLst>
          </p:cNvPr>
          <p:cNvSpPr txBox="1"/>
          <p:nvPr/>
        </p:nvSpPr>
        <p:spPr>
          <a:xfrm>
            <a:off x="-2" y="3479485"/>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depending</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3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loca</a:t>
            </a:r>
            <a:r>
              <a:rPr lang="fr-FR" sz="3200" dirty="0">
                <a:solidFill>
                  <a:srgbClr val="4472C4">
                    <a:lumMod val="50000"/>
                  </a:srgbClr>
                </a:solidFill>
                <a:latin typeface="Century Gothic" panose="020F0302020204030204"/>
              </a:rPr>
              <a:t>l </a:t>
            </a:r>
            <a:r>
              <a:rPr lang="fr-FR" sz="3200" dirty="0" err="1">
                <a:solidFill>
                  <a:srgbClr val="4472C4">
                    <a:lumMod val="50000"/>
                  </a:srgbClr>
                </a:solidFill>
                <a:latin typeface="Century Gothic" panose="020F0302020204030204"/>
              </a:rPr>
              <a:t>hospitals</a:t>
            </a:r>
            <a:r>
              <a:rPr lang="fr-FR" sz="3200" dirty="0">
                <a:solidFill>
                  <a:srgbClr val="4472C4">
                    <a:lumMod val="50000"/>
                  </a:srgbClr>
                </a:solidFill>
                <a:latin typeface="Century Gothic" panose="020F0302020204030204"/>
              </a:rPr>
              <a:t>?]</a:t>
            </a:r>
            <a:endPar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Action Button: Go Forward or Next 24">
            <a:hlinkClick r:id="" action="ppaction://noaction" highlightClick="1">
              <a:snd r:embed="rId3" name="depend-elle des hopitaux locaux.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 name="Picture 2" descr="Question Mark Clip Art">
            <a:extLst>
              <a:ext uri="{FF2B5EF4-FFF2-40B4-BE49-F238E27FC236}">
                <a16:creationId xmlns:a16="http://schemas.microsoft.com/office/drawing/2014/main" id="{73B0E7B1-1797-48BA-8843-7AC3F74093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2926" y="5169585"/>
            <a:ext cx="1002030" cy="1002030"/>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7BC6DB50-BDB5-4604-BA48-4942B6B91CA8}"/>
              </a:ext>
            </a:extLst>
          </p:cNvPr>
          <p:cNvSpPr/>
          <p:nvPr/>
        </p:nvSpPr>
        <p:spPr>
          <a:xfrm rot="8040905">
            <a:off x="2704745" y="2492513"/>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dirty="0"/>
          </a:p>
        </p:txBody>
      </p:sp>
      <p:pic>
        <p:nvPicPr>
          <p:cNvPr id="14" name="Picture 13">
            <a:extLst>
              <a:ext uri="{FF2B5EF4-FFF2-40B4-BE49-F238E27FC236}">
                <a16:creationId xmlns:a16="http://schemas.microsoft.com/office/drawing/2014/main" id="{FEE69BBB-091F-1845-9748-AA8472A519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17206" y="4173351"/>
            <a:ext cx="1969469" cy="1969469"/>
          </a:xfrm>
          <a:prstGeom prst="rect">
            <a:avLst/>
          </a:prstGeom>
        </p:spPr>
      </p:pic>
    </p:spTree>
    <p:extLst>
      <p:ext uri="{BB962C8B-B14F-4D97-AF65-F5344CB8AC3E}">
        <p14:creationId xmlns:p14="http://schemas.microsoft.com/office/powerpoint/2010/main" val="1009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pend-elle des hopitaux locaux.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754E57-4DB5-43E3-B835-03FD7764C969}"/>
              </a:ext>
            </a:extLst>
          </p:cNvPr>
          <p:cNvSpPr>
            <a:spLocks noGrp="1"/>
          </p:cNvSpPr>
          <p:nvPr>
            <p:ph type="ctrTitle"/>
          </p:nvPr>
        </p:nvSpPr>
        <p:spPr>
          <a:xfrm flipV="1">
            <a:off x="914400" y="649468"/>
            <a:ext cx="4350984" cy="472895"/>
          </a:xfrm>
        </p:spPr>
        <p:txBody>
          <a:bodyPr>
            <a:normAutofit/>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1" y="2536904"/>
            <a:ext cx="12192001"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a:t>
            </a:r>
            <a:r>
              <a:rPr kumimoji="0" lang="fr-FR" sz="55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enten</a:t>
            </a:r>
            <a:r>
              <a:rPr kumimoji="0" lang="fr-FR" sz="5500" b="1" i="0" u="none" strike="noStrike" kern="1200" cap="none" spc="0" normalizeH="0" noProof="0" dirty="0">
                <a:ln>
                  <a:noFill/>
                </a:ln>
                <a:solidFill>
                  <a:srgbClr val="EE6000"/>
                </a:solidFill>
                <a:effectLst/>
                <a:uLnTx/>
                <a:uFillTx/>
                <a:latin typeface="Century Gothic" panose="020F0302020204030204"/>
                <a:ea typeface="+mn-ea"/>
                <a:cs typeface="+mn-cs"/>
              </a:rPr>
              <a:t>d</a:t>
            </a:r>
            <a:r>
              <a:rPr kumimoji="0" lang="fr-FR" sz="55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annonces.</a:t>
            </a:r>
            <a:endPar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DB2F330-F633-45CF-84B0-32CBDA67ECB3}"/>
              </a:ext>
            </a:extLst>
          </p:cNvPr>
          <p:cNvSpPr txBox="1"/>
          <p:nvPr/>
        </p:nvSpPr>
        <p:spPr>
          <a:xfrm>
            <a:off x="0" y="3429000"/>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[She hears the announcements.]</a:t>
            </a:r>
          </a:p>
        </p:txBody>
      </p:sp>
      <p:sp>
        <p:nvSpPr>
          <p:cNvPr id="25" name="Action Button: Go Forward or Next 24">
            <a:hlinkClick r:id="" action="ppaction://noaction" highlightClick="1">
              <a:snd r:embed="rId3" name="elle entend les annonces.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4" descr="Ear - Body Part Clip Art">
            <a:extLst>
              <a:ext uri="{FF2B5EF4-FFF2-40B4-BE49-F238E27FC236}">
                <a16:creationId xmlns:a16="http://schemas.microsoft.com/office/drawing/2014/main" id="{3927D578-BBF6-1042-BCD6-E7BA0F6F2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5254" y="3905885"/>
            <a:ext cx="1264666" cy="210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entend les annonc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754E57-4DB5-43E3-B835-03FD7764C969}"/>
              </a:ext>
            </a:extLst>
          </p:cNvPr>
          <p:cNvSpPr>
            <a:spLocks noGrp="1"/>
          </p:cNvSpPr>
          <p:nvPr>
            <p:ph type="ctrTitle"/>
          </p:nvPr>
        </p:nvSpPr>
        <p:spPr>
          <a:xfrm flipV="1">
            <a:off x="914400" y="649468"/>
            <a:ext cx="4350984" cy="472895"/>
          </a:xfrm>
        </p:spPr>
        <p:txBody>
          <a:bodyPr>
            <a:normAutofit/>
          </a:bodyPr>
          <a:lstStyle/>
          <a:p>
            <a:r>
              <a:rPr lang="fr-FR" sz="2000" dirty="0"/>
              <a:t>Question vs </a:t>
            </a:r>
            <a:r>
              <a:rPr lang="fr-FR" sz="2000" dirty="0" err="1"/>
              <a:t>Statement</a:t>
            </a:r>
            <a:endParaRPr lang="fr-FR" sz="2000" dirty="0"/>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Question vs statement</a:t>
            </a: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DE94DDD-F944-4C65-BE74-EB2AC9B5E909}"/>
              </a:ext>
            </a:extLst>
          </p:cNvPr>
          <p:cNvSpPr txBox="1"/>
          <p:nvPr/>
        </p:nvSpPr>
        <p:spPr>
          <a:xfrm>
            <a:off x="-1" y="2536904"/>
            <a:ext cx="12192001"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Enten</a:t>
            </a:r>
            <a:r>
              <a:rPr kumimoji="0" lang="fr-FR" sz="55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a:t>
            </a:r>
            <a:r>
              <a:rPr kumimoji="0" lang="fr-FR" sz="55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annonces ?</a:t>
            </a:r>
            <a:endParaRPr kumimoji="0" lang="fr-FR" sz="55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DB2F330-F633-45CF-84B0-32CBDA67ECB3}"/>
              </a:ext>
            </a:extLst>
          </p:cNvPr>
          <p:cNvSpPr txBox="1"/>
          <p:nvPr/>
        </p:nvSpPr>
        <p:spPr>
          <a:xfrm>
            <a:off x="0" y="3429000"/>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[Does she hear the announcements</a:t>
            </a:r>
            <a:r>
              <a:rPr lang="en-GB" sz="3200" dirty="0">
                <a:solidFill>
                  <a:srgbClr val="4472C4">
                    <a:lumMod val="50000"/>
                  </a:srgbClr>
                </a:solidFill>
                <a:latin typeface="Century Gothic" panose="020F0302020204030204"/>
              </a:rPr>
              <a:t>?</a:t>
            </a:r>
            <a:r>
              <a:rPr kumimoji="0" lang="en-GB" sz="32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t>
            </a:r>
          </a:p>
        </p:txBody>
      </p:sp>
      <p:sp>
        <p:nvSpPr>
          <p:cNvPr id="25" name="Action Button: Go Forward or Next 24">
            <a:hlinkClick r:id="" action="ppaction://noaction" highlightClick="1">
              <a:snd r:embed="rId3" name="entend-elle les annonces.wav"/>
            </a:hlinkClick>
            <a:extLst>
              <a:ext uri="{FF2B5EF4-FFF2-40B4-BE49-F238E27FC236}">
                <a16:creationId xmlns:a16="http://schemas.microsoft.com/office/drawing/2014/main" id="{8CFA8150-2050-43AF-9E65-7C7D2679C4F2}"/>
              </a:ext>
            </a:extLst>
          </p:cNvPr>
          <p:cNvSpPr/>
          <p:nvPr/>
        </p:nvSpPr>
        <p:spPr>
          <a:xfrm>
            <a:off x="505325" y="4850433"/>
            <a:ext cx="758790" cy="82016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4" descr="Ear - Body Part Clip Art">
            <a:extLst>
              <a:ext uri="{FF2B5EF4-FFF2-40B4-BE49-F238E27FC236}">
                <a16:creationId xmlns:a16="http://schemas.microsoft.com/office/drawing/2014/main" id="{3927D578-BBF6-1042-BCD6-E7BA0F6F2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5254" y="3905885"/>
            <a:ext cx="1264666" cy="2107776"/>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FDE9F404-372D-814F-BBCB-4E0BDAA14C6B}"/>
              </a:ext>
            </a:extLst>
          </p:cNvPr>
          <p:cNvSpPr/>
          <p:nvPr/>
        </p:nvSpPr>
        <p:spPr>
          <a:xfrm rot="8040905">
            <a:off x="3465567" y="2431186"/>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dirty="0"/>
          </a:p>
        </p:txBody>
      </p:sp>
    </p:spTree>
    <p:extLst>
      <p:ext uri="{BB962C8B-B14F-4D97-AF65-F5344CB8AC3E}">
        <p14:creationId xmlns:p14="http://schemas.microsoft.com/office/powerpoint/2010/main" val="186356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ntend-elle les annonc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9B8D447A-AF59-420F-9D47-E3B50F8B0F6F}"/>
              </a:ext>
            </a:extLst>
          </p:cNvPr>
          <p:cNvSpPr>
            <a:spLocks noGrp="1"/>
          </p:cNvSpPr>
          <p:nvPr>
            <p:ph type="ctrTitle"/>
          </p:nvPr>
        </p:nvSpPr>
        <p:spPr>
          <a:xfrm flipV="1">
            <a:off x="914400" y="649468"/>
            <a:ext cx="5542845" cy="472895"/>
          </a:xfrm>
        </p:spPr>
        <p:txBody>
          <a:bodyPr>
            <a:normAutofit/>
          </a:bodyPr>
          <a:lstStyle/>
          <a:p>
            <a:r>
              <a:rPr lang="fr-FR" sz="2000" dirty="0"/>
              <a:t>Ils parlent d’Océane</a:t>
            </a:r>
          </a:p>
        </p:txBody>
      </p:sp>
      <p:pic>
        <p:nvPicPr>
          <p:cNvPr id="4" name="Picture 3" descr="background rectangle">
            <a:extLst>
              <a:ext uri="{FF2B5EF4-FFF2-40B4-BE49-F238E27FC236}">
                <a16:creationId xmlns:a16="http://schemas.microsoft.com/office/drawing/2014/main" id="{044F11A6-D594-4921-9A3D-58D3678D3B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16FABCF1-981D-4CE5-8A9A-D759C8418C8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parlent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d’Océane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Rounded Rectangle 46">
            <a:extLst>
              <a:ext uri="{FF2B5EF4-FFF2-40B4-BE49-F238E27FC236}">
                <a16:creationId xmlns:a16="http://schemas.microsoft.com/office/drawing/2014/main" id="{01718287-9ABE-40F0-B2F4-756572D91857}"/>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8">
            <a:extLst>
              <a:ext uri="{FF2B5EF4-FFF2-40B4-BE49-F238E27FC236}">
                <a16:creationId xmlns:a16="http://schemas.microsoft.com/office/drawing/2014/main" id="{8A27AEAC-D0A0-4688-9E11-9BADF24FFB5F}"/>
              </a:ext>
            </a:extLst>
          </p:cNvPr>
          <p:cNvGraphicFramePr>
            <a:graphicFrameLocks noGrp="1"/>
          </p:cNvGraphicFramePr>
          <p:nvPr>
            <p:extLst>
              <p:ext uri="{D42A27DB-BD31-4B8C-83A1-F6EECF244321}">
                <p14:modId xmlns:p14="http://schemas.microsoft.com/office/powerpoint/2010/main" val="1884957196"/>
              </p:ext>
            </p:extLst>
          </p:nvPr>
        </p:nvGraphicFramePr>
        <p:xfrm>
          <a:off x="816804" y="2054312"/>
          <a:ext cx="11093116" cy="4023360"/>
        </p:xfrm>
        <a:graphic>
          <a:graphicData uri="http://schemas.openxmlformats.org/drawingml/2006/table">
            <a:tbl>
              <a:tblPr bandRow="1">
                <a:tableStyleId>{0E3FDE45-AF77-4B5C-9715-49D594BDF05E}</a:tableStyleId>
              </a:tblPr>
              <a:tblGrid>
                <a:gridCol w="11093116">
                  <a:extLst>
                    <a:ext uri="{9D8B030D-6E8A-4147-A177-3AD203B41FA5}">
                      <a16:colId xmlns:a16="http://schemas.microsoft.com/office/drawing/2014/main" val="1711170563"/>
                    </a:ext>
                  </a:extLst>
                </a:gridCol>
              </a:tblGrid>
              <a:tr h="370840">
                <a:tc>
                  <a:txBody>
                    <a:bodyPr/>
                    <a:lstStyle/>
                    <a:p>
                      <a:r>
                        <a:rPr lang="fr-FR" sz="2400" b="1" dirty="0">
                          <a:solidFill>
                            <a:schemeClr val="accent5">
                              <a:lumMod val="50000"/>
                            </a:schemeClr>
                          </a:solidFill>
                        </a:rPr>
                        <a:t>[1] </a:t>
                      </a:r>
                      <a:r>
                        <a:rPr lang="fr-FR" sz="2400" dirty="0">
                          <a:solidFill>
                            <a:schemeClr val="accent5">
                              <a:lumMod val="50000"/>
                            </a:schemeClr>
                          </a:solidFill>
                        </a:rPr>
                        <a:t>comprend </a:t>
                      </a:r>
                      <a:r>
                        <a:rPr lang="fr-FR" sz="2400" b="1" dirty="0">
                          <a:solidFill>
                            <a:schemeClr val="accent5">
                              <a:lumMod val="50000"/>
                            </a:schemeClr>
                          </a:solidFill>
                        </a:rPr>
                        <a:t>[2] </a:t>
                      </a:r>
                      <a:r>
                        <a:rPr lang="fr-FR" sz="2400" dirty="0">
                          <a:solidFill>
                            <a:schemeClr val="accent5">
                              <a:lumMod val="50000"/>
                            </a:schemeClr>
                          </a:solidFill>
                        </a:rPr>
                        <a:t>l’espagnol ?</a:t>
                      </a:r>
                    </a:p>
                  </a:txBody>
                  <a:tcPr/>
                </a:tc>
                <a:extLst>
                  <a:ext uri="{0D108BD9-81ED-4DB2-BD59-A6C34878D82A}">
                    <a16:rowId xmlns:a16="http://schemas.microsoft.com/office/drawing/2014/main" val="396911617"/>
                  </a:ext>
                </a:extLst>
              </a:tr>
              <a:tr h="370840">
                <a:tc>
                  <a:txBody>
                    <a:bodyPr/>
                    <a:lstStyle/>
                    <a:p>
                      <a:r>
                        <a:rPr lang="fr-FR" sz="2400" b="1" dirty="0">
                          <a:solidFill>
                            <a:schemeClr val="accent5">
                              <a:lumMod val="50000"/>
                            </a:schemeClr>
                          </a:solidFill>
                        </a:rPr>
                        <a:t>[1] </a:t>
                      </a:r>
                      <a:r>
                        <a:rPr lang="fr-FR" sz="2400" dirty="0">
                          <a:solidFill>
                            <a:schemeClr val="accent5">
                              <a:lumMod val="50000"/>
                            </a:schemeClr>
                          </a:solidFill>
                        </a:rPr>
                        <a:t>apprend </a:t>
                      </a:r>
                      <a:r>
                        <a:rPr lang="fr-FR" sz="2400" b="1" dirty="0">
                          <a:solidFill>
                            <a:schemeClr val="accent5">
                              <a:lumMod val="50000"/>
                            </a:schemeClr>
                          </a:solidFill>
                        </a:rPr>
                        <a:t>[2]</a:t>
                      </a:r>
                      <a:r>
                        <a:rPr lang="fr-FR" sz="2400" dirty="0">
                          <a:solidFill>
                            <a:schemeClr val="accent5">
                              <a:lumMod val="50000"/>
                            </a:schemeClr>
                          </a:solidFill>
                        </a:rPr>
                        <a:t> l’anglais et l’italien.</a:t>
                      </a:r>
                    </a:p>
                  </a:txBody>
                  <a:tcPr/>
                </a:tc>
                <a:extLst>
                  <a:ext uri="{0D108BD9-81ED-4DB2-BD59-A6C34878D82A}">
                    <a16:rowId xmlns:a16="http://schemas.microsoft.com/office/drawing/2014/main" val="4180439611"/>
                  </a:ext>
                </a:extLst>
              </a:tr>
              <a:tr h="370840">
                <a:tc>
                  <a:txBody>
                    <a:bodyPr/>
                    <a:lstStyle/>
                    <a:p>
                      <a:r>
                        <a:rPr lang="fr-FR" sz="2400" dirty="0">
                          <a:solidFill>
                            <a:schemeClr val="accent5">
                              <a:lumMod val="50000"/>
                            </a:schemeClr>
                          </a:solidFill>
                        </a:rPr>
                        <a:t>Intéressant !</a:t>
                      </a:r>
                      <a:r>
                        <a:rPr lang="fr-FR" sz="2400" b="1" dirty="0">
                          <a:solidFill>
                            <a:schemeClr val="accent5">
                              <a:lumMod val="50000"/>
                            </a:schemeClr>
                          </a:solidFill>
                        </a:rPr>
                        <a:t> [1]</a:t>
                      </a:r>
                      <a:r>
                        <a:rPr lang="fr-FR" sz="2400" dirty="0">
                          <a:solidFill>
                            <a:schemeClr val="accent5">
                              <a:lumMod val="50000"/>
                            </a:schemeClr>
                          </a:solidFill>
                        </a:rPr>
                        <a:t> prend </a:t>
                      </a:r>
                      <a:r>
                        <a:rPr lang="fr-FR" sz="2400" b="1" dirty="0">
                          <a:solidFill>
                            <a:schemeClr val="accent5">
                              <a:lumMod val="50000"/>
                            </a:schemeClr>
                          </a:solidFill>
                        </a:rPr>
                        <a:t>[2]</a:t>
                      </a:r>
                      <a:r>
                        <a:rPr lang="fr-FR" sz="2400" dirty="0">
                          <a:solidFill>
                            <a:schemeClr val="accent5">
                              <a:lumMod val="50000"/>
                            </a:schemeClr>
                          </a:solidFill>
                        </a:rPr>
                        <a:t> des livres italiens en vacances ?</a:t>
                      </a:r>
                    </a:p>
                  </a:txBody>
                  <a:tcPr/>
                </a:tc>
                <a:extLst>
                  <a:ext uri="{0D108BD9-81ED-4DB2-BD59-A6C34878D82A}">
                    <a16:rowId xmlns:a16="http://schemas.microsoft.com/office/drawing/2014/main" val="2832973553"/>
                  </a:ext>
                </a:extLst>
              </a:tr>
              <a:tr h="370840">
                <a:tc>
                  <a:txBody>
                    <a:bodyPr/>
                    <a:lstStyle/>
                    <a:p>
                      <a:r>
                        <a:rPr lang="fr-FR" sz="2400" dirty="0">
                          <a:solidFill>
                            <a:schemeClr val="accent5">
                              <a:lumMod val="50000"/>
                            </a:schemeClr>
                          </a:solidFill>
                        </a:rPr>
                        <a:t>Oui, et </a:t>
                      </a:r>
                      <a:r>
                        <a:rPr lang="fr-FR" sz="2400" b="1" dirty="0">
                          <a:solidFill>
                            <a:schemeClr val="accent5">
                              <a:lumMod val="50000"/>
                            </a:schemeClr>
                          </a:solidFill>
                        </a:rPr>
                        <a:t>[1]</a:t>
                      </a:r>
                      <a:r>
                        <a:rPr lang="fr-FR" sz="2400" dirty="0">
                          <a:solidFill>
                            <a:schemeClr val="accent5">
                              <a:lumMod val="50000"/>
                            </a:schemeClr>
                          </a:solidFill>
                        </a:rPr>
                        <a:t> entend </a:t>
                      </a:r>
                      <a:r>
                        <a:rPr lang="fr-FR" sz="2400" b="1" dirty="0">
                          <a:solidFill>
                            <a:schemeClr val="accent5">
                              <a:lumMod val="50000"/>
                            </a:schemeClr>
                          </a:solidFill>
                        </a:rPr>
                        <a:t>[2]</a:t>
                      </a:r>
                      <a:r>
                        <a:rPr lang="fr-FR" sz="2400" dirty="0">
                          <a:solidFill>
                            <a:schemeClr val="accent5">
                              <a:lumMod val="50000"/>
                            </a:schemeClr>
                          </a:solidFill>
                        </a:rPr>
                        <a:t> souvent la langue à Nice puisque c’est à la frontière.</a:t>
                      </a:r>
                    </a:p>
                  </a:txBody>
                  <a:tcPr/>
                </a:tc>
                <a:extLst>
                  <a:ext uri="{0D108BD9-81ED-4DB2-BD59-A6C34878D82A}">
                    <a16:rowId xmlns:a16="http://schemas.microsoft.com/office/drawing/2014/main" val="1681101323"/>
                  </a:ext>
                </a:extLst>
              </a:tr>
              <a:tr h="370840">
                <a:tc>
                  <a:txBody>
                    <a:bodyPr/>
                    <a:lstStyle/>
                    <a:p>
                      <a:r>
                        <a:rPr lang="fr-FR" sz="2400" dirty="0">
                          <a:solidFill>
                            <a:schemeClr val="accent5">
                              <a:lumMod val="50000"/>
                            </a:schemeClr>
                          </a:solidFill>
                        </a:rPr>
                        <a:t>Ah ! </a:t>
                      </a:r>
                      <a:r>
                        <a:rPr lang="fr-FR" sz="2400" b="1" dirty="0">
                          <a:solidFill>
                            <a:schemeClr val="accent5">
                              <a:lumMod val="50000"/>
                            </a:schemeClr>
                          </a:solidFill>
                        </a:rPr>
                        <a:t>[1]</a:t>
                      </a:r>
                      <a:r>
                        <a:rPr lang="fr-FR" sz="2400" dirty="0">
                          <a:solidFill>
                            <a:schemeClr val="accent5">
                              <a:lumMod val="50000"/>
                            </a:schemeClr>
                          </a:solidFill>
                        </a:rPr>
                        <a:t> répond </a:t>
                      </a:r>
                      <a:r>
                        <a:rPr lang="fr-FR" sz="2400" b="1" dirty="0">
                          <a:solidFill>
                            <a:schemeClr val="accent5">
                              <a:lumMod val="50000"/>
                            </a:schemeClr>
                          </a:solidFill>
                        </a:rPr>
                        <a:t>[2]</a:t>
                      </a:r>
                      <a:r>
                        <a:rPr lang="fr-FR" sz="2400" dirty="0">
                          <a:solidFill>
                            <a:schemeClr val="accent5">
                              <a:lumMod val="50000"/>
                            </a:schemeClr>
                          </a:solidFill>
                        </a:rPr>
                        <a:t> aux questions en italien alors.</a:t>
                      </a:r>
                    </a:p>
                  </a:txBody>
                  <a:tcPr/>
                </a:tc>
                <a:extLst>
                  <a:ext uri="{0D108BD9-81ED-4DB2-BD59-A6C34878D82A}">
                    <a16:rowId xmlns:a16="http://schemas.microsoft.com/office/drawing/2014/main" val="39624739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chemeClr val="accent5">
                              <a:lumMod val="50000"/>
                            </a:schemeClr>
                          </a:solidFill>
                        </a:rPr>
                        <a:t>[1]</a:t>
                      </a:r>
                      <a:r>
                        <a:rPr lang="fr-FR" sz="2400" dirty="0">
                          <a:solidFill>
                            <a:schemeClr val="accent5">
                              <a:lumMod val="50000"/>
                            </a:schemeClr>
                          </a:solidFill>
                        </a:rPr>
                        <a:t> dépend </a:t>
                      </a:r>
                      <a:r>
                        <a:rPr lang="fr-FR" sz="2400" b="1" dirty="0">
                          <a:solidFill>
                            <a:schemeClr val="accent5">
                              <a:lumMod val="50000"/>
                            </a:schemeClr>
                          </a:solidFill>
                        </a:rPr>
                        <a:t>[2]</a:t>
                      </a:r>
                      <a:r>
                        <a:rPr lang="fr-FR" sz="2400" dirty="0">
                          <a:solidFill>
                            <a:schemeClr val="accent5">
                              <a:lumMod val="50000"/>
                            </a:schemeClr>
                          </a:solidFill>
                        </a:rPr>
                        <a:t> d’un dictionnaire ?</a:t>
                      </a:r>
                    </a:p>
                  </a:txBody>
                  <a:tcPr/>
                </a:tc>
                <a:extLst>
                  <a:ext uri="{0D108BD9-81ED-4DB2-BD59-A6C34878D82A}">
                    <a16:rowId xmlns:a16="http://schemas.microsoft.com/office/drawing/2014/main" val="20960661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5">
                              <a:lumMod val="50000"/>
                            </a:schemeClr>
                          </a:solidFill>
                        </a:rPr>
                        <a:t>Non, normalement </a:t>
                      </a:r>
                      <a:r>
                        <a:rPr lang="fr-FR" sz="2400" b="1" dirty="0">
                          <a:solidFill>
                            <a:schemeClr val="accent5">
                              <a:lumMod val="50000"/>
                            </a:schemeClr>
                          </a:solidFill>
                        </a:rPr>
                        <a:t>[1]</a:t>
                      </a:r>
                      <a:r>
                        <a:rPr lang="fr-FR" sz="2400" dirty="0">
                          <a:solidFill>
                            <a:schemeClr val="accent5">
                              <a:lumMod val="50000"/>
                            </a:schemeClr>
                          </a:solidFill>
                        </a:rPr>
                        <a:t> comprend </a:t>
                      </a:r>
                      <a:r>
                        <a:rPr lang="fr-FR" sz="2400" b="1" dirty="0">
                          <a:solidFill>
                            <a:schemeClr val="accent5">
                              <a:lumMod val="50000"/>
                            </a:schemeClr>
                          </a:solidFill>
                        </a:rPr>
                        <a:t>[2]</a:t>
                      </a:r>
                      <a:r>
                        <a:rPr lang="fr-FR" sz="2400" dirty="0">
                          <a:solidFill>
                            <a:schemeClr val="accent5">
                              <a:lumMod val="50000"/>
                            </a:schemeClr>
                          </a:solidFill>
                        </a:rPr>
                        <a:t> des phrases sans dictionnaire.</a:t>
                      </a:r>
                    </a:p>
                  </a:txBody>
                  <a:tcPr/>
                </a:tc>
                <a:extLst>
                  <a:ext uri="{0D108BD9-81ED-4DB2-BD59-A6C34878D82A}">
                    <a16:rowId xmlns:a16="http://schemas.microsoft.com/office/drawing/2014/main" val="616348090"/>
                  </a:ext>
                </a:extLst>
              </a:tr>
              <a:tr h="215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chemeClr val="accent5">
                            <a:lumMod val="50000"/>
                          </a:schemeClr>
                        </a:solidFill>
                      </a:endParaRPr>
                    </a:p>
                  </a:txBody>
                  <a:tcPr/>
                </a:tc>
                <a:extLst>
                  <a:ext uri="{0D108BD9-81ED-4DB2-BD59-A6C34878D82A}">
                    <a16:rowId xmlns:a16="http://schemas.microsoft.com/office/drawing/2014/main" val="3903031643"/>
                  </a:ext>
                </a:extLst>
              </a:tr>
            </a:tbl>
          </a:graphicData>
        </a:graphic>
      </p:graphicFrame>
      <p:sp>
        <p:nvSpPr>
          <p:cNvPr id="2" name="TextBox 1">
            <a:extLst>
              <a:ext uri="{FF2B5EF4-FFF2-40B4-BE49-F238E27FC236}">
                <a16:creationId xmlns:a16="http://schemas.microsoft.com/office/drawing/2014/main" id="{3228EE98-4352-4405-9EB7-33A8C813FFFD}"/>
              </a:ext>
            </a:extLst>
          </p:cNvPr>
          <p:cNvSpPr txBox="1"/>
          <p:nvPr/>
        </p:nvSpPr>
        <p:spPr>
          <a:xfrm>
            <a:off x="192505" y="1207012"/>
            <a:ext cx="11302809" cy="430887"/>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4472C4">
                    <a:lumMod val="50000"/>
                  </a:srgbClr>
                </a:solidFill>
                <a:highlight>
                  <a:srgbClr val="FFFFFF"/>
                </a:highlight>
                <a:latin typeface="Century Gothic" panose="020F0302020204030204"/>
              </a:rPr>
              <a:t>F</a:t>
            </a:r>
            <a:r>
              <a:rPr kumimoji="0" lang="fr-FR" sz="2200" b="0" i="0" u="none" strike="noStrike" kern="1200" cap="none" spc="0" normalizeH="0" baseline="0" noProof="0" dirty="0" err="1">
                <a:ln>
                  <a:noFill/>
                </a:ln>
                <a:solidFill>
                  <a:srgbClr val="4472C4">
                    <a:lumMod val="50000"/>
                  </a:srgbClr>
                </a:solidFill>
                <a:effectLst/>
                <a:highlight>
                  <a:srgbClr val="FFFFFF"/>
                </a:highlight>
                <a:uLnTx/>
                <a:uFillTx/>
                <a:latin typeface="Century Gothic" panose="020F0302020204030204"/>
                <a:ea typeface="+mn-ea"/>
                <a:cs typeface="+mn-cs"/>
              </a:rPr>
              <a:t>ormule</a:t>
            </a:r>
            <a:r>
              <a:rPr kumimoji="0" lang="fr-FR" sz="22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questions avec </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inversion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Où est ‘elle’ ?</a:t>
            </a:r>
          </a:p>
        </p:txBody>
      </p:sp>
      <p:pic>
        <p:nvPicPr>
          <p:cNvPr id="4100" name="Picture 4" descr="Italy Clip Art">
            <a:extLst>
              <a:ext uri="{FF2B5EF4-FFF2-40B4-BE49-F238E27FC236}">
                <a16:creationId xmlns:a16="http://schemas.microsoft.com/office/drawing/2014/main" id="{D63704DE-76E0-4586-A4FE-E95584812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9724" y="2191713"/>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ook It Up Clip Art">
            <a:extLst>
              <a:ext uri="{FF2B5EF4-FFF2-40B4-BE49-F238E27FC236}">
                <a16:creationId xmlns:a16="http://schemas.microsoft.com/office/drawing/2014/main" id="{482AE767-02C7-44FC-8F26-DECB95C9D9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201" y="4074851"/>
            <a:ext cx="1164587" cy="9006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6" name="comprend elle l'espagnol.wav"/>
            </a:hlinkClick>
            <a:extLst>
              <a:ext uri="{FF2B5EF4-FFF2-40B4-BE49-F238E27FC236}">
                <a16:creationId xmlns:a16="http://schemas.microsoft.com/office/drawing/2014/main" id="{A56A8152-425F-4396-8430-AF8DB4D0EE6A}"/>
              </a:ext>
            </a:extLst>
          </p:cNvPr>
          <p:cNvSpPr>
            <a:spLocks noChangeAspect="1"/>
          </p:cNvSpPr>
          <p:nvPr/>
        </p:nvSpPr>
        <p:spPr>
          <a:xfrm>
            <a:off x="327497" y="206287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9" name="Rectangle 8">
            <a:hlinkClick r:id="" action="ppaction://noaction">
              <a:snd r:embed="rId7" name="elle apprend.wav"/>
            </a:hlinkClick>
            <a:extLst>
              <a:ext uri="{FF2B5EF4-FFF2-40B4-BE49-F238E27FC236}">
                <a16:creationId xmlns:a16="http://schemas.microsoft.com/office/drawing/2014/main" id="{3A9CEB14-10BF-4981-9700-7E6DFA592FD0}"/>
              </a:ext>
            </a:extLst>
          </p:cNvPr>
          <p:cNvSpPr>
            <a:spLocks noChangeAspect="1"/>
          </p:cNvSpPr>
          <p:nvPr/>
        </p:nvSpPr>
        <p:spPr>
          <a:xfrm>
            <a:off x="327497" y="254302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1" name="Rectangle 10">
            <a:hlinkClick r:id="" action="ppaction://noaction">
              <a:snd r:embed="rId8" name="interessant.wav"/>
            </a:hlinkClick>
            <a:extLst>
              <a:ext uri="{FF2B5EF4-FFF2-40B4-BE49-F238E27FC236}">
                <a16:creationId xmlns:a16="http://schemas.microsoft.com/office/drawing/2014/main" id="{D5CCECA4-1856-40DE-9A09-1A294C25E21F}"/>
              </a:ext>
            </a:extLst>
          </p:cNvPr>
          <p:cNvSpPr>
            <a:spLocks noChangeAspect="1"/>
          </p:cNvSpPr>
          <p:nvPr/>
        </p:nvSpPr>
        <p:spPr>
          <a:xfrm>
            <a:off x="327497" y="302317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3" name="Rectangle 12">
            <a:hlinkClick r:id="" action="ppaction://noaction">
              <a:snd r:embed="rId9" name="oui et elle.wav"/>
            </a:hlinkClick>
            <a:extLst>
              <a:ext uri="{FF2B5EF4-FFF2-40B4-BE49-F238E27FC236}">
                <a16:creationId xmlns:a16="http://schemas.microsoft.com/office/drawing/2014/main" id="{E1C32A05-AA08-4FE9-9867-3B619B41F67C}"/>
              </a:ext>
            </a:extLst>
          </p:cNvPr>
          <p:cNvSpPr>
            <a:spLocks noChangeAspect="1"/>
          </p:cNvSpPr>
          <p:nvPr/>
        </p:nvSpPr>
        <p:spPr>
          <a:xfrm>
            <a:off x="327497" y="35073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5" name="Rectangle 14">
            <a:hlinkClick r:id="" action="ppaction://noaction">
              <a:snd r:embed="rId10" name="ahh.wav"/>
            </a:hlinkClick>
            <a:extLst>
              <a:ext uri="{FF2B5EF4-FFF2-40B4-BE49-F238E27FC236}">
                <a16:creationId xmlns:a16="http://schemas.microsoft.com/office/drawing/2014/main" id="{F4AE9672-1BFD-41C3-AF82-82DDC48C9504}"/>
              </a:ext>
            </a:extLst>
          </p:cNvPr>
          <p:cNvSpPr>
            <a:spLocks noChangeAspect="1"/>
          </p:cNvSpPr>
          <p:nvPr/>
        </p:nvSpPr>
        <p:spPr>
          <a:xfrm>
            <a:off x="325084" y="427991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7" name="Rectangle 16">
            <a:hlinkClick r:id="" action="ppaction://noaction">
              <a:snd r:embed="rId11" name="depend elle.wav"/>
            </a:hlinkClick>
            <a:extLst>
              <a:ext uri="{FF2B5EF4-FFF2-40B4-BE49-F238E27FC236}">
                <a16:creationId xmlns:a16="http://schemas.microsoft.com/office/drawing/2014/main" id="{EC4F30F2-0A43-435B-B60E-7D3239072649}"/>
              </a:ext>
            </a:extLst>
          </p:cNvPr>
          <p:cNvSpPr>
            <a:spLocks noChangeAspect="1"/>
          </p:cNvSpPr>
          <p:nvPr/>
        </p:nvSpPr>
        <p:spPr>
          <a:xfrm>
            <a:off x="325084" y="47543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28" name="Rectangle 27">
            <a:hlinkClick r:id="" action="ppaction://noaction">
              <a:snd r:embed="rId12" name="8.2.2.3 edit slide 47.wav"/>
            </a:hlinkClick>
            <a:extLst>
              <a:ext uri="{FF2B5EF4-FFF2-40B4-BE49-F238E27FC236}">
                <a16:creationId xmlns:a16="http://schemas.microsoft.com/office/drawing/2014/main" id="{B729D016-0A12-42C2-BF60-3A0BA53D49BD}"/>
              </a:ext>
            </a:extLst>
          </p:cNvPr>
          <p:cNvSpPr>
            <a:spLocks noChangeAspect="1"/>
          </p:cNvSpPr>
          <p:nvPr/>
        </p:nvSpPr>
        <p:spPr>
          <a:xfrm>
            <a:off x="325084" y="52106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pic>
        <p:nvPicPr>
          <p:cNvPr id="32" name="Picture 31">
            <a:extLst>
              <a:ext uri="{FF2B5EF4-FFF2-40B4-BE49-F238E27FC236}">
                <a16:creationId xmlns:a16="http://schemas.microsoft.com/office/drawing/2014/main" id="{A9C7C865-992B-4E0F-B974-A81DF20E7D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5490" y="-116190"/>
            <a:ext cx="2004209" cy="2004209"/>
          </a:xfrm>
          <a:prstGeom prst="rect">
            <a:avLst/>
          </a:prstGeom>
        </p:spPr>
      </p:pic>
      <p:grpSp>
        <p:nvGrpSpPr>
          <p:cNvPr id="36" name="Group 35">
            <a:extLst>
              <a:ext uri="{FF2B5EF4-FFF2-40B4-BE49-F238E27FC236}">
                <a16:creationId xmlns:a16="http://schemas.microsoft.com/office/drawing/2014/main" id="{9838908C-CCC8-4FF8-8ABF-5ADECA7B76C5}"/>
              </a:ext>
            </a:extLst>
          </p:cNvPr>
          <p:cNvGrpSpPr/>
          <p:nvPr/>
        </p:nvGrpSpPr>
        <p:grpSpPr>
          <a:xfrm>
            <a:off x="8639844" y="61437"/>
            <a:ext cx="1627303" cy="1446716"/>
            <a:chOff x="8630218" y="102263"/>
            <a:chExt cx="1627303" cy="1446716"/>
          </a:xfrm>
        </p:grpSpPr>
        <p:pic>
          <p:nvPicPr>
            <p:cNvPr id="6" name="Picture 5" descr="A picture containing shirt&#10;&#10;Description automatically generated">
              <a:extLst>
                <a:ext uri="{FF2B5EF4-FFF2-40B4-BE49-F238E27FC236}">
                  <a16:creationId xmlns:a16="http://schemas.microsoft.com/office/drawing/2014/main" id="{647C5C70-90EA-4868-9DCB-8AFE054607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95349" y="102263"/>
              <a:ext cx="1308374" cy="1308374"/>
            </a:xfrm>
            <a:prstGeom prst="rect">
              <a:avLst/>
            </a:prstGeom>
          </p:spPr>
        </p:pic>
        <p:sp>
          <p:nvSpPr>
            <p:cNvPr id="34" name="Speech Bubble: Oval 33">
              <a:extLst>
                <a:ext uri="{FF2B5EF4-FFF2-40B4-BE49-F238E27FC236}">
                  <a16:creationId xmlns:a16="http://schemas.microsoft.com/office/drawing/2014/main" id="{2701B352-0670-4110-BDCF-E67B6D4889BF}"/>
                </a:ext>
              </a:extLst>
            </p:cNvPr>
            <p:cNvSpPr/>
            <p:nvPr/>
          </p:nvSpPr>
          <p:spPr>
            <a:xfrm>
              <a:off x="8630218" y="191183"/>
              <a:ext cx="1627303" cy="1357796"/>
            </a:xfrm>
            <a:prstGeom prst="wedgeEllipseCallout">
              <a:avLst>
                <a:gd name="adj1" fmla="val -60242"/>
                <a:gd name="adj2" fmla="val 32018"/>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58016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8">
            <a:extLst>
              <a:ext uri="{FF2B5EF4-FFF2-40B4-BE49-F238E27FC236}">
                <a16:creationId xmlns:a16="http://schemas.microsoft.com/office/drawing/2014/main" id="{2776056B-FA60-42EE-8176-D4CC9E4F9B2D}"/>
              </a:ext>
            </a:extLst>
          </p:cNvPr>
          <p:cNvGraphicFramePr>
            <a:graphicFrameLocks noGrp="1"/>
          </p:cNvGraphicFramePr>
          <p:nvPr>
            <p:extLst>
              <p:ext uri="{D42A27DB-BD31-4B8C-83A1-F6EECF244321}">
                <p14:modId xmlns:p14="http://schemas.microsoft.com/office/powerpoint/2010/main" val="2214965252"/>
              </p:ext>
            </p:extLst>
          </p:nvPr>
        </p:nvGraphicFramePr>
        <p:xfrm>
          <a:off x="816804" y="2108274"/>
          <a:ext cx="11093116" cy="3657600"/>
        </p:xfrm>
        <a:graphic>
          <a:graphicData uri="http://schemas.openxmlformats.org/drawingml/2006/table">
            <a:tbl>
              <a:tblPr bandRow="1">
                <a:tableStyleId>{0E3FDE45-AF77-4B5C-9715-49D594BDF05E}</a:tableStyleId>
              </a:tblPr>
              <a:tblGrid>
                <a:gridCol w="11093116">
                  <a:extLst>
                    <a:ext uri="{9D8B030D-6E8A-4147-A177-3AD203B41FA5}">
                      <a16:colId xmlns:a16="http://schemas.microsoft.com/office/drawing/2014/main" val="1711170563"/>
                    </a:ext>
                  </a:extLst>
                </a:gridCol>
              </a:tblGrid>
              <a:tr h="370840">
                <a:tc>
                  <a:txBody>
                    <a:bodyPr/>
                    <a:lstStyle/>
                    <a:p>
                      <a:pPr algn="l"/>
                      <a:r>
                        <a:rPr lang="fr-FR" sz="2400" dirty="0">
                          <a:solidFill>
                            <a:schemeClr val="accent5">
                              <a:lumMod val="50000"/>
                            </a:schemeClr>
                          </a:solidFill>
                        </a:rPr>
                        <a:t>Comprend</a:t>
                      </a:r>
                      <a:r>
                        <a:rPr lang="fr-FR" sz="2400" b="1" dirty="0">
                          <a:solidFill>
                            <a:schemeClr val="accent5">
                              <a:lumMod val="50000"/>
                            </a:schemeClr>
                          </a:solidFill>
                        </a:rPr>
                        <a:t>-elle</a:t>
                      </a:r>
                      <a:r>
                        <a:rPr lang="fr-FR" sz="2400" dirty="0">
                          <a:solidFill>
                            <a:schemeClr val="accent5">
                              <a:lumMod val="50000"/>
                            </a:schemeClr>
                          </a:solidFill>
                        </a:rPr>
                        <a:t> l’espagnol ?</a:t>
                      </a:r>
                    </a:p>
                  </a:txBody>
                  <a:tcPr/>
                </a:tc>
                <a:extLst>
                  <a:ext uri="{0D108BD9-81ED-4DB2-BD59-A6C34878D82A}">
                    <a16:rowId xmlns:a16="http://schemas.microsoft.com/office/drawing/2014/main" val="396911617"/>
                  </a:ext>
                </a:extLst>
              </a:tr>
              <a:tr h="370840">
                <a:tc>
                  <a:txBody>
                    <a:bodyPr/>
                    <a:lstStyle/>
                    <a:p>
                      <a:pPr algn="l"/>
                      <a:r>
                        <a:rPr lang="fr-FR" sz="2400" b="1" dirty="0">
                          <a:solidFill>
                            <a:schemeClr val="accent5">
                              <a:lumMod val="50000"/>
                            </a:schemeClr>
                          </a:solidFill>
                        </a:rPr>
                        <a:t>Elle </a:t>
                      </a:r>
                      <a:r>
                        <a:rPr lang="fr-FR" sz="2400" dirty="0">
                          <a:solidFill>
                            <a:schemeClr val="accent5">
                              <a:lumMod val="50000"/>
                            </a:schemeClr>
                          </a:solidFill>
                        </a:rPr>
                        <a:t>apprend l’anglais et l’italien.</a:t>
                      </a:r>
                    </a:p>
                  </a:txBody>
                  <a:tcPr/>
                </a:tc>
                <a:extLst>
                  <a:ext uri="{0D108BD9-81ED-4DB2-BD59-A6C34878D82A}">
                    <a16:rowId xmlns:a16="http://schemas.microsoft.com/office/drawing/2014/main" val="4180439611"/>
                  </a:ext>
                </a:extLst>
              </a:tr>
              <a:tr h="370840">
                <a:tc>
                  <a:txBody>
                    <a:bodyPr/>
                    <a:lstStyle/>
                    <a:p>
                      <a:pPr algn="l"/>
                      <a:r>
                        <a:rPr lang="fr-FR" sz="2400" dirty="0">
                          <a:solidFill>
                            <a:schemeClr val="accent5">
                              <a:lumMod val="50000"/>
                            </a:schemeClr>
                          </a:solidFill>
                        </a:rPr>
                        <a:t>Intéressant ! Prend</a:t>
                      </a:r>
                      <a:r>
                        <a:rPr lang="fr-FR" sz="2400" b="1" dirty="0">
                          <a:solidFill>
                            <a:schemeClr val="accent5">
                              <a:lumMod val="50000"/>
                            </a:schemeClr>
                          </a:solidFill>
                        </a:rPr>
                        <a:t>-elle </a:t>
                      </a:r>
                      <a:r>
                        <a:rPr lang="fr-FR" sz="2400" dirty="0">
                          <a:solidFill>
                            <a:schemeClr val="accent5">
                              <a:lumMod val="50000"/>
                            </a:schemeClr>
                          </a:solidFill>
                        </a:rPr>
                        <a:t>des livres italiens en vacances ?</a:t>
                      </a:r>
                    </a:p>
                  </a:txBody>
                  <a:tcPr/>
                </a:tc>
                <a:extLst>
                  <a:ext uri="{0D108BD9-81ED-4DB2-BD59-A6C34878D82A}">
                    <a16:rowId xmlns:a16="http://schemas.microsoft.com/office/drawing/2014/main" val="2832973553"/>
                  </a:ext>
                </a:extLst>
              </a:tr>
              <a:tr h="370840">
                <a:tc>
                  <a:txBody>
                    <a:bodyPr/>
                    <a:lstStyle/>
                    <a:p>
                      <a:pPr algn="l"/>
                      <a:r>
                        <a:rPr lang="fr-FR" sz="2400" dirty="0">
                          <a:solidFill>
                            <a:schemeClr val="accent5">
                              <a:lumMod val="50000"/>
                            </a:schemeClr>
                          </a:solidFill>
                        </a:rPr>
                        <a:t>Oui, et </a:t>
                      </a:r>
                      <a:r>
                        <a:rPr lang="fr-FR" sz="2400" b="1" dirty="0">
                          <a:solidFill>
                            <a:schemeClr val="accent5">
                              <a:lumMod val="50000"/>
                            </a:schemeClr>
                          </a:solidFill>
                        </a:rPr>
                        <a:t>elle </a:t>
                      </a:r>
                      <a:r>
                        <a:rPr lang="fr-FR" sz="2400" dirty="0">
                          <a:solidFill>
                            <a:schemeClr val="accent5">
                              <a:lumMod val="50000"/>
                            </a:schemeClr>
                          </a:solidFill>
                        </a:rPr>
                        <a:t>entend souvent la langue à Nice puisque c’est à la frontière.</a:t>
                      </a:r>
                    </a:p>
                  </a:txBody>
                  <a:tcPr/>
                </a:tc>
                <a:extLst>
                  <a:ext uri="{0D108BD9-81ED-4DB2-BD59-A6C34878D82A}">
                    <a16:rowId xmlns:a16="http://schemas.microsoft.com/office/drawing/2014/main" val="1681101323"/>
                  </a:ext>
                </a:extLst>
              </a:tr>
              <a:tr h="370840">
                <a:tc>
                  <a:txBody>
                    <a:bodyPr/>
                    <a:lstStyle/>
                    <a:p>
                      <a:pPr algn="l"/>
                      <a:r>
                        <a:rPr lang="fr-FR" sz="2400" dirty="0">
                          <a:solidFill>
                            <a:schemeClr val="accent5">
                              <a:lumMod val="50000"/>
                            </a:schemeClr>
                          </a:solidFill>
                        </a:rPr>
                        <a:t>Ah ! </a:t>
                      </a:r>
                      <a:r>
                        <a:rPr lang="fr-FR" sz="2400" b="1" dirty="0">
                          <a:solidFill>
                            <a:schemeClr val="accent5">
                              <a:lumMod val="50000"/>
                            </a:schemeClr>
                          </a:solidFill>
                        </a:rPr>
                        <a:t>Elle </a:t>
                      </a:r>
                      <a:r>
                        <a:rPr lang="fr-FR" sz="2400" b="0" dirty="0">
                          <a:solidFill>
                            <a:schemeClr val="accent5">
                              <a:lumMod val="50000"/>
                            </a:schemeClr>
                          </a:solidFill>
                        </a:rPr>
                        <a:t>répond</a:t>
                      </a:r>
                      <a:r>
                        <a:rPr lang="fr-FR" sz="2400" dirty="0">
                          <a:solidFill>
                            <a:schemeClr val="accent5">
                              <a:lumMod val="50000"/>
                            </a:schemeClr>
                          </a:solidFill>
                        </a:rPr>
                        <a:t> aux questions en italien alors.</a:t>
                      </a:r>
                    </a:p>
                  </a:txBody>
                  <a:tcPr/>
                </a:tc>
                <a:extLst>
                  <a:ext uri="{0D108BD9-81ED-4DB2-BD59-A6C34878D82A}">
                    <a16:rowId xmlns:a16="http://schemas.microsoft.com/office/drawing/2014/main" val="3962473967"/>
                  </a:ext>
                </a:extLst>
              </a:tr>
              <a:tr h="370840">
                <a:tc>
                  <a:txBody>
                    <a:bodyPr/>
                    <a:lstStyle/>
                    <a:p>
                      <a:pPr algn="l"/>
                      <a:r>
                        <a:rPr lang="fr-FR" sz="2400" dirty="0">
                          <a:solidFill>
                            <a:schemeClr val="accent5">
                              <a:lumMod val="50000"/>
                            </a:schemeClr>
                          </a:solidFill>
                        </a:rPr>
                        <a:t>Dépend</a:t>
                      </a:r>
                      <a:r>
                        <a:rPr lang="fr-FR" sz="2400" b="1" dirty="0">
                          <a:solidFill>
                            <a:schemeClr val="accent5">
                              <a:lumMod val="50000"/>
                            </a:schemeClr>
                          </a:solidFill>
                        </a:rPr>
                        <a:t>-elle</a:t>
                      </a:r>
                      <a:r>
                        <a:rPr lang="fr-FR" sz="2400" dirty="0">
                          <a:solidFill>
                            <a:schemeClr val="accent5">
                              <a:lumMod val="50000"/>
                            </a:schemeClr>
                          </a:solidFill>
                        </a:rPr>
                        <a:t> d’un dictionnaire ?</a:t>
                      </a:r>
                    </a:p>
                  </a:txBody>
                  <a:tcPr/>
                </a:tc>
                <a:extLst>
                  <a:ext uri="{0D108BD9-81ED-4DB2-BD59-A6C34878D82A}">
                    <a16:rowId xmlns:a16="http://schemas.microsoft.com/office/drawing/2014/main" val="2096066136"/>
                  </a:ext>
                </a:extLst>
              </a:tr>
              <a:tr h="370840">
                <a:tc>
                  <a:txBody>
                    <a:bodyPr/>
                    <a:lstStyle/>
                    <a:p>
                      <a:pPr algn="l"/>
                      <a:r>
                        <a:rPr lang="fr-FR" sz="2400" dirty="0">
                          <a:solidFill>
                            <a:schemeClr val="accent5">
                              <a:lumMod val="50000"/>
                            </a:schemeClr>
                          </a:solidFill>
                        </a:rPr>
                        <a:t>Non, normalement </a:t>
                      </a:r>
                      <a:r>
                        <a:rPr lang="fr-FR" sz="2400" b="1" dirty="0">
                          <a:solidFill>
                            <a:schemeClr val="accent5">
                              <a:lumMod val="50000"/>
                            </a:schemeClr>
                          </a:solidFill>
                        </a:rPr>
                        <a:t>elle </a:t>
                      </a:r>
                      <a:r>
                        <a:rPr lang="fr-FR" sz="2400" dirty="0">
                          <a:solidFill>
                            <a:schemeClr val="accent5">
                              <a:lumMod val="50000"/>
                            </a:schemeClr>
                          </a:solidFill>
                        </a:rPr>
                        <a:t>comprend des phrases sans dictionnaire.</a:t>
                      </a:r>
                    </a:p>
                  </a:txBody>
                  <a:tcPr/>
                </a:tc>
                <a:extLst>
                  <a:ext uri="{0D108BD9-81ED-4DB2-BD59-A6C34878D82A}">
                    <a16:rowId xmlns:a16="http://schemas.microsoft.com/office/drawing/2014/main" val="616348090"/>
                  </a:ext>
                </a:extLst>
              </a:tr>
              <a:tr h="370840">
                <a:tc>
                  <a:txBody>
                    <a:bodyPr/>
                    <a:lstStyle/>
                    <a:p>
                      <a:pPr algn="l"/>
                      <a:endParaRPr lang="fr-FR" sz="2400" dirty="0">
                        <a:solidFill>
                          <a:schemeClr val="accent5">
                            <a:lumMod val="50000"/>
                          </a:schemeClr>
                        </a:solidFill>
                      </a:endParaRPr>
                    </a:p>
                  </a:txBody>
                  <a:tcPr/>
                </a:tc>
                <a:extLst>
                  <a:ext uri="{0D108BD9-81ED-4DB2-BD59-A6C34878D82A}">
                    <a16:rowId xmlns:a16="http://schemas.microsoft.com/office/drawing/2014/main" val="3903031643"/>
                  </a:ext>
                </a:extLst>
              </a:tr>
            </a:tbl>
          </a:graphicData>
        </a:graphic>
      </p:graphicFrame>
      <p:sp>
        <p:nvSpPr>
          <p:cNvPr id="30" name="Title 29">
            <a:extLst>
              <a:ext uri="{FF2B5EF4-FFF2-40B4-BE49-F238E27FC236}">
                <a16:creationId xmlns:a16="http://schemas.microsoft.com/office/drawing/2014/main" id="{C0A0E50C-8417-4DDB-B0E8-BABB988EF896}"/>
              </a:ext>
            </a:extLst>
          </p:cNvPr>
          <p:cNvSpPr>
            <a:spLocks noGrp="1"/>
          </p:cNvSpPr>
          <p:nvPr>
            <p:ph type="ctrTitle"/>
          </p:nvPr>
        </p:nvSpPr>
        <p:spPr>
          <a:xfrm flipV="1">
            <a:off x="914400" y="649468"/>
            <a:ext cx="5265384" cy="472895"/>
          </a:xfrm>
        </p:spPr>
        <p:txBody>
          <a:bodyPr>
            <a:normAutofit/>
          </a:bodyPr>
          <a:lstStyle/>
          <a:p>
            <a:r>
              <a:rPr lang="fr-FR" sz="1200" dirty="0"/>
              <a:t>Ils parlent d’Océane</a:t>
            </a:r>
          </a:p>
        </p:txBody>
      </p:sp>
      <p:pic>
        <p:nvPicPr>
          <p:cNvPr id="5" name="Picture 4" descr="background rectangle">
            <a:extLst>
              <a:ext uri="{FF2B5EF4-FFF2-40B4-BE49-F238E27FC236}">
                <a16:creationId xmlns:a16="http://schemas.microsoft.com/office/drawing/2014/main" id="{7C36117D-9F26-4FC3-949E-E962AFC4D4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3">
            <a:extLst>
              <a:ext uri="{FF2B5EF4-FFF2-40B4-BE49-F238E27FC236}">
                <a16:creationId xmlns:a16="http://schemas.microsoft.com/office/drawing/2014/main" id="{3C9F2D2E-B999-4EED-86DC-3272CAEC4D2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Ils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parlent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d’Océane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ounded Rectangle 46">
            <a:extLst>
              <a:ext uri="{FF2B5EF4-FFF2-40B4-BE49-F238E27FC236}">
                <a16:creationId xmlns:a16="http://schemas.microsoft.com/office/drawing/2014/main" id="{2B643172-EFF8-4046-8BE2-626DFD4DBB4D}"/>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860E179-3465-4DCE-BF1F-82937B523B9C}"/>
              </a:ext>
            </a:extLst>
          </p:cNvPr>
          <p:cNvSpPr txBox="1"/>
          <p:nvPr/>
        </p:nvSpPr>
        <p:spPr>
          <a:xfrm>
            <a:off x="62746" y="1181543"/>
            <a:ext cx="3806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E6000"/>
                </a:solidFill>
                <a:effectLst/>
                <a:uLnTx/>
                <a:uFillTx/>
                <a:latin typeface="Century Gothic" panose="020F0302020204030204"/>
                <a:ea typeface="+mn-ea"/>
                <a:cs typeface="+mn-cs"/>
              </a:rPr>
              <a:t>Réponses</a:t>
            </a:r>
          </a:p>
        </p:txBody>
      </p:sp>
      <p:pic>
        <p:nvPicPr>
          <p:cNvPr id="4" name="Picture 4" descr="Italy Clip Art">
            <a:extLst>
              <a:ext uri="{FF2B5EF4-FFF2-40B4-BE49-F238E27FC236}">
                <a16:creationId xmlns:a16="http://schemas.microsoft.com/office/drawing/2014/main" id="{B9DEA47D-0CC9-439F-93CB-4EBFB95F6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654" y="2352367"/>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ook It Up Clip Art">
            <a:extLst>
              <a:ext uri="{FF2B5EF4-FFF2-40B4-BE49-F238E27FC236}">
                <a16:creationId xmlns:a16="http://schemas.microsoft.com/office/drawing/2014/main" id="{6EB728D4-6B97-4409-AA78-B3F01B7E27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4853" y="3922962"/>
            <a:ext cx="1164587" cy="9006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6FF3EA1-B423-43B5-9600-14B898BF80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5490" y="-116190"/>
            <a:ext cx="2004209" cy="2004209"/>
          </a:xfrm>
          <a:prstGeom prst="rect">
            <a:avLst/>
          </a:prstGeom>
        </p:spPr>
      </p:pic>
      <p:grpSp>
        <p:nvGrpSpPr>
          <p:cNvPr id="23" name="Group 22">
            <a:extLst>
              <a:ext uri="{FF2B5EF4-FFF2-40B4-BE49-F238E27FC236}">
                <a16:creationId xmlns:a16="http://schemas.microsoft.com/office/drawing/2014/main" id="{086B0C49-77A2-4D86-92FA-6EA8AF9080E2}"/>
              </a:ext>
            </a:extLst>
          </p:cNvPr>
          <p:cNvGrpSpPr/>
          <p:nvPr/>
        </p:nvGrpSpPr>
        <p:grpSpPr>
          <a:xfrm>
            <a:off x="8639844" y="61437"/>
            <a:ext cx="1627303" cy="1446716"/>
            <a:chOff x="8630218" y="102263"/>
            <a:chExt cx="1627303" cy="1446716"/>
          </a:xfrm>
        </p:grpSpPr>
        <p:pic>
          <p:nvPicPr>
            <p:cNvPr id="24" name="Picture 23" descr="A picture containing shirt&#10;&#10;Description automatically generated">
              <a:extLst>
                <a:ext uri="{FF2B5EF4-FFF2-40B4-BE49-F238E27FC236}">
                  <a16:creationId xmlns:a16="http://schemas.microsoft.com/office/drawing/2014/main" id="{C073172E-6D8C-4F13-820A-350D55D45C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5349" y="102263"/>
              <a:ext cx="1308374" cy="1308374"/>
            </a:xfrm>
            <a:prstGeom prst="rect">
              <a:avLst/>
            </a:prstGeom>
          </p:spPr>
        </p:pic>
        <p:sp>
          <p:nvSpPr>
            <p:cNvPr id="25" name="Speech Bubble: Oval 24">
              <a:extLst>
                <a:ext uri="{FF2B5EF4-FFF2-40B4-BE49-F238E27FC236}">
                  <a16:creationId xmlns:a16="http://schemas.microsoft.com/office/drawing/2014/main" id="{7109E264-7EAE-4CC7-8C35-8D395E980867}"/>
                </a:ext>
              </a:extLst>
            </p:cNvPr>
            <p:cNvSpPr/>
            <p:nvPr/>
          </p:nvSpPr>
          <p:spPr>
            <a:xfrm>
              <a:off x="8630218" y="191183"/>
              <a:ext cx="1627303" cy="1357796"/>
            </a:xfrm>
            <a:prstGeom prst="wedgeEllipseCallout">
              <a:avLst>
                <a:gd name="adj1" fmla="val -60242"/>
                <a:gd name="adj2" fmla="val 32018"/>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6" name="Rectangle 25">
            <a:hlinkClick r:id="" action="ppaction://noaction">
              <a:snd r:embed="rId8" name="comprend elle l'espagnol.wav"/>
            </a:hlinkClick>
            <a:extLst>
              <a:ext uri="{FF2B5EF4-FFF2-40B4-BE49-F238E27FC236}">
                <a16:creationId xmlns:a16="http://schemas.microsoft.com/office/drawing/2014/main" id="{1F499BBE-CB0C-1D43-AD14-002CE250679E}"/>
              </a:ext>
            </a:extLst>
          </p:cNvPr>
          <p:cNvSpPr>
            <a:spLocks noChangeAspect="1"/>
          </p:cNvSpPr>
          <p:nvPr/>
        </p:nvSpPr>
        <p:spPr>
          <a:xfrm>
            <a:off x="327497" y="20656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7" name="Rectangle 26">
            <a:hlinkClick r:id="" action="ppaction://noaction">
              <a:snd r:embed="rId9" name="elle apprend.wav"/>
            </a:hlinkClick>
            <a:extLst>
              <a:ext uri="{FF2B5EF4-FFF2-40B4-BE49-F238E27FC236}">
                <a16:creationId xmlns:a16="http://schemas.microsoft.com/office/drawing/2014/main" id="{016B3036-082B-D24A-8FDE-87B9D58EA2C5}"/>
              </a:ext>
            </a:extLst>
          </p:cNvPr>
          <p:cNvSpPr>
            <a:spLocks noChangeAspect="1"/>
          </p:cNvSpPr>
          <p:nvPr/>
        </p:nvSpPr>
        <p:spPr>
          <a:xfrm>
            <a:off x="327497" y="254579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8" name="Rectangle 27">
            <a:hlinkClick r:id="" action="ppaction://noaction">
              <a:snd r:embed="rId10" name="interessant.wav"/>
            </a:hlinkClick>
            <a:extLst>
              <a:ext uri="{FF2B5EF4-FFF2-40B4-BE49-F238E27FC236}">
                <a16:creationId xmlns:a16="http://schemas.microsoft.com/office/drawing/2014/main" id="{E4B7746F-E8D3-A648-9827-499288BD3951}"/>
              </a:ext>
            </a:extLst>
          </p:cNvPr>
          <p:cNvSpPr>
            <a:spLocks noChangeAspect="1"/>
          </p:cNvSpPr>
          <p:nvPr/>
        </p:nvSpPr>
        <p:spPr>
          <a:xfrm>
            <a:off x="327497" y="30259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29" name="Rectangle 28">
            <a:hlinkClick r:id="" action="ppaction://noaction">
              <a:snd r:embed="rId11" name="oui et elle.wav"/>
            </a:hlinkClick>
            <a:extLst>
              <a:ext uri="{FF2B5EF4-FFF2-40B4-BE49-F238E27FC236}">
                <a16:creationId xmlns:a16="http://schemas.microsoft.com/office/drawing/2014/main" id="{1DC1DAED-F5E3-FD41-A80A-80B454899474}"/>
              </a:ext>
            </a:extLst>
          </p:cNvPr>
          <p:cNvSpPr>
            <a:spLocks noChangeAspect="1"/>
          </p:cNvSpPr>
          <p:nvPr/>
        </p:nvSpPr>
        <p:spPr>
          <a:xfrm>
            <a:off x="327497" y="351007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31" name="Rectangle 30">
            <a:hlinkClick r:id="" action="ppaction://noaction">
              <a:snd r:embed="rId12" name="ahh.wav"/>
            </a:hlinkClick>
            <a:extLst>
              <a:ext uri="{FF2B5EF4-FFF2-40B4-BE49-F238E27FC236}">
                <a16:creationId xmlns:a16="http://schemas.microsoft.com/office/drawing/2014/main" id="{A3BFFF24-B4DA-E546-A8C9-D6D86F9B1568}"/>
              </a:ext>
            </a:extLst>
          </p:cNvPr>
          <p:cNvSpPr>
            <a:spLocks noChangeAspect="1"/>
          </p:cNvSpPr>
          <p:nvPr/>
        </p:nvSpPr>
        <p:spPr>
          <a:xfrm>
            <a:off x="327497" y="398201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33" name="Rectangle 32">
            <a:hlinkClick r:id="" action="ppaction://noaction">
              <a:snd r:embed="rId13" name="depend elle.wav"/>
            </a:hlinkClick>
            <a:extLst>
              <a:ext uri="{FF2B5EF4-FFF2-40B4-BE49-F238E27FC236}">
                <a16:creationId xmlns:a16="http://schemas.microsoft.com/office/drawing/2014/main" id="{723AF01B-F98C-E946-A726-B45AB63778DF}"/>
              </a:ext>
            </a:extLst>
          </p:cNvPr>
          <p:cNvSpPr>
            <a:spLocks noChangeAspect="1"/>
          </p:cNvSpPr>
          <p:nvPr/>
        </p:nvSpPr>
        <p:spPr>
          <a:xfrm>
            <a:off x="327497" y="445642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34" name="Rectangle 33">
            <a:hlinkClick r:id="" action="ppaction://noaction">
              <a:snd r:embed="rId14" name="8.2.2.3 edit slide 47.wav"/>
            </a:hlinkClick>
            <a:extLst>
              <a:ext uri="{FF2B5EF4-FFF2-40B4-BE49-F238E27FC236}">
                <a16:creationId xmlns:a16="http://schemas.microsoft.com/office/drawing/2014/main" id="{BADA0012-7E43-0A42-92AC-08B011631176}"/>
              </a:ext>
            </a:extLst>
          </p:cNvPr>
          <p:cNvSpPr>
            <a:spLocks noChangeAspect="1"/>
          </p:cNvSpPr>
          <p:nvPr/>
        </p:nvSpPr>
        <p:spPr>
          <a:xfrm>
            <a:off x="327497" y="491271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Tree>
    <p:extLst>
      <p:ext uri="{BB962C8B-B14F-4D97-AF65-F5344CB8AC3E}">
        <p14:creationId xmlns:p14="http://schemas.microsoft.com/office/powerpoint/2010/main" val="281526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05654" y="2548779"/>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R</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éponds-tu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3600" b="1" dirty="0">
                <a:solidFill>
                  <a:prstClr val="white"/>
                </a:solidFill>
                <a:latin typeface="Century Gothic" panose="020F0302020204030204"/>
              </a:rPr>
              <a:t>au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téléphone</a:t>
            </a:r>
            <a:r>
              <a:rPr lang="en-GB" sz="3600" dirty="0">
                <a:solidFill>
                  <a:prstClr val="white"/>
                </a:solidFill>
                <a:latin typeface="Century Gothic" panose="020F0302020204030204"/>
              </a:rPr>
              <a:t> ?</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answer the telephone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3224184"/>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ounded Rectangle 51">
            <a:extLst>
              <a:ext uri="{FF2B5EF4-FFF2-40B4-BE49-F238E27FC236}">
                <a16:creationId xmlns:a16="http://schemas.microsoft.com/office/drawing/2014/main" id="{7508CB18-B0DB-4F68-A6D8-BB3232E997F8}"/>
              </a:ext>
            </a:extLst>
          </p:cNvPr>
          <p:cNvSpPr/>
          <p:nvPr/>
        </p:nvSpPr>
        <p:spPr>
          <a:xfrm>
            <a:off x="215851" y="3180633"/>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48">
            <a:extLst>
              <a:ext uri="{FF2B5EF4-FFF2-40B4-BE49-F238E27FC236}">
                <a16:creationId xmlns:a16="http://schemas.microsoft.com/office/drawing/2014/main" id="{C7803D1B-CF9C-4D0A-8C8A-326C8FB2EC76}"/>
              </a:ext>
            </a:extLst>
          </p:cNvPr>
          <p:cNvSpPr/>
          <p:nvPr/>
        </p:nvSpPr>
        <p:spPr>
          <a:xfrm>
            <a:off x="1776777" y="5533344"/>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Elle d</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épend</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3600" b="1" noProof="0" dirty="0">
                <a:solidFill>
                  <a:prstClr val="white"/>
                </a:solidFill>
                <a:latin typeface="Century Gothic" panose="020F0302020204030204"/>
              </a:rPr>
              <a:t>des</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hôpitaux</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locaux</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3" name="Rounded Rectangle 33">
            <a:extLst>
              <a:ext uri="{FF2B5EF4-FFF2-40B4-BE49-F238E27FC236}">
                <a16:creationId xmlns:a16="http://schemas.microsoft.com/office/drawing/2014/main" id="{A5D91AB2-E8AC-43C7-9540-6A039FA50354}"/>
              </a:ext>
            </a:extLst>
          </p:cNvPr>
          <p:cNvSpPr/>
          <p:nvPr/>
        </p:nvSpPr>
        <p:spPr>
          <a:xfrm>
            <a:off x="8208513" y="277750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depends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on the local hospitals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ounded Rectangle 51">
            <a:extLst>
              <a:ext uri="{FF2B5EF4-FFF2-40B4-BE49-F238E27FC236}">
                <a16:creationId xmlns:a16="http://schemas.microsoft.com/office/drawing/2014/main" id="{7508CB18-B0DB-4F68-A6D8-BB3232E997F8}"/>
              </a:ext>
            </a:extLst>
          </p:cNvPr>
          <p:cNvSpPr/>
          <p:nvPr/>
        </p:nvSpPr>
        <p:spPr>
          <a:xfrm>
            <a:off x="11008985" y="2242041"/>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6B913338-6108-426F-B7BF-58BBE28A2C05}"/>
              </a:ext>
            </a:extLst>
          </p:cNvPr>
          <p:cNvSpPr txBox="1"/>
          <p:nvPr/>
        </p:nvSpPr>
        <p:spPr>
          <a:xfrm>
            <a:off x="7479347" y="249870"/>
            <a:ext cx="2137719" cy="584775"/>
          </a:xfrm>
          <a:prstGeom prst="rect">
            <a:avLst/>
          </a:prstGeom>
          <a:solidFill>
            <a:schemeClr val="bg1"/>
          </a:solidFill>
        </p:spPr>
        <p:txBody>
          <a:bodyPr wrap="square" rtlCol="0">
            <a:spAutoFit/>
          </a:bodyPr>
          <a:lstStyle/>
          <a:p>
            <a:pPr algn="l"/>
            <a:r>
              <a:rPr lang="en-GB" sz="3200" b="1" dirty="0" err="1">
                <a:solidFill>
                  <a:srgbClr val="EE6000"/>
                </a:solidFill>
                <a:latin typeface="Century Gothic" panose="020F0302020204030204"/>
              </a:rPr>
              <a:t>Exemple</a:t>
            </a:r>
            <a:endParaRPr lang="fr-FR" sz="3200" b="1" dirty="0">
              <a:solidFill>
                <a:srgbClr val="EE6000"/>
              </a:solidFill>
              <a:latin typeface="Century Gothic" panose="020F0302020204030204"/>
            </a:endParaRPr>
          </a:p>
        </p:txBody>
      </p:sp>
      <p:sp>
        <p:nvSpPr>
          <p:cNvPr id="3" name="Rounded Rectangle 46">
            <a:extLst>
              <a:ext uri="{FF2B5EF4-FFF2-40B4-BE49-F238E27FC236}">
                <a16:creationId xmlns:a16="http://schemas.microsoft.com/office/drawing/2014/main" id="{81F65381-3E4E-4C4C-99C7-C338C373DA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43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[1/8]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15851" y="1971195"/>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réponds</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aux</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messages</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am answering the messages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2216975"/>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DF3FFC38-34AD-4695-9CEA-946306E24A1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970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[2/8]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32312" y="3798006"/>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depends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on the mobile phone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298130895"/>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3201813"/>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E9C94A86-84B5-4B3E-94E1-99A7862195F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8CFF46FF-6624-4373-B6A8-9ED6983715A3}"/>
              </a:ext>
            </a:extLst>
          </p:cNvPr>
          <p:cNvGrpSpPr/>
          <p:nvPr/>
        </p:nvGrpSpPr>
        <p:grpSpPr>
          <a:xfrm>
            <a:off x="1776777" y="5537395"/>
            <a:ext cx="8870163" cy="636284"/>
            <a:chOff x="1776777" y="5537395"/>
            <a:chExt cx="8870163" cy="636284"/>
          </a:xfrm>
        </p:grpSpPr>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D</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épend</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–il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du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portable </a:t>
              </a:r>
              <a:r>
                <a:rPr lang="en-GB" sz="3600" dirty="0">
                  <a:solidFill>
                    <a:prstClr val="white"/>
                  </a:solidFill>
                  <a:latin typeface="Century Gothic" panose="020F0302020204030204"/>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Arc 21">
              <a:extLst>
                <a:ext uri="{FF2B5EF4-FFF2-40B4-BE49-F238E27FC236}">
                  <a16:creationId xmlns:a16="http://schemas.microsoft.com/office/drawing/2014/main" id="{AAFF36AE-9362-427B-AF02-E697D8401768}"/>
                </a:ext>
              </a:extLst>
            </p:cNvPr>
            <p:cNvSpPr/>
            <p:nvPr/>
          </p:nvSpPr>
          <p:spPr>
            <a:xfrm rot="8096812">
              <a:off x="5145611" y="5542741"/>
              <a:ext cx="602474" cy="625592"/>
            </a:xfrm>
            <a:prstGeom prst="arc">
              <a:avLst>
                <a:gd name="adj1" fmla="val 16256441"/>
                <a:gd name="adj2" fmla="val 0"/>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grpSp>
    </p:spTree>
    <p:extLst>
      <p:ext uri="{BB962C8B-B14F-4D97-AF65-F5344CB8AC3E}">
        <p14:creationId xmlns:p14="http://schemas.microsoft.com/office/powerpoint/2010/main" val="392478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[3/8]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15851" y="3798006"/>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prstClr val="white"/>
                </a:solidFill>
                <a:latin typeface="Century Gothic" panose="020F0302020204030204"/>
              </a:rPr>
              <a:t>Il </a:t>
            </a:r>
            <a:r>
              <a:rPr lang="en-GB" sz="3600" noProof="0" dirty="0" err="1">
                <a:solidFill>
                  <a:prstClr val="white"/>
                </a:solidFill>
                <a:latin typeface="Century Gothic" panose="020F0302020204030204"/>
              </a:rPr>
              <a:t>r</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épond</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à </a:t>
            </a:r>
            <a:r>
              <a:rPr kumimoji="0" lang="en-GB" sz="3600" b="1" i="0" u="none" strike="noStrike" kern="1200" cap="none" spc="0" normalizeH="0" noProof="0" dirty="0" err="1">
                <a:ln>
                  <a:noFill/>
                </a:ln>
                <a:solidFill>
                  <a:prstClr val="white"/>
                </a:solidFill>
                <a:effectLst/>
                <a:uLnTx/>
                <a:uFillTx/>
                <a:latin typeface="Century Gothic" panose="020F0302020204030204"/>
                <a:ea typeface="+mn-ea"/>
                <a:cs typeface="+mn-cs"/>
              </a:rPr>
              <a:t>l’</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élève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051801" y="2757386"/>
            <a:ext cx="2395882"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answers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the pupil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2242041"/>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D28F28CE-75AF-46F4-A207-5B998B3F06B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04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[4/8]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15851" y="3163937"/>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Elle</a:t>
            </a:r>
            <a:r>
              <a:rPr lang="en-GB" sz="3600" noProof="0" dirty="0">
                <a:solidFill>
                  <a:prstClr val="white"/>
                </a:solidFill>
                <a:latin typeface="Century Gothic" panose="020F0302020204030204"/>
              </a:rPr>
              <a:t> </a:t>
            </a:r>
            <a:r>
              <a:rPr lang="en-GB" sz="3600" dirty="0" err="1">
                <a:solidFill>
                  <a:prstClr val="white"/>
                </a:solidFill>
                <a:latin typeface="Century Gothic" panose="020F0302020204030204"/>
              </a:rPr>
              <a:t>dé</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pend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du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travail international.</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442949"/>
            <a:ext cx="2275075" cy="946291"/>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depends on the international work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2242041"/>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1461584D-6F0F-4BDE-870D-58D96399E17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627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[5/8]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05654" y="2575730"/>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Réponds-tu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aux</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questions ?</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are answering</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the questions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3226986"/>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E9B94D68-3ACC-45AC-82CD-5802C963F42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65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[6/8]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15851" y="2582874"/>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D</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épends-tu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de </a:t>
            </a:r>
            <a:r>
              <a:rPr kumimoji="0" lang="en-GB" sz="3600" b="1" i="0" u="none" strike="noStrike" kern="1200" cap="none" spc="0" normalizeH="0" noProof="0" dirty="0" err="1">
                <a:ln>
                  <a:noFill/>
                </a:ln>
                <a:solidFill>
                  <a:prstClr val="white"/>
                </a:solidFill>
                <a:effectLst/>
                <a:uLnTx/>
                <a:uFillTx/>
                <a:latin typeface="Century Gothic" panose="020F0302020204030204"/>
                <a:ea typeface="+mn-ea"/>
                <a:cs typeface="+mn-cs"/>
              </a:rPr>
              <a:t>l</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’argent</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depend</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on the money</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3226986"/>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2F0BC81F-C89A-48DA-9578-6F552E3E2FE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587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[7/8]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15851" y="3798006"/>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Il r</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épond</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à </a:t>
            </a:r>
            <a:r>
              <a:rPr kumimoji="0" lang="en-GB" sz="3600" b="1" i="0" u="none" strike="noStrike" kern="1200" cap="none" spc="0" normalizeH="0" noProof="0" dirty="0" err="1">
                <a:ln>
                  <a:noFill/>
                </a:ln>
                <a:solidFill>
                  <a:prstClr val="white"/>
                </a:solidFill>
                <a:effectLst/>
                <a:uLnTx/>
                <a:uFillTx/>
                <a:latin typeface="Century Gothic" panose="020F0302020204030204"/>
                <a:ea typeface="+mn-ea"/>
                <a:cs typeface="+mn-cs"/>
              </a:rPr>
              <a:t>l</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’annonce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replies to</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the announcement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2242041"/>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A0036354-C34C-43D0-880E-3B7426E7021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8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63127" cy="707849"/>
          </a:xfrm>
        </p:spPr>
        <p:txBody>
          <a:bodyPr>
            <a:normAutofit fontScale="90000"/>
          </a:bodyPr>
          <a:lstStyle/>
          <a:p>
            <a:r>
              <a:rPr lang="en-GB" sz="3600" b="1" dirty="0">
                <a:solidFill>
                  <a:schemeClr val="bg1"/>
                </a:solidFill>
              </a:rPr>
              <a:t>Phrase </a:t>
            </a:r>
            <a:r>
              <a:rPr lang="en-GB" sz="3600" b="1" dirty="0" err="1">
                <a:solidFill>
                  <a:schemeClr val="bg1"/>
                </a:solidFill>
              </a:rPr>
              <a:t>ou</a:t>
            </a:r>
            <a:r>
              <a:rPr lang="en-GB" sz="3600" b="1" dirty="0">
                <a:solidFill>
                  <a:schemeClr val="bg1"/>
                </a:solidFill>
              </a:rPr>
              <a:t> question ? [8/8]</a:t>
            </a:r>
          </a:p>
        </p:txBody>
      </p:sp>
      <p:sp>
        <p:nvSpPr>
          <p:cNvPr id="10" name="Rounded Rectangle 33">
            <a:extLst>
              <a:ext uri="{FF2B5EF4-FFF2-40B4-BE49-F238E27FC236}">
                <a16:creationId xmlns:a16="http://schemas.microsoft.com/office/drawing/2014/main" id="{E7D52083-7A5A-4F50-A1E1-1D582CF290D0}"/>
              </a:ext>
            </a:extLst>
          </p:cNvPr>
          <p:cNvSpPr/>
          <p:nvPr/>
        </p:nvSpPr>
        <p:spPr>
          <a:xfrm>
            <a:off x="290956" y="20302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1" name="Rounded Rectangle 33">
            <a:extLst>
              <a:ext uri="{FF2B5EF4-FFF2-40B4-BE49-F238E27FC236}">
                <a16:creationId xmlns:a16="http://schemas.microsoft.com/office/drawing/2014/main" id="{49E790A0-9D01-4558-BB9B-1C87667C8913}"/>
              </a:ext>
            </a:extLst>
          </p:cNvPr>
          <p:cNvSpPr/>
          <p:nvPr/>
        </p:nvSpPr>
        <p:spPr>
          <a:xfrm>
            <a:off x="274495" y="2628524"/>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2" name="Rounded Rectangle 33">
            <a:extLst>
              <a:ext uri="{FF2B5EF4-FFF2-40B4-BE49-F238E27FC236}">
                <a16:creationId xmlns:a16="http://schemas.microsoft.com/office/drawing/2014/main" id="{E03E229B-DD8B-4ED4-A2DD-E7A5D05D8CF0}"/>
              </a:ext>
            </a:extLst>
          </p:cNvPr>
          <p:cNvSpPr/>
          <p:nvPr/>
        </p:nvSpPr>
        <p:spPr>
          <a:xfrm>
            <a:off x="264298" y="322698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3" name="Rounded Rectangle 33">
            <a:extLst>
              <a:ext uri="{FF2B5EF4-FFF2-40B4-BE49-F238E27FC236}">
                <a16:creationId xmlns:a16="http://schemas.microsoft.com/office/drawing/2014/main" id="{9F98A007-DB14-48BB-A9F2-4729E7C70D37}"/>
              </a:ext>
            </a:extLst>
          </p:cNvPr>
          <p:cNvSpPr/>
          <p:nvPr/>
        </p:nvSpPr>
        <p:spPr>
          <a:xfrm>
            <a:off x="279164" y="3858840"/>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4" name="Rounded Rectangle 51">
            <a:extLst>
              <a:ext uri="{FF2B5EF4-FFF2-40B4-BE49-F238E27FC236}">
                <a16:creationId xmlns:a16="http://schemas.microsoft.com/office/drawing/2014/main" id="{7508CB18-B0DB-4F68-A6D8-BB3232E997F8}"/>
              </a:ext>
            </a:extLst>
          </p:cNvPr>
          <p:cNvSpPr/>
          <p:nvPr/>
        </p:nvSpPr>
        <p:spPr>
          <a:xfrm>
            <a:off x="205654" y="3181564"/>
            <a:ext cx="1770729" cy="636284"/>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33">
            <a:extLst>
              <a:ext uri="{FF2B5EF4-FFF2-40B4-BE49-F238E27FC236}">
                <a16:creationId xmlns:a16="http://schemas.microsoft.com/office/drawing/2014/main" id="{A5D91AB2-E8AC-43C7-9540-6A039FA50354}"/>
              </a:ext>
            </a:extLst>
          </p:cNvPr>
          <p:cNvSpPr/>
          <p:nvPr/>
        </p:nvSpPr>
        <p:spPr>
          <a:xfrm>
            <a:off x="8172607" y="2757386"/>
            <a:ext cx="2275075"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depends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on the </a:t>
            </a:r>
            <a:r>
              <a:rPr lang="en-GB" sz="2000" b="1" dirty="0">
                <a:solidFill>
                  <a:prstClr val="white"/>
                </a:solidFill>
                <a:latin typeface="Century Gothic" panose="020F0302020204030204"/>
              </a:rPr>
              <a:t>social networks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17"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1340053810"/>
              </p:ext>
            </p:extLst>
          </p:nvPr>
        </p:nvGraphicFramePr>
        <p:xfrm>
          <a:off x="2881562" y="1320897"/>
          <a:ext cx="3928312" cy="3982500"/>
        </p:xfrm>
        <a:graphic>
          <a:graphicData uri="http://schemas.openxmlformats.org/drawingml/2006/table">
            <a:tbl>
              <a:tblPr firstRow="1" bandRow="1">
                <a:tableStyleId>{5940675A-B579-460E-94D1-54222C63F5DA}</a:tableStyleId>
              </a:tblPr>
              <a:tblGrid>
                <a:gridCol w="1310668">
                  <a:extLst>
                    <a:ext uri="{9D8B030D-6E8A-4147-A177-3AD203B41FA5}">
                      <a16:colId xmlns:a16="http://schemas.microsoft.com/office/drawing/2014/main" val="3524906184"/>
                    </a:ext>
                  </a:extLst>
                </a:gridCol>
                <a:gridCol w="1308822">
                  <a:extLst>
                    <a:ext uri="{9D8B030D-6E8A-4147-A177-3AD203B41FA5}">
                      <a16:colId xmlns:a16="http://schemas.microsoft.com/office/drawing/2014/main" val="1373132536"/>
                    </a:ext>
                  </a:extLst>
                </a:gridCol>
                <a:gridCol w="1308822">
                  <a:extLst>
                    <a:ext uri="{9D8B030D-6E8A-4147-A177-3AD203B41FA5}">
                      <a16:colId xmlns:a16="http://schemas.microsoft.com/office/drawing/2014/main" val="451574352"/>
                    </a:ext>
                  </a:extLst>
                </a:gridCol>
              </a:tblGrid>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au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4819950"/>
                  </a:ext>
                </a:extLst>
              </a:tr>
              <a:tr h="995625">
                <a:tc>
                  <a:txBody>
                    <a:bodyPr/>
                    <a:lstStyle/>
                    <a:p>
                      <a:pPr algn="ctr"/>
                      <a:r>
                        <a:rPr lang="en-GB" sz="2400" b="1" dirty="0">
                          <a:solidFill>
                            <a:srgbClr val="115076"/>
                          </a:solidFill>
                        </a:rPr>
                        <a:t>aux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995625">
                <a:tc>
                  <a:txBody>
                    <a:bodyPr/>
                    <a:lstStyle/>
                    <a:p>
                      <a:pPr algn="ctr"/>
                      <a:r>
                        <a:rPr lang="en-GB" sz="2400" b="1" dirty="0">
                          <a:solidFill>
                            <a:srgbClr val="115076"/>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à 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995625">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b="1" dirty="0">
                          <a:solidFill>
                            <a:srgbClr val="115076"/>
                          </a:solidFill>
                        </a:rPr>
                        <a:t>de</a:t>
                      </a:r>
                      <a:r>
                        <a:rPr lang="en-GB" sz="2400" b="1" baseline="0" dirty="0">
                          <a:solidFill>
                            <a:srgbClr val="115076"/>
                          </a:solidFill>
                        </a:rPr>
                        <a:t> la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8" name="Rounded Rectangle 33">
            <a:extLst>
              <a:ext uri="{FF2B5EF4-FFF2-40B4-BE49-F238E27FC236}">
                <a16:creationId xmlns:a16="http://schemas.microsoft.com/office/drawing/2014/main" id="{A5D91AB2-E8AC-43C7-9540-6A039FA50354}"/>
              </a:ext>
            </a:extLst>
          </p:cNvPr>
          <p:cNvSpPr/>
          <p:nvPr/>
        </p:nvSpPr>
        <p:spPr>
          <a:xfrm>
            <a:off x="11117179" y="2287531"/>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11117179" y="3293930"/>
            <a:ext cx="552109" cy="63185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7508CB18-B0DB-4F68-A6D8-BB3232E997F8}"/>
              </a:ext>
            </a:extLst>
          </p:cNvPr>
          <p:cNvSpPr/>
          <p:nvPr/>
        </p:nvSpPr>
        <p:spPr>
          <a:xfrm>
            <a:off x="11013581" y="3210034"/>
            <a:ext cx="759303" cy="772965"/>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4C81487A-7097-48D7-A1F5-9D585E9E0C6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E20271FB-E417-4128-9154-6A2B3C87550E}"/>
              </a:ext>
            </a:extLst>
          </p:cNvPr>
          <p:cNvGrpSpPr/>
          <p:nvPr/>
        </p:nvGrpSpPr>
        <p:grpSpPr>
          <a:xfrm>
            <a:off x="1776777" y="5537395"/>
            <a:ext cx="8870163" cy="636284"/>
            <a:chOff x="1776777" y="5537395"/>
            <a:chExt cx="8870163" cy="636284"/>
          </a:xfrm>
        </p:grpSpPr>
        <p:sp>
          <p:nvSpPr>
            <p:cNvPr id="15"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prstClr val="white"/>
                  </a:solidFill>
                  <a:latin typeface="Century Gothic" panose="020F0302020204030204"/>
                </a:rPr>
                <a:t>D</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épend-elle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noProof="0" dirty="0">
                  <a:ln>
                    <a:noFill/>
                  </a:ln>
                  <a:solidFill>
                    <a:prstClr val="white"/>
                  </a:solidFill>
                  <a:effectLst/>
                  <a:uLnTx/>
                  <a:uFillTx/>
                  <a:latin typeface="Century Gothic" panose="020F0302020204030204"/>
                  <a:ea typeface="+mn-ea"/>
                  <a:cs typeface="+mn-cs"/>
                </a:rPr>
                <a:t>des</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3600" dirty="0" err="1">
                  <a:solidFill>
                    <a:prstClr val="white"/>
                  </a:solidFill>
                  <a:latin typeface="Century Gothic" panose="020F0302020204030204"/>
                </a:rPr>
                <a:t>réseaux</a:t>
              </a:r>
              <a:r>
                <a:rPr lang="en-GB" sz="3600" dirty="0">
                  <a:solidFill>
                    <a:prstClr val="white"/>
                  </a:solidFill>
                  <a:latin typeface="Century Gothic" panose="020F0302020204030204"/>
                </a:rPr>
                <a:t> </a:t>
              </a:r>
              <a:r>
                <a:rPr lang="en-GB" sz="3600" dirty="0" err="1">
                  <a:solidFill>
                    <a:prstClr val="white"/>
                  </a:solidFill>
                  <a:latin typeface="Century Gothic" panose="020F0302020204030204"/>
                </a:rPr>
                <a:t>sociaux</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Arc 4">
              <a:extLst>
                <a:ext uri="{FF2B5EF4-FFF2-40B4-BE49-F238E27FC236}">
                  <a16:creationId xmlns:a16="http://schemas.microsoft.com/office/drawing/2014/main" id="{C1B1BFBB-7DB1-46EE-98C1-8510CBB7C5A2}"/>
                </a:ext>
              </a:extLst>
            </p:cNvPr>
            <p:cNvSpPr/>
            <p:nvPr/>
          </p:nvSpPr>
          <p:spPr>
            <a:xfrm rot="8096812">
              <a:off x="3980955" y="5542741"/>
              <a:ext cx="602474" cy="625592"/>
            </a:xfrm>
            <a:prstGeom prst="arc">
              <a:avLst>
                <a:gd name="adj1" fmla="val 16256441"/>
                <a:gd name="adj2" fmla="val 0"/>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grpSp>
    </p:spTree>
    <p:extLst>
      <p:ext uri="{BB962C8B-B14F-4D97-AF65-F5344CB8AC3E}">
        <p14:creationId xmlns:p14="http://schemas.microsoft.com/office/powerpoint/2010/main" val="37983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505153" cy="707849"/>
          </a:xfrm>
        </p:spPr>
        <p:txBody>
          <a:bodyPr>
            <a:noAutofit/>
          </a:bodyPr>
          <a:lstStyle/>
          <a:p>
            <a:r>
              <a:rPr lang="en-GB" sz="2700" b="1" dirty="0">
                <a:solidFill>
                  <a:schemeClr val="bg1"/>
                </a:solidFill>
              </a:rPr>
              <a:t>Qui </a:t>
            </a:r>
            <a:r>
              <a:rPr lang="en-GB" sz="2700" b="1" dirty="0" err="1">
                <a:solidFill>
                  <a:schemeClr val="bg1"/>
                </a:solidFill>
              </a:rPr>
              <a:t>répond</a:t>
            </a:r>
            <a:r>
              <a:rPr lang="en-GB" sz="2700" b="1" dirty="0">
                <a:solidFill>
                  <a:schemeClr val="bg1"/>
                </a:solidFill>
              </a:rPr>
              <a:t> </a:t>
            </a:r>
            <a:r>
              <a:rPr kumimoji="0" lang="fr-FR" sz="2700" b="1" i="0" u="none" strike="noStrike" kern="1200" cap="none" spc="0" normalizeH="0" baseline="0" noProof="0" dirty="0">
                <a:ln>
                  <a:noFill/>
                </a:ln>
                <a:solidFill>
                  <a:prstClr val="white"/>
                </a:solidFill>
                <a:effectLst/>
                <a:uLnTx/>
                <a:uFillTx/>
                <a:latin typeface="Century Gothic" panose="020F0302020204030204"/>
                <a:ea typeface="+mn-ea"/>
                <a:cs typeface="+mn-cs"/>
              </a:rPr>
              <a:t>à / </a:t>
            </a:r>
            <a:r>
              <a:rPr lang="en-GB" sz="2700" b="1" dirty="0" err="1">
                <a:solidFill>
                  <a:schemeClr val="bg1"/>
                </a:solidFill>
              </a:rPr>
              <a:t>dépend</a:t>
            </a:r>
            <a:r>
              <a:rPr lang="en-GB" sz="2700" b="1" dirty="0">
                <a:solidFill>
                  <a:schemeClr val="bg1"/>
                </a:solidFill>
              </a:rPr>
              <a:t> </a:t>
            </a:r>
            <a:r>
              <a:rPr kumimoji="0" lang="fr-FR" sz="2700" b="1" i="0" u="none" strike="noStrike" kern="1200" cap="none" spc="0" normalizeH="0" baseline="0" noProof="0" dirty="0">
                <a:ln>
                  <a:noFill/>
                </a:ln>
                <a:solidFill>
                  <a:prstClr val="white"/>
                </a:solidFill>
                <a:effectLst/>
                <a:uLnTx/>
                <a:uFillTx/>
                <a:latin typeface="Century Gothic" panose="020F0302020204030204"/>
                <a:ea typeface="+mn-ea"/>
                <a:cs typeface="+mn-cs"/>
              </a:rPr>
              <a:t>de quoi ?  </a:t>
            </a:r>
            <a:r>
              <a:rPr lang="en-GB" sz="27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BB8F52E3-EB1A-894B-894A-B1EEC759DC78}"/>
              </a:ext>
            </a:extLst>
          </p:cNvPr>
          <p:cNvGraphicFramePr>
            <a:graphicFrameLocks noGrp="1"/>
          </p:cNvGraphicFramePr>
          <p:nvPr/>
        </p:nvGraphicFramePr>
        <p:xfrm>
          <a:off x="4895095" y="4902679"/>
          <a:ext cx="7014825" cy="1244375"/>
        </p:xfrm>
        <a:graphic>
          <a:graphicData uri="http://schemas.openxmlformats.org/drawingml/2006/table">
            <a:tbl>
              <a:tblPr firstRow="1" bandRow="1">
                <a:tableStyleId>{5940675A-B579-460E-94D1-54222C63F5DA}</a:tableStyleId>
              </a:tblPr>
              <a:tblGrid>
                <a:gridCol w="367357">
                  <a:extLst>
                    <a:ext uri="{9D8B030D-6E8A-4147-A177-3AD203B41FA5}">
                      <a16:colId xmlns:a16="http://schemas.microsoft.com/office/drawing/2014/main" val="3319643597"/>
                    </a:ext>
                  </a:extLst>
                </a:gridCol>
                <a:gridCol w="2392680">
                  <a:extLst>
                    <a:ext uri="{9D8B030D-6E8A-4147-A177-3AD203B41FA5}">
                      <a16:colId xmlns:a16="http://schemas.microsoft.com/office/drawing/2014/main" val="2109228581"/>
                    </a:ext>
                  </a:extLst>
                </a:gridCol>
                <a:gridCol w="2066895">
                  <a:extLst>
                    <a:ext uri="{9D8B030D-6E8A-4147-A177-3AD203B41FA5}">
                      <a16:colId xmlns:a16="http://schemas.microsoft.com/office/drawing/2014/main" val="1358421514"/>
                    </a:ext>
                  </a:extLst>
                </a:gridCol>
                <a:gridCol w="2187893">
                  <a:extLst>
                    <a:ext uri="{9D8B030D-6E8A-4147-A177-3AD203B41FA5}">
                      <a16:colId xmlns:a16="http://schemas.microsoft.com/office/drawing/2014/main" val="2413704557"/>
                    </a:ext>
                  </a:extLst>
                </a:gridCol>
              </a:tblGrid>
              <a:tr h="1244375">
                <a:tc>
                  <a:txBody>
                    <a:bodyPr/>
                    <a:lstStyle/>
                    <a:p>
                      <a:pPr algn="ctr"/>
                      <a:r>
                        <a:rPr lang="en-US" sz="2200" dirty="0">
                          <a:solidFill>
                            <a:srgbClr val="115076"/>
                          </a:solidFill>
                        </a:rPr>
                        <a:t>0</a:t>
                      </a:r>
                    </a:p>
                  </a:txBody>
                  <a:tcPr anchor="ctr"/>
                </a:tc>
                <a:tc>
                  <a:txBody>
                    <a:bodyPr/>
                    <a:lstStyle/>
                    <a:p>
                      <a:r>
                        <a:rPr lang="en-US" sz="2200" dirty="0">
                          <a:solidFill>
                            <a:srgbClr val="115076"/>
                          </a:solidFill>
                        </a:rPr>
                        <a:t>I reply to</a:t>
                      </a:r>
                    </a:p>
                  </a:txBody>
                  <a:tcPr anchor="ctr"/>
                </a:tc>
                <a:tc>
                  <a:txBody>
                    <a:bodyPr/>
                    <a:lstStyle/>
                    <a:p>
                      <a:pPr algn="ctr"/>
                      <a:r>
                        <a:rPr lang="en-US" sz="2000" dirty="0">
                          <a:solidFill>
                            <a:srgbClr val="115076"/>
                          </a:solidFill>
                        </a:rPr>
                        <a:t>message</a:t>
                      </a:r>
                    </a:p>
                  </a:txBody>
                  <a:tcPr anchor="b"/>
                </a:tc>
                <a:tc>
                  <a:txBody>
                    <a:bodyPr/>
                    <a:lstStyle/>
                    <a:p>
                      <a:pPr algn="ctr"/>
                      <a:r>
                        <a:rPr lang="en-US" sz="2000" dirty="0">
                          <a:solidFill>
                            <a:srgbClr val="115076"/>
                          </a:solidFill>
                        </a:rPr>
                        <a:t>teacher</a:t>
                      </a:r>
                    </a:p>
                  </a:txBody>
                  <a:tcPr anchor="b"/>
                </a:tc>
                <a:extLst>
                  <a:ext uri="{0D108BD9-81ED-4DB2-BD59-A6C34878D82A}">
                    <a16:rowId xmlns:a16="http://schemas.microsoft.com/office/drawing/2014/main" val="3079786227"/>
                  </a:ext>
                </a:extLst>
              </a:tr>
            </a:tbl>
          </a:graphicData>
        </a:graphic>
      </p:graphicFrame>
      <p:pic>
        <p:nvPicPr>
          <p:cNvPr id="5" name="Picture 4" descr="Icon&#10;&#10;Description automatically generated">
            <a:extLst>
              <a:ext uri="{FF2B5EF4-FFF2-40B4-BE49-F238E27FC236}">
                <a16:creationId xmlns:a16="http://schemas.microsoft.com/office/drawing/2014/main" id="{9425404D-302A-1341-AAFC-49988657D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973" y="4937404"/>
            <a:ext cx="900000" cy="900000"/>
          </a:xfrm>
          <a:prstGeom prst="rect">
            <a:avLst/>
          </a:prstGeom>
        </p:spPr>
      </p:pic>
      <p:pic>
        <p:nvPicPr>
          <p:cNvPr id="30" name="Picture 29" descr="A picture containing toy, vector graphics, doll&#10;&#10;Description automatically generated">
            <a:extLst>
              <a:ext uri="{FF2B5EF4-FFF2-40B4-BE49-F238E27FC236}">
                <a16:creationId xmlns:a16="http://schemas.microsoft.com/office/drawing/2014/main" id="{CD3AA992-D732-0240-8ED4-63621C7CB5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777"/>
          <a:stretch/>
        </p:blipFill>
        <p:spPr>
          <a:xfrm>
            <a:off x="10171620" y="4902679"/>
            <a:ext cx="1089840" cy="853322"/>
          </a:xfrm>
          <a:prstGeom prst="rect">
            <a:avLst/>
          </a:prstGeom>
        </p:spPr>
      </p:pic>
      <p:sp>
        <p:nvSpPr>
          <p:cNvPr id="31" name="TextBox 30">
            <a:extLst>
              <a:ext uri="{FF2B5EF4-FFF2-40B4-BE49-F238E27FC236}">
                <a16:creationId xmlns:a16="http://schemas.microsoft.com/office/drawing/2014/main" id="{7DFE5143-8C82-B34E-A7D0-ABBB47BA50EA}"/>
              </a:ext>
            </a:extLst>
          </p:cNvPr>
          <p:cNvSpPr txBox="1"/>
          <p:nvPr/>
        </p:nvSpPr>
        <p:spPr>
          <a:xfrm>
            <a:off x="2632692" y="3542687"/>
            <a:ext cx="2921139" cy="510778"/>
          </a:xfrm>
          <a:prstGeom prst="wedgeRoundRectCallout">
            <a:avLst>
              <a:gd name="adj1" fmla="val -61764"/>
              <a:gd name="adj2" fmla="val -23087"/>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Je réponds </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à la</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172D072D-2DAD-AD49-9500-7BFAF1EE1071}"/>
              </a:ext>
            </a:extLst>
          </p:cNvPr>
          <p:cNvSpPr txBox="1"/>
          <p:nvPr/>
        </p:nvSpPr>
        <p:spPr>
          <a:xfrm>
            <a:off x="6224608" y="3542687"/>
            <a:ext cx="2921139" cy="510778"/>
          </a:xfrm>
          <a:prstGeom prst="wedgeRoundRectCallout">
            <a:avLst>
              <a:gd name="adj1" fmla="val 64593"/>
              <a:gd name="adj2" fmla="val -20904"/>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professeure</a:t>
            </a:r>
          </a:p>
        </p:txBody>
      </p:sp>
      <p:pic>
        <p:nvPicPr>
          <p:cNvPr id="34" name="Picture 33" descr="A picture containing toy, vector graphics&#10;&#10;Description automatically generated">
            <a:extLst>
              <a:ext uri="{FF2B5EF4-FFF2-40B4-BE49-F238E27FC236}">
                <a16:creationId xmlns:a16="http://schemas.microsoft.com/office/drawing/2014/main" id="{99DAAD0B-C295-6A42-9243-09FF38DF59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5430" y="2040670"/>
            <a:ext cx="2652668" cy="2652668"/>
          </a:xfrm>
          <a:prstGeom prst="rect">
            <a:avLst/>
          </a:prstGeom>
        </p:spPr>
      </p:pic>
      <p:pic>
        <p:nvPicPr>
          <p:cNvPr id="36" name="Picture 35">
            <a:extLst>
              <a:ext uri="{FF2B5EF4-FFF2-40B4-BE49-F238E27FC236}">
                <a16:creationId xmlns:a16="http://schemas.microsoft.com/office/drawing/2014/main" id="{9D6BF2CA-3D4E-5E4A-8556-5C176120E1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81" y="2040138"/>
            <a:ext cx="2653200" cy="2653200"/>
          </a:xfrm>
          <a:prstGeom prst="rect">
            <a:avLst/>
          </a:prstGeom>
        </p:spPr>
      </p:pic>
      <p:sp>
        <p:nvSpPr>
          <p:cNvPr id="37" name="TextBox 36">
            <a:extLst>
              <a:ext uri="{FF2B5EF4-FFF2-40B4-BE49-F238E27FC236}">
                <a16:creationId xmlns:a16="http://schemas.microsoft.com/office/drawing/2014/main" id="{D9FE9417-D7EF-1643-A1B6-B6B0D8F68AFD}"/>
              </a:ext>
            </a:extLst>
          </p:cNvPr>
          <p:cNvSpPr txBox="1"/>
          <p:nvPr/>
        </p:nvSpPr>
        <p:spPr>
          <a:xfrm>
            <a:off x="101857" y="1209141"/>
            <a:ext cx="1207446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Partenaire A commence* la phrase. Il/elle ne dit pas le nom!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Puis, Partenaire B finit la phrase avec le bon nom.</a:t>
            </a:r>
          </a:p>
        </p:txBody>
      </p:sp>
      <p:sp>
        <p:nvSpPr>
          <p:cNvPr id="38" name="TextBox 37">
            <a:extLst>
              <a:ext uri="{FF2B5EF4-FFF2-40B4-BE49-F238E27FC236}">
                <a16:creationId xmlns:a16="http://schemas.microsoft.com/office/drawing/2014/main" id="{E90090EF-F84E-D343-BC50-184656C1CFA4}"/>
              </a:ext>
            </a:extLst>
          </p:cNvPr>
          <p:cNvSpPr txBox="1"/>
          <p:nvPr/>
        </p:nvSpPr>
        <p:spPr>
          <a:xfrm>
            <a:off x="6505153" y="457887"/>
            <a:ext cx="3066550" cy="442674"/>
          </a:xfrm>
          <a:prstGeom prst="wedgeRoundRectCallout">
            <a:avLst>
              <a:gd name="adj1" fmla="val 64593"/>
              <a:gd name="adj2" fmla="val -20904"/>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*commencer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start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Oval 2">
            <a:extLst>
              <a:ext uri="{FF2B5EF4-FFF2-40B4-BE49-F238E27FC236}">
                <a16:creationId xmlns:a16="http://schemas.microsoft.com/office/drawing/2014/main" id="{7005FA59-53A8-4503-BF99-CD9F29AC8920}"/>
              </a:ext>
            </a:extLst>
          </p:cNvPr>
          <p:cNvSpPr/>
          <p:nvPr/>
        </p:nvSpPr>
        <p:spPr>
          <a:xfrm>
            <a:off x="9946333" y="4743400"/>
            <a:ext cx="1738300" cy="156463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9784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3FB9950E-9D1A-4C34-8B13-86C51BBE879E}"/>
              </a:ext>
            </a:extLst>
          </p:cNvPr>
          <p:cNvGraphicFramePr>
            <a:graphicFrameLocks noGrp="1"/>
          </p:cNvGraphicFramePr>
          <p:nvPr>
            <p:extLst>
              <p:ext uri="{D42A27DB-BD31-4B8C-83A1-F6EECF244321}">
                <p14:modId xmlns:p14="http://schemas.microsoft.com/office/powerpoint/2010/main" val="1383965140"/>
              </p:ext>
            </p:extLst>
          </p:nvPr>
        </p:nvGraphicFramePr>
        <p:xfrm>
          <a:off x="368275" y="1259526"/>
          <a:ext cx="3956579" cy="4977500"/>
        </p:xfrm>
        <a:graphic>
          <a:graphicData uri="http://schemas.openxmlformats.org/drawingml/2006/table">
            <a:tbl>
              <a:tblPr firstRow="1" bandRow="1">
                <a:tableStyleId>{5940675A-B579-460E-94D1-54222C63F5DA}</a:tableStyleId>
              </a:tblPr>
              <a:tblGrid>
                <a:gridCol w="289025">
                  <a:extLst>
                    <a:ext uri="{9D8B030D-6E8A-4147-A177-3AD203B41FA5}">
                      <a16:colId xmlns:a16="http://schemas.microsoft.com/office/drawing/2014/main" val="3319643597"/>
                    </a:ext>
                  </a:extLst>
                </a:gridCol>
                <a:gridCol w="1500019">
                  <a:extLst>
                    <a:ext uri="{9D8B030D-6E8A-4147-A177-3AD203B41FA5}">
                      <a16:colId xmlns:a16="http://schemas.microsoft.com/office/drawing/2014/main" val="2109228581"/>
                    </a:ext>
                  </a:extLst>
                </a:gridCol>
                <a:gridCol w="2167535">
                  <a:extLst>
                    <a:ext uri="{9D8B030D-6E8A-4147-A177-3AD203B41FA5}">
                      <a16:colId xmlns:a16="http://schemas.microsoft.com/office/drawing/2014/main" val="1358421514"/>
                    </a:ext>
                  </a:extLst>
                </a:gridCol>
              </a:tblGrid>
              <a:tr h="1244375">
                <a:tc>
                  <a:txBody>
                    <a:bodyPr/>
                    <a:lstStyle/>
                    <a:p>
                      <a:pPr algn="ctr"/>
                      <a:r>
                        <a:rPr lang="en-US" sz="2200" dirty="0">
                          <a:solidFill>
                            <a:srgbClr val="115076"/>
                          </a:solidFill>
                        </a:rPr>
                        <a:t>1</a:t>
                      </a:r>
                    </a:p>
                  </a:txBody>
                  <a:tcPr anchor="ctr"/>
                </a:tc>
                <a:tc>
                  <a:txBody>
                    <a:bodyPr/>
                    <a:lstStyle/>
                    <a:p>
                      <a:r>
                        <a:rPr lang="en-US" sz="2200" dirty="0">
                          <a:solidFill>
                            <a:srgbClr val="115076"/>
                          </a:solidFill>
                        </a:rPr>
                        <a:t>I’m replying to the</a:t>
                      </a:r>
                    </a:p>
                  </a:txBody>
                  <a:tcPr anchor="ctr"/>
                </a:tc>
                <a:tc>
                  <a:txBody>
                    <a:bodyPr/>
                    <a:lstStyle/>
                    <a:p>
                      <a:pPr algn="ctr"/>
                      <a:r>
                        <a:rPr lang="en-US" sz="2000" dirty="0">
                          <a:solidFill>
                            <a:srgbClr val="115076"/>
                          </a:solidFill>
                        </a:rPr>
                        <a:t>conversation</a:t>
                      </a:r>
                    </a:p>
                  </a:txBody>
                  <a:tcPr anchor="b"/>
                </a:tc>
                <a:extLst>
                  <a:ext uri="{0D108BD9-81ED-4DB2-BD59-A6C34878D82A}">
                    <a16:rowId xmlns:a16="http://schemas.microsoft.com/office/drawing/2014/main" val="3079786227"/>
                  </a:ext>
                </a:extLst>
              </a:tr>
              <a:tr h="1244375">
                <a:tc>
                  <a:txBody>
                    <a:bodyPr/>
                    <a:lstStyle/>
                    <a:p>
                      <a:pPr algn="ctr"/>
                      <a:r>
                        <a:rPr lang="en-US" sz="2200" dirty="0">
                          <a:solidFill>
                            <a:srgbClr val="115076"/>
                          </a:solidFill>
                        </a:rPr>
                        <a:t>2</a:t>
                      </a:r>
                    </a:p>
                  </a:txBody>
                  <a:tcPr anchor="ctr"/>
                </a:tc>
                <a:tc>
                  <a:txBody>
                    <a:bodyPr/>
                    <a:lstStyle/>
                    <a:p>
                      <a:r>
                        <a:rPr lang="en-US" sz="2200" dirty="0">
                          <a:solidFill>
                            <a:srgbClr val="115076"/>
                          </a:solidFill>
                        </a:rPr>
                        <a:t>He depends on the</a:t>
                      </a:r>
                    </a:p>
                  </a:txBody>
                  <a:tcPr anchor="ctr"/>
                </a:tc>
                <a:tc>
                  <a:txBody>
                    <a:bodyPr/>
                    <a:lstStyle/>
                    <a:p>
                      <a:pPr algn="ctr"/>
                      <a:r>
                        <a:rPr lang="en-US" sz="2000" dirty="0">
                          <a:solidFill>
                            <a:srgbClr val="115076"/>
                          </a:solidFill>
                        </a:rPr>
                        <a:t>newspaper</a:t>
                      </a:r>
                    </a:p>
                  </a:txBody>
                  <a:tcPr anchor="b"/>
                </a:tc>
                <a:extLst>
                  <a:ext uri="{0D108BD9-81ED-4DB2-BD59-A6C34878D82A}">
                    <a16:rowId xmlns:a16="http://schemas.microsoft.com/office/drawing/2014/main" val="3153756819"/>
                  </a:ext>
                </a:extLst>
              </a:tr>
              <a:tr h="1244375">
                <a:tc>
                  <a:txBody>
                    <a:bodyPr/>
                    <a:lstStyle/>
                    <a:p>
                      <a:pPr algn="ctr"/>
                      <a:r>
                        <a:rPr lang="en-US" sz="2200" dirty="0">
                          <a:solidFill>
                            <a:srgbClr val="115076"/>
                          </a:solidFill>
                        </a:rPr>
                        <a:t>3</a:t>
                      </a:r>
                    </a:p>
                  </a:txBody>
                  <a:tcPr anchor="ctr"/>
                </a:tc>
                <a:tc>
                  <a:txBody>
                    <a:bodyPr/>
                    <a:lstStyle/>
                    <a:p>
                      <a:r>
                        <a:rPr lang="en-US" sz="2200" dirty="0">
                          <a:solidFill>
                            <a:srgbClr val="115076"/>
                          </a:solidFill>
                        </a:rPr>
                        <a:t>She’s replying to the</a:t>
                      </a:r>
                    </a:p>
                  </a:txBody>
                  <a:tcPr anchor="ctr"/>
                </a:tc>
                <a:tc>
                  <a:txBody>
                    <a:bodyPr/>
                    <a:lstStyle/>
                    <a:p>
                      <a:pPr algn="ctr"/>
                      <a:r>
                        <a:rPr lang="en-US" sz="2000" dirty="0">
                          <a:solidFill>
                            <a:srgbClr val="115076"/>
                          </a:solidFill>
                        </a:rPr>
                        <a:t>teacher (m)</a:t>
                      </a:r>
                    </a:p>
                  </a:txBody>
                  <a:tcPr anchor="b"/>
                </a:tc>
                <a:extLst>
                  <a:ext uri="{0D108BD9-81ED-4DB2-BD59-A6C34878D82A}">
                    <a16:rowId xmlns:a16="http://schemas.microsoft.com/office/drawing/2014/main" val="2360546615"/>
                  </a:ext>
                </a:extLst>
              </a:tr>
              <a:tr h="1244375">
                <a:tc>
                  <a:txBody>
                    <a:bodyPr/>
                    <a:lstStyle/>
                    <a:p>
                      <a:pPr algn="ctr"/>
                      <a:r>
                        <a:rPr lang="en-US" sz="2200" dirty="0">
                          <a:solidFill>
                            <a:srgbClr val="115076"/>
                          </a:solidFill>
                        </a:rPr>
                        <a:t>4</a:t>
                      </a:r>
                    </a:p>
                  </a:txBody>
                  <a:tcPr anchor="ctr"/>
                </a:tc>
                <a:tc>
                  <a:txBody>
                    <a:bodyPr/>
                    <a:lstStyle/>
                    <a:p>
                      <a:r>
                        <a:rPr lang="en-US" sz="2200" dirty="0">
                          <a:solidFill>
                            <a:srgbClr val="115076"/>
                          </a:solidFill>
                        </a:rPr>
                        <a:t>You depend on the</a:t>
                      </a:r>
                    </a:p>
                  </a:txBody>
                  <a:tcPr anchor="ctr"/>
                </a:tc>
                <a:tc>
                  <a:txBody>
                    <a:bodyPr/>
                    <a:lstStyle/>
                    <a:p>
                      <a:pPr algn="ctr"/>
                      <a:r>
                        <a:rPr lang="en-US" sz="2000" dirty="0">
                          <a:solidFill>
                            <a:srgbClr val="115076"/>
                          </a:solidFill>
                        </a:rPr>
                        <a:t>hospitals</a:t>
                      </a:r>
                    </a:p>
                  </a:txBody>
                  <a:tcPr anchor="b"/>
                </a:tc>
                <a:extLst>
                  <a:ext uri="{0D108BD9-81ED-4DB2-BD59-A6C34878D82A}">
                    <a16:rowId xmlns:a16="http://schemas.microsoft.com/office/drawing/2014/main" val="1154135478"/>
                  </a:ext>
                </a:extLst>
              </a:tr>
            </a:tbl>
          </a:graphicData>
        </a:graphic>
      </p:graphicFrame>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toy, doll&#10;&#10;Description automatically generated">
            <a:extLst>
              <a:ext uri="{FF2B5EF4-FFF2-40B4-BE49-F238E27FC236}">
                <a16:creationId xmlns:a16="http://schemas.microsoft.com/office/drawing/2014/main" id="{C8E4B1B5-537C-B946-A6CA-54C3453BD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9348" y="4808198"/>
            <a:ext cx="1117864" cy="1117864"/>
          </a:xfrm>
          <a:prstGeom prst="rect">
            <a:avLst/>
          </a:prstGeom>
        </p:spPr>
      </p:pic>
      <p:pic>
        <p:nvPicPr>
          <p:cNvPr id="9" name="Picture 8">
            <a:extLst>
              <a:ext uri="{FF2B5EF4-FFF2-40B4-BE49-F238E27FC236}">
                <a16:creationId xmlns:a16="http://schemas.microsoft.com/office/drawing/2014/main" id="{22B29359-8376-FA46-9E41-E1B071BCE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035" y="4913229"/>
            <a:ext cx="1012833" cy="1012833"/>
          </a:xfrm>
          <a:prstGeom prst="rect">
            <a:avLst/>
          </a:prstGeom>
        </p:spPr>
      </p:pic>
      <p:pic>
        <p:nvPicPr>
          <p:cNvPr id="10" name="Picture 9">
            <a:extLst>
              <a:ext uri="{FF2B5EF4-FFF2-40B4-BE49-F238E27FC236}">
                <a16:creationId xmlns:a16="http://schemas.microsoft.com/office/drawing/2014/main" id="{862F26AF-68C7-DD42-B0A6-4CC950011C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223" b="15602"/>
          <a:stretch/>
        </p:blipFill>
        <p:spPr>
          <a:xfrm>
            <a:off x="9971880" y="3804565"/>
            <a:ext cx="926400" cy="853993"/>
          </a:xfrm>
          <a:prstGeom prst="rect">
            <a:avLst/>
          </a:prstGeom>
        </p:spPr>
      </p:pic>
      <p:pic>
        <p:nvPicPr>
          <p:cNvPr id="11" name="Picture 10">
            <a:extLst>
              <a:ext uri="{FF2B5EF4-FFF2-40B4-BE49-F238E27FC236}">
                <a16:creationId xmlns:a16="http://schemas.microsoft.com/office/drawing/2014/main" id="{2543591C-6977-5F4C-BB07-D38A6C7E3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223" b="15602"/>
          <a:stretch/>
        </p:blipFill>
        <p:spPr>
          <a:xfrm>
            <a:off x="10898280" y="3802893"/>
            <a:ext cx="926400" cy="853993"/>
          </a:xfrm>
          <a:prstGeom prst="rect">
            <a:avLst/>
          </a:prstGeom>
        </p:spPr>
      </p:pic>
      <p:pic>
        <p:nvPicPr>
          <p:cNvPr id="12" name="Picture 11">
            <a:extLst>
              <a:ext uri="{FF2B5EF4-FFF2-40B4-BE49-F238E27FC236}">
                <a16:creationId xmlns:a16="http://schemas.microsoft.com/office/drawing/2014/main" id="{235016BD-CAF6-1042-BDE2-1CF66A68B7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223" b="15602"/>
          <a:stretch/>
        </p:blipFill>
        <p:spPr>
          <a:xfrm>
            <a:off x="8313251" y="3754208"/>
            <a:ext cx="926400" cy="853993"/>
          </a:xfrm>
          <a:prstGeom prst="rect">
            <a:avLst/>
          </a:prstGeom>
        </p:spPr>
      </p:pic>
      <p:pic>
        <p:nvPicPr>
          <p:cNvPr id="13" name="Picture 12" descr="Icon&#10;&#10;Description automatically generated">
            <a:extLst>
              <a:ext uri="{FF2B5EF4-FFF2-40B4-BE49-F238E27FC236}">
                <a16:creationId xmlns:a16="http://schemas.microsoft.com/office/drawing/2014/main" id="{D884C8F9-470B-C54E-8207-7CDA80C3C1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7531" y="2526843"/>
            <a:ext cx="916401" cy="916401"/>
          </a:xfrm>
          <a:prstGeom prst="rect">
            <a:avLst/>
          </a:prstGeom>
        </p:spPr>
      </p:pic>
      <p:pic>
        <p:nvPicPr>
          <p:cNvPr id="14" name="Picture 13" descr="Icon&#10;&#10;Description automatically generated">
            <a:extLst>
              <a:ext uri="{FF2B5EF4-FFF2-40B4-BE49-F238E27FC236}">
                <a16:creationId xmlns:a16="http://schemas.microsoft.com/office/drawing/2014/main" id="{8CDF0341-B023-DE40-8B49-887471CDBB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1480" y="2526843"/>
            <a:ext cx="900000" cy="900000"/>
          </a:xfrm>
          <a:prstGeom prst="rect">
            <a:avLst/>
          </a:prstGeom>
        </p:spPr>
      </p:pic>
      <p:pic>
        <p:nvPicPr>
          <p:cNvPr id="15" name="Picture 14">
            <a:extLst>
              <a:ext uri="{FF2B5EF4-FFF2-40B4-BE49-F238E27FC236}">
                <a16:creationId xmlns:a16="http://schemas.microsoft.com/office/drawing/2014/main" id="{522D8DF2-82AB-0A42-B0A1-7A95F4DF5A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4978" y="1337155"/>
            <a:ext cx="766604" cy="766604"/>
          </a:xfrm>
          <a:prstGeom prst="rect">
            <a:avLst/>
          </a:prstGeom>
        </p:spPr>
      </p:pic>
      <p:pic>
        <p:nvPicPr>
          <p:cNvPr id="16" name="Picture 15">
            <a:extLst>
              <a:ext uri="{FF2B5EF4-FFF2-40B4-BE49-F238E27FC236}">
                <a16:creationId xmlns:a16="http://schemas.microsoft.com/office/drawing/2014/main" id="{44E65D1A-2164-E242-9CE6-03A77BD574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9788" y="1302196"/>
            <a:ext cx="853326" cy="853993"/>
          </a:xfrm>
          <a:prstGeom prst="rect">
            <a:avLst/>
          </a:prstGeom>
        </p:spPr>
      </p:pic>
      <p:graphicFrame>
        <p:nvGraphicFramePr>
          <p:cNvPr id="2" name="Table 2">
            <a:extLst>
              <a:ext uri="{FF2B5EF4-FFF2-40B4-BE49-F238E27FC236}">
                <a16:creationId xmlns:a16="http://schemas.microsoft.com/office/drawing/2014/main" id="{BB8F52E3-EB1A-894B-894A-B1EEC759DC78}"/>
              </a:ext>
            </a:extLst>
          </p:cNvPr>
          <p:cNvGraphicFramePr>
            <a:graphicFrameLocks noGrp="1"/>
          </p:cNvGraphicFramePr>
          <p:nvPr/>
        </p:nvGraphicFramePr>
        <p:xfrm>
          <a:off x="4814132" y="1259526"/>
          <a:ext cx="7095788" cy="4977500"/>
        </p:xfrm>
        <a:graphic>
          <a:graphicData uri="http://schemas.openxmlformats.org/drawingml/2006/table">
            <a:tbl>
              <a:tblPr firstRow="1" bandRow="1">
                <a:tableStyleId>{5940675A-B579-460E-94D1-54222C63F5DA}</a:tableStyleId>
              </a:tblPr>
              <a:tblGrid>
                <a:gridCol w="367357">
                  <a:extLst>
                    <a:ext uri="{9D8B030D-6E8A-4147-A177-3AD203B41FA5}">
                      <a16:colId xmlns:a16="http://schemas.microsoft.com/office/drawing/2014/main" val="3319643597"/>
                    </a:ext>
                  </a:extLst>
                </a:gridCol>
                <a:gridCol w="2473643">
                  <a:extLst>
                    <a:ext uri="{9D8B030D-6E8A-4147-A177-3AD203B41FA5}">
                      <a16:colId xmlns:a16="http://schemas.microsoft.com/office/drawing/2014/main" val="2109228581"/>
                    </a:ext>
                  </a:extLst>
                </a:gridCol>
                <a:gridCol w="2187893">
                  <a:extLst>
                    <a:ext uri="{9D8B030D-6E8A-4147-A177-3AD203B41FA5}">
                      <a16:colId xmlns:a16="http://schemas.microsoft.com/office/drawing/2014/main" val="1358421514"/>
                    </a:ext>
                  </a:extLst>
                </a:gridCol>
                <a:gridCol w="2066895">
                  <a:extLst>
                    <a:ext uri="{9D8B030D-6E8A-4147-A177-3AD203B41FA5}">
                      <a16:colId xmlns:a16="http://schemas.microsoft.com/office/drawing/2014/main" val="2413704557"/>
                    </a:ext>
                  </a:extLst>
                </a:gridCol>
              </a:tblGrid>
              <a:tr h="1244375">
                <a:tc>
                  <a:txBody>
                    <a:bodyPr/>
                    <a:lstStyle/>
                    <a:p>
                      <a:pPr algn="ctr"/>
                      <a:r>
                        <a:rPr lang="en-US" sz="2200" dirty="0">
                          <a:solidFill>
                            <a:srgbClr val="115076"/>
                          </a:solidFill>
                        </a:rPr>
                        <a:t>5</a:t>
                      </a:r>
                    </a:p>
                  </a:txBody>
                  <a:tcPr anchor="ctr"/>
                </a:tc>
                <a:tc>
                  <a:txBody>
                    <a:bodyPr/>
                    <a:lstStyle/>
                    <a:p>
                      <a:r>
                        <a:rPr lang="en-US" sz="2200" dirty="0">
                          <a:solidFill>
                            <a:srgbClr val="115076"/>
                          </a:solidFill>
                        </a:rPr>
                        <a:t>I depend on the</a:t>
                      </a:r>
                    </a:p>
                  </a:txBody>
                  <a:tcPr anchor="ctr"/>
                </a:tc>
                <a:tc>
                  <a:txBody>
                    <a:bodyPr/>
                    <a:lstStyle/>
                    <a:p>
                      <a:pPr algn="ctr"/>
                      <a:r>
                        <a:rPr lang="en-US" sz="2000" dirty="0">
                          <a:solidFill>
                            <a:srgbClr val="115076"/>
                          </a:solidFill>
                        </a:rPr>
                        <a:t>network</a:t>
                      </a:r>
                    </a:p>
                  </a:txBody>
                  <a:tcPr anchor="b"/>
                </a:tc>
                <a:tc>
                  <a:txBody>
                    <a:bodyPr/>
                    <a:lstStyle/>
                    <a:p>
                      <a:pPr algn="ctr"/>
                      <a:r>
                        <a:rPr lang="en-US" sz="2000" dirty="0">
                          <a:solidFill>
                            <a:srgbClr val="115076"/>
                          </a:solidFill>
                        </a:rPr>
                        <a:t>hospital</a:t>
                      </a:r>
                    </a:p>
                  </a:txBody>
                  <a:tcPr anchor="b"/>
                </a:tc>
                <a:extLst>
                  <a:ext uri="{0D108BD9-81ED-4DB2-BD59-A6C34878D82A}">
                    <a16:rowId xmlns:a16="http://schemas.microsoft.com/office/drawing/2014/main" val="3079786227"/>
                  </a:ext>
                </a:extLst>
              </a:tr>
              <a:tr h="1244375">
                <a:tc>
                  <a:txBody>
                    <a:bodyPr/>
                    <a:lstStyle/>
                    <a:p>
                      <a:pPr algn="ctr"/>
                      <a:r>
                        <a:rPr lang="en-US" sz="2200" dirty="0">
                          <a:solidFill>
                            <a:srgbClr val="115076"/>
                          </a:solidFill>
                        </a:rPr>
                        <a:t>6</a:t>
                      </a:r>
                    </a:p>
                  </a:txBody>
                  <a:tcPr anchor="ctr"/>
                </a:tc>
                <a:tc>
                  <a:txBody>
                    <a:bodyPr/>
                    <a:lstStyle/>
                    <a:p>
                      <a:r>
                        <a:rPr lang="en-US" sz="2200" dirty="0">
                          <a:solidFill>
                            <a:srgbClr val="115076"/>
                          </a:solidFill>
                        </a:rPr>
                        <a:t>He replies to the</a:t>
                      </a:r>
                    </a:p>
                  </a:txBody>
                  <a:tcPr anchor="ctr"/>
                </a:tc>
                <a:tc>
                  <a:txBody>
                    <a:bodyPr/>
                    <a:lstStyle/>
                    <a:p>
                      <a:pPr algn="ctr"/>
                      <a:r>
                        <a:rPr lang="en-US" sz="2000" dirty="0">
                          <a:solidFill>
                            <a:srgbClr val="115076"/>
                          </a:solidFill>
                        </a:rPr>
                        <a:t>announcement</a:t>
                      </a:r>
                    </a:p>
                  </a:txBody>
                  <a:tcPr anchor="b"/>
                </a:tc>
                <a:tc>
                  <a:txBody>
                    <a:bodyPr/>
                    <a:lstStyle/>
                    <a:p>
                      <a:pPr algn="ctr"/>
                      <a:r>
                        <a:rPr lang="en-US" sz="2000" dirty="0">
                          <a:solidFill>
                            <a:srgbClr val="115076"/>
                          </a:solidFill>
                        </a:rPr>
                        <a:t>message</a:t>
                      </a:r>
                    </a:p>
                  </a:txBody>
                  <a:tcPr anchor="b"/>
                </a:tc>
                <a:extLst>
                  <a:ext uri="{0D108BD9-81ED-4DB2-BD59-A6C34878D82A}">
                    <a16:rowId xmlns:a16="http://schemas.microsoft.com/office/drawing/2014/main" val="3153756819"/>
                  </a:ext>
                </a:extLst>
              </a:tr>
              <a:tr h="1244375">
                <a:tc>
                  <a:txBody>
                    <a:bodyPr/>
                    <a:lstStyle/>
                    <a:p>
                      <a:pPr algn="ctr"/>
                      <a:r>
                        <a:rPr lang="en-US" sz="2200" dirty="0">
                          <a:solidFill>
                            <a:srgbClr val="115076"/>
                          </a:solidFill>
                        </a:rPr>
                        <a:t>7</a:t>
                      </a:r>
                    </a:p>
                  </a:txBody>
                  <a:tcPr anchor="ctr"/>
                </a:tc>
                <a:tc>
                  <a:txBody>
                    <a:bodyPr/>
                    <a:lstStyle/>
                    <a:p>
                      <a:r>
                        <a:rPr lang="en-US" sz="2200" dirty="0">
                          <a:solidFill>
                            <a:srgbClr val="115076"/>
                          </a:solidFill>
                        </a:rPr>
                        <a:t>She depends on the</a:t>
                      </a:r>
                    </a:p>
                  </a:txBody>
                  <a:tcPr anchor="ctr"/>
                </a:tc>
                <a:tc>
                  <a:txBody>
                    <a:bodyPr/>
                    <a:lstStyle/>
                    <a:p>
                      <a:pPr algn="ctr"/>
                      <a:r>
                        <a:rPr lang="en-US" sz="2000" dirty="0">
                          <a:solidFill>
                            <a:srgbClr val="115076"/>
                          </a:solidFill>
                        </a:rPr>
                        <a:t>game</a:t>
                      </a:r>
                    </a:p>
                  </a:txBody>
                  <a:tcPr anchor="b"/>
                </a:tc>
                <a:tc>
                  <a:txBody>
                    <a:bodyPr/>
                    <a:lstStyle/>
                    <a:p>
                      <a:pPr algn="ctr"/>
                      <a:r>
                        <a:rPr lang="en-US" sz="2000" dirty="0">
                          <a:solidFill>
                            <a:srgbClr val="115076"/>
                          </a:solidFill>
                        </a:rPr>
                        <a:t>games</a:t>
                      </a:r>
                    </a:p>
                  </a:txBody>
                  <a:tcPr anchor="b"/>
                </a:tc>
                <a:extLst>
                  <a:ext uri="{0D108BD9-81ED-4DB2-BD59-A6C34878D82A}">
                    <a16:rowId xmlns:a16="http://schemas.microsoft.com/office/drawing/2014/main" val="2360546615"/>
                  </a:ext>
                </a:extLst>
              </a:tr>
              <a:tr h="1244375">
                <a:tc>
                  <a:txBody>
                    <a:bodyPr/>
                    <a:lstStyle/>
                    <a:p>
                      <a:pPr algn="ctr"/>
                      <a:r>
                        <a:rPr lang="en-US" sz="2200" dirty="0">
                          <a:solidFill>
                            <a:srgbClr val="115076"/>
                          </a:solidFill>
                        </a:rPr>
                        <a:t>8</a:t>
                      </a:r>
                    </a:p>
                  </a:txBody>
                  <a:tcPr anchor="ctr"/>
                </a:tc>
                <a:tc>
                  <a:txBody>
                    <a:bodyPr/>
                    <a:lstStyle/>
                    <a:p>
                      <a:r>
                        <a:rPr lang="en-US" sz="2200" dirty="0">
                          <a:solidFill>
                            <a:srgbClr val="115076"/>
                          </a:solidFill>
                        </a:rPr>
                        <a:t>You reply to the</a:t>
                      </a:r>
                    </a:p>
                  </a:txBody>
                  <a:tcPr anchor="ctr"/>
                </a:tc>
                <a:tc>
                  <a:txBody>
                    <a:bodyPr/>
                    <a:lstStyle/>
                    <a:p>
                      <a:pPr algn="ctr"/>
                      <a:r>
                        <a:rPr lang="en-US" sz="2000" dirty="0">
                          <a:solidFill>
                            <a:srgbClr val="115076"/>
                          </a:solidFill>
                        </a:rPr>
                        <a:t>headmaster </a:t>
                      </a:r>
                    </a:p>
                  </a:txBody>
                  <a:tcPr anchor="b"/>
                </a:tc>
                <a:tc>
                  <a:txBody>
                    <a:bodyPr/>
                    <a:lstStyle/>
                    <a:p>
                      <a:pPr algn="ctr"/>
                      <a:r>
                        <a:rPr lang="en-US" sz="2000" dirty="0">
                          <a:solidFill>
                            <a:srgbClr val="115076"/>
                          </a:solidFill>
                        </a:rPr>
                        <a:t>headmistress</a:t>
                      </a:r>
                    </a:p>
                  </a:txBody>
                  <a:tcPr anchor="b"/>
                </a:tc>
                <a:extLst>
                  <a:ext uri="{0D108BD9-81ED-4DB2-BD59-A6C34878D82A}">
                    <a16:rowId xmlns:a16="http://schemas.microsoft.com/office/drawing/2014/main" val="1154135478"/>
                  </a:ext>
                </a:extLst>
              </a:tr>
            </a:tbl>
          </a:graphicData>
        </a:graphic>
      </p:graphicFrame>
      <p:pic>
        <p:nvPicPr>
          <p:cNvPr id="18" name="Picture 17" descr="background rectangle">
            <a:extLst>
              <a:ext uri="{FF2B5EF4-FFF2-40B4-BE49-F238E27FC236}">
                <a16:creationId xmlns:a16="http://schemas.microsoft.com/office/drawing/2014/main" id="{C5820EEE-161A-46F7-8AA1-78CA3E62B71F}"/>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3684943" cy="867128"/>
          </a:xfrm>
          <a:prstGeom prst="rect">
            <a:avLst/>
          </a:prstGeom>
        </p:spPr>
      </p:pic>
      <p:sp>
        <p:nvSpPr>
          <p:cNvPr id="24" name="TextBox 23">
            <a:extLst>
              <a:ext uri="{FF2B5EF4-FFF2-40B4-BE49-F238E27FC236}">
                <a16:creationId xmlns:a16="http://schemas.microsoft.com/office/drawing/2014/main" id="{2A900FC8-C7D9-4183-9DFA-7122EC366CC5}"/>
              </a:ext>
            </a:extLst>
          </p:cNvPr>
          <p:cNvSpPr txBox="1"/>
          <p:nvPr/>
        </p:nvSpPr>
        <p:spPr>
          <a:xfrm>
            <a:off x="4908165" y="249870"/>
            <a:ext cx="5383927" cy="830997"/>
          </a:xfrm>
          <a:prstGeom prst="rect">
            <a:avLst/>
          </a:prstGeom>
          <a:noFill/>
        </p:spPr>
        <p:txBody>
          <a:bodyPr wrap="square" rtlCol="0">
            <a:spAutoFit/>
          </a:bodyPr>
          <a:lstStyle/>
          <a:p>
            <a:r>
              <a:rPr lang="en-GB" sz="2400" b="1" dirty="0">
                <a:solidFill>
                  <a:schemeClr val="accent5">
                    <a:lumMod val="50000"/>
                  </a:schemeClr>
                </a:solidFill>
              </a:rPr>
              <a:t>Begin </a:t>
            </a:r>
            <a:r>
              <a:rPr lang="en-GB" sz="2400" dirty="0">
                <a:solidFill>
                  <a:schemeClr val="accent5">
                    <a:lumMod val="50000"/>
                  </a:schemeClr>
                </a:solidFill>
              </a:rPr>
              <a:t>sentences 1-4.</a:t>
            </a:r>
            <a:endParaRPr lang="fr-FR" sz="2400" b="1" dirty="0">
              <a:solidFill>
                <a:schemeClr val="accent5">
                  <a:lumMod val="50000"/>
                </a:schemeClr>
              </a:solidFill>
            </a:endParaRPr>
          </a:p>
          <a:p>
            <a:pPr algn="l"/>
            <a:r>
              <a:rPr lang="en-GB" sz="2400" b="1" dirty="0">
                <a:solidFill>
                  <a:schemeClr val="accent5">
                    <a:lumMod val="50000"/>
                  </a:schemeClr>
                </a:solidFill>
              </a:rPr>
              <a:t>Complete</a:t>
            </a:r>
            <a:r>
              <a:rPr lang="en-GB" sz="2400" dirty="0">
                <a:solidFill>
                  <a:schemeClr val="accent5">
                    <a:lumMod val="50000"/>
                  </a:schemeClr>
                </a:solidFill>
              </a:rPr>
              <a:t> sentences 5-8.</a:t>
            </a:r>
          </a:p>
        </p:txBody>
      </p:sp>
      <p:sp>
        <p:nvSpPr>
          <p:cNvPr id="25" name="Title 3">
            <a:extLst>
              <a:ext uri="{FF2B5EF4-FFF2-40B4-BE49-F238E27FC236}">
                <a16:creationId xmlns:a16="http://schemas.microsoft.com/office/drawing/2014/main" id="{4FF6D820-3EBC-4319-9CAA-D5881B9B5730}"/>
              </a:ext>
            </a:extLst>
          </p:cNvPr>
          <p:cNvSpPr>
            <a:spLocks noGrp="1"/>
          </p:cNvSpPr>
          <p:nvPr>
            <p:ph type="title"/>
          </p:nvPr>
        </p:nvSpPr>
        <p:spPr>
          <a:xfrm>
            <a:off x="0" y="296864"/>
            <a:ext cx="3665760" cy="707849"/>
          </a:xfrm>
        </p:spPr>
        <p:txBody>
          <a:bodyPr>
            <a:normAutofit/>
          </a:bodyPr>
          <a:lstStyle/>
          <a:p>
            <a:r>
              <a:rPr lang="en-GB" sz="3600" b="1" dirty="0" err="1">
                <a:solidFill>
                  <a:schemeClr val="bg1"/>
                </a:solidFill>
              </a:rPr>
              <a:t>Partenaire</a:t>
            </a:r>
            <a:r>
              <a:rPr lang="en-GB" sz="3600" b="1" dirty="0">
                <a:solidFill>
                  <a:schemeClr val="bg1"/>
                </a:solidFill>
              </a:rPr>
              <a:t> A</a:t>
            </a:r>
          </a:p>
        </p:txBody>
      </p:sp>
      <p:pic>
        <p:nvPicPr>
          <p:cNvPr id="27" name="Picture 26" descr="Icon&#10;&#10;Description automatically generated">
            <a:extLst>
              <a:ext uri="{FF2B5EF4-FFF2-40B4-BE49-F238E27FC236}">
                <a16:creationId xmlns:a16="http://schemas.microsoft.com/office/drawing/2014/main" id="{53D04C58-44DB-4589-B6F7-E0F1ECEA68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6600" y="1271992"/>
            <a:ext cx="914400" cy="914400"/>
          </a:xfrm>
          <a:prstGeom prst="rect">
            <a:avLst/>
          </a:prstGeom>
        </p:spPr>
      </p:pic>
      <p:pic>
        <p:nvPicPr>
          <p:cNvPr id="28" name="Picture 27">
            <a:extLst>
              <a:ext uri="{FF2B5EF4-FFF2-40B4-BE49-F238E27FC236}">
                <a16:creationId xmlns:a16="http://schemas.microsoft.com/office/drawing/2014/main" id="{69438B0C-BF28-4931-8836-6B59348E86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73559" y="2652690"/>
            <a:ext cx="1140482" cy="754679"/>
          </a:xfrm>
          <a:prstGeom prst="rect">
            <a:avLst/>
          </a:prstGeom>
        </p:spPr>
      </p:pic>
      <p:pic>
        <p:nvPicPr>
          <p:cNvPr id="29" name="Picture 28" descr="A picture containing toy, doll&#10;&#10;Description automatically generated">
            <a:extLst>
              <a:ext uri="{FF2B5EF4-FFF2-40B4-BE49-F238E27FC236}">
                <a16:creationId xmlns:a16="http://schemas.microsoft.com/office/drawing/2014/main" id="{662BEE5D-79B4-4D19-AA97-7A80922443C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9336"/>
          <a:stretch/>
        </p:blipFill>
        <p:spPr>
          <a:xfrm>
            <a:off x="2602196" y="3849492"/>
            <a:ext cx="1230548" cy="754679"/>
          </a:xfrm>
          <a:prstGeom prst="rect">
            <a:avLst/>
          </a:prstGeom>
        </p:spPr>
      </p:pic>
      <p:pic>
        <p:nvPicPr>
          <p:cNvPr id="30" name="Picture 29">
            <a:extLst>
              <a:ext uri="{FF2B5EF4-FFF2-40B4-BE49-F238E27FC236}">
                <a16:creationId xmlns:a16="http://schemas.microsoft.com/office/drawing/2014/main" id="{BFAE9562-C479-4736-8B4D-832CAEAB1A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0567" y="5046294"/>
            <a:ext cx="766604" cy="766604"/>
          </a:xfrm>
          <a:prstGeom prst="rect">
            <a:avLst/>
          </a:prstGeom>
        </p:spPr>
      </p:pic>
      <p:pic>
        <p:nvPicPr>
          <p:cNvPr id="31" name="Picture 30">
            <a:extLst>
              <a:ext uri="{FF2B5EF4-FFF2-40B4-BE49-F238E27FC236}">
                <a16:creationId xmlns:a16="http://schemas.microsoft.com/office/drawing/2014/main" id="{8E163CE4-86D5-462C-A3C7-C4C471566E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2458" y="5046294"/>
            <a:ext cx="766604" cy="766604"/>
          </a:xfrm>
          <a:prstGeom prst="rect">
            <a:avLst/>
          </a:prstGeom>
        </p:spPr>
      </p:pic>
    </p:spTree>
    <p:extLst>
      <p:ext uri="{BB962C8B-B14F-4D97-AF65-F5344CB8AC3E}">
        <p14:creationId xmlns:p14="http://schemas.microsoft.com/office/powerpoint/2010/main" val="3376013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 name="Table 2">
            <a:extLst>
              <a:ext uri="{FF2B5EF4-FFF2-40B4-BE49-F238E27FC236}">
                <a16:creationId xmlns:a16="http://schemas.microsoft.com/office/drawing/2014/main" id="{B4BE58B4-C649-435E-A0C1-6C225254C69A}"/>
              </a:ext>
            </a:extLst>
          </p:cNvPr>
          <p:cNvGraphicFramePr>
            <a:graphicFrameLocks noGrp="1"/>
          </p:cNvGraphicFramePr>
          <p:nvPr>
            <p:extLst>
              <p:ext uri="{D42A27DB-BD31-4B8C-83A1-F6EECF244321}">
                <p14:modId xmlns:p14="http://schemas.microsoft.com/office/powerpoint/2010/main" val="3235980936"/>
              </p:ext>
            </p:extLst>
          </p:nvPr>
        </p:nvGraphicFramePr>
        <p:xfrm>
          <a:off x="368275" y="1259526"/>
          <a:ext cx="3956579" cy="4977500"/>
        </p:xfrm>
        <a:graphic>
          <a:graphicData uri="http://schemas.openxmlformats.org/drawingml/2006/table">
            <a:tbl>
              <a:tblPr firstRow="1" bandRow="1">
                <a:tableStyleId>{5940675A-B579-460E-94D1-54222C63F5DA}</a:tableStyleId>
              </a:tblPr>
              <a:tblGrid>
                <a:gridCol w="289025">
                  <a:extLst>
                    <a:ext uri="{9D8B030D-6E8A-4147-A177-3AD203B41FA5}">
                      <a16:colId xmlns:a16="http://schemas.microsoft.com/office/drawing/2014/main" val="3319643597"/>
                    </a:ext>
                  </a:extLst>
                </a:gridCol>
                <a:gridCol w="1500019">
                  <a:extLst>
                    <a:ext uri="{9D8B030D-6E8A-4147-A177-3AD203B41FA5}">
                      <a16:colId xmlns:a16="http://schemas.microsoft.com/office/drawing/2014/main" val="2109228581"/>
                    </a:ext>
                  </a:extLst>
                </a:gridCol>
                <a:gridCol w="2167535">
                  <a:extLst>
                    <a:ext uri="{9D8B030D-6E8A-4147-A177-3AD203B41FA5}">
                      <a16:colId xmlns:a16="http://schemas.microsoft.com/office/drawing/2014/main" val="1358421514"/>
                    </a:ext>
                  </a:extLst>
                </a:gridCol>
              </a:tblGrid>
              <a:tr h="1244375">
                <a:tc>
                  <a:txBody>
                    <a:bodyPr/>
                    <a:lstStyle/>
                    <a:p>
                      <a:pPr algn="ctr"/>
                      <a:r>
                        <a:rPr lang="en-US" sz="2200" dirty="0">
                          <a:solidFill>
                            <a:srgbClr val="115076"/>
                          </a:solidFill>
                        </a:rPr>
                        <a:t>5</a:t>
                      </a:r>
                    </a:p>
                  </a:txBody>
                  <a:tcPr anchor="ctr"/>
                </a:tc>
                <a:tc>
                  <a:txBody>
                    <a:bodyPr/>
                    <a:lstStyle/>
                    <a:p>
                      <a:r>
                        <a:rPr lang="en-US" sz="2200" dirty="0">
                          <a:solidFill>
                            <a:srgbClr val="115076"/>
                          </a:solidFill>
                        </a:rPr>
                        <a:t>I depend on the</a:t>
                      </a:r>
                    </a:p>
                  </a:txBody>
                  <a:tcPr anchor="ctr"/>
                </a:tc>
                <a:tc>
                  <a:txBody>
                    <a:bodyPr/>
                    <a:lstStyle/>
                    <a:p>
                      <a:pPr algn="ctr"/>
                      <a:r>
                        <a:rPr lang="en-US" sz="2000" dirty="0">
                          <a:solidFill>
                            <a:srgbClr val="115076"/>
                          </a:solidFill>
                        </a:rPr>
                        <a:t>network</a:t>
                      </a:r>
                    </a:p>
                  </a:txBody>
                  <a:tcPr anchor="b"/>
                </a:tc>
                <a:extLst>
                  <a:ext uri="{0D108BD9-81ED-4DB2-BD59-A6C34878D82A}">
                    <a16:rowId xmlns:a16="http://schemas.microsoft.com/office/drawing/2014/main" val="3079786227"/>
                  </a:ext>
                </a:extLst>
              </a:tr>
              <a:tr h="1244375">
                <a:tc>
                  <a:txBody>
                    <a:bodyPr/>
                    <a:lstStyle/>
                    <a:p>
                      <a:pPr algn="ctr"/>
                      <a:r>
                        <a:rPr lang="en-US" sz="2200" dirty="0">
                          <a:solidFill>
                            <a:srgbClr val="115076"/>
                          </a:solidFill>
                        </a:rPr>
                        <a:t>6</a:t>
                      </a:r>
                    </a:p>
                  </a:txBody>
                  <a:tcPr anchor="ctr"/>
                </a:tc>
                <a:tc>
                  <a:txBody>
                    <a:bodyPr/>
                    <a:lstStyle/>
                    <a:p>
                      <a:r>
                        <a:rPr lang="en-US" sz="2200" dirty="0">
                          <a:solidFill>
                            <a:srgbClr val="115076"/>
                          </a:solidFill>
                        </a:rPr>
                        <a:t>He replies to the</a:t>
                      </a:r>
                    </a:p>
                  </a:txBody>
                  <a:tcPr anchor="ctr"/>
                </a:tc>
                <a:tc>
                  <a:txBody>
                    <a:bodyPr/>
                    <a:lstStyle/>
                    <a:p>
                      <a:pPr algn="ctr"/>
                      <a:r>
                        <a:rPr lang="en-US" sz="2000" dirty="0">
                          <a:solidFill>
                            <a:srgbClr val="115076"/>
                          </a:solidFill>
                        </a:rPr>
                        <a:t>announcement</a:t>
                      </a:r>
                    </a:p>
                  </a:txBody>
                  <a:tcPr anchor="b"/>
                </a:tc>
                <a:extLst>
                  <a:ext uri="{0D108BD9-81ED-4DB2-BD59-A6C34878D82A}">
                    <a16:rowId xmlns:a16="http://schemas.microsoft.com/office/drawing/2014/main" val="3153756819"/>
                  </a:ext>
                </a:extLst>
              </a:tr>
              <a:tr h="1244375">
                <a:tc>
                  <a:txBody>
                    <a:bodyPr/>
                    <a:lstStyle/>
                    <a:p>
                      <a:pPr algn="ctr"/>
                      <a:r>
                        <a:rPr lang="en-US" sz="2200" dirty="0">
                          <a:solidFill>
                            <a:srgbClr val="115076"/>
                          </a:solidFill>
                        </a:rPr>
                        <a:t>7</a:t>
                      </a:r>
                    </a:p>
                  </a:txBody>
                  <a:tcPr anchor="ctr"/>
                </a:tc>
                <a:tc>
                  <a:txBody>
                    <a:bodyPr/>
                    <a:lstStyle/>
                    <a:p>
                      <a:r>
                        <a:rPr lang="en-US" sz="2200" dirty="0">
                          <a:solidFill>
                            <a:srgbClr val="115076"/>
                          </a:solidFill>
                        </a:rPr>
                        <a:t>She depends on the</a:t>
                      </a:r>
                    </a:p>
                  </a:txBody>
                  <a:tcPr anchor="ctr"/>
                </a:tc>
                <a:tc>
                  <a:txBody>
                    <a:bodyPr/>
                    <a:lstStyle/>
                    <a:p>
                      <a:pPr algn="ctr"/>
                      <a:r>
                        <a:rPr lang="en-US" sz="2000" dirty="0">
                          <a:solidFill>
                            <a:srgbClr val="115076"/>
                          </a:solidFill>
                        </a:rPr>
                        <a:t>games</a:t>
                      </a:r>
                    </a:p>
                  </a:txBody>
                  <a:tcPr anchor="b"/>
                </a:tc>
                <a:extLst>
                  <a:ext uri="{0D108BD9-81ED-4DB2-BD59-A6C34878D82A}">
                    <a16:rowId xmlns:a16="http://schemas.microsoft.com/office/drawing/2014/main" val="2360546615"/>
                  </a:ext>
                </a:extLst>
              </a:tr>
              <a:tr h="1244375">
                <a:tc>
                  <a:txBody>
                    <a:bodyPr/>
                    <a:lstStyle/>
                    <a:p>
                      <a:pPr algn="ctr"/>
                      <a:r>
                        <a:rPr lang="en-US" sz="2200" dirty="0">
                          <a:solidFill>
                            <a:srgbClr val="115076"/>
                          </a:solidFill>
                        </a:rPr>
                        <a:t>8</a:t>
                      </a:r>
                    </a:p>
                  </a:txBody>
                  <a:tcPr anchor="ctr"/>
                </a:tc>
                <a:tc>
                  <a:txBody>
                    <a:bodyPr/>
                    <a:lstStyle/>
                    <a:p>
                      <a:r>
                        <a:rPr lang="en-US" sz="2200" dirty="0">
                          <a:solidFill>
                            <a:srgbClr val="115076"/>
                          </a:solidFill>
                        </a:rPr>
                        <a:t>You reply to the</a:t>
                      </a:r>
                    </a:p>
                  </a:txBody>
                  <a:tcPr anchor="ctr"/>
                </a:tc>
                <a:tc>
                  <a:txBody>
                    <a:bodyPr/>
                    <a:lstStyle/>
                    <a:p>
                      <a:pPr algn="ctr"/>
                      <a:r>
                        <a:rPr lang="en-US" sz="2000" dirty="0">
                          <a:solidFill>
                            <a:srgbClr val="115076"/>
                          </a:solidFill>
                        </a:rPr>
                        <a:t>headmistress </a:t>
                      </a:r>
                    </a:p>
                  </a:txBody>
                  <a:tcPr anchor="b"/>
                </a:tc>
                <a:extLst>
                  <a:ext uri="{0D108BD9-81ED-4DB2-BD59-A6C34878D82A}">
                    <a16:rowId xmlns:a16="http://schemas.microsoft.com/office/drawing/2014/main" val="115413547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684943"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BB8F52E3-EB1A-894B-894A-B1EEC759DC78}"/>
              </a:ext>
            </a:extLst>
          </p:cNvPr>
          <p:cNvGraphicFramePr>
            <a:graphicFrameLocks noGrp="1"/>
          </p:cNvGraphicFramePr>
          <p:nvPr>
            <p:extLst>
              <p:ext uri="{D42A27DB-BD31-4B8C-83A1-F6EECF244321}">
                <p14:modId xmlns:p14="http://schemas.microsoft.com/office/powerpoint/2010/main" val="4163864238"/>
              </p:ext>
            </p:extLst>
          </p:nvPr>
        </p:nvGraphicFramePr>
        <p:xfrm>
          <a:off x="4895095" y="1259526"/>
          <a:ext cx="7014825" cy="4977500"/>
        </p:xfrm>
        <a:graphic>
          <a:graphicData uri="http://schemas.openxmlformats.org/drawingml/2006/table">
            <a:tbl>
              <a:tblPr firstRow="1" bandRow="1">
                <a:tableStyleId>{5940675A-B579-460E-94D1-54222C63F5DA}</a:tableStyleId>
              </a:tblPr>
              <a:tblGrid>
                <a:gridCol w="367357">
                  <a:extLst>
                    <a:ext uri="{9D8B030D-6E8A-4147-A177-3AD203B41FA5}">
                      <a16:colId xmlns:a16="http://schemas.microsoft.com/office/drawing/2014/main" val="3319643597"/>
                    </a:ext>
                  </a:extLst>
                </a:gridCol>
                <a:gridCol w="2392680">
                  <a:extLst>
                    <a:ext uri="{9D8B030D-6E8A-4147-A177-3AD203B41FA5}">
                      <a16:colId xmlns:a16="http://schemas.microsoft.com/office/drawing/2014/main" val="2109228581"/>
                    </a:ext>
                  </a:extLst>
                </a:gridCol>
                <a:gridCol w="2066895">
                  <a:extLst>
                    <a:ext uri="{9D8B030D-6E8A-4147-A177-3AD203B41FA5}">
                      <a16:colId xmlns:a16="http://schemas.microsoft.com/office/drawing/2014/main" val="1358421514"/>
                    </a:ext>
                  </a:extLst>
                </a:gridCol>
                <a:gridCol w="2187893">
                  <a:extLst>
                    <a:ext uri="{9D8B030D-6E8A-4147-A177-3AD203B41FA5}">
                      <a16:colId xmlns:a16="http://schemas.microsoft.com/office/drawing/2014/main" val="2413704557"/>
                    </a:ext>
                  </a:extLst>
                </a:gridCol>
              </a:tblGrid>
              <a:tr h="1244375">
                <a:tc>
                  <a:txBody>
                    <a:bodyPr/>
                    <a:lstStyle/>
                    <a:p>
                      <a:pPr algn="ctr"/>
                      <a:r>
                        <a:rPr lang="en-US" sz="2200" dirty="0">
                          <a:solidFill>
                            <a:srgbClr val="115076"/>
                          </a:solidFill>
                        </a:rPr>
                        <a:t>1</a:t>
                      </a:r>
                    </a:p>
                  </a:txBody>
                  <a:tcPr anchor="ctr"/>
                </a:tc>
                <a:tc>
                  <a:txBody>
                    <a:bodyPr/>
                    <a:lstStyle/>
                    <a:p>
                      <a:r>
                        <a:rPr lang="en-US" sz="2200" dirty="0">
                          <a:solidFill>
                            <a:srgbClr val="115076"/>
                          </a:solidFill>
                        </a:rPr>
                        <a:t>I’m replying to the</a:t>
                      </a:r>
                    </a:p>
                  </a:txBody>
                  <a:tcPr anchor="ctr"/>
                </a:tc>
                <a:tc>
                  <a:txBody>
                    <a:bodyPr/>
                    <a:lstStyle/>
                    <a:p>
                      <a:pPr algn="ctr"/>
                      <a:r>
                        <a:rPr lang="en-US" sz="2000" dirty="0">
                          <a:solidFill>
                            <a:srgbClr val="115076"/>
                          </a:solidFill>
                        </a:rPr>
                        <a:t>message</a:t>
                      </a:r>
                    </a:p>
                  </a:txBody>
                  <a:tcPr anchor="b"/>
                </a:tc>
                <a:tc>
                  <a:txBody>
                    <a:bodyPr/>
                    <a:lstStyle/>
                    <a:p>
                      <a:pPr algn="ctr"/>
                      <a:r>
                        <a:rPr lang="en-US" sz="2000" dirty="0">
                          <a:solidFill>
                            <a:srgbClr val="115076"/>
                          </a:solidFill>
                        </a:rPr>
                        <a:t>conversation</a:t>
                      </a:r>
                    </a:p>
                  </a:txBody>
                  <a:tcPr anchor="b"/>
                </a:tc>
                <a:extLst>
                  <a:ext uri="{0D108BD9-81ED-4DB2-BD59-A6C34878D82A}">
                    <a16:rowId xmlns:a16="http://schemas.microsoft.com/office/drawing/2014/main" val="3079786227"/>
                  </a:ext>
                </a:extLst>
              </a:tr>
              <a:tr h="1244375">
                <a:tc>
                  <a:txBody>
                    <a:bodyPr/>
                    <a:lstStyle/>
                    <a:p>
                      <a:pPr algn="ctr"/>
                      <a:r>
                        <a:rPr lang="en-US" sz="2200" dirty="0">
                          <a:solidFill>
                            <a:srgbClr val="115076"/>
                          </a:solidFill>
                        </a:rPr>
                        <a:t>2</a:t>
                      </a:r>
                    </a:p>
                  </a:txBody>
                  <a:tcPr anchor="ctr"/>
                </a:tc>
                <a:tc>
                  <a:txBody>
                    <a:bodyPr/>
                    <a:lstStyle/>
                    <a:p>
                      <a:r>
                        <a:rPr lang="en-US" sz="2200" dirty="0">
                          <a:solidFill>
                            <a:srgbClr val="115076"/>
                          </a:solidFill>
                        </a:rPr>
                        <a:t>He depends on the</a:t>
                      </a:r>
                    </a:p>
                  </a:txBody>
                  <a:tcPr anchor="ctr"/>
                </a:tc>
                <a:tc>
                  <a:txBody>
                    <a:bodyPr/>
                    <a:lstStyle/>
                    <a:p>
                      <a:pPr algn="ctr"/>
                      <a:r>
                        <a:rPr lang="en-US" sz="2000" dirty="0">
                          <a:solidFill>
                            <a:srgbClr val="115076"/>
                          </a:solidFill>
                        </a:rPr>
                        <a:t>newspaper</a:t>
                      </a:r>
                    </a:p>
                  </a:txBody>
                  <a:tcPr anchor="b"/>
                </a:tc>
                <a:tc>
                  <a:txBody>
                    <a:bodyPr/>
                    <a:lstStyle/>
                    <a:p>
                      <a:pPr algn="ctr"/>
                      <a:r>
                        <a:rPr lang="en-US" sz="2000" dirty="0">
                          <a:solidFill>
                            <a:srgbClr val="115076"/>
                          </a:solidFill>
                        </a:rPr>
                        <a:t>newspapers</a:t>
                      </a:r>
                    </a:p>
                  </a:txBody>
                  <a:tcPr anchor="b"/>
                </a:tc>
                <a:extLst>
                  <a:ext uri="{0D108BD9-81ED-4DB2-BD59-A6C34878D82A}">
                    <a16:rowId xmlns:a16="http://schemas.microsoft.com/office/drawing/2014/main" val="3153756819"/>
                  </a:ext>
                </a:extLst>
              </a:tr>
              <a:tr h="1244375">
                <a:tc>
                  <a:txBody>
                    <a:bodyPr/>
                    <a:lstStyle/>
                    <a:p>
                      <a:pPr algn="ctr"/>
                      <a:r>
                        <a:rPr lang="en-US" sz="2200" dirty="0">
                          <a:solidFill>
                            <a:srgbClr val="115076"/>
                          </a:solidFill>
                        </a:rPr>
                        <a:t>3</a:t>
                      </a:r>
                    </a:p>
                  </a:txBody>
                  <a:tcPr anchor="ctr"/>
                </a:tc>
                <a:tc>
                  <a:txBody>
                    <a:bodyPr/>
                    <a:lstStyle/>
                    <a:p>
                      <a:r>
                        <a:rPr lang="en-US" sz="2200" dirty="0">
                          <a:solidFill>
                            <a:srgbClr val="115076"/>
                          </a:solidFill>
                        </a:rPr>
                        <a:t>She’s replying to the</a:t>
                      </a:r>
                    </a:p>
                  </a:txBody>
                  <a:tcPr anchor="ctr"/>
                </a:tc>
                <a:tc>
                  <a:txBody>
                    <a:bodyPr/>
                    <a:lstStyle/>
                    <a:p>
                      <a:pPr algn="ctr"/>
                      <a:r>
                        <a:rPr lang="en-US" sz="2000" dirty="0">
                          <a:solidFill>
                            <a:srgbClr val="115076"/>
                          </a:solidFill>
                        </a:rPr>
                        <a:t>teacher (m)</a:t>
                      </a:r>
                    </a:p>
                  </a:txBody>
                  <a:tcPr anchor="b"/>
                </a:tc>
                <a:tc>
                  <a:txBody>
                    <a:bodyPr/>
                    <a:lstStyle/>
                    <a:p>
                      <a:pPr algn="ctr"/>
                      <a:r>
                        <a:rPr lang="en-US" sz="2000" dirty="0">
                          <a:solidFill>
                            <a:srgbClr val="115076"/>
                          </a:solidFill>
                        </a:rPr>
                        <a:t>teacher (f)</a:t>
                      </a:r>
                    </a:p>
                  </a:txBody>
                  <a:tcPr anchor="b"/>
                </a:tc>
                <a:extLst>
                  <a:ext uri="{0D108BD9-81ED-4DB2-BD59-A6C34878D82A}">
                    <a16:rowId xmlns:a16="http://schemas.microsoft.com/office/drawing/2014/main" val="2360546615"/>
                  </a:ext>
                </a:extLst>
              </a:tr>
              <a:tr h="1244375">
                <a:tc>
                  <a:txBody>
                    <a:bodyPr/>
                    <a:lstStyle/>
                    <a:p>
                      <a:pPr algn="ctr"/>
                      <a:r>
                        <a:rPr lang="en-US" sz="2200" dirty="0">
                          <a:solidFill>
                            <a:srgbClr val="115076"/>
                          </a:solidFill>
                        </a:rPr>
                        <a:t>4</a:t>
                      </a:r>
                    </a:p>
                  </a:txBody>
                  <a:tcPr anchor="ctr"/>
                </a:tc>
                <a:tc>
                  <a:txBody>
                    <a:bodyPr/>
                    <a:lstStyle/>
                    <a:p>
                      <a:r>
                        <a:rPr lang="en-US" sz="2200" dirty="0">
                          <a:solidFill>
                            <a:srgbClr val="115076"/>
                          </a:solidFill>
                        </a:rPr>
                        <a:t>You depend on the</a:t>
                      </a:r>
                    </a:p>
                  </a:txBody>
                  <a:tcPr anchor="ctr"/>
                </a:tc>
                <a:tc>
                  <a:txBody>
                    <a:bodyPr/>
                    <a:lstStyle/>
                    <a:p>
                      <a:pPr algn="ctr"/>
                      <a:r>
                        <a:rPr lang="en-US" sz="2000" dirty="0">
                          <a:solidFill>
                            <a:srgbClr val="115076"/>
                          </a:solidFill>
                        </a:rPr>
                        <a:t>hospitals</a:t>
                      </a:r>
                    </a:p>
                  </a:txBody>
                  <a:tcPr anchor="b"/>
                </a:tc>
                <a:tc>
                  <a:txBody>
                    <a:bodyPr/>
                    <a:lstStyle/>
                    <a:p>
                      <a:pPr algn="ctr"/>
                      <a:r>
                        <a:rPr lang="en-US" sz="2000" dirty="0">
                          <a:solidFill>
                            <a:srgbClr val="115076"/>
                          </a:solidFill>
                        </a:rPr>
                        <a:t>water</a:t>
                      </a:r>
                    </a:p>
                  </a:txBody>
                  <a:tcPr anchor="b"/>
                </a:tc>
                <a:extLst>
                  <a:ext uri="{0D108BD9-81ED-4DB2-BD59-A6C34878D82A}">
                    <a16:rowId xmlns:a16="http://schemas.microsoft.com/office/drawing/2014/main" val="1154135478"/>
                  </a:ext>
                </a:extLst>
              </a:tr>
            </a:tbl>
          </a:graphicData>
        </a:graphic>
      </p:graphicFrame>
      <p:pic>
        <p:nvPicPr>
          <p:cNvPr id="5" name="Picture 4" descr="Icon&#10;&#10;Description automatically generated">
            <a:extLst>
              <a:ext uri="{FF2B5EF4-FFF2-40B4-BE49-F238E27FC236}">
                <a16:creationId xmlns:a16="http://schemas.microsoft.com/office/drawing/2014/main" id="{9425404D-302A-1341-AAFC-49988657D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973" y="1294251"/>
            <a:ext cx="900000" cy="900000"/>
          </a:xfrm>
          <a:prstGeom prst="rect">
            <a:avLst/>
          </a:prstGeom>
        </p:spPr>
      </p:pic>
      <p:pic>
        <p:nvPicPr>
          <p:cNvPr id="10" name="Picture 9" descr="Icon&#10;&#10;Description automatically generated">
            <a:extLst>
              <a:ext uri="{FF2B5EF4-FFF2-40B4-BE49-F238E27FC236}">
                <a16:creationId xmlns:a16="http://schemas.microsoft.com/office/drawing/2014/main" id="{90C22A70-8DD8-3048-A1D3-A16FAE484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3586" y="1269418"/>
            <a:ext cx="914400" cy="914400"/>
          </a:xfrm>
          <a:prstGeom prst="rect">
            <a:avLst/>
          </a:prstGeom>
        </p:spPr>
      </p:pic>
      <p:pic>
        <p:nvPicPr>
          <p:cNvPr id="11" name="Picture 10">
            <a:extLst>
              <a:ext uri="{FF2B5EF4-FFF2-40B4-BE49-F238E27FC236}">
                <a16:creationId xmlns:a16="http://schemas.microsoft.com/office/drawing/2014/main" id="{4E3BEC3A-53EA-4C4A-A0D2-A53ED7A2FD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7346" y="2599010"/>
            <a:ext cx="1140482" cy="754679"/>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E645A253-F20E-CB42-9B0B-A6D9C720EE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9336"/>
          <a:stretch/>
        </p:blipFill>
        <p:spPr>
          <a:xfrm>
            <a:off x="8001975" y="3813157"/>
            <a:ext cx="1364185" cy="836637"/>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C1DA510E-926D-684B-90E1-7ADFE2EC74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777"/>
          <a:stretch/>
        </p:blipFill>
        <p:spPr>
          <a:xfrm>
            <a:off x="10116533" y="3813157"/>
            <a:ext cx="1089840" cy="853322"/>
          </a:xfrm>
          <a:prstGeom prst="rect">
            <a:avLst/>
          </a:prstGeom>
        </p:spPr>
      </p:pic>
      <p:pic>
        <p:nvPicPr>
          <p:cNvPr id="18" name="Picture 17">
            <a:extLst>
              <a:ext uri="{FF2B5EF4-FFF2-40B4-BE49-F238E27FC236}">
                <a16:creationId xmlns:a16="http://schemas.microsoft.com/office/drawing/2014/main" id="{73B86FF3-8420-CD4D-BFEB-DA35B65A9E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5311" y="2599009"/>
            <a:ext cx="1140482" cy="754679"/>
          </a:xfrm>
          <a:prstGeom prst="rect">
            <a:avLst/>
          </a:prstGeom>
        </p:spPr>
      </p:pic>
      <p:pic>
        <p:nvPicPr>
          <p:cNvPr id="19" name="Picture 18">
            <a:extLst>
              <a:ext uri="{FF2B5EF4-FFF2-40B4-BE49-F238E27FC236}">
                <a16:creationId xmlns:a16="http://schemas.microsoft.com/office/drawing/2014/main" id="{FCF0AF62-B17E-5442-9BCA-EA755BB360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5552" y="2599008"/>
            <a:ext cx="1140482" cy="754679"/>
          </a:xfrm>
          <a:prstGeom prst="rect">
            <a:avLst/>
          </a:prstGeom>
        </p:spPr>
      </p:pic>
      <p:pic>
        <p:nvPicPr>
          <p:cNvPr id="20" name="Picture 19">
            <a:extLst>
              <a:ext uri="{FF2B5EF4-FFF2-40B4-BE49-F238E27FC236}">
                <a16:creationId xmlns:a16="http://schemas.microsoft.com/office/drawing/2014/main" id="{336F7A89-8CE8-FC49-BC23-F535BB463E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6058" y="5104905"/>
            <a:ext cx="766604" cy="766604"/>
          </a:xfrm>
          <a:prstGeom prst="rect">
            <a:avLst/>
          </a:prstGeom>
        </p:spPr>
      </p:pic>
      <p:pic>
        <p:nvPicPr>
          <p:cNvPr id="21" name="Picture 20">
            <a:extLst>
              <a:ext uri="{FF2B5EF4-FFF2-40B4-BE49-F238E27FC236}">
                <a16:creationId xmlns:a16="http://schemas.microsoft.com/office/drawing/2014/main" id="{418CDE18-2180-3C4E-991B-AF133BB8E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7949" y="5104905"/>
            <a:ext cx="766604" cy="766604"/>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1645D5F4-48D0-4CF9-B0CA-9EEAA1100D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3676" y="4967884"/>
            <a:ext cx="966413" cy="966413"/>
          </a:xfrm>
          <a:prstGeom prst="rect">
            <a:avLst/>
          </a:prstGeom>
        </p:spPr>
      </p:pic>
      <p:pic>
        <p:nvPicPr>
          <p:cNvPr id="33" name="Picture 32">
            <a:extLst>
              <a:ext uri="{FF2B5EF4-FFF2-40B4-BE49-F238E27FC236}">
                <a16:creationId xmlns:a16="http://schemas.microsoft.com/office/drawing/2014/main" id="{1B256B52-DA75-448E-8E8F-4557ADB4C65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4223" b="15602"/>
          <a:stretch/>
        </p:blipFill>
        <p:spPr>
          <a:xfrm>
            <a:off x="3369933" y="3794531"/>
            <a:ext cx="926400" cy="853993"/>
          </a:xfrm>
          <a:prstGeom prst="rect">
            <a:avLst/>
          </a:prstGeom>
        </p:spPr>
      </p:pic>
      <p:pic>
        <p:nvPicPr>
          <p:cNvPr id="35" name="Picture 34">
            <a:extLst>
              <a:ext uri="{FF2B5EF4-FFF2-40B4-BE49-F238E27FC236}">
                <a16:creationId xmlns:a16="http://schemas.microsoft.com/office/drawing/2014/main" id="{655A8D4E-D3A0-4E68-A4D5-445C68C5DF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4223" b="15602"/>
          <a:stretch/>
        </p:blipFill>
        <p:spPr>
          <a:xfrm>
            <a:off x="2286159" y="3802893"/>
            <a:ext cx="926400" cy="853993"/>
          </a:xfrm>
          <a:prstGeom prst="rect">
            <a:avLst/>
          </a:prstGeom>
        </p:spPr>
      </p:pic>
      <p:pic>
        <p:nvPicPr>
          <p:cNvPr id="36" name="Picture 35" descr="Icon&#10;&#10;Description automatically generated">
            <a:extLst>
              <a:ext uri="{FF2B5EF4-FFF2-40B4-BE49-F238E27FC236}">
                <a16:creationId xmlns:a16="http://schemas.microsoft.com/office/drawing/2014/main" id="{C0AFFD9B-EB49-4906-8CBA-56A0DEFACE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9359" y="2526843"/>
            <a:ext cx="916401" cy="916401"/>
          </a:xfrm>
          <a:prstGeom prst="rect">
            <a:avLst/>
          </a:prstGeom>
        </p:spPr>
      </p:pic>
      <p:pic>
        <p:nvPicPr>
          <p:cNvPr id="39" name="Picture 38">
            <a:extLst>
              <a:ext uri="{FF2B5EF4-FFF2-40B4-BE49-F238E27FC236}">
                <a16:creationId xmlns:a16="http://schemas.microsoft.com/office/drawing/2014/main" id="{EC426637-64F7-4B58-8658-DEEE024C63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1616" y="1302196"/>
            <a:ext cx="853326" cy="853993"/>
          </a:xfrm>
          <a:prstGeom prst="rect">
            <a:avLst/>
          </a:prstGeom>
        </p:spPr>
      </p:pic>
      <p:sp>
        <p:nvSpPr>
          <p:cNvPr id="3" name="TextBox 2">
            <a:extLst>
              <a:ext uri="{FF2B5EF4-FFF2-40B4-BE49-F238E27FC236}">
                <a16:creationId xmlns:a16="http://schemas.microsoft.com/office/drawing/2014/main" id="{C2992735-32AD-4AC5-8AF6-80573060EA63}"/>
              </a:ext>
            </a:extLst>
          </p:cNvPr>
          <p:cNvSpPr txBox="1"/>
          <p:nvPr/>
        </p:nvSpPr>
        <p:spPr>
          <a:xfrm>
            <a:off x="4908165" y="249870"/>
            <a:ext cx="5383927" cy="830997"/>
          </a:xfrm>
          <a:prstGeom prst="rect">
            <a:avLst/>
          </a:prstGeom>
          <a:noFill/>
        </p:spPr>
        <p:txBody>
          <a:bodyPr wrap="square" rtlCol="0">
            <a:spAutoFit/>
          </a:bodyPr>
          <a:lstStyle/>
          <a:p>
            <a:pPr algn="l"/>
            <a:r>
              <a:rPr lang="en-GB" sz="2400" b="1" dirty="0">
                <a:solidFill>
                  <a:schemeClr val="accent5">
                    <a:lumMod val="50000"/>
                  </a:schemeClr>
                </a:solidFill>
              </a:rPr>
              <a:t>Complete</a:t>
            </a:r>
            <a:r>
              <a:rPr lang="en-GB" sz="2400" dirty="0">
                <a:solidFill>
                  <a:schemeClr val="accent5">
                    <a:lumMod val="50000"/>
                  </a:schemeClr>
                </a:solidFill>
              </a:rPr>
              <a:t> sentences 1-4.</a:t>
            </a:r>
          </a:p>
          <a:p>
            <a:pPr algn="l"/>
            <a:r>
              <a:rPr lang="en-GB" sz="2400" b="1" dirty="0">
                <a:solidFill>
                  <a:schemeClr val="accent5">
                    <a:lumMod val="50000"/>
                  </a:schemeClr>
                </a:solidFill>
              </a:rPr>
              <a:t>Begin </a:t>
            </a:r>
            <a:r>
              <a:rPr lang="en-GB" sz="2400" dirty="0">
                <a:solidFill>
                  <a:schemeClr val="accent5">
                    <a:lumMod val="50000"/>
                  </a:schemeClr>
                </a:solidFill>
              </a:rPr>
              <a:t>sentences 5-8.</a:t>
            </a:r>
            <a:endParaRPr lang="fr-FR" sz="2400" b="1" dirty="0">
              <a:solidFill>
                <a:schemeClr val="accent5">
                  <a:lumMod val="50000"/>
                </a:schemeClr>
              </a:solidFill>
            </a:endParaRPr>
          </a:p>
        </p:txBody>
      </p:sp>
      <p:pic>
        <p:nvPicPr>
          <p:cNvPr id="2050" name="Picture 2" descr="Water Drop Clip Art">
            <a:extLst>
              <a:ext uri="{FF2B5EF4-FFF2-40B4-BE49-F238E27FC236}">
                <a16:creationId xmlns:a16="http://schemas.microsoft.com/office/drawing/2014/main" id="{BD4C3CBD-BEE7-48C7-9364-FC423F57CA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45005" y="5104905"/>
            <a:ext cx="460788" cy="67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07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505153" cy="707849"/>
          </a:xfrm>
        </p:spPr>
        <p:txBody>
          <a:bodyPr>
            <a:noAutofit/>
          </a:bodyPr>
          <a:lstStyle/>
          <a:p>
            <a:r>
              <a:rPr lang="en-GB" sz="3400" b="1" dirty="0" err="1">
                <a:solidFill>
                  <a:schemeClr val="bg1"/>
                </a:solidFill>
              </a:rPr>
              <a:t>Réponses</a:t>
            </a:r>
            <a:endParaRPr lang="en-GB" sz="3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3210F82-D846-4E9A-8C87-95DE992B0418}"/>
              </a:ext>
            </a:extLst>
          </p:cNvPr>
          <p:cNvSpPr txBox="1"/>
          <p:nvPr/>
        </p:nvSpPr>
        <p:spPr>
          <a:xfrm>
            <a:off x="273561" y="1457739"/>
            <a:ext cx="11644877" cy="4893647"/>
          </a:xfrm>
          <a:prstGeom prst="rect">
            <a:avLst/>
          </a:prstGeom>
          <a:noFill/>
        </p:spPr>
        <p:txBody>
          <a:bodyPr wrap="square" rtlCol="0">
            <a:spAutoFit/>
          </a:bodyPr>
          <a:lstStyle/>
          <a:p>
            <a:pPr>
              <a:lnSpc>
                <a:spcPct val="150000"/>
              </a:lnSpc>
            </a:pPr>
            <a:r>
              <a:rPr lang="en-GB" sz="2400" dirty="0">
                <a:solidFill>
                  <a:schemeClr val="accent5">
                    <a:lumMod val="50000"/>
                  </a:schemeClr>
                </a:solidFill>
              </a:rPr>
              <a:t>1. </a:t>
            </a:r>
            <a:r>
              <a:rPr lang="fr-FR" sz="2400" noProof="0" dirty="0">
                <a:solidFill>
                  <a:schemeClr val="accent5">
                    <a:lumMod val="50000"/>
                  </a:schemeClr>
                </a:solidFill>
              </a:rPr>
              <a:t>Je réponds à la conversation.</a:t>
            </a:r>
          </a:p>
          <a:p>
            <a:pPr algn="l">
              <a:lnSpc>
                <a:spcPct val="150000"/>
              </a:lnSpc>
            </a:pPr>
            <a:r>
              <a:rPr lang="en-GB" sz="2400" dirty="0">
                <a:solidFill>
                  <a:schemeClr val="accent5">
                    <a:lumMod val="50000"/>
                  </a:schemeClr>
                </a:solidFill>
              </a:rPr>
              <a:t>2. Il </a:t>
            </a:r>
            <a:r>
              <a:rPr lang="en-GB" sz="2400" dirty="0" err="1">
                <a:solidFill>
                  <a:schemeClr val="accent5">
                    <a:lumMod val="50000"/>
                  </a:schemeClr>
                </a:solidFill>
              </a:rPr>
              <a:t>dépend</a:t>
            </a:r>
            <a:r>
              <a:rPr lang="en-GB" sz="2400" dirty="0">
                <a:solidFill>
                  <a:schemeClr val="accent5">
                    <a:lumMod val="50000"/>
                  </a:schemeClr>
                </a:solidFill>
              </a:rPr>
              <a:t> du journal.</a:t>
            </a:r>
          </a:p>
          <a:p>
            <a:pPr algn="l">
              <a:lnSpc>
                <a:spcPct val="150000"/>
              </a:lnSpc>
            </a:pPr>
            <a:r>
              <a:rPr lang="en-GB" sz="2400" dirty="0">
                <a:solidFill>
                  <a:schemeClr val="accent5">
                    <a:lumMod val="50000"/>
                  </a:schemeClr>
                </a:solidFill>
              </a:rPr>
              <a:t>3. Elle </a:t>
            </a:r>
            <a:r>
              <a:rPr lang="en-GB" sz="2400" dirty="0" err="1">
                <a:solidFill>
                  <a:schemeClr val="accent5">
                    <a:lumMod val="50000"/>
                  </a:schemeClr>
                </a:solidFill>
              </a:rPr>
              <a:t>répond</a:t>
            </a:r>
            <a:r>
              <a:rPr lang="en-GB" sz="2400" dirty="0">
                <a:solidFill>
                  <a:schemeClr val="accent5">
                    <a:lumMod val="50000"/>
                  </a:schemeClr>
                </a:solidFill>
              </a:rPr>
              <a:t> au </a:t>
            </a:r>
            <a:r>
              <a:rPr lang="en-GB" sz="2400" dirty="0" err="1">
                <a:solidFill>
                  <a:schemeClr val="accent5">
                    <a:lumMod val="50000"/>
                  </a:schemeClr>
                </a:solidFill>
              </a:rPr>
              <a:t>professeur</a:t>
            </a:r>
            <a:r>
              <a:rPr lang="en-GB" sz="2400" dirty="0">
                <a:solidFill>
                  <a:schemeClr val="accent5">
                    <a:lumMod val="50000"/>
                  </a:schemeClr>
                </a:solidFill>
              </a:rPr>
              <a:t>.</a:t>
            </a:r>
          </a:p>
          <a:p>
            <a:pPr>
              <a:lnSpc>
                <a:spcPct val="150000"/>
              </a:lnSpc>
            </a:pPr>
            <a:r>
              <a:rPr lang="en-GB" sz="2400" dirty="0">
                <a:solidFill>
                  <a:schemeClr val="accent5">
                    <a:lumMod val="50000"/>
                  </a:schemeClr>
                </a:solidFill>
              </a:rPr>
              <a:t>4. </a:t>
            </a:r>
            <a:r>
              <a:rPr lang="fr-FR" sz="2400" noProof="0" dirty="0">
                <a:solidFill>
                  <a:schemeClr val="accent5">
                    <a:lumMod val="50000"/>
                  </a:schemeClr>
                </a:solidFill>
              </a:rPr>
              <a:t>Tu dépends des hôpitaux.</a:t>
            </a:r>
          </a:p>
          <a:p>
            <a:pPr algn="l">
              <a:lnSpc>
                <a:spcPct val="150000"/>
              </a:lnSpc>
            </a:pPr>
            <a:r>
              <a:rPr lang="en-GB" sz="2400" dirty="0">
                <a:solidFill>
                  <a:schemeClr val="accent5">
                    <a:lumMod val="50000"/>
                  </a:schemeClr>
                </a:solidFill>
              </a:rPr>
              <a:t>5. Je </a:t>
            </a:r>
            <a:r>
              <a:rPr lang="en-GB" sz="2400" dirty="0" err="1">
                <a:solidFill>
                  <a:schemeClr val="accent5">
                    <a:lumMod val="50000"/>
                  </a:schemeClr>
                </a:solidFill>
              </a:rPr>
              <a:t>dépends</a:t>
            </a:r>
            <a:r>
              <a:rPr lang="en-GB" sz="2400" dirty="0">
                <a:solidFill>
                  <a:schemeClr val="accent5">
                    <a:lumMod val="50000"/>
                  </a:schemeClr>
                </a:solidFill>
              </a:rPr>
              <a:t> du </a:t>
            </a:r>
            <a:r>
              <a:rPr lang="en-GB" sz="2400" dirty="0" err="1">
                <a:solidFill>
                  <a:schemeClr val="accent5">
                    <a:lumMod val="50000"/>
                  </a:schemeClr>
                </a:solidFill>
              </a:rPr>
              <a:t>réseau</a:t>
            </a:r>
            <a:r>
              <a:rPr lang="en-GB" sz="2400" dirty="0">
                <a:solidFill>
                  <a:schemeClr val="accent5">
                    <a:lumMod val="50000"/>
                  </a:schemeClr>
                </a:solidFill>
              </a:rPr>
              <a:t>.</a:t>
            </a:r>
          </a:p>
          <a:p>
            <a:pPr>
              <a:lnSpc>
                <a:spcPct val="150000"/>
              </a:lnSpc>
            </a:pPr>
            <a:r>
              <a:rPr lang="en-GB" sz="2400" dirty="0">
                <a:solidFill>
                  <a:schemeClr val="accent5">
                    <a:lumMod val="50000"/>
                  </a:schemeClr>
                </a:solidFill>
              </a:rPr>
              <a:t>6. </a:t>
            </a:r>
            <a:r>
              <a:rPr lang="fr-FR" sz="2400" noProof="0" dirty="0">
                <a:solidFill>
                  <a:schemeClr val="accent5">
                    <a:lumMod val="50000"/>
                  </a:schemeClr>
                </a:solidFill>
              </a:rPr>
              <a:t>Il répond à l’annonce.</a:t>
            </a:r>
          </a:p>
          <a:p>
            <a:pPr>
              <a:lnSpc>
                <a:spcPct val="150000"/>
              </a:lnSpc>
            </a:pPr>
            <a:r>
              <a:rPr lang="en-GB" sz="2400" dirty="0">
                <a:solidFill>
                  <a:schemeClr val="accent5">
                    <a:lumMod val="50000"/>
                  </a:schemeClr>
                </a:solidFill>
              </a:rPr>
              <a:t>7. </a:t>
            </a:r>
            <a:r>
              <a:rPr lang="fr-FR" sz="2400" noProof="0" dirty="0">
                <a:solidFill>
                  <a:schemeClr val="accent5">
                    <a:lumMod val="50000"/>
                  </a:schemeClr>
                </a:solidFill>
              </a:rPr>
              <a:t>Elle dépend des jeux.</a:t>
            </a:r>
          </a:p>
          <a:p>
            <a:pPr>
              <a:lnSpc>
                <a:spcPct val="150000"/>
              </a:lnSpc>
            </a:pPr>
            <a:r>
              <a:rPr lang="en-GB" sz="2400" dirty="0">
                <a:solidFill>
                  <a:schemeClr val="accent5">
                    <a:lumMod val="50000"/>
                  </a:schemeClr>
                </a:solidFill>
              </a:rPr>
              <a:t>8. </a:t>
            </a:r>
            <a:r>
              <a:rPr lang="fr-FR" sz="2400" noProof="0" dirty="0">
                <a:solidFill>
                  <a:schemeClr val="accent5">
                    <a:lumMod val="50000"/>
                  </a:schemeClr>
                </a:solidFill>
              </a:rPr>
              <a:t>Tu réponds à la directrice.</a:t>
            </a:r>
            <a:endParaRPr lang="en-GB" sz="2400" dirty="0">
              <a:solidFill>
                <a:schemeClr val="accent5">
                  <a:lumMod val="50000"/>
                </a:schemeClr>
              </a:solidFill>
            </a:endParaRPr>
          </a:p>
          <a:p>
            <a:pPr algn="l"/>
            <a:endParaRPr lang="fr-FR" sz="2400" dirty="0">
              <a:solidFill>
                <a:schemeClr val="accent5">
                  <a:lumMod val="50000"/>
                </a:schemeClr>
              </a:solidFill>
            </a:endParaRPr>
          </a:p>
        </p:txBody>
      </p:sp>
    </p:spTree>
    <p:extLst>
      <p:ext uri="{BB962C8B-B14F-4D97-AF65-F5344CB8AC3E}">
        <p14:creationId xmlns:p14="http://schemas.microsoft.com/office/powerpoint/2010/main" val="3825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Preposition (to the): Gender (Prepositions)</a:t>
            </a:r>
            <a:r>
              <a:rPr lang="en-GB" sz="2000" dirty="0">
                <a:solidFill>
                  <a:srgbClr val="002060"/>
                </a:solidFill>
                <a:latin typeface="Century Gothic" panose="020B0502020202020204" pitchFamily="34" charset="0"/>
                <a:cs typeface="Arial"/>
                <a:sym typeface="Arial"/>
                <a:hlinkClick r:id="rId3"/>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6BA20BF5-DDFF-4492-83B0-3962467CB2F8}"/>
              </a:ext>
            </a:extLst>
          </p:cNvPr>
          <p:cNvSpPr txBox="1"/>
          <p:nvPr/>
        </p:nvSpPr>
        <p:spPr>
          <a:xfrm>
            <a:off x="-36194" y="1191217"/>
            <a:ext cx="9823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5)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hlinkClick r:id="rId6" action="ppaction://hlinkfile"/>
            <a:extLst>
              <a:ext uri="{FF2B5EF4-FFF2-40B4-BE49-F238E27FC236}">
                <a16:creationId xmlns:a16="http://schemas.microsoft.com/office/drawing/2014/main" id="{C5BE1396-3B15-41AE-A04D-3CF030005719}"/>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Y8 Term 3.1 Week 5</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EC638CD-3DD1-4086-957E-3855B3020FB0}"/>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
        <p:nvSpPr>
          <p:cNvPr id="11" name="Rectangle 10">
            <a:extLst>
              <a:ext uri="{FF2B5EF4-FFF2-40B4-BE49-F238E27FC236}">
                <a16:creationId xmlns:a16="http://schemas.microsoft.com/office/drawing/2014/main" id="{EF56E9EE-3CD8-4BAC-8B01-FF2C9F749605}"/>
              </a:ext>
            </a:extLst>
          </p:cNvPr>
          <p:cNvSpPr/>
          <p:nvPr/>
        </p:nvSpPr>
        <p:spPr>
          <a:xfrm>
            <a:off x="92597" y="444036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3.1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2.1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00000000-0008-0000-0700-0000160000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89022" y="2900662"/>
            <a:ext cx="1305378" cy="1305378"/>
          </a:xfrm>
          <a:prstGeom prst="rect">
            <a:avLst/>
          </a:prstGeom>
        </p:spPr>
      </p:pic>
    </p:spTree>
    <p:extLst>
      <p:ext uri="{BB962C8B-B14F-4D97-AF65-F5344CB8AC3E}">
        <p14:creationId xmlns:p14="http://schemas.microsoft.com/office/powerpoint/2010/main" val="70374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6C37F0F5-DD6E-4EC4-938B-DE8DA1029C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BFDD960E-CBE6-9A4C-84FF-1126E284B46E}"/>
              </a:ext>
            </a:extLst>
          </p:cNvPr>
          <p:cNvGraphicFramePr>
            <a:graphicFrameLocks noGrp="1"/>
          </p:cNvGraphicFramePr>
          <p:nvPr/>
        </p:nvGraphicFramePr>
        <p:xfrm>
          <a:off x="291453" y="1871913"/>
          <a:ext cx="7723296" cy="4212000"/>
        </p:xfrm>
        <a:graphic>
          <a:graphicData uri="http://schemas.openxmlformats.org/drawingml/2006/table">
            <a:tbl>
              <a:tblPr firstRow="1" bandRow="1">
                <a:tableStyleId>{5940675A-B579-460E-94D1-54222C63F5DA}</a:tableStyleId>
              </a:tblPr>
              <a:tblGrid>
                <a:gridCol w="704952">
                  <a:extLst>
                    <a:ext uri="{9D8B030D-6E8A-4147-A177-3AD203B41FA5}">
                      <a16:colId xmlns:a16="http://schemas.microsoft.com/office/drawing/2014/main" val="3046884053"/>
                    </a:ext>
                  </a:extLst>
                </a:gridCol>
                <a:gridCol w="1754586">
                  <a:extLst>
                    <a:ext uri="{9D8B030D-6E8A-4147-A177-3AD203B41FA5}">
                      <a16:colId xmlns:a16="http://schemas.microsoft.com/office/drawing/2014/main" val="3142573101"/>
                    </a:ext>
                  </a:extLst>
                </a:gridCol>
                <a:gridCol w="1754586">
                  <a:extLst>
                    <a:ext uri="{9D8B030D-6E8A-4147-A177-3AD203B41FA5}">
                      <a16:colId xmlns:a16="http://schemas.microsoft.com/office/drawing/2014/main" val="3708956095"/>
                    </a:ext>
                  </a:extLst>
                </a:gridCol>
                <a:gridCol w="1754586">
                  <a:extLst>
                    <a:ext uri="{9D8B030D-6E8A-4147-A177-3AD203B41FA5}">
                      <a16:colId xmlns:a16="http://schemas.microsoft.com/office/drawing/2014/main" val="810147281"/>
                    </a:ext>
                  </a:extLst>
                </a:gridCol>
                <a:gridCol w="1754586">
                  <a:extLst>
                    <a:ext uri="{9D8B030D-6E8A-4147-A177-3AD203B41FA5}">
                      <a16:colId xmlns:a16="http://schemas.microsoft.com/office/drawing/2014/main" val="2766563696"/>
                    </a:ext>
                  </a:extLst>
                </a:gridCol>
              </a:tblGrid>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français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err="1">
                          <a:solidFill>
                            <a:schemeClr val="accent1">
                              <a:lumMod val="50000"/>
                            </a:schemeClr>
                          </a:solidFill>
                          <a:latin typeface="Century Gothic" panose="020B0502020202020204" pitchFamily="34" charset="0"/>
                        </a:rPr>
                        <a:t>en</a:t>
                      </a:r>
                      <a:r>
                        <a:rPr lang="en-US" sz="1800" b="1" dirty="0">
                          <a:solidFill>
                            <a:schemeClr val="accent1">
                              <a:lumMod val="50000"/>
                            </a:schemeClr>
                          </a:solidFill>
                          <a:latin typeface="Century Gothic" panose="020B0502020202020204" pitchFamily="34" charset="0"/>
                        </a:rPr>
                        <a:t> </a:t>
                      </a:r>
                      <a:r>
                        <a:rPr lang="en-US" sz="1800" b="1" dirty="0" err="1">
                          <a:solidFill>
                            <a:schemeClr val="accent1">
                              <a:lumMod val="50000"/>
                            </a:schemeClr>
                          </a:solidFill>
                          <a:latin typeface="Century Gothic" panose="020B0502020202020204" pitchFamily="34" charset="0"/>
                        </a:rPr>
                        <a:t>anglais</a:t>
                      </a:r>
                      <a:endParaRPr lang="en-US" sz="1800" b="1"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open [</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œu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1800" b="1" dirty="0">
                          <a:solidFill>
                            <a:schemeClr val="accent1">
                              <a:lumMod val="50000"/>
                            </a:schemeClr>
                          </a:solidFill>
                          <a:latin typeface="Century Gothic" panose="020B0502020202020204" pitchFamily="34" charset="0"/>
                        </a:rPr>
                        <a:t>[</a:t>
                      </a:r>
                      <a:r>
                        <a:rPr lang="en-US" sz="1800" b="1" dirty="0" err="1">
                          <a:solidFill>
                            <a:schemeClr val="accent1">
                              <a:lumMod val="50000"/>
                            </a:schemeClr>
                          </a:solidFill>
                          <a:latin typeface="Century Gothic" panose="020B0502020202020204" pitchFamily="34" charset="0"/>
                        </a:rPr>
                        <a:t>eu</a:t>
                      </a:r>
                      <a:r>
                        <a:rPr lang="en-US" sz="1800" b="1" dirty="0">
                          <a:solidFill>
                            <a:schemeClr val="accent1">
                              <a:lumMod val="50000"/>
                            </a:schemeClr>
                          </a:solidFill>
                          <a:latin typeface="Century Gothic" panose="020B0502020202020204" pitchFamily="34" charset="0"/>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0291236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peur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fear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7914693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adieu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goodbye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0316462"/>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l’œuvre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work of art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241837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 pneu</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tyre</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74307745"/>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l’œuf</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egg</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31842893"/>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les yeux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eyes</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5349497"/>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creux</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hollow</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11345914"/>
                  </a:ext>
                </a:extLst>
              </a:tr>
              <a:tr h="468000">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fr-FR" sz="1800" noProof="0" dirty="0">
                          <a:solidFill>
                            <a:schemeClr val="accent1">
                              <a:lumMod val="50000"/>
                            </a:schemeClr>
                          </a:solidFill>
                          <a:latin typeface="Century Gothic" panose="020B0502020202020204" pitchFamily="34" charset="0"/>
                        </a:rPr>
                        <a:t>la fleur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1800" noProof="0" dirty="0">
                          <a:solidFill>
                            <a:schemeClr val="accent1">
                              <a:lumMod val="50000"/>
                            </a:schemeClr>
                          </a:solidFill>
                          <a:latin typeface="Century Gothic" panose="020B0502020202020204" pitchFamily="34" charset="0"/>
                        </a:rPr>
                        <a:t>flower</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solidFill>
                          <a:schemeClr val="accent1">
                            <a:lumMod val="50000"/>
                          </a:schemeClr>
                        </a:solidFill>
                        <a:latin typeface="Century Gothic" panose="020B0502020202020204" pitchFamily="34" charset="0"/>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5633246"/>
                  </a:ext>
                </a:extLst>
              </a:tr>
            </a:tbl>
          </a:graphicData>
        </a:graphic>
      </p:graphicFrame>
      <p:pic>
        <p:nvPicPr>
          <p:cNvPr id="9" name="Picture 8" descr="green checkmark">
            <a:extLst>
              <a:ext uri="{FF2B5EF4-FFF2-40B4-BE49-F238E27FC236}">
                <a16:creationId xmlns:a16="http://schemas.microsoft.com/office/drawing/2014/main" id="{02942633-0EB2-0F4A-A04C-C347A340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2384137"/>
            <a:ext cx="371369" cy="386843"/>
          </a:xfrm>
          <a:prstGeom prst="rect">
            <a:avLst/>
          </a:prstGeom>
        </p:spPr>
      </p:pic>
      <p:pic>
        <p:nvPicPr>
          <p:cNvPr id="10" name="Picture 9" descr="green checkmark">
            <a:extLst>
              <a:ext uri="{FF2B5EF4-FFF2-40B4-BE49-F238E27FC236}">
                <a16:creationId xmlns:a16="http://schemas.microsoft.com/office/drawing/2014/main" id="{3E293C96-AFCD-954A-B448-15CEF11D9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4" y="2855250"/>
            <a:ext cx="371369" cy="386843"/>
          </a:xfrm>
          <a:prstGeom prst="rect">
            <a:avLst/>
          </a:prstGeom>
        </p:spPr>
      </p:pic>
      <p:pic>
        <p:nvPicPr>
          <p:cNvPr id="11" name="Picture 10" descr="green checkmark">
            <a:extLst>
              <a:ext uri="{FF2B5EF4-FFF2-40B4-BE49-F238E27FC236}">
                <a16:creationId xmlns:a16="http://schemas.microsoft.com/office/drawing/2014/main" id="{3FF92EA5-C27B-354C-A681-681CF41A2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3324238"/>
            <a:ext cx="371369" cy="386843"/>
          </a:xfrm>
          <a:prstGeom prst="rect">
            <a:avLst/>
          </a:prstGeom>
        </p:spPr>
      </p:pic>
      <p:pic>
        <p:nvPicPr>
          <p:cNvPr id="12" name="Picture 11" descr="green checkmark">
            <a:extLst>
              <a:ext uri="{FF2B5EF4-FFF2-40B4-BE49-F238E27FC236}">
                <a16:creationId xmlns:a16="http://schemas.microsoft.com/office/drawing/2014/main" id="{C2F1255B-6E24-F745-929C-5F3801C0E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6" y="3779723"/>
            <a:ext cx="371369" cy="386843"/>
          </a:xfrm>
          <a:prstGeom prst="rect">
            <a:avLst/>
          </a:prstGeom>
        </p:spPr>
      </p:pic>
      <p:pic>
        <p:nvPicPr>
          <p:cNvPr id="13" name="Picture 12" descr="green checkmark">
            <a:extLst>
              <a:ext uri="{FF2B5EF4-FFF2-40B4-BE49-F238E27FC236}">
                <a16:creationId xmlns:a16="http://schemas.microsoft.com/office/drawing/2014/main" id="{836FD28A-F949-DA4A-813A-0F7A2246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4261102"/>
            <a:ext cx="371369" cy="386843"/>
          </a:xfrm>
          <a:prstGeom prst="rect">
            <a:avLst/>
          </a:prstGeom>
        </p:spPr>
      </p:pic>
      <p:pic>
        <p:nvPicPr>
          <p:cNvPr id="14" name="Picture 13" descr="green checkmark">
            <a:extLst>
              <a:ext uri="{FF2B5EF4-FFF2-40B4-BE49-F238E27FC236}">
                <a16:creationId xmlns:a16="http://schemas.microsoft.com/office/drawing/2014/main" id="{C438319F-9A7B-5F4E-8785-FF4CCB93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3" y="4672078"/>
            <a:ext cx="371369" cy="386843"/>
          </a:xfrm>
          <a:prstGeom prst="rect">
            <a:avLst/>
          </a:prstGeom>
        </p:spPr>
      </p:pic>
      <p:pic>
        <p:nvPicPr>
          <p:cNvPr id="15" name="Picture 14" descr="green checkmark">
            <a:extLst>
              <a:ext uri="{FF2B5EF4-FFF2-40B4-BE49-F238E27FC236}">
                <a16:creationId xmlns:a16="http://schemas.microsoft.com/office/drawing/2014/main" id="{CD91ACD6-D0C4-E042-BE8C-BC5394F5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415" y="5172091"/>
            <a:ext cx="371369" cy="386843"/>
          </a:xfrm>
          <a:prstGeom prst="rect">
            <a:avLst/>
          </a:prstGeom>
        </p:spPr>
      </p:pic>
      <p:pic>
        <p:nvPicPr>
          <p:cNvPr id="16" name="Picture 15" descr="green checkmark">
            <a:extLst>
              <a:ext uri="{FF2B5EF4-FFF2-40B4-BE49-F238E27FC236}">
                <a16:creationId xmlns:a16="http://schemas.microsoft.com/office/drawing/2014/main" id="{950BEC7A-E5A6-B048-82CE-2C97DAE3A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384" y="5629828"/>
            <a:ext cx="371369" cy="386843"/>
          </a:xfrm>
          <a:prstGeom prst="rect">
            <a:avLst/>
          </a:prstGeom>
        </p:spPr>
      </p:pic>
      <p:sp>
        <p:nvSpPr>
          <p:cNvPr id="7" name="Rectangle 6">
            <a:extLst>
              <a:ext uri="{FF2B5EF4-FFF2-40B4-BE49-F238E27FC236}">
                <a16:creationId xmlns:a16="http://schemas.microsoft.com/office/drawing/2014/main" id="{0062CB50-DBDA-B241-904D-57B341CE89D2}"/>
              </a:ext>
            </a:extLst>
          </p:cNvPr>
          <p:cNvSpPr/>
          <p:nvPr/>
        </p:nvSpPr>
        <p:spPr>
          <a:xfrm>
            <a:off x="1497510" y="2358159"/>
            <a:ext cx="305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18" name="Rectangle 17">
            <a:extLst>
              <a:ext uri="{FF2B5EF4-FFF2-40B4-BE49-F238E27FC236}">
                <a16:creationId xmlns:a16="http://schemas.microsoft.com/office/drawing/2014/main" id="{E0E2F291-C1C9-E54C-8838-2E4987BDE48E}"/>
              </a:ext>
            </a:extLst>
          </p:cNvPr>
          <p:cNvSpPr/>
          <p:nvPr/>
        </p:nvSpPr>
        <p:spPr>
          <a:xfrm>
            <a:off x="1445919" y="2836942"/>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0" name="Rectangle 19">
            <a:extLst>
              <a:ext uri="{FF2B5EF4-FFF2-40B4-BE49-F238E27FC236}">
                <a16:creationId xmlns:a16="http://schemas.microsoft.com/office/drawing/2014/main" id="{214491CE-A874-DA42-94C6-E57E72C5C133}"/>
              </a:ext>
            </a:extLst>
          </p:cNvPr>
          <p:cNvSpPr/>
          <p:nvPr/>
        </p:nvSpPr>
        <p:spPr>
          <a:xfrm>
            <a:off x="1214892" y="3303890"/>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2" name="Rectangle 21">
            <a:extLst>
              <a:ext uri="{FF2B5EF4-FFF2-40B4-BE49-F238E27FC236}">
                <a16:creationId xmlns:a16="http://schemas.microsoft.com/office/drawing/2014/main" id="{AE7E05E6-8658-704E-BFE8-F26458D0484C}"/>
              </a:ext>
            </a:extLst>
          </p:cNvPr>
          <p:cNvSpPr/>
          <p:nvPr/>
        </p:nvSpPr>
        <p:spPr>
          <a:xfrm>
            <a:off x="1650033" y="3764763"/>
            <a:ext cx="425450"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4" name="Rectangle 23">
            <a:extLst>
              <a:ext uri="{FF2B5EF4-FFF2-40B4-BE49-F238E27FC236}">
                <a16:creationId xmlns:a16="http://schemas.microsoft.com/office/drawing/2014/main" id="{E46BF905-DE7D-1F47-8DB2-4BA5231ACDAE}"/>
              </a:ext>
            </a:extLst>
          </p:cNvPr>
          <p:cNvSpPr/>
          <p:nvPr/>
        </p:nvSpPr>
        <p:spPr>
          <a:xfrm>
            <a:off x="1225863" y="4237851"/>
            <a:ext cx="383205"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a:t>
            </a:r>
          </a:p>
        </p:txBody>
      </p:sp>
      <p:sp>
        <p:nvSpPr>
          <p:cNvPr id="26" name="Rectangle 25">
            <a:extLst>
              <a:ext uri="{FF2B5EF4-FFF2-40B4-BE49-F238E27FC236}">
                <a16:creationId xmlns:a16="http://schemas.microsoft.com/office/drawing/2014/main" id="{BECD3610-2A7C-5046-9B80-2F336ED8369E}"/>
              </a:ext>
            </a:extLst>
          </p:cNvPr>
          <p:cNvSpPr/>
          <p:nvPr/>
        </p:nvSpPr>
        <p:spPr>
          <a:xfrm>
            <a:off x="1551746" y="4710939"/>
            <a:ext cx="280047"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28" name="Rectangle 27">
            <a:extLst>
              <a:ext uri="{FF2B5EF4-FFF2-40B4-BE49-F238E27FC236}">
                <a16:creationId xmlns:a16="http://schemas.microsoft.com/office/drawing/2014/main" id="{1FE6A657-4933-8E4A-9A75-341BF397A18D}"/>
              </a:ext>
            </a:extLst>
          </p:cNvPr>
          <p:cNvSpPr/>
          <p:nvPr/>
        </p:nvSpPr>
        <p:spPr>
          <a:xfrm>
            <a:off x="1315467" y="5162081"/>
            <a:ext cx="264652" cy="386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30" name="Rectangle 29">
            <a:extLst>
              <a:ext uri="{FF2B5EF4-FFF2-40B4-BE49-F238E27FC236}">
                <a16:creationId xmlns:a16="http://schemas.microsoft.com/office/drawing/2014/main" id="{F843A6DE-D147-EA41-9223-3430E6911B18}"/>
              </a:ext>
            </a:extLst>
          </p:cNvPr>
          <p:cNvSpPr/>
          <p:nvPr/>
        </p:nvSpPr>
        <p:spPr>
          <a:xfrm>
            <a:off x="1458073" y="5639478"/>
            <a:ext cx="304052" cy="354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a:t>
            </a:r>
          </a:p>
        </p:txBody>
      </p:sp>
      <p:sp>
        <p:nvSpPr>
          <p:cNvPr id="47" name="TextBox 46">
            <a:extLst>
              <a:ext uri="{FF2B5EF4-FFF2-40B4-BE49-F238E27FC236}">
                <a16:creationId xmlns:a16="http://schemas.microsoft.com/office/drawing/2014/main" id="{10DBA5F0-4417-D74C-B042-7408ED1F16F3}"/>
              </a:ext>
            </a:extLst>
          </p:cNvPr>
          <p:cNvSpPr txBox="1"/>
          <p:nvPr/>
        </p:nvSpPr>
        <p:spPr>
          <a:xfrm>
            <a:off x="199419" y="1228172"/>
            <a:ext cx="7885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les mots et choisis la bonne SSC. </a:t>
            </a:r>
          </a:p>
        </p:txBody>
      </p:sp>
      <p:sp>
        <p:nvSpPr>
          <p:cNvPr id="50" name="Action Button: Custom 16">
            <a:hlinkClick r:id="" action="ppaction://noaction" highlightClick="1">
              <a:snd r:embed="rId5" name="6 les yeux.wav"/>
            </a:hlinkClick>
            <a:extLst>
              <a:ext uri="{FF2B5EF4-FFF2-40B4-BE49-F238E27FC236}">
                <a16:creationId xmlns:a16="http://schemas.microsoft.com/office/drawing/2014/main" id="{5EBB9DCD-193C-C848-BD77-1E1D4CBE6D36}"/>
              </a:ext>
            </a:extLst>
          </p:cNvPr>
          <p:cNvSpPr>
            <a:spLocks noChangeAspect="1"/>
          </p:cNvSpPr>
          <p:nvPr/>
        </p:nvSpPr>
        <p:spPr>
          <a:xfrm>
            <a:off x="472461" y="472765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6" name="5 l'oeuf.wav"/>
            </a:hlinkClick>
            <a:extLst>
              <a:ext uri="{FF2B5EF4-FFF2-40B4-BE49-F238E27FC236}">
                <a16:creationId xmlns:a16="http://schemas.microsoft.com/office/drawing/2014/main" id="{10E05C49-BF75-9F41-93F7-555020F7A670}"/>
              </a:ext>
            </a:extLst>
          </p:cNvPr>
          <p:cNvSpPr>
            <a:spLocks noChangeAspect="1"/>
          </p:cNvSpPr>
          <p:nvPr/>
        </p:nvSpPr>
        <p:spPr>
          <a:xfrm>
            <a:off x="472461" y="4259266"/>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7" name="4 le pneu.wav"/>
            </a:hlinkClick>
            <a:extLst>
              <a:ext uri="{FF2B5EF4-FFF2-40B4-BE49-F238E27FC236}">
                <a16:creationId xmlns:a16="http://schemas.microsoft.com/office/drawing/2014/main" id="{74A4539D-30A6-2F45-A3C8-9ECD3C0DB11E}"/>
              </a:ext>
            </a:extLst>
          </p:cNvPr>
          <p:cNvSpPr>
            <a:spLocks noChangeAspect="1"/>
          </p:cNvSpPr>
          <p:nvPr/>
        </p:nvSpPr>
        <p:spPr>
          <a:xfrm>
            <a:off x="472461" y="3795114"/>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Action Button: Custom 16">
            <a:hlinkClick r:id="" action="ppaction://noaction" highlightClick="1">
              <a:snd r:embed="rId8" name="3 l'oeuvre.wav"/>
            </a:hlinkClick>
            <a:extLst>
              <a:ext uri="{FF2B5EF4-FFF2-40B4-BE49-F238E27FC236}">
                <a16:creationId xmlns:a16="http://schemas.microsoft.com/office/drawing/2014/main" id="{189DC298-2170-B84A-A8D5-CD5947C27B25}"/>
              </a:ext>
            </a:extLst>
          </p:cNvPr>
          <p:cNvSpPr>
            <a:spLocks noChangeAspect="1"/>
          </p:cNvSpPr>
          <p:nvPr/>
        </p:nvSpPr>
        <p:spPr>
          <a:xfrm>
            <a:off x="472461" y="3323635"/>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Action Button: Custom 16">
            <a:hlinkClick r:id="" action="ppaction://noaction" highlightClick="1">
              <a:snd r:embed="rId9" name="2 adieu.wav"/>
            </a:hlinkClick>
            <a:extLst>
              <a:ext uri="{FF2B5EF4-FFF2-40B4-BE49-F238E27FC236}">
                <a16:creationId xmlns:a16="http://schemas.microsoft.com/office/drawing/2014/main" id="{7FF744A9-1BD6-B242-9AA8-BC42B2019D8A}"/>
              </a:ext>
            </a:extLst>
          </p:cNvPr>
          <p:cNvSpPr>
            <a:spLocks noChangeAspect="1"/>
          </p:cNvSpPr>
          <p:nvPr/>
        </p:nvSpPr>
        <p:spPr>
          <a:xfrm>
            <a:off x="472461" y="2855250"/>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10" name="1 la peur.wav"/>
            </a:hlinkClick>
            <a:extLst>
              <a:ext uri="{FF2B5EF4-FFF2-40B4-BE49-F238E27FC236}">
                <a16:creationId xmlns:a16="http://schemas.microsoft.com/office/drawing/2014/main" id="{5C889E37-0BE2-B84C-A9BA-B2369809E564}"/>
              </a:ext>
            </a:extLst>
          </p:cNvPr>
          <p:cNvSpPr>
            <a:spLocks noChangeAspect="1"/>
          </p:cNvSpPr>
          <p:nvPr/>
        </p:nvSpPr>
        <p:spPr>
          <a:xfrm>
            <a:off x="472461" y="2391098"/>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1" name="7 creux.wav"/>
            </a:hlinkClick>
            <a:extLst>
              <a:ext uri="{FF2B5EF4-FFF2-40B4-BE49-F238E27FC236}">
                <a16:creationId xmlns:a16="http://schemas.microsoft.com/office/drawing/2014/main" id="{C35B9241-B695-9A4D-B566-5A54D193AED0}"/>
              </a:ext>
            </a:extLst>
          </p:cNvPr>
          <p:cNvSpPr>
            <a:spLocks noChangeAspect="1"/>
          </p:cNvSpPr>
          <p:nvPr/>
        </p:nvSpPr>
        <p:spPr>
          <a:xfrm>
            <a:off x="469240" y="5198501"/>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8 la fleur.wav"/>
            </a:hlinkClick>
            <a:extLst>
              <a:ext uri="{FF2B5EF4-FFF2-40B4-BE49-F238E27FC236}">
                <a16:creationId xmlns:a16="http://schemas.microsoft.com/office/drawing/2014/main" id="{C1D7104B-22F0-9444-B524-C8448DF2A78F}"/>
              </a:ext>
            </a:extLst>
          </p:cNvPr>
          <p:cNvSpPr>
            <a:spLocks noChangeAspect="1"/>
          </p:cNvSpPr>
          <p:nvPr/>
        </p:nvSpPr>
        <p:spPr>
          <a:xfrm>
            <a:off x="469240" y="5670817"/>
            <a:ext cx="349200" cy="349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descr="A picture containing sky&#10;&#10;Description automatically generated">
            <a:extLst>
              <a:ext uri="{FF2B5EF4-FFF2-40B4-BE49-F238E27FC236}">
                <a16:creationId xmlns:a16="http://schemas.microsoft.com/office/drawing/2014/main" id="{6AD92F6F-645C-DC4B-8A14-EC9C4FE18D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1967" y="2992309"/>
            <a:ext cx="3460721" cy="2141321"/>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C265A132-190C-C042-83F0-344CE1FE33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602" y="1871913"/>
            <a:ext cx="3359349" cy="3429000"/>
          </a:xfrm>
          <a:prstGeom prst="rect">
            <a:avLst/>
          </a:prstGeom>
        </p:spPr>
      </p:pic>
      <p:pic>
        <p:nvPicPr>
          <p:cNvPr id="43" name="Picture 42">
            <a:extLst>
              <a:ext uri="{FF2B5EF4-FFF2-40B4-BE49-F238E27FC236}">
                <a16:creationId xmlns:a16="http://schemas.microsoft.com/office/drawing/2014/main" id="{5E5FF367-403F-4942-978D-3D33DA4BD80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481704" y="2483113"/>
            <a:ext cx="3315079" cy="2206600"/>
          </a:xfrm>
          <a:prstGeom prst="rect">
            <a:avLst/>
          </a:prstGeom>
        </p:spPr>
      </p:pic>
      <p:pic>
        <p:nvPicPr>
          <p:cNvPr id="48" name="Picture 47" descr="A picture containing transport, wheel, disk brake&#10;&#10;Description automatically generated">
            <a:extLst>
              <a:ext uri="{FF2B5EF4-FFF2-40B4-BE49-F238E27FC236}">
                <a16:creationId xmlns:a16="http://schemas.microsoft.com/office/drawing/2014/main" id="{2E1C38D8-46F5-0C4F-934F-39E308B645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63602" y="2136539"/>
            <a:ext cx="2940312" cy="2940312"/>
          </a:xfrm>
          <a:prstGeom prst="rect">
            <a:avLst/>
          </a:prstGeom>
        </p:spPr>
      </p:pic>
      <p:pic>
        <p:nvPicPr>
          <p:cNvPr id="58" name="Picture 57">
            <a:extLst>
              <a:ext uri="{FF2B5EF4-FFF2-40B4-BE49-F238E27FC236}">
                <a16:creationId xmlns:a16="http://schemas.microsoft.com/office/drawing/2014/main" id="{C87BEF44-5C68-0641-8997-9DAF0B933C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03838" y="2886665"/>
            <a:ext cx="3463587" cy="1731794"/>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94C51D65-F2F1-F640-BEAD-27D502EFA75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9101" y="2680728"/>
            <a:ext cx="3463587" cy="1731794"/>
          </a:xfrm>
          <a:prstGeom prst="rect">
            <a:avLst/>
          </a:prstGeom>
        </p:spPr>
      </p:pic>
      <p:pic>
        <p:nvPicPr>
          <p:cNvPr id="62" name="Picture 61">
            <a:extLst>
              <a:ext uri="{FF2B5EF4-FFF2-40B4-BE49-F238E27FC236}">
                <a16:creationId xmlns:a16="http://schemas.microsoft.com/office/drawing/2014/main" id="{88964674-0360-BC49-A7EE-461670690C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73841" y="2450376"/>
            <a:ext cx="3286084" cy="2197569"/>
          </a:xfrm>
          <a:prstGeom prst="rect">
            <a:avLst/>
          </a:prstGeom>
        </p:spPr>
      </p:pic>
      <p:pic>
        <p:nvPicPr>
          <p:cNvPr id="64" name="Picture 63" descr="A picture containing flower, plant&#10;&#10;Description automatically generated">
            <a:extLst>
              <a:ext uri="{FF2B5EF4-FFF2-40B4-BE49-F238E27FC236}">
                <a16:creationId xmlns:a16="http://schemas.microsoft.com/office/drawing/2014/main" id="{A2953DB2-5D49-7C4D-90EF-F9427059A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30023" y="1229550"/>
            <a:ext cx="3241348" cy="4193658"/>
          </a:xfrm>
          <a:prstGeom prst="rect">
            <a:avLst/>
          </a:prstGeom>
        </p:spPr>
      </p:pic>
    </p:spTree>
    <p:extLst>
      <p:ext uri="{BB962C8B-B14F-4D97-AF65-F5344CB8AC3E}">
        <p14:creationId xmlns:p14="http://schemas.microsoft.com/office/powerpoint/2010/main" val="32022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6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animBg="1"/>
      <p:bldP spid="22" grpId="0" animBg="1"/>
      <p:bldP spid="24" grpId="0" animBg="1"/>
      <p:bldP spid="26" grpId="0" animBg="1"/>
      <p:bldP spid="28"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886F7623-537D-A64D-8EB0-058B8D348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784" y="2677318"/>
            <a:ext cx="1620526" cy="1207798"/>
          </a:xfrm>
          <a:prstGeom prst="rect">
            <a:avLst/>
          </a:prstGeom>
        </p:spPr>
      </p:pic>
      <p:graphicFrame>
        <p:nvGraphicFramePr>
          <p:cNvPr id="49" name="Table 48"/>
          <p:cNvGraphicFramePr>
            <a:graphicFrameLocks noGrp="1"/>
          </p:cNvGraphicFramePr>
          <p:nvPr>
            <p:extLst>
              <p:ext uri="{D42A27DB-BD31-4B8C-83A1-F6EECF244321}">
                <p14:modId xmlns:p14="http://schemas.microsoft.com/office/powerpoint/2010/main" val="4046886234"/>
              </p:ext>
            </p:extLst>
          </p:nvPr>
        </p:nvGraphicFramePr>
        <p:xfrm>
          <a:off x="10626204" y="1086789"/>
          <a:ext cx="1283716" cy="4675572"/>
        </p:xfrm>
        <a:graphic>
          <a:graphicData uri="http://schemas.openxmlformats.org/drawingml/2006/table">
            <a:tbl>
              <a:tblPr firstRow="1" bandRow="1">
                <a:tableStyleId>{5C22544A-7EE6-4342-B048-85BDC9FD1C3A}</a:tableStyleId>
              </a:tblPr>
              <a:tblGrid>
                <a:gridCol w="531841">
                  <a:extLst>
                    <a:ext uri="{9D8B030D-6E8A-4147-A177-3AD203B41FA5}">
                      <a16:colId xmlns:a16="http://schemas.microsoft.com/office/drawing/2014/main" val="2996129170"/>
                    </a:ext>
                  </a:extLst>
                </a:gridCol>
                <a:gridCol w="751875">
                  <a:extLst>
                    <a:ext uri="{9D8B030D-6E8A-4147-A177-3AD203B41FA5}">
                      <a16:colId xmlns:a16="http://schemas.microsoft.com/office/drawing/2014/main" val="2467419285"/>
                    </a:ext>
                  </a:extLst>
                </a:gridCol>
              </a:tblGrid>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4091029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2000816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1749952"/>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78671058"/>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4783593"/>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99218409"/>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57401959"/>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29803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4080995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25831467"/>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9755956"/>
                  </a:ext>
                </a:extLst>
              </a:tr>
            </a:tbl>
          </a:graphicData>
        </a:graphic>
      </p:graphicFrame>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5081623" y="4288343"/>
            <a:ext cx="2357284" cy="21357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72620" y="1249371"/>
            <a:ext cx="6152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la bonne </a:t>
            </a:r>
            <a:r>
              <a:rPr lang="en-US" sz="2400" dirty="0" err="1">
                <a:solidFill>
                  <a:srgbClr val="4472C4">
                    <a:lumMod val="50000"/>
                  </a:srgbClr>
                </a:solidFill>
                <a:latin typeface="Century Gothic" panose="020F0302020204030204"/>
              </a:rPr>
              <a:t>lettre</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19" name="Group 18"/>
          <p:cNvGrpSpPr/>
          <p:nvPr/>
        </p:nvGrpSpPr>
        <p:grpSpPr>
          <a:xfrm>
            <a:off x="3868484" y="2663015"/>
            <a:ext cx="2473177" cy="2135794"/>
            <a:chOff x="4200728" y="1505647"/>
            <a:chExt cx="2357284" cy="213579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5" name="TextBox 4"/>
            <p:cNvSpPr txBox="1"/>
            <p:nvPr/>
          </p:nvSpPr>
          <p:spPr>
            <a:xfrm rot="20768504">
              <a:off x="4335006" y="1983527"/>
              <a:ext cx="2088726" cy="1107996"/>
            </a:xfrm>
            <a:prstGeom prst="rect">
              <a:avLst/>
            </a:prstGeom>
            <a:noFill/>
          </p:spPr>
          <p:txBody>
            <a:bodyPr wrap="square" rtlCol="0">
              <a:spAutoFit/>
            </a:bodyPr>
            <a:lstStyle/>
            <a:p>
              <a:pPr algn="ctr"/>
              <a:r>
                <a:rPr lang="en-GB" sz="2200" b="1" dirty="0">
                  <a:solidFill>
                    <a:schemeClr val="accent5">
                      <a:lumMod val="50000"/>
                    </a:schemeClr>
                  </a:solidFill>
                </a:rPr>
                <a:t>to respond to,</a:t>
              </a:r>
              <a:br>
                <a:rPr lang="en-GB" sz="2200" b="1" dirty="0">
                  <a:solidFill>
                    <a:schemeClr val="accent5">
                      <a:lumMod val="50000"/>
                    </a:schemeClr>
                  </a:solidFill>
                </a:rPr>
              </a:br>
              <a:r>
                <a:rPr lang="en-GB" sz="2200" b="1" dirty="0">
                  <a:solidFill>
                    <a:schemeClr val="accent5">
                      <a:lumMod val="50000"/>
                    </a:schemeClr>
                  </a:solidFill>
                </a:rPr>
                <a:t>responding </a:t>
              </a:r>
            </a:p>
            <a:p>
              <a:pPr algn="ctr"/>
              <a:r>
                <a:rPr lang="en-GB" sz="2200" b="1" dirty="0">
                  <a:solidFill>
                    <a:schemeClr val="accent5">
                      <a:lumMod val="50000"/>
                    </a:schemeClr>
                  </a:solidFill>
                </a:rPr>
                <a:t>to</a:t>
              </a:r>
            </a:p>
          </p:txBody>
        </p: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7943743" y="3940981"/>
            <a:ext cx="2357284" cy="2135794"/>
          </a:xfrm>
          <a:prstGeom prst="rect">
            <a:avLst/>
          </a:prstGeom>
        </p:spPr>
      </p:pic>
      <p:sp>
        <p:nvSpPr>
          <p:cNvPr id="21" name="TextBox 20"/>
          <p:cNvSpPr txBox="1"/>
          <p:nvPr/>
        </p:nvSpPr>
        <p:spPr>
          <a:xfrm rot="20768504">
            <a:off x="8142998" y="4598740"/>
            <a:ext cx="1910685" cy="769441"/>
          </a:xfrm>
          <a:prstGeom prst="rect">
            <a:avLst/>
          </a:prstGeom>
          <a:noFill/>
        </p:spPr>
        <p:txBody>
          <a:bodyPr wrap="square" rtlCol="0">
            <a:spAutoFit/>
          </a:bodyPr>
          <a:lstStyle/>
          <a:p>
            <a:pPr algn="ctr"/>
            <a:r>
              <a:rPr lang="en-GB" sz="2200" b="1" dirty="0">
                <a:solidFill>
                  <a:schemeClr val="accent5">
                    <a:lumMod val="50000"/>
                  </a:schemeClr>
                </a:solidFill>
              </a:rPr>
              <a:t>time, weather</a:t>
            </a:r>
          </a:p>
        </p:txBody>
      </p:sp>
      <p:sp>
        <p:nvSpPr>
          <p:cNvPr id="24" name="TextBox 23"/>
          <p:cNvSpPr txBox="1"/>
          <p:nvPr/>
        </p:nvSpPr>
        <p:spPr>
          <a:xfrm rot="20768504">
            <a:off x="5296955" y="4929415"/>
            <a:ext cx="1910685" cy="769441"/>
          </a:xfrm>
          <a:prstGeom prst="rect">
            <a:avLst/>
          </a:prstGeom>
          <a:noFill/>
        </p:spPr>
        <p:txBody>
          <a:bodyPr wrap="square" rtlCol="0">
            <a:spAutoFit/>
          </a:bodyPr>
          <a:lstStyle/>
          <a:p>
            <a:pPr algn="ctr"/>
            <a:r>
              <a:rPr lang="en-GB" sz="2200" b="1" dirty="0">
                <a:solidFill>
                  <a:schemeClr val="accent5">
                    <a:lumMod val="50000"/>
                  </a:schemeClr>
                </a:solidFill>
              </a:rPr>
              <a:t>to hear, hearing</a:t>
            </a:r>
          </a:p>
        </p:txBody>
      </p:sp>
      <p:grpSp>
        <p:nvGrpSpPr>
          <p:cNvPr id="27" name="Group 26"/>
          <p:cNvGrpSpPr/>
          <p:nvPr/>
        </p:nvGrpSpPr>
        <p:grpSpPr>
          <a:xfrm>
            <a:off x="36454" y="1622308"/>
            <a:ext cx="2483350" cy="2250015"/>
            <a:chOff x="4064415" y="1375234"/>
            <a:chExt cx="2483350" cy="2250015"/>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064415" y="1375234"/>
              <a:ext cx="2483350" cy="2250015"/>
            </a:xfrm>
            <a:prstGeom prst="rect">
              <a:avLst/>
            </a:prstGeom>
          </p:spPr>
        </p:pic>
        <p:sp>
          <p:nvSpPr>
            <p:cNvPr id="29" name="TextBox 28"/>
            <p:cNvSpPr txBox="1"/>
            <p:nvPr/>
          </p:nvSpPr>
          <p:spPr>
            <a:xfrm rot="20768504">
              <a:off x="4199165" y="2082712"/>
              <a:ext cx="2231204" cy="769441"/>
            </a:xfrm>
            <a:prstGeom prst="rect">
              <a:avLst/>
            </a:prstGeom>
            <a:noFill/>
          </p:spPr>
          <p:txBody>
            <a:bodyPr wrap="square" rtlCol="0">
              <a:spAutoFit/>
            </a:bodyPr>
            <a:lstStyle/>
            <a:p>
              <a:pPr algn="ctr"/>
              <a:r>
                <a:rPr lang="en-GB" sz="2200" b="1" dirty="0">
                  <a:solidFill>
                    <a:schemeClr val="accent5">
                      <a:lumMod val="50000"/>
                    </a:schemeClr>
                  </a:solidFill>
                </a:rPr>
                <a:t>to depend on,</a:t>
              </a:r>
            </a:p>
            <a:p>
              <a:pPr algn="ctr"/>
              <a:r>
                <a:rPr lang="en-GB" sz="2200" b="1" dirty="0">
                  <a:solidFill>
                    <a:schemeClr val="accent5">
                      <a:lumMod val="50000"/>
                    </a:schemeClr>
                  </a:solidFill>
                </a:rPr>
                <a:t>depending on</a:t>
              </a:r>
            </a:p>
          </p:txBody>
        </p:sp>
      </p:grpSp>
      <p:grpSp>
        <p:nvGrpSpPr>
          <p:cNvPr id="30" name="Group 29"/>
          <p:cNvGrpSpPr/>
          <p:nvPr/>
        </p:nvGrpSpPr>
        <p:grpSpPr>
          <a:xfrm>
            <a:off x="5634537" y="533346"/>
            <a:ext cx="2357284" cy="2135794"/>
            <a:chOff x="4200728" y="1505647"/>
            <a:chExt cx="2357284" cy="2135794"/>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32" name="TextBox 31"/>
            <p:cNvSpPr txBox="1"/>
            <p:nvPr/>
          </p:nvSpPr>
          <p:spPr>
            <a:xfrm rot="20768504">
              <a:off x="4424027" y="2163249"/>
              <a:ext cx="1910685" cy="769441"/>
            </a:xfrm>
            <a:prstGeom prst="rect">
              <a:avLst/>
            </a:prstGeom>
            <a:noFill/>
          </p:spPr>
          <p:txBody>
            <a:bodyPr wrap="square" rtlCol="0">
              <a:spAutoFit/>
            </a:bodyPr>
            <a:lstStyle/>
            <a:p>
              <a:pPr algn="ctr"/>
              <a:r>
                <a:rPr lang="en-GB" sz="2200" b="1" dirty="0">
                  <a:solidFill>
                    <a:schemeClr val="accent5">
                      <a:lumMod val="50000"/>
                    </a:schemeClr>
                  </a:solidFill>
                </a:rPr>
                <a:t>Spanish (adj)</a:t>
              </a:r>
            </a:p>
          </p:txBody>
        </p:sp>
      </p:grpSp>
      <p:sp>
        <p:nvSpPr>
          <p:cNvPr id="33" name="Rectangle 32"/>
          <p:cNvSpPr/>
          <p:nvPr/>
        </p:nvSpPr>
        <p:spPr>
          <a:xfrm>
            <a:off x="300427" y="3206320"/>
            <a:ext cx="655949"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A.</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5" name="Rectangle 34"/>
          <p:cNvSpPr/>
          <p:nvPr/>
        </p:nvSpPr>
        <p:spPr>
          <a:xfrm>
            <a:off x="2584326" y="2300362"/>
            <a:ext cx="582212"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B.</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9" name="Rectangle 38"/>
          <p:cNvSpPr/>
          <p:nvPr/>
        </p:nvSpPr>
        <p:spPr>
          <a:xfrm>
            <a:off x="1251321" y="3558223"/>
            <a:ext cx="675185"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C.</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0" name="Rectangle 39"/>
          <p:cNvSpPr/>
          <p:nvPr/>
        </p:nvSpPr>
        <p:spPr>
          <a:xfrm>
            <a:off x="2483129" y="5229345"/>
            <a:ext cx="638316"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D.</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1" name="Rectangle 40"/>
          <p:cNvSpPr/>
          <p:nvPr/>
        </p:nvSpPr>
        <p:spPr>
          <a:xfrm>
            <a:off x="5393298" y="5755395"/>
            <a:ext cx="554960"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E.</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2" name="Rectangle 41"/>
          <p:cNvSpPr/>
          <p:nvPr/>
        </p:nvSpPr>
        <p:spPr>
          <a:xfrm>
            <a:off x="4079943" y="4011897"/>
            <a:ext cx="535724"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F.</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3" name="Rectangle 42"/>
          <p:cNvSpPr/>
          <p:nvPr/>
        </p:nvSpPr>
        <p:spPr>
          <a:xfrm>
            <a:off x="5909612" y="1957330"/>
            <a:ext cx="702436"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G.</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4" name="Rectangle 43"/>
          <p:cNvSpPr/>
          <p:nvPr/>
        </p:nvSpPr>
        <p:spPr>
          <a:xfrm>
            <a:off x="8928002" y="2610559"/>
            <a:ext cx="628698"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H.</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5" name="Rectangle 44"/>
          <p:cNvSpPr/>
          <p:nvPr/>
        </p:nvSpPr>
        <p:spPr>
          <a:xfrm>
            <a:off x="9466260" y="971996"/>
            <a:ext cx="535724"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J.</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6" name="Rectangle 45"/>
          <p:cNvSpPr/>
          <p:nvPr/>
        </p:nvSpPr>
        <p:spPr>
          <a:xfrm>
            <a:off x="8380335" y="5428372"/>
            <a:ext cx="444352"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I.</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0" name="Action Button: Custom 16">
            <a:hlinkClick r:id="" action="ppaction://noaction" highlightClick="1">
              <a:snd r:embed="rId6" name="repondre a.wav"/>
            </a:hlinkClick>
            <a:extLst>
              <a:ext uri="{FF2B5EF4-FFF2-40B4-BE49-F238E27FC236}">
                <a16:creationId xmlns:a16="http://schemas.microsoft.com/office/drawing/2014/main" id="{00B3E4C1-DFF4-46C3-8013-784275E7AA6B}"/>
              </a:ext>
            </a:extLst>
          </p:cNvPr>
          <p:cNvSpPr/>
          <p:nvPr/>
        </p:nvSpPr>
        <p:spPr>
          <a:xfrm>
            <a:off x="10714236" y="111429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7" name="espagnol.wav"/>
            </a:hlinkClick>
            <a:extLst>
              <a:ext uri="{FF2B5EF4-FFF2-40B4-BE49-F238E27FC236}">
                <a16:creationId xmlns:a16="http://schemas.microsoft.com/office/drawing/2014/main" id="{5B92A95F-523A-4E36-B65E-94DAE9FBB368}"/>
              </a:ext>
            </a:extLst>
          </p:cNvPr>
          <p:cNvSpPr/>
          <p:nvPr/>
        </p:nvSpPr>
        <p:spPr>
          <a:xfrm>
            <a:off x="10714236" y="153924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8" name="le message.wav"/>
            </a:hlinkClick>
            <a:extLst>
              <a:ext uri="{FF2B5EF4-FFF2-40B4-BE49-F238E27FC236}">
                <a16:creationId xmlns:a16="http://schemas.microsoft.com/office/drawing/2014/main" id="{D4B491BE-DEE1-4BAB-B62E-08BEC8F84C2F}"/>
              </a:ext>
            </a:extLst>
          </p:cNvPr>
          <p:cNvSpPr/>
          <p:nvPr/>
        </p:nvSpPr>
        <p:spPr>
          <a:xfrm>
            <a:off x="10714236" y="196419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16">
            <a:hlinkClick r:id="" action="ppaction://noaction" highlightClick="1">
              <a:snd r:embed="rId9" name="entendre.wav"/>
            </a:hlinkClick>
            <a:extLst>
              <a:ext uri="{FF2B5EF4-FFF2-40B4-BE49-F238E27FC236}">
                <a16:creationId xmlns:a16="http://schemas.microsoft.com/office/drawing/2014/main" id="{7C5D1C98-B338-48C7-A0D6-9CC93C596CA9}"/>
              </a:ext>
            </a:extLst>
          </p:cNvPr>
          <p:cNvSpPr/>
          <p:nvPr/>
        </p:nvSpPr>
        <p:spPr>
          <a:xfrm>
            <a:off x="10714236" y="238915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4" name="Action Button: Custom 16">
            <a:hlinkClick r:id="" action="ppaction://noaction" highlightClick="1">
              <a:snd r:embed="rId10" name="l'annonce.wav"/>
            </a:hlinkClick>
            <a:extLst>
              <a:ext uri="{FF2B5EF4-FFF2-40B4-BE49-F238E27FC236}">
                <a16:creationId xmlns:a16="http://schemas.microsoft.com/office/drawing/2014/main" id="{00B3E4C1-DFF4-46C3-8013-784275E7AA6B}"/>
              </a:ext>
            </a:extLst>
          </p:cNvPr>
          <p:cNvSpPr/>
          <p:nvPr/>
        </p:nvSpPr>
        <p:spPr>
          <a:xfrm>
            <a:off x="10714236" y="281410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Action Button: Custom 16">
            <a:hlinkClick r:id="" action="ppaction://noaction" highlightClick="1">
              <a:snd r:embed="rId11" name="le soleil.wav"/>
            </a:hlinkClick>
            <a:extLst>
              <a:ext uri="{FF2B5EF4-FFF2-40B4-BE49-F238E27FC236}">
                <a16:creationId xmlns:a16="http://schemas.microsoft.com/office/drawing/2014/main" id="{5B92A95F-523A-4E36-B65E-94DAE9FBB368}"/>
              </a:ext>
            </a:extLst>
          </p:cNvPr>
          <p:cNvSpPr/>
          <p:nvPr/>
        </p:nvSpPr>
        <p:spPr>
          <a:xfrm>
            <a:off x="10714236" y="323906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Action Button: Custom 16">
            <a:hlinkClick r:id="" action="ppaction://noaction" highlightClick="1">
              <a:snd r:embed="rId12" name="dependre de.wav"/>
            </a:hlinkClick>
            <a:extLst>
              <a:ext uri="{FF2B5EF4-FFF2-40B4-BE49-F238E27FC236}">
                <a16:creationId xmlns:a16="http://schemas.microsoft.com/office/drawing/2014/main" id="{D4B491BE-DEE1-4BAB-B62E-08BEC8F84C2F}"/>
              </a:ext>
            </a:extLst>
          </p:cNvPr>
          <p:cNvSpPr/>
          <p:nvPr/>
        </p:nvSpPr>
        <p:spPr>
          <a:xfrm>
            <a:off x="10714236" y="366401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Action Button: Custom 16">
            <a:hlinkClick r:id="" action="ppaction://noaction" highlightClick="1">
              <a:snd r:embed="rId13" name="l'espagne.wav"/>
            </a:hlinkClick>
            <a:extLst>
              <a:ext uri="{FF2B5EF4-FFF2-40B4-BE49-F238E27FC236}">
                <a16:creationId xmlns:a16="http://schemas.microsoft.com/office/drawing/2014/main" id="{00B3E4C1-DFF4-46C3-8013-784275E7AA6B}"/>
              </a:ext>
            </a:extLst>
          </p:cNvPr>
          <p:cNvSpPr/>
          <p:nvPr/>
        </p:nvSpPr>
        <p:spPr>
          <a:xfrm>
            <a:off x="10725366" y="409370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9" name="Action Button: Custom 16">
            <a:hlinkClick r:id="" action="ppaction://noaction" highlightClick="1">
              <a:snd r:embed="rId14" name="le temps.wav"/>
            </a:hlinkClick>
            <a:extLst>
              <a:ext uri="{FF2B5EF4-FFF2-40B4-BE49-F238E27FC236}">
                <a16:creationId xmlns:a16="http://schemas.microsoft.com/office/drawing/2014/main" id="{5B92A95F-523A-4E36-B65E-94DAE9FBB368}"/>
              </a:ext>
            </a:extLst>
          </p:cNvPr>
          <p:cNvSpPr/>
          <p:nvPr/>
        </p:nvSpPr>
        <p:spPr>
          <a:xfrm>
            <a:off x="10725366" y="451866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5" name="la conversation.wav"/>
            </a:hlinkClick>
            <a:extLst>
              <a:ext uri="{FF2B5EF4-FFF2-40B4-BE49-F238E27FC236}">
                <a16:creationId xmlns:a16="http://schemas.microsoft.com/office/drawing/2014/main" id="{7C5D1C98-B338-48C7-A0D6-9CC93C596CA9}"/>
              </a:ext>
            </a:extLst>
          </p:cNvPr>
          <p:cNvSpPr/>
          <p:nvPr/>
        </p:nvSpPr>
        <p:spPr>
          <a:xfrm>
            <a:off x="10725366" y="493887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61"/>
          <p:cNvSpPr/>
          <p:nvPr/>
        </p:nvSpPr>
        <p:spPr>
          <a:xfrm>
            <a:off x="11308181" y="993048"/>
            <a:ext cx="39466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F</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3" name="Rectangle 62"/>
          <p:cNvSpPr/>
          <p:nvPr/>
        </p:nvSpPr>
        <p:spPr>
          <a:xfrm>
            <a:off x="11233925" y="1417232"/>
            <a:ext cx="550152"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G</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4" name="Rectangle 63"/>
          <p:cNvSpPr/>
          <p:nvPr/>
        </p:nvSpPr>
        <p:spPr>
          <a:xfrm>
            <a:off x="11269545" y="1841416"/>
            <a:ext cx="489236"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D</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5" name="Rectangle 64"/>
          <p:cNvSpPr/>
          <p:nvPr/>
        </p:nvSpPr>
        <p:spPr>
          <a:xfrm>
            <a:off x="11275312" y="2265600"/>
            <a:ext cx="41069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E</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6" name="Rectangle 65"/>
          <p:cNvSpPr/>
          <p:nvPr/>
        </p:nvSpPr>
        <p:spPr>
          <a:xfrm>
            <a:off x="11234277" y="2689783"/>
            <a:ext cx="524504"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C</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7" name="Rectangle 66"/>
          <p:cNvSpPr/>
          <p:nvPr/>
        </p:nvSpPr>
        <p:spPr>
          <a:xfrm>
            <a:off x="11281174" y="3113968"/>
            <a:ext cx="39466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J</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8" name="Rectangle 67"/>
          <p:cNvSpPr/>
          <p:nvPr/>
        </p:nvSpPr>
        <p:spPr>
          <a:xfrm>
            <a:off x="11229543" y="3538152"/>
            <a:ext cx="50687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A</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0" name="Rectangle 69"/>
          <p:cNvSpPr/>
          <p:nvPr/>
        </p:nvSpPr>
        <p:spPr>
          <a:xfrm>
            <a:off x="11255640" y="3966304"/>
            <a:ext cx="481222"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H</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1" name="Rectangle 70"/>
          <p:cNvSpPr/>
          <p:nvPr/>
        </p:nvSpPr>
        <p:spPr>
          <a:xfrm>
            <a:off x="11315240" y="4390488"/>
            <a:ext cx="306495"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I</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3" name="Rectangle 72"/>
          <p:cNvSpPr/>
          <p:nvPr/>
        </p:nvSpPr>
        <p:spPr>
          <a:xfrm>
            <a:off x="11286541" y="4798408"/>
            <a:ext cx="43794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B</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4" name="Picture 73" descr="Icon&#10;&#10;Description automatically generated">
            <a:extLst>
              <a:ext uri="{FF2B5EF4-FFF2-40B4-BE49-F238E27FC236}">
                <a16:creationId xmlns:a16="http://schemas.microsoft.com/office/drawing/2014/main" id="{20DF54BC-72A3-2F48-BE4F-4A9DF8E31E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07516" y="1635525"/>
            <a:ext cx="1329673" cy="1329673"/>
          </a:xfrm>
          <a:prstGeom prst="rect">
            <a:avLst/>
          </a:prstGeom>
        </p:spPr>
      </p:pic>
      <p:pic>
        <p:nvPicPr>
          <p:cNvPr id="76" name="Picture 75" descr="Icon&#10;&#10;Description automatically generated">
            <a:extLst>
              <a:ext uri="{FF2B5EF4-FFF2-40B4-BE49-F238E27FC236}">
                <a16:creationId xmlns:a16="http://schemas.microsoft.com/office/drawing/2014/main" id="{A3CC5F49-3DDD-9A4C-9AAB-B9C95B76F9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76124" y="3523211"/>
            <a:ext cx="1314353" cy="1314353"/>
          </a:xfrm>
          <a:prstGeom prst="rect">
            <a:avLst/>
          </a:prstGeom>
        </p:spPr>
      </p:pic>
      <p:pic>
        <p:nvPicPr>
          <p:cNvPr id="77" name="Picture 76" descr="Icon&#10;&#10;Description automatically generated">
            <a:extLst>
              <a:ext uri="{FF2B5EF4-FFF2-40B4-BE49-F238E27FC236}">
                <a16:creationId xmlns:a16="http://schemas.microsoft.com/office/drawing/2014/main" id="{704C0529-3F7A-CA46-972B-E122B4C760A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85141" y="5015892"/>
            <a:ext cx="1085936" cy="1085936"/>
          </a:xfrm>
          <a:prstGeom prst="rect">
            <a:avLst/>
          </a:prstGeom>
        </p:spPr>
      </p:pic>
      <p:pic>
        <p:nvPicPr>
          <p:cNvPr id="34" name="Picture 33" descr="Logo&#10;&#10;Description automatically generated">
            <a:extLst>
              <a:ext uri="{FF2B5EF4-FFF2-40B4-BE49-F238E27FC236}">
                <a16:creationId xmlns:a16="http://schemas.microsoft.com/office/drawing/2014/main" id="{1644FA79-BFAF-3B45-950E-DCD580AE52D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17312" y="887428"/>
            <a:ext cx="1224134" cy="1182054"/>
          </a:xfrm>
          <a:prstGeom prst="rect">
            <a:avLst/>
          </a:prstGeom>
        </p:spPr>
      </p:pic>
      <p:sp>
        <p:nvSpPr>
          <p:cNvPr id="57" name="Action Button: Custom 16">
            <a:hlinkClick r:id="" action="ppaction://noaction" highlightClick="1">
              <a:snd r:embed="rId20" name="l'espagnol.wav"/>
            </a:hlinkClick>
            <a:extLst>
              <a:ext uri="{FF2B5EF4-FFF2-40B4-BE49-F238E27FC236}">
                <a16:creationId xmlns:a16="http://schemas.microsoft.com/office/drawing/2014/main" id="{B7C9B127-2782-40EB-90CD-444A9E815720}"/>
              </a:ext>
            </a:extLst>
          </p:cNvPr>
          <p:cNvSpPr/>
          <p:nvPr/>
        </p:nvSpPr>
        <p:spPr>
          <a:xfrm>
            <a:off x="10741102" y="535623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ECC766F1-FA27-41E8-9FDE-B53AFCEBB561}"/>
              </a:ext>
            </a:extLst>
          </p:cNvPr>
          <p:cNvSpPr/>
          <p:nvPr/>
        </p:nvSpPr>
        <p:spPr>
          <a:xfrm>
            <a:off x="11279903" y="5219490"/>
            <a:ext cx="455574"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K</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9" name="Rectangle 68">
            <a:extLst>
              <a:ext uri="{FF2B5EF4-FFF2-40B4-BE49-F238E27FC236}">
                <a16:creationId xmlns:a16="http://schemas.microsoft.com/office/drawing/2014/main" id="{016D78FB-3F99-4C7C-BD8C-0807176C416A}"/>
              </a:ext>
            </a:extLst>
          </p:cNvPr>
          <p:cNvSpPr/>
          <p:nvPr/>
        </p:nvSpPr>
        <p:spPr>
          <a:xfrm>
            <a:off x="105631" y="5591959"/>
            <a:ext cx="638316" cy="615553"/>
          </a:xfrm>
          <a:prstGeom prst="rect">
            <a:avLst/>
          </a:prstGeom>
          <a:noFill/>
        </p:spPr>
        <p:txBody>
          <a:bodyPr wrap="squar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K.</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Speech Bubble: Oval 1">
            <a:extLst>
              <a:ext uri="{FF2B5EF4-FFF2-40B4-BE49-F238E27FC236}">
                <a16:creationId xmlns:a16="http://schemas.microsoft.com/office/drawing/2014/main" id="{01256DFD-595F-4C3D-90DE-7AFB193139EF}"/>
              </a:ext>
            </a:extLst>
          </p:cNvPr>
          <p:cNvSpPr/>
          <p:nvPr/>
        </p:nvSpPr>
        <p:spPr>
          <a:xfrm>
            <a:off x="193088" y="4615681"/>
            <a:ext cx="1444595" cy="1036249"/>
          </a:xfrm>
          <a:prstGeom prst="wedgeEllipseCallout">
            <a:avLst>
              <a:gd name="adj1" fmla="val 38909"/>
              <a:gd name="adj2" fmla="val 6250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2" name="Picture 71" descr="A picture containing doll, shirt&#10;&#10;Description automatically generated">
            <a:extLst>
              <a:ext uri="{FF2B5EF4-FFF2-40B4-BE49-F238E27FC236}">
                <a16:creationId xmlns:a16="http://schemas.microsoft.com/office/drawing/2014/main" id="{7B1DA24A-292D-478E-B26E-595BD9D034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50864" y="5428372"/>
            <a:ext cx="747418" cy="747418"/>
          </a:xfrm>
          <a:prstGeom prst="rect">
            <a:avLst/>
          </a:prstGeom>
        </p:spPr>
      </p:pic>
      <p:pic>
        <p:nvPicPr>
          <p:cNvPr id="1026" name="Picture 2" descr="Spain Clip Art">
            <a:extLst>
              <a:ext uri="{FF2B5EF4-FFF2-40B4-BE49-F238E27FC236}">
                <a16:creationId xmlns:a16="http://schemas.microsoft.com/office/drawing/2014/main" id="{BD57F3E7-56A7-4280-863C-3AF8E9C014F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6135" y="4875085"/>
            <a:ext cx="731364" cy="48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7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70" grpId="0"/>
      <p:bldP spid="71" grpId="0"/>
      <p:bldP spid="73"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Mot de passe</a:t>
            </a:r>
          </a:p>
        </p:txBody>
      </p:sp>
      <p:sp>
        <p:nvSpPr>
          <p:cNvPr id="2" name="TextBox 1">
            <a:extLst>
              <a:ext uri="{FF2B5EF4-FFF2-40B4-BE49-F238E27FC236}">
                <a16:creationId xmlns:a16="http://schemas.microsoft.com/office/drawing/2014/main" id="{F5AEF9DF-2FD5-1442-9E84-D31130754D83}"/>
              </a:ext>
            </a:extLst>
          </p:cNvPr>
          <p:cNvSpPr txBox="1"/>
          <p:nvPr/>
        </p:nvSpPr>
        <p:spPr>
          <a:xfrm>
            <a:off x="168043" y="1240515"/>
            <a:ext cx="11855913" cy="461665"/>
          </a:xfrm>
          <a:prstGeom prst="rect">
            <a:avLst/>
          </a:prstGeom>
          <a:noFill/>
        </p:spPr>
        <p:txBody>
          <a:bodyPr wrap="square" rtlCol="0">
            <a:spAutoFit/>
          </a:bodyPr>
          <a:lstStyle/>
          <a:p>
            <a:r>
              <a:rPr lang="fr-FR" sz="2400" dirty="0">
                <a:solidFill>
                  <a:schemeClr val="accent5">
                    <a:lumMod val="50000"/>
                  </a:schemeClr>
                </a:solidFill>
              </a:rPr>
              <a:t>La détective cherche le mot de passe. Tu peux aider ?</a:t>
            </a:r>
            <a:endParaRPr lang="en-US" sz="2400" dirty="0">
              <a:solidFill>
                <a:schemeClr val="accent5">
                  <a:lumMod val="50000"/>
                </a:schemeClr>
              </a:solidFill>
            </a:endParaRPr>
          </a:p>
        </p:txBody>
      </p:sp>
      <p:pic>
        <p:nvPicPr>
          <p:cNvPr id="11" name="Picture 6" descr="Paper, Sheet, White, Blank, Creased, Folded, Corner">
            <a:extLst>
              <a:ext uri="{FF2B5EF4-FFF2-40B4-BE49-F238E27FC236}">
                <a16:creationId xmlns:a16="http://schemas.microsoft.com/office/drawing/2014/main" id="{999F1BCE-D111-44D0-9CC3-3EC8C3043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87" y="1871101"/>
            <a:ext cx="5355714" cy="4375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1C99636-8FC2-44BC-A1B3-5CC426C0293A}"/>
              </a:ext>
            </a:extLst>
          </p:cNvPr>
          <p:cNvSpPr txBox="1"/>
          <p:nvPr/>
        </p:nvSpPr>
        <p:spPr>
          <a:xfrm>
            <a:off x="476015" y="2120258"/>
            <a:ext cx="3283185"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FF0000"/>
                </a:solidFill>
                <a:effectLst/>
                <a:uLnTx/>
                <a:uFillTx/>
                <a:latin typeface="Bodoni MT Condensed" panose="02070606080606020203" pitchFamily="18" charset="0"/>
                <a:ea typeface="+mn-ea"/>
                <a:cs typeface="+mn-cs"/>
              </a:rPr>
              <a:t>ultrasecret</a:t>
            </a:r>
            <a:endPar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endParaRPr>
          </a:p>
        </p:txBody>
      </p:sp>
      <p:sp>
        <p:nvSpPr>
          <p:cNvPr id="13" name="TextBox 12">
            <a:extLst>
              <a:ext uri="{FF2B5EF4-FFF2-40B4-BE49-F238E27FC236}">
                <a16:creationId xmlns:a16="http://schemas.microsoft.com/office/drawing/2014/main" id="{CFC25596-3A79-486F-AEFD-C67638D3B40A}"/>
              </a:ext>
            </a:extLst>
          </p:cNvPr>
          <p:cNvSpPr txBox="1"/>
          <p:nvPr/>
        </p:nvSpPr>
        <p:spPr>
          <a:xfrm>
            <a:off x="395105" y="3215266"/>
            <a:ext cx="4870279" cy="2800767"/>
          </a:xfrm>
          <a:prstGeom prst="rect">
            <a:avLst/>
          </a:prstGeom>
          <a:noFill/>
        </p:spPr>
        <p:txBody>
          <a:bodyPr wrap="square" rtlCol="0">
            <a:spAutoFit/>
          </a:bodyPr>
          <a:lstStyle/>
          <a:p>
            <a:pPr>
              <a:defRPr/>
            </a:pPr>
            <a:r>
              <a:rPr lang="en-GB" sz="2200" dirty="0">
                <a:solidFill>
                  <a:srgbClr val="4472C4">
                    <a:lumMod val="50000"/>
                  </a:srgbClr>
                </a:solidFill>
                <a:latin typeface="Courier New" panose="02070309020205020404" pitchFamily="49" charset="0"/>
                <a:cs typeface="Courier New" panose="02070309020205020404" pitchFamily="49" charset="0"/>
              </a:rPr>
              <a:t>Le mot a la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pas un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adjectif</a:t>
            </a:r>
            <a:r>
              <a:rPr lang="en-GB" sz="2200" dirty="0">
                <a:solidFill>
                  <a:srgbClr val="4472C4">
                    <a:lumMod val="50000"/>
                  </a:srgbClr>
                </a:solidFill>
                <a:latin typeface="Courier New" panose="02070309020205020404" pitchFamily="49" charset="0"/>
                <a:cs typeface="Courier New" panose="02070309020205020404" pitchFamily="49" charset="0"/>
              </a:rPr>
              <a: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lvl="0">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pas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une</a:t>
            </a:r>
            <a:r>
              <a:rPr lang="en-GB" sz="2200" dirty="0">
                <a:solidFill>
                  <a:srgbClr val="4472C4">
                    <a:lumMod val="50000"/>
                  </a:srgbClr>
                </a:solidFill>
                <a:latin typeface="Courier New" panose="02070309020205020404" pitchFamily="49" charset="0"/>
                <a:cs typeface="Courier New" panose="02070309020205020404" pitchFamily="49" charset="0"/>
              </a:rPr>
              <a:t> </a:t>
            </a:r>
            <a:r>
              <a:rPr lang="en-GB" sz="2200" dirty="0" err="1">
                <a:solidFill>
                  <a:srgbClr val="4472C4">
                    <a:lumMod val="50000"/>
                  </a:srgbClr>
                </a:solidFill>
                <a:latin typeface="Courier New" panose="02070309020205020404" pitchFamily="49" charset="0"/>
                <a:cs typeface="Courier New" panose="02070309020205020404" pitchFamily="49" charset="0"/>
              </a:rPr>
              <a:t>forme</a:t>
            </a:r>
            <a:r>
              <a:rPr lang="en-GB" sz="2200" dirty="0">
                <a:solidFill>
                  <a:srgbClr val="4472C4">
                    <a:lumMod val="50000"/>
                  </a:srgbClr>
                </a:solidFill>
                <a:latin typeface="Courier New" panose="02070309020205020404" pitchFamily="49" charset="0"/>
                <a:cs typeface="Courier New" panose="02070309020205020404" pitchFamily="49" charset="0"/>
              </a:rPr>
              <a:t> de communication.</a:t>
            </a: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un pays.</a:t>
            </a:r>
          </a:p>
        </p:txBody>
      </p:sp>
      <p:sp>
        <p:nvSpPr>
          <p:cNvPr id="14" name="Action Button: Sound 13">
            <a:hlinkClick r:id="" action="ppaction://noaction" highlightClick="1">
              <a:snd r:embed="rId5" name="s.wav"/>
            </a:hlinkClick>
            <a:extLst>
              <a:ext uri="{FF2B5EF4-FFF2-40B4-BE49-F238E27FC236}">
                <a16:creationId xmlns:a16="http://schemas.microsoft.com/office/drawing/2014/main" id="{583C6ADF-5532-49C0-A84D-F5135E3C0CEE}"/>
              </a:ext>
            </a:extLst>
          </p:cNvPr>
          <p:cNvSpPr/>
          <p:nvPr/>
        </p:nvSpPr>
        <p:spPr>
          <a:xfrm>
            <a:off x="3228622" y="3270269"/>
            <a:ext cx="363557" cy="317461"/>
          </a:xfrm>
          <a:prstGeom prst="actionButtonSound">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1" name="Group 30">
            <a:extLst>
              <a:ext uri="{FF2B5EF4-FFF2-40B4-BE49-F238E27FC236}">
                <a16:creationId xmlns:a16="http://schemas.microsoft.com/office/drawing/2014/main" id="{646E54A4-13C6-4C30-8984-9E803FDFB4B1}"/>
              </a:ext>
            </a:extLst>
          </p:cNvPr>
          <p:cNvGrpSpPr/>
          <p:nvPr/>
        </p:nvGrpSpPr>
        <p:grpSpPr>
          <a:xfrm>
            <a:off x="10165574" y="1717981"/>
            <a:ext cx="1870339" cy="1842156"/>
            <a:chOff x="8968715" y="3198394"/>
            <a:chExt cx="2988612" cy="2931918"/>
          </a:xfrm>
        </p:grpSpPr>
        <p:pic>
          <p:nvPicPr>
            <p:cNvPr id="33" name="Picture 2" descr="Female Detective Clip Art">
              <a:extLst>
                <a:ext uri="{FF2B5EF4-FFF2-40B4-BE49-F238E27FC236}">
                  <a16:creationId xmlns:a16="http://schemas.microsoft.com/office/drawing/2014/main" id="{9A070810-5841-4CD5-8C87-4A5D0D4B0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Magnifying Glass Clip Art">
              <a:extLst>
                <a:ext uri="{FF2B5EF4-FFF2-40B4-BE49-F238E27FC236}">
                  <a16:creationId xmlns:a16="http://schemas.microsoft.com/office/drawing/2014/main" id="{D572481D-22B2-4100-A058-4DCFF3AF61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CD100C59-647E-41BF-A115-FA90FC9A6257}"/>
              </a:ext>
            </a:extLst>
          </p:cNvPr>
          <p:cNvSpPr txBox="1"/>
          <p:nvPr/>
        </p:nvSpPr>
        <p:spPr>
          <a:xfrm>
            <a:off x="6833286" y="4957891"/>
            <a:ext cx="1956272" cy="523220"/>
          </a:xfrm>
          <a:prstGeom prst="rect">
            <a:avLst/>
          </a:prstGeom>
          <a:noFill/>
        </p:spPr>
        <p:txBody>
          <a:bodyPr wrap="square" rtlCol="0">
            <a:spAutoFit/>
          </a:bodyPr>
          <a:lstStyle/>
          <a:p>
            <a:pPr algn="l"/>
            <a:r>
              <a:rPr lang="fr-FR" sz="2800" b="1" dirty="0">
                <a:solidFill>
                  <a:schemeClr val="accent5">
                    <a:lumMod val="50000"/>
                  </a:schemeClr>
                </a:solidFill>
              </a:rPr>
              <a:t>dépendre</a:t>
            </a:r>
            <a:endParaRPr lang="fr-FR" sz="2400" b="1" dirty="0">
              <a:solidFill>
                <a:schemeClr val="accent5">
                  <a:lumMod val="50000"/>
                </a:schemeClr>
              </a:solidFill>
            </a:endParaRPr>
          </a:p>
        </p:txBody>
      </p:sp>
      <p:sp>
        <p:nvSpPr>
          <p:cNvPr id="41" name="TextBox 40">
            <a:extLst>
              <a:ext uri="{FF2B5EF4-FFF2-40B4-BE49-F238E27FC236}">
                <a16:creationId xmlns:a16="http://schemas.microsoft.com/office/drawing/2014/main" id="{C308C683-C535-48FA-A7A4-7C2AF1255A30}"/>
              </a:ext>
            </a:extLst>
          </p:cNvPr>
          <p:cNvSpPr txBox="1"/>
          <p:nvPr/>
        </p:nvSpPr>
        <p:spPr>
          <a:xfrm>
            <a:off x="6121720" y="2626263"/>
            <a:ext cx="1832517" cy="523220"/>
          </a:xfrm>
          <a:prstGeom prst="rect">
            <a:avLst/>
          </a:prstGeom>
          <a:noFill/>
        </p:spPr>
        <p:txBody>
          <a:bodyPr wrap="square" rtlCol="0">
            <a:spAutoFit/>
          </a:bodyPr>
          <a:lstStyle/>
          <a:p>
            <a:pPr algn="l"/>
            <a:r>
              <a:rPr lang="fr-FR" sz="2800" b="1" dirty="0">
                <a:solidFill>
                  <a:srgbClr val="EE6000"/>
                </a:solidFill>
              </a:rPr>
              <a:t>entendre</a:t>
            </a:r>
            <a:endParaRPr lang="fr-FR" sz="2400" b="1" dirty="0">
              <a:solidFill>
                <a:srgbClr val="EE6000"/>
              </a:solidFill>
            </a:endParaRPr>
          </a:p>
        </p:txBody>
      </p:sp>
      <p:sp>
        <p:nvSpPr>
          <p:cNvPr id="46" name="TextBox 45">
            <a:extLst>
              <a:ext uri="{FF2B5EF4-FFF2-40B4-BE49-F238E27FC236}">
                <a16:creationId xmlns:a16="http://schemas.microsoft.com/office/drawing/2014/main" id="{B0ED6ECE-356D-4FA0-BC5D-DA1A504DE007}"/>
              </a:ext>
            </a:extLst>
          </p:cNvPr>
          <p:cNvSpPr txBox="1"/>
          <p:nvPr/>
        </p:nvSpPr>
        <p:spPr>
          <a:xfrm>
            <a:off x="9076127" y="4184762"/>
            <a:ext cx="3115873" cy="523220"/>
          </a:xfrm>
          <a:prstGeom prst="rect">
            <a:avLst/>
          </a:prstGeom>
          <a:noFill/>
        </p:spPr>
        <p:txBody>
          <a:bodyPr wrap="square" rtlCol="0">
            <a:spAutoFit/>
          </a:bodyPr>
          <a:lstStyle/>
          <a:p>
            <a:pPr algn="l"/>
            <a:r>
              <a:rPr lang="fr-FR" sz="2800" b="1" dirty="0">
                <a:solidFill>
                  <a:schemeClr val="accent5">
                    <a:lumMod val="50000"/>
                  </a:schemeClr>
                </a:solidFill>
              </a:rPr>
              <a:t>la conversation</a:t>
            </a:r>
            <a:endParaRPr lang="fr-FR" sz="2400" b="1" dirty="0">
              <a:solidFill>
                <a:schemeClr val="accent5">
                  <a:lumMod val="50000"/>
                </a:schemeClr>
              </a:solidFill>
            </a:endParaRPr>
          </a:p>
        </p:txBody>
      </p:sp>
      <p:sp>
        <p:nvSpPr>
          <p:cNvPr id="47" name="TextBox 46">
            <a:extLst>
              <a:ext uri="{FF2B5EF4-FFF2-40B4-BE49-F238E27FC236}">
                <a16:creationId xmlns:a16="http://schemas.microsoft.com/office/drawing/2014/main" id="{FA153835-89C8-4A57-A1EA-2DC39786C0D0}"/>
              </a:ext>
            </a:extLst>
          </p:cNvPr>
          <p:cNvSpPr txBox="1"/>
          <p:nvPr/>
        </p:nvSpPr>
        <p:spPr>
          <a:xfrm>
            <a:off x="8586781" y="3376336"/>
            <a:ext cx="2229394" cy="523220"/>
          </a:xfrm>
          <a:prstGeom prst="rect">
            <a:avLst/>
          </a:prstGeom>
          <a:noFill/>
        </p:spPr>
        <p:txBody>
          <a:bodyPr wrap="square" rtlCol="0">
            <a:spAutoFit/>
          </a:bodyPr>
          <a:lstStyle/>
          <a:p>
            <a:r>
              <a:rPr lang="fr-FR" sz="2800" b="1" dirty="0">
                <a:solidFill>
                  <a:srgbClr val="EE6000"/>
                </a:solidFill>
              </a:rPr>
              <a:t>répondre</a:t>
            </a:r>
            <a:endParaRPr lang="fr-FR" sz="2400" b="1" dirty="0">
              <a:solidFill>
                <a:srgbClr val="EE6000"/>
              </a:solidFill>
            </a:endParaRPr>
          </a:p>
        </p:txBody>
      </p:sp>
      <p:sp>
        <p:nvSpPr>
          <p:cNvPr id="48" name="TextBox 47">
            <a:extLst>
              <a:ext uri="{FF2B5EF4-FFF2-40B4-BE49-F238E27FC236}">
                <a16:creationId xmlns:a16="http://schemas.microsoft.com/office/drawing/2014/main" id="{1A8EAEE4-DC92-47F3-92DA-ADA8CCEEE3A5}"/>
              </a:ext>
            </a:extLst>
          </p:cNvPr>
          <p:cNvSpPr txBox="1"/>
          <p:nvPr/>
        </p:nvSpPr>
        <p:spPr>
          <a:xfrm>
            <a:off x="5750833" y="1866108"/>
            <a:ext cx="2342815" cy="523220"/>
          </a:xfrm>
          <a:prstGeom prst="rect">
            <a:avLst/>
          </a:prstGeom>
          <a:noFill/>
        </p:spPr>
        <p:txBody>
          <a:bodyPr wrap="square" rtlCol="0">
            <a:spAutoFit/>
          </a:bodyPr>
          <a:lstStyle/>
          <a:p>
            <a:pPr algn="l"/>
            <a:r>
              <a:rPr lang="fr-FR" sz="2800" b="1" dirty="0">
                <a:solidFill>
                  <a:schemeClr val="accent5">
                    <a:lumMod val="50000"/>
                  </a:schemeClr>
                </a:solidFill>
              </a:rPr>
              <a:t>espagnol(e)</a:t>
            </a:r>
            <a:endParaRPr lang="fr-FR" sz="2400" b="1" dirty="0">
              <a:solidFill>
                <a:schemeClr val="accent5">
                  <a:lumMod val="50000"/>
                </a:schemeClr>
              </a:solidFill>
            </a:endParaRPr>
          </a:p>
        </p:txBody>
      </p:sp>
      <p:sp>
        <p:nvSpPr>
          <p:cNvPr id="49" name="TextBox 48">
            <a:extLst>
              <a:ext uri="{FF2B5EF4-FFF2-40B4-BE49-F238E27FC236}">
                <a16:creationId xmlns:a16="http://schemas.microsoft.com/office/drawing/2014/main" id="{7394F4B1-C579-4B15-A0CE-8668052CD985}"/>
              </a:ext>
            </a:extLst>
          </p:cNvPr>
          <p:cNvSpPr txBox="1"/>
          <p:nvPr/>
        </p:nvSpPr>
        <p:spPr>
          <a:xfrm>
            <a:off x="8522781" y="1699600"/>
            <a:ext cx="2598302" cy="523220"/>
          </a:xfrm>
          <a:prstGeom prst="rect">
            <a:avLst/>
          </a:prstGeom>
          <a:noFill/>
        </p:spPr>
        <p:txBody>
          <a:bodyPr wrap="square" rtlCol="0">
            <a:spAutoFit/>
          </a:bodyPr>
          <a:lstStyle/>
          <a:p>
            <a:pPr algn="l"/>
            <a:r>
              <a:rPr lang="fr-FR" sz="2800" b="1" dirty="0">
                <a:solidFill>
                  <a:srgbClr val="EE6000"/>
                </a:solidFill>
              </a:rPr>
              <a:t>le message</a:t>
            </a:r>
            <a:endParaRPr lang="fr-FR" sz="2400" b="1" dirty="0">
              <a:solidFill>
                <a:srgbClr val="EE6000"/>
              </a:solidFill>
            </a:endParaRPr>
          </a:p>
        </p:txBody>
      </p:sp>
      <p:sp>
        <p:nvSpPr>
          <p:cNvPr id="50" name="TextBox 49">
            <a:extLst>
              <a:ext uri="{FF2B5EF4-FFF2-40B4-BE49-F238E27FC236}">
                <a16:creationId xmlns:a16="http://schemas.microsoft.com/office/drawing/2014/main" id="{9422E56F-61CD-40E1-87A5-C4B7A47D21B0}"/>
              </a:ext>
            </a:extLst>
          </p:cNvPr>
          <p:cNvSpPr txBox="1"/>
          <p:nvPr/>
        </p:nvSpPr>
        <p:spPr>
          <a:xfrm>
            <a:off x="8449968" y="2490865"/>
            <a:ext cx="1652869" cy="523220"/>
          </a:xfrm>
          <a:prstGeom prst="rect">
            <a:avLst/>
          </a:prstGeom>
          <a:noFill/>
        </p:spPr>
        <p:txBody>
          <a:bodyPr wrap="square" rtlCol="0">
            <a:spAutoFit/>
          </a:bodyPr>
          <a:lstStyle/>
          <a:p>
            <a:pPr algn="l"/>
            <a:r>
              <a:rPr lang="fr-FR" sz="2800" b="1" dirty="0">
                <a:solidFill>
                  <a:schemeClr val="accent5">
                    <a:lumMod val="50000"/>
                  </a:schemeClr>
                </a:solidFill>
              </a:rPr>
              <a:t>le soleil</a:t>
            </a:r>
            <a:endParaRPr lang="fr-FR" sz="2400" b="1" dirty="0">
              <a:solidFill>
                <a:schemeClr val="accent5">
                  <a:lumMod val="50000"/>
                </a:schemeClr>
              </a:solidFill>
            </a:endParaRPr>
          </a:p>
        </p:txBody>
      </p:sp>
      <p:sp>
        <p:nvSpPr>
          <p:cNvPr id="51" name="TextBox 50">
            <a:extLst>
              <a:ext uri="{FF2B5EF4-FFF2-40B4-BE49-F238E27FC236}">
                <a16:creationId xmlns:a16="http://schemas.microsoft.com/office/drawing/2014/main" id="{B8C154B8-628D-4D1C-9BBF-A207CA9C84B1}"/>
              </a:ext>
            </a:extLst>
          </p:cNvPr>
          <p:cNvSpPr txBox="1"/>
          <p:nvPr/>
        </p:nvSpPr>
        <p:spPr>
          <a:xfrm>
            <a:off x="9178952" y="4957891"/>
            <a:ext cx="1715744" cy="523220"/>
          </a:xfrm>
          <a:prstGeom prst="rect">
            <a:avLst/>
          </a:prstGeom>
          <a:noFill/>
        </p:spPr>
        <p:txBody>
          <a:bodyPr wrap="square" rtlCol="0">
            <a:spAutoFit/>
          </a:bodyPr>
          <a:lstStyle/>
          <a:p>
            <a:pPr algn="l"/>
            <a:r>
              <a:rPr lang="fr-FR" sz="2800" b="1" dirty="0">
                <a:solidFill>
                  <a:srgbClr val="EE6000"/>
                </a:solidFill>
              </a:rPr>
              <a:t>le temps</a:t>
            </a:r>
            <a:endParaRPr lang="fr-FR" sz="2400" b="1" dirty="0">
              <a:solidFill>
                <a:srgbClr val="EE6000"/>
              </a:solidFill>
            </a:endParaRPr>
          </a:p>
        </p:txBody>
      </p:sp>
      <p:sp>
        <p:nvSpPr>
          <p:cNvPr id="52" name="TextBox 51">
            <a:extLst>
              <a:ext uri="{FF2B5EF4-FFF2-40B4-BE49-F238E27FC236}">
                <a16:creationId xmlns:a16="http://schemas.microsoft.com/office/drawing/2014/main" id="{D8918AF8-B1C7-424E-A567-56D286D5C46A}"/>
              </a:ext>
            </a:extLst>
          </p:cNvPr>
          <p:cNvSpPr txBox="1"/>
          <p:nvPr/>
        </p:nvSpPr>
        <p:spPr>
          <a:xfrm>
            <a:off x="7831836" y="5656501"/>
            <a:ext cx="2911709" cy="523220"/>
          </a:xfrm>
          <a:prstGeom prst="rect">
            <a:avLst/>
          </a:prstGeom>
          <a:noFill/>
        </p:spPr>
        <p:txBody>
          <a:bodyPr wrap="square" rtlCol="0">
            <a:spAutoFit/>
          </a:bodyPr>
          <a:lstStyle/>
          <a:p>
            <a:pPr algn="l"/>
            <a:r>
              <a:rPr lang="fr-FR" sz="2800" b="1" dirty="0">
                <a:solidFill>
                  <a:schemeClr val="accent5">
                    <a:lumMod val="50000"/>
                  </a:schemeClr>
                </a:solidFill>
              </a:rPr>
              <a:t>l'Espagne (m)</a:t>
            </a:r>
            <a:endParaRPr lang="fr-FR" sz="2400" b="1" dirty="0">
              <a:solidFill>
                <a:schemeClr val="accent5">
                  <a:lumMod val="50000"/>
                </a:schemeClr>
              </a:solidFill>
            </a:endParaRPr>
          </a:p>
        </p:txBody>
      </p:sp>
      <p:sp>
        <p:nvSpPr>
          <p:cNvPr id="53" name="TextBox 52">
            <a:extLst>
              <a:ext uri="{FF2B5EF4-FFF2-40B4-BE49-F238E27FC236}">
                <a16:creationId xmlns:a16="http://schemas.microsoft.com/office/drawing/2014/main" id="{BFF809BD-A652-455B-924A-1FC082CA9A9E}"/>
              </a:ext>
            </a:extLst>
          </p:cNvPr>
          <p:cNvSpPr txBox="1"/>
          <p:nvPr/>
        </p:nvSpPr>
        <p:spPr>
          <a:xfrm>
            <a:off x="5918421" y="3412410"/>
            <a:ext cx="2522464" cy="523220"/>
          </a:xfrm>
          <a:prstGeom prst="rect">
            <a:avLst/>
          </a:prstGeom>
          <a:noFill/>
        </p:spPr>
        <p:txBody>
          <a:bodyPr wrap="square" rtlCol="0">
            <a:spAutoFit/>
          </a:bodyPr>
          <a:lstStyle/>
          <a:p>
            <a:pPr algn="l"/>
            <a:r>
              <a:rPr lang="fr-FR" sz="2800" b="1" dirty="0">
                <a:solidFill>
                  <a:schemeClr val="accent5">
                    <a:lumMod val="50000"/>
                  </a:schemeClr>
                </a:solidFill>
              </a:rPr>
              <a:t>l'annonce (f)</a:t>
            </a:r>
            <a:endParaRPr lang="fr-FR" sz="2400" b="1" dirty="0">
              <a:solidFill>
                <a:schemeClr val="accent5">
                  <a:lumMod val="50000"/>
                </a:schemeClr>
              </a:solidFill>
            </a:endParaRPr>
          </a:p>
        </p:txBody>
      </p:sp>
      <p:sp>
        <p:nvSpPr>
          <p:cNvPr id="54" name="TextBox 53">
            <a:extLst>
              <a:ext uri="{FF2B5EF4-FFF2-40B4-BE49-F238E27FC236}">
                <a16:creationId xmlns:a16="http://schemas.microsoft.com/office/drawing/2014/main" id="{2CE064F4-05CF-4B86-B2A8-AC2107C5EA03}"/>
              </a:ext>
            </a:extLst>
          </p:cNvPr>
          <p:cNvSpPr txBox="1"/>
          <p:nvPr/>
        </p:nvSpPr>
        <p:spPr>
          <a:xfrm>
            <a:off x="6121720" y="4204488"/>
            <a:ext cx="3054320" cy="523220"/>
          </a:xfrm>
          <a:prstGeom prst="rect">
            <a:avLst/>
          </a:prstGeom>
          <a:noFill/>
        </p:spPr>
        <p:txBody>
          <a:bodyPr wrap="square" rtlCol="0">
            <a:spAutoFit/>
          </a:bodyPr>
          <a:lstStyle/>
          <a:p>
            <a:pPr algn="l"/>
            <a:r>
              <a:rPr lang="fr-FR" sz="2800" b="1" dirty="0">
                <a:solidFill>
                  <a:srgbClr val="EE6000"/>
                </a:solidFill>
              </a:rPr>
              <a:t>l'espagnol (m)</a:t>
            </a:r>
            <a:endParaRPr lang="fr-FR" sz="2400" b="1" dirty="0">
              <a:solidFill>
                <a:srgbClr val="EE6000"/>
              </a:solidFill>
            </a:endParaRPr>
          </a:p>
        </p:txBody>
      </p:sp>
      <p:sp>
        <p:nvSpPr>
          <p:cNvPr id="5" name="Rounded Rectangle 46">
            <a:extLst>
              <a:ext uri="{FF2B5EF4-FFF2-40B4-BE49-F238E27FC236}">
                <a16:creationId xmlns:a16="http://schemas.microsoft.com/office/drawing/2014/main" id="{DEF6EE7C-D061-4C80-AB18-30F1BD59E1A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8466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wipe(left)">
                                      <p:cBhvr>
                                        <p:cTn id="14" dur="1000"/>
                                        <p:tgtEl>
                                          <p:spTgt spid="1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left)">
                                      <p:cBhvr>
                                        <p:cTn id="19" dur="10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xEl>
                                              <p:pRg st="6" end="6"/>
                                            </p:txEl>
                                          </p:spTgt>
                                        </p:tgtEl>
                                        <p:attrNameLst>
                                          <p:attrName>style.visibility</p:attrName>
                                        </p:attrNameLst>
                                      </p:cBhvr>
                                      <p:to>
                                        <p:strVal val="visible"/>
                                      </p:to>
                                    </p:set>
                                    <p:animEffect transition="in" filter="wipe(left)">
                                      <p:cBhvr>
                                        <p:cTn id="24" dur="1000"/>
                                        <p:tgtEl>
                                          <p:spTgt spid="1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grpId="0" nodeType="clickEffect">
                                  <p:stCondLst>
                                    <p:cond delay="0"/>
                                  </p:stCondLst>
                                  <p:childTnLst>
                                    <p:anim calcmode="lin" valueType="num">
                                      <p:cBhvr>
                                        <p:cTn id="28" dur="1000"/>
                                        <p:tgtEl>
                                          <p:spTgt spid="41"/>
                                        </p:tgtEl>
                                        <p:attrNameLst>
                                          <p:attrName>ppt_w</p:attrName>
                                        </p:attrNameLst>
                                      </p:cBhvr>
                                      <p:tavLst>
                                        <p:tav tm="0">
                                          <p:val>
                                            <p:strVal val="ppt_w"/>
                                          </p:val>
                                        </p:tav>
                                        <p:tav tm="100000">
                                          <p:val>
                                            <p:fltVal val="0"/>
                                          </p:val>
                                        </p:tav>
                                      </p:tavLst>
                                    </p:anim>
                                    <p:anim calcmode="lin" valueType="num">
                                      <p:cBhvr>
                                        <p:cTn id="29" dur="1000"/>
                                        <p:tgtEl>
                                          <p:spTgt spid="41"/>
                                        </p:tgtEl>
                                        <p:attrNameLst>
                                          <p:attrName>ppt_h</p:attrName>
                                        </p:attrNameLst>
                                      </p:cBhvr>
                                      <p:tavLst>
                                        <p:tav tm="0">
                                          <p:val>
                                            <p:strVal val="ppt_h"/>
                                          </p:val>
                                        </p:tav>
                                        <p:tav tm="100000">
                                          <p:val>
                                            <p:fltVal val="0"/>
                                          </p:val>
                                        </p:tav>
                                      </p:tavLst>
                                    </p:anim>
                                    <p:anim calcmode="lin" valueType="num">
                                      <p:cBhvr>
                                        <p:cTn id="30" dur="1000"/>
                                        <p:tgtEl>
                                          <p:spTgt spid="41"/>
                                        </p:tgtEl>
                                        <p:attrNameLst>
                                          <p:attrName>style.rotation</p:attrName>
                                        </p:attrNameLst>
                                      </p:cBhvr>
                                      <p:tavLst>
                                        <p:tav tm="0">
                                          <p:val>
                                            <p:fltVal val="0"/>
                                          </p:val>
                                        </p:tav>
                                        <p:tav tm="100000">
                                          <p:val>
                                            <p:fltVal val="90"/>
                                          </p:val>
                                        </p:tav>
                                      </p:tavLst>
                                    </p:anim>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par>
                                <p:cTn id="33" presetID="31" presetClass="exit" presetSubtype="0" fill="hold" grpId="0" nodeType="withEffect">
                                  <p:stCondLst>
                                    <p:cond delay="0"/>
                                  </p:stCondLst>
                                  <p:childTnLst>
                                    <p:anim calcmode="lin" valueType="num">
                                      <p:cBhvr>
                                        <p:cTn id="34" dur="1000"/>
                                        <p:tgtEl>
                                          <p:spTgt spid="47"/>
                                        </p:tgtEl>
                                        <p:attrNameLst>
                                          <p:attrName>ppt_w</p:attrName>
                                        </p:attrNameLst>
                                      </p:cBhvr>
                                      <p:tavLst>
                                        <p:tav tm="0">
                                          <p:val>
                                            <p:strVal val="ppt_w"/>
                                          </p:val>
                                        </p:tav>
                                        <p:tav tm="100000">
                                          <p:val>
                                            <p:fltVal val="0"/>
                                          </p:val>
                                        </p:tav>
                                      </p:tavLst>
                                    </p:anim>
                                    <p:anim calcmode="lin" valueType="num">
                                      <p:cBhvr>
                                        <p:cTn id="35" dur="1000"/>
                                        <p:tgtEl>
                                          <p:spTgt spid="47"/>
                                        </p:tgtEl>
                                        <p:attrNameLst>
                                          <p:attrName>ppt_h</p:attrName>
                                        </p:attrNameLst>
                                      </p:cBhvr>
                                      <p:tavLst>
                                        <p:tav tm="0">
                                          <p:val>
                                            <p:strVal val="ppt_h"/>
                                          </p:val>
                                        </p:tav>
                                        <p:tav tm="100000">
                                          <p:val>
                                            <p:fltVal val="0"/>
                                          </p:val>
                                        </p:tav>
                                      </p:tavLst>
                                    </p:anim>
                                    <p:anim calcmode="lin" valueType="num">
                                      <p:cBhvr>
                                        <p:cTn id="36" dur="1000"/>
                                        <p:tgtEl>
                                          <p:spTgt spid="47"/>
                                        </p:tgtEl>
                                        <p:attrNameLst>
                                          <p:attrName>style.rotation</p:attrName>
                                        </p:attrNameLst>
                                      </p:cBhvr>
                                      <p:tavLst>
                                        <p:tav tm="0">
                                          <p:val>
                                            <p:fltVal val="0"/>
                                          </p:val>
                                        </p:tav>
                                        <p:tav tm="100000">
                                          <p:val>
                                            <p:fltVal val="90"/>
                                          </p:val>
                                        </p:tav>
                                      </p:tavLst>
                                    </p:anim>
                                    <p:animEffect transition="out" filter="fade">
                                      <p:cBhvr>
                                        <p:cTn id="37" dur="1000"/>
                                        <p:tgtEl>
                                          <p:spTgt spid="47"/>
                                        </p:tgtEl>
                                      </p:cBhvr>
                                    </p:animEffect>
                                    <p:set>
                                      <p:cBhvr>
                                        <p:cTn id="38" dur="1" fill="hold">
                                          <p:stCondLst>
                                            <p:cond delay="999"/>
                                          </p:stCondLst>
                                        </p:cTn>
                                        <p:tgtEl>
                                          <p:spTgt spid="47"/>
                                        </p:tgtEl>
                                        <p:attrNameLst>
                                          <p:attrName>style.visibility</p:attrName>
                                        </p:attrNameLst>
                                      </p:cBhvr>
                                      <p:to>
                                        <p:strVal val="hidden"/>
                                      </p:to>
                                    </p:set>
                                  </p:childTnLst>
                                </p:cTn>
                              </p:par>
                              <p:par>
                                <p:cTn id="39" presetID="31" presetClass="exit" presetSubtype="0" fill="hold" grpId="0" nodeType="withEffect">
                                  <p:stCondLst>
                                    <p:cond delay="0"/>
                                  </p:stCondLst>
                                  <p:childTnLst>
                                    <p:anim calcmode="lin" valueType="num">
                                      <p:cBhvr>
                                        <p:cTn id="40" dur="1000"/>
                                        <p:tgtEl>
                                          <p:spTgt spid="51"/>
                                        </p:tgtEl>
                                        <p:attrNameLst>
                                          <p:attrName>ppt_w</p:attrName>
                                        </p:attrNameLst>
                                      </p:cBhvr>
                                      <p:tavLst>
                                        <p:tav tm="0">
                                          <p:val>
                                            <p:strVal val="ppt_w"/>
                                          </p:val>
                                        </p:tav>
                                        <p:tav tm="100000">
                                          <p:val>
                                            <p:fltVal val="0"/>
                                          </p:val>
                                        </p:tav>
                                      </p:tavLst>
                                    </p:anim>
                                    <p:anim calcmode="lin" valueType="num">
                                      <p:cBhvr>
                                        <p:cTn id="41" dur="1000"/>
                                        <p:tgtEl>
                                          <p:spTgt spid="51"/>
                                        </p:tgtEl>
                                        <p:attrNameLst>
                                          <p:attrName>ppt_h</p:attrName>
                                        </p:attrNameLst>
                                      </p:cBhvr>
                                      <p:tavLst>
                                        <p:tav tm="0">
                                          <p:val>
                                            <p:strVal val="ppt_h"/>
                                          </p:val>
                                        </p:tav>
                                        <p:tav tm="100000">
                                          <p:val>
                                            <p:fltVal val="0"/>
                                          </p:val>
                                        </p:tav>
                                      </p:tavLst>
                                    </p:anim>
                                    <p:anim calcmode="lin" valueType="num">
                                      <p:cBhvr>
                                        <p:cTn id="42" dur="1000"/>
                                        <p:tgtEl>
                                          <p:spTgt spid="51"/>
                                        </p:tgtEl>
                                        <p:attrNameLst>
                                          <p:attrName>style.rotation</p:attrName>
                                        </p:attrNameLst>
                                      </p:cBhvr>
                                      <p:tavLst>
                                        <p:tav tm="0">
                                          <p:val>
                                            <p:fltVal val="0"/>
                                          </p:val>
                                        </p:tav>
                                        <p:tav tm="100000">
                                          <p:val>
                                            <p:fltVal val="90"/>
                                          </p:val>
                                        </p:tav>
                                      </p:tavLst>
                                    </p:anim>
                                    <p:animEffect transition="out" filter="fade">
                                      <p:cBhvr>
                                        <p:cTn id="43" dur="1000"/>
                                        <p:tgtEl>
                                          <p:spTgt spid="51"/>
                                        </p:tgtEl>
                                      </p:cBhvr>
                                    </p:animEffect>
                                    <p:set>
                                      <p:cBhvr>
                                        <p:cTn id="44" dur="1" fill="hold">
                                          <p:stCondLst>
                                            <p:cond delay="999"/>
                                          </p:stCondLst>
                                        </p:cTn>
                                        <p:tgtEl>
                                          <p:spTgt spid="51"/>
                                        </p:tgtEl>
                                        <p:attrNameLst>
                                          <p:attrName>style.visibility</p:attrName>
                                        </p:attrNameLst>
                                      </p:cBhvr>
                                      <p:to>
                                        <p:strVal val="hidden"/>
                                      </p:to>
                                    </p:set>
                                  </p:childTnLst>
                                </p:cTn>
                              </p:par>
                              <p:par>
                                <p:cTn id="45" presetID="31" presetClass="exit" presetSubtype="0" fill="hold" grpId="0" nodeType="withEffect">
                                  <p:stCondLst>
                                    <p:cond delay="0"/>
                                  </p:stCondLst>
                                  <p:childTnLst>
                                    <p:anim calcmode="lin" valueType="num">
                                      <p:cBhvr>
                                        <p:cTn id="46" dur="1000"/>
                                        <p:tgtEl>
                                          <p:spTgt spid="37"/>
                                        </p:tgtEl>
                                        <p:attrNameLst>
                                          <p:attrName>ppt_w</p:attrName>
                                        </p:attrNameLst>
                                      </p:cBhvr>
                                      <p:tavLst>
                                        <p:tav tm="0">
                                          <p:val>
                                            <p:strVal val="ppt_w"/>
                                          </p:val>
                                        </p:tav>
                                        <p:tav tm="100000">
                                          <p:val>
                                            <p:fltVal val="0"/>
                                          </p:val>
                                        </p:tav>
                                      </p:tavLst>
                                    </p:anim>
                                    <p:anim calcmode="lin" valueType="num">
                                      <p:cBhvr>
                                        <p:cTn id="47" dur="1000"/>
                                        <p:tgtEl>
                                          <p:spTgt spid="37"/>
                                        </p:tgtEl>
                                        <p:attrNameLst>
                                          <p:attrName>ppt_h</p:attrName>
                                        </p:attrNameLst>
                                      </p:cBhvr>
                                      <p:tavLst>
                                        <p:tav tm="0">
                                          <p:val>
                                            <p:strVal val="ppt_h"/>
                                          </p:val>
                                        </p:tav>
                                        <p:tav tm="100000">
                                          <p:val>
                                            <p:fltVal val="0"/>
                                          </p:val>
                                        </p:tav>
                                      </p:tavLst>
                                    </p:anim>
                                    <p:anim calcmode="lin" valueType="num">
                                      <p:cBhvr>
                                        <p:cTn id="48" dur="1000"/>
                                        <p:tgtEl>
                                          <p:spTgt spid="37"/>
                                        </p:tgtEl>
                                        <p:attrNameLst>
                                          <p:attrName>style.rotation</p:attrName>
                                        </p:attrNameLst>
                                      </p:cBhvr>
                                      <p:tavLst>
                                        <p:tav tm="0">
                                          <p:val>
                                            <p:fltVal val="0"/>
                                          </p:val>
                                        </p:tav>
                                        <p:tav tm="100000">
                                          <p:val>
                                            <p:fltVal val="90"/>
                                          </p:val>
                                        </p:tav>
                                      </p:tavLst>
                                    </p:anim>
                                    <p:animEffect transition="out" filter="fade">
                                      <p:cBhvr>
                                        <p:cTn id="49" dur="1000"/>
                                        <p:tgtEl>
                                          <p:spTgt spid="37"/>
                                        </p:tgtEl>
                                      </p:cBhvr>
                                    </p:animEffect>
                                    <p:set>
                                      <p:cBhvr>
                                        <p:cTn id="50" dur="1" fill="hold">
                                          <p:stCondLst>
                                            <p:cond delay="999"/>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48"/>
                                        </p:tgtEl>
                                        <p:attrNameLst>
                                          <p:attrName>ppt_w</p:attrName>
                                        </p:attrNameLst>
                                      </p:cBhvr>
                                      <p:tavLst>
                                        <p:tav tm="0">
                                          <p:val>
                                            <p:strVal val="ppt_w"/>
                                          </p:val>
                                        </p:tav>
                                        <p:tav tm="100000">
                                          <p:val>
                                            <p:fltVal val="0"/>
                                          </p:val>
                                        </p:tav>
                                      </p:tavLst>
                                    </p:anim>
                                    <p:anim calcmode="lin" valueType="num">
                                      <p:cBhvr>
                                        <p:cTn id="55" dur="1000"/>
                                        <p:tgtEl>
                                          <p:spTgt spid="48"/>
                                        </p:tgtEl>
                                        <p:attrNameLst>
                                          <p:attrName>ppt_h</p:attrName>
                                        </p:attrNameLst>
                                      </p:cBhvr>
                                      <p:tavLst>
                                        <p:tav tm="0">
                                          <p:val>
                                            <p:strVal val="ppt_h"/>
                                          </p:val>
                                        </p:tav>
                                        <p:tav tm="100000">
                                          <p:val>
                                            <p:fltVal val="0"/>
                                          </p:val>
                                        </p:tav>
                                      </p:tavLst>
                                    </p:anim>
                                    <p:anim calcmode="lin" valueType="num">
                                      <p:cBhvr>
                                        <p:cTn id="56" dur="1000"/>
                                        <p:tgtEl>
                                          <p:spTgt spid="48"/>
                                        </p:tgtEl>
                                        <p:attrNameLst>
                                          <p:attrName>style.rotation</p:attrName>
                                        </p:attrNameLst>
                                      </p:cBhvr>
                                      <p:tavLst>
                                        <p:tav tm="0">
                                          <p:val>
                                            <p:fltVal val="0"/>
                                          </p:val>
                                        </p:tav>
                                        <p:tav tm="100000">
                                          <p:val>
                                            <p:fltVal val="90"/>
                                          </p:val>
                                        </p:tav>
                                      </p:tavLst>
                                    </p:anim>
                                    <p:animEffect transition="out" filter="fade">
                                      <p:cBhvr>
                                        <p:cTn id="57" dur="1000"/>
                                        <p:tgtEl>
                                          <p:spTgt spid="48"/>
                                        </p:tgtEl>
                                      </p:cBhvr>
                                    </p:animEffect>
                                    <p:set>
                                      <p:cBhvr>
                                        <p:cTn id="58" dur="1" fill="hold">
                                          <p:stCondLst>
                                            <p:cond delay="999"/>
                                          </p:stCondLst>
                                        </p:cTn>
                                        <p:tgtEl>
                                          <p:spTgt spid="4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49"/>
                                        </p:tgtEl>
                                        <p:attrNameLst>
                                          <p:attrName>ppt_w</p:attrName>
                                        </p:attrNameLst>
                                      </p:cBhvr>
                                      <p:tavLst>
                                        <p:tav tm="0">
                                          <p:val>
                                            <p:strVal val="ppt_w"/>
                                          </p:val>
                                        </p:tav>
                                        <p:tav tm="100000">
                                          <p:val>
                                            <p:fltVal val="0"/>
                                          </p:val>
                                        </p:tav>
                                      </p:tavLst>
                                    </p:anim>
                                    <p:anim calcmode="lin" valueType="num">
                                      <p:cBhvr>
                                        <p:cTn id="63" dur="1000"/>
                                        <p:tgtEl>
                                          <p:spTgt spid="49"/>
                                        </p:tgtEl>
                                        <p:attrNameLst>
                                          <p:attrName>ppt_h</p:attrName>
                                        </p:attrNameLst>
                                      </p:cBhvr>
                                      <p:tavLst>
                                        <p:tav tm="0">
                                          <p:val>
                                            <p:strVal val="ppt_h"/>
                                          </p:val>
                                        </p:tav>
                                        <p:tav tm="100000">
                                          <p:val>
                                            <p:fltVal val="0"/>
                                          </p:val>
                                        </p:tav>
                                      </p:tavLst>
                                    </p:anim>
                                    <p:anim calcmode="lin" valueType="num">
                                      <p:cBhvr>
                                        <p:cTn id="64" dur="1000"/>
                                        <p:tgtEl>
                                          <p:spTgt spid="49"/>
                                        </p:tgtEl>
                                        <p:attrNameLst>
                                          <p:attrName>style.rotation</p:attrName>
                                        </p:attrNameLst>
                                      </p:cBhvr>
                                      <p:tavLst>
                                        <p:tav tm="0">
                                          <p:val>
                                            <p:fltVal val="0"/>
                                          </p:val>
                                        </p:tav>
                                        <p:tav tm="100000">
                                          <p:val>
                                            <p:fltVal val="90"/>
                                          </p:val>
                                        </p:tav>
                                      </p:tavLst>
                                    </p:anim>
                                    <p:animEffect transition="out" filter="fade">
                                      <p:cBhvr>
                                        <p:cTn id="65" dur="1000"/>
                                        <p:tgtEl>
                                          <p:spTgt spid="49"/>
                                        </p:tgtEl>
                                      </p:cBhvr>
                                    </p:animEffect>
                                    <p:set>
                                      <p:cBhvr>
                                        <p:cTn id="66" dur="1" fill="hold">
                                          <p:stCondLst>
                                            <p:cond delay="999"/>
                                          </p:stCondLst>
                                        </p:cTn>
                                        <p:tgtEl>
                                          <p:spTgt spid="49"/>
                                        </p:tgtEl>
                                        <p:attrNameLst>
                                          <p:attrName>style.visibility</p:attrName>
                                        </p:attrNameLst>
                                      </p:cBhvr>
                                      <p:to>
                                        <p:strVal val="hidden"/>
                                      </p:to>
                                    </p:set>
                                  </p:childTnLst>
                                </p:cTn>
                              </p:par>
                              <p:par>
                                <p:cTn id="67" presetID="31" presetClass="exit" presetSubtype="0" fill="hold" grpId="0" nodeType="withEffect">
                                  <p:stCondLst>
                                    <p:cond delay="0"/>
                                  </p:stCondLst>
                                  <p:childTnLst>
                                    <p:anim calcmode="lin" valueType="num">
                                      <p:cBhvr>
                                        <p:cTn id="68" dur="1000"/>
                                        <p:tgtEl>
                                          <p:spTgt spid="46"/>
                                        </p:tgtEl>
                                        <p:attrNameLst>
                                          <p:attrName>ppt_w</p:attrName>
                                        </p:attrNameLst>
                                      </p:cBhvr>
                                      <p:tavLst>
                                        <p:tav tm="0">
                                          <p:val>
                                            <p:strVal val="ppt_w"/>
                                          </p:val>
                                        </p:tav>
                                        <p:tav tm="100000">
                                          <p:val>
                                            <p:fltVal val="0"/>
                                          </p:val>
                                        </p:tav>
                                      </p:tavLst>
                                    </p:anim>
                                    <p:anim calcmode="lin" valueType="num">
                                      <p:cBhvr>
                                        <p:cTn id="69" dur="1000"/>
                                        <p:tgtEl>
                                          <p:spTgt spid="46"/>
                                        </p:tgtEl>
                                        <p:attrNameLst>
                                          <p:attrName>ppt_h</p:attrName>
                                        </p:attrNameLst>
                                      </p:cBhvr>
                                      <p:tavLst>
                                        <p:tav tm="0">
                                          <p:val>
                                            <p:strVal val="ppt_h"/>
                                          </p:val>
                                        </p:tav>
                                        <p:tav tm="100000">
                                          <p:val>
                                            <p:fltVal val="0"/>
                                          </p:val>
                                        </p:tav>
                                      </p:tavLst>
                                    </p:anim>
                                    <p:anim calcmode="lin" valueType="num">
                                      <p:cBhvr>
                                        <p:cTn id="70" dur="1000"/>
                                        <p:tgtEl>
                                          <p:spTgt spid="46"/>
                                        </p:tgtEl>
                                        <p:attrNameLst>
                                          <p:attrName>style.rotation</p:attrName>
                                        </p:attrNameLst>
                                      </p:cBhvr>
                                      <p:tavLst>
                                        <p:tav tm="0">
                                          <p:val>
                                            <p:fltVal val="0"/>
                                          </p:val>
                                        </p:tav>
                                        <p:tav tm="100000">
                                          <p:val>
                                            <p:fltVal val="90"/>
                                          </p:val>
                                        </p:tav>
                                      </p:tavLst>
                                    </p:anim>
                                    <p:animEffect transition="out" filter="fade">
                                      <p:cBhvr>
                                        <p:cTn id="71" dur="1000"/>
                                        <p:tgtEl>
                                          <p:spTgt spid="46"/>
                                        </p:tgtEl>
                                      </p:cBhvr>
                                    </p:animEffect>
                                    <p:set>
                                      <p:cBhvr>
                                        <p:cTn id="72" dur="1" fill="hold">
                                          <p:stCondLst>
                                            <p:cond delay="999"/>
                                          </p:stCondLst>
                                        </p:cTn>
                                        <p:tgtEl>
                                          <p:spTgt spid="46"/>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53"/>
                                        </p:tgtEl>
                                        <p:attrNameLst>
                                          <p:attrName>ppt_w</p:attrName>
                                        </p:attrNameLst>
                                      </p:cBhvr>
                                      <p:tavLst>
                                        <p:tav tm="0">
                                          <p:val>
                                            <p:strVal val="ppt_w"/>
                                          </p:val>
                                        </p:tav>
                                        <p:tav tm="100000">
                                          <p:val>
                                            <p:fltVal val="0"/>
                                          </p:val>
                                        </p:tav>
                                      </p:tavLst>
                                    </p:anim>
                                    <p:anim calcmode="lin" valueType="num">
                                      <p:cBhvr>
                                        <p:cTn id="75" dur="1000"/>
                                        <p:tgtEl>
                                          <p:spTgt spid="53"/>
                                        </p:tgtEl>
                                        <p:attrNameLst>
                                          <p:attrName>ppt_h</p:attrName>
                                        </p:attrNameLst>
                                      </p:cBhvr>
                                      <p:tavLst>
                                        <p:tav tm="0">
                                          <p:val>
                                            <p:strVal val="ppt_h"/>
                                          </p:val>
                                        </p:tav>
                                        <p:tav tm="100000">
                                          <p:val>
                                            <p:fltVal val="0"/>
                                          </p:val>
                                        </p:tav>
                                      </p:tavLst>
                                    </p:anim>
                                    <p:anim calcmode="lin" valueType="num">
                                      <p:cBhvr>
                                        <p:cTn id="76" dur="1000"/>
                                        <p:tgtEl>
                                          <p:spTgt spid="53"/>
                                        </p:tgtEl>
                                        <p:attrNameLst>
                                          <p:attrName>style.rotation</p:attrName>
                                        </p:attrNameLst>
                                      </p:cBhvr>
                                      <p:tavLst>
                                        <p:tav tm="0">
                                          <p:val>
                                            <p:fltVal val="0"/>
                                          </p:val>
                                        </p:tav>
                                        <p:tav tm="100000">
                                          <p:val>
                                            <p:fltVal val="90"/>
                                          </p:val>
                                        </p:tav>
                                      </p:tavLst>
                                    </p:anim>
                                    <p:animEffect transition="out" filter="fade">
                                      <p:cBhvr>
                                        <p:cTn id="77" dur="1000"/>
                                        <p:tgtEl>
                                          <p:spTgt spid="53"/>
                                        </p:tgtEl>
                                      </p:cBhvr>
                                    </p:animEffect>
                                    <p:set>
                                      <p:cBhvr>
                                        <p:cTn id="78" dur="1" fill="hold">
                                          <p:stCondLst>
                                            <p:cond delay="999"/>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grpId="0" nodeType="clickEffect">
                                  <p:stCondLst>
                                    <p:cond delay="0"/>
                                  </p:stCondLst>
                                  <p:childTnLst>
                                    <p:anim calcmode="lin" valueType="num">
                                      <p:cBhvr>
                                        <p:cTn id="82" dur="1000"/>
                                        <p:tgtEl>
                                          <p:spTgt spid="54"/>
                                        </p:tgtEl>
                                        <p:attrNameLst>
                                          <p:attrName>ppt_w</p:attrName>
                                        </p:attrNameLst>
                                      </p:cBhvr>
                                      <p:tavLst>
                                        <p:tav tm="0">
                                          <p:val>
                                            <p:strVal val="ppt_w"/>
                                          </p:val>
                                        </p:tav>
                                        <p:tav tm="100000">
                                          <p:val>
                                            <p:fltVal val="0"/>
                                          </p:val>
                                        </p:tav>
                                      </p:tavLst>
                                    </p:anim>
                                    <p:anim calcmode="lin" valueType="num">
                                      <p:cBhvr>
                                        <p:cTn id="83" dur="1000"/>
                                        <p:tgtEl>
                                          <p:spTgt spid="54"/>
                                        </p:tgtEl>
                                        <p:attrNameLst>
                                          <p:attrName>ppt_h</p:attrName>
                                        </p:attrNameLst>
                                      </p:cBhvr>
                                      <p:tavLst>
                                        <p:tav tm="0">
                                          <p:val>
                                            <p:strVal val="ppt_h"/>
                                          </p:val>
                                        </p:tav>
                                        <p:tav tm="100000">
                                          <p:val>
                                            <p:fltVal val="0"/>
                                          </p:val>
                                        </p:tav>
                                      </p:tavLst>
                                    </p:anim>
                                    <p:anim calcmode="lin" valueType="num">
                                      <p:cBhvr>
                                        <p:cTn id="84" dur="1000"/>
                                        <p:tgtEl>
                                          <p:spTgt spid="54"/>
                                        </p:tgtEl>
                                        <p:attrNameLst>
                                          <p:attrName>style.rotation</p:attrName>
                                        </p:attrNameLst>
                                      </p:cBhvr>
                                      <p:tavLst>
                                        <p:tav tm="0">
                                          <p:val>
                                            <p:fltVal val="0"/>
                                          </p:val>
                                        </p:tav>
                                        <p:tav tm="100000">
                                          <p:val>
                                            <p:fltVal val="90"/>
                                          </p:val>
                                        </p:tav>
                                      </p:tavLst>
                                    </p:anim>
                                    <p:animEffect transition="out" filter="fade">
                                      <p:cBhvr>
                                        <p:cTn id="85" dur="1000"/>
                                        <p:tgtEl>
                                          <p:spTgt spid="54"/>
                                        </p:tgtEl>
                                      </p:cBhvr>
                                    </p:animEffect>
                                    <p:set>
                                      <p:cBhvr>
                                        <p:cTn id="86" dur="1" fill="hold">
                                          <p:stCondLst>
                                            <p:cond delay="999"/>
                                          </p:stCondLst>
                                        </p:cTn>
                                        <p:tgtEl>
                                          <p:spTgt spid="54"/>
                                        </p:tgtEl>
                                        <p:attrNameLst>
                                          <p:attrName>style.visibility</p:attrName>
                                        </p:attrNameLst>
                                      </p:cBhvr>
                                      <p:to>
                                        <p:strVal val="hidden"/>
                                      </p:to>
                                    </p:set>
                                  </p:childTnLst>
                                </p:cTn>
                              </p:par>
                              <p:par>
                                <p:cTn id="87" presetID="31" presetClass="exit" presetSubtype="0" fill="hold" grpId="0" nodeType="withEffect">
                                  <p:stCondLst>
                                    <p:cond delay="0"/>
                                  </p:stCondLst>
                                  <p:childTnLst>
                                    <p:anim calcmode="lin" valueType="num">
                                      <p:cBhvr>
                                        <p:cTn id="88" dur="1000"/>
                                        <p:tgtEl>
                                          <p:spTgt spid="50"/>
                                        </p:tgtEl>
                                        <p:attrNameLst>
                                          <p:attrName>ppt_w</p:attrName>
                                        </p:attrNameLst>
                                      </p:cBhvr>
                                      <p:tavLst>
                                        <p:tav tm="0">
                                          <p:val>
                                            <p:strVal val="ppt_w"/>
                                          </p:val>
                                        </p:tav>
                                        <p:tav tm="100000">
                                          <p:val>
                                            <p:fltVal val="0"/>
                                          </p:val>
                                        </p:tav>
                                      </p:tavLst>
                                    </p:anim>
                                    <p:anim calcmode="lin" valueType="num">
                                      <p:cBhvr>
                                        <p:cTn id="89" dur="1000"/>
                                        <p:tgtEl>
                                          <p:spTgt spid="50"/>
                                        </p:tgtEl>
                                        <p:attrNameLst>
                                          <p:attrName>ppt_h</p:attrName>
                                        </p:attrNameLst>
                                      </p:cBhvr>
                                      <p:tavLst>
                                        <p:tav tm="0">
                                          <p:val>
                                            <p:strVal val="ppt_h"/>
                                          </p:val>
                                        </p:tav>
                                        <p:tav tm="100000">
                                          <p:val>
                                            <p:fltVal val="0"/>
                                          </p:val>
                                        </p:tav>
                                      </p:tavLst>
                                    </p:anim>
                                    <p:anim calcmode="lin" valueType="num">
                                      <p:cBhvr>
                                        <p:cTn id="90" dur="1000"/>
                                        <p:tgtEl>
                                          <p:spTgt spid="50"/>
                                        </p:tgtEl>
                                        <p:attrNameLst>
                                          <p:attrName>style.rotation</p:attrName>
                                        </p:attrNameLst>
                                      </p:cBhvr>
                                      <p:tavLst>
                                        <p:tav tm="0">
                                          <p:val>
                                            <p:fltVal val="0"/>
                                          </p:val>
                                        </p:tav>
                                        <p:tav tm="100000">
                                          <p:val>
                                            <p:fltVal val="90"/>
                                          </p:val>
                                        </p:tav>
                                      </p:tavLst>
                                    </p:anim>
                                    <p:animEffect transition="out" filter="fade">
                                      <p:cBhvr>
                                        <p:cTn id="91" dur="1000"/>
                                        <p:tgtEl>
                                          <p:spTgt spid="50"/>
                                        </p:tgtEl>
                                      </p:cBhvr>
                                    </p:animEffect>
                                    <p:set>
                                      <p:cBhvr>
                                        <p:cTn id="92" dur="1" fill="hold">
                                          <p:stCondLst>
                                            <p:cond delay="999"/>
                                          </p:stCondLst>
                                        </p:cTn>
                                        <p:tgtEl>
                                          <p:spTgt spid="5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500" tmFilter="0, 0; .2, .5; .8, .5; 1, 0"/>
                                        <p:tgtEl>
                                          <p:spTgt spid="52"/>
                                        </p:tgtEl>
                                      </p:cBhvr>
                                    </p:animEffect>
                                    <p:animScale>
                                      <p:cBhvr>
                                        <p:cTn id="97" dur="2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p:bldP spid="41" grpId="0"/>
      <p:bldP spid="46" grpId="0"/>
      <p:bldP spid="47" grpId="0"/>
      <p:bldP spid="48" grpId="0"/>
      <p:bldP spid="49" grpId="0"/>
      <p:bldP spid="50" grpId="0"/>
      <p:bldP spid="51" grpId="0"/>
      <p:bldP spid="52"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Mot de passe</a:t>
            </a:r>
          </a:p>
        </p:txBody>
      </p:sp>
      <p:pic>
        <p:nvPicPr>
          <p:cNvPr id="11" name="Picture 6" descr="Paper, Sheet, White, Blank, Creased, Folded, Corner">
            <a:extLst>
              <a:ext uri="{FF2B5EF4-FFF2-40B4-BE49-F238E27FC236}">
                <a16:creationId xmlns:a16="http://schemas.microsoft.com/office/drawing/2014/main" id="{999F1BCE-D111-44D0-9CC3-3EC8C3043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87" y="1871101"/>
            <a:ext cx="5355714" cy="4375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1C99636-8FC2-44BC-A1B3-5CC426C0293A}"/>
              </a:ext>
            </a:extLst>
          </p:cNvPr>
          <p:cNvSpPr txBox="1"/>
          <p:nvPr/>
        </p:nvSpPr>
        <p:spPr>
          <a:xfrm>
            <a:off x="476015" y="2120258"/>
            <a:ext cx="3283185" cy="677108"/>
          </a:xfrm>
          <a:prstGeom prst="rect">
            <a:avLst/>
          </a:prstGeom>
          <a:noFill/>
          <a:ln w="19050">
            <a:solidFill>
              <a:srgbClr val="FF0000"/>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FF0000"/>
                </a:solidFill>
                <a:effectLst/>
                <a:uLnTx/>
                <a:uFillTx/>
                <a:latin typeface="Bodoni MT Condensed" panose="02070606080606020203" pitchFamily="18" charset="0"/>
                <a:ea typeface="+mn-ea"/>
                <a:cs typeface="+mn-cs"/>
              </a:rPr>
              <a:t>ultrasecret</a:t>
            </a:r>
            <a:endParaRPr kumimoji="0" lang="en-GB" sz="3800" b="1" i="0" u="none" strike="noStrike" kern="1200" cap="none" spc="0" normalizeH="0" baseline="0" noProof="0" dirty="0">
              <a:ln>
                <a:noFill/>
              </a:ln>
              <a:solidFill>
                <a:srgbClr val="FF0000"/>
              </a:solidFill>
              <a:effectLst/>
              <a:uLnTx/>
              <a:uFillTx/>
              <a:latin typeface="Bodoni MT Condensed" panose="02070606080606020203" pitchFamily="18" charset="0"/>
              <a:ea typeface="+mn-ea"/>
              <a:cs typeface="+mn-cs"/>
            </a:endParaRPr>
          </a:p>
        </p:txBody>
      </p:sp>
      <p:sp>
        <p:nvSpPr>
          <p:cNvPr id="13" name="TextBox 12">
            <a:extLst>
              <a:ext uri="{FF2B5EF4-FFF2-40B4-BE49-F238E27FC236}">
                <a16:creationId xmlns:a16="http://schemas.microsoft.com/office/drawing/2014/main" id="{CFC25596-3A79-486F-AEFD-C67638D3B40A}"/>
              </a:ext>
            </a:extLst>
          </p:cNvPr>
          <p:cNvSpPr txBox="1"/>
          <p:nvPr/>
        </p:nvSpPr>
        <p:spPr>
          <a:xfrm>
            <a:off x="395105" y="3215266"/>
            <a:ext cx="487027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un mot </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en</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bleu</a:t>
            </a:r>
            <a:r>
              <a:rPr lang="en-GB" sz="2200" dirty="0">
                <a:solidFill>
                  <a:srgbClr val="4472C4">
                    <a:lumMod val="50000"/>
                  </a:srgbClr>
                </a:solidFill>
                <a:latin typeface="Courier New" panose="02070309020205020404" pitchFamily="49" charset="0"/>
                <a:cs typeface="Courier New" panose="02070309020205020404" pitchFamily="49" charset="0"/>
              </a:rPr>
              <a: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C’est</a:t>
            </a:r>
            <a:r>
              <a:rPr kumimoji="0" lang="en-GB" sz="2200" b="0" i="0" u="none" strike="noStrike" kern="1200" cap="none" spc="0" normalizeH="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un nom</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Ce</a:t>
            </a:r>
            <a:r>
              <a:rPr kumimoji="0" lang="en-GB" sz="2200" b="0" i="0" u="none" strike="noStrike" kern="1200" cap="none" spc="0" normalizeH="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a:t>
            </a:r>
            <a:r>
              <a:rPr kumimoji="0" lang="en-GB" sz="2200" b="0" i="0" u="none" strike="noStrike" kern="1200" cap="none" spc="0" normalizeH="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n’</a:t>
            </a:r>
            <a:r>
              <a:rPr kumimoji="0" lang="en-GB" sz="2200" b="0" i="0" u="none" strike="noStrike" kern="1200" cap="none" spc="0" normalizeH="0" baseline="0" noProof="0" dirty="0" err="1">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est</a:t>
            </a:r>
            <a:r>
              <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rPr>
              <a:t> pas un pays.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a:p>
            <a:pPr lvl="0">
              <a:defRPr/>
            </a:pPr>
            <a:r>
              <a:rPr lang="en-GB" sz="2200" dirty="0">
                <a:solidFill>
                  <a:srgbClr val="4472C4">
                    <a:lumMod val="50000"/>
                  </a:srgbClr>
                </a:solidFill>
                <a:latin typeface="Courier New" panose="02070309020205020404" pitchFamily="49" charset="0"/>
                <a:cs typeface="Courier New" panose="02070309020205020404" pitchFamily="49" charset="0"/>
              </a:rPr>
              <a:t>On </a:t>
            </a:r>
            <a:r>
              <a:rPr lang="en-GB" sz="2200" dirty="0" err="1">
                <a:solidFill>
                  <a:srgbClr val="4472C4">
                    <a:lumMod val="50000"/>
                  </a:srgbClr>
                </a:solidFill>
                <a:latin typeface="Courier New" panose="02070309020205020404" pitchFamily="49" charset="0"/>
                <a:cs typeface="Courier New" panose="02070309020205020404" pitchFamily="49" charset="0"/>
              </a:rPr>
              <a:t>trouve</a:t>
            </a:r>
            <a:r>
              <a:rPr lang="en-GB" sz="2200" dirty="0">
                <a:solidFill>
                  <a:srgbClr val="4472C4">
                    <a:lumMod val="50000"/>
                  </a:srgbClr>
                </a:solidFill>
                <a:latin typeface="Courier New" panose="02070309020205020404" pitchFamily="49" charset="0"/>
                <a:cs typeface="Courier New" panose="02070309020205020404" pitchFamily="49" charset="0"/>
              </a:rPr>
              <a:t> </a:t>
            </a:r>
            <a:r>
              <a:rPr lang="en-GB" sz="2200" dirty="0" err="1">
                <a:solidFill>
                  <a:srgbClr val="4472C4">
                    <a:lumMod val="50000"/>
                  </a:srgbClr>
                </a:solidFill>
                <a:latin typeface="Courier New" panose="02070309020205020404" pitchFamily="49" charset="0"/>
                <a:cs typeface="Courier New" panose="02070309020205020404" pitchFamily="49" charset="0"/>
              </a:rPr>
              <a:t>ça</a:t>
            </a:r>
            <a:r>
              <a:rPr lang="en-GB" sz="2200" dirty="0">
                <a:solidFill>
                  <a:srgbClr val="4472C4">
                    <a:lumMod val="50000"/>
                  </a:srgbClr>
                </a:solidFill>
                <a:latin typeface="Courier New" panose="02070309020205020404" pitchFamily="49" charset="0"/>
                <a:cs typeface="Courier New" panose="02070309020205020404" pitchFamily="49" charset="0"/>
              </a:rPr>
              <a:t> dans un journal.</a:t>
            </a:r>
            <a:endParaRPr kumimoji="0" lang="en-GB" sz="2200" b="0" i="0" u="none" strike="noStrike" kern="1200" cap="none" spc="0" normalizeH="0" baseline="0" noProof="0" dirty="0">
              <a:ln>
                <a:noFill/>
              </a:ln>
              <a:solidFill>
                <a:srgbClr val="4472C4">
                  <a:lumMod val="50000"/>
                </a:srgbClr>
              </a:solidFill>
              <a:effectLst/>
              <a:uLnTx/>
              <a:uFillTx/>
              <a:latin typeface="Courier New" panose="02070309020205020404" pitchFamily="49" charset="0"/>
              <a:ea typeface="+mn-ea"/>
              <a:cs typeface="Courier New" panose="02070309020205020404" pitchFamily="49" charset="0"/>
            </a:endParaRPr>
          </a:p>
        </p:txBody>
      </p:sp>
      <p:sp>
        <p:nvSpPr>
          <p:cNvPr id="25" name="TextBox 24">
            <a:extLst>
              <a:ext uri="{FF2B5EF4-FFF2-40B4-BE49-F238E27FC236}">
                <a16:creationId xmlns:a16="http://schemas.microsoft.com/office/drawing/2014/main" id="{28415E98-0C87-4302-BC64-2271703450F0}"/>
              </a:ext>
            </a:extLst>
          </p:cNvPr>
          <p:cNvSpPr txBox="1"/>
          <p:nvPr/>
        </p:nvSpPr>
        <p:spPr>
          <a:xfrm>
            <a:off x="168043" y="1240515"/>
            <a:ext cx="11855913" cy="461665"/>
          </a:xfrm>
          <a:prstGeom prst="rect">
            <a:avLst/>
          </a:prstGeom>
          <a:noFill/>
        </p:spPr>
        <p:txBody>
          <a:bodyPr wrap="square" rtlCol="0">
            <a:spAutoFit/>
          </a:bodyPr>
          <a:lstStyle/>
          <a:p>
            <a:r>
              <a:rPr lang="fr-FR" sz="2400" dirty="0">
                <a:solidFill>
                  <a:schemeClr val="accent5">
                    <a:lumMod val="50000"/>
                  </a:schemeClr>
                </a:solidFill>
              </a:rPr>
              <a:t>La détective cherche le mot de passe. Tu peux aider ?</a:t>
            </a:r>
            <a:endParaRPr lang="en-US" sz="2400" dirty="0">
              <a:solidFill>
                <a:schemeClr val="accent5">
                  <a:lumMod val="50000"/>
                </a:schemeClr>
              </a:solidFill>
            </a:endParaRPr>
          </a:p>
        </p:txBody>
      </p:sp>
      <p:grpSp>
        <p:nvGrpSpPr>
          <p:cNvPr id="27" name="Group 26">
            <a:extLst>
              <a:ext uri="{FF2B5EF4-FFF2-40B4-BE49-F238E27FC236}">
                <a16:creationId xmlns:a16="http://schemas.microsoft.com/office/drawing/2014/main" id="{0F550910-E2AD-45A5-87FD-F4F59CCA8CED}"/>
              </a:ext>
            </a:extLst>
          </p:cNvPr>
          <p:cNvGrpSpPr/>
          <p:nvPr/>
        </p:nvGrpSpPr>
        <p:grpSpPr>
          <a:xfrm>
            <a:off x="10165574" y="1717981"/>
            <a:ext cx="1870339" cy="1842156"/>
            <a:chOff x="8968715" y="3198394"/>
            <a:chExt cx="2988612" cy="2931918"/>
          </a:xfrm>
        </p:grpSpPr>
        <p:pic>
          <p:nvPicPr>
            <p:cNvPr id="29" name="Picture 2" descr="Female Detective Clip Art">
              <a:extLst>
                <a:ext uri="{FF2B5EF4-FFF2-40B4-BE49-F238E27FC236}">
                  <a16:creationId xmlns:a16="http://schemas.microsoft.com/office/drawing/2014/main" id="{13A5948E-B0AA-43EA-9D40-0B94C805E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nifying Glass Clip Art">
              <a:extLst>
                <a:ext uri="{FF2B5EF4-FFF2-40B4-BE49-F238E27FC236}">
                  <a16:creationId xmlns:a16="http://schemas.microsoft.com/office/drawing/2014/main" id="{3204A4B6-5190-4EAD-A6CB-9AC38907DB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CDC7E7CB-09A3-439F-B93D-3A5987A55DAA}"/>
              </a:ext>
            </a:extLst>
          </p:cNvPr>
          <p:cNvSpPr txBox="1"/>
          <p:nvPr/>
        </p:nvSpPr>
        <p:spPr>
          <a:xfrm>
            <a:off x="9117331" y="4997778"/>
            <a:ext cx="2109357" cy="523220"/>
          </a:xfrm>
          <a:prstGeom prst="rect">
            <a:avLst/>
          </a:prstGeom>
          <a:noFill/>
        </p:spPr>
        <p:txBody>
          <a:bodyPr wrap="square" rtlCol="0">
            <a:spAutoFit/>
          </a:bodyPr>
          <a:lstStyle/>
          <a:p>
            <a:pPr algn="l"/>
            <a:r>
              <a:rPr lang="fr-FR" sz="2800" b="1" dirty="0">
                <a:solidFill>
                  <a:srgbClr val="002060"/>
                </a:solidFill>
              </a:rPr>
              <a:t>dépendre</a:t>
            </a:r>
            <a:endParaRPr lang="fr-FR" sz="2400" b="1" dirty="0">
              <a:solidFill>
                <a:srgbClr val="002060"/>
              </a:solidFill>
            </a:endParaRPr>
          </a:p>
        </p:txBody>
      </p:sp>
      <p:sp>
        <p:nvSpPr>
          <p:cNvPr id="37" name="TextBox 36">
            <a:extLst>
              <a:ext uri="{FF2B5EF4-FFF2-40B4-BE49-F238E27FC236}">
                <a16:creationId xmlns:a16="http://schemas.microsoft.com/office/drawing/2014/main" id="{CF04954E-23E2-42B6-B0E7-BAC5D0839533}"/>
              </a:ext>
            </a:extLst>
          </p:cNvPr>
          <p:cNvSpPr txBox="1"/>
          <p:nvPr/>
        </p:nvSpPr>
        <p:spPr>
          <a:xfrm>
            <a:off x="6198394" y="2615377"/>
            <a:ext cx="1832517" cy="523220"/>
          </a:xfrm>
          <a:prstGeom prst="rect">
            <a:avLst/>
          </a:prstGeom>
          <a:noFill/>
        </p:spPr>
        <p:txBody>
          <a:bodyPr wrap="square" rtlCol="0">
            <a:spAutoFit/>
          </a:bodyPr>
          <a:lstStyle/>
          <a:p>
            <a:pPr algn="l"/>
            <a:r>
              <a:rPr lang="fr-FR" sz="2800" b="1" dirty="0">
                <a:solidFill>
                  <a:srgbClr val="EE6000"/>
                </a:solidFill>
              </a:rPr>
              <a:t>entendre</a:t>
            </a:r>
            <a:endParaRPr lang="fr-FR" sz="2400" b="1" dirty="0">
              <a:solidFill>
                <a:srgbClr val="EE6000"/>
              </a:solidFill>
            </a:endParaRPr>
          </a:p>
        </p:txBody>
      </p:sp>
      <p:sp>
        <p:nvSpPr>
          <p:cNvPr id="43" name="TextBox 42">
            <a:extLst>
              <a:ext uri="{FF2B5EF4-FFF2-40B4-BE49-F238E27FC236}">
                <a16:creationId xmlns:a16="http://schemas.microsoft.com/office/drawing/2014/main" id="{A28537E7-878D-4958-8FB7-E35E32467724}"/>
              </a:ext>
            </a:extLst>
          </p:cNvPr>
          <p:cNvSpPr txBox="1"/>
          <p:nvPr/>
        </p:nvSpPr>
        <p:spPr>
          <a:xfrm>
            <a:off x="6000233" y="4466704"/>
            <a:ext cx="3115873" cy="523220"/>
          </a:xfrm>
          <a:prstGeom prst="rect">
            <a:avLst/>
          </a:prstGeom>
          <a:noFill/>
        </p:spPr>
        <p:txBody>
          <a:bodyPr wrap="square" rtlCol="0">
            <a:spAutoFit/>
          </a:bodyPr>
          <a:lstStyle/>
          <a:p>
            <a:pPr algn="l"/>
            <a:r>
              <a:rPr lang="fr-FR" sz="2800" b="1" dirty="0">
                <a:solidFill>
                  <a:schemeClr val="accent5">
                    <a:lumMod val="50000"/>
                  </a:schemeClr>
                </a:solidFill>
              </a:rPr>
              <a:t>la conversation</a:t>
            </a:r>
            <a:endParaRPr lang="fr-FR" sz="2400" b="1" dirty="0">
              <a:solidFill>
                <a:schemeClr val="accent5">
                  <a:lumMod val="50000"/>
                </a:schemeClr>
              </a:solidFill>
            </a:endParaRPr>
          </a:p>
        </p:txBody>
      </p:sp>
      <p:sp>
        <p:nvSpPr>
          <p:cNvPr id="44" name="TextBox 43">
            <a:extLst>
              <a:ext uri="{FF2B5EF4-FFF2-40B4-BE49-F238E27FC236}">
                <a16:creationId xmlns:a16="http://schemas.microsoft.com/office/drawing/2014/main" id="{37B87F04-E27F-4178-A58E-44A108BBADA5}"/>
              </a:ext>
            </a:extLst>
          </p:cNvPr>
          <p:cNvSpPr txBox="1"/>
          <p:nvPr/>
        </p:nvSpPr>
        <p:spPr>
          <a:xfrm>
            <a:off x="8372720" y="3076172"/>
            <a:ext cx="2229394" cy="523220"/>
          </a:xfrm>
          <a:prstGeom prst="rect">
            <a:avLst/>
          </a:prstGeom>
          <a:noFill/>
        </p:spPr>
        <p:txBody>
          <a:bodyPr wrap="square" rtlCol="0">
            <a:spAutoFit/>
          </a:bodyPr>
          <a:lstStyle/>
          <a:p>
            <a:r>
              <a:rPr lang="fr-FR" sz="2800" b="1" dirty="0">
                <a:solidFill>
                  <a:srgbClr val="EE6000"/>
                </a:solidFill>
              </a:rPr>
              <a:t>répondre</a:t>
            </a:r>
            <a:endParaRPr lang="fr-FR" sz="2400" b="1" dirty="0">
              <a:solidFill>
                <a:srgbClr val="EE6000"/>
              </a:solidFill>
            </a:endParaRPr>
          </a:p>
        </p:txBody>
      </p:sp>
      <p:sp>
        <p:nvSpPr>
          <p:cNvPr id="45" name="TextBox 44">
            <a:extLst>
              <a:ext uri="{FF2B5EF4-FFF2-40B4-BE49-F238E27FC236}">
                <a16:creationId xmlns:a16="http://schemas.microsoft.com/office/drawing/2014/main" id="{E91D45CC-E1DB-4B2C-B443-131A006FE004}"/>
              </a:ext>
            </a:extLst>
          </p:cNvPr>
          <p:cNvSpPr txBox="1"/>
          <p:nvPr/>
        </p:nvSpPr>
        <p:spPr>
          <a:xfrm>
            <a:off x="5750833" y="1866108"/>
            <a:ext cx="2342815" cy="523220"/>
          </a:xfrm>
          <a:prstGeom prst="rect">
            <a:avLst/>
          </a:prstGeom>
          <a:noFill/>
        </p:spPr>
        <p:txBody>
          <a:bodyPr wrap="square" rtlCol="0">
            <a:spAutoFit/>
          </a:bodyPr>
          <a:lstStyle/>
          <a:p>
            <a:pPr algn="l"/>
            <a:r>
              <a:rPr lang="fr-FR" sz="2800" b="1" dirty="0">
                <a:solidFill>
                  <a:schemeClr val="accent5">
                    <a:lumMod val="50000"/>
                  </a:schemeClr>
                </a:solidFill>
              </a:rPr>
              <a:t>espagnol(e)</a:t>
            </a:r>
            <a:endParaRPr lang="fr-FR" sz="2400" b="1" dirty="0">
              <a:solidFill>
                <a:schemeClr val="accent5">
                  <a:lumMod val="50000"/>
                </a:schemeClr>
              </a:solidFill>
            </a:endParaRPr>
          </a:p>
        </p:txBody>
      </p:sp>
      <p:sp>
        <p:nvSpPr>
          <p:cNvPr id="46" name="TextBox 45">
            <a:extLst>
              <a:ext uri="{FF2B5EF4-FFF2-40B4-BE49-F238E27FC236}">
                <a16:creationId xmlns:a16="http://schemas.microsoft.com/office/drawing/2014/main" id="{D0C04ED9-F2C7-4122-B1FA-090960F6AA47}"/>
              </a:ext>
            </a:extLst>
          </p:cNvPr>
          <p:cNvSpPr txBox="1"/>
          <p:nvPr/>
        </p:nvSpPr>
        <p:spPr>
          <a:xfrm>
            <a:off x="8059809" y="2275181"/>
            <a:ext cx="2598302" cy="523220"/>
          </a:xfrm>
          <a:prstGeom prst="rect">
            <a:avLst/>
          </a:prstGeom>
          <a:noFill/>
        </p:spPr>
        <p:txBody>
          <a:bodyPr wrap="square" rtlCol="0">
            <a:spAutoFit/>
          </a:bodyPr>
          <a:lstStyle/>
          <a:p>
            <a:pPr algn="l"/>
            <a:r>
              <a:rPr lang="fr-FR" sz="2800" b="1" dirty="0">
                <a:solidFill>
                  <a:srgbClr val="EE6000"/>
                </a:solidFill>
              </a:rPr>
              <a:t>le message</a:t>
            </a:r>
            <a:endParaRPr lang="fr-FR" sz="2400" b="1" dirty="0">
              <a:solidFill>
                <a:srgbClr val="EE6000"/>
              </a:solidFill>
            </a:endParaRPr>
          </a:p>
        </p:txBody>
      </p:sp>
      <p:sp>
        <p:nvSpPr>
          <p:cNvPr id="47" name="TextBox 46">
            <a:extLst>
              <a:ext uri="{FF2B5EF4-FFF2-40B4-BE49-F238E27FC236}">
                <a16:creationId xmlns:a16="http://schemas.microsoft.com/office/drawing/2014/main" id="{7B135BBC-C0E2-4D1D-90C7-72C1F7DA1EBE}"/>
              </a:ext>
            </a:extLst>
          </p:cNvPr>
          <p:cNvSpPr txBox="1"/>
          <p:nvPr/>
        </p:nvSpPr>
        <p:spPr>
          <a:xfrm>
            <a:off x="8682716" y="1652255"/>
            <a:ext cx="1652869" cy="523220"/>
          </a:xfrm>
          <a:prstGeom prst="rect">
            <a:avLst/>
          </a:prstGeom>
          <a:noFill/>
        </p:spPr>
        <p:txBody>
          <a:bodyPr wrap="square" rtlCol="0">
            <a:spAutoFit/>
          </a:bodyPr>
          <a:lstStyle/>
          <a:p>
            <a:pPr algn="l"/>
            <a:r>
              <a:rPr lang="fr-FR" sz="2800" b="1" dirty="0">
                <a:solidFill>
                  <a:schemeClr val="accent5">
                    <a:lumMod val="50000"/>
                  </a:schemeClr>
                </a:solidFill>
              </a:rPr>
              <a:t>le soleil</a:t>
            </a:r>
            <a:endParaRPr lang="fr-FR" sz="2400" b="1" dirty="0">
              <a:solidFill>
                <a:schemeClr val="accent5">
                  <a:lumMod val="50000"/>
                </a:schemeClr>
              </a:solidFill>
            </a:endParaRPr>
          </a:p>
        </p:txBody>
      </p:sp>
      <p:sp>
        <p:nvSpPr>
          <p:cNvPr id="48" name="TextBox 47">
            <a:extLst>
              <a:ext uri="{FF2B5EF4-FFF2-40B4-BE49-F238E27FC236}">
                <a16:creationId xmlns:a16="http://schemas.microsoft.com/office/drawing/2014/main" id="{E3FE1FC3-7C45-4EC5-A09A-2181EF9B4441}"/>
              </a:ext>
            </a:extLst>
          </p:cNvPr>
          <p:cNvSpPr txBox="1"/>
          <p:nvPr/>
        </p:nvSpPr>
        <p:spPr>
          <a:xfrm>
            <a:off x="6652237" y="5080181"/>
            <a:ext cx="1715744" cy="523220"/>
          </a:xfrm>
          <a:prstGeom prst="rect">
            <a:avLst/>
          </a:prstGeom>
          <a:noFill/>
        </p:spPr>
        <p:txBody>
          <a:bodyPr wrap="square" rtlCol="0">
            <a:spAutoFit/>
          </a:bodyPr>
          <a:lstStyle/>
          <a:p>
            <a:pPr algn="l"/>
            <a:r>
              <a:rPr lang="fr-FR" sz="2800" b="1" dirty="0">
                <a:solidFill>
                  <a:srgbClr val="EE6000"/>
                </a:solidFill>
              </a:rPr>
              <a:t>le temps</a:t>
            </a:r>
            <a:endParaRPr lang="fr-FR" sz="2400" b="1" dirty="0">
              <a:solidFill>
                <a:srgbClr val="EE6000"/>
              </a:solidFill>
            </a:endParaRPr>
          </a:p>
        </p:txBody>
      </p:sp>
      <p:sp>
        <p:nvSpPr>
          <p:cNvPr id="49" name="TextBox 48">
            <a:extLst>
              <a:ext uri="{FF2B5EF4-FFF2-40B4-BE49-F238E27FC236}">
                <a16:creationId xmlns:a16="http://schemas.microsoft.com/office/drawing/2014/main" id="{A73ECD42-DCAA-4981-A30E-BE606645AB56}"/>
              </a:ext>
            </a:extLst>
          </p:cNvPr>
          <p:cNvSpPr txBox="1"/>
          <p:nvPr/>
        </p:nvSpPr>
        <p:spPr>
          <a:xfrm>
            <a:off x="8386796" y="5590849"/>
            <a:ext cx="2911709" cy="523220"/>
          </a:xfrm>
          <a:prstGeom prst="rect">
            <a:avLst/>
          </a:prstGeom>
          <a:noFill/>
        </p:spPr>
        <p:txBody>
          <a:bodyPr wrap="square" rtlCol="0">
            <a:spAutoFit/>
          </a:bodyPr>
          <a:lstStyle/>
          <a:p>
            <a:pPr algn="l"/>
            <a:r>
              <a:rPr lang="fr-FR" sz="2800" b="1" dirty="0">
                <a:solidFill>
                  <a:schemeClr val="accent5">
                    <a:lumMod val="50000"/>
                  </a:schemeClr>
                </a:solidFill>
              </a:rPr>
              <a:t>l'Espagne (m)</a:t>
            </a:r>
            <a:endParaRPr lang="fr-FR" sz="2400" b="1" dirty="0">
              <a:solidFill>
                <a:schemeClr val="accent5">
                  <a:lumMod val="50000"/>
                </a:schemeClr>
              </a:solidFill>
            </a:endParaRPr>
          </a:p>
        </p:txBody>
      </p:sp>
      <p:sp>
        <p:nvSpPr>
          <p:cNvPr id="50" name="TextBox 49">
            <a:extLst>
              <a:ext uri="{FF2B5EF4-FFF2-40B4-BE49-F238E27FC236}">
                <a16:creationId xmlns:a16="http://schemas.microsoft.com/office/drawing/2014/main" id="{50E6C28E-C3A8-406F-B916-1C46ACB63FB5}"/>
              </a:ext>
            </a:extLst>
          </p:cNvPr>
          <p:cNvSpPr txBox="1"/>
          <p:nvPr/>
        </p:nvSpPr>
        <p:spPr>
          <a:xfrm>
            <a:off x="5918421" y="3412410"/>
            <a:ext cx="2522464" cy="523220"/>
          </a:xfrm>
          <a:prstGeom prst="rect">
            <a:avLst/>
          </a:prstGeom>
          <a:noFill/>
        </p:spPr>
        <p:txBody>
          <a:bodyPr wrap="square" rtlCol="0">
            <a:spAutoFit/>
          </a:bodyPr>
          <a:lstStyle/>
          <a:p>
            <a:pPr algn="l"/>
            <a:r>
              <a:rPr lang="fr-FR" sz="2800" b="1" dirty="0">
                <a:solidFill>
                  <a:schemeClr val="accent5">
                    <a:lumMod val="50000"/>
                  </a:schemeClr>
                </a:solidFill>
              </a:rPr>
              <a:t>l'annonce (f)</a:t>
            </a:r>
            <a:endParaRPr lang="fr-FR" sz="2400" b="1" dirty="0">
              <a:solidFill>
                <a:schemeClr val="accent5">
                  <a:lumMod val="50000"/>
                </a:schemeClr>
              </a:solidFill>
            </a:endParaRPr>
          </a:p>
        </p:txBody>
      </p:sp>
      <p:sp>
        <p:nvSpPr>
          <p:cNvPr id="51" name="TextBox 50">
            <a:extLst>
              <a:ext uri="{FF2B5EF4-FFF2-40B4-BE49-F238E27FC236}">
                <a16:creationId xmlns:a16="http://schemas.microsoft.com/office/drawing/2014/main" id="{5A0FB0DB-B622-4F80-A103-69C1DE5259F2}"/>
              </a:ext>
            </a:extLst>
          </p:cNvPr>
          <p:cNvSpPr txBox="1"/>
          <p:nvPr/>
        </p:nvSpPr>
        <p:spPr>
          <a:xfrm>
            <a:off x="8306721" y="3951791"/>
            <a:ext cx="3054320" cy="523220"/>
          </a:xfrm>
          <a:prstGeom prst="rect">
            <a:avLst/>
          </a:prstGeom>
          <a:noFill/>
        </p:spPr>
        <p:txBody>
          <a:bodyPr wrap="square" rtlCol="0">
            <a:spAutoFit/>
          </a:bodyPr>
          <a:lstStyle/>
          <a:p>
            <a:pPr algn="l"/>
            <a:r>
              <a:rPr lang="fr-FR" sz="2800" b="1" dirty="0">
                <a:solidFill>
                  <a:srgbClr val="EE6000"/>
                </a:solidFill>
              </a:rPr>
              <a:t>l'espagnol (m)</a:t>
            </a:r>
            <a:endParaRPr lang="fr-FR" sz="2400" b="1" dirty="0">
              <a:solidFill>
                <a:srgbClr val="EE6000"/>
              </a:solidFill>
            </a:endParaRPr>
          </a:p>
        </p:txBody>
      </p:sp>
      <p:sp>
        <p:nvSpPr>
          <p:cNvPr id="2" name="Rounded Rectangle 46">
            <a:extLst>
              <a:ext uri="{FF2B5EF4-FFF2-40B4-BE49-F238E27FC236}">
                <a16:creationId xmlns:a16="http://schemas.microsoft.com/office/drawing/2014/main" id="{60EE2651-B38C-4556-8262-67E27DE0CE4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1062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10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wipe(left)">
                                      <p:cBhvr>
                                        <p:cTn id="17" dur="10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wipe(left)">
                                      <p:cBhvr>
                                        <p:cTn id="22" dur="10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0" nodeType="clickEffect">
                                  <p:stCondLst>
                                    <p:cond delay="0"/>
                                  </p:stCondLst>
                                  <p:childTnLst>
                                    <p:anim calcmode="lin" valueType="num">
                                      <p:cBhvr>
                                        <p:cTn id="26" dur="1000"/>
                                        <p:tgtEl>
                                          <p:spTgt spid="46"/>
                                        </p:tgtEl>
                                        <p:attrNameLst>
                                          <p:attrName>ppt_w</p:attrName>
                                        </p:attrNameLst>
                                      </p:cBhvr>
                                      <p:tavLst>
                                        <p:tav tm="0">
                                          <p:val>
                                            <p:strVal val="ppt_w"/>
                                          </p:val>
                                        </p:tav>
                                        <p:tav tm="100000">
                                          <p:val>
                                            <p:fltVal val="0"/>
                                          </p:val>
                                        </p:tav>
                                      </p:tavLst>
                                    </p:anim>
                                    <p:anim calcmode="lin" valueType="num">
                                      <p:cBhvr>
                                        <p:cTn id="27" dur="1000"/>
                                        <p:tgtEl>
                                          <p:spTgt spid="46"/>
                                        </p:tgtEl>
                                        <p:attrNameLst>
                                          <p:attrName>ppt_h</p:attrName>
                                        </p:attrNameLst>
                                      </p:cBhvr>
                                      <p:tavLst>
                                        <p:tav tm="0">
                                          <p:val>
                                            <p:strVal val="ppt_h"/>
                                          </p:val>
                                        </p:tav>
                                        <p:tav tm="100000">
                                          <p:val>
                                            <p:fltVal val="0"/>
                                          </p:val>
                                        </p:tav>
                                      </p:tavLst>
                                    </p:anim>
                                    <p:anim calcmode="lin" valueType="num">
                                      <p:cBhvr>
                                        <p:cTn id="28" dur="1000"/>
                                        <p:tgtEl>
                                          <p:spTgt spid="46"/>
                                        </p:tgtEl>
                                        <p:attrNameLst>
                                          <p:attrName>style.rotation</p:attrName>
                                        </p:attrNameLst>
                                      </p:cBhvr>
                                      <p:tavLst>
                                        <p:tav tm="0">
                                          <p:val>
                                            <p:fltVal val="0"/>
                                          </p:val>
                                        </p:tav>
                                        <p:tav tm="100000">
                                          <p:val>
                                            <p:fltVal val="90"/>
                                          </p:val>
                                        </p:tav>
                                      </p:tavLst>
                                    </p:anim>
                                    <p:animEffect transition="out" filter="fade">
                                      <p:cBhvr>
                                        <p:cTn id="29" dur="1000"/>
                                        <p:tgtEl>
                                          <p:spTgt spid="46"/>
                                        </p:tgtEl>
                                      </p:cBhvr>
                                    </p:animEffect>
                                    <p:set>
                                      <p:cBhvr>
                                        <p:cTn id="30" dur="1" fill="hold">
                                          <p:stCondLst>
                                            <p:cond delay="999"/>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grpId="0" nodeType="clickEffect">
                                  <p:stCondLst>
                                    <p:cond delay="0"/>
                                  </p:stCondLst>
                                  <p:childTnLst>
                                    <p:anim calcmode="lin" valueType="num">
                                      <p:cBhvr>
                                        <p:cTn id="34" dur="1000"/>
                                        <p:tgtEl>
                                          <p:spTgt spid="37"/>
                                        </p:tgtEl>
                                        <p:attrNameLst>
                                          <p:attrName>ppt_w</p:attrName>
                                        </p:attrNameLst>
                                      </p:cBhvr>
                                      <p:tavLst>
                                        <p:tav tm="0">
                                          <p:val>
                                            <p:strVal val="ppt_w"/>
                                          </p:val>
                                        </p:tav>
                                        <p:tav tm="100000">
                                          <p:val>
                                            <p:fltVal val="0"/>
                                          </p:val>
                                        </p:tav>
                                      </p:tavLst>
                                    </p:anim>
                                    <p:anim calcmode="lin" valueType="num">
                                      <p:cBhvr>
                                        <p:cTn id="35" dur="1000"/>
                                        <p:tgtEl>
                                          <p:spTgt spid="37"/>
                                        </p:tgtEl>
                                        <p:attrNameLst>
                                          <p:attrName>ppt_h</p:attrName>
                                        </p:attrNameLst>
                                      </p:cBhvr>
                                      <p:tavLst>
                                        <p:tav tm="0">
                                          <p:val>
                                            <p:strVal val="ppt_h"/>
                                          </p:val>
                                        </p:tav>
                                        <p:tav tm="100000">
                                          <p:val>
                                            <p:fltVal val="0"/>
                                          </p:val>
                                        </p:tav>
                                      </p:tavLst>
                                    </p:anim>
                                    <p:anim calcmode="lin" valueType="num">
                                      <p:cBhvr>
                                        <p:cTn id="36" dur="1000"/>
                                        <p:tgtEl>
                                          <p:spTgt spid="37"/>
                                        </p:tgtEl>
                                        <p:attrNameLst>
                                          <p:attrName>style.rotation</p:attrName>
                                        </p:attrNameLst>
                                      </p:cBhvr>
                                      <p:tavLst>
                                        <p:tav tm="0">
                                          <p:val>
                                            <p:fltVal val="0"/>
                                          </p:val>
                                        </p:tav>
                                        <p:tav tm="100000">
                                          <p:val>
                                            <p:fltVal val="90"/>
                                          </p:val>
                                        </p:tav>
                                      </p:tavLst>
                                    </p:anim>
                                    <p:animEffect transition="out" filter="fade">
                                      <p:cBhvr>
                                        <p:cTn id="37" dur="1000"/>
                                        <p:tgtEl>
                                          <p:spTgt spid="37"/>
                                        </p:tgtEl>
                                      </p:cBhvr>
                                    </p:animEffect>
                                    <p:set>
                                      <p:cBhvr>
                                        <p:cTn id="38" dur="1" fill="hold">
                                          <p:stCondLst>
                                            <p:cond delay="999"/>
                                          </p:stCondLst>
                                        </p:cTn>
                                        <p:tgtEl>
                                          <p:spTgt spid="37"/>
                                        </p:tgtEl>
                                        <p:attrNameLst>
                                          <p:attrName>style.visibility</p:attrName>
                                        </p:attrNameLst>
                                      </p:cBhvr>
                                      <p:to>
                                        <p:strVal val="hidden"/>
                                      </p:to>
                                    </p:set>
                                  </p:childTnLst>
                                </p:cTn>
                              </p:par>
                              <p:par>
                                <p:cTn id="39" presetID="31" presetClass="exit" presetSubtype="0" fill="hold" grpId="0" nodeType="withEffect">
                                  <p:stCondLst>
                                    <p:cond delay="0"/>
                                  </p:stCondLst>
                                  <p:childTnLst>
                                    <p:anim calcmode="lin" valueType="num">
                                      <p:cBhvr>
                                        <p:cTn id="40" dur="1000"/>
                                        <p:tgtEl>
                                          <p:spTgt spid="44"/>
                                        </p:tgtEl>
                                        <p:attrNameLst>
                                          <p:attrName>ppt_w</p:attrName>
                                        </p:attrNameLst>
                                      </p:cBhvr>
                                      <p:tavLst>
                                        <p:tav tm="0">
                                          <p:val>
                                            <p:strVal val="ppt_w"/>
                                          </p:val>
                                        </p:tav>
                                        <p:tav tm="100000">
                                          <p:val>
                                            <p:fltVal val="0"/>
                                          </p:val>
                                        </p:tav>
                                      </p:tavLst>
                                    </p:anim>
                                    <p:anim calcmode="lin" valueType="num">
                                      <p:cBhvr>
                                        <p:cTn id="41" dur="1000"/>
                                        <p:tgtEl>
                                          <p:spTgt spid="44"/>
                                        </p:tgtEl>
                                        <p:attrNameLst>
                                          <p:attrName>ppt_h</p:attrName>
                                        </p:attrNameLst>
                                      </p:cBhvr>
                                      <p:tavLst>
                                        <p:tav tm="0">
                                          <p:val>
                                            <p:strVal val="ppt_h"/>
                                          </p:val>
                                        </p:tav>
                                        <p:tav tm="100000">
                                          <p:val>
                                            <p:fltVal val="0"/>
                                          </p:val>
                                        </p:tav>
                                      </p:tavLst>
                                    </p:anim>
                                    <p:anim calcmode="lin" valueType="num">
                                      <p:cBhvr>
                                        <p:cTn id="42" dur="1000"/>
                                        <p:tgtEl>
                                          <p:spTgt spid="44"/>
                                        </p:tgtEl>
                                        <p:attrNameLst>
                                          <p:attrName>style.rotation</p:attrName>
                                        </p:attrNameLst>
                                      </p:cBhvr>
                                      <p:tavLst>
                                        <p:tav tm="0">
                                          <p:val>
                                            <p:fltVal val="0"/>
                                          </p:val>
                                        </p:tav>
                                        <p:tav tm="100000">
                                          <p:val>
                                            <p:fltVal val="90"/>
                                          </p:val>
                                        </p:tav>
                                      </p:tavLst>
                                    </p:anim>
                                    <p:animEffect transition="out" filter="fade">
                                      <p:cBhvr>
                                        <p:cTn id="43" dur="1000"/>
                                        <p:tgtEl>
                                          <p:spTgt spid="44"/>
                                        </p:tgtEl>
                                      </p:cBhvr>
                                    </p:animEffect>
                                    <p:set>
                                      <p:cBhvr>
                                        <p:cTn id="44" dur="1" fill="hold">
                                          <p:stCondLst>
                                            <p:cond delay="999"/>
                                          </p:stCondLst>
                                        </p:cTn>
                                        <p:tgtEl>
                                          <p:spTgt spid="44"/>
                                        </p:tgtEl>
                                        <p:attrNameLst>
                                          <p:attrName>style.visibility</p:attrName>
                                        </p:attrNameLst>
                                      </p:cBhvr>
                                      <p:to>
                                        <p:strVal val="hidden"/>
                                      </p:to>
                                    </p:set>
                                  </p:childTnLst>
                                </p:cTn>
                              </p:par>
                              <p:par>
                                <p:cTn id="45" presetID="31" presetClass="exit" presetSubtype="0" fill="hold" grpId="0" nodeType="withEffect">
                                  <p:stCondLst>
                                    <p:cond delay="0"/>
                                  </p:stCondLst>
                                  <p:childTnLst>
                                    <p:anim calcmode="lin" valueType="num">
                                      <p:cBhvr>
                                        <p:cTn id="46" dur="1000"/>
                                        <p:tgtEl>
                                          <p:spTgt spid="51"/>
                                        </p:tgtEl>
                                        <p:attrNameLst>
                                          <p:attrName>ppt_w</p:attrName>
                                        </p:attrNameLst>
                                      </p:cBhvr>
                                      <p:tavLst>
                                        <p:tav tm="0">
                                          <p:val>
                                            <p:strVal val="ppt_w"/>
                                          </p:val>
                                        </p:tav>
                                        <p:tav tm="100000">
                                          <p:val>
                                            <p:fltVal val="0"/>
                                          </p:val>
                                        </p:tav>
                                      </p:tavLst>
                                    </p:anim>
                                    <p:anim calcmode="lin" valueType="num">
                                      <p:cBhvr>
                                        <p:cTn id="47" dur="1000"/>
                                        <p:tgtEl>
                                          <p:spTgt spid="51"/>
                                        </p:tgtEl>
                                        <p:attrNameLst>
                                          <p:attrName>ppt_h</p:attrName>
                                        </p:attrNameLst>
                                      </p:cBhvr>
                                      <p:tavLst>
                                        <p:tav tm="0">
                                          <p:val>
                                            <p:strVal val="ppt_h"/>
                                          </p:val>
                                        </p:tav>
                                        <p:tav tm="100000">
                                          <p:val>
                                            <p:fltVal val="0"/>
                                          </p:val>
                                        </p:tav>
                                      </p:tavLst>
                                    </p:anim>
                                    <p:anim calcmode="lin" valueType="num">
                                      <p:cBhvr>
                                        <p:cTn id="48" dur="1000"/>
                                        <p:tgtEl>
                                          <p:spTgt spid="51"/>
                                        </p:tgtEl>
                                        <p:attrNameLst>
                                          <p:attrName>style.rotation</p:attrName>
                                        </p:attrNameLst>
                                      </p:cBhvr>
                                      <p:tavLst>
                                        <p:tav tm="0">
                                          <p:val>
                                            <p:fltVal val="0"/>
                                          </p:val>
                                        </p:tav>
                                        <p:tav tm="100000">
                                          <p:val>
                                            <p:fltVal val="90"/>
                                          </p:val>
                                        </p:tav>
                                      </p:tavLst>
                                    </p:anim>
                                    <p:animEffect transition="out" filter="fade">
                                      <p:cBhvr>
                                        <p:cTn id="49" dur="1000"/>
                                        <p:tgtEl>
                                          <p:spTgt spid="51"/>
                                        </p:tgtEl>
                                      </p:cBhvr>
                                    </p:animEffect>
                                    <p:set>
                                      <p:cBhvr>
                                        <p:cTn id="50" dur="1" fill="hold">
                                          <p:stCondLst>
                                            <p:cond delay="999"/>
                                          </p:stCondLst>
                                        </p:cTn>
                                        <p:tgtEl>
                                          <p:spTgt spid="51"/>
                                        </p:tgtEl>
                                        <p:attrNameLst>
                                          <p:attrName>style.visibility</p:attrName>
                                        </p:attrNameLst>
                                      </p:cBhvr>
                                      <p:to>
                                        <p:strVal val="hidden"/>
                                      </p:to>
                                    </p:set>
                                  </p:childTnLst>
                                </p:cTn>
                              </p:par>
                              <p:par>
                                <p:cTn id="51" presetID="31" presetClass="exit" presetSubtype="0" fill="hold" grpId="0" nodeType="withEffect">
                                  <p:stCondLst>
                                    <p:cond delay="0"/>
                                  </p:stCondLst>
                                  <p:childTnLst>
                                    <p:anim calcmode="lin" valueType="num">
                                      <p:cBhvr>
                                        <p:cTn id="52" dur="1000"/>
                                        <p:tgtEl>
                                          <p:spTgt spid="48"/>
                                        </p:tgtEl>
                                        <p:attrNameLst>
                                          <p:attrName>ppt_w</p:attrName>
                                        </p:attrNameLst>
                                      </p:cBhvr>
                                      <p:tavLst>
                                        <p:tav tm="0">
                                          <p:val>
                                            <p:strVal val="ppt_w"/>
                                          </p:val>
                                        </p:tav>
                                        <p:tav tm="100000">
                                          <p:val>
                                            <p:fltVal val="0"/>
                                          </p:val>
                                        </p:tav>
                                      </p:tavLst>
                                    </p:anim>
                                    <p:anim calcmode="lin" valueType="num">
                                      <p:cBhvr>
                                        <p:cTn id="53" dur="1000"/>
                                        <p:tgtEl>
                                          <p:spTgt spid="48"/>
                                        </p:tgtEl>
                                        <p:attrNameLst>
                                          <p:attrName>ppt_h</p:attrName>
                                        </p:attrNameLst>
                                      </p:cBhvr>
                                      <p:tavLst>
                                        <p:tav tm="0">
                                          <p:val>
                                            <p:strVal val="ppt_h"/>
                                          </p:val>
                                        </p:tav>
                                        <p:tav tm="100000">
                                          <p:val>
                                            <p:fltVal val="0"/>
                                          </p:val>
                                        </p:tav>
                                      </p:tavLst>
                                    </p:anim>
                                    <p:anim calcmode="lin" valueType="num">
                                      <p:cBhvr>
                                        <p:cTn id="54" dur="1000"/>
                                        <p:tgtEl>
                                          <p:spTgt spid="48"/>
                                        </p:tgtEl>
                                        <p:attrNameLst>
                                          <p:attrName>style.rotation</p:attrName>
                                        </p:attrNameLst>
                                      </p:cBhvr>
                                      <p:tavLst>
                                        <p:tav tm="0">
                                          <p:val>
                                            <p:fltVal val="0"/>
                                          </p:val>
                                        </p:tav>
                                        <p:tav tm="100000">
                                          <p:val>
                                            <p:fltVal val="90"/>
                                          </p:val>
                                        </p:tav>
                                      </p:tavLst>
                                    </p:anim>
                                    <p:animEffect transition="out" filter="fade">
                                      <p:cBhvr>
                                        <p:cTn id="55" dur="1000"/>
                                        <p:tgtEl>
                                          <p:spTgt spid="48"/>
                                        </p:tgtEl>
                                      </p:cBhvr>
                                    </p:animEffect>
                                    <p:set>
                                      <p:cBhvr>
                                        <p:cTn id="56" dur="1" fill="hold">
                                          <p:stCondLst>
                                            <p:cond delay="999"/>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45"/>
                                        </p:tgtEl>
                                        <p:attrNameLst>
                                          <p:attrName>ppt_w</p:attrName>
                                        </p:attrNameLst>
                                      </p:cBhvr>
                                      <p:tavLst>
                                        <p:tav tm="0">
                                          <p:val>
                                            <p:strVal val="ppt_w"/>
                                          </p:val>
                                        </p:tav>
                                        <p:tav tm="100000">
                                          <p:val>
                                            <p:fltVal val="0"/>
                                          </p:val>
                                        </p:tav>
                                      </p:tavLst>
                                    </p:anim>
                                    <p:anim calcmode="lin" valueType="num">
                                      <p:cBhvr>
                                        <p:cTn id="61" dur="1000"/>
                                        <p:tgtEl>
                                          <p:spTgt spid="45"/>
                                        </p:tgtEl>
                                        <p:attrNameLst>
                                          <p:attrName>ppt_h</p:attrName>
                                        </p:attrNameLst>
                                      </p:cBhvr>
                                      <p:tavLst>
                                        <p:tav tm="0">
                                          <p:val>
                                            <p:strVal val="ppt_h"/>
                                          </p:val>
                                        </p:tav>
                                        <p:tav tm="100000">
                                          <p:val>
                                            <p:fltVal val="0"/>
                                          </p:val>
                                        </p:tav>
                                      </p:tavLst>
                                    </p:anim>
                                    <p:anim calcmode="lin" valueType="num">
                                      <p:cBhvr>
                                        <p:cTn id="62" dur="1000"/>
                                        <p:tgtEl>
                                          <p:spTgt spid="45"/>
                                        </p:tgtEl>
                                        <p:attrNameLst>
                                          <p:attrName>style.rotation</p:attrName>
                                        </p:attrNameLst>
                                      </p:cBhvr>
                                      <p:tavLst>
                                        <p:tav tm="0">
                                          <p:val>
                                            <p:fltVal val="0"/>
                                          </p:val>
                                        </p:tav>
                                        <p:tav tm="100000">
                                          <p:val>
                                            <p:fltVal val="90"/>
                                          </p:val>
                                        </p:tav>
                                      </p:tavLst>
                                    </p:anim>
                                    <p:animEffect transition="out" filter="fade">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par>
                                <p:cTn id="65" presetID="31" presetClass="exit" presetSubtype="0" fill="hold" grpId="0" nodeType="withEffect">
                                  <p:stCondLst>
                                    <p:cond delay="0"/>
                                  </p:stCondLst>
                                  <p:childTnLst>
                                    <p:anim calcmode="lin" valueType="num">
                                      <p:cBhvr>
                                        <p:cTn id="66" dur="1000"/>
                                        <p:tgtEl>
                                          <p:spTgt spid="33"/>
                                        </p:tgtEl>
                                        <p:attrNameLst>
                                          <p:attrName>ppt_w</p:attrName>
                                        </p:attrNameLst>
                                      </p:cBhvr>
                                      <p:tavLst>
                                        <p:tav tm="0">
                                          <p:val>
                                            <p:strVal val="ppt_w"/>
                                          </p:val>
                                        </p:tav>
                                        <p:tav tm="100000">
                                          <p:val>
                                            <p:fltVal val="0"/>
                                          </p:val>
                                        </p:tav>
                                      </p:tavLst>
                                    </p:anim>
                                    <p:anim calcmode="lin" valueType="num">
                                      <p:cBhvr>
                                        <p:cTn id="67" dur="1000"/>
                                        <p:tgtEl>
                                          <p:spTgt spid="33"/>
                                        </p:tgtEl>
                                        <p:attrNameLst>
                                          <p:attrName>ppt_h</p:attrName>
                                        </p:attrNameLst>
                                      </p:cBhvr>
                                      <p:tavLst>
                                        <p:tav tm="0">
                                          <p:val>
                                            <p:strVal val="ppt_h"/>
                                          </p:val>
                                        </p:tav>
                                        <p:tav tm="100000">
                                          <p:val>
                                            <p:fltVal val="0"/>
                                          </p:val>
                                        </p:tav>
                                      </p:tavLst>
                                    </p:anim>
                                    <p:anim calcmode="lin" valueType="num">
                                      <p:cBhvr>
                                        <p:cTn id="68" dur="1000"/>
                                        <p:tgtEl>
                                          <p:spTgt spid="33"/>
                                        </p:tgtEl>
                                        <p:attrNameLst>
                                          <p:attrName>style.rotation</p:attrName>
                                        </p:attrNameLst>
                                      </p:cBhvr>
                                      <p:tavLst>
                                        <p:tav tm="0">
                                          <p:val>
                                            <p:fltVal val="0"/>
                                          </p:val>
                                        </p:tav>
                                        <p:tav tm="100000">
                                          <p:val>
                                            <p:fltVal val="90"/>
                                          </p:val>
                                        </p:tav>
                                      </p:tavLst>
                                    </p:anim>
                                    <p:animEffect transition="out" filter="fade">
                                      <p:cBhvr>
                                        <p:cTn id="69" dur="1000"/>
                                        <p:tgtEl>
                                          <p:spTgt spid="33"/>
                                        </p:tgtEl>
                                      </p:cBhvr>
                                    </p:animEffect>
                                    <p:set>
                                      <p:cBhvr>
                                        <p:cTn id="70" dur="1" fill="hold">
                                          <p:stCondLst>
                                            <p:cond delay="999"/>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grpId="0" nodeType="clickEffect">
                                  <p:stCondLst>
                                    <p:cond delay="0"/>
                                  </p:stCondLst>
                                  <p:childTnLst>
                                    <p:anim calcmode="lin" valueType="num">
                                      <p:cBhvr>
                                        <p:cTn id="74" dur="1000"/>
                                        <p:tgtEl>
                                          <p:spTgt spid="49"/>
                                        </p:tgtEl>
                                        <p:attrNameLst>
                                          <p:attrName>ppt_w</p:attrName>
                                        </p:attrNameLst>
                                      </p:cBhvr>
                                      <p:tavLst>
                                        <p:tav tm="0">
                                          <p:val>
                                            <p:strVal val="ppt_w"/>
                                          </p:val>
                                        </p:tav>
                                        <p:tav tm="100000">
                                          <p:val>
                                            <p:fltVal val="0"/>
                                          </p:val>
                                        </p:tav>
                                      </p:tavLst>
                                    </p:anim>
                                    <p:anim calcmode="lin" valueType="num">
                                      <p:cBhvr>
                                        <p:cTn id="75" dur="1000"/>
                                        <p:tgtEl>
                                          <p:spTgt spid="49"/>
                                        </p:tgtEl>
                                        <p:attrNameLst>
                                          <p:attrName>ppt_h</p:attrName>
                                        </p:attrNameLst>
                                      </p:cBhvr>
                                      <p:tavLst>
                                        <p:tav tm="0">
                                          <p:val>
                                            <p:strVal val="ppt_h"/>
                                          </p:val>
                                        </p:tav>
                                        <p:tav tm="100000">
                                          <p:val>
                                            <p:fltVal val="0"/>
                                          </p:val>
                                        </p:tav>
                                      </p:tavLst>
                                    </p:anim>
                                    <p:anim calcmode="lin" valueType="num">
                                      <p:cBhvr>
                                        <p:cTn id="76" dur="1000"/>
                                        <p:tgtEl>
                                          <p:spTgt spid="49"/>
                                        </p:tgtEl>
                                        <p:attrNameLst>
                                          <p:attrName>style.rotation</p:attrName>
                                        </p:attrNameLst>
                                      </p:cBhvr>
                                      <p:tavLst>
                                        <p:tav tm="0">
                                          <p:val>
                                            <p:fltVal val="0"/>
                                          </p:val>
                                        </p:tav>
                                        <p:tav tm="100000">
                                          <p:val>
                                            <p:fltVal val="90"/>
                                          </p:val>
                                        </p:tav>
                                      </p:tavLst>
                                    </p:anim>
                                    <p:animEffect transition="out" filter="fade">
                                      <p:cBhvr>
                                        <p:cTn id="77" dur="1000"/>
                                        <p:tgtEl>
                                          <p:spTgt spid="49"/>
                                        </p:tgtEl>
                                      </p:cBhvr>
                                    </p:animEffect>
                                    <p:set>
                                      <p:cBhvr>
                                        <p:cTn id="78" dur="1" fill="hold">
                                          <p:stCondLst>
                                            <p:cond delay="999"/>
                                          </p:stCondLst>
                                        </p:cTn>
                                        <p:tgtEl>
                                          <p:spTgt spid="4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nodeType="clickEffect">
                                  <p:stCondLst>
                                    <p:cond delay="0"/>
                                  </p:stCondLst>
                                  <p:childTnLst>
                                    <p:anim calcmode="lin" valueType="num">
                                      <p:cBhvr>
                                        <p:cTn id="82" dur="1000"/>
                                        <p:tgtEl>
                                          <p:spTgt spid="47">
                                            <p:txEl>
                                              <p:pRg st="0" end="0"/>
                                            </p:txEl>
                                          </p:spTgt>
                                        </p:tgtEl>
                                        <p:attrNameLst>
                                          <p:attrName>ppt_w</p:attrName>
                                        </p:attrNameLst>
                                      </p:cBhvr>
                                      <p:tavLst>
                                        <p:tav tm="0">
                                          <p:val>
                                            <p:strVal val="ppt_w"/>
                                          </p:val>
                                        </p:tav>
                                        <p:tav tm="100000">
                                          <p:val>
                                            <p:fltVal val="0"/>
                                          </p:val>
                                        </p:tav>
                                      </p:tavLst>
                                    </p:anim>
                                    <p:anim calcmode="lin" valueType="num">
                                      <p:cBhvr>
                                        <p:cTn id="83" dur="1000"/>
                                        <p:tgtEl>
                                          <p:spTgt spid="47">
                                            <p:txEl>
                                              <p:pRg st="0" end="0"/>
                                            </p:txEl>
                                          </p:spTgt>
                                        </p:tgtEl>
                                        <p:attrNameLst>
                                          <p:attrName>ppt_h</p:attrName>
                                        </p:attrNameLst>
                                      </p:cBhvr>
                                      <p:tavLst>
                                        <p:tav tm="0">
                                          <p:val>
                                            <p:strVal val="ppt_h"/>
                                          </p:val>
                                        </p:tav>
                                        <p:tav tm="100000">
                                          <p:val>
                                            <p:fltVal val="0"/>
                                          </p:val>
                                        </p:tav>
                                      </p:tavLst>
                                    </p:anim>
                                    <p:anim calcmode="lin" valueType="num">
                                      <p:cBhvr>
                                        <p:cTn id="84" dur="1000"/>
                                        <p:tgtEl>
                                          <p:spTgt spid="47">
                                            <p:txEl>
                                              <p:pRg st="0" end="0"/>
                                            </p:txEl>
                                          </p:spTgt>
                                        </p:tgtEl>
                                        <p:attrNameLst>
                                          <p:attrName>style.rotation</p:attrName>
                                        </p:attrNameLst>
                                      </p:cBhvr>
                                      <p:tavLst>
                                        <p:tav tm="0">
                                          <p:val>
                                            <p:fltVal val="0"/>
                                          </p:val>
                                        </p:tav>
                                        <p:tav tm="100000">
                                          <p:val>
                                            <p:fltVal val="90"/>
                                          </p:val>
                                        </p:tav>
                                      </p:tavLst>
                                    </p:anim>
                                    <p:animEffect transition="out" filter="fade">
                                      <p:cBhvr>
                                        <p:cTn id="85" dur="1000"/>
                                        <p:tgtEl>
                                          <p:spTgt spid="47">
                                            <p:txEl>
                                              <p:pRg st="0" end="0"/>
                                            </p:txEl>
                                          </p:spTgt>
                                        </p:tgtEl>
                                      </p:cBhvr>
                                    </p:animEffect>
                                    <p:set>
                                      <p:cBhvr>
                                        <p:cTn id="86" dur="1" fill="hold">
                                          <p:stCondLst>
                                            <p:cond delay="999"/>
                                          </p:stCondLst>
                                        </p:cTn>
                                        <p:tgtEl>
                                          <p:spTgt spid="47">
                                            <p:txEl>
                                              <p:pRg st="0" end="0"/>
                                            </p:txEl>
                                          </p:spTgt>
                                        </p:tgtEl>
                                        <p:attrNameLst>
                                          <p:attrName>style.visibility</p:attrName>
                                        </p:attrNameLst>
                                      </p:cBhvr>
                                      <p:to>
                                        <p:strVal val="hidden"/>
                                      </p:to>
                                    </p:set>
                                  </p:childTnLst>
                                </p:cTn>
                              </p:par>
                              <p:par>
                                <p:cTn id="87" presetID="31" presetClass="exit" presetSubtype="0" fill="hold" grpId="0" nodeType="withEffect">
                                  <p:stCondLst>
                                    <p:cond delay="0"/>
                                  </p:stCondLst>
                                  <p:childTnLst>
                                    <p:anim calcmode="lin" valueType="num">
                                      <p:cBhvr>
                                        <p:cTn id="88" dur="1000"/>
                                        <p:tgtEl>
                                          <p:spTgt spid="43"/>
                                        </p:tgtEl>
                                        <p:attrNameLst>
                                          <p:attrName>ppt_w</p:attrName>
                                        </p:attrNameLst>
                                      </p:cBhvr>
                                      <p:tavLst>
                                        <p:tav tm="0">
                                          <p:val>
                                            <p:strVal val="ppt_w"/>
                                          </p:val>
                                        </p:tav>
                                        <p:tav tm="100000">
                                          <p:val>
                                            <p:fltVal val="0"/>
                                          </p:val>
                                        </p:tav>
                                      </p:tavLst>
                                    </p:anim>
                                    <p:anim calcmode="lin" valueType="num">
                                      <p:cBhvr>
                                        <p:cTn id="89" dur="1000"/>
                                        <p:tgtEl>
                                          <p:spTgt spid="43"/>
                                        </p:tgtEl>
                                        <p:attrNameLst>
                                          <p:attrName>ppt_h</p:attrName>
                                        </p:attrNameLst>
                                      </p:cBhvr>
                                      <p:tavLst>
                                        <p:tav tm="0">
                                          <p:val>
                                            <p:strVal val="ppt_h"/>
                                          </p:val>
                                        </p:tav>
                                        <p:tav tm="100000">
                                          <p:val>
                                            <p:fltVal val="0"/>
                                          </p:val>
                                        </p:tav>
                                      </p:tavLst>
                                    </p:anim>
                                    <p:anim calcmode="lin" valueType="num">
                                      <p:cBhvr>
                                        <p:cTn id="90" dur="1000"/>
                                        <p:tgtEl>
                                          <p:spTgt spid="43"/>
                                        </p:tgtEl>
                                        <p:attrNameLst>
                                          <p:attrName>style.rotation</p:attrName>
                                        </p:attrNameLst>
                                      </p:cBhvr>
                                      <p:tavLst>
                                        <p:tav tm="0">
                                          <p:val>
                                            <p:fltVal val="0"/>
                                          </p:val>
                                        </p:tav>
                                        <p:tav tm="100000">
                                          <p:val>
                                            <p:fltVal val="90"/>
                                          </p:val>
                                        </p:tav>
                                      </p:tavLst>
                                    </p:anim>
                                    <p:animEffect transition="out" filter="fade">
                                      <p:cBhvr>
                                        <p:cTn id="91" dur="1000"/>
                                        <p:tgtEl>
                                          <p:spTgt spid="43"/>
                                        </p:tgtEl>
                                      </p:cBhvr>
                                    </p:animEffect>
                                    <p:set>
                                      <p:cBhvr>
                                        <p:cTn id="92" dur="1" fill="hold">
                                          <p:stCondLst>
                                            <p:cond delay="999"/>
                                          </p:stCondLst>
                                        </p:cTn>
                                        <p:tgtEl>
                                          <p:spTgt spid="43"/>
                                        </p:tgtEl>
                                        <p:attrNameLst>
                                          <p:attrName>style.visibility</p:attrName>
                                        </p:attrNameLst>
                                      </p:cBhvr>
                                      <p:to>
                                        <p:strVal val="hidden"/>
                                      </p:to>
                                    </p:set>
                                  </p:childTnLst>
                                </p:cTn>
                              </p:par>
                              <p:par>
                                <p:cTn id="93" presetID="26" presetClass="emph" presetSubtype="0" fill="hold" grpId="0" nodeType="withEffect">
                                  <p:stCondLst>
                                    <p:cond delay="0"/>
                                  </p:stCondLst>
                                  <p:childTnLst>
                                    <p:animEffect transition="out" filter="fade">
                                      <p:cBhvr>
                                        <p:cTn id="94" dur="500" tmFilter="0, 0; .2, .5; .8, .5; 1, 0"/>
                                        <p:tgtEl>
                                          <p:spTgt spid="50"/>
                                        </p:tgtEl>
                                      </p:cBhvr>
                                    </p:animEffect>
                                    <p:animScale>
                                      <p:cBhvr>
                                        <p:cTn id="95"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43" grpId="0"/>
      <p:bldP spid="44" grpId="0"/>
      <p:bldP spid="45" grpId="0"/>
      <p:bldP spid="46" grpId="0"/>
      <p:bldP spid="48" grpId="0"/>
      <p:bldP spid="49" grpId="0"/>
      <p:bldP spid="50" grpId="0"/>
      <p:bldP spid="5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7450</TotalTime>
  <Words>9233</Words>
  <Application>Microsoft Office PowerPoint</Application>
  <PresentationFormat>Widescreen</PresentationFormat>
  <Paragraphs>1412</Paragraphs>
  <Slides>59</Slides>
  <Notes>59</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59</vt:i4>
      </vt:variant>
    </vt:vector>
  </HeadingPairs>
  <TitlesOfParts>
    <vt:vector size="77" baseType="lpstr">
      <vt:lpstr>-apple-system</vt:lpstr>
      <vt:lpstr>arial</vt:lpstr>
      <vt:lpstr>arial</vt:lpstr>
      <vt:lpstr>Bodoni MT Condensed</vt:lpstr>
      <vt:lpstr>Calibri</vt:lpstr>
      <vt:lpstr>Century Gothic</vt:lpstr>
      <vt:lpstr>Courier New</vt:lpstr>
      <vt:lpstr>Georgia</vt:lpstr>
      <vt:lpstr>Roboto</vt:lpstr>
      <vt:lpstr>Tw Cen MT</vt:lpstr>
      <vt:lpstr>1_Office Theme</vt:lpstr>
      <vt:lpstr>NCELP Theme</vt:lpstr>
      <vt:lpstr>2_Office Theme</vt:lpstr>
      <vt:lpstr>3_Office Theme</vt:lpstr>
      <vt:lpstr>4_Office Theme</vt:lpstr>
      <vt:lpstr>6_Office Theme</vt:lpstr>
      <vt:lpstr>5_Office Theme</vt:lpstr>
      <vt:lpstr>7_Office Theme</vt:lpstr>
      <vt:lpstr>Communicating in other languages [1] </vt:lpstr>
      <vt:lpstr>open eu/œu</vt:lpstr>
      <vt:lpstr>open eu/œu</vt:lpstr>
      <vt:lpstr>eu</vt:lpstr>
      <vt:lpstr>eu</vt:lpstr>
      <vt:lpstr>Phonétique  </vt:lpstr>
      <vt:lpstr>Vocabulaire</vt:lpstr>
      <vt:lpstr>Mot de passe</vt:lpstr>
      <vt:lpstr>Mot de passe</vt:lpstr>
      <vt:lpstr>Mot de passe</vt:lpstr>
      <vt:lpstr>entendre</vt:lpstr>
      <vt:lpstr>entendre</vt:lpstr>
      <vt:lpstr>entend</vt:lpstr>
      <vt:lpstr>entendre</vt:lpstr>
      <vt:lpstr>entend</vt:lpstr>
      <vt:lpstr>entend</vt:lpstr>
      <vt:lpstr>Verbes avec à</vt:lpstr>
      <vt:lpstr>Verbes avec de</vt:lpstr>
      <vt:lpstr>Verbes avec à/de</vt:lpstr>
      <vt:lpstr>Verbs like entendre</vt:lpstr>
      <vt:lpstr>Amir et son nouveau ami Pep</vt:lpstr>
      <vt:lpstr>Amir et son nouveau ami Pep</vt:lpstr>
      <vt:lpstr>Conversations avec Pep</vt:lpstr>
      <vt:lpstr>Conversations avec Pep</vt:lpstr>
      <vt:lpstr>Communicating in other languages [1] </vt:lpstr>
      <vt:lpstr>Phonétique  </vt:lpstr>
      <vt:lpstr>Phonétique  </vt:lpstr>
      <vt:lpstr>Vocabulaire</vt:lpstr>
      <vt:lpstr>Vocabulaire</vt:lpstr>
      <vt:lpstr>Vocabulaire</vt:lpstr>
      <vt:lpstr>Vocabulaire</vt:lpstr>
      <vt:lpstr>Vocabulaire</vt:lpstr>
      <vt:lpstr>Un message pour Océane </vt:lpstr>
      <vt:lpstr>Vocabulaire</vt:lpstr>
      <vt:lpstr>Langue, adjectif ou nationalité?</vt:lpstr>
      <vt:lpstr>Langue, adjectif ou nationalité?</vt:lpstr>
      <vt:lpstr>Question vs Statement</vt:lpstr>
      <vt:lpstr>Question vs Statement</vt:lpstr>
      <vt:lpstr>Question vs Statement</vt:lpstr>
      <vt:lpstr>Question vs Statement</vt:lpstr>
      <vt:lpstr>Question vs Statement</vt:lpstr>
      <vt:lpstr>Question vs Statement</vt:lpstr>
      <vt:lpstr>Ils parlent d’Océane</vt:lpstr>
      <vt:lpstr>Ils parlent d’Océane</vt:lpstr>
      <vt:lpstr>Phrase ou question ? </vt:lpstr>
      <vt:lpstr>Phrase ou question ? [1/8]</vt:lpstr>
      <vt:lpstr>Phrase ou question ? [2/8]</vt:lpstr>
      <vt:lpstr>Phrase ou question ? [3/8]</vt:lpstr>
      <vt:lpstr>Phrase ou question ? [4/8]</vt:lpstr>
      <vt:lpstr>Phrase ou question ? [5/8]</vt:lpstr>
      <vt:lpstr>Phrase ou question ? [6/8]</vt:lpstr>
      <vt:lpstr>Phrase ou question ? [7/8]</vt:lpstr>
      <vt:lpstr>Phrase ou question ? [8/8]</vt:lpstr>
      <vt:lpstr>Qui répond à / dépend de quoi ?   </vt:lpstr>
      <vt:lpstr>Partenaire A</vt:lpstr>
      <vt:lpstr>Partenaire B</vt:lpstr>
      <vt:lpstr>Réponses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Elin Glaves</cp:lastModifiedBy>
  <cp:revision>612</cp:revision>
  <dcterms:created xsi:type="dcterms:W3CDTF">2020-06-12T14:19:03Z</dcterms:created>
  <dcterms:modified xsi:type="dcterms:W3CDTF">2023-02-03T16:41:23Z</dcterms:modified>
</cp:coreProperties>
</file>