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6" r:id="rId2"/>
    <p:sldMasterId id="2147483759" r:id="rId3"/>
  </p:sldMasterIdLst>
  <p:notesMasterIdLst>
    <p:notesMasterId r:id="rId11"/>
  </p:notesMasterIdLst>
  <p:sldIdLst>
    <p:sldId id="260" r:id="rId4"/>
    <p:sldId id="293"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5" clrIdx="0">
    <p:extLst>
      <p:ext uri="{19B8F6BF-5375-455C-9EA6-DF929625EA0E}">
        <p15:presenceInfo xmlns:p15="http://schemas.microsoft.com/office/powerpoint/2012/main" userId="Natalie Finlayson" providerId="None"/>
      </p:ext>
    </p:extLst>
  </p:cmAuthor>
  <p:cmAuthor id="2" name="falafalie@gmail.com" initials="f" lastIdx="1" clrIdx="1">
    <p:extLst>
      <p:ext uri="{19B8F6BF-5375-455C-9EA6-DF929625EA0E}">
        <p15:presenceInfo xmlns:p15="http://schemas.microsoft.com/office/powerpoint/2012/main" userId="1dbfc56e662127cb" providerId="Windows Live"/>
      </p:ext>
    </p:extLst>
  </p:cmAuthor>
  <p:cmAuthor id="3" name="Stephen Owen" initials="SO" lastIdx="1"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C1F7"/>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A4B95-7172-442C-BB77-510F93E4DF27}" v="10" dt="2020-04-01T13:14:4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376" autoAdjust="0"/>
  </p:normalViewPr>
  <p:slideViewPr>
    <p:cSldViewPr snapToGrid="0">
      <p:cViewPr varScale="1">
        <p:scale>
          <a:sx n="62" d="100"/>
          <a:sy n="62" d="100"/>
        </p:scale>
        <p:origin x="480" y="11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4-01T18:39:02.618" idx="1">
    <p:pos x="4846" y="2482"/>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Learning outcomes (lesson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0" dirty="0"/>
              <a:t>Introduction of SSC [</a:t>
            </a:r>
            <a:r>
              <a:rPr lang="en-GB" sz="1200" b="0" dirty="0" err="1"/>
              <a:t>st</a:t>
            </a:r>
            <a:r>
              <a:rPr lang="en-GB" sz="1200" b="0"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err="1">
                <a:solidFill>
                  <a:srgbClr val="FFCC00"/>
                </a:solidFill>
                <a:latin typeface="Century Gothic" panose="020B0502020202020204" pitchFamily="34" charset="0"/>
              </a:rPr>
              <a:t>st</a:t>
            </a:r>
            <a:r>
              <a:rPr lang="en-GB" sz="9600" b="1" baseline="0" dirty="0">
                <a:solidFill>
                  <a:srgbClr val="FFCC00"/>
                </a:solidFill>
                <a:latin typeface="Century Gothic" panose="020B0502020202020204" pitchFamily="34" charset="0"/>
              </a:rPr>
              <a:t>-</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a:solidFill>
                  <a:srgbClr val="002060"/>
                </a:solidFill>
                <a:latin typeface="Century Gothic" panose="020B0502020202020204" pitchFamily="34" charset="0"/>
              </a:rPr>
              <a:t>stark</a:t>
            </a:r>
            <a:r>
              <a:rPr lang="en-GB" b="1" baseline="0" dirty="0"/>
              <a:t>’.</a:t>
            </a:r>
            <a:endParaRPr lang="en-GB" b="1" dirty="0"/>
          </a:p>
          <a:p>
            <a:r>
              <a:rPr lang="en-GB" dirty="0"/>
              <a:t>A</a:t>
            </a:r>
            <a:r>
              <a:rPr lang="en-GB" baseline="0" dirty="0"/>
              <a:t> possible gesture for this would be to mime lifting </a:t>
            </a:r>
            <a:r>
              <a:rPr lang="en-GB" baseline="0" dirty="0" err="1"/>
              <a:t>dumbells</a:t>
            </a:r>
            <a:r>
              <a:rPr lang="en-GB" baseline="0" dirty="0"/>
              <a:t> by clenching your fists and raising them above your head.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82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st</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a:t>
            </a:r>
            <a:r>
              <a:rPr lang="en-GB" baseline="0"/>
              <a:t>the words (</a:t>
            </a:r>
            <a:r>
              <a:rPr lang="en-GB" baseline="0" dirty="0"/>
              <a:t>e.g. initial, </a:t>
            </a:r>
            <a:r>
              <a:rPr lang="en-GB" baseline="0"/>
              <a:t>2</a:t>
            </a:r>
            <a:r>
              <a:rPr lang="en-GB" baseline="30000"/>
              <a:t>nd</a:t>
            </a:r>
            <a:r>
              <a:rPr lang="en-GB" baseline="0"/>
              <a:t>, etc.) </a:t>
            </a:r>
            <a:r>
              <a:rPr lang="en-GB" baseline="0" dirty="0"/>
              <a:t>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a:t>stark</a:t>
            </a:r>
            <a:r>
              <a:rPr lang="en-GB" sz="1200" b="0" baseline="0" dirty="0"/>
              <a:t> [207</a:t>
            </a:r>
            <a:r>
              <a:rPr lang="en-GB" sz="1200" baseline="0" dirty="0"/>
              <a:t>]; </a:t>
            </a:r>
            <a:r>
              <a:rPr lang="en-GB" sz="1200" b="1" baseline="0" dirty="0" err="1"/>
              <a:t>Straße</a:t>
            </a:r>
            <a:r>
              <a:rPr lang="en-GB" sz="1200" b="1" baseline="0" dirty="0"/>
              <a:t> </a:t>
            </a:r>
            <a:r>
              <a:rPr lang="en-GB" sz="1200" b="0" baseline="0" dirty="0"/>
              <a:t>[355] </a:t>
            </a:r>
            <a:r>
              <a:rPr lang="en-GB" sz="1200" b="1" baseline="0" dirty="0" err="1"/>
              <a:t>stehen</a:t>
            </a:r>
            <a:r>
              <a:rPr lang="en-GB" sz="1200" b="1" baseline="0" dirty="0"/>
              <a:t> </a:t>
            </a:r>
            <a:r>
              <a:rPr lang="en-GB" sz="1200" baseline="0" dirty="0"/>
              <a:t>[87]; </a:t>
            </a:r>
            <a:r>
              <a:rPr lang="en-GB" sz="1200" b="1" baseline="0" dirty="0"/>
              <a:t>verstehen </a:t>
            </a:r>
            <a:r>
              <a:rPr lang="en-GB" sz="1200" baseline="0" dirty="0"/>
              <a:t>[222]; </a:t>
            </a:r>
            <a:r>
              <a:rPr lang="en-GB" sz="1200" b="1" baseline="0" dirty="0" err="1"/>
              <a:t>bestimmt</a:t>
            </a:r>
            <a:r>
              <a:rPr lang="en-GB" sz="1200" b="1" baseline="0" dirty="0"/>
              <a:t> </a:t>
            </a:r>
            <a:r>
              <a:rPr lang="en-GB" sz="1200" baseline="0" dirty="0"/>
              <a:t>[226]; </a:t>
            </a:r>
            <a:r>
              <a:rPr lang="en-GB" sz="1200" b="1" baseline="0" dirty="0" err="1"/>
              <a:t>Stadt</a:t>
            </a:r>
            <a:r>
              <a:rPr lang="en-GB" sz="1200" b="1" baseline="0" dirty="0"/>
              <a:t> </a:t>
            </a:r>
            <a:r>
              <a:rPr lang="en-GB" sz="1200" baseline="0" dirty="0"/>
              <a:t>[186].</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latin typeface="Calibri" panose="020F0502020204030204"/>
              </a: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86960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latin typeface="Calibri" panose="020F0502020204030204"/>
              </a: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52875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Without sound</a:t>
            </a:r>
            <a:r>
              <a:rPr lang="en-GB" sz="1200" baseline="0" dirty="0"/>
              <a:t> to elicit the pronunciation.</a:t>
            </a:r>
            <a:endParaRPr lang="en-GB" sz="1200" i="1" dirty="0"/>
          </a:p>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latin typeface="Calibri" panose="020F0502020204030204"/>
              </a: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194282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a:t>
            </a:r>
            <a:r>
              <a:rPr lang="en-GB" dirty="0"/>
              <a:t>challenge students further, </a:t>
            </a:r>
            <a:r>
              <a:rPr lang="en-GB" baseline="0" dirty="0"/>
              <a:t>ask them to turn away from the board to complete the task and write the whole word independently. This allows for differentiation through </a:t>
            </a:r>
            <a:r>
              <a:rPr lang="en-GB" baseline="0"/>
              <a:t>more/less support. If the whole class is high attaining, then the prompts can be removed from the slide, of course.</a:t>
            </a:r>
            <a:r>
              <a:rPr lang="en-GB" sz="1200" b="0" i="0" u="none" strike="noStrike" cap="none">
                <a:solidFill>
                  <a:schemeClr val="dk1"/>
                </a:solidFill>
                <a:effectLst/>
                <a:latin typeface="Calibri"/>
                <a:ea typeface="Calibri"/>
                <a:cs typeface="Calibri"/>
                <a:sym typeface="Calibri"/>
              </a:rPr>
              <a:t> Teachers should elicit meanings to confirm vocabulary knowledge. They should also point out that the –st in Kunst is pronounced as in English, to reinforce the fact that it is only a ‘sht’ sound at the beginning of word.</a:t>
            </a:r>
            <a:endParaRPr lang="en-GB" baseline="0"/>
          </a:p>
          <a:p>
            <a:pPr marL="0" marR="0" lvl="0" indent="0" algn="l" rtl="0">
              <a:lnSpc>
                <a:spcPct val="100000"/>
              </a:lnSpc>
              <a:spcBef>
                <a:spcPts val="0"/>
              </a:spcBef>
              <a:spcAft>
                <a:spcPts val="0"/>
              </a:spcAft>
              <a:buClr>
                <a:schemeClr val="dk1"/>
              </a:buClr>
              <a:buSzPts val="1200"/>
              <a:buFont typeface="Calibri"/>
              <a:buNone/>
            </a:pPr>
            <a:endParaRPr lang="en-GB"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1" i="0" u="none" strike="noStrike" cap="none">
                <a:solidFill>
                  <a:schemeClr val="dk1"/>
                </a:solidFill>
                <a:latin typeface="Calibri"/>
                <a:ea typeface="Calibri"/>
                <a:cs typeface="Calibri"/>
                <a:sym typeface="Calibri"/>
              </a:rPr>
              <a:t>Frequency rankings of vocabulary featured (1 is the most common word in German): </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Schulfach [208/698] 2.1.3</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stehen [87] 1.2.5</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Stück [417]</a:t>
            </a:r>
            <a:r>
              <a:rPr lang="en-GB" sz="1200" b="0" i="0" u="none" strike="noStrike" cap="none" baseline="0">
                <a:solidFill>
                  <a:schemeClr val="dk1"/>
                </a:solidFill>
                <a:latin typeface="Calibri"/>
                <a:ea typeface="Calibri"/>
                <a:cs typeface="Calibri"/>
                <a:sym typeface="Calibri"/>
              </a:rPr>
              <a:t> 1.2.6</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baseline="0">
                <a:solidFill>
                  <a:schemeClr val="dk1"/>
                </a:solidFill>
                <a:latin typeface="Calibri"/>
                <a:ea typeface="Calibri"/>
                <a:cs typeface="Calibri"/>
                <a:sym typeface="Calibri"/>
              </a:rPr>
              <a:t>schreiben [245] 1.2.1</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baseline="0">
                <a:solidFill>
                  <a:schemeClr val="dk1"/>
                </a:solidFill>
                <a:latin typeface="Calibri"/>
                <a:ea typeface="Calibri"/>
                <a:cs typeface="Calibri"/>
                <a:sym typeface="Calibri"/>
              </a:rPr>
              <a:t>das Fleisch [1624] 2.2.4</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streng [1224] 2.1.4</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Geschenk [2610] 2.1.1</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Deutsch [105] 2.1.3</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der</a:t>
            </a:r>
            <a:r>
              <a:rPr lang="en-GB" sz="1200" b="0" i="0" u="none" strike="noStrike" cap="none" baseline="0">
                <a:solidFill>
                  <a:schemeClr val="dk1"/>
                </a:solidFill>
                <a:latin typeface="Calibri"/>
                <a:ea typeface="Calibri"/>
                <a:cs typeface="Calibri"/>
                <a:sym typeface="Calibri"/>
              </a:rPr>
              <a:t> Gutschein [78/3025] 2.1.1</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baseline="0">
                <a:solidFill>
                  <a:schemeClr val="dk1"/>
                </a:solidFill>
                <a:latin typeface="Calibri"/>
                <a:ea typeface="Calibri"/>
                <a:cs typeface="Calibri"/>
                <a:sym typeface="Calibri"/>
              </a:rPr>
              <a:t>die Kunst [468] 2.1.3</a:t>
            </a:r>
            <a:endParaRPr lang="en-GB"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cap="none">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4947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t>Same</a:t>
            </a:r>
            <a:r>
              <a:rPr lang="en-GB" baseline="0"/>
              <a:t> task, but answers appear as a whole word, rather than just the target graphemes. </a:t>
            </a:r>
            <a:r>
              <a:rPr lang="en-GB" sz="1200" b="0" i="0" u="none" strike="noStrike" cap="none">
                <a:solidFill>
                  <a:schemeClr val="dk1"/>
                </a:solidFill>
                <a:effectLst/>
                <a:latin typeface="Calibri"/>
                <a:ea typeface="Calibri"/>
                <a:cs typeface="Calibri"/>
                <a:sym typeface="Calibri"/>
              </a:rPr>
              <a:t>Teachers should elicit meanings to confirm vocabulary knowledge. They should also point out that the –st in Kunst is pronounced as in English, to reinforce the fact that it is only a ‘sht’ sound at the beginning of word.</a:t>
            </a:r>
            <a:endParaRPr lang="en-GB" baseline="0"/>
          </a:p>
          <a:p>
            <a:endParaRPr lang="en-GB" baseline="0"/>
          </a:p>
          <a:p>
            <a:pPr marL="0" marR="0" lvl="0" indent="0" algn="l" rtl="0">
              <a:lnSpc>
                <a:spcPct val="100000"/>
              </a:lnSpc>
              <a:spcBef>
                <a:spcPts val="0"/>
              </a:spcBef>
              <a:spcAft>
                <a:spcPts val="0"/>
              </a:spcAft>
              <a:buClr>
                <a:schemeClr val="dk1"/>
              </a:buClr>
              <a:buSzPts val="1200"/>
              <a:buFont typeface="Calibri"/>
              <a:buNone/>
            </a:pPr>
            <a:r>
              <a:rPr lang="en-GB" sz="1200" b="1" i="0" u="none" strike="noStrike" cap="none">
                <a:solidFill>
                  <a:schemeClr val="dk1"/>
                </a:solidFill>
                <a:latin typeface="Calibri"/>
                <a:ea typeface="Calibri"/>
                <a:cs typeface="Calibri"/>
                <a:sym typeface="Calibri"/>
              </a:rPr>
              <a:t>Frequency rankings of vocabulary featured (1 is the most common word in German): </a:t>
            </a:r>
          </a:p>
          <a:p>
            <a:pPr marL="0" marR="0" lvl="0" indent="0" algn="l" rtl="0">
              <a:lnSpc>
                <a:spcPct val="100000"/>
              </a:lnSpc>
              <a:spcBef>
                <a:spcPts val="0"/>
              </a:spcBef>
              <a:spcAft>
                <a:spcPts val="0"/>
              </a:spcAft>
              <a:buClr>
                <a:schemeClr val="dk1"/>
              </a:buClr>
              <a:buSzPts val="1200"/>
              <a:buFont typeface="Calibri"/>
              <a:buNone/>
            </a:pPr>
            <a:endParaRPr lang="en-GB"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Schulfach [208/698] 2.1.3</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stehen [87] 1.2.5</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Stück [417]</a:t>
            </a:r>
            <a:r>
              <a:rPr lang="en-GB" sz="1200" b="0" i="0" u="none" strike="noStrike" cap="none" baseline="0">
                <a:solidFill>
                  <a:schemeClr val="dk1"/>
                </a:solidFill>
                <a:latin typeface="Calibri"/>
                <a:ea typeface="Calibri"/>
                <a:cs typeface="Calibri"/>
                <a:sym typeface="Calibri"/>
              </a:rPr>
              <a:t> 1.2.6</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baseline="0">
                <a:solidFill>
                  <a:schemeClr val="dk1"/>
                </a:solidFill>
                <a:latin typeface="Calibri"/>
                <a:ea typeface="Calibri"/>
                <a:cs typeface="Calibri"/>
                <a:sym typeface="Calibri"/>
              </a:rPr>
              <a:t>schreiben [245] 1.2.1</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baseline="0">
                <a:solidFill>
                  <a:schemeClr val="dk1"/>
                </a:solidFill>
                <a:latin typeface="Calibri"/>
                <a:ea typeface="Calibri"/>
                <a:cs typeface="Calibri"/>
                <a:sym typeface="Calibri"/>
              </a:rPr>
              <a:t>das Fleisch [1624] 2.2.4</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streng [1224] 2.1.4</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Geschenk [2610] 2.1.1</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das Deutsch [105] 2.1.3</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a:solidFill>
                  <a:schemeClr val="dk1"/>
                </a:solidFill>
                <a:latin typeface="Calibri"/>
                <a:ea typeface="Calibri"/>
                <a:cs typeface="Calibri"/>
                <a:sym typeface="Calibri"/>
              </a:rPr>
              <a:t>der</a:t>
            </a:r>
            <a:r>
              <a:rPr lang="en-GB" sz="1200" b="0" i="0" u="none" strike="noStrike" cap="none" baseline="0">
                <a:solidFill>
                  <a:schemeClr val="dk1"/>
                </a:solidFill>
                <a:latin typeface="Calibri"/>
                <a:ea typeface="Calibri"/>
                <a:cs typeface="Calibri"/>
                <a:sym typeface="Calibri"/>
              </a:rPr>
              <a:t> Gutschein [78/3025] 2.1.1</a:t>
            </a:r>
          </a:p>
          <a:p>
            <a:pPr marL="0" marR="0" lvl="0" indent="0" algn="l" rtl="0">
              <a:lnSpc>
                <a:spcPct val="100000"/>
              </a:lnSpc>
              <a:spcBef>
                <a:spcPts val="0"/>
              </a:spcBef>
              <a:spcAft>
                <a:spcPts val="0"/>
              </a:spcAft>
              <a:buClr>
                <a:schemeClr val="dk1"/>
              </a:buClr>
              <a:buSzPts val="1200"/>
              <a:buFont typeface="Calibri"/>
              <a:buNone/>
            </a:pPr>
            <a:r>
              <a:rPr lang="en-GB" sz="1200" b="0" i="0" u="none" strike="noStrike" cap="none" baseline="0">
                <a:solidFill>
                  <a:schemeClr val="dk1"/>
                </a:solidFill>
                <a:latin typeface="Calibri"/>
                <a:ea typeface="Calibri"/>
                <a:cs typeface="Calibri"/>
                <a:sym typeface="Calibri"/>
              </a:rPr>
              <a:t>die Kunst [468] 2.1.3</a:t>
            </a:r>
            <a:endParaRPr lang="en-GB" sz="1200" b="0" i="0" u="none" strike="noStrike" cap="none">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94689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922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44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4077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sp>
        <p:nvSpPr>
          <p:cNvPr id="13" name="Google Shape;13;p4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45"/>
          <p:cNvSpPr txBox="1"/>
          <p:nvPr/>
        </p:nvSpPr>
        <p:spPr>
          <a:xfrm>
            <a:off x="8240891" y="6494075"/>
            <a:ext cx="1986844" cy="276999"/>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1200" kern="0">
                <a:solidFill>
                  <a:srgbClr val="FFFFFF"/>
                </a:solidFill>
                <a:latin typeface="Century Gothic"/>
                <a:ea typeface="Century Gothic"/>
                <a:cs typeface="Century Gothic"/>
                <a:sym typeface="Century Gothic"/>
              </a:rPr>
              <a:t>Rachel Hawkes</a:t>
            </a:r>
            <a:endParaRPr sz="1400" kern="0">
              <a:solidFill>
                <a:srgbClr val="000000"/>
              </a:solidFill>
              <a:cs typeface="Arial"/>
              <a:sym typeface="Arial"/>
            </a:endParaRPr>
          </a:p>
        </p:txBody>
      </p:sp>
    </p:spTree>
    <p:extLst>
      <p:ext uri="{BB962C8B-B14F-4D97-AF65-F5344CB8AC3E}">
        <p14:creationId xmlns:p14="http://schemas.microsoft.com/office/powerpoint/2010/main" val="291910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6"/>
        <p:cNvGrpSpPr/>
        <p:nvPr/>
      </p:nvGrpSpPr>
      <p:grpSpPr>
        <a:xfrm>
          <a:off x="0" y="0"/>
          <a:ext cx="0" cy="0"/>
          <a:chOff x="0" y="0"/>
          <a:chExt cx="0" cy="0"/>
        </a:xfrm>
      </p:grpSpPr>
      <p:sp>
        <p:nvSpPr>
          <p:cNvPr id="17" name="Google Shape;17;p4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2105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8"/>
        <p:cNvGrpSpPr/>
        <p:nvPr/>
      </p:nvGrpSpPr>
      <p:grpSpPr>
        <a:xfrm>
          <a:off x="0" y="0"/>
          <a:ext cx="0" cy="0"/>
          <a:chOff x="0" y="0"/>
          <a:chExt cx="0" cy="0"/>
        </a:xfrm>
      </p:grpSpPr>
      <p:sp>
        <p:nvSpPr>
          <p:cNvPr id="19" name="Google Shape;19;p4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4726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22"/>
        <p:cNvGrpSpPr/>
        <p:nvPr/>
      </p:nvGrpSpPr>
      <p:grpSpPr>
        <a:xfrm>
          <a:off x="0" y="0"/>
          <a:ext cx="0" cy="0"/>
          <a:chOff x="0" y="0"/>
          <a:chExt cx="0" cy="0"/>
        </a:xfrm>
      </p:grpSpPr>
      <p:sp>
        <p:nvSpPr>
          <p:cNvPr id="23" name="Google Shape;23;p4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54357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8391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9"/>
        <p:cNvGrpSpPr/>
        <p:nvPr/>
      </p:nvGrpSpPr>
      <p:grpSpPr>
        <a:xfrm>
          <a:off x="0" y="0"/>
          <a:ext cx="0" cy="0"/>
          <a:chOff x="0" y="0"/>
          <a:chExt cx="0" cy="0"/>
        </a:xfrm>
      </p:grpSpPr>
      <p:sp>
        <p:nvSpPr>
          <p:cNvPr id="30" name="Google Shape;30;p5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5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5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5788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5"/>
        <p:cNvGrpSpPr/>
        <p:nvPr/>
      </p:nvGrpSpPr>
      <p:grpSpPr>
        <a:xfrm>
          <a:off x="0" y="0"/>
          <a:ext cx="0" cy="0"/>
          <a:chOff x="0" y="0"/>
          <a:chExt cx="0" cy="0"/>
        </a:xfrm>
      </p:grpSpPr>
      <p:sp>
        <p:nvSpPr>
          <p:cNvPr id="36" name="Google Shape;36;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2"/>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417226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9"/>
        <p:cNvGrpSpPr/>
        <p:nvPr/>
      </p:nvGrpSpPr>
      <p:grpSpPr>
        <a:xfrm>
          <a:off x="0" y="0"/>
          <a:ext cx="0" cy="0"/>
          <a:chOff x="0" y="0"/>
          <a:chExt cx="0" cy="0"/>
        </a:xfrm>
      </p:grpSpPr>
      <p:sp>
        <p:nvSpPr>
          <p:cNvPr id="40" name="Google Shape;40;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3"/>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53"/>
          <p:cNvSpPr txBox="1"/>
          <p:nvPr/>
        </p:nvSpPr>
        <p:spPr>
          <a:xfrm>
            <a:off x="8240891" y="6494075"/>
            <a:ext cx="1986844" cy="276999"/>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GB" sz="1200" kern="0">
                <a:solidFill>
                  <a:srgbClr val="FFFFFF"/>
                </a:solidFill>
                <a:latin typeface="Century Gothic"/>
                <a:ea typeface="Century Gothic"/>
                <a:cs typeface="Century Gothic"/>
                <a:sym typeface="Century Gothic"/>
              </a:rPr>
              <a:t>Rachel Hawkes</a:t>
            </a:r>
            <a:endParaRPr sz="1400" kern="0">
              <a:solidFill>
                <a:srgbClr val="000000"/>
              </a:solidFill>
              <a:cs typeface="Arial"/>
              <a:sym typeface="Arial"/>
            </a:endParaRPr>
          </a:p>
        </p:txBody>
      </p:sp>
    </p:spTree>
    <p:extLst>
      <p:ext uri="{BB962C8B-B14F-4D97-AF65-F5344CB8AC3E}">
        <p14:creationId xmlns:p14="http://schemas.microsoft.com/office/powerpoint/2010/main" val="414975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57794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4"/>
        <p:cNvGrpSpPr/>
        <p:nvPr/>
      </p:nvGrpSpPr>
      <p:grpSpPr>
        <a:xfrm>
          <a:off x="0" y="0"/>
          <a:ext cx="0" cy="0"/>
          <a:chOff x="0" y="0"/>
          <a:chExt cx="0" cy="0"/>
        </a:xfrm>
      </p:grpSpPr>
      <p:sp>
        <p:nvSpPr>
          <p:cNvPr id="45" name="Google Shape;45;p5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14407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7"/>
        <p:cNvGrpSpPr/>
        <p:nvPr/>
      </p:nvGrpSpPr>
      <p:grpSpPr>
        <a:xfrm>
          <a:off x="0" y="0"/>
          <a:ext cx="0" cy="0"/>
          <a:chOff x="0" y="0"/>
          <a:chExt cx="0" cy="0"/>
        </a:xfrm>
      </p:grpSpPr>
      <p:sp>
        <p:nvSpPr>
          <p:cNvPr id="48" name="Google Shape;48;p55"/>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5"/>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6815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368094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782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4151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036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4939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199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13945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80205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02553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026081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401764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757740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04/05/2020</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21998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0016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913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550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0029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471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2049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523287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25138138"/>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a:t>
            </a:r>
            <a:r>
              <a:rPr lang="en-GB" sz="1050" baseline="0" dirty="0">
                <a:solidFill>
                  <a:srgbClr val="002060"/>
                </a:solidFill>
                <a:latin typeface="Century Gothic" panose="020B0502020202020204" pitchFamily="34" charset="0"/>
              </a:rPr>
              <a:t> by Steve Clarke</a:t>
            </a:r>
            <a:endParaRPr lang="en-GB" sz="1050" dirty="0">
              <a:latin typeface="Century Gothic" panose="020B0502020202020204" pitchFamily="34" charset="0"/>
            </a:endParaRPr>
          </a:p>
        </p:txBody>
      </p:sp>
    </p:spTree>
    <p:extLst>
      <p:ext uri="{BB962C8B-B14F-4D97-AF65-F5344CB8AC3E}">
        <p14:creationId xmlns:p14="http://schemas.microsoft.com/office/powerpoint/2010/main" val="8926300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8.gif"/><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audio" Target="../media/audio5.wav"/><Relationship Id="rId11" Type="http://schemas.openxmlformats.org/officeDocument/2006/relationships/image" Target="../media/image7.png"/><Relationship Id="rId5" Type="http://schemas.openxmlformats.org/officeDocument/2006/relationships/audio" Target="../media/audio4.wav"/><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6.jpeg"/><Relationship Id="rId4" Type="http://schemas.openxmlformats.org/officeDocument/2006/relationships/audio" Target="../media/audio3.wav"/><Relationship Id="rId9"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audio" Target="../media/audio18.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audio" Target="../media/audio12.wav"/><Relationship Id="rId11" Type="http://schemas.openxmlformats.org/officeDocument/2006/relationships/audio" Target="../media/audio17.wav"/><Relationship Id="rId5" Type="http://schemas.openxmlformats.org/officeDocument/2006/relationships/audio" Target="../media/audio11.wav"/><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s>
</file>

<file path=ppt/slides/_rels/slide7.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comments" Target="../comments/comment1.xml"/><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audio" Target="../media/audio18.wav"/><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audio" Target="../media/audio12.wav"/><Relationship Id="rId11" Type="http://schemas.openxmlformats.org/officeDocument/2006/relationships/audio" Target="../media/audio17.wav"/><Relationship Id="rId5" Type="http://schemas.openxmlformats.org/officeDocument/2006/relationships/audio" Target="../media/audio11.wav"/><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[ST-]</a:t>
            </a:r>
            <a:endParaRPr lang="en-GB"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2353EC8D-FBC7-498D-8462-7600D94F448D}"/>
              </a:ext>
            </a:extLst>
          </p:cNvPr>
          <p:cNvSpPr txBox="1">
            <a:spLocks/>
          </p:cNvSpPr>
          <p:nvPr/>
        </p:nvSpPr>
        <p:spPr>
          <a:xfrm>
            <a:off x="166350" y="50113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3 - Lesson 53</a:t>
            </a:r>
          </a:p>
        </p:txBody>
      </p:sp>
      <p:sp>
        <p:nvSpPr>
          <p:cNvPr id="14" name="Title 3">
            <a:extLst>
              <a:ext uri="{FF2B5EF4-FFF2-40B4-BE49-F238E27FC236}">
                <a16:creationId xmlns:a16="http://schemas.microsoft.com/office/drawing/2014/main" id="{DD709A35-8A67-477B-B4E2-66A8131B1190}"/>
              </a:ext>
            </a:extLst>
          </p:cNvPr>
          <p:cNvSpPr txBox="1">
            <a:spLocks/>
          </p:cNvSpPr>
          <p:nvPr/>
        </p:nvSpPr>
        <p:spPr>
          <a:xfrm>
            <a:off x="166350" y="58642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Mel Yates</a:t>
            </a:r>
            <a:r>
              <a:rPr kumimoji="0" lang="en-GB" sz="14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Stephen Owen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04/05/20</a:t>
            </a:r>
          </a:p>
        </p:txBody>
      </p:sp>
    </p:spTree>
    <p:extLst>
      <p:ext uri="{BB962C8B-B14F-4D97-AF65-F5344CB8AC3E}">
        <p14:creationId xmlns:p14="http://schemas.microsoft.com/office/powerpoint/2010/main" val="38883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28902" y="642953"/>
            <a:ext cx="10515600" cy="1325563"/>
          </a:xfrm>
        </p:spPr>
        <p:txBody>
          <a:bodyPr>
            <a:normAutofit fontScale="90000"/>
          </a:bodyPr>
          <a:lstStyle/>
          <a:p>
            <a:r>
              <a:rPr lang="en-GB" sz="22200" b="1" dirty="0" err="1">
                <a:solidFill>
                  <a:srgbClr val="FFCC00"/>
                </a:solidFill>
              </a:rPr>
              <a:t>st</a:t>
            </a:r>
            <a:r>
              <a:rPr lang="en-GB" sz="22200" b="1" dirty="0">
                <a:solidFill>
                  <a:srgbClr val="FFCC00"/>
                </a:solidFill>
              </a:rPr>
              <a:t>-</a:t>
            </a:r>
            <a:endParaRPr lang="en-GB" dirty="0"/>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395" y="413684"/>
            <a:ext cx="3334373" cy="3959568"/>
          </a:xfrm>
          <a:prstGeom prst="rect">
            <a:avLst/>
          </a:prstGeom>
        </p:spPr>
      </p:pic>
      <p:sp>
        <p:nvSpPr>
          <p:cNvPr id="2" name="Rectangle 1"/>
          <p:cNvSpPr/>
          <p:nvPr/>
        </p:nvSpPr>
        <p:spPr>
          <a:xfrm>
            <a:off x="4300476" y="4209604"/>
            <a:ext cx="3591047"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st</a:t>
            </a: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ark</a:t>
            </a:r>
          </a:p>
        </p:txBody>
      </p:sp>
    </p:spTree>
    <p:extLst>
      <p:ext uri="{BB962C8B-B14F-4D97-AF65-F5344CB8AC3E}">
        <p14:creationId xmlns:p14="http://schemas.microsoft.com/office/powerpoint/2010/main" val="11916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stark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stark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63F128D-6343-C248-8FF6-41FE9D819C6F}"/>
              </a:ext>
            </a:extLst>
          </p:cNvPr>
          <p:cNvSpPr>
            <a:spLocks noGrp="1"/>
          </p:cNvSpPr>
          <p:nvPr>
            <p:ph type="title"/>
          </p:nvPr>
        </p:nvSpPr>
        <p:spPr>
          <a:xfrm>
            <a:off x="4736918" y="72962"/>
            <a:ext cx="2739189" cy="1583634"/>
          </a:xfrm>
        </p:spPr>
        <p:txBody>
          <a:bodyPr>
            <a:noAutofit/>
          </a:bodyPr>
          <a:lstStyle/>
          <a:p>
            <a:pPr algn="ctr"/>
            <a:r>
              <a:rPr lang="en-GB" sz="12000" b="1" dirty="0" err="1">
                <a:solidFill>
                  <a:srgbClr val="002060"/>
                </a:solidFill>
                <a:cs typeface="Calibri" panose="020F0502020204030204" pitchFamily="34" charset="0"/>
              </a:rPr>
              <a:t>st</a:t>
            </a:r>
            <a:endParaRPr lang="en-US" sz="12000" dirty="0"/>
          </a:p>
        </p:txBody>
      </p:sp>
      <p:sp>
        <p:nvSpPr>
          <p:cNvPr id="4" name="Rounded Rectangle 3"/>
          <p:cNvSpPr/>
          <p:nvPr/>
        </p:nvSpPr>
        <p:spPr>
          <a:xfrm>
            <a:off x="4210887" y="1815152"/>
            <a:ext cx="3802879" cy="266284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a:solidFill>
                  <a:srgbClr val="FFCC00"/>
                </a:solidFill>
                <a:latin typeface="Century Gothic" panose="020B0502020202020204" pitchFamily="34" charset="0"/>
                <a:sym typeface="Arial"/>
              </a:rPr>
              <a:t>st</a:t>
            </a:r>
            <a:r>
              <a:rPr lang="en-GB" sz="6000" dirty="0">
                <a:solidFill>
                  <a:srgbClr val="002060"/>
                </a:solidFill>
                <a:latin typeface="Century Gothic" panose="020B0502020202020204" pitchFamily="34" charset="0"/>
                <a:sym typeface="Arial"/>
              </a:rPr>
              <a:t>ark</a:t>
            </a:r>
            <a:endParaRPr lang="en-GB" sz="6000" dirty="0">
              <a:solidFill>
                <a:srgbClr val="FFCC00"/>
              </a:solidFill>
              <a:latin typeface="Century Gothic" panose="020B0502020202020204" pitchFamily="34" charset="0"/>
              <a:sym typeface="Arial"/>
            </a:endParaRPr>
          </a:p>
        </p:txBody>
      </p:sp>
      <p:sp>
        <p:nvSpPr>
          <p:cNvPr id="5" name="Rectangle 4"/>
          <p:cNvSpPr/>
          <p:nvPr/>
        </p:nvSpPr>
        <p:spPr>
          <a:xfrm>
            <a:off x="4139038" y="4795107"/>
            <a:ext cx="3934951"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cs typeface="Arial"/>
                <a:sym typeface="Arial"/>
              </a:rPr>
              <a:t>be</a:t>
            </a: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immt</a:t>
            </a:r>
            <a:endParaRPr lang="en-GB" sz="5400" dirty="0">
              <a:solidFill>
                <a:srgbClr val="FFCC00"/>
              </a:solidFill>
              <a:latin typeface="Century Gothic" panose="020B0502020202020204" pitchFamily="34" charset="0"/>
              <a:cs typeface="Arial"/>
              <a:sym typeface="Arial"/>
            </a:endParaRPr>
          </a:p>
        </p:txBody>
      </p:sp>
      <p:sp>
        <p:nvSpPr>
          <p:cNvPr id="6" name="Rectangle 5"/>
          <p:cNvSpPr/>
          <p:nvPr/>
        </p:nvSpPr>
        <p:spPr>
          <a:xfrm>
            <a:off x="256512" y="4260654"/>
            <a:ext cx="3734122" cy="923330"/>
          </a:xfrm>
          <a:prstGeom prst="rect">
            <a:avLst/>
          </a:prstGeom>
        </p:spPr>
        <p:txBody>
          <a:bodyPr wrap="square">
            <a:spAutoFit/>
          </a:bodyPr>
          <a:lstStyle/>
          <a:p>
            <a:pPr algn="ctr"/>
            <a:r>
              <a:rPr lang="en-GB" sz="5400" dirty="0">
                <a:solidFill>
                  <a:srgbClr val="002060"/>
                </a:solidFill>
                <a:latin typeface="Century Gothic" panose="020B0502020202020204" pitchFamily="34" charset="0"/>
                <a:cs typeface="Arial"/>
                <a:sym typeface="Arial"/>
              </a:rPr>
              <a:t>ver</a:t>
            </a:r>
            <a:r>
              <a:rPr lang="en-GB" sz="5400" dirty="0">
                <a:solidFill>
                  <a:srgbClr val="FFCC00"/>
                </a:solidFill>
                <a:latin typeface="Century Gothic" panose="020B0502020202020204" pitchFamily="34" charset="0"/>
                <a:cs typeface="Arial"/>
                <a:sym typeface="Arial"/>
              </a:rPr>
              <a:t>st</a:t>
            </a:r>
            <a:r>
              <a:rPr lang="en-GB" sz="5400" dirty="0">
                <a:solidFill>
                  <a:srgbClr val="002060"/>
                </a:solidFill>
                <a:latin typeface="Century Gothic" panose="020B0502020202020204" pitchFamily="34" charset="0"/>
                <a:cs typeface="Arial"/>
                <a:sym typeface="Arial"/>
              </a:rPr>
              <a:t>ehen</a:t>
            </a:r>
            <a:endParaRPr lang="en-GB" sz="5400" dirty="0">
              <a:solidFill>
                <a:srgbClr val="FFCC00"/>
              </a:solidFill>
              <a:latin typeface="Century Gothic" panose="020B0502020202020204" pitchFamily="34" charset="0"/>
              <a:cs typeface="Arial"/>
              <a:sym typeface="Arial"/>
            </a:endParaRPr>
          </a:p>
        </p:txBody>
      </p:sp>
      <p:sp>
        <p:nvSpPr>
          <p:cNvPr id="7" name="Rectangle 6"/>
          <p:cNvSpPr/>
          <p:nvPr/>
        </p:nvSpPr>
        <p:spPr>
          <a:xfrm>
            <a:off x="8913540" y="359094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adt</a:t>
            </a:r>
            <a:endParaRPr lang="en-GB" sz="5400" dirty="0">
              <a:solidFill>
                <a:srgbClr val="FFCC00"/>
              </a:solidFill>
              <a:latin typeface="Century Gothic" panose="020B0502020202020204" pitchFamily="34" charset="0"/>
              <a:cs typeface="Arial"/>
              <a:sym typeface="Arial"/>
            </a:endParaRPr>
          </a:p>
        </p:txBody>
      </p:sp>
      <p:sp>
        <p:nvSpPr>
          <p:cNvPr id="8" name="Rectangle 7"/>
          <p:cNvSpPr/>
          <p:nvPr/>
        </p:nvSpPr>
        <p:spPr>
          <a:xfrm>
            <a:off x="231034" y="606206"/>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raße</a:t>
            </a:r>
            <a:endParaRPr lang="en-GB" sz="5400" dirty="0">
              <a:solidFill>
                <a:srgbClr val="FFCC00"/>
              </a:solidFill>
              <a:latin typeface="Century Gothic" panose="020B0502020202020204" pitchFamily="34" charset="0"/>
              <a:cs typeface="Arial"/>
              <a:sym typeface="Arial"/>
            </a:endParaRPr>
          </a:p>
        </p:txBody>
      </p:sp>
      <p:sp>
        <p:nvSpPr>
          <p:cNvPr id="9" name="Rectangle 8"/>
          <p:cNvSpPr/>
          <p:nvPr/>
        </p:nvSpPr>
        <p:spPr>
          <a:xfrm>
            <a:off x="8765813" y="606206"/>
            <a:ext cx="2432077"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ehen</a:t>
            </a:r>
            <a:endParaRPr lang="en-GB" sz="5400" dirty="0">
              <a:solidFill>
                <a:srgbClr val="FFCC00"/>
              </a:solidFill>
              <a:latin typeface="Century Gothic" panose="020B0502020202020204" pitchFamily="34" charset="0"/>
              <a:cs typeface="Arial"/>
              <a:sym typeface="Arial"/>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2207" y="1932285"/>
            <a:ext cx="1327586" cy="1576508"/>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39642" y="1579685"/>
            <a:ext cx="1953741" cy="1507637"/>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5549" y="4514273"/>
            <a:ext cx="2095500" cy="1400175"/>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81563" y="2350474"/>
            <a:ext cx="590203" cy="807150"/>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32011" y="2123515"/>
            <a:ext cx="522898" cy="1042309"/>
          </a:xfrm>
          <a:prstGeom prst="rect">
            <a:avLst/>
          </a:prstGeom>
        </p:spPr>
      </p:pic>
      <p:pic>
        <p:nvPicPr>
          <p:cNvPr id="13" name="Picture 16" descr="http://www.clker.com/cliparts/0/f/7/0/11954234311954389563ok_mark_h_kon_l_vdal_02.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333366" y="1529536"/>
            <a:ext cx="648486" cy="4971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www.clker.com/cliparts/V/S/1/q/m/Q/red-x-small-m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81563" y="1778119"/>
            <a:ext cx="509733" cy="4464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6794" y="5006321"/>
            <a:ext cx="2567237" cy="369277"/>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cs typeface="Arial"/>
                <a:sym typeface="Arial"/>
              </a:rPr>
              <a:t>[to understand]</a:t>
            </a:r>
          </a:p>
        </p:txBody>
      </p:sp>
      <p:sp>
        <p:nvSpPr>
          <p:cNvPr id="16" name="TextBox 15"/>
          <p:cNvSpPr txBox="1"/>
          <p:nvPr/>
        </p:nvSpPr>
        <p:spPr>
          <a:xfrm>
            <a:off x="4567365" y="5545116"/>
            <a:ext cx="3078298" cy="369332"/>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cs typeface="Arial"/>
                <a:sym typeface="Arial"/>
              </a:rPr>
              <a:t>[certain/special/specific]</a:t>
            </a:r>
          </a:p>
        </p:txBody>
      </p:sp>
    </p:spTree>
    <p:extLst>
      <p:ext uri="{BB962C8B-B14F-4D97-AF65-F5344CB8AC3E}">
        <p14:creationId xmlns:p14="http://schemas.microsoft.com/office/powerpoint/2010/main" val="119269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S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stark.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Strass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Strass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ste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6" name="stehen.wav"/>
                                        </p:tgtEl>
                                      </p:cMediaNode>
                                    </p:audio>
                                  </p:sub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subTnLst>
                                    <p:audio>
                                      <p:cMediaNode>
                                        <p:cTn display="0" masterRel="sameClick">
                                          <p:stCondLst>
                                            <p:cond evt="begin" delay="0">
                                              <p:tn val="47"/>
                                            </p:cond>
                                          </p:stCondLst>
                                          <p:endCondLst>
                                            <p:cond evt="onStopAudio" delay="0">
                                              <p:tgtEl>
                                                <p:sldTgt/>
                                              </p:tgtEl>
                                            </p:cond>
                                          </p:endCondLst>
                                        </p:cTn>
                                        <p:tgtEl>
                                          <p:sndTgt r:embed="rId7" name="verstehen.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subTnLst>
                                    <p:audio>
                                      <p:cMediaNode>
                                        <p:cTn display="0" masterRel="sameClick">
                                          <p:stCondLst>
                                            <p:cond evt="begin" delay="0">
                                              <p:tn val="52"/>
                                            </p:cond>
                                          </p:stCondLst>
                                          <p:endCondLst>
                                            <p:cond evt="onStopAudio" delay="0">
                                              <p:tgtEl>
                                                <p:sldTgt/>
                                              </p:tgtEl>
                                            </p:cond>
                                          </p:endCondLst>
                                        </p:cTn>
                                        <p:tgtEl>
                                          <p:sndTgt r:embed="rId7" name="verstehen.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8" name="bestimmt.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subTnLst>
                                    <p:audio>
                                      <p:cMediaNode>
                                        <p:cTn display="0" masterRel="sameClick">
                                          <p:stCondLst>
                                            <p:cond evt="begin" delay="0">
                                              <p:tn val="62"/>
                                            </p:cond>
                                          </p:stCondLst>
                                          <p:endCondLst>
                                            <p:cond evt="onStopAudio" delay="0">
                                              <p:tgtEl>
                                                <p:sldTgt/>
                                              </p:tgtEl>
                                            </p:cond>
                                          </p:endCondLst>
                                        </p:cTn>
                                        <p:tgtEl>
                                          <p:sndTgt r:embed="rId8" name="bestimmt.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subTnLst>
                                    <p:audio>
                                      <p:cMediaNode>
                                        <p:cTn display="0" masterRel="sameClick">
                                          <p:stCondLst>
                                            <p:cond evt="begin" delay="0">
                                              <p:tn val="67"/>
                                            </p:cond>
                                          </p:stCondLst>
                                          <p:endCondLst>
                                            <p:cond evt="onStopAudio" delay="0">
                                              <p:tgtEl>
                                                <p:sldTgt/>
                                              </p:tgtEl>
                                            </p:cond>
                                          </p:endCondLst>
                                        </p:cTn>
                                        <p:tgtEl>
                                          <p:sndTgt r:embed="rId9" name="Stadt.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subTnLst>
                                    <p:audio>
                                      <p:cMediaNode>
                                        <p:cTn display="0" masterRel="sameClick">
                                          <p:stCondLst>
                                            <p:cond evt="begin" delay="0">
                                              <p:tn val="72"/>
                                            </p:cond>
                                          </p:stCondLst>
                                          <p:endCondLst>
                                            <p:cond evt="onStopAudio" delay="0">
                                              <p:tgtEl>
                                                <p:sldTgt/>
                                              </p:tgtEl>
                                            </p:cond>
                                          </p:endCondLst>
                                        </p:cTn>
                                        <p:tgtEl>
                                          <p:sndTgt r:embed="rId9" name="Stad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5" grpId="0"/>
      <p:bldP spid="6" grpId="0"/>
      <p:bldP spid="7" grpId="0"/>
      <p:bldP spid="8" grpId="0"/>
      <p:bldP spid="9"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38F3-7872-C44E-B03E-8C6E00707A70}"/>
              </a:ext>
            </a:extLst>
          </p:cNvPr>
          <p:cNvSpPr>
            <a:spLocks noGrp="1"/>
          </p:cNvSpPr>
          <p:nvPr>
            <p:ph type="title"/>
          </p:nvPr>
        </p:nvSpPr>
        <p:spPr>
          <a:xfrm>
            <a:off x="5159542" y="204605"/>
            <a:ext cx="1872916" cy="1372077"/>
          </a:xfrm>
        </p:spPr>
        <p:txBody>
          <a:bodyPr>
            <a:noAutofit/>
          </a:bodyPr>
          <a:lstStyle/>
          <a:p>
            <a:pPr algn="ctr"/>
            <a:r>
              <a:rPr lang="en-GB" sz="12000" b="1" dirty="0" err="1">
                <a:solidFill>
                  <a:srgbClr val="002060"/>
                </a:solidFill>
                <a:cs typeface="Calibri" panose="020F0502020204030204" pitchFamily="34" charset="0"/>
              </a:rPr>
              <a:t>st</a:t>
            </a:r>
            <a:endParaRPr lang="en-US" sz="12000" dirty="0"/>
          </a:p>
        </p:txBody>
      </p:sp>
      <p:sp>
        <p:nvSpPr>
          <p:cNvPr id="4" name="Rounded Rectangle 3"/>
          <p:cNvSpPr/>
          <p:nvPr/>
        </p:nvSpPr>
        <p:spPr>
          <a:xfrm>
            <a:off x="4210887" y="1815152"/>
            <a:ext cx="3802879" cy="266284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a:solidFill>
                  <a:srgbClr val="FFCC00"/>
                </a:solidFill>
                <a:latin typeface="Century Gothic" panose="020B0502020202020204" pitchFamily="34" charset="0"/>
                <a:sym typeface="Arial"/>
              </a:rPr>
              <a:t>st</a:t>
            </a:r>
            <a:r>
              <a:rPr lang="en-GB" sz="6000" dirty="0">
                <a:solidFill>
                  <a:srgbClr val="002060"/>
                </a:solidFill>
                <a:latin typeface="Century Gothic" panose="020B0502020202020204" pitchFamily="34" charset="0"/>
                <a:sym typeface="Arial"/>
              </a:rPr>
              <a:t>ark</a:t>
            </a:r>
            <a:endParaRPr lang="en-GB" sz="6000" dirty="0">
              <a:solidFill>
                <a:srgbClr val="FFCC00"/>
              </a:solidFill>
              <a:latin typeface="Century Gothic" panose="020B0502020202020204" pitchFamily="34" charset="0"/>
              <a:sym typeface="Arial"/>
            </a:endParaRPr>
          </a:p>
        </p:txBody>
      </p:sp>
      <p:sp>
        <p:nvSpPr>
          <p:cNvPr id="5" name="Rectangle 4"/>
          <p:cNvSpPr/>
          <p:nvPr/>
        </p:nvSpPr>
        <p:spPr>
          <a:xfrm>
            <a:off x="4139038" y="4795107"/>
            <a:ext cx="3934951"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cs typeface="Arial"/>
                <a:sym typeface="Arial"/>
              </a:rPr>
              <a:t>be</a:t>
            </a: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immt</a:t>
            </a:r>
            <a:endParaRPr lang="en-GB" sz="5400" dirty="0">
              <a:solidFill>
                <a:srgbClr val="FFCC00"/>
              </a:solidFill>
              <a:latin typeface="Century Gothic" panose="020B0502020202020204" pitchFamily="34" charset="0"/>
              <a:cs typeface="Arial"/>
              <a:sym typeface="Arial"/>
            </a:endParaRPr>
          </a:p>
        </p:txBody>
      </p:sp>
      <p:sp>
        <p:nvSpPr>
          <p:cNvPr id="6" name="Rectangle 5"/>
          <p:cNvSpPr/>
          <p:nvPr/>
        </p:nvSpPr>
        <p:spPr>
          <a:xfrm>
            <a:off x="256512" y="4260654"/>
            <a:ext cx="3734122" cy="923330"/>
          </a:xfrm>
          <a:prstGeom prst="rect">
            <a:avLst/>
          </a:prstGeom>
        </p:spPr>
        <p:txBody>
          <a:bodyPr wrap="square">
            <a:spAutoFit/>
          </a:bodyPr>
          <a:lstStyle/>
          <a:p>
            <a:pPr algn="ctr"/>
            <a:r>
              <a:rPr lang="en-GB" sz="5400" dirty="0">
                <a:solidFill>
                  <a:srgbClr val="002060"/>
                </a:solidFill>
                <a:latin typeface="Century Gothic" panose="020B0502020202020204" pitchFamily="34" charset="0"/>
                <a:cs typeface="Arial"/>
                <a:sym typeface="Arial"/>
              </a:rPr>
              <a:t>ver</a:t>
            </a:r>
            <a:r>
              <a:rPr lang="en-GB" sz="5400" dirty="0">
                <a:solidFill>
                  <a:srgbClr val="FFCC00"/>
                </a:solidFill>
                <a:latin typeface="Century Gothic" panose="020B0502020202020204" pitchFamily="34" charset="0"/>
                <a:cs typeface="Arial"/>
                <a:sym typeface="Arial"/>
              </a:rPr>
              <a:t>st</a:t>
            </a:r>
            <a:r>
              <a:rPr lang="en-GB" sz="5400" dirty="0">
                <a:solidFill>
                  <a:srgbClr val="002060"/>
                </a:solidFill>
                <a:latin typeface="Century Gothic" panose="020B0502020202020204" pitchFamily="34" charset="0"/>
                <a:cs typeface="Arial"/>
                <a:sym typeface="Arial"/>
              </a:rPr>
              <a:t>ehen</a:t>
            </a:r>
            <a:endParaRPr lang="en-GB" sz="5400" dirty="0">
              <a:solidFill>
                <a:srgbClr val="FFCC00"/>
              </a:solidFill>
              <a:latin typeface="Century Gothic" panose="020B0502020202020204" pitchFamily="34" charset="0"/>
              <a:cs typeface="Arial"/>
              <a:sym typeface="Arial"/>
            </a:endParaRPr>
          </a:p>
        </p:txBody>
      </p:sp>
      <p:sp>
        <p:nvSpPr>
          <p:cNvPr id="7" name="Rectangle 6"/>
          <p:cNvSpPr/>
          <p:nvPr/>
        </p:nvSpPr>
        <p:spPr>
          <a:xfrm>
            <a:off x="8913540" y="359094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adt</a:t>
            </a:r>
            <a:endParaRPr lang="en-GB" sz="5400" dirty="0">
              <a:solidFill>
                <a:srgbClr val="FFCC00"/>
              </a:solidFill>
              <a:latin typeface="Century Gothic" panose="020B0502020202020204" pitchFamily="34" charset="0"/>
              <a:cs typeface="Arial"/>
              <a:sym typeface="Arial"/>
            </a:endParaRPr>
          </a:p>
        </p:txBody>
      </p:sp>
      <p:sp>
        <p:nvSpPr>
          <p:cNvPr id="8" name="Rectangle 7"/>
          <p:cNvSpPr/>
          <p:nvPr/>
        </p:nvSpPr>
        <p:spPr>
          <a:xfrm>
            <a:off x="231034" y="606206"/>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raße</a:t>
            </a:r>
            <a:endParaRPr lang="en-GB" sz="5400" dirty="0">
              <a:solidFill>
                <a:srgbClr val="FFCC00"/>
              </a:solidFill>
              <a:latin typeface="Century Gothic" panose="020B0502020202020204" pitchFamily="34" charset="0"/>
              <a:cs typeface="Arial"/>
              <a:sym typeface="Arial"/>
            </a:endParaRPr>
          </a:p>
        </p:txBody>
      </p:sp>
      <p:sp>
        <p:nvSpPr>
          <p:cNvPr id="9" name="Rectangle 8"/>
          <p:cNvSpPr/>
          <p:nvPr/>
        </p:nvSpPr>
        <p:spPr>
          <a:xfrm>
            <a:off x="8765813" y="606206"/>
            <a:ext cx="2432077"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ehen</a:t>
            </a:r>
            <a:endParaRPr lang="en-GB" sz="5400" dirty="0">
              <a:solidFill>
                <a:srgbClr val="FFCC00"/>
              </a:solidFill>
              <a:latin typeface="Century Gothic" panose="020B0502020202020204" pitchFamily="34" charset="0"/>
              <a:cs typeface="Arial"/>
              <a:sym typeface="Arial"/>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2207" y="1932285"/>
            <a:ext cx="1327586" cy="1576508"/>
          </a:xfrm>
          <a:prstGeom prst="rect">
            <a:avLst/>
          </a:prstGeom>
        </p:spPr>
      </p:pic>
    </p:spTree>
    <p:extLst>
      <p:ext uri="{BB962C8B-B14F-4D97-AF65-F5344CB8AC3E}">
        <p14:creationId xmlns:p14="http://schemas.microsoft.com/office/powerpoint/2010/main" val="382365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stark.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Strass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steh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verste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8" name="bestimm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Stad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D78C-3395-344E-AAA0-562787E86014}"/>
              </a:ext>
            </a:extLst>
          </p:cNvPr>
          <p:cNvSpPr>
            <a:spLocks noGrp="1"/>
          </p:cNvSpPr>
          <p:nvPr>
            <p:ph type="title"/>
          </p:nvPr>
        </p:nvSpPr>
        <p:spPr>
          <a:xfrm>
            <a:off x="5119437" y="-67878"/>
            <a:ext cx="1953126" cy="1883030"/>
          </a:xfrm>
        </p:spPr>
        <p:txBody>
          <a:bodyPr>
            <a:noAutofit/>
          </a:bodyPr>
          <a:lstStyle/>
          <a:p>
            <a:pPr algn="ctr"/>
            <a:r>
              <a:rPr lang="en-GB" sz="12000" b="1" dirty="0" err="1">
                <a:solidFill>
                  <a:srgbClr val="002060"/>
                </a:solidFill>
                <a:cs typeface="Calibri" panose="020F0502020204030204" pitchFamily="34" charset="0"/>
              </a:rPr>
              <a:t>st</a:t>
            </a:r>
            <a:endParaRPr lang="en-US" sz="12000" dirty="0"/>
          </a:p>
        </p:txBody>
      </p:sp>
      <p:sp>
        <p:nvSpPr>
          <p:cNvPr id="4" name="Rounded Rectangle 3"/>
          <p:cNvSpPr/>
          <p:nvPr/>
        </p:nvSpPr>
        <p:spPr>
          <a:xfrm>
            <a:off x="4210887" y="1815152"/>
            <a:ext cx="3802879" cy="2662843"/>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a:solidFill>
                  <a:srgbClr val="FFCC00"/>
                </a:solidFill>
                <a:latin typeface="Century Gothic" panose="020B0502020202020204" pitchFamily="34" charset="0"/>
                <a:sym typeface="Arial"/>
              </a:rPr>
              <a:t>st</a:t>
            </a:r>
            <a:r>
              <a:rPr lang="en-GB" sz="6000" dirty="0">
                <a:solidFill>
                  <a:srgbClr val="002060"/>
                </a:solidFill>
                <a:latin typeface="Century Gothic" panose="020B0502020202020204" pitchFamily="34" charset="0"/>
                <a:sym typeface="Arial"/>
              </a:rPr>
              <a:t>ark</a:t>
            </a:r>
            <a:endParaRPr lang="en-GB" sz="6000" dirty="0">
              <a:solidFill>
                <a:srgbClr val="FFCC00"/>
              </a:solidFill>
              <a:latin typeface="Century Gothic" panose="020B0502020202020204" pitchFamily="34" charset="0"/>
              <a:sym typeface="Arial"/>
            </a:endParaRPr>
          </a:p>
        </p:txBody>
      </p:sp>
      <p:sp>
        <p:nvSpPr>
          <p:cNvPr id="5" name="Rectangle 4"/>
          <p:cNvSpPr/>
          <p:nvPr/>
        </p:nvSpPr>
        <p:spPr>
          <a:xfrm>
            <a:off x="4139038" y="4795107"/>
            <a:ext cx="3934951"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cs typeface="Arial"/>
                <a:sym typeface="Arial"/>
              </a:rPr>
              <a:t>be</a:t>
            </a: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immt</a:t>
            </a:r>
            <a:endParaRPr lang="en-GB" sz="5400" dirty="0">
              <a:solidFill>
                <a:srgbClr val="FFCC00"/>
              </a:solidFill>
              <a:latin typeface="Century Gothic" panose="020B0502020202020204" pitchFamily="34" charset="0"/>
              <a:cs typeface="Arial"/>
              <a:sym typeface="Arial"/>
            </a:endParaRPr>
          </a:p>
        </p:txBody>
      </p:sp>
      <p:sp>
        <p:nvSpPr>
          <p:cNvPr id="6" name="Rectangle 5"/>
          <p:cNvSpPr/>
          <p:nvPr/>
        </p:nvSpPr>
        <p:spPr>
          <a:xfrm>
            <a:off x="256512" y="4260654"/>
            <a:ext cx="3734122" cy="923330"/>
          </a:xfrm>
          <a:prstGeom prst="rect">
            <a:avLst/>
          </a:prstGeom>
        </p:spPr>
        <p:txBody>
          <a:bodyPr wrap="square">
            <a:spAutoFit/>
          </a:bodyPr>
          <a:lstStyle/>
          <a:p>
            <a:pPr algn="ctr"/>
            <a:r>
              <a:rPr lang="en-GB" sz="5400" dirty="0">
                <a:solidFill>
                  <a:srgbClr val="002060"/>
                </a:solidFill>
                <a:latin typeface="Century Gothic" panose="020B0502020202020204" pitchFamily="34" charset="0"/>
                <a:cs typeface="Arial"/>
                <a:sym typeface="Arial"/>
              </a:rPr>
              <a:t>ver</a:t>
            </a:r>
            <a:r>
              <a:rPr lang="en-GB" sz="5400" dirty="0">
                <a:solidFill>
                  <a:srgbClr val="FFCC00"/>
                </a:solidFill>
                <a:latin typeface="Century Gothic" panose="020B0502020202020204" pitchFamily="34" charset="0"/>
                <a:cs typeface="Arial"/>
                <a:sym typeface="Arial"/>
              </a:rPr>
              <a:t>st</a:t>
            </a:r>
            <a:r>
              <a:rPr lang="en-GB" sz="5400" dirty="0">
                <a:solidFill>
                  <a:srgbClr val="002060"/>
                </a:solidFill>
                <a:latin typeface="Century Gothic" panose="020B0502020202020204" pitchFamily="34" charset="0"/>
                <a:cs typeface="Arial"/>
                <a:sym typeface="Arial"/>
              </a:rPr>
              <a:t>ehen</a:t>
            </a:r>
            <a:endParaRPr lang="en-GB" sz="5400" dirty="0">
              <a:solidFill>
                <a:srgbClr val="FFCC00"/>
              </a:solidFill>
              <a:latin typeface="Century Gothic" panose="020B0502020202020204" pitchFamily="34" charset="0"/>
              <a:cs typeface="Arial"/>
              <a:sym typeface="Arial"/>
            </a:endParaRPr>
          </a:p>
        </p:txBody>
      </p:sp>
      <p:sp>
        <p:nvSpPr>
          <p:cNvPr id="7" name="Rectangle 6"/>
          <p:cNvSpPr/>
          <p:nvPr/>
        </p:nvSpPr>
        <p:spPr>
          <a:xfrm>
            <a:off x="8913540" y="3590943"/>
            <a:ext cx="2392307"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adt</a:t>
            </a:r>
            <a:endParaRPr lang="en-GB" sz="5400" dirty="0">
              <a:solidFill>
                <a:srgbClr val="FFCC00"/>
              </a:solidFill>
              <a:latin typeface="Century Gothic" panose="020B0502020202020204" pitchFamily="34" charset="0"/>
              <a:cs typeface="Arial"/>
              <a:sym typeface="Arial"/>
            </a:endParaRPr>
          </a:p>
        </p:txBody>
      </p:sp>
      <p:sp>
        <p:nvSpPr>
          <p:cNvPr id="8" name="Rectangle 7"/>
          <p:cNvSpPr/>
          <p:nvPr/>
        </p:nvSpPr>
        <p:spPr>
          <a:xfrm>
            <a:off x="231034" y="606206"/>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raße</a:t>
            </a:r>
            <a:endParaRPr lang="en-GB" sz="5400" dirty="0">
              <a:solidFill>
                <a:srgbClr val="FFCC00"/>
              </a:solidFill>
              <a:latin typeface="Century Gothic" panose="020B0502020202020204" pitchFamily="34" charset="0"/>
              <a:cs typeface="Arial"/>
              <a:sym typeface="Arial"/>
            </a:endParaRPr>
          </a:p>
        </p:txBody>
      </p:sp>
      <p:sp>
        <p:nvSpPr>
          <p:cNvPr id="9" name="Rectangle 8"/>
          <p:cNvSpPr/>
          <p:nvPr/>
        </p:nvSpPr>
        <p:spPr>
          <a:xfrm>
            <a:off x="8765813" y="606206"/>
            <a:ext cx="2432077"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cs typeface="Arial"/>
                <a:sym typeface="Arial"/>
              </a:rPr>
              <a:t>st</a:t>
            </a:r>
            <a:r>
              <a:rPr lang="en-GB" sz="5400" dirty="0" err="1">
                <a:solidFill>
                  <a:srgbClr val="002060"/>
                </a:solidFill>
                <a:latin typeface="Century Gothic" panose="020B0502020202020204" pitchFamily="34" charset="0"/>
                <a:cs typeface="Arial"/>
                <a:sym typeface="Arial"/>
              </a:rPr>
              <a:t>ehen</a:t>
            </a:r>
            <a:endParaRPr lang="en-GB" sz="5400" dirty="0">
              <a:solidFill>
                <a:srgbClr val="FFCC00"/>
              </a:solidFill>
              <a:latin typeface="Century Gothic" panose="020B0502020202020204" pitchFamily="34" charset="0"/>
              <a:cs typeface="Arial"/>
              <a:sym typeface="Arial"/>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2207" y="1932285"/>
            <a:ext cx="1327586" cy="1576508"/>
          </a:xfrm>
          <a:prstGeom prst="rect">
            <a:avLst/>
          </a:prstGeom>
        </p:spPr>
      </p:pic>
    </p:spTree>
    <p:extLst>
      <p:ext uri="{BB962C8B-B14F-4D97-AF65-F5344CB8AC3E}">
        <p14:creationId xmlns:p14="http://schemas.microsoft.com/office/powerpoint/2010/main" val="16582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532926" y="1760054"/>
            <a:ext cx="3043005"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___ulfach</a:t>
            </a:r>
            <a:endParaRPr lang="en-GB" sz="4400" kern="0" dirty="0">
              <a:solidFill>
                <a:srgbClr val="002060"/>
              </a:solidFill>
              <a:latin typeface="Century Gothic" panose="020B0502020202020204" pitchFamily="34" charset="0"/>
              <a:cs typeface="Arial"/>
              <a:sym typeface="Arial"/>
            </a:endParaRPr>
          </a:p>
        </p:txBody>
      </p:sp>
      <p:sp>
        <p:nvSpPr>
          <p:cNvPr id="46" name="TextBox 45"/>
          <p:cNvSpPr txBox="1"/>
          <p:nvPr/>
        </p:nvSpPr>
        <p:spPr>
          <a:xfrm>
            <a:off x="1486669" y="2768378"/>
            <a:ext cx="2443397"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__ehen</a:t>
            </a:r>
            <a:endParaRPr lang="en-GB" sz="4400" kern="0" dirty="0">
              <a:solidFill>
                <a:srgbClr val="002060"/>
              </a:solidFill>
              <a:latin typeface="Century Gothic" panose="020B0502020202020204" pitchFamily="34" charset="0"/>
              <a:cs typeface="Arial"/>
              <a:sym typeface="Arial"/>
            </a:endParaRPr>
          </a:p>
        </p:txBody>
      </p:sp>
      <p:sp>
        <p:nvSpPr>
          <p:cNvPr id="47" name="TextBox 46"/>
          <p:cNvSpPr txBox="1"/>
          <p:nvPr/>
        </p:nvSpPr>
        <p:spPr>
          <a:xfrm>
            <a:off x="1443973" y="3739137"/>
            <a:ext cx="2443397"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__ück</a:t>
            </a:r>
            <a:endParaRPr lang="en-GB" sz="4400" kern="0" dirty="0">
              <a:solidFill>
                <a:srgbClr val="002060"/>
              </a:solidFill>
              <a:latin typeface="Century Gothic" panose="020B0502020202020204" pitchFamily="34" charset="0"/>
              <a:cs typeface="Arial"/>
              <a:sym typeface="Arial"/>
            </a:endParaRPr>
          </a:p>
        </p:txBody>
      </p:sp>
      <p:sp>
        <p:nvSpPr>
          <p:cNvPr id="48" name="TextBox 47"/>
          <p:cNvSpPr txBox="1"/>
          <p:nvPr/>
        </p:nvSpPr>
        <p:spPr>
          <a:xfrm>
            <a:off x="1444731" y="4622761"/>
            <a:ext cx="3147937"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____reiben</a:t>
            </a:r>
            <a:endParaRPr lang="en-GB" sz="4400" kern="0" dirty="0">
              <a:solidFill>
                <a:srgbClr val="002060"/>
              </a:solidFill>
              <a:latin typeface="Century Gothic" panose="020B0502020202020204" pitchFamily="34" charset="0"/>
              <a:cs typeface="Arial"/>
              <a:sym typeface="Arial"/>
            </a:endParaRPr>
          </a:p>
        </p:txBody>
      </p:sp>
      <p:sp>
        <p:nvSpPr>
          <p:cNvPr id="49" name="TextBox 48"/>
          <p:cNvSpPr txBox="1"/>
          <p:nvPr/>
        </p:nvSpPr>
        <p:spPr>
          <a:xfrm>
            <a:off x="7880513" y="4643131"/>
            <a:ext cx="3147937"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Gut ___ein</a:t>
            </a:r>
            <a:endParaRPr lang="en-GB" sz="4400" kern="0" dirty="0">
              <a:solidFill>
                <a:srgbClr val="002060"/>
              </a:solidFill>
              <a:latin typeface="Century Gothic" panose="020B0502020202020204" pitchFamily="34" charset="0"/>
              <a:cs typeface="Arial"/>
              <a:sym typeface="Arial"/>
            </a:endParaRPr>
          </a:p>
        </p:txBody>
      </p:sp>
      <p:sp>
        <p:nvSpPr>
          <p:cNvPr id="50" name="TextBox 49"/>
          <p:cNvSpPr txBox="1"/>
          <p:nvPr/>
        </p:nvSpPr>
        <p:spPr>
          <a:xfrm>
            <a:off x="7880513" y="1769238"/>
            <a:ext cx="3147937"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 __reng</a:t>
            </a:r>
            <a:endParaRPr lang="en-GB" sz="4400" kern="0" dirty="0">
              <a:solidFill>
                <a:srgbClr val="002060"/>
              </a:solidFill>
              <a:latin typeface="Century Gothic" panose="020B0502020202020204" pitchFamily="34" charset="0"/>
              <a:cs typeface="Arial"/>
              <a:sym typeface="Arial"/>
            </a:endParaRPr>
          </a:p>
        </p:txBody>
      </p:sp>
      <p:sp>
        <p:nvSpPr>
          <p:cNvPr id="53" name="TextBox 52"/>
          <p:cNvSpPr txBox="1"/>
          <p:nvPr/>
        </p:nvSpPr>
        <p:spPr>
          <a:xfrm>
            <a:off x="7880513" y="2777267"/>
            <a:ext cx="3966713"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Ge ___enk</a:t>
            </a:r>
            <a:endParaRPr lang="en-GB" sz="4400" kern="0" dirty="0">
              <a:solidFill>
                <a:srgbClr val="002060"/>
              </a:solidFill>
              <a:latin typeface="Century Gothic" panose="020B0502020202020204" pitchFamily="34" charset="0"/>
              <a:cs typeface="Arial"/>
              <a:sym typeface="Arial"/>
            </a:endParaRPr>
          </a:p>
        </p:txBody>
      </p:sp>
      <p:sp>
        <p:nvSpPr>
          <p:cNvPr id="55" name="TextBox 54"/>
          <p:cNvSpPr txBox="1"/>
          <p:nvPr/>
        </p:nvSpPr>
        <p:spPr>
          <a:xfrm>
            <a:off x="7940843" y="3856013"/>
            <a:ext cx="3846054"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Deut___</a:t>
            </a:r>
            <a:endParaRPr lang="en-GB" sz="4400" kern="0" dirty="0">
              <a:solidFill>
                <a:srgbClr val="002060"/>
              </a:solidFill>
              <a:latin typeface="Century Gothic" panose="020B0502020202020204" pitchFamily="34" charset="0"/>
              <a:cs typeface="Arial"/>
              <a:sym typeface="Arial"/>
            </a:endParaRPr>
          </a:p>
        </p:txBody>
      </p:sp>
      <p:sp>
        <p:nvSpPr>
          <p:cNvPr id="2" name="TextBox 1"/>
          <p:cNvSpPr txBox="1"/>
          <p:nvPr/>
        </p:nvSpPr>
        <p:spPr>
          <a:xfrm>
            <a:off x="1364863" y="1739100"/>
            <a:ext cx="1179003"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25" name="TextBox 24"/>
          <p:cNvSpPr txBox="1"/>
          <p:nvPr/>
        </p:nvSpPr>
        <p:spPr>
          <a:xfrm>
            <a:off x="1620876" y="2770348"/>
            <a:ext cx="1179003"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st</a:t>
            </a:r>
            <a:endParaRPr lang="en-GB" sz="4400" kern="0" dirty="0">
              <a:solidFill>
                <a:srgbClr val="ED7D31"/>
              </a:solidFill>
              <a:latin typeface="Century Gothic" panose="020B0502020202020204" pitchFamily="34" charset="0"/>
              <a:cs typeface="Arial"/>
              <a:sym typeface="Arial"/>
            </a:endParaRPr>
          </a:p>
        </p:txBody>
      </p:sp>
      <p:sp>
        <p:nvSpPr>
          <p:cNvPr id="26" name="TextBox 25"/>
          <p:cNvSpPr txBox="1"/>
          <p:nvPr/>
        </p:nvSpPr>
        <p:spPr>
          <a:xfrm>
            <a:off x="1514261" y="3721090"/>
            <a:ext cx="861830"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St</a:t>
            </a:r>
            <a:endParaRPr lang="en-GB" sz="4400" kern="0" dirty="0">
              <a:solidFill>
                <a:srgbClr val="ED7D31"/>
              </a:solidFill>
              <a:latin typeface="Century Gothic" panose="020B0502020202020204" pitchFamily="34" charset="0"/>
              <a:cs typeface="Arial"/>
              <a:sym typeface="Arial"/>
            </a:endParaRPr>
          </a:p>
        </p:txBody>
      </p:sp>
      <p:sp>
        <p:nvSpPr>
          <p:cNvPr id="27" name="TextBox 26"/>
          <p:cNvSpPr txBox="1"/>
          <p:nvPr/>
        </p:nvSpPr>
        <p:spPr>
          <a:xfrm>
            <a:off x="1532926" y="4622760"/>
            <a:ext cx="1862416" cy="769441"/>
          </a:xfrm>
          <a:prstGeom prst="rect">
            <a:avLst/>
          </a:prstGeom>
          <a:noFill/>
        </p:spPr>
        <p:txBody>
          <a:bodyPr wrap="square" rtlCol="0">
            <a:spAutoFit/>
          </a:bodyPr>
          <a:lstStyle/>
          <a:p>
            <a:pPr>
              <a:buClr>
                <a:srgbClr val="000000"/>
              </a:buClr>
              <a:buFont typeface="Arial"/>
              <a:buNone/>
            </a:pPr>
            <a:r>
              <a:rPr lang="en-GB" sz="4400" kern="0" dirty="0" err="1">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28" name="TextBox 27"/>
          <p:cNvSpPr txBox="1"/>
          <p:nvPr/>
        </p:nvSpPr>
        <p:spPr>
          <a:xfrm>
            <a:off x="8771047" y="4643131"/>
            <a:ext cx="1512189" cy="769441"/>
          </a:xfrm>
          <a:prstGeom prst="rect">
            <a:avLst/>
          </a:prstGeom>
          <a:noFill/>
        </p:spPr>
        <p:txBody>
          <a:bodyPr wrap="square" rtlCol="0">
            <a:spAutoFit/>
          </a:bodyPr>
          <a:lstStyle/>
          <a:p>
            <a:pPr algn="ctr">
              <a:buClr>
                <a:srgbClr val="000000"/>
              </a:buClr>
              <a:buFont typeface="Arial"/>
              <a:buNone/>
            </a:pPr>
            <a:r>
              <a:rPr lang="en-GB" sz="4400" kern="0">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30" name="TextBox 29"/>
          <p:cNvSpPr txBox="1"/>
          <p:nvPr/>
        </p:nvSpPr>
        <p:spPr>
          <a:xfrm>
            <a:off x="8116248" y="1760054"/>
            <a:ext cx="1179003"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st</a:t>
            </a:r>
            <a:endParaRPr lang="en-GB" sz="4400" kern="0" dirty="0">
              <a:solidFill>
                <a:srgbClr val="ED7D31"/>
              </a:solidFill>
              <a:latin typeface="Century Gothic" panose="020B0502020202020204" pitchFamily="34" charset="0"/>
              <a:cs typeface="Arial"/>
              <a:sym typeface="Arial"/>
            </a:endParaRPr>
          </a:p>
        </p:txBody>
      </p:sp>
      <p:sp>
        <p:nvSpPr>
          <p:cNvPr id="32" name="TextBox 31"/>
          <p:cNvSpPr txBox="1"/>
          <p:nvPr/>
        </p:nvSpPr>
        <p:spPr>
          <a:xfrm>
            <a:off x="8771047" y="2777266"/>
            <a:ext cx="1187155"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31" name="Google Shape;539;p39">
            <a:hlinkClick r:id="" action="ppaction://noaction">
              <a:snd r:embed="rId3" name="Schulfach.wav"/>
            </a:hlinkClick>
          </p:cNvPr>
          <p:cNvSpPr/>
          <p:nvPr/>
        </p:nvSpPr>
        <p:spPr>
          <a:xfrm>
            <a:off x="758525" y="1968943"/>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ea typeface="Century Gothic"/>
                <a:cs typeface="Century Gothic"/>
                <a:sym typeface="Century Gothic"/>
              </a:rPr>
              <a:t>1</a:t>
            </a:r>
            <a:endParaRPr sz="1400" kern="0">
              <a:solidFill>
                <a:srgbClr val="000000"/>
              </a:solidFill>
              <a:cs typeface="Arial"/>
              <a:sym typeface="Arial"/>
            </a:endParaRPr>
          </a:p>
        </p:txBody>
      </p:sp>
      <p:sp>
        <p:nvSpPr>
          <p:cNvPr id="33" name="Google Shape;539;p39">
            <a:hlinkClick r:id="" action="ppaction://noaction">
              <a:snd r:embed="rId4" name="stehen.wav"/>
            </a:hlinkClick>
          </p:cNvPr>
          <p:cNvSpPr/>
          <p:nvPr/>
        </p:nvSpPr>
        <p:spPr>
          <a:xfrm>
            <a:off x="784460" y="2926634"/>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panose="020B0502020202020204" pitchFamily="34" charset="0"/>
                <a:cs typeface="Arial"/>
                <a:sym typeface="Arial"/>
              </a:rPr>
              <a:t>2</a:t>
            </a:r>
            <a:endParaRPr sz="2400" b="1" kern="0">
              <a:solidFill>
                <a:srgbClr val="FFFFFF"/>
              </a:solidFill>
              <a:latin typeface="Century Gothic" panose="020B0502020202020204" pitchFamily="34" charset="0"/>
              <a:cs typeface="Arial"/>
              <a:sym typeface="Arial"/>
            </a:endParaRPr>
          </a:p>
        </p:txBody>
      </p:sp>
      <p:sp>
        <p:nvSpPr>
          <p:cNvPr id="35" name="Google Shape;539;p39">
            <a:hlinkClick r:id="" action="ppaction://noaction">
              <a:snd r:embed="rId5" name="Stuck.wav"/>
            </a:hlinkClick>
          </p:cNvPr>
          <p:cNvSpPr/>
          <p:nvPr/>
        </p:nvSpPr>
        <p:spPr>
          <a:xfrm>
            <a:off x="802746" y="3936163"/>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ea typeface="Century Gothic"/>
                <a:cs typeface="Century Gothic"/>
                <a:sym typeface="Century Gothic"/>
              </a:rPr>
              <a:t>3</a:t>
            </a:r>
            <a:endParaRPr sz="1400" kern="0">
              <a:solidFill>
                <a:srgbClr val="000000"/>
              </a:solidFill>
              <a:cs typeface="Arial"/>
              <a:sym typeface="Arial"/>
            </a:endParaRPr>
          </a:p>
        </p:txBody>
      </p:sp>
      <p:sp>
        <p:nvSpPr>
          <p:cNvPr id="36" name="Google Shape;539;p39">
            <a:hlinkClick r:id="" action="ppaction://noaction">
              <a:snd r:embed="rId6" name="schreiben.wav"/>
            </a:hlinkClick>
          </p:cNvPr>
          <p:cNvSpPr/>
          <p:nvPr/>
        </p:nvSpPr>
        <p:spPr>
          <a:xfrm>
            <a:off x="780277" y="4861119"/>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ea typeface="Century Gothic"/>
                <a:cs typeface="Century Gothic"/>
                <a:sym typeface="Century Gothic"/>
              </a:rPr>
              <a:t>4</a:t>
            </a:r>
            <a:endParaRPr sz="1400" kern="0">
              <a:solidFill>
                <a:srgbClr val="000000"/>
              </a:solidFill>
              <a:cs typeface="Arial"/>
              <a:sym typeface="Arial"/>
            </a:endParaRPr>
          </a:p>
        </p:txBody>
      </p:sp>
      <p:sp>
        <p:nvSpPr>
          <p:cNvPr id="37" name="Google Shape;539;p39">
            <a:hlinkClick r:id="" action="ppaction://noaction">
              <a:snd r:embed="rId7" name="streng.wav"/>
            </a:hlinkClick>
          </p:cNvPr>
          <p:cNvSpPr/>
          <p:nvPr/>
        </p:nvSpPr>
        <p:spPr>
          <a:xfrm>
            <a:off x="7239286" y="2003118"/>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cs typeface="Arial"/>
                <a:sym typeface="Century Gothic"/>
              </a:rPr>
              <a:t>6</a:t>
            </a:r>
            <a:endParaRPr sz="1400" kern="0">
              <a:solidFill>
                <a:srgbClr val="000000"/>
              </a:solidFill>
              <a:cs typeface="Arial"/>
              <a:sym typeface="Arial"/>
            </a:endParaRPr>
          </a:p>
        </p:txBody>
      </p:sp>
      <p:sp>
        <p:nvSpPr>
          <p:cNvPr id="38" name="Google Shape;539;p39">
            <a:hlinkClick r:id="" action="ppaction://noaction">
              <a:snd r:embed="rId8" name="Geschenk.wav"/>
            </a:hlinkClick>
          </p:cNvPr>
          <p:cNvSpPr/>
          <p:nvPr/>
        </p:nvSpPr>
        <p:spPr>
          <a:xfrm>
            <a:off x="7239286" y="2994536"/>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cs typeface="Arial"/>
                <a:sym typeface="Century Gothic"/>
              </a:rPr>
              <a:t>7</a:t>
            </a:r>
            <a:endParaRPr sz="1400" kern="0">
              <a:solidFill>
                <a:srgbClr val="000000"/>
              </a:solidFill>
              <a:cs typeface="Arial"/>
              <a:sym typeface="Arial"/>
            </a:endParaRPr>
          </a:p>
        </p:txBody>
      </p:sp>
      <p:sp>
        <p:nvSpPr>
          <p:cNvPr id="39" name="Google Shape;539;p39">
            <a:hlinkClick r:id="" action="ppaction://noaction">
              <a:snd r:embed="rId9" name="Deutsch.wav"/>
            </a:hlinkClick>
          </p:cNvPr>
          <p:cNvSpPr/>
          <p:nvPr/>
        </p:nvSpPr>
        <p:spPr>
          <a:xfrm>
            <a:off x="7239286" y="3940421"/>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cs typeface="Arial"/>
                <a:sym typeface="Century Gothic"/>
              </a:rPr>
              <a:t>8</a:t>
            </a:r>
            <a:endParaRPr sz="1400" kern="0">
              <a:solidFill>
                <a:srgbClr val="000000"/>
              </a:solidFill>
              <a:cs typeface="Arial"/>
              <a:sym typeface="Arial"/>
            </a:endParaRPr>
          </a:p>
        </p:txBody>
      </p:sp>
      <p:sp>
        <p:nvSpPr>
          <p:cNvPr id="40" name="Google Shape;539;p39">
            <a:hlinkClick r:id="" action="ppaction://noaction">
              <a:snd r:embed="rId10" name="Gutschein.wav"/>
            </a:hlinkClick>
          </p:cNvPr>
          <p:cNvSpPr/>
          <p:nvPr/>
        </p:nvSpPr>
        <p:spPr>
          <a:xfrm>
            <a:off x="7246666" y="4801386"/>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cs typeface="Arial"/>
                <a:sym typeface="Century Gothic"/>
              </a:rPr>
              <a:t>9</a:t>
            </a:r>
            <a:endParaRPr sz="1400" kern="0">
              <a:solidFill>
                <a:srgbClr val="000000"/>
              </a:solidFill>
              <a:cs typeface="Arial"/>
              <a:sym typeface="Arial"/>
            </a:endParaRPr>
          </a:p>
        </p:txBody>
      </p:sp>
      <p:sp>
        <p:nvSpPr>
          <p:cNvPr id="41" name="Google Shape;89;p3"/>
          <p:cNvSpPr/>
          <p:nvPr/>
        </p:nvSpPr>
        <p:spPr>
          <a:xfrm>
            <a:off x="9295252" y="247046"/>
            <a:ext cx="2662076" cy="412173"/>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GB" b="1" kern="0">
                <a:solidFill>
                  <a:srgbClr val="FFFFFF"/>
                </a:solidFill>
                <a:latin typeface="Century Gothic"/>
                <a:ea typeface="Century Gothic"/>
                <a:cs typeface="Century Gothic"/>
                <a:sym typeface="Century Gothic"/>
              </a:rPr>
              <a:t>hören und schreiben</a:t>
            </a:r>
            <a:endParaRPr b="1" kern="0">
              <a:solidFill>
                <a:srgbClr val="FFFFFF"/>
              </a:solidFill>
              <a:latin typeface="Century Gothic"/>
              <a:ea typeface="Century Gothic"/>
              <a:cs typeface="Century Gothic"/>
              <a:sym typeface="Century Gothic"/>
            </a:endParaRPr>
          </a:p>
        </p:txBody>
      </p:sp>
      <p:sp>
        <p:nvSpPr>
          <p:cNvPr id="4" name="Title 3"/>
          <p:cNvSpPr>
            <a:spLocks noGrp="1"/>
          </p:cNvSpPr>
          <p:nvPr>
            <p:ph type="title"/>
          </p:nvPr>
        </p:nvSpPr>
        <p:spPr/>
        <p:txBody>
          <a:bodyPr/>
          <a:lstStyle/>
          <a:p>
            <a:pPr algn="ctr"/>
            <a:r>
              <a:rPr lang="en-GB" b="1" dirty="0">
                <a:solidFill>
                  <a:schemeClr val="accent2"/>
                </a:solidFill>
                <a:latin typeface="Century Gothic" panose="020B0502020202020204" pitchFamily="34" charset="0"/>
              </a:rPr>
              <a:t>SCH </a:t>
            </a:r>
            <a:r>
              <a:rPr lang="en-GB" b="1" dirty="0" err="1">
                <a:solidFill>
                  <a:schemeClr val="accent2"/>
                </a:solidFill>
                <a:latin typeface="Century Gothic" panose="020B0502020202020204" pitchFamily="34" charset="0"/>
              </a:rPr>
              <a:t>oder</a:t>
            </a:r>
            <a:r>
              <a:rPr lang="en-GB" b="1" dirty="0">
                <a:solidFill>
                  <a:schemeClr val="accent2"/>
                </a:solidFill>
                <a:latin typeface="Century Gothic" panose="020B0502020202020204" pitchFamily="34" charset="0"/>
              </a:rPr>
              <a:t> ST?</a:t>
            </a:r>
            <a:br>
              <a:rPr lang="en-GB" b="1" dirty="0">
                <a:solidFill>
                  <a:schemeClr val="accent2"/>
                </a:solidFill>
                <a:latin typeface="Century Gothic" panose="020B0502020202020204" pitchFamily="34" charset="0"/>
              </a:rPr>
            </a:br>
            <a:endParaRPr lang="en-GB" dirty="0"/>
          </a:p>
        </p:txBody>
      </p:sp>
      <p:sp>
        <p:nvSpPr>
          <p:cNvPr id="29" name="Google Shape;539;p39">
            <a:hlinkClick r:id="" action="ppaction://noaction">
              <a:snd r:embed="rId11" name="Fleisch.wav"/>
            </a:hlinkClick>
          </p:cNvPr>
          <p:cNvSpPr/>
          <p:nvPr/>
        </p:nvSpPr>
        <p:spPr>
          <a:xfrm>
            <a:off x="780277" y="5747270"/>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cs typeface="Arial"/>
                <a:sym typeface="Century Gothic"/>
              </a:rPr>
              <a:t>5</a:t>
            </a:r>
            <a:endParaRPr sz="1400" kern="0">
              <a:solidFill>
                <a:srgbClr val="000000"/>
              </a:solidFill>
              <a:cs typeface="Arial"/>
              <a:sym typeface="Arial"/>
            </a:endParaRPr>
          </a:p>
        </p:txBody>
      </p:sp>
      <p:sp>
        <p:nvSpPr>
          <p:cNvPr id="42" name="Google Shape;539;p39">
            <a:hlinkClick r:id="" action="ppaction://noaction">
              <a:snd r:embed="rId12" name="Kunst.wav"/>
            </a:hlinkClick>
          </p:cNvPr>
          <p:cNvSpPr/>
          <p:nvPr/>
        </p:nvSpPr>
        <p:spPr>
          <a:xfrm>
            <a:off x="7246666" y="5747271"/>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b="1" kern="0">
                <a:solidFill>
                  <a:srgbClr val="FFFFFF"/>
                </a:solidFill>
                <a:latin typeface="Century Gothic"/>
                <a:cs typeface="Arial"/>
                <a:sym typeface="Century Gothic"/>
              </a:rPr>
              <a:t>10</a:t>
            </a:r>
            <a:endParaRPr sz="1100" kern="0">
              <a:solidFill>
                <a:srgbClr val="000000"/>
              </a:solidFill>
              <a:cs typeface="Arial"/>
              <a:sym typeface="Arial"/>
            </a:endParaRPr>
          </a:p>
        </p:txBody>
      </p:sp>
      <p:sp>
        <p:nvSpPr>
          <p:cNvPr id="44" name="TextBox 43"/>
          <p:cNvSpPr txBox="1"/>
          <p:nvPr/>
        </p:nvSpPr>
        <p:spPr>
          <a:xfrm>
            <a:off x="1443973" y="5566617"/>
            <a:ext cx="3966713"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Flei ___</a:t>
            </a:r>
            <a:endParaRPr lang="en-GB" sz="4400" kern="0" dirty="0">
              <a:solidFill>
                <a:srgbClr val="002060"/>
              </a:solidFill>
              <a:latin typeface="Century Gothic" panose="020B0502020202020204" pitchFamily="34" charset="0"/>
              <a:cs typeface="Arial"/>
              <a:sym typeface="Arial"/>
            </a:endParaRPr>
          </a:p>
        </p:txBody>
      </p:sp>
      <p:sp>
        <p:nvSpPr>
          <p:cNvPr id="51" name="TextBox 50"/>
          <p:cNvSpPr txBox="1"/>
          <p:nvPr/>
        </p:nvSpPr>
        <p:spPr>
          <a:xfrm>
            <a:off x="2376091" y="5566617"/>
            <a:ext cx="1187155"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52" name="TextBox 51"/>
          <p:cNvSpPr txBox="1"/>
          <p:nvPr/>
        </p:nvSpPr>
        <p:spPr>
          <a:xfrm>
            <a:off x="9270291" y="3856012"/>
            <a:ext cx="1187155"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54" name="TextBox 53"/>
          <p:cNvSpPr txBox="1"/>
          <p:nvPr/>
        </p:nvSpPr>
        <p:spPr>
          <a:xfrm>
            <a:off x="8937639" y="5565264"/>
            <a:ext cx="1179003"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st</a:t>
            </a:r>
            <a:endParaRPr lang="en-GB" sz="4400" kern="0" dirty="0">
              <a:solidFill>
                <a:srgbClr val="ED7D31"/>
              </a:solidFill>
              <a:latin typeface="Century Gothic" panose="020B0502020202020204" pitchFamily="34" charset="0"/>
              <a:cs typeface="Arial"/>
              <a:sym typeface="Arial"/>
            </a:endParaRPr>
          </a:p>
        </p:txBody>
      </p:sp>
      <p:sp>
        <p:nvSpPr>
          <p:cNvPr id="57" name="TextBox 56"/>
          <p:cNvSpPr txBox="1"/>
          <p:nvPr/>
        </p:nvSpPr>
        <p:spPr>
          <a:xfrm>
            <a:off x="7880513" y="5566616"/>
            <a:ext cx="3966713"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Kun__</a:t>
            </a:r>
            <a:endParaRPr lang="en-GB" sz="4400" kern="0" dirty="0">
              <a:solidFill>
                <a:srgbClr val="00206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19604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28" grpId="0"/>
      <p:bldP spid="30" grpId="0"/>
      <p:bldP spid="32" grpId="0"/>
      <p:bldP spid="51" grpId="0"/>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a:xfrm>
            <a:off x="1875646" y="357937"/>
            <a:ext cx="8906565" cy="1282676"/>
          </a:xfrm>
        </p:spPr>
        <p:txBody>
          <a:bodyPr>
            <a:noAutofit/>
          </a:bodyPr>
          <a:lstStyle/>
          <a:p>
            <a:pPr algn="ctr"/>
            <a:r>
              <a:rPr lang="en-GB" b="1">
                <a:solidFill>
                  <a:schemeClr val="accent2"/>
                </a:solidFill>
                <a:latin typeface="Century Gothic" panose="020B0502020202020204" pitchFamily="34" charset="0"/>
              </a:rPr>
              <a:t>SCH oder ST?</a:t>
            </a:r>
            <a:br>
              <a:rPr lang="en-GB" b="1">
                <a:solidFill>
                  <a:schemeClr val="accent2"/>
                </a:solidFill>
                <a:latin typeface="Century Gothic" panose="020B0502020202020204" pitchFamily="34" charset="0"/>
              </a:rPr>
            </a:br>
            <a:endParaRPr lang="en-GB" b="1" dirty="0">
              <a:solidFill>
                <a:schemeClr val="accent5">
                  <a:lumMod val="50000"/>
                </a:schemeClr>
              </a:solidFill>
            </a:endParaRPr>
          </a:p>
        </p:txBody>
      </p:sp>
      <p:sp>
        <p:nvSpPr>
          <p:cNvPr id="45" name="TextBox 44"/>
          <p:cNvSpPr txBox="1"/>
          <p:nvPr/>
        </p:nvSpPr>
        <p:spPr>
          <a:xfrm>
            <a:off x="1497196" y="1772329"/>
            <a:ext cx="3043005" cy="769441"/>
          </a:xfrm>
          <a:prstGeom prst="rect">
            <a:avLst/>
          </a:prstGeom>
          <a:noFill/>
        </p:spPr>
        <p:txBody>
          <a:bodyPr wrap="square" rtlCol="0">
            <a:spAutoFit/>
          </a:bodyPr>
          <a:lstStyle/>
          <a:p>
            <a:pPr>
              <a:buClr>
                <a:srgbClr val="000000"/>
              </a:buClr>
              <a:buFont typeface="Arial"/>
              <a:buNone/>
            </a:pPr>
            <a:r>
              <a:rPr lang="en-GB" sz="4400" kern="0" dirty="0" err="1">
                <a:solidFill>
                  <a:srgbClr val="ED7D31"/>
                </a:solidFill>
                <a:latin typeface="Century Gothic" panose="020B0502020202020204" pitchFamily="34" charset="0"/>
                <a:cs typeface="Arial"/>
                <a:sym typeface="Arial"/>
              </a:rPr>
              <a:t>Sch</a:t>
            </a:r>
            <a:r>
              <a:rPr lang="en-GB" sz="4400" kern="0" dirty="0" err="1">
                <a:solidFill>
                  <a:srgbClr val="002060"/>
                </a:solidFill>
                <a:latin typeface="Century Gothic" panose="020B0502020202020204" pitchFamily="34" charset="0"/>
                <a:cs typeface="Arial"/>
                <a:sym typeface="Arial"/>
              </a:rPr>
              <a:t>ulfach</a:t>
            </a:r>
            <a:endParaRPr lang="en-GB" sz="4400" kern="0" dirty="0">
              <a:solidFill>
                <a:srgbClr val="002060"/>
              </a:solidFill>
              <a:latin typeface="Century Gothic" panose="020B0502020202020204" pitchFamily="34" charset="0"/>
              <a:cs typeface="Arial"/>
              <a:sym typeface="Arial"/>
            </a:endParaRPr>
          </a:p>
        </p:txBody>
      </p:sp>
      <p:sp>
        <p:nvSpPr>
          <p:cNvPr id="46" name="TextBox 45"/>
          <p:cNvSpPr txBox="1"/>
          <p:nvPr/>
        </p:nvSpPr>
        <p:spPr>
          <a:xfrm>
            <a:off x="1486669" y="2768378"/>
            <a:ext cx="2443397"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st</a:t>
            </a:r>
            <a:r>
              <a:rPr lang="en-GB" sz="4400" kern="0">
                <a:solidFill>
                  <a:srgbClr val="002060"/>
                </a:solidFill>
                <a:latin typeface="Century Gothic" panose="020B0502020202020204" pitchFamily="34" charset="0"/>
                <a:cs typeface="Arial"/>
                <a:sym typeface="Arial"/>
              </a:rPr>
              <a:t>ehen</a:t>
            </a:r>
            <a:endParaRPr lang="en-GB" sz="4400" kern="0" dirty="0">
              <a:solidFill>
                <a:srgbClr val="002060"/>
              </a:solidFill>
              <a:latin typeface="Century Gothic" panose="020B0502020202020204" pitchFamily="34" charset="0"/>
              <a:cs typeface="Arial"/>
              <a:sym typeface="Arial"/>
            </a:endParaRPr>
          </a:p>
        </p:txBody>
      </p:sp>
      <p:sp>
        <p:nvSpPr>
          <p:cNvPr id="47" name="TextBox 46"/>
          <p:cNvSpPr txBox="1"/>
          <p:nvPr/>
        </p:nvSpPr>
        <p:spPr>
          <a:xfrm>
            <a:off x="1443973" y="3739137"/>
            <a:ext cx="2443397"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St</a:t>
            </a:r>
            <a:r>
              <a:rPr lang="en-GB" sz="4400" kern="0">
                <a:solidFill>
                  <a:srgbClr val="002060"/>
                </a:solidFill>
                <a:latin typeface="Century Gothic" panose="020B0502020202020204" pitchFamily="34" charset="0"/>
                <a:cs typeface="Arial"/>
                <a:sym typeface="Arial"/>
              </a:rPr>
              <a:t>ück</a:t>
            </a:r>
            <a:endParaRPr lang="en-GB" sz="4400" kern="0" dirty="0">
              <a:solidFill>
                <a:srgbClr val="002060"/>
              </a:solidFill>
              <a:latin typeface="Century Gothic" panose="020B0502020202020204" pitchFamily="34" charset="0"/>
              <a:cs typeface="Arial"/>
              <a:sym typeface="Arial"/>
            </a:endParaRPr>
          </a:p>
        </p:txBody>
      </p:sp>
      <p:sp>
        <p:nvSpPr>
          <p:cNvPr id="48" name="TextBox 47"/>
          <p:cNvSpPr txBox="1"/>
          <p:nvPr/>
        </p:nvSpPr>
        <p:spPr>
          <a:xfrm>
            <a:off x="1444731" y="4622761"/>
            <a:ext cx="3147937"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sch</a:t>
            </a:r>
            <a:r>
              <a:rPr lang="en-GB" sz="4400" kern="0">
                <a:solidFill>
                  <a:srgbClr val="002060"/>
                </a:solidFill>
                <a:latin typeface="Century Gothic" panose="020B0502020202020204" pitchFamily="34" charset="0"/>
                <a:cs typeface="Arial"/>
                <a:sym typeface="Arial"/>
              </a:rPr>
              <a:t>reiben</a:t>
            </a:r>
            <a:endParaRPr lang="en-GB" sz="4400" kern="0" dirty="0">
              <a:solidFill>
                <a:srgbClr val="002060"/>
              </a:solidFill>
              <a:latin typeface="Century Gothic" panose="020B0502020202020204" pitchFamily="34" charset="0"/>
              <a:cs typeface="Arial"/>
              <a:sym typeface="Arial"/>
            </a:endParaRPr>
          </a:p>
        </p:txBody>
      </p:sp>
      <p:sp>
        <p:nvSpPr>
          <p:cNvPr id="49" name="TextBox 48"/>
          <p:cNvSpPr txBox="1"/>
          <p:nvPr/>
        </p:nvSpPr>
        <p:spPr>
          <a:xfrm>
            <a:off x="7880513" y="4643131"/>
            <a:ext cx="3147937"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Gut</a:t>
            </a:r>
            <a:r>
              <a:rPr lang="en-GB" sz="4400" kern="0">
                <a:solidFill>
                  <a:srgbClr val="ED7D31"/>
                </a:solidFill>
                <a:latin typeface="Century Gothic" panose="020B0502020202020204" pitchFamily="34" charset="0"/>
                <a:cs typeface="Arial"/>
                <a:sym typeface="Arial"/>
              </a:rPr>
              <a:t>sch</a:t>
            </a:r>
            <a:r>
              <a:rPr lang="en-GB" sz="4400" kern="0">
                <a:solidFill>
                  <a:srgbClr val="002060"/>
                </a:solidFill>
                <a:latin typeface="Century Gothic" panose="020B0502020202020204" pitchFamily="34" charset="0"/>
                <a:cs typeface="Arial"/>
                <a:sym typeface="Arial"/>
              </a:rPr>
              <a:t>ein</a:t>
            </a:r>
            <a:endParaRPr lang="en-GB" sz="4400" kern="0" dirty="0">
              <a:solidFill>
                <a:srgbClr val="002060"/>
              </a:solidFill>
              <a:latin typeface="Century Gothic" panose="020B0502020202020204" pitchFamily="34" charset="0"/>
              <a:cs typeface="Arial"/>
              <a:sym typeface="Arial"/>
            </a:endParaRPr>
          </a:p>
        </p:txBody>
      </p:sp>
      <p:sp>
        <p:nvSpPr>
          <p:cNvPr id="50" name="TextBox 49"/>
          <p:cNvSpPr txBox="1"/>
          <p:nvPr/>
        </p:nvSpPr>
        <p:spPr>
          <a:xfrm>
            <a:off x="7880513" y="1769238"/>
            <a:ext cx="3147937" cy="769441"/>
          </a:xfrm>
          <a:prstGeom prst="rect">
            <a:avLst/>
          </a:prstGeom>
          <a:noFill/>
        </p:spPr>
        <p:txBody>
          <a:bodyPr wrap="square" rtlCol="0">
            <a:spAutoFit/>
          </a:bodyPr>
          <a:lstStyle/>
          <a:p>
            <a:pPr>
              <a:buClr>
                <a:srgbClr val="000000"/>
              </a:buClr>
              <a:buFont typeface="Arial"/>
              <a:buNone/>
            </a:pPr>
            <a:r>
              <a:rPr lang="en-GB" sz="4400" kern="0">
                <a:solidFill>
                  <a:srgbClr val="ED7D31"/>
                </a:solidFill>
                <a:latin typeface="Century Gothic" panose="020B0502020202020204" pitchFamily="34" charset="0"/>
                <a:cs typeface="Arial"/>
                <a:sym typeface="Arial"/>
              </a:rPr>
              <a:t>st</a:t>
            </a:r>
            <a:r>
              <a:rPr lang="en-GB" sz="4400" kern="0">
                <a:solidFill>
                  <a:srgbClr val="002060"/>
                </a:solidFill>
                <a:latin typeface="Century Gothic" panose="020B0502020202020204" pitchFamily="34" charset="0"/>
                <a:cs typeface="Arial"/>
                <a:sym typeface="Arial"/>
              </a:rPr>
              <a:t>reng</a:t>
            </a:r>
            <a:endParaRPr lang="en-GB" sz="4400" kern="0" dirty="0">
              <a:solidFill>
                <a:srgbClr val="002060"/>
              </a:solidFill>
              <a:latin typeface="Century Gothic" panose="020B0502020202020204" pitchFamily="34" charset="0"/>
              <a:cs typeface="Arial"/>
              <a:sym typeface="Arial"/>
            </a:endParaRPr>
          </a:p>
        </p:txBody>
      </p:sp>
      <p:sp>
        <p:nvSpPr>
          <p:cNvPr id="53" name="TextBox 52"/>
          <p:cNvSpPr txBox="1"/>
          <p:nvPr/>
        </p:nvSpPr>
        <p:spPr>
          <a:xfrm>
            <a:off x="7880513" y="2777267"/>
            <a:ext cx="3966713"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Ge</a:t>
            </a:r>
            <a:r>
              <a:rPr lang="en-GB" sz="4400" kern="0">
                <a:solidFill>
                  <a:srgbClr val="ED7D31"/>
                </a:solidFill>
                <a:latin typeface="Century Gothic" panose="020B0502020202020204" pitchFamily="34" charset="0"/>
                <a:cs typeface="Arial"/>
                <a:sym typeface="Arial"/>
              </a:rPr>
              <a:t>sch</a:t>
            </a:r>
            <a:r>
              <a:rPr lang="en-GB" sz="4400" kern="0">
                <a:solidFill>
                  <a:srgbClr val="002060"/>
                </a:solidFill>
                <a:latin typeface="Century Gothic" panose="020B0502020202020204" pitchFamily="34" charset="0"/>
                <a:cs typeface="Arial"/>
                <a:sym typeface="Arial"/>
              </a:rPr>
              <a:t>enk</a:t>
            </a:r>
            <a:endParaRPr lang="en-GB" sz="4400" kern="0" dirty="0">
              <a:solidFill>
                <a:srgbClr val="002060"/>
              </a:solidFill>
              <a:latin typeface="Century Gothic" panose="020B0502020202020204" pitchFamily="34" charset="0"/>
              <a:cs typeface="Arial"/>
              <a:sym typeface="Arial"/>
            </a:endParaRPr>
          </a:p>
        </p:txBody>
      </p:sp>
      <p:sp>
        <p:nvSpPr>
          <p:cNvPr id="55" name="TextBox 54"/>
          <p:cNvSpPr txBox="1"/>
          <p:nvPr/>
        </p:nvSpPr>
        <p:spPr>
          <a:xfrm>
            <a:off x="7880513" y="3745065"/>
            <a:ext cx="3966713"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Deut</a:t>
            </a:r>
            <a:r>
              <a:rPr lang="en-GB" sz="4400" kern="0">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31" name="Google Shape;539;p39">
            <a:hlinkClick r:id="" action="ppaction://noaction">
              <a:snd r:embed="rId3" name="Schulfach.wav"/>
            </a:hlinkClick>
          </p:cNvPr>
          <p:cNvSpPr/>
          <p:nvPr/>
        </p:nvSpPr>
        <p:spPr>
          <a:xfrm>
            <a:off x="749671" y="1987584"/>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ea typeface="Century Gothic"/>
                <a:cs typeface="Century Gothic"/>
                <a:sym typeface="Century Gothic"/>
              </a:rPr>
              <a:t>1</a:t>
            </a:r>
            <a:endParaRPr sz="1400" kern="0">
              <a:solidFill>
                <a:srgbClr val="000000"/>
              </a:solidFill>
              <a:cs typeface="Arial"/>
              <a:sym typeface="Arial"/>
            </a:endParaRPr>
          </a:p>
        </p:txBody>
      </p:sp>
      <p:sp>
        <p:nvSpPr>
          <p:cNvPr id="33" name="Google Shape;539;p39">
            <a:hlinkClick r:id="" action="ppaction://noaction">
              <a:snd r:embed="rId4" name="stehen.wav"/>
            </a:hlinkClick>
          </p:cNvPr>
          <p:cNvSpPr/>
          <p:nvPr/>
        </p:nvSpPr>
        <p:spPr>
          <a:xfrm>
            <a:off x="749671" y="2935523"/>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panose="020B0502020202020204" pitchFamily="34" charset="0"/>
                <a:cs typeface="Arial"/>
                <a:sym typeface="Arial"/>
              </a:rPr>
              <a:t>2</a:t>
            </a:r>
            <a:endParaRPr sz="2400" b="1" kern="0">
              <a:solidFill>
                <a:srgbClr val="FFFFFF"/>
              </a:solidFill>
              <a:latin typeface="Century Gothic" panose="020B0502020202020204" pitchFamily="34" charset="0"/>
              <a:cs typeface="Arial"/>
              <a:sym typeface="Arial"/>
            </a:endParaRPr>
          </a:p>
        </p:txBody>
      </p:sp>
      <p:sp>
        <p:nvSpPr>
          <p:cNvPr id="35" name="Google Shape;539;p39">
            <a:hlinkClick r:id="" action="ppaction://noaction">
              <a:snd r:embed="rId5" name="Stuck.wav"/>
            </a:hlinkClick>
          </p:cNvPr>
          <p:cNvSpPr/>
          <p:nvPr/>
        </p:nvSpPr>
        <p:spPr>
          <a:xfrm>
            <a:off x="749671" y="3940420"/>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ea typeface="Century Gothic"/>
                <a:cs typeface="Century Gothic"/>
                <a:sym typeface="Century Gothic"/>
              </a:rPr>
              <a:t>3</a:t>
            </a:r>
            <a:endParaRPr sz="1400" kern="0">
              <a:solidFill>
                <a:srgbClr val="000000"/>
              </a:solidFill>
              <a:cs typeface="Arial"/>
              <a:sym typeface="Arial"/>
            </a:endParaRPr>
          </a:p>
        </p:txBody>
      </p:sp>
      <p:sp>
        <p:nvSpPr>
          <p:cNvPr id="36" name="Google Shape;539;p39">
            <a:hlinkClick r:id="" action="ppaction://noaction">
              <a:snd r:embed="rId6" name="schreiben.wav"/>
            </a:hlinkClick>
          </p:cNvPr>
          <p:cNvSpPr/>
          <p:nvPr/>
        </p:nvSpPr>
        <p:spPr>
          <a:xfrm>
            <a:off x="749671" y="4815545"/>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ea typeface="Century Gothic"/>
                <a:cs typeface="Century Gothic"/>
                <a:sym typeface="Century Gothic"/>
              </a:rPr>
              <a:t>4</a:t>
            </a:r>
            <a:endParaRPr sz="1400" kern="0">
              <a:solidFill>
                <a:srgbClr val="000000"/>
              </a:solidFill>
              <a:cs typeface="Arial"/>
              <a:sym typeface="Arial"/>
            </a:endParaRPr>
          </a:p>
        </p:txBody>
      </p:sp>
      <p:sp>
        <p:nvSpPr>
          <p:cNvPr id="37" name="Google Shape;539;p39">
            <a:hlinkClick r:id="" action="ppaction://noaction">
              <a:snd r:embed="rId7" name="streng.wav"/>
            </a:hlinkClick>
          </p:cNvPr>
          <p:cNvSpPr/>
          <p:nvPr/>
        </p:nvSpPr>
        <p:spPr>
          <a:xfrm>
            <a:off x="7239286" y="2003118"/>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dirty="0">
                <a:solidFill>
                  <a:srgbClr val="FFFFFF"/>
                </a:solidFill>
                <a:latin typeface="Century Gothic"/>
                <a:cs typeface="Arial"/>
                <a:sym typeface="Century Gothic"/>
              </a:rPr>
              <a:t>6</a:t>
            </a:r>
            <a:endParaRPr sz="1400" kern="0" dirty="0">
              <a:solidFill>
                <a:srgbClr val="000000"/>
              </a:solidFill>
              <a:cs typeface="Arial"/>
              <a:sym typeface="Arial"/>
            </a:endParaRPr>
          </a:p>
        </p:txBody>
      </p:sp>
      <p:sp>
        <p:nvSpPr>
          <p:cNvPr id="38" name="Google Shape;539;p39">
            <a:hlinkClick r:id="" action="ppaction://noaction">
              <a:snd r:embed="rId8" name="Geschenk.wav"/>
            </a:hlinkClick>
          </p:cNvPr>
          <p:cNvSpPr/>
          <p:nvPr/>
        </p:nvSpPr>
        <p:spPr>
          <a:xfrm>
            <a:off x="7239286" y="2994536"/>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dirty="0">
                <a:solidFill>
                  <a:srgbClr val="FFFFFF"/>
                </a:solidFill>
                <a:latin typeface="Century Gothic"/>
                <a:ea typeface="Century Gothic"/>
                <a:cs typeface="Century Gothic"/>
                <a:sym typeface="Century Gothic"/>
              </a:rPr>
              <a:t>7</a:t>
            </a:r>
            <a:endParaRPr sz="1400" kern="0" dirty="0">
              <a:solidFill>
                <a:srgbClr val="000000"/>
              </a:solidFill>
              <a:cs typeface="Arial"/>
              <a:sym typeface="Arial"/>
            </a:endParaRPr>
          </a:p>
        </p:txBody>
      </p:sp>
      <p:sp>
        <p:nvSpPr>
          <p:cNvPr id="39" name="Google Shape;539;p39">
            <a:hlinkClick r:id="" action="ppaction://noaction">
              <a:snd r:embed="rId9" name="Deutsch.wav"/>
            </a:hlinkClick>
          </p:cNvPr>
          <p:cNvSpPr/>
          <p:nvPr/>
        </p:nvSpPr>
        <p:spPr>
          <a:xfrm>
            <a:off x="7239286" y="3940421"/>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dirty="0">
                <a:solidFill>
                  <a:srgbClr val="FFFFFF"/>
                </a:solidFill>
                <a:latin typeface="Century Gothic"/>
                <a:ea typeface="Century Gothic"/>
                <a:cs typeface="Century Gothic"/>
                <a:sym typeface="Century Gothic"/>
              </a:rPr>
              <a:t>8</a:t>
            </a:r>
            <a:endParaRPr sz="1400" kern="0" dirty="0">
              <a:solidFill>
                <a:srgbClr val="000000"/>
              </a:solidFill>
              <a:cs typeface="Arial"/>
              <a:sym typeface="Arial"/>
            </a:endParaRPr>
          </a:p>
        </p:txBody>
      </p:sp>
      <p:sp>
        <p:nvSpPr>
          <p:cNvPr id="40" name="Google Shape;539;p39">
            <a:hlinkClick r:id="" action="ppaction://noaction">
              <a:snd r:embed="rId10" name="Gutschein.wav"/>
            </a:hlinkClick>
          </p:cNvPr>
          <p:cNvSpPr/>
          <p:nvPr/>
        </p:nvSpPr>
        <p:spPr>
          <a:xfrm>
            <a:off x="7246666" y="4801386"/>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dirty="0">
                <a:solidFill>
                  <a:srgbClr val="FFFFFF"/>
                </a:solidFill>
                <a:latin typeface="Century Gothic"/>
                <a:ea typeface="Century Gothic"/>
                <a:cs typeface="Century Gothic"/>
                <a:sym typeface="Century Gothic"/>
              </a:rPr>
              <a:t>9</a:t>
            </a:r>
            <a:endParaRPr sz="1400" kern="0" dirty="0">
              <a:solidFill>
                <a:srgbClr val="000000"/>
              </a:solidFill>
              <a:cs typeface="Arial"/>
              <a:sym typeface="Arial"/>
            </a:endParaRPr>
          </a:p>
        </p:txBody>
      </p:sp>
      <p:sp>
        <p:nvSpPr>
          <p:cNvPr id="29" name="Google Shape;89;p3"/>
          <p:cNvSpPr/>
          <p:nvPr/>
        </p:nvSpPr>
        <p:spPr>
          <a:xfrm>
            <a:off x="9295252" y="247046"/>
            <a:ext cx="2662076" cy="412173"/>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GB" b="1" kern="0">
                <a:solidFill>
                  <a:srgbClr val="FFFFFF"/>
                </a:solidFill>
                <a:latin typeface="Century Gothic"/>
                <a:ea typeface="Century Gothic"/>
                <a:cs typeface="Century Gothic"/>
                <a:sym typeface="Century Gothic"/>
              </a:rPr>
              <a:t>hören und schreiben</a:t>
            </a:r>
            <a:endParaRPr b="1" kern="0">
              <a:solidFill>
                <a:srgbClr val="FFFFFF"/>
              </a:solidFill>
              <a:latin typeface="Century Gothic"/>
              <a:ea typeface="Century Gothic"/>
              <a:cs typeface="Century Gothic"/>
              <a:sym typeface="Century Gothic"/>
            </a:endParaRPr>
          </a:p>
        </p:txBody>
      </p:sp>
      <p:sp>
        <p:nvSpPr>
          <p:cNvPr id="20" name="Google Shape;539;p39">
            <a:hlinkClick r:id="" action="ppaction://noaction">
              <a:snd r:embed="rId11" name="Fleisch.wav"/>
            </a:hlinkClick>
          </p:cNvPr>
          <p:cNvSpPr/>
          <p:nvPr/>
        </p:nvSpPr>
        <p:spPr>
          <a:xfrm>
            <a:off x="745014" y="5747270"/>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sz="2400" b="1" kern="0">
                <a:solidFill>
                  <a:srgbClr val="FFFFFF"/>
                </a:solidFill>
                <a:latin typeface="Century Gothic"/>
                <a:cs typeface="Arial"/>
                <a:sym typeface="Century Gothic"/>
              </a:rPr>
              <a:t>5</a:t>
            </a:r>
            <a:endParaRPr sz="1400" kern="0">
              <a:solidFill>
                <a:srgbClr val="000000"/>
              </a:solidFill>
              <a:cs typeface="Arial"/>
              <a:sym typeface="Arial"/>
            </a:endParaRPr>
          </a:p>
        </p:txBody>
      </p:sp>
      <p:sp>
        <p:nvSpPr>
          <p:cNvPr id="21" name="Google Shape;539;p39">
            <a:hlinkClick r:id="" action="ppaction://noaction">
              <a:snd r:embed="rId12" name="Kunst.wav"/>
            </a:hlinkClick>
          </p:cNvPr>
          <p:cNvSpPr/>
          <p:nvPr/>
        </p:nvSpPr>
        <p:spPr>
          <a:xfrm>
            <a:off x="7246666" y="5747271"/>
            <a:ext cx="453788"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algn="ctr">
              <a:buClr>
                <a:srgbClr val="000000"/>
              </a:buClr>
              <a:buFont typeface="Arial"/>
              <a:buNone/>
            </a:pPr>
            <a:r>
              <a:rPr lang="en-GB" b="1" kern="0">
                <a:solidFill>
                  <a:srgbClr val="FFFFFF"/>
                </a:solidFill>
                <a:latin typeface="Century Gothic"/>
                <a:cs typeface="Arial"/>
                <a:sym typeface="Century Gothic"/>
              </a:rPr>
              <a:t>10</a:t>
            </a:r>
            <a:endParaRPr sz="1100" kern="0">
              <a:solidFill>
                <a:srgbClr val="000000"/>
              </a:solidFill>
              <a:cs typeface="Arial"/>
              <a:sym typeface="Arial"/>
            </a:endParaRPr>
          </a:p>
        </p:txBody>
      </p:sp>
      <p:sp>
        <p:nvSpPr>
          <p:cNvPr id="22" name="TextBox 21"/>
          <p:cNvSpPr txBox="1"/>
          <p:nvPr/>
        </p:nvSpPr>
        <p:spPr>
          <a:xfrm>
            <a:off x="1443973" y="5566617"/>
            <a:ext cx="3966713"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Flei</a:t>
            </a:r>
            <a:r>
              <a:rPr lang="en-GB" sz="4400" kern="0">
                <a:solidFill>
                  <a:srgbClr val="ED7D31"/>
                </a:solidFill>
                <a:latin typeface="Century Gothic" panose="020B0502020202020204" pitchFamily="34" charset="0"/>
                <a:cs typeface="Arial"/>
                <a:sym typeface="Arial"/>
              </a:rPr>
              <a:t>sch</a:t>
            </a:r>
            <a:endParaRPr lang="en-GB" sz="4400" kern="0" dirty="0">
              <a:solidFill>
                <a:srgbClr val="ED7D31"/>
              </a:solidFill>
              <a:latin typeface="Century Gothic" panose="020B0502020202020204" pitchFamily="34" charset="0"/>
              <a:cs typeface="Arial"/>
              <a:sym typeface="Arial"/>
            </a:endParaRPr>
          </a:p>
        </p:txBody>
      </p:sp>
      <p:sp>
        <p:nvSpPr>
          <p:cNvPr id="23" name="TextBox 22"/>
          <p:cNvSpPr txBox="1"/>
          <p:nvPr/>
        </p:nvSpPr>
        <p:spPr>
          <a:xfrm>
            <a:off x="7880513" y="5566616"/>
            <a:ext cx="3966713" cy="769441"/>
          </a:xfrm>
          <a:prstGeom prst="rect">
            <a:avLst/>
          </a:prstGeom>
          <a:noFill/>
        </p:spPr>
        <p:txBody>
          <a:bodyPr wrap="square" rtlCol="0">
            <a:spAutoFit/>
          </a:bodyPr>
          <a:lstStyle/>
          <a:p>
            <a:pPr>
              <a:buClr>
                <a:srgbClr val="000000"/>
              </a:buClr>
              <a:buFont typeface="Arial"/>
              <a:buNone/>
            </a:pPr>
            <a:r>
              <a:rPr lang="en-GB" sz="4400" kern="0">
                <a:solidFill>
                  <a:srgbClr val="002060"/>
                </a:solidFill>
                <a:latin typeface="Century Gothic" panose="020B0502020202020204" pitchFamily="34" charset="0"/>
                <a:cs typeface="Arial"/>
                <a:sym typeface="Arial"/>
              </a:rPr>
              <a:t>Kun</a:t>
            </a:r>
            <a:r>
              <a:rPr lang="en-GB" sz="4400" kern="0">
                <a:solidFill>
                  <a:srgbClr val="ED7D31"/>
                </a:solidFill>
                <a:latin typeface="Century Gothic" panose="020B0502020202020204" pitchFamily="34" charset="0"/>
                <a:cs typeface="Arial"/>
                <a:sym typeface="Arial"/>
              </a:rPr>
              <a:t>st</a:t>
            </a:r>
            <a:endParaRPr lang="en-GB" sz="4400" kern="0" dirty="0">
              <a:solidFill>
                <a:srgbClr val="ED7D31"/>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7791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3" grpId="0"/>
      <p:bldP spid="55" grpId="0"/>
      <p:bldP spid="22" grpId="0"/>
      <p:bldP spid="23" grpId="0"/>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D67C606-AF9C-7242-AF89-7E0EA20FADA6}" vid="{330BF7C0-A975-874B-A7BE-A2ADB8C43C49}"/>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Template>
  <TotalTime>2521</TotalTime>
  <Words>731</Words>
  <Application>Microsoft Macintosh PowerPoint</Application>
  <PresentationFormat>Widescreen</PresentationFormat>
  <Paragraphs>130</Paragraphs>
  <Slides>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Century Gothic</vt:lpstr>
      <vt:lpstr>6_Office Theme</vt:lpstr>
      <vt:lpstr>1_Office Theme</vt:lpstr>
      <vt:lpstr>Office Theme</vt:lpstr>
      <vt:lpstr>Phonics</vt:lpstr>
      <vt:lpstr>st-</vt:lpstr>
      <vt:lpstr>st</vt:lpstr>
      <vt:lpstr>st</vt:lpstr>
      <vt:lpstr>st</vt:lpstr>
      <vt:lpstr>SCH oder ST? </vt:lpstr>
      <vt:lpstr>SCH oder ST? </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Helen Thomas</cp:lastModifiedBy>
  <cp:revision>162</cp:revision>
  <dcterms:created xsi:type="dcterms:W3CDTF">2020-03-10T16:54:18Z</dcterms:created>
  <dcterms:modified xsi:type="dcterms:W3CDTF">2020-05-04T09:47:08Z</dcterms:modified>
</cp:coreProperties>
</file>