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84" r:id="rId3"/>
  </p:sldMasterIdLst>
  <p:notesMasterIdLst>
    <p:notesMasterId r:id="rId57"/>
  </p:notesMasterIdLst>
  <p:handoutMasterIdLst>
    <p:handoutMasterId r:id="rId58"/>
  </p:handoutMasterIdLst>
  <p:sldIdLst>
    <p:sldId id="440" r:id="rId4"/>
    <p:sldId id="575" r:id="rId5"/>
    <p:sldId id="381" r:id="rId6"/>
    <p:sldId id="438" r:id="rId7"/>
    <p:sldId id="453" r:id="rId8"/>
    <p:sldId id="454" r:id="rId9"/>
    <p:sldId id="531" r:id="rId10"/>
    <p:sldId id="451" r:id="rId11"/>
    <p:sldId id="530" r:id="rId12"/>
    <p:sldId id="532" r:id="rId13"/>
    <p:sldId id="533" r:id="rId14"/>
    <p:sldId id="534" r:id="rId15"/>
    <p:sldId id="535" r:id="rId16"/>
    <p:sldId id="536" r:id="rId17"/>
    <p:sldId id="537" r:id="rId18"/>
    <p:sldId id="538" r:id="rId19"/>
    <p:sldId id="539" r:id="rId20"/>
    <p:sldId id="540" r:id="rId21"/>
    <p:sldId id="541" r:id="rId22"/>
    <p:sldId id="542" r:id="rId23"/>
    <p:sldId id="543" r:id="rId24"/>
    <p:sldId id="544" r:id="rId25"/>
    <p:sldId id="545" r:id="rId26"/>
    <p:sldId id="546" r:id="rId27"/>
    <p:sldId id="547" r:id="rId28"/>
    <p:sldId id="548" r:id="rId29"/>
    <p:sldId id="549" r:id="rId30"/>
    <p:sldId id="550" r:id="rId31"/>
    <p:sldId id="552" r:id="rId32"/>
    <p:sldId id="553" r:id="rId33"/>
    <p:sldId id="554" r:id="rId34"/>
    <p:sldId id="557" r:id="rId35"/>
    <p:sldId id="558" r:id="rId36"/>
    <p:sldId id="559" r:id="rId37"/>
    <p:sldId id="560" r:id="rId38"/>
    <p:sldId id="561" r:id="rId39"/>
    <p:sldId id="562" r:id="rId40"/>
    <p:sldId id="570" r:id="rId41"/>
    <p:sldId id="563" r:id="rId42"/>
    <p:sldId id="564" r:id="rId43"/>
    <p:sldId id="566" r:id="rId44"/>
    <p:sldId id="567" r:id="rId45"/>
    <p:sldId id="568" r:id="rId46"/>
    <p:sldId id="569" r:id="rId47"/>
    <p:sldId id="571" r:id="rId48"/>
    <p:sldId id="572" r:id="rId49"/>
    <p:sldId id="573" r:id="rId50"/>
    <p:sldId id="439" r:id="rId51"/>
    <p:sldId id="403" r:id="rId52"/>
    <p:sldId id="404" r:id="rId53"/>
    <p:sldId id="405" r:id="rId54"/>
    <p:sldId id="576" r:id="rId55"/>
    <p:sldId id="577" r:id="rId56"/>
  </p:sldIdLst>
  <p:sldSz cx="6858000" cy="9144000" type="screen4x3"/>
  <p:notesSz cx="6797675" cy="9926638"/>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15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F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55" autoAdjust="0"/>
    <p:restoredTop sz="96395" autoAdjust="0"/>
  </p:normalViewPr>
  <p:slideViewPr>
    <p:cSldViewPr>
      <p:cViewPr varScale="1">
        <p:scale>
          <a:sx n="82" d="100"/>
          <a:sy n="82" d="100"/>
        </p:scale>
        <p:origin x="2920" y="176"/>
      </p:cViewPr>
      <p:guideLst>
        <p:guide orient="horz" pos="3152"/>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59747"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59748"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59749"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3AA155A-1123-4F7E-8C23-26D0AFFE3A7F}" type="slidenum">
              <a:rPr lang="en-GB" altLang="en-US"/>
              <a:pPr/>
              <a:t>‹#›</a:t>
            </a:fld>
            <a:endParaRPr lang="en-GB" altLang="en-US"/>
          </a:p>
        </p:txBody>
      </p:sp>
    </p:spTree>
    <p:extLst>
      <p:ext uri="{BB962C8B-B14F-4D97-AF65-F5344CB8AC3E}">
        <p14:creationId xmlns:p14="http://schemas.microsoft.com/office/powerpoint/2010/main" val="290984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3492" name="Rectangle 4"/>
          <p:cNvSpPr>
            <a:spLocks noGrp="1" noRot="1" noChangeAspect="1" noChangeArrowheads="1" noTextEdit="1"/>
          </p:cNvSpPr>
          <p:nvPr>
            <p:ph type="sldImg" idx="2"/>
          </p:nvPr>
        </p:nvSpPr>
        <p:spPr bwMode="auto">
          <a:xfrm>
            <a:off x="2003425" y="744538"/>
            <a:ext cx="27908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6E82091-1C81-45A9-8E73-11066AF777B4}" type="slidenum">
              <a:rPr lang="en-GB" altLang="en-US"/>
              <a:pPr/>
              <a:t>‹#›</a:t>
            </a:fld>
            <a:endParaRPr lang="en-GB" altLang="en-US"/>
          </a:p>
        </p:txBody>
      </p:sp>
    </p:spTree>
    <p:extLst>
      <p:ext uri="{BB962C8B-B14F-4D97-AF65-F5344CB8AC3E}">
        <p14:creationId xmlns:p14="http://schemas.microsoft.com/office/powerpoint/2010/main" val="636808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es/users/mohamed_hassan-5229782/?utm_source=link-attribution&amp;utm_medium=referral&amp;utm_campaign=image&amp;utm_content=4256362"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pixabay.com/es/?utm_source=link-attribution&amp;utm_medium=referral&amp;utm_campaign=image&amp;utm_content=425636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es/users/epicto-11335273/?utm_source=link-attribution&amp;utm_medium=referral&amp;utm_campaign=image&amp;utm_content=4900102"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pixabay.com/es/?utm_source=link-attribution&amp;utm_medium=referral&amp;utm_campaign=image&amp;utm_content=4900102"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de/users/Maxpower148-7174269/?utm_source=link-attribution&amp;utm_medium=referral&amp;utm_campaign=image&amp;utm_content=4069636"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pixabay.com/de/?utm_source=link-attribution&amp;utm_medium=referral&amp;utm_campaign=image&amp;utm_content=4069636"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es/users/Clker-Free-Vector-Images-3736/?utm_source=link-attribution&amp;utm_medium=referral&amp;utm_campaign=image&amp;utm_content=310083"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pixabay.com/es/?utm_source=link-attribution&amp;utm_medium=referral&amp;utm_campaign=image&amp;utm_content=31008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DA65F1-1AA2-40AC-8D3A-BC105C850E44}" type="slidenum">
              <a:rPr lang="en-GB" altLang="en-US"/>
              <a:pPr eaLnBrk="1" hangingPunct="1"/>
              <a:t>1</a:t>
            </a:fld>
            <a:endParaRPr lang="en-GB"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91917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pitchFamily="34" charset="0"/>
                <a:ea typeface="+mn-ea"/>
                <a:cs typeface="+mn-cs"/>
              </a:rPr>
              <a:t>Imagen de </a:t>
            </a:r>
            <a:r>
              <a:rPr lang="en-GB" sz="1200" b="0" i="0" u="sng" kern="1200" dirty="0" err="1">
                <a:solidFill>
                  <a:schemeClr val="tx1"/>
                </a:solidFill>
                <a:effectLst/>
                <a:latin typeface="Arial" pitchFamily="34" charset="0"/>
                <a:ea typeface="+mn-ea"/>
                <a:cs typeface="+mn-cs"/>
                <a:hlinkClick r:id="rId3"/>
              </a:rPr>
              <a:t>mohamed</a:t>
            </a:r>
            <a:r>
              <a:rPr lang="en-GB" sz="1200" b="0" i="0" u="sng" kern="1200" dirty="0">
                <a:solidFill>
                  <a:schemeClr val="tx1"/>
                </a:solidFill>
                <a:effectLst/>
                <a:latin typeface="Arial" pitchFamily="34" charset="0"/>
                <a:ea typeface="+mn-ea"/>
                <a:cs typeface="+mn-cs"/>
                <a:hlinkClick r:id="rId3"/>
              </a:rPr>
              <a:t> Hassan</a:t>
            </a:r>
            <a:r>
              <a:rPr lang="en-GB" sz="1200" b="0" i="0" kern="1200" dirty="0">
                <a:solidFill>
                  <a:schemeClr val="tx1"/>
                </a:solidFill>
                <a:effectLst/>
                <a:latin typeface="Arial" pitchFamily="34" charset="0"/>
                <a:ea typeface="+mn-ea"/>
                <a:cs typeface="+mn-cs"/>
              </a:rPr>
              <a:t> </a:t>
            </a:r>
            <a:r>
              <a:rPr lang="en-GB" sz="1200" b="0" i="0" kern="1200" dirty="0" err="1">
                <a:solidFill>
                  <a:schemeClr val="tx1"/>
                </a:solidFill>
                <a:effectLst/>
                <a:latin typeface="Arial" pitchFamily="34" charset="0"/>
                <a:ea typeface="+mn-ea"/>
                <a:cs typeface="+mn-cs"/>
              </a:rPr>
              <a:t>en</a:t>
            </a:r>
            <a:r>
              <a:rPr lang="en-GB" sz="1200" b="0" i="0" kern="1200" dirty="0">
                <a:solidFill>
                  <a:schemeClr val="tx1"/>
                </a:solidFill>
                <a:effectLst/>
                <a:latin typeface="Arial" pitchFamily="34" charset="0"/>
                <a:ea typeface="+mn-ea"/>
                <a:cs typeface="+mn-cs"/>
              </a:rPr>
              <a:t> </a:t>
            </a:r>
            <a:r>
              <a:rPr lang="en-GB" sz="1200" b="0" i="0" u="sng" kern="1200" dirty="0" err="1">
                <a:solidFill>
                  <a:schemeClr val="tx1"/>
                </a:solidFill>
                <a:effectLst/>
                <a:latin typeface="Arial" pitchFamily="34" charset="0"/>
                <a:ea typeface="+mn-ea"/>
                <a:cs typeface="+mn-cs"/>
                <a:hlinkClick r:id="rId4"/>
              </a:rPr>
              <a:t>Pixabay</a:t>
            </a:r>
            <a:r>
              <a:rPr lang="en-GB" sz="1200" b="0" i="0" kern="1200" dirty="0">
                <a:solidFill>
                  <a:schemeClr val="tx1"/>
                </a:solidFill>
                <a:effectLst/>
                <a:latin typeface="Arial" pitchFamily="34" charset="0"/>
                <a:ea typeface="+mn-ea"/>
                <a:cs typeface="+mn-cs"/>
              </a:rPr>
              <a:t> </a:t>
            </a:r>
            <a:endParaRPr lang="en-GB" dirty="0"/>
          </a:p>
        </p:txBody>
      </p:sp>
      <p:sp>
        <p:nvSpPr>
          <p:cNvPr id="4" name="Slide Number Placeholder 3"/>
          <p:cNvSpPr>
            <a:spLocks noGrp="1"/>
          </p:cNvSpPr>
          <p:nvPr>
            <p:ph type="sldNum" sz="quarter" idx="10"/>
          </p:nvPr>
        </p:nvSpPr>
        <p:spPr/>
        <p:txBody>
          <a:bodyPr/>
          <a:lstStyle/>
          <a:p>
            <a:fld id="{06E82091-1C81-45A9-8E73-11066AF777B4}" type="slidenum">
              <a:rPr lang="en-GB" altLang="en-US" smtClean="0"/>
              <a:pPr/>
              <a:t>45</a:t>
            </a:fld>
            <a:endParaRPr lang="en-GB" altLang="en-US"/>
          </a:p>
        </p:txBody>
      </p:sp>
    </p:spTree>
    <p:extLst>
      <p:ext uri="{BB962C8B-B14F-4D97-AF65-F5344CB8AC3E}">
        <p14:creationId xmlns:p14="http://schemas.microsoft.com/office/powerpoint/2010/main" val="3819029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Quizlet set </a:t>
            </a:r>
            <a:r>
              <a:rPr lang="en-GB" sz="1200" b="0" i="0" kern="1200" dirty="0">
                <a:solidFill>
                  <a:schemeClr val="tx1"/>
                </a:solidFill>
                <a:effectLst/>
                <a:latin typeface="Arial" pitchFamily="34" charset="0"/>
                <a:ea typeface="+mn-ea"/>
                <a:cs typeface="+mn-cs"/>
              </a:rPr>
              <a:t>https://quizlet.com/_6sqlfw?x=1jqt&amp;i=23ko</a:t>
            </a:r>
            <a:endParaRPr lang="en-GB" dirty="0"/>
          </a:p>
        </p:txBody>
      </p:sp>
      <p:sp>
        <p:nvSpPr>
          <p:cNvPr id="4" name="Slide Number Placeholder 3"/>
          <p:cNvSpPr>
            <a:spLocks noGrp="1"/>
          </p:cNvSpPr>
          <p:nvPr>
            <p:ph type="sldNum" sz="quarter" idx="10"/>
          </p:nvPr>
        </p:nvSpPr>
        <p:spPr/>
        <p:txBody>
          <a:bodyPr/>
          <a:lstStyle/>
          <a:p>
            <a:fld id="{06E82091-1C81-45A9-8E73-11066AF777B4}" type="slidenum">
              <a:rPr lang="en-GB" altLang="en-US" smtClean="0"/>
              <a:pPr/>
              <a:t>46</a:t>
            </a:fld>
            <a:endParaRPr lang="en-GB" altLang="en-US"/>
          </a:p>
        </p:txBody>
      </p:sp>
    </p:spTree>
    <p:extLst>
      <p:ext uri="{BB962C8B-B14F-4D97-AF65-F5344CB8AC3E}">
        <p14:creationId xmlns:p14="http://schemas.microsoft.com/office/powerpoint/2010/main" val="257808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E82091-1C81-45A9-8E73-11066AF777B4}" type="slidenum">
              <a:rPr lang="en-GB" altLang="en-US" smtClean="0"/>
              <a:pPr/>
              <a:t>48</a:t>
            </a:fld>
            <a:endParaRPr lang="en-GB" altLang="en-US"/>
          </a:p>
        </p:txBody>
      </p:sp>
    </p:spTree>
    <p:extLst>
      <p:ext uri="{BB962C8B-B14F-4D97-AF65-F5344CB8AC3E}">
        <p14:creationId xmlns:p14="http://schemas.microsoft.com/office/powerpoint/2010/main" val="2071827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E82091-1C81-45A9-8E73-11066AF777B4}" type="slidenum">
              <a:rPr lang="en-GB" altLang="en-US" smtClean="0"/>
              <a:pPr/>
              <a:t>53</a:t>
            </a:fld>
            <a:endParaRPr lang="en-GB" altLang="en-US"/>
          </a:p>
        </p:txBody>
      </p:sp>
    </p:spTree>
    <p:extLst>
      <p:ext uri="{BB962C8B-B14F-4D97-AF65-F5344CB8AC3E}">
        <p14:creationId xmlns:p14="http://schemas.microsoft.com/office/powerpoint/2010/main" val="223397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E82091-1C81-45A9-8E73-11066AF777B4}" type="slidenum">
              <a:rPr lang="en-GB" altLang="en-US" smtClean="0"/>
              <a:pPr/>
              <a:t>3</a:t>
            </a:fld>
            <a:endParaRPr lang="en-GB" altLang="en-US"/>
          </a:p>
        </p:txBody>
      </p:sp>
    </p:spTree>
    <p:extLst>
      <p:ext uri="{BB962C8B-B14F-4D97-AF65-F5344CB8AC3E}">
        <p14:creationId xmlns:p14="http://schemas.microsoft.com/office/powerpoint/2010/main" val="181863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E82091-1C81-45A9-8E73-11066AF777B4}" type="slidenum">
              <a:rPr lang="en-GB" altLang="en-US" smtClean="0"/>
              <a:pPr/>
              <a:t>5</a:t>
            </a:fld>
            <a:endParaRPr lang="en-GB" altLang="en-US"/>
          </a:p>
        </p:txBody>
      </p:sp>
    </p:spTree>
    <p:extLst>
      <p:ext uri="{BB962C8B-B14F-4D97-AF65-F5344CB8AC3E}">
        <p14:creationId xmlns:p14="http://schemas.microsoft.com/office/powerpoint/2010/main" val="238958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E82091-1C81-45A9-8E73-11066AF777B4}" type="slidenum">
              <a:rPr lang="en-GB" altLang="en-US" smtClean="0"/>
              <a:pPr/>
              <a:t>6</a:t>
            </a:fld>
            <a:endParaRPr lang="en-GB" altLang="en-US"/>
          </a:p>
        </p:txBody>
      </p:sp>
    </p:spTree>
    <p:extLst>
      <p:ext uri="{BB962C8B-B14F-4D97-AF65-F5344CB8AC3E}">
        <p14:creationId xmlns:p14="http://schemas.microsoft.com/office/powerpoint/2010/main" val="411313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E82091-1C81-45A9-8E73-11066AF777B4}" type="slidenum">
              <a:rPr lang="en-GB" altLang="en-US" smtClean="0"/>
              <a:pPr/>
              <a:t>7</a:t>
            </a:fld>
            <a:endParaRPr lang="en-GB" altLang="en-US"/>
          </a:p>
        </p:txBody>
      </p:sp>
    </p:spTree>
    <p:extLst>
      <p:ext uri="{BB962C8B-B14F-4D97-AF65-F5344CB8AC3E}">
        <p14:creationId xmlns:p14="http://schemas.microsoft.com/office/powerpoint/2010/main" val="18177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pitchFamily="34" charset="0"/>
                <a:ea typeface="+mn-ea"/>
                <a:cs typeface="+mn-cs"/>
              </a:rPr>
              <a:t>Imagen de </a:t>
            </a:r>
            <a:r>
              <a:rPr lang="en-GB" sz="1200" b="0" i="0" u="sng" kern="1200" dirty="0" err="1">
                <a:solidFill>
                  <a:schemeClr val="tx1"/>
                </a:solidFill>
                <a:effectLst/>
                <a:latin typeface="Arial" pitchFamily="34" charset="0"/>
                <a:ea typeface="+mn-ea"/>
                <a:cs typeface="+mn-cs"/>
                <a:hlinkClick r:id="rId3"/>
              </a:rPr>
              <a:t>Krithika</a:t>
            </a:r>
            <a:r>
              <a:rPr lang="en-GB" sz="1200" b="0" i="0" u="sng" kern="1200" dirty="0">
                <a:solidFill>
                  <a:schemeClr val="tx1"/>
                </a:solidFill>
                <a:effectLst/>
                <a:latin typeface="Arial" pitchFamily="34" charset="0"/>
                <a:ea typeface="+mn-ea"/>
                <a:cs typeface="+mn-cs"/>
                <a:hlinkClick r:id="rId3"/>
              </a:rPr>
              <a:t> </a:t>
            </a:r>
            <a:r>
              <a:rPr lang="en-GB" sz="1200" b="0" i="0" u="sng" kern="1200" dirty="0" err="1">
                <a:solidFill>
                  <a:schemeClr val="tx1"/>
                </a:solidFill>
                <a:effectLst/>
                <a:latin typeface="Arial" pitchFamily="34" charset="0"/>
                <a:ea typeface="+mn-ea"/>
                <a:cs typeface="+mn-cs"/>
                <a:hlinkClick r:id="rId3"/>
              </a:rPr>
              <a:t>Parthasarathy</a:t>
            </a:r>
            <a:r>
              <a:rPr lang="en-GB" sz="1200" b="0" i="0" kern="1200" dirty="0">
                <a:solidFill>
                  <a:schemeClr val="tx1"/>
                </a:solidFill>
                <a:effectLst/>
                <a:latin typeface="Arial" pitchFamily="34" charset="0"/>
                <a:ea typeface="+mn-ea"/>
                <a:cs typeface="+mn-cs"/>
              </a:rPr>
              <a:t> </a:t>
            </a:r>
            <a:r>
              <a:rPr lang="en-GB" sz="1200" b="0" i="0" kern="1200" dirty="0" err="1">
                <a:solidFill>
                  <a:schemeClr val="tx1"/>
                </a:solidFill>
                <a:effectLst/>
                <a:latin typeface="Arial" pitchFamily="34" charset="0"/>
                <a:ea typeface="+mn-ea"/>
                <a:cs typeface="+mn-cs"/>
              </a:rPr>
              <a:t>en</a:t>
            </a:r>
            <a:r>
              <a:rPr lang="en-GB" sz="1200" b="0" i="0" kern="1200" dirty="0">
                <a:solidFill>
                  <a:schemeClr val="tx1"/>
                </a:solidFill>
                <a:effectLst/>
                <a:latin typeface="Arial" pitchFamily="34" charset="0"/>
                <a:ea typeface="+mn-ea"/>
                <a:cs typeface="+mn-cs"/>
              </a:rPr>
              <a:t> </a:t>
            </a:r>
            <a:r>
              <a:rPr lang="en-GB" sz="1200" b="0" i="0" u="sng" kern="1200" dirty="0" err="1">
                <a:solidFill>
                  <a:schemeClr val="tx1"/>
                </a:solidFill>
                <a:effectLst/>
                <a:latin typeface="Arial" pitchFamily="34" charset="0"/>
                <a:ea typeface="+mn-ea"/>
                <a:cs typeface="+mn-cs"/>
                <a:hlinkClick r:id="rId4"/>
              </a:rPr>
              <a:t>Pixabay</a:t>
            </a:r>
            <a:r>
              <a:rPr lang="en-GB" sz="1200" b="0" i="0" kern="1200" dirty="0">
                <a:solidFill>
                  <a:schemeClr val="tx1"/>
                </a:solidFill>
                <a:effectLst/>
                <a:latin typeface="Arial" pitchFamily="34" charset="0"/>
                <a:ea typeface="+mn-ea"/>
                <a:cs typeface="+mn-cs"/>
              </a:rPr>
              <a:t> </a:t>
            </a:r>
            <a:endParaRPr lang="en-GB" dirty="0"/>
          </a:p>
        </p:txBody>
      </p:sp>
      <p:sp>
        <p:nvSpPr>
          <p:cNvPr id="4" name="Slide Number Placeholder 3"/>
          <p:cNvSpPr>
            <a:spLocks noGrp="1"/>
          </p:cNvSpPr>
          <p:nvPr>
            <p:ph type="sldNum" sz="quarter" idx="10"/>
          </p:nvPr>
        </p:nvSpPr>
        <p:spPr/>
        <p:txBody>
          <a:bodyPr/>
          <a:lstStyle/>
          <a:p>
            <a:fld id="{06E82091-1C81-45A9-8E73-11066AF777B4}" type="slidenum">
              <a:rPr lang="en-GB" altLang="en-US" smtClean="0"/>
              <a:pPr/>
              <a:t>29</a:t>
            </a:fld>
            <a:endParaRPr lang="en-GB" altLang="en-US"/>
          </a:p>
        </p:txBody>
      </p:sp>
    </p:spTree>
    <p:extLst>
      <p:ext uri="{BB962C8B-B14F-4D97-AF65-F5344CB8AC3E}">
        <p14:creationId xmlns:p14="http://schemas.microsoft.com/office/powerpoint/2010/main" val="245806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i="0" kern="1200" dirty="0">
                <a:solidFill>
                  <a:schemeClr val="tx1"/>
                </a:solidFill>
                <a:effectLst/>
                <a:latin typeface="Arial" pitchFamily="34" charset="0"/>
                <a:ea typeface="+mn-ea"/>
                <a:cs typeface="+mn-cs"/>
              </a:rPr>
              <a:t>Bild von </a:t>
            </a:r>
            <a:r>
              <a:rPr lang="de-DE" sz="1200" b="0" i="0" u="sng" kern="1200" dirty="0">
                <a:solidFill>
                  <a:schemeClr val="tx1"/>
                </a:solidFill>
                <a:effectLst/>
                <a:latin typeface="Arial" pitchFamily="34" charset="0"/>
                <a:ea typeface="+mn-ea"/>
                <a:cs typeface="+mn-cs"/>
                <a:hlinkClick r:id="rId3"/>
              </a:rPr>
              <a:t>Faissal Aghsaine</a:t>
            </a:r>
            <a:r>
              <a:rPr lang="de-DE" sz="1200" b="0" i="0" kern="1200" dirty="0">
                <a:solidFill>
                  <a:schemeClr val="tx1"/>
                </a:solidFill>
                <a:effectLst/>
                <a:latin typeface="Arial" pitchFamily="34" charset="0"/>
                <a:ea typeface="+mn-ea"/>
                <a:cs typeface="+mn-cs"/>
              </a:rPr>
              <a:t> auf </a:t>
            </a:r>
            <a:r>
              <a:rPr lang="de-DE" sz="1200" b="0" i="0" u="sng" kern="1200" dirty="0">
                <a:solidFill>
                  <a:schemeClr val="tx1"/>
                </a:solidFill>
                <a:effectLst/>
                <a:latin typeface="Arial" pitchFamily="34" charset="0"/>
                <a:ea typeface="+mn-ea"/>
                <a:cs typeface="+mn-cs"/>
                <a:hlinkClick r:id="rId4"/>
              </a:rPr>
              <a:t>Pixabay</a:t>
            </a:r>
            <a:endParaRPr lang="en-GB" dirty="0"/>
          </a:p>
        </p:txBody>
      </p:sp>
      <p:sp>
        <p:nvSpPr>
          <p:cNvPr id="4" name="Slide Number Placeholder 3"/>
          <p:cNvSpPr>
            <a:spLocks noGrp="1"/>
          </p:cNvSpPr>
          <p:nvPr>
            <p:ph type="sldNum" sz="quarter" idx="10"/>
          </p:nvPr>
        </p:nvSpPr>
        <p:spPr/>
        <p:txBody>
          <a:bodyPr/>
          <a:lstStyle/>
          <a:p>
            <a:fld id="{06E82091-1C81-45A9-8E73-11066AF777B4}" type="slidenum">
              <a:rPr lang="en-GB" altLang="en-US" smtClean="0"/>
              <a:pPr/>
              <a:t>30</a:t>
            </a:fld>
            <a:endParaRPr lang="en-GB" altLang="en-US"/>
          </a:p>
        </p:txBody>
      </p:sp>
    </p:spTree>
    <p:extLst>
      <p:ext uri="{BB962C8B-B14F-4D97-AF65-F5344CB8AC3E}">
        <p14:creationId xmlns:p14="http://schemas.microsoft.com/office/powerpoint/2010/main" val="229230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Arial" pitchFamily="34" charset="0"/>
                <a:ea typeface="+mn-ea"/>
                <a:cs typeface="+mn-cs"/>
                <a:hlinkClick r:id="rId3"/>
              </a:rPr>
              <a:t>Creative Commons Zero - CC0</a:t>
            </a:r>
            <a:br>
              <a:rPr lang="en-GB" sz="1200" b="0" i="0" u="none" strike="noStrike" kern="1200" dirty="0">
                <a:solidFill>
                  <a:schemeClr val="tx1"/>
                </a:solidFill>
                <a:effectLst/>
                <a:latin typeface="Arial" pitchFamily="34" charset="0"/>
                <a:ea typeface="+mn-ea"/>
                <a:cs typeface="+mn-cs"/>
              </a:rPr>
            </a:br>
            <a:r>
              <a:rPr lang="en-GB" sz="1200" b="0" i="0" u="none" strike="noStrike" kern="1200" dirty="0">
                <a:solidFill>
                  <a:schemeClr val="tx1"/>
                </a:solidFill>
                <a:effectLst/>
                <a:latin typeface="Arial" pitchFamily="34" charset="0"/>
                <a:ea typeface="+mn-ea"/>
                <a:cs typeface="+mn-cs"/>
              </a:rPr>
              <a:t>www.pixabay.com</a:t>
            </a:r>
            <a:r>
              <a:rPr lang="en-GB" sz="1200" b="0" i="0" u="none" strike="noStrike" kern="1200" baseline="0" dirty="0">
                <a:solidFill>
                  <a:schemeClr val="tx1"/>
                </a:solidFill>
                <a:effectLst/>
                <a:latin typeface="Arial" pitchFamily="34" charset="0"/>
                <a:ea typeface="+mn-ea"/>
                <a:cs typeface="+mn-cs"/>
              </a:rPr>
              <a:t> </a:t>
            </a:r>
            <a:endParaRPr lang="en-GB" dirty="0"/>
          </a:p>
        </p:txBody>
      </p:sp>
      <p:sp>
        <p:nvSpPr>
          <p:cNvPr id="4" name="Slide Number Placeholder 3"/>
          <p:cNvSpPr>
            <a:spLocks noGrp="1"/>
          </p:cNvSpPr>
          <p:nvPr>
            <p:ph type="sldNum" sz="quarter" idx="10"/>
          </p:nvPr>
        </p:nvSpPr>
        <p:spPr/>
        <p:txBody>
          <a:bodyPr/>
          <a:lstStyle/>
          <a:p>
            <a:fld id="{06E82091-1C81-45A9-8E73-11066AF777B4}" type="slidenum">
              <a:rPr lang="en-GB" altLang="en-US" smtClean="0"/>
              <a:pPr/>
              <a:t>33</a:t>
            </a:fld>
            <a:endParaRPr lang="en-GB" altLang="en-US"/>
          </a:p>
        </p:txBody>
      </p:sp>
    </p:spTree>
    <p:extLst>
      <p:ext uri="{BB962C8B-B14F-4D97-AF65-F5344CB8AC3E}">
        <p14:creationId xmlns:p14="http://schemas.microsoft.com/office/powerpoint/2010/main" val="117469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pitchFamily="34" charset="0"/>
                <a:ea typeface="+mn-ea"/>
                <a:cs typeface="+mn-cs"/>
              </a:rPr>
              <a:t>Imagen de </a:t>
            </a:r>
            <a:r>
              <a:rPr lang="en-GB" sz="1200" b="0" i="0" u="sng" kern="1200" dirty="0" err="1">
                <a:solidFill>
                  <a:schemeClr val="tx1"/>
                </a:solidFill>
                <a:effectLst/>
                <a:latin typeface="Arial" pitchFamily="34" charset="0"/>
                <a:ea typeface="+mn-ea"/>
                <a:cs typeface="+mn-cs"/>
                <a:hlinkClick r:id="rId3"/>
              </a:rPr>
              <a:t>Clker</a:t>
            </a:r>
            <a:r>
              <a:rPr lang="en-GB" sz="1200" b="0" i="0" u="sng" kern="1200" dirty="0">
                <a:solidFill>
                  <a:schemeClr val="tx1"/>
                </a:solidFill>
                <a:effectLst/>
                <a:latin typeface="Arial" pitchFamily="34" charset="0"/>
                <a:ea typeface="+mn-ea"/>
                <a:cs typeface="+mn-cs"/>
                <a:hlinkClick r:id="rId3"/>
              </a:rPr>
              <a:t>-Free-Vector-Images</a:t>
            </a:r>
            <a:r>
              <a:rPr lang="en-GB" sz="1200" b="0" i="0" kern="1200" dirty="0">
                <a:solidFill>
                  <a:schemeClr val="tx1"/>
                </a:solidFill>
                <a:effectLst/>
                <a:latin typeface="Arial" pitchFamily="34" charset="0"/>
                <a:ea typeface="+mn-ea"/>
                <a:cs typeface="+mn-cs"/>
              </a:rPr>
              <a:t> </a:t>
            </a:r>
            <a:r>
              <a:rPr lang="en-GB" sz="1200" b="0" i="0" kern="1200" dirty="0" err="1">
                <a:solidFill>
                  <a:schemeClr val="tx1"/>
                </a:solidFill>
                <a:effectLst/>
                <a:latin typeface="Arial" pitchFamily="34" charset="0"/>
                <a:ea typeface="+mn-ea"/>
                <a:cs typeface="+mn-cs"/>
              </a:rPr>
              <a:t>en</a:t>
            </a:r>
            <a:r>
              <a:rPr lang="en-GB" sz="1200" b="0" i="0" kern="1200" dirty="0">
                <a:solidFill>
                  <a:schemeClr val="tx1"/>
                </a:solidFill>
                <a:effectLst/>
                <a:latin typeface="Arial" pitchFamily="34" charset="0"/>
                <a:ea typeface="+mn-ea"/>
                <a:cs typeface="+mn-cs"/>
              </a:rPr>
              <a:t> </a:t>
            </a:r>
            <a:r>
              <a:rPr lang="en-GB" sz="1200" b="0" i="0" u="sng" kern="1200" dirty="0" err="1">
                <a:solidFill>
                  <a:schemeClr val="tx1"/>
                </a:solidFill>
                <a:effectLst/>
                <a:latin typeface="Arial" pitchFamily="34" charset="0"/>
                <a:ea typeface="+mn-ea"/>
                <a:cs typeface="+mn-cs"/>
                <a:hlinkClick r:id="rId4"/>
              </a:rPr>
              <a:t>Pixabay</a:t>
            </a:r>
            <a:r>
              <a:rPr lang="en-GB" sz="1200" b="0" i="0" kern="1200" dirty="0">
                <a:solidFill>
                  <a:schemeClr val="tx1"/>
                </a:solidFill>
                <a:effectLst/>
                <a:latin typeface="Arial" pitchFamily="34" charset="0"/>
                <a:ea typeface="+mn-ea"/>
                <a:cs typeface="+mn-cs"/>
              </a:rPr>
              <a:t> </a:t>
            </a:r>
            <a:endParaRPr lang="en-GB" dirty="0"/>
          </a:p>
        </p:txBody>
      </p:sp>
      <p:sp>
        <p:nvSpPr>
          <p:cNvPr id="4" name="Slide Number Placeholder 3"/>
          <p:cNvSpPr>
            <a:spLocks noGrp="1"/>
          </p:cNvSpPr>
          <p:nvPr>
            <p:ph type="sldNum" sz="quarter" idx="10"/>
          </p:nvPr>
        </p:nvSpPr>
        <p:spPr/>
        <p:txBody>
          <a:bodyPr/>
          <a:lstStyle/>
          <a:p>
            <a:fld id="{06E82091-1C81-45A9-8E73-11066AF777B4}" type="slidenum">
              <a:rPr lang="en-GB" altLang="en-US" smtClean="0"/>
              <a:pPr/>
              <a:t>36</a:t>
            </a:fld>
            <a:endParaRPr lang="en-GB" altLang="en-US"/>
          </a:p>
        </p:txBody>
      </p:sp>
    </p:spTree>
    <p:extLst>
      <p:ext uri="{BB962C8B-B14F-4D97-AF65-F5344CB8AC3E}">
        <p14:creationId xmlns:p14="http://schemas.microsoft.com/office/powerpoint/2010/main" val="213812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3737E3B-7B14-4474-8386-57FC264108F6}" type="slidenum">
              <a:rPr lang="en-GB" altLang="en-US"/>
              <a:pPr/>
              <a:t>‹#›</a:t>
            </a:fld>
            <a:endParaRPr lang="en-GB" altLang="en-US"/>
          </a:p>
        </p:txBody>
      </p:sp>
    </p:spTree>
    <p:extLst>
      <p:ext uri="{BB962C8B-B14F-4D97-AF65-F5344CB8AC3E}">
        <p14:creationId xmlns:p14="http://schemas.microsoft.com/office/powerpoint/2010/main" val="196633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B0D45D1-97FF-45F8-8B80-856B80352E78}" type="slidenum">
              <a:rPr lang="en-GB" altLang="en-US"/>
              <a:pPr/>
              <a:t>‹#›</a:t>
            </a:fld>
            <a:endParaRPr lang="en-GB" altLang="en-US"/>
          </a:p>
        </p:txBody>
      </p:sp>
    </p:spTree>
    <p:extLst>
      <p:ext uri="{BB962C8B-B14F-4D97-AF65-F5344CB8AC3E}">
        <p14:creationId xmlns:p14="http://schemas.microsoft.com/office/powerpoint/2010/main" val="216578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67621D79-F5F1-4398-A675-F2F8C8432CDD}" type="slidenum">
              <a:rPr lang="en-GB" altLang="en-US"/>
              <a:pPr/>
              <a:t>‹#›</a:t>
            </a:fld>
            <a:endParaRPr lang="en-GB" altLang="en-US"/>
          </a:p>
        </p:txBody>
      </p:sp>
    </p:spTree>
    <p:extLst>
      <p:ext uri="{BB962C8B-B14F-4D97-AF65-F5344CB8AC3E}">
        <p14:creationId xmlns:p14="http://schemas.microsoft.com/office/powerpoint/2010/main" val="2768168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8596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0599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3853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3528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1849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0308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1070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853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5B665DA-344C-4C7B-92F8-A0C1DB1998D7}" type="slidenum">
              <a:rPr lang="en-GB" altLang="en-US"/>
              <a:pPr/>
              <a:t>‹#›</a:t>
            </a:fld>
            <a:endParaRPr lang="en-GB" altLang="en-US"/>
          </a:p>
        </p:txBody>
      </p:sp>
    </p:spTree>
    <p:extLst>
      <p:ext uri="{BB962C8B-B14F-4D97-AF65-F5344CB8AC3E}">
        <p14:creationId xmlns:p14="http://schemas.microsoft.com/office/powerpoint/2010/main" val="3461775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497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1205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476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3737E3B-7B14-4474-8386-57FC264108F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75711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5B665DA-344C-4C7B-92F8-A0C1DB1998D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83187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1CE1FA-769F-48A4-B2F5-E9BECCA78F8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53272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D0EBE2-A0D2-4F25-9D8C-7D6A090856B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19454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70CCB19-B0E9-4DC5-8C6D-59860307113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965387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ADA0D1B-787C-4C9A-86FA-21C7100F31A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43941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BBAA6A7-2E61-4DA3-991F-C82CA38719C7}"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4052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91CE1FA-769F-48A4-B2F5-E9BECCA78F85}" type="slidenum">
              <a:rPr lang="en-GB" altLang="en-US"/>
              <a:pPr/>
              <a:t>‹#›</a:t>
            </a:fld>
            <a:endParaRPr lang="en-GB" altLang="en-US"/>
          </a:p>
        </p:txBody>
      </p:sp>
    </p:spTree>
    <p:extLst>
      <p:ext uri="{BB962C8B-B14F-4D97-AF65-F5344CB8AC3E}">
        <p14:creationId xmlns:p14="http://schemas.microsoft.com/office/powerpoint/2010/main" val="2336333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B5F43C4-4A1C-46E7-AC83-B2DBC48B2FD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64471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73E7245-7BE6-4A0F-94A6-256A8F3855F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03238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B0D45D1-97FF-45F8-8B80-856B80352E7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59304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7621D79-F5F1-4398-A675-F2F8C8432CD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1545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CD0EBE2-A0D2-4F25-9D8C-7D6A090856B5}" type="slidenum">
              <a:rPr lang="en-GB" altLang="en-US"/>
              <a:pPr/>
              <a:t>‹#›</a:t>
            </a:fld>
            <a:endParaRPr lang="en-GB" altLang="en-US"/>
          </a:p>
        </p:txBody>
      </p:sp>
    </p:spTree>
    <p:extLst>
      <p:ext uri="{BB962C8B-B14F-4D97-AF65-F5344CB8AC3E}">
        <p14:creationId xmlns:p14="http://schemas.microsoft.com/office/powerpoint/2010/main" val="202125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A70CCB19-B0E9-4DC5-8C6D-598603071137}" type="slidenum">
              <a:rPr lang="en-GB" altLang="en-US"/>
              <a:pPr/>
              <a:t>‹#›</a:t>
            </a:fld>
            <a:endParaRPr lang="en-GB" altLang="en-US"/>
          </a:p>
        </p:txBody>
      </p:sp>
    </p:spTree>
    <p:extLst>
      <p:ext uri="{BB962C8B-B14F-4D97-AF65-F5344CB8AC3E}">
        <p14:creationId xmlns:p14="http://schemas.microsoft.com/office/powerpoint/2010/main" val="86135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1ADA0D1B-787C-4C9A-86FA-21C7100F31A1}" type="slidenum">
              <a:rPr lang="en-GB" altLang="en-US"/>
              <a:pPr/>
              <a:t>‹#›</a:t>
            </a:fld>
            <a:endParaRPr lang="en-GB" altLang="en-US"/>
          </a:p>
        </p:txBody>
      </p:sp>
    </p:spTree>
    <p:extLst>
      <p:ext uri="{BB962C8B-B14F-4D97-AF65-F5344CB8AC3E}">
        <p14:creationId xmlns:p14="http://schemas.microsoft.com/office/powerpoint/2010/main" val="4045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7BBAA6A7-2E61-4DA3-991F-C82CA38719C7}" type="slidenum">
              <a:rPr lang="en-GB" altLang="en-US"/>
              <a:pPr/>
              <a:t>‹#›</a:t>
            </a:fld>
            <a:endParaRPr lang="en-GB" altLang="en-US" dirty="0"/>
          </a:p>
        </p:txBody>
      </p:sp>
    </p:spTree>
    <p:extLst>
      <p:ext uri="{BB962C8B-B14F-4D97-AF65-F5344CB8AC3E}">
        <p14:creationId xmlns:p14="http://schemas.microsoft.com/office/powerpoint/2010/main" val="5627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4B5F43C4-4A1C-46E7-AC83-B2DBC48B2FD0}" type="slidenum">
              <a:rPr lang="en-GB" altLang="en-US"/>
              <a:pPr/>
              <a:t>‹#›</a:t>
            </a:fld>
            <a:endParaRPr lang="en-GB" altLang="en-US"/>
          </a:p>
        </p:txBody>
      </p:sp>
    </p:spTree>
    <p:extLst>
      <p:ext uri="{BB962C8B-B14F-4D97-AF65-F5344CB8AC3E}">
        <p14:creationId xmlns:p14="http://schemas.microsoft.com/office/powerpoint/2010/main" val="14333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873E7245-7BE6-4A0F-94A6-256A8F3855F6}" type="slidenum">
              <a:rPr lang="en-GB" altLang="en-US"/>
              <a:pPr/>
              <a:t>‹#›</a:t>
            </a:fld>
            <a:endParaRPr lang="en-GB" altLang="en-US"/>
          </a:p>
        </p:txBody>
      </p:sp>
    </p:spTree>
    <p:extLst>
      <p:ext uri="{BB962C8B-B14F-4D97-AF65-F5344CB8AC3E}">
        <p14:creationId xmlns:p14="http://schemas.microsoft.com/office/powerpoint/2010/main" val="292932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15193E-B882-4D4A-A08C-5FE85955E6B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8FA9F171-9D58-42E8-8EE2-6F6DCC4D89CC}" type="slidenum">
              <a:rPr lang="en-GB" smtClean="0">
                <a:solidFill>
                  <a:prstClr val="black">
                    <a:tint val="75000"/>
                  </a:prstClr>
                </a:solidFill>
                <a:latin typeface="Calibri" panose="020F0502020204030204"/>
              </a:rPr>
              <a:pPr fontAlgn="auto">
                <a:spcBef>
                  <a:spcPts val="0"/>
                </a:spcBef>
                <a:spcAft>
                  <a:spcPts val="0"/>
                </a:spcAft>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453806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solidFill>
                <a:srgbClr val="000000"/>
              </a:solidFill>
              <a:latin typeface="Arial"/>
            </a:endParaRPr>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solidFill>
                <a:srgbClr val="000000"/>
              </a:solidFill>
              <a:latin typeface="Arial"/>
            </a:endParaRPr>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15193E-B882-4D4A-A08C-5FE85955E6BB}" type="slidenum">
              <a:rPr lang="en-GB" altLang="en-US">
                <a:solidFill>
                  <a:srgbClr val="000000"/>
                </a:solidFill>
                <a:latin typeface="Arial"/>
              </a:rPr>
              <a:pPr/>
              <a:t>‹#›</a:t>
            </a:fld>
            <a:endParaRPr lang="en-GB" altLang="en-US">
              <a:solidFill>
                <a:srgbClr val="000000"/>
              </a:solidFill>
              <a:latin typeface="Arial"/>
            </a:endParaRPr>
          </a:p>
        </p:txBody>
      </p:sp>
    </p:spTree>
    <p:extLst>
      <p:ext uri="{BB962C8B-B14F-4D97-AF65-F5344CB8AC3E}">
        <p14:creationId xmlns:p14="http://schemas.microsoft.com/office/powerpoint/2010/main" val="22662187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6.xml"/><Relationship Id="rId4" Type="http://schemas.openxmlformats.org/officeDocument/2006/relationships/image" Target="../media/image162.png"/></Relationships>
</file>

<file path=ppt/slides/_rels/slide11.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6.xml"/><Relationship Id="rId5" Type="http://schemas.openxmlformats.org/officeDocument/2006/relationships/image" Target="../media/image168.png"/><Relationship Id="rId4" Type="http://schemas.openxmlformats.org/officeDocument/2006/relationships/image" Target="../media/image167.png"/></Relationships>
</file>

<file path=ppt/slides/_rels/slide13.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6.xml"/><Relationship Id="rId5" Type="http://schemas.openxmlformats.org/officeDocument/2006/relationships/image" Target="../media/image173.png"/><Relationship Id="rId4" Type="http://schemas.openxmlformats.org/officeDocument/2006/relationships/image" Target="../media/image17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6.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s>
</file>

<file path=ppt/slides/_rels/slide19.xml.rels><?xml version="1.0" encoding="UTF-8" standalone="yes"?>
<Relationships xmlns="http://schemas.openxmlformats.org/package/2006/relationships"><Relationship Id="rId8" Type="http://schemas.openxmlformats.org/officeDocument/2006/relationships/image" Target="../media/image189.png"/><Relationship Id="rId13" Type="http://schemas.openxmlformats.org/officeDocument/2006/relationships/image" Target="../media/image194.png"/><Relationship Id="rId3" Type="http://schemas.openxmlformats.org/officeDocument/2006/relationships/image" Target="../media/image184.png"/><Relationship Id="rId7" Type="http://schemas.openxmlformats.org/officeDocument/2006/relationships/image" Target="../media/image188.png"/><Relationship Id="rId12" Type="http://schemas.openxmlformats.org/officeDocument/2006/relationships/image" Target="../media/image193.png"/><Relationship Id="rId2" Type="http://schemas.openxmlformats.org/officeDocument/2006/relationships/image" Target="../media/image183.png"/><Relationship Id="rId1" Type="http://schemas.openxmlformats.org/officeDocument/2006/relationships/slideLayout" Target="../slideLayouts/slideLayout6.xml"/><Relationship Id="rId6" Type="http://schemas.openxmlformats.org/officeDocument/2006/relationships/image" Target="../media/image187.svg"/><Relationship Id="rId11" Type="http://schemas.openxmlformats.org/officeDocument/2006/relationships/image" Target="../media/image192.png"/><Relationship Id="rId5" Type="http://schemas.openxmlformats.org/officeDocument/2006/relationships/image" Target="../media/image186.png"/><Relationship Id="rId15" Type="http://schemas.openxmlformats.org/officeDocument/2006/relationships/image" Target="../media/image196.png"/><Relationship Id="rId10" Type="http://schemas.openxmlformats.org/officeDocument/2006/relationships/image" Target="../media/image191.png"/><Relationship Id="rId4" Type="http://schemas.openxmlformats.org/officeDocument/2006/relationships/image" Target="../media/image185.svg"/><Relationship Id="rId9" Type="http://schemas.openxmlformats.org/officeDocument/2006/relationships/image" Target="../media/image190.png"/><Relationship Id="rId14" Type="http://schemas.openxmlformats.org/officeDocument/2006/relationships/image" Target="../media/image19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1.png"/><Relationship Id="rId1" Type="http://schemas.openxmlformats.org/officeDocument/2006/relationships/slideLayout" Target="../slideLayouts/slideLayout6.xml"/><Relationship Id="rId4" Type="http://schemas.openxmlformats.org/officeDocument/2006/relationships/image" Target="../media/image197.png"/></Relationships>
</file>

<file path=ppt/slides/_rels/slide21.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203.png"/><Relationship Id="rId1" Type="http://schemas.openxmlformats.org/officeDocument/2006/relationships/slideLayout" Target="../slideLayouts/slideLayout6.xml"/><Relationship Id="rId5" Type="http://schemas.openxmlformats.org/officeDocument/2006/relationships/image" Target="../media/image206.png"/><Relationship Id="rId4" Type="http://schemas.openxmlformats.org/officeDocument/2006/relationships/image" Target="../media/image205.png"/></Relationships>
</file>

<file path=ppt/slides/_rels/slide25.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7.png"/><Relationship Id="rId1" Type="http://schemas.openxmlformats.org/officeDocument/2006/relationships/slideLayout" Target="../slideLayouts/slideLayout6.xml"/><Relationship Id="rId5" Type="http://schemas.openxmlformats.org/officeDocument/2006/relationships/image" Target="../media/image210.png"/><Relationship Id="rId4" Type="http://schemas.openxmlformats.org/officeDocument/2006/relationships/image" Target="../media/image209.png"/></Relationships>
</file>

<file path=ppt/slides/_rels/slide26.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6.xml"/><Relationship Id="rId5" Type="http://schemas.openxmlformats.org/officeDocument/2006/relationships/image" Target="../media/image214.png"/><Relationship Id="rId4" Type="http://schemas.openxmlformats.org/officeDocument/2006/relationships/image" Target="../media/image213.png"/></Relationships>
</file>

<file path=ppt/slides/_rels/slide27.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5.png"/><Relationship Id="rId1" Type="http://schemas.openxmlformats.org/officeDocument/2006/relationships/slideLayout" Target="../slideLayouts/slideLayout6.xml"/><Relationship Id="rId4" Type="http://schemas.openxmlformats.org/officeDocument/2006/relationships/image" Target="../media/image217.png"/></Relationships>
</file>

<file path=ppt/slides/_rels/slide28.xml.rels><?xml version="1.0" encoding="UTF-8" standalone="yes"?>
<Relationships xmlns="http://schemas.openxmlformats.org/package/2006/relationships"><Relationship Id="rId8" Type="http://schemas.openxmlformats.org/officeDocument/2006/relationships/image" Target="../media/image223.gif"/><Relationship Id="rId3" Type="http://schemas.openxmlformats.org/officeDocument/2006/relationships/image" Target="../media/image219.gif"/><Relationship Id="rId7" Type="http://schemas.openxmlformats.org/officeDocument/2006/relationships/image" Target="../media/image222.gif"/><Relationship Id="rId2" Type="http://schemas.openxmlformats.org/officeDocument/2006/relationships/image" Target="../media/image218.png"/><Relationship Id="rId1" Type="http://schemas.openxmlformats.org/officeDocument/2006/relationships/slideLayout" Target="../slideLayouts/slideLayout6.xml"/><Relationship Id="rId6" Type="http://schemas.openxmlformats.org/officeDocument/2006/relationships/image" Target="../media/image221.jpeg"/><Relationship Id="rId5" Type="http://schemas.openxmlformats.org/officeDocument/2006/relationships/image" Target="../media/image220.gif"/><Relationship Id="rId4" Type="http://schemas.openxmlformats.org/officeDocument/2006/relationships/image" Target="../media/image97.gif"/><Relationship Id="rId9" Type="http://schemas.openxmlformats.org/officeDocument/2006/relationships/image" Target="../media/image224.gif"/></Relationships>
</file>

<file path=ppt/slides/_rels/slide29.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27.png"/><Relationship Id="rId4" Type="http://schemas.openxmlformats.org/officeDocument/2006/relationships/image" Target="../media/image2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30.png"/><Relationship Id="rId4" Type="http://schemas.openxmlformats.org/officeDocument/2006/relationships/image" Target="../media/image229.png"/></Relationships>
</file>

<file path=ppt/slides/_rels/slide31.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image" Target="../media/image2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image" Target="../media/image233.jpeg"/><Relationship Id="rId1" Type="http://schemas.openxmlformats.org/officeDocument/2006/relationships/slideLayout" Target="../slideLayouts/slideLayout6.xml"/><Relationship Id="rId4" Type="http://schemas.openxmlformats.org/officeDocument/2006/relationships/image" Target="../media/image235.png"/></Relationships>
</file>

<file path=ppt/slides/_rels/slide33.xml.rels><?xml version="1.0" encoding="UTF-8" standalone="yes"?>
<Relationships xmlns="http://schemas.openxmlformats.org/package/2006/relationships"><Relationship Id="rId3" Type="http://schemas.openxmlformats.org/officeDocument/2006/relationships/image" Target="../media/image236.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37.png"/></Relationships>
</file>

<file path=ppt/slides/_rels/slide34.xml.rels><?xml version="1.0" encoding="UTF-8" standalone="yes"?>
<Relationships xmlns="http://schemas.openxmlformats.org/package/2006/relationships"><Relationship Id="rId2" Type="http://schemas.openxmlformats.org/officeDocument/2006/relationships/image" Target="../media/image2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9.png"/><Relationship Id="rId1" Type="http://schemas.openxmlformats.org/officeDocument/2006/relationships/slideLayout" Target="../slideLayouts/slideLayout6.xml"/><Relationship Id="rId5" Type="http://schemas.openxmlformats.org/officeDocument/2006/relationships/image" Target="../media/image242.png"/><Relationship Id="rId4" Type="http://schemas.openxmlformats.org/officeDocument/2006/relationships/image" Target="../media/image241.png"/></Relationships>
</file>

<file path=ppt/slides/_rels/slide36.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4.png"/></Relationships>
</file>

<file path=ppt/slides/_rels/slide37.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jpe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s>
</file>

<file path=ppt/slides/_rels/slide40.xml.rels><?xml version="1.0" encoding="UTF-8" standalone="yes"?>
<Relationships xmlns="http://schemas.openxmlformats.org/package/2006/relationships"><Relationship Id="rId3" Type="http://schemas.openxmlformats.org/officeDocument/2006/relationships/image" Target="../media/image249.jpeg"/><Relationship Id="rId2" Type="http://schemas.openxmlformats.org/officeDocument/2006/relationships/image" Target="../media/image248.jpeg"/><Relationship Id="rId1" Type="http://schemas.openxmlformats.org/officeDocument/2006/relationships/slideLayout" Target="../slideLayouts/slideLayout6.xml"/><Relationship Id="rId6" Type="http://schemas.openxmlformats.org/officeDocument/2006/relationships/image" Target="../media/image252.png"/><Relationship Id="rId5" Type="http://schemas.openxmlformats.org/officeDocument/2006/relationships/image" Target="../media/image251.jpeg"/><Relationship Id="rId4" Type="http://schemas.openxmlformats.org/officeDocument/2006/relationships/image" Target="../media/image250.jpeg"/></Relationships>
</file>

<file path=ppt/slides/_rels/slide41.xml.rels><?xml version="1.0" encoding="UTF-8" standalone="yes"?>
<Relationships xmlns="http://schemas.openxmlformats.org/package/2006/relationships"><Relationship Id="rId2" Type="http://schemas.openxmlformats.org/officeDocument/2006/relationships/image" Target="../media/image25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image" Target="../media/image254.png"/><Relationship Id="rId1" Type="http://schemas.openxmlformats.org/officeDocument/2006/relationships/slideLayout" Target="../slideLayouts/slideLayout6.xml"/><Relationship Id="rId6" Type="http://schemas.openxmlformats.org/officeDocument/2006/relationships/image" Target="../media/image258.png"/><Relationship Id="rId5" Type="http://schemas.openxmlformats.org/officeDocument/2006/relationships/image" Target="../media/image257.png"/><Relationship Id="rId4" Type="http://schemas.openxmlformats.org/officeDocument/2006/relationships/image" Target="../media/image256.png"/></Relationships>
</file>

<file path=ppt/slides/_rels/slide4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6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62.png"/></Relationships>
</file>

<file path=ppt/slides/_rels/slide46.xml.rels><?xml version="1.0" encoding="UTF-8" standalone="yes"?>
<Relationships xmlns="http://schemas.openxmlformats.org/package/2006/relationships"><Relationship Id="rId8" Type="http://schemas.openxmlformats.org/officeDocument/2006/relationships/image" Target="../media/image268.svg"/><Relationship Id="rId13" Type="http://schemas.openxmlformats.org/officeDocument/2006/relationships/image" Target="../media/image273.png"/><Relationship Id="rId3" Type="http://schemas.openxmlformats.org/officeDocument/2006/relationships/image" Target="../media/image263.png"/><Relationship Id="rId7" Type="http://schemas.openxmlformats.org/officeDocument/2006/relationships/image" Target="../media/image267.png"/><Relationship Id="rId12" Type="http://schemas.openxmlformats.org/officeDocument/2006/relationships/image" Target="../media/image272.sv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66.svg"/><Relationship Id="rId11" Type="http://schemas.openxmlformats.org/officeDocument/2006/relationships/image" Target="../media/image271.png"/><Relationship Id="rId5" Type="http://schemas.openxmlformats.org/officeDocument/2006/relationships/image" Target="../media/image265.png"/><Relationship Id="rId10" Type="http://schemas.openxmlformats.org/officeDocument/2006/relationships/image" Target="../media/image270.svg"/><Relationship Id="rId4" Type="http://schemas.openxmlformats.org/officeDocument/2006/relationships/image" Target="../media/image264.svg"/><Relationship Id="rId9" Type="http://schemas.openxmlformats.org/officeDocument/2006/relationships/image" Target="../media/image269.png"/><Relationship Id="rId14" Type="http://schemas.openxmlformats.org/officeDocument/2006/relationships/image" Target="../media/image274.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76.png"/></Relationships>
</file>

<file path=ppt/slides/_rels/slide49.xml.rels><?xml version="1.0" encoding="UTF-8" standalone="yes"?>
<Relationships xmlns="http://schemas.openxmlformats.org/package/2006/relationships"><Relationship Id="rId3" Type="http://schemas.openxmlformats.org/officeDocument/2006/relationships/image" Target="../media/image276.png"/><Relationship Id="rId2" Type="http://schemas.openxmlformats.org/officeDocument/2006/relationships/image" Target="../media/image27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9" Type="http://schemas.openxmlformats.org/officeDocument/2006/relationships/image" Target="../media/image80.png"/><Relationship Id="rId21" Type="http://schemas.openxmlformats.org/officeDocument/2006/relationships/image" Target="../media/image66.png"/><Relationship Id="rId34" Type="http://schemas.openxmlformats.org/officeDocument/2006/relationships/image" Target="../media/image45.png"/><Relationship Id="rId42" Type="http://schemas.openxmlformats.org/officeDocument/2006/relationships/image" Target="../media/image83.png"/><Relationship Id="rId7" Type="http://schemas.openxmlformats.org/officeDocument/2006/relationships/image" Target="../media/image52.jpeg"/><Relationship Id="rId2" Type="http://schemas.openxmlformats.org/officeDocument/2006/relationships/notesSlide" Target="../notesSlides/notesSlide3.xml"/><Relationship Id="rId16" Type="http://schemas.openxmlformats.org/officeDocument/2006/relationships/image" Target="../media/image61.png"/><Relationship Id="rId29"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9.png"/><Relationship Id="rId32" Type="http://schemas.openxmlformats.org/officeDocument/2006/relationships/image" Target="../media/image38.png"/><Relationship Id="rId37" Type="http://schemas.openxmlformats.org/officeDocument/2006/relationships/image" Target="../media/image78.png"/><Relationship Id="rId40" Type="http://schemas.openxmlformats.org/officeDocument/2006/relationships/image" Target="../media/image81.png"/><Relationship Id="rId45" Type="http://schemas.openxmlformats.org/officeDocument/2006/relationships/image" Target="../media/image86.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36" Type="http://schemas.openxmlformats.org/officeDocument/2006/relationships/image" Target="../media/image77.png"/><Relationship Id="rId10" Type="http://schemas.openxmlformats.org/officeDocument/2006/relationships/image" Target="../media/image55.png"/><Relationship Id="rId19" Type="http://schemas.openxmlformats.org/officeDocument/2006/relationships/image" Target="../media/image64.png"/><Relationship Id="rId31" Type="http://schemas.openxmlformats.org/officeDocument/2006/relationships/image" Target="../media/image43.png"/><Relationship Id="rId44" Type="http://schemas.openxmlformats.org/officeDocument/2006/relationships/image" Target="../media/image8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jpeg"/><Relationship Id="rId30" Type="http://schemas.openxmlformats.org/officeDocument/2006/relationships/image" Target="../media/image75.png"/><Relationship Id="rId35" Type="http://schemas.openxmlformats.org/officeDocument/2006/relationships/image" Target="../media/image76.png"/><Relationship Id="rId43" Type="http://schemas.openxmlformats.org/officeDocument/2006/relationships/image" Target="../media/image84.png"/><Relationship Id="rId8" Type="http://schemas.openxmlformats.org/officeDocument/2006/relationships/image" Target="../media/image53.png"/><Relationship Id="rId3" Type="http://schemas.openxmlformats.org/officeDocument/2006/relationships/image" Target="../media/image48.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33" Type="http://schemas.openxmlformats.org/officeDocument/2006/relationships/image" Target="../media/image44.png"/><Relationship Id="rId38" Type="http://schemas.openxmlformats.org/officeDocument/2006/relationships/image" Target="../media/image79.png"/><Relationship Id="rId20" Type="http://schemas.openxmlformats.org/officeDocument/2006/relationships/image" Target="../media/image65.png"/><Relationship Id="rId41" Type="http://schemas.openxmlformats.org/officeDocument/2006/relationships/image" Target="../media/image82.png"/></Relationships>
</file>

<file path=ppt/slides/_rels/slide50.xml.rels><?xml version="1.0" encoding="UTF-8" standalone="yes"?>
<Relationships xmlns="http://schemas.openxmlformats.org/package/2006/relationships"><Relationship Id="rId3" Type="http://schemas.openxmlformats.org/officeDocument/2006/relationships/image" Target="../media/image276.png"/><Relationship Id="rId2" Type="http://schemas.openxmlformats.org/officeDocument/2006/relationships/image" Target="../media/image27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76.png"/><Relationship Id="rId2" Type="http://schemas.openxmlformats.org/officeDocument/2006/relationships/image" Target="../media/image27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76.png"/><Relationship Id="rId2" Type="http://schemas.openxmlformats.org/officeDocument/2006/relationships/image" Target="../media/image27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6.png"/></Relationships>
</file>

<file path=ppt/slides/_rels/slide6.xml.rels><?xml version="1.0" encoding="UTF-8" standalone="yes"?>
<Relationships xmlns="http://schemas.openxmlformats.org/package/2006/relationships"><Relationship Id="rId13" Type="http://schemas.openxmlformats.org/officeDocument/2006/relationships/image" Target="../media/image97.gif"/><Relationship Id="rId18" Type="http://schemas.openxmlformats.org/officeDocument/2006/relationships/image" Target="../media/image102.png"/><Relationship Id="rId26" Type="http://schemas.openxmlformats.org/officeDocument/2006/relationships/image" Target="../media/image110.png"/><Relationship Id="rId39" Type="http://schemas.openxmlformats.org/officeDocument/2006/relationships/image" Target="../media/image121.png"/><Relationship Id="rId21" Type="http://schemas.openxmlformats.org/officeDocument/2006/relationships/image" Target="../media/image105.png"/><Relationship Id="rId34" Type="http://schemas.openxmlformats.org/officeDocument/2006/relationships/image" Target="../media/image118.png"/><Relationship Id="rId42" Type="http://schemas.openxmlformats.org/officeDocument/2006/relationships/audio" Target="../media/audio4.wav"/><Relationship Id="rId7" Type="http://schemas.openxmlformats.org/officeDocument/2006/relationships/image" Target="../media/image91.png"/><Relationship Id="rId2" Type="http://schemas.openxmlformats.org/officeDocument/2006/relationships/notesSlide" Target="../notesSlides/notesSlide4.xml"/><Relationship Id="rId16" Type="http://schemas.openxmlformats.org/officeDocument/2006/relationships/image" Target="../media/image100.png"/><Relationship Id="rId20" Type="http://schemas.openxmlformats.org/officeDocument/2006/relationships/image" Target="../media/image104.png"/><Relationship Id="rId29" Type="http://schemas.openxmlformats.org/officeDocument/2006/relationships/image" Target="../media/image113.png"/><Relationship Id="rId41"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png"/><Relationship Id="rId24" Type="http://schemas.openxmlformats.org/officeDocument/2006/relationships/image" Target="../media/image108.png"/><Relationship Id="rId32" Type="http://schemas.openxmlformats.org/officeDocument/2006/relationships/image" Target="../media/image116.png"/><Relationship Id="rId37" Type="http://schemas.openxmlformats.org/officeDocument/2006/relationships/image" Target="../media/image120.png"/><Relationship Id="rId40" Type="http://schemas.openxmlformats.org/officeDocument/2006/relationships/audio" Target="../media/audio3.wav"/><Relationship Id="rId5" Type="http://schemas.openxmlformats.org/officeDocument/2006/relationships/image" Target="../media/image89.png"/><Relationship Id="rId15" Type="http://schemas.openxmlformats.org/officeDocument/2006/relationships/image" Target="../media/image99.png"/><Relationship Id="rId23" Type="http://schemas.openxmlformats.org/officeDocument/2006/relationships/image" Target="../media/image107.png"/><Relationship Id="rId28" Type="http://schemas.openxmlformats.org/officeDocument/2006/relationships/image" Target="../media/image112.png"/><Relationship Id="rId36" Type="http://schemas.openxmlformats.org/officeDocument/2006/relationships/audio" Target="../media/audio1.wav"/><Relationship Id="rId10" Type="http://schemas.openxmlformats.org/officeDocument/2006/relationships/image" Target="../media/image94.png"/><Relationship Id="rId19" Type="http://schemas.openxmlformats.org/officeDocument/2006/relationships/image" Target="../media/image103.png"/><Relationship Id="rId31" Type="http://schemas.openxmlformats.org/officeDocument/2006/relationships/image" Target="../media/image115.png"/><Relationship Id="rId44" Type="http://schemas.openxmlformats.org/officeDocument/2006/relationships/image" Target="../media/image124.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 Id="rId22" Type="http://schemas.openxmlformats.org/officeDocument/2006/relationships/image" Target="../media/image106.png"/><Relationship Id="rId27" Type="http://schemas.openxmlformats.org/officeDocument/2006/relationships/image" Target="../media/image111.png"/><Relationship Id="rId30" Type="http://schemas.openxmlformats.org/officeDocument/2006/relationships/image" Target="../media/image114.png"/><Relationship Id="rId35" Type="http://schemas.openxmlformats.org/officeDocument/2006/relationships/image" Target="../media/image119.png"/><Relationship Id="rId43" Type="http://schemas.openxmlformats.org/officeDocument/2006/relationships/image" Target="../media/image123.png"/><Relationship Id="rId8" Type="http://schemas.openxmlformats.org/officeDocument/2006/relationships/image" Target="../media/image92.png"/><Relationship Id="rId3" Type="http://schemas.openxmlformats.org/officeDocument/2006/relationships/image" Target="../media/image87.png"/><Relationship Id="rId12" Type="http://schemas.openxmlformats.org/officeDocument/2006/relationships/image" Target="../media/image96.png"/><Relationship Id="rId17" Type="http://schemas.openxmlformats.org/officeDocument/2006/relationships/image" Target="../media/image101.png"/><Relationship Id="rId25" Type="http://schemas.openxmlformats.org/officeDocument/2006/relationships/image" Target="../media/image109.png"/><Relationship Id="rId33" Type="http://schemas.openxmlformats.org/officeDocument/2006/relationships/image" Target="../media/image117.png"/><Relationship Id="rId38" Type="http://schemas.openxmlformats.org/officeDocument/2006/relationships/audio" Target="../media/audio2.wav"/></Relationships>
</file>

<file path=ppt/slides/_rels/slide7.xml.rels><?xml version="1.0" encoding="UTF-8" standalone="yes"?>
<Relationships xmlns="http://schemas.openxmlformats.org/package/2006/relationships"><Relationship Id="rId13" Type="http://schemas.openxmlformats.org/officeDocument/2006/relationships/image" Target="../media/image135.png"/><Relationship Id="rId18" Type="http://schemas.openxmlformats.org/officeDocument/2006/relationships/image" Target="../media/image140.png"/><Relationship Id="rId26" Type="http://schemas.openxmlformats.org/officeDocument/2006/relationships/image" Target="../media/image147.png"/><Relationship Id="rId3" Type="http://schemas.openxmlformats.org/officeDocument/2006/relationships/image" Target="../media/image125.png"/><Relationship Id="rId21" Type="http://schemas.openxmlformats.org/officeDocument/2006/relationships/image" Target="../media/image142.png"/><Relationship Id="rId34" Type="http://schemas.openxmlformats.org/officeDocument/2006/relationships/image" Target="../media/image155.png"/><Relationship Id="rId7" Type="http://schemas.openxmlformats.org/officeDocument/2006/relationships/image" Target="../media/image129.png"/><Relationship Id="rId12" Type="http://schemas.openxmlformats.org/officeDocument/2006/relationships/image" Target="../media/image134.png"/><Relationship Id="rId17" Type="http://schemas.openxmlformats.org/officeDocument/2006/relationships/image" Target="../media/image139.png"/><Relationship Id="rId25" Type="http://schemas.openxmlformats.org/officeDocument/2006/relationships/image" Target="../media/image146.png"/><Relationship Id="rId33" Type="http://schemas.openxmlformats.org/officeDocument/2006/relationships/image" Target="../media/image154.jpeg"/><Relationship Id="rId2" Type="http://schemas.openxmlformats.org/officeDocument/2006/relationships/notesSlide" Target="../notesSlides/notesSlide5.xml"/><Relationship Id="rId16" Type="http://schemas.openxmlformats.org/officeDocument/2006/relationships/image" Target="../media/image138.png"/><Relationship Id="rId20" Type="http://schemas.openxmlformats.org/officeDocument/2006/relationships/image" Target="../media/image141.png"/><Relationship Id="rId29"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128.png"/><Relationship Id="rId11" Type="http://schemas.openxmlformats.org/officeDocument/2006/relationships/image" Target="../media/image133.png"/><Relationship Id="rId24" Type="http://schemas.openxmlformats.org/officeDocument/2006/relationships/image" Target="../media/image145.jpeg"/><Relationship Id="rId32" Type="http://schemas.openxmlformats.org/officeDocument/2006/relationships/image" Target="../media/image153.jpeg"/><Relationship Id="rId5" Type="http://schemas.openxmlformats.org/officeDocument/2006/relationships/image" Target="../media/image127.png"/><Relationship Id="rId15" Type="http://schemas.openxmlformats.org/officeDocument/2006/relationships/image" Target="../media/image137.png"/><Relationship Id="rId23" Type="http://schemas.openxmlformats.org/officeDocument/2006/relationships/image" Target="../media/image144.png"/><Relationship Id="rId28" Type="http://schemas.openxmlformats.org/officeDocument/2006/relationships/image" Target="../media/image149.png"/><Relationship Id="rId10" Type="http://schemas.openxmlformats.org/officeDocument/2006/relationships/image" Target="../media/image132.png"/><Relationship Id="rId19" Type="http://schemas.openxmlformats.org/officeDocument/2006/relationships/image" Target="../media/image122.png"/><Relationship Id="rId31" Type="http://schemas.openxmlformats.org/officeDocument/2006/relationships/image" Target="../media/image152.png"/><Relationship Id="rId4" Type="http://schemas.openxmlformats.org/officeDocument/2006/relationships/image" Target="../media/image126.png"/><Relationship Id="rId9" Type="http://schemas.openxmlformats.org/officeDocument/2006/relationships/image" Target="../media/image131.png"/><Relationship Id="rId14" Type="http://schemas.openxmlformats.org/officeDocument/2006/relationships/image" Target="../media/image136.png"/><Relationship Id="rId22" Type="http://schemas.openxmlformats.org/officeDocument/2006/relationships/image" Target="../media/image143.png"/><Relationship Id="rId27" Type="http://schemas.openxmlformats.org/officeDocument/2006/relationships/image" Target="../media/image148.png"/><Relationship Id="rId30" Type="http://schemas.openxmlformats.org/officeDocument/2006/relationships/image" Target="../media/image151.png"/><Relationship Id="rId8" Type="http://schemas.openxmlformats.org/officeDocument/2006/relationships/image" Target="../media/image130.png"/></Relationships>
</file>

<file path=ppt/slides/_rels/slide8.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7563" y="4779229"/>
            <a:ext cx="6343650" cy="1960562"/>
          </a:xfrm>
        </p:spPr>
        <p:txBody>
          <a:bodyPr/>
          <a:lstStyle/>
          <a:p>
            <a:pPr eaLnBrk="1" hangingPunct="1"/>
            <a:r>
              <a:rPr lang="en-GB" altLang="en-US" sz="9200" b="1" dirty="0" err="1">
                <a:latin typeface="Century Gothic" panose="020B0502020202020204" pitchFamily="34" charset="0"/>
              </a:rPr>
              <a:t>Espa</a:t>
            </a:r>
            <a:r>
              <a:rPr lang="en-US" altLang="en-US" sz="9200" b="1" dirty="0" err="1">
                <a:latin typeface="Century Gothic" panose="020B0502020202020204" pitchFamily="34" charset="0"/>
                <a:cs typeface="Arial" panose="020B0604020202020204" pitchFamily="34" charset="0"/>
              </a:rPr>
              <a:t>ñol</a:t>
            </a:r>
            <a:endParaRPr lang="en-US" altLang="en-US" sz="9200" b="1" dirty="0">
              <a:latin typeface="Century Gothic" panose="020B0502020202020204" pitchFamily="34" charset="0"/>
              <a:cs typeface="Arial" panose="020B0604020202020204" pitchFamily="34" charset="0"/>
            </a:endParaRPr>
          </a:p>
        </p:txBody>
      </p:sp>
      <p:sp>
        <p:nvSpPr>
          <p:cNvPr id="3075" name="Rectangle 3"/>
          <p:cNvSpPr>
            <a:spLocks noGrp="1" noChangeArrowheads="1"/>
          </p:cNvSpPr>
          <p:nvPr>
            <p:ph type="subTitle" idx="1"/>
          </p:nvPr>
        </p:nvSpPr>
        <p:spPr>
          <a:xfrm>
            <a:off x="696242" y="7007814"/>
            <a:ext cx="5537691" cy="542925"/>
          </a:xfrm>
        </p:spPr>
        <p:txBody>
          <a:bodyPr/>
          <a:lstStyle/>
          <a:p>
            <a:pPr eaLnBrk="1" hangingPunct="1">
              <a:lnSpc>
                <a:spcPct val="90000"/>
              </a:lnSpc>
            </a:pPr>
            <a:r>
              <a:rPr lang="en-GB" altLang="en-US" b="1" dirty="0">
                <a:latin typeface="Century Gothic" panose="020B0502020202020204" pitchFamily="34" charset="0"/>
                <a:cs typeface="Segoe UI" panose="020B0502040204020203" pitchFamily="34" charset="0"/>
              </a:rPr>
              <a:t>Year 7 Language Guide</a:t>
            </a:r>
          </a:p>
        </p:txBody>
      </p:sp>
      <p:sp>
        <p:nvSpPr>
          <p:cNvPr id="3077" name="Text Box 5"/>
          <p:cNvSpPr txBox="1">
            <a:spLocks noChangeArrowheads="1"/>
          </p:cNvSpPr>
          <p:nvPr/>
        </p:nvSpPr>
        <p:spPr bwMode="auto">
          <a:xfrm>
            <a:off x="194468" y="7582947"/>
            <a:ext cx="6408738" cy="4616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dirty="0" err="1">
                <a:latin typeface="Century Gothic" panose="020B0502020202020204" pitchFamily="34" charset="0"/>
                <a:cs typeface="Segoe UI" panose="020B0502040204020203" pitchFamily="34" charset="0"/>
              </a:rPr>
              <a:t>Nombre</a:t>
            </a:r>
            <a:r>
              <a:rPr lang="en-GB" altLang="en-US" sz="2400" dirty="0">
                <a:latin typeface="Century Gothic" panose="020B0502020202020204" pitchFamily="34" charset="0"/>
                <a:cs typeface="Segoe UI" panose="020B0502040204020203" pitchFamily="34" charset="0"/>
              </a:rPr>
              <a:t>: ………………………………………</a:t>
            </a:r>
          </a:p>
        </p:txBody>
      </p:sp>
      <p:sp>
        <p:nvSpPr>
          <p:cNvPr id="3079" name="Text Box 7"/>
          <p:cNvSpPr txBox="1">
            <a:spLocks noChangeArrowheads="1"/>
          </p:cNvSpPr>
          <p:nvPr/>
        </p:nvSpPr>
        <p:spPr bwMode="auto">
          <a:xfrm>
            <a:off x="194468" y="8186197"/>
            <a:ext cx="6408738" cy="4616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dirty="0" err="1">
                <a:latin typeface="Century Gothic" panose="020B0502020202020204" pitchFamily="34" charset="0"/>
                <a:cs typeface="Segoe UI" panose="020B0502040204020203" pitchFamily="34" charset="0"/>
              </a:rPr>
              <a:t>Profesor</a:t>
            </a:r>
            <a:r>
              <a:rPr lang="en-GB" altLang="en-US" sz="2400" dirty="0">
                <a:latin typeface="Century Gothic" panose="020B0502020202020204" pitchFamily="34" charset="0"/>
                <a:cs typeface="Segoe UI" panose="020B0502040204020203" pitchFamily="34" charset="0"/>
              </a:rPr>
              <a:t>/a: ……………………………………</a:t>
            </a:r>
          </a:p>
        </p:txBody>
      </p:sp>
      <p:grpSp>
        <p:nvGrpSpPr>
          <p:cNvPr id="2" name="Group 1"/>
          <p:cNvGrpSpPr/>
          <p:nvPr/>
        </p:nvGrpSpPr>
        <p:grpSpPr>
          <a:xfrm>
            <a:off x="194468" y="203228"/>
            <a:ext cx="5848947" cy="5317566"/>
            <a:chOff x="448871" y="164454"/>
            <a:chExt cx="5848947" cy="5317566"/>
          </a:xfrm>
        </p:grpSpPr>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rot="18289906">
              <a:off x="4186287" y="2997855"/>
              <a:ext cx="1741161" cy="992767"/>
            </a:xfrm>
            <a:prstGeom prst="rect">
              <a:avLst/>
            </a:prstGeom>
          </p:spPr>
        </p:pic>
        <p:pic>
          <p:nvPicPr>
            <p:cNvPr id="9" name="Picture 8" descr="Image result for castanets clipar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0184" y="881907"/>
              <a:ext cx="899814" cy="8998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spanish tapas clipar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1282" y="1370165"/>
              <a:ext cx="2099184" cy="2099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lated imag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95752">
              <a:off x="3078749" y="3900869"/>
              <a:ext cx="1619250" cy="15430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clrChange>
                <a:clrFrom>
                  <a:srgbClr val="FFFFFF"/>
                </a:clrFrom>
                <a:clrTo>
                  <a:srgbClr val="FFFFFF">
                    <a:alpha val="0"/>
                  </a:srgbClr>
                </a:clrTo>
              </a:clrChange>
            </a:blip>
            <a:stretch>
              <a:fillRect/>
            </a:stretch>
          </p:blipFill>
          <p:spPr>
            <a:xfrm>
              <a:off x="861338" y="164454"/>
              <a:ext cx="2207622" cy="1236635"/>
            </a:xfrm>
            <a:prstGeom prst="rect">
              <a:avLst/>
            </a:prstGeom>
          </p:spPr>
        </p:pic>
        <p:pic>
          <p:nvPicPr>
            <p:cNvPr id="13" name="Picture 12"/>
            <p:cNvPicPr>
              <a:picLocks noChangeAspect="1"/>
            </p:cNvPicPr>
            <p:nvPr/>
          </p:nvPicPr>
          <p:blipFill>
            <a:blip r:embed="rId8">
              <a:clrChange>
                <a:clrFrom>
                  <a:srgbClr val="FFFFFF"/>
                </a:clrFrom>
                <a:clrTo>
                  <a:srgbClr val="FFFFFF">
                    <a:alpha val="0"/>
                  </a:srgbClr>
                </a:clrTo>
              </a:clrChange>
            </a:blip>
            <a:stretch>
              <a:fillRect/>
            </a:stretch>
          </p:blipFill>
          <p:spPr>
            <a:xfrm>
              <a:off x="3780997" y="215976"/>
              <a:ext cx="2371725" cy="2124075"/>
            </a:xfrm>
            <a:prstGeom prst="rect">
              <a:avLst/>
            </a:prstGeom>
          </p:spPr>
        </p:pic>
        <p:pic>
          <p:nvPicPr>
            <p:cNvPr id="14" name="Picture 13"/>
            <p:cNvPicPr>
              <a:picLocks noChangeAspect="1"/>
            </p:cNvPicPr>
            <p:nvPr/>
          </p:nvPicPr>
          <p:blipFill>
            <a:blip r:embed="rId9">
              <a:clrChange>
                <a:clrFrom>
                  <a:srgbClr val="FFFFFF"/>
                </a:clrFrom>
                <a:clrTo>
                  <a:srgbClr val="FFFFFF">
                    <a:alpha val="0"/>
                  </a:srgbClr>
                </a:clrTo>
              </a:clrChange>
            </a:blip>
            <a:stretch>
              <a:fillRect/>
            </a:stretch>
          </p:blipFill>
          <p:spPr>
            <a:xfrm>
              <a:off x="2400175" y="4088124"/>
              <a:ext cx="832103" cy="794280"/>
            </a:xfrm>
            <a:prstGeom prst="rect">
              <a:avLst/>
            </a:prstGeom>
          </p:spPr>
        </p:pic>
        <p:pic>
          <p:nvPicPr>
            <p:cNvPr id="15" name="Picture 10" descr="Image result for chili pepper clipart"/>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H="1">
              <a:off x="3719491" y="622349"/>
              <a:ext cx="658434" cy="9074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2819880" y="3383472"/>
              <a:ext cx="1880440" cy="931378"/>
            </a:xfrm>
            <a:prstGeom prst="rect">
              <a:avLst/>
            </a:prstGeom>
          </p:spPr>
        </p:pic>
        <p:pic>
          <p:nvPicPr>
            <p:cNvPr id="17" name="Picture 14" descr="Image result for palm tree clipar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05735">
              <a:off x="1382534" y="2446128"/>
              <a:ext cx="1544262" cy="20149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Image result for champions league trophy clipart"/>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871" y="1119921"/>
              <a:ext cx="1114017" cy="11140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Image result for musical notes clipar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08701" y="2499893"/>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Image result for musical notes clipar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91861" y="2877630"/>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descr="Image result for musical notes clipar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95501" y="2811160"/>
              <a:ext cx="437552" cy="5553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Image result for chili pepper clipart"/>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089913" flipH="1">
              <a:off x="993658" y="2573686"/>
              <a:ext cx="516242" cy="71147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Image result for chili pepper clipart"/>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089913" flipH="1">
              <a:off x="796083" y="2178281"/>
              <a:ext cx="514580" cy="70918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6" descr="Image result for tennis clipart"/>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632554">
              <a:off x="4655358" y="1680902"/>
              <a:ext cx="1274289" cy="17085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8" descr="Image result for Spanish dress clipart"/>
            <p:cNvPicPr>
              <a:picLocks noChangeAspect="1" noChangeArrowheads="1"/>
            </p:cNvPicPr>
            <p:nvPr/>
          </p:nvPicPr>
          <p:blipFill>
            <a:blip r:embed="rId18"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2518060">
              <a:off x="1047050" y="1081246"/>
              <a:ext cx="1558339" cy="17648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0" descr="Image result for Sangria clipart"/>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5514" y="1030645"/>
              <a:ext cx="462304" cy="10892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Image result for musical notes clipar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0870011">
              <a:off x="1251779" y="2433471"/>
              <a:ext cx="437552" cy="5553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2" descr="Image result for sun clipart"/>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0055" y="2162527"/>
              <a:ext cx="606114" cy="5618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4" descr="Related imag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5295" y="1989281"/>
              <a:ext cx="560667" cy="56066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6" descr="Related imag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12839" y="3324894"/>
              <a:ext cx="768622" cy="76862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359911D3-CE22-BC4B-99B5-C47F5BC7480F}"/>
              </a:ext>
            </a:extLst>
          </p:cNvPr>
          <p:cNvSpPr txBox="1"/>
          <p:nvPr/>
        </p:nvSpPr>
        <p:spPr>
          <a:xfrm>
            <a:off x="128949" y="8887974"/>
            <a:ext cx="2371009" cy="276999"/>
          </a:xfrm>
          <a:prstGeom prst="rect">
            <a:avLst/>
          </a:prstGeom>
          <a:noFill/>
        </p:spPr>
        <p:txBody>
          <a:bodyPr wrap="square" rtlCol="0">
            <a:spAutoFit/>
          </a:bodyPr>
          <a:lstStyle/>
          <a:p>
            <a:r>
              <a:rPr lang="en-US" sz="1200" dirty="0">
                <a:latin typeface="Century Gothic" panose="020B0502020202020204" pitchFamily="34" charset="0"/>
              </a:rPr>
              <a:t>Last updated: 14/09/20</a:t>
            </a:r>
          </a:p>
        </p:txBody>
      </p:sp>
    </p:spTree>
    <p:extLst>
      <p:ext uri="{BB962C8B-B14F-4D97-AF65-F5344CB8AC3E}">
        <p14:creationId xmlns:p14="http://schemas.microsoft.com/office/powerpoint/2010/main" val="1347480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latin typeface="Century Gothic" panose="020B0502020202020204" pitchFamily="34" charset="0"/>
            </a:endParaRPr>
          </a:p>
        </p:txBody>
      </p:sp>
      <p:sp>
        <p:nvSpPr>
          <p:cNvPr id="6" name="Rectangle 5"/>
          <p:cNvSpPr/>
          <p:nvPr/>
        </p:nvSpPr>
        <p:spPr>
          <a:xfrm>
            <a:off x="88095" y="888035"/>
            <a:ext cx="6908213" cy="584775"/>
          </a:xfrm>
          <a:prstGeom prst="rect">
            <a:avLst/>
          </a:prstGeom>
        </p:spPr>
        <p:txBody>
          <a:bodyPr wrap="square">
            <a:spAutoFit/>
          </a:bodyPr>
          <a:lstStyle/>
          <a:p>
            <a:r>
              <a:rPr lang="en-GB" sz="1600" dirty="0">
                <a:latin typeface="Century Gothic" panose="020B0502020202020204" pitchFamily="34" charset="0"/>
              </a:rPr>
              <a:t>In Spanish, the verb </a:t>
            </a:r>
            <a:r>
              <a:rPr lang="en-GB" sz="1600" b="1" dirty="0" err="1">
                <a:latin typeface="Century Gothic" panose="020B0502020202020204" pitchFamily="34" charset="0"/>
              </a:rPr>
              <a:t>ser</a:t>
            </a:r>
            <a:r>
              <a:rPr lang="en-GB" sz="1600" dirty="0">
                <a:latin typeface="Century Gothic" panose="020B0502020202020204" pitchFamily="34" charset="0"/>
              </a:rPr>
              <a:t> means </a:t>
            </a:r>
            <a:r>
              <a:rPr lang="en-GB" sz="1600" b="1" i="1" dirty="0">
                <a:latin typeface="Century Gothic" panose="020B0502020202020204" pitchFamily="34" charset="0"/>
              </a:rPr>
              <a:t>to be </a:t>
            </a:r>
            <a:r>
              <a:rPr lang="en-GB" sz="1600" dirty="0">
                <a:latin typeface="Century Gothic" panose="020B0502020202020204" pitchFamily="34" charset="0"/>
              </a:rPr>
              <a:t>when describing </a:t>
            </a:r>
            <a:br>
              <a:rPr lang="en-GB" sz="1600" dirty="0">
                <a:latin typeface="Century Gothic" panose="020B0502020202020204" pitchFamily="34" charset="0"/>
              </a:rPr>
            </a:br>
            <a:r>
              <a:rPr lang="en-GB" sz="1600" u="sng" dirty="0">
                <a:latin typeface="Century Gothic" panose="020B0502020202020204" pitchFamily="34" charset="0"/>
              </a:rPr>
              <a:t>general traits or characteristics.</a:t>
            </a:r>
            <a:endParaRPr lang="en-GB" sz="1600" dirty="0">
              <a:latin typeface="Century Gothic" panose="020B0502020202020204" pitchFamily="34" charset="0"/>
            </a:endParaRPr>
          </a:p>
        </p:txBody>
      </p:sp>
      <p:sp>
        <p:nvSpPr>
          <p:cNvPr id="7" name="Rectangle 6"/>
          <p:cNvSpPr/>
          <p:nvPr/>
        </p:nvSpPr>
        <p:spPr>
          <a:xfrm>
            <a:off x="79395" y="605234"/>
            <a:ext cx="3462807" cy="369332"/>
          </a:xfrm>
          <a:prstGeom prst="rect">
            <a:avLst/>
          </a:prstGeom>
        </p:spPr>
        <p:txBody>
          <a:bodyPr wrap="none">
            <a:spAutoFit/>
          </a:bodyPr>
          <a:lstStyle/>
          <a:p>
            <a:r>
              <a:rPr lang="en-GB" b="1" dirty="0">
                <a:latin typeface="Century Gothic" panose="020B0502020202020204" pitchFamily="34" charset="0"/>
              </a:rPr>
              <a:t>SER - to be (general attribute)</a:t>
            </a:r>
            <a:endParaRPr lang="en-GB"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90527467"/>
              </p:ext>
            </p:extLst>
          </p:nvPr>
        </p:nvGraphicFramePr>
        <p:xfrm>
          <a:off x="172380" y="1464876"/>
          <a:ext cx="1816459" cy="822960"/>
        </p:xfrm>
        <a:graphic>
          <a:graphicData uri="http://schemas.openxmlformats.org/drawingml/2006/table">
            <a:tbl>
              <a:tblPr firstRow="1" bandRow="1">
                <a:tableStyleId>{5940675A-B579-460E-94D1-54222C63F5DA}</a:tableStyleId>
              </a:tblPr>
              <a:tblGrid>
                <a:gridCol w="1816459">
                  <a:extLst>
                    <a:ext uri="{9D8B030D-6E8A-4147-A177-3AD203B41FA5}">
                      <a16:colId xmlns:a16="http://schemas.microsoft.com/office/drawing/2014/main" val="20000"/>
                    </a:ext>
                  </a:extLst>
                </a:gridCol>
              </a:tblGrid>
              <a:tr h="786290">
                <a:tc>
                  <a:txBody>
                    <a:bodyPr/>
                    <a:lstStyle/>
                    <a:p>
                      <a:r>
                        <a:rPr lang="en-GB" sz="1600" dirty="0">
                          <a:latin typeface="Century Gothic" panose="020B0502020202020204" pitchFamily="34" charset="0"/>
                        </a:rPr>
                        <a:t>Soy </a:t>
                      </a:r>
                      <a:r>
                        <a:rPr lang="en-GB" sz="1600" dirty="0" err="1">
                          <a:latin typeface="Century Gothic" panose="020B0502020202020204" pitchFamily="34" charset="0"/>
                        </a:rPr>
                        <a:t>alegre</a:t>
                      </a:r>
                      <a:r>
                        <a:rPr lang="en-GB" sz="1600" dirty="0">
                          <a:latin typeface="Century Gothic" panose="020B0502020202020204" pitchFamily="34" charset="0"/>
                        </a:rPr>
                        <a:t>.</a:t>
                      </a:r>
                      <a:br>
                        <a:rPr lang="en-GB" sz="1600" dirty="0">
                          <a:latin typeface="Century Gothic" panose="020B0502020202020204" pitchFamily="34" charset="0"/>
                        </a:rPr>
                      </a:br>
                      <a:r>
                        <a:rPr lang="en-GB" sz="1600" dirty="0" err="1">
                          <a:latin typeface="Century Gothic" panose="020B0502020202020204" pitchFamily="34" charset="0"/>
                        </a:rPr>
                        <a:t>Eres</a:t>
                      </a:r>
                      <a:r>
                        <a:rPr lang="en-GB" sz="1600" dirty="0">
                          <a:latin typeface="Century Gothic" panose="020B0502020202020204" pitchFamily="34" charset="0"/>
                        </a:rPr>
                        <a:t> </a:t>
                      </a:r>
                      <a:r>
                        <a:rPr lang="en-GB" sz="1600" dirty="0" err="1">
                          <a:latin typeface="Century Gothic" panose="020B0502020202020204" pitchFamily="34" charset="0"/>
                        </a:rPr>
                        <a:t>alegre</a:t>
                      </a:r>
                      <a:r>
                        <a:rPr lang="en-GB" sz="1600" dirty="0">
                          <a:latin typeface="Century Gothic" panose="020B0502020202020204" pitchFamily="34" charset="0"/>
                        </a:rPr>
                        <a:t>.</a:t>
                      </a:r>
                      <a:r>
                        <a:rPr lang="en-GB" sz="1600" baseline="0" dirty="0">
                          <a:latin typeface="Century Gothic" panose="020B0502020202020204" pitchFamily="34" charset="0"/>
                        </a:rPr>
                        <a:t> </a:t>
                      </a:r>
                      <a:br>
                        <a:rPr lang="en-GB" sz="1600" baseline="0" dirty="0">
                          <a:latin typeface="Century Gothic" panose="020B0502020202020204" pitchFamily="34" charset="0"/>
                        </a:rPr>
                      </a:br>
                      <a:r>
                        <a:rPr lang="en-GB" sz="1600" baseline="0" dirty="0" err="1">
                          <a:latin typeface="Century Gothic" panose="020B0502020202020204" pitchFamily="34" charset="0"/>
                        </a:rPr>
                        <a:t>Es</a:t>
                      </a:r>
                      <a:r>
                        <a:rPr lang="en-GB" sz="1600" baseline="0" dirty="0">
                          <a:latin typeface="Century Gothic" panose="020B0502020202020204" pitchFamily="34" charset="0"/>
                        </a:rPr>
                        <a:t> </a:t>
                      </a:r>
                      <a:r>
                        <a:rPr lang="en-GB" sz="1600" baseline="0" dirty="0" err="1">
                          <a:latin typeface="Century Gothic" panose="020B0502020202020204" pitchFamily="34" charset="0"/>
                        </a:rPr>
                        <a:t>alegre</a:t>
                      </a:r>
                      <a:r>
                        <a:rPr lang="en-GB" sz="1600" baseline="0" dirty="0">
                          <a:latin typeface="Century Gothic" panose="020B0502020202020204" pitchFamily="34" charset="0"/>
                        </a:rPr>
                        <a:t>.</a:t>
                      </a:r>
                      <a:endParaRPr lang="en-GB" sz="1600" dirty="0">
                        <a:latin typeface="Century Gothic" panose="020B0502020202020204" pitchFamily="34" charset="0"/>
                      </a:endParaRPr>
                    </a:p>
                  </a:txBody>
                  <a:tcPr/>
                </a:tc>
                <a:extLst>
                  <a:ext uri="{0D108BD9-81ED-4DB2-BD59-A6C34878D82A}">
                    <a16:rowId xmlns:a16="http://schemas.microsoft.com/office/drawing/2014/main" val="10000"/>
                  </a:ext>
                </a:extLst>
              </a:tr>
            </a:tbl>
          </a:graphicData>
        </a:graphic>
      </p:graphicFrame>
      <p:sp>
        <p:nvSpPr>
          <p:cNvPr id="13" name="Oval Callout 12"/>
          <p:cNvSpPr/>
          <p:nvPr/>
        </p:nvSpPr>
        <p:spPr>
          <a:xfrm>
            <a:off x="4214953" y="1187106"/>
            <a:ext cx="2337211" cy="1436181"/>
          </a:xfrm>
          <a:prstGeom prst="wedgeEllipseCallout">
            <a:avLst>
              <a:gd name="adj1" fmla="val -63495"/>
              <a:gd name="adj2" fmla="val -12567"/>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latin typeface="Century Gothic" panose="020B0502020202020204" pitchFamily="34" charset="0"/>
            </a:endParaRPr>
          </a:p>
          <a:p>
            <a:pPr algn="ctr"/>
            <a:r>
              <a:rPr lang="en-GB" sz="1400" b="1" dirty="0">
                <a:solidFill>
                  <a:schemeClr val="tx1"/>
                </a:solidFill>
                <a:latin typeface="Century Gothic" panose="020B0502020202020204" pitchFamily="34" charset="0"/>
              </a:rPr>
              <a:t>Not just feeling cheerful today, but generally a cheerful person!</a:t>
            </a:r>
          </a:p>
          <a:p>
            <a:pPr algn="ctr"/>
            <a:endParaRPr lang="en-GB" sz="1400" b="1" dirty="0">
              <a:solidFill>
                <a:schemeClr val="tx1"/>
              </a:solidFill>
              <a:latin typeface="Century Gothic" panose="020B0502020202020204" pitchFamily="34" charset="0"/>
            </a:endParaRPr>
          </a:p>
        </p:txBody>
      </p:sp>
      <p:sp>
        <p:nvSpPr>
          <p:cNvPr id="4" name="Rectangle 3"/>
          <p:cNvSpPr/>
          <p:nvPr/>
        </p:nvSpPr>
        <p:spPr>
          <a:xfrm>
            <a:off x="113444" y="2631100"/>
            <a:ext cx="1366080" cy="369332"/>
          </a:xfrm>
          <a:prstGeom prst="rect">
            <a:avLst/>
          </a:prstGeom>
        </p:spPr>
        <p:txBody>
          <a:bodyPr wrap="none">
            <a:spAutoFit/>
          </a:bodyPr>
          <a:lstStyle/>
          <a:p>
            <a:r>
              <a:rPr lang="en-GB" b="1" dirty="0">
                <a:latin typeface="Century Gothic" panose="020B0502020202020204" pitchFamily="34" charset="0"/>
              </a:rPr>
              <a:t>Adjectives</a:t>
            </a:r>
          </a:p>
        </p:txBody>
      </p:sp>
      <p:sp>
        <p:nvSpPr>
          <p:cNvPr id="14" name="Rectangle 13"/>
          <p:cNvSpPr/>
          <p:nvPr/>
        </p:nvSpPr>
        <p:spPr>
          <a:xfrm>
            <a:off x="113444" y="2917524"/>
            <a:ext cx="6496979" cy="584775"/>
          </a:xfrm>
          <a:prstGeom prst="rect">
            <a:avLst/>
          </a:prstGeom>
        </p:spPr>
        <p:txBody>
          <a:bodyPr wrap="square">
            <a:spAutoFit/>
          </a:bodyPr>
          <a:lstStyle/>
          <a:p>
            <a:pPr lvl="0" fontAlgn="auto">
              <a:spcBef>
                <a:spcPts val="0"/>
              </a:spcBef>
              <a:spcAft>
                <a:spcPts val="0"/>
              </a:spcAft>
              <a:defRPr/>
            </a:pPr>
            <a:r>
              <a:rPr lang="en-GB" sz="1600" dirty="0">
                <a:latin typeface="Century Gothic" panose="020B0502020202020204" pitchFamily="34" charset="0"/>
              </a:rPr>
              <a:t>We know that adjectives that end in ‘</a:t>
            </a:r>
            <a:r>
              <a:rPr lang="en-GB" sz="1600" b="1" dirty="0">
                <a:latin typeface="Century Gothic" panose="020B0502020202020204" pitchFamily="34" charset="0"/>
              </a:rPr>
              <a:t>o</a:t>
            </a:r>
            <a:r>
              <a:rPr lang="en-GB" sz="1600" dirty="0">
                <a:latin typeface="Century Gothic" panose="020B0502020202020204" pitchFamily="34" charset="0"/>
              </a:rPr>
              <a:t>’ change to an ‘</a:t>
            </a:r>
            <a:r>
              <a:rPr lang="en-GB" sz="1600" b="1" dirty="0">
                <a:latin typeface="Century Gothic" panose="020B0502020202020204" pitchFamily="34" charset="0"/>
              </a:rPr>
              <a:t>a</a:t>
            </a:r>
            <a:r>
              <a:rPr lang="en-GB" sz="1600" dirty="0">
                <a:latin typeface="Century Gothic" panose="020B0502020202020204" pitchFamily="34" charset="0"/>
              </a:rPr>
              <a:t>’ when the person being described is female. </a:t>
            </a:r>
          </a:p>
        </p:txBody>
      </p:sp>
      <p:sp>
        <p:nvSpPr>
          <p:cNvPr id="15" name="Rectangle 14"/>
          <p:cNvSpPr/>
          <p:nvPr/>
        </p:nvSpPr>
        <p:spPr>
          <a:xfrm>
            <a:off x="1954559" y="1475292"/>
            <a:ext cx="3429000" cy="861774"/>
          </a:xfrm>
          <a:prstGeom prst="rect">
            <a:avLst/>
          </a:prstGeom>
        </p:spPr>
        <p:txBody>
          <a:bodyPr>
            <a:spAutoFit/>
          </a:bodyPr>
          <a:lstStyle/>
          <a:p>
            <a:r>
              <a:rPr lang="en-GB" sz="1600" dirty="0">
                <a:latin typeface="Century Gothic" panose="020B0502020202020204" pitchFamily="34" charset="0"/>
              </a:rPr>
              <a:t>I am cheerful.</a:t>
            </a:r>
          </a:p>
          <a:p>
            <a:r>
              <a:rPr lang="en-GB" sz="1600" dirty="0">
                <a:latin typeface="Century Gothic" panose="020B0502020202020204" pitchFamily="34" charset="0"/>
              </a:rPr>
              <a:t>You are cheerful.</a:t>
            </a:r>
          </a:p>
          <a:p>
            <a:r>
              <a:rPr lang="en-GB" sz="1600" dirty="0">
                <a:latin typeface="Century Gothic" panose="020B0502020202020204" pitchFamily="34" charset="0"/>
              </a:rPr>
              <a:t>He/ She / It is cheerful.</a:t>
            </a:r>
          </a:p>
        </p:txBody>
      </p:sp>
      <p:sp>
        <p:nvSpPr>
          <p:cNvPr id="17" name="TextBox 16"/>
          <p:cNvSpPr txBox="1"/>
          <p:nvPr/>
        </p:nvSpPr>
        <p:spPr>
          <a:xfrm>
            <a:off x="1607918" y="3425620"/>
            <a:ext cx="1974251" cy="338554"/>
          </a:xfrm>
          <a:prstGeom prst="rect">
            <a:avLst/>
          </a:prstGeom>
          <a:noFill/>
        </p:spPr>
        <p:txBody>
          <a:bodyPr wrap="square" rtlCol="0">
            <a:spAutoFit/>
          </a:bodyPr>
          <a:lstStyle/>
          <a:p>
            <a:pPr>
              <a:defRPr/>
            </a:pPr>
            <a:r>
              <a:rPr lang="en-GB" sz="1600" dirty="0" err="1">
                <a:latin typeface="Century Gothic" panose="020B0502020202020204" pitchFamily="34" charset="0"/>
              </a:rPr>
              <a:t>Es</a:t>
            </a:r>
            <a:r>
              <a:rPr lang="en-GB" sz="1600" dirty="0">
                <a:latin typeface="Century Gothic" panose="020B0502020202020204" pitchFamily="34" charset="0"/>
              </a:rPr>
              <a:t> </a:t>
            </a:r>
            <a:r>
              <a:rPr lang="en-GB" sz="1600" dirty="0" err="1">
                <a:latin typeface="Century Gothic" panose="020B0502020202020204" pitchFamily="34" charset="0"/>
              </a:rPr>
              <a:t>simpátic</a:t>
            </a:r>
            <a:r>
              <a:rPr lang="en-GB" sz="1600" b="1" dirty="0" err="1">
                <a:latin typeface="Century Gothic" panose="020B0502020202020204" pitchFamily="34" charset="0"/>
              </a:rPr>
              <a:t>o</a:t>
            </a:r>
            <a:r>
              <a:rPr lang="en-GB" sz="1600" dirty="0">
                <a:latin typeface="Century Gothic" panose="020B0502020202020204" pitchFamily="34" charset="0"/>
              </a:rPr>
              <a:t>.</a:t>
            </a:r>
          </a:p>
        </p:txBody>
      </p:sp>
      <p:sp>
        <p:nvSpPr>
          <p:cNvPr id="18" name="TextBox 17"/>
          <p:cNvSpPr txBox="1"/>
          <p:nvPr/>
        </p:nvSpPr>
        <p:spPr>
          <a:xfrm>
            <a:off x="3235622" y="3731111"/>
            <a:ext cx="4083212" cy="338554"/>
          </a:xfrm>
          <a:prstGeom prst="rect">
            <a:avLst/>
          </a:prstGeom>
          <a:noFill/>
        </p:spPr>
        <p:txBody>
          <a:bodyPr wrap="square" rtlCol="0">
            <a:spAutoFit/>
          </a:bodyPr>
          <a:lstStyle/>
          <a:p>
            <a:pPr>
              <a:defRPr/>
            </a:pPr>
            <a:r>
              <a:rPr lang="en-GB" sz="1600" dirty="0">
                <a:latin typeface="Century Gothic" panose="020B0502020202020204" pitchFamily="34" charset="0"/>
              </a:rPr>
              <a:t>She is nice.</a:t>
            </a:r>
          </a:p>
        </p:txBody>
      </p:sp>
      <p:sp>
        <p:nvSpPr>
          <p:cNvPr id="20" name="TextBox 19"/>
          <p:cNvSpPr txBox="1"/>
          <p:nvPr/>
        </p:nvSpPr>
        <p:spPr>
          <a:xfrm>
            <a:off x="1607918" y="3733312"/>
            <a:ext cx="1616397" cy="338554"/>
          </a:xfrm>
          <a:prstGeom prst="rect">
            <a:avLst/>
          </a:prstGeom>
          <a:noFill/>
        </p:spPr>
        <p:txBody>
          <a:bodyPr wrap="square" rtlCol="0">
            <a:spAutoFit/>
          </a:bodyPr>
          <a:lstStyle/>
          <a:p>
            <a:pPr>
              <a:defRPr/>
            </a:pPr>
            <a:r>
              <a:rPr lang="en-GB" sz="1600" dirty="0" err="1">
                <a:latin typeface="Century Gothic" panose="020B0502020202020204" pitchFamily="34" charset="0"/>
              </a:rPr>
              <a:t>Es</a:t>
            </a:r>
            <a:r>
              <a:rPr lang="en-GB" sz="1600" dirty="0">
                <a:latin typeface="Century Gothic" panose="020B0502020202020204" pitchFamily="34" charset="0"/>
              </a:rPr>
              <a:t> </a:t>
            </a:r>
            <a:r>
              <a:rPr lang="en-GB" sz="1600" dirty="0" err="1">
                <a:latin typeface="Century Gothic" panose="020B0502020202020204" pitchFamily="34" charset="0"/>
              </a:rPr>
              <a:t>simpátic</a:t>
            </a:r>
            <a:r>
              <a:rPr lang="en-GB" sz="1600" b="1" dirty="0" err="1">
                <a:latin typeface="Century Gothic" panose="020B0502020202020204" pitchFamily="34" charset="0"/>
              </a:rPr>
              <a:t>a</a:t>
            </a:r>
            <a:r>
              <a:rPr lang="en-GB" sz="1600" dirty="0">
                <a:latin typeface="Century Gothic" panose="020B0502020202020204" pitchFamily="34" charset="0"/>
              </a:rPr>
              <a:t>.</a:t>
            </a:r>
          </a:p>
        </p:txBody>
      </p:sp>
      <p:sp>
        <p:nvSpPr>
          <p:cNvPr id="21" name="TextBox 20"/>
          <p:cNvSpPr txBox="1"/>
          <p:nvPr/>
        </p:nvSpPr>
        <p:spPr>
          <a:xfrm>
            <a:off x="3246929" y="3444925"/>
            <a:ext cx="4083212" cy="338554"/>
          </a:xfrm>
          <a:prstGeom prst="rect">
            <a:avLst/>
          </a:prstGeom>
          <a:noFill/>
        </p:spPr>
        <p:txBody>
          <a:bodyPr wrap="square" rtlCol="0">
            <a:spAutoFit/>
          </a:bodyPr>
          <a:lstStyle/>
          <a:p>
            <a:pPr>
              <a:defRPr/>
            </a:pPr>
            <a:r>
              <a:rPr lang="en-GB" sz="1600" dirty="0">
                <a:latin typeface="Century Gothic" panose="020B0502020202020204" pitchFamily="34" charset="0"/>
              </a:rPr>
              <a:t>He is nice.</a:t>
            </a:r>
          </a:p>
        </p:txBody>
      </p:sp>
      <p:sp>
        <p:nvSpPr>
          <p:cNvPr id="22" name="TextBox 21"/>
          <p:cNvSpPr txBox="1"/>
          <p:nvPr/>
        </p:nvSpPr>
        <p:spPr>
          <a:xfrm>
            <a:off x="109262" y="3423448"/>
            <a:ext cx="1974251" cy="338554"/>
          </a:xfrm>
          <a:prstGeom prst="rect">
            <a:avLst/>
          </a:prstGeom>
          <a:noFill/>
        </p:spPr>
        <p:txBody>
          <a:bodyPr wrap="square" rtlCol="0">
            <a:spAutoFit/>
          </a:bodyPr>
          <a:lstStyle/>
          <a:p>
            <a:pPr>
              <a:defRPr/>
            </a:pPr>
            <a:r>
              <a:rPr lang="en-GB" sz="1600" b="1" dirty="0">
                <a:latin typeface="Century Gothic" panose="020B0502020202020204" pitchFamily="34" charset="0"/>
              </a:rPr>
              <a:t>Masculine</a:t>
            </a:r>
          </a:p>
        </p:txBody>
      </p:sp>
      <p:sp>
        <p:nvSpPr>
          <p:cNvPr id="23" name="TextBox 22"/>
          <p:cNvSpPr txBox="1"/>
          <p:nvPr/>
        </p:nvSpPr>
        <p:spPr>
          <a:xfrm>
            <a:off x="97955" y="3733312"/>
            <a:ext cx="1974251" cy="338554"/>
          </a:xfrm>
          <a:prstGeom prst="rect">
            <a:avLst/>
          </a:prstGeom>
          <a:noFill/>
        </p:spPr>
        <p:txBody>
          <a:bodyPr wrap="square" rtlCol="0">
            <a:spAutoFit/>
          </a:bodyPr>
          <a:lstStyle/>
          <a:p>
            <a:pPr>
              <a:defRPr/>
            </a:pPr>
            <a:r>
              <a:rPr lang="en-GB" sz="1600" b="1" dirty="0">
                <a:latin typeface="Century Gothic" panose="020B0502020202020204" pitchFamily="34" charset="0"/>
              </a:rPr>
              <a:t>Feminine</a:t>
            </a:r>
          </a:p>
        </p:txBody>
      </p:sp>
      <p:sp>
        <p:nvSpPr>
          <p:cNvPr id="26" name="TextBox 25"/>
          <p:cNvSpPr txBox="1"/>
          <p:nvPr/>
        </p:nvSpPr>
        <p:spPr>
          <a:xfrm>
            <a:off x="85023" y="4056834"/>
            <a:ext cx="6519265" cy="307777"/>
          </a:xfrm>
          <a:prstGeom prst="rect">
            <a:avLst/>
          </a:prstGeom>
          <a:noFill/>
        </p:spPr>
        <p:txBody>
          <a:bodyPr wrap="square" rtlCol="0">
            <a:spAutoFit/>
          </a:bodyPr>
          <a:lstStyle/>
          <a:p>
            <a:pPr fontAlgn="auto">
              <a:spcBef>
                <a:spcPts val="0"/>
              </a:spcBef>
              <a:spcAft>
                <a:spcPts val="0"/>
              </a:spcAft>
              <a:defRPr/>
            </a:pPr>
            <a:r>
              <a:rPr lang="en-GB" sz="1400" b="1" i="1" dirty="0">
                <a:latin typeface="Century Gothic" panose="020B0502020202020204" pitchFamily="34" charset="0"/>
              </a:rPr>
              <a:t>Note</a:t>
            </a:r>
            <a:r>
              <a:rPr lang="en-GB" sz="1400" dirty="0">
                <a:latin typeface="Century Gothic" panose="020B0502020202020204" pitchFamily="34" charset="0"/>
              </a:rPr>
              <a:t>: when the adjective ends in ‘</a:t>
            </a:r>
            <a:r>
              <a:rPr lang="en-GB" sz="1400" b="1" dirty="0">
                <a:latin typeface="Century Gothic" panose="020B0502020202020204" pitchFamily="34" charset="0"/>
              </a:rPr>
              <a:t>e</a:t>
            </a:r>
            <a:r>
              <a:rPr lang="en-GB" sz="1400" dirty="0">
                <a:latin typeface="Century Gothic" panose="020B0502020202020204" pitchFamily="34" charset="0"/>
              </a:rPr>
              <a:t>’, there is no change. </a:t>
            </a:r>
            <a:r>
              <a:rPr lang="en-GB" sz="1400" b="1" dirty="0">
                <a:latin typeface="Century Gothic" panose="020B0502020202020204" pitchFamily="34" charset="0"/>
                <a:sym typeface="Wingdings" panose="05000000000000000000" pitchFamily="2" charset="2"/>
              </a:rPr>
              <a:t> </a:t>
            </a:r>
            <a:r>
              <a:rPr lang="en-GB" sz="1400" b="1" dirty="0" err="1">
                <a:latin typeface="Century Gothic" panose="020B0502020202020204" pitchFamily="34" charset="0"/>
                <a:sym typeface="Wingdings" panose="05000000000000000000" pitchFamily="2" charset="2"/>
              </a:rPr>
              <a:t>Es</a:t>
            </a:r>
            <a:r>
              <a:rPr lang="en-GB" sz="1400" b="1" dirty="0">
                <a:latin typeface="Century Gothic" panose="020B0502020202020204" pitchFamily="34" charset="0"/>
                <a:sym typeface="Wingdings" panose="05000000000000000000" pitchFamily="2" charset="2"/>
              </a:rPr>
              <a:t> </a:t>
            </a:r>
            <a:r>
              <a:rPr lang="en-GB" sz="1400" b="1" dirty="0" err="1">
                <a:latin typeface="Century Gothic" panose="020B0502020202020204" pitchFamily="34" charset="0"/>
                <a:sym typeface="Wingdings" panose="05000000000000000000" pitchFamily="2" charset="2"/>
              </a:rPr>
              <a:t>alegre</a:t>
            </a:r>
            <a:r>
              <a:rPr lang="en-GB" sz="1400" b="1" dirty="0">
                <a:latin typeface="Century Gothic" panose="020B0502020202020204" pitchFamily="34" charset="0"/>
                <a:sym typeface="Wingdings" panose="05000000000000000000" pitchFamily="2" charset="2"/>
              </a:rPr>
              <a:t>.</a:t>
            </a:r>
            <a:endParaRPr lang="en-GB" sz="1400" b="1" dirty="0">
              <a:latin typeface="Century Gothic" panose="020B0502020202020204" pitchFamily="34" charset="0"/>
            </a:endParaRPr>
          </a:p>
        </p:txBody>
      </p:sp>
      <p:sp>
        <p:nvSpPr>
          <p:cNvPr id="27" name="Oval Callout 26"/>
          <p:cNvSpPr/>
          <p:nvPr/>
        </p:nvSpPr>
        <p:spPr>
          <a:xfrm>
            <a:off x="5234870" y="3359365"/>
            <a:ext cx="1572611" cy="647092"/>
          </a:xfrm>
          <a:prstGeom prst="wedgeEllipseCallout">
            <a:avLst>
              <a:gd name="adj1" fmla="val 525"/>
              <a:gd name="adj2" fmla="val 60749"/>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latin typeface="Century Gothic" panose="020B0502020202020204" pitchFamily="34" charset="0"/>
            </a:endParaRPr>
          </a:p>
          <a:p>
            <a:pPr algn="ctr"/>
            <a:r>
              <a:rPr lang="en-GB" sz="1400" b="1" dirty="0">
                <a:solidFill>
                  <a:schemeClr val="tx1"/>
                </a:solidFill>
                <a:latin typeface="Century Gothic" panose="020B0502020202020204" pitchFamily="34" charset="0"/>
              </a:rPr>
              <a:t>He/She/It is cheerful!</a:t>
            </a:r>
          </a:p>
          <a:p>
            <a:pPr algn="ctr"/>
            <a:endParaRPr lang="en-GB" sz="1400" b="1" dirty="0">
              <a:solidFill>
                <a:schemeClr val="tx1"/>
              </a:solidFill>
              <a:latin typeface="Century Gothic" panose="020B0502020202020204" pitchFamily="34" charset="0"/>
            </a:endParaRPr>
          </a:p>
        </p:txBody>
      </p:sp>
      <p:sp>
        <p:nvSpPr>
          <p:cNvPr id="28" name="Rectangle 27"/>
          <p:cNvSpPr/>
          <p:nvPr/>
        </p:nvSpPr>
        <p:spPr>
          <a:xfrm>
            <a:off x="77755" y="4504468"/>
            <a:ext cx="2890535" cy="369332"/>
          </a:xfrm>
          <a:prstGeom prst="rect">
            <a:avLst/>
          </a:prstGeom>
        </p:spPr>
        <p:txBody>
          <a:bodyPr wrap="none">
            <a:spAutoFit/>
          </a:bodyPr>
          <a:lstStyle/>
          <a:p>
            <a:r>
              <a:rPr lang="en-GB" b="1" dirty="0">
                <a:latin typeface="Century Gothic" panose="020B0502020202020204" pitchFamily="34" charset="0"/>
              </a:rPr>
              <a:t>Asking yes/no questions</a:t>
            </a:r>
          </a:p>
        </p:txBody>
      </p:sp>
      <p:sp>
        <p:nvSpPr>
          <p:cNvPr id="12" name="Rectangle 11"/>
          <p:cNvSpPr/>
          <p:nvPr/>
        </p:nvSpPr>
        <p:spPr>
          <a:xfrm>
            <a:off x="77755" y="4737908"/>
            <a:ext cx="6677602" cy="646331"/>
          </a:xfrm>
          <a:prstGeom prst="rect">
            <a:avLst/>
          </a:prstGeom>
        </p:spPr>
        <p:txBody>
          <a:bodyPr wrap="square">
            <a:spAutoFit/>
          </a:bodyPr>
          <a:lstStyle/>
          <a:p>
            <a:pPr>
              <a:defRPr/>
            </a:pPr>
            <a:r>
              <a:rPr lang="en-GB" dirty="0">
                <a:latin typeface="Century Gothic" panose="020B0502020202020204" pitchFamily="34" charset="0"/>
              </a:rPr>
              <a:t>In Spanish, change a statement into a question by raising your voice at the end:</a:t>
            </a:r>
          </a:p>
        </p:txBody>
      </p:sp>
      <p:grpSp>
        <p:nvGrpSpPr>
          <p:cNvPr id="29" name="Group 28"/>
          <p:cNvGrpSpPr/>
          <p:nvPr/>
        </p:nvGrpSpPr>
        <p:grpSpPr>
          <a:xfrm>
            <a:off x="2020082" y="5305958"/>
            <a:ext cx="828348" cy="1084697"/>
            <a:chOff x="1637448" y="1708967"/>
            <a:chExt cx="1253461" cy="1540520"/>
          </a:xfrm>
        </p:grpSpPr>
        <p:pic>
          <p:nvPicPr>
            <p:cNvPr id="30" name="Picture 2" descr="C:\Users\wdj\Google Drive\Primary\Y5 SoW\From Tracy\Pronouns\you.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458"/>
            <a:stretch/>
          </p:blipFill>
          <p:spPr bwMode="auto">
            <a:xfrm>
              <a:off x="1637448" y="1841786"/>
              <a:ext cx="737639" cy="13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C:\Users\wdj\Google Drive\Primary\Y5 SoW\From Tracy\Pronouns\h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709" r="38341"/>
            <a:stretch/>
          </p:blipFill>
          <p:spPr bwMode="auto">
            <a:xfrm>
              <a:off x="2309018" y="1708967"/>
              <a:ext cx="581891" cy="15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31"/>
          <p:cNvSpPr txBox="1"/>
          <p:nvPr/>
        </p:nvSpPr>
        <p:spPr>
          <a:xfrm>
            <a:off x="172281" y="5643970"/>
            <a:ext cx="1528528" cy="369332"/>
          </a:xfrm>
          <a:prstGeom prst="rect">
            <a:avLst/>
          </a:prstGeom>
          <a:solidFill>
            <a:schemeClr val="bg1">
              <a:lumMod val="75000"/>
            </a:schemeClr>
          </a:solidFill>
          <a:ln w="28575">
            <a:noFill/>
          </a:ln>
        </p:spPr>
        <p:txBody>
          <a:bodyPr wrap="square" rtlCol="0">
            <a:spAutoFit/>
          </a:bodyPr>
          <a:lstStyle/>
          <a:p>
            <a:pPr algn="ctr">
              <a:defRPr/>
            </a:pPr>
            <a:r>
              <a:rPr lang="en-GB" b="1" dirty="0">
                <a:latin typeface="Century Gothic" panose="020B0502020202020204" pitchFamily="34" charset="0"/>
              </a:rPr>
              <a:t>Statement</a:t>
            </a:r>
          </a:p>
        </p:txBody>
      </p:sp>
      <p:sp>
        <p:nvSpPr>
          <p:cNvPr id="33" name="TextBox 32"/>
          <p:cNvSpPr txBox="1"/>
          <p:nvPr/>
        </p:nvSpPr>
        <p:spPr>
          <a:xfrm>
            <a:off x="3522629" y="5570676"/>
            <a:ext cx="2789134" cy="369332"/>
          </a:xfrm>
          <a:prstGeom prst="rect">
            <a:avLst/>
          </a:prstGeom>
          <a:noFill/>
        </p:spPr>
        <p:txBody>
          <a:bodyPr wrap="square" rtlCol="0">
            <a:spAutoFit/>
          </a:bodyPr>
          <a:lstStyle/>
          <a:p>
            <a:pPr algn="ctr">
              <a:defRPr/>
            </a:pPr>
            <a:r>
              <a:rPr lang="en-GB" dirty="0" err="1">
                <a:latin typeface="Century Gothic" panose="020B0502020202020204" pitchFamily="34" charset="0"/>
              </a:rPr>
              <a:t>Eres</a:t>
            </a:r>
            <a:r>
              <a:rPr lang="en-GB" dirty="0">
                <a:latin typeface="Century Gothic" panose="020B0502020202020204" pitchFamily="34" charset="0"/>
              </a:rPr>
              <a:t> </a:t>
            </a:r>
            <a:r>
              <a:rPr lang="en-GB" dirty="0" err="1">
                <a:latin typeface="Century Gothic" panose="020B0502020202020204" pitchFamily="34" charset="0"/>
              </a:rPr>
              <a:t>alegre</a:t>
            </a:r>
            <a:r>
              <a:rPr lang="en-GB" dirty="0">
                <a:latin typeface="Century Gothic" panose="020B0502020202020204" pitchFamily="34" charset="0"/>
              </a:rPr>
              <a:t>.</a:t>
            </a:r>
          </a:p>
        </p:txBody>
      </p:sp>
      <p:pic>
        <p:nvPicPr>
          <p:cNvPr id="34" name="Picture 33"/>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900762" y="5399477"/>
            <a:ext cx="1282877" cy="916956"/>
          </a:xfrm>
          <a:prstGeom prst="rect">
            <a:avLst/>
          </a:prstGeom>
        </p:spPr>
      </p:pic>
      <p:sp>
        <p:nvSpPr>
          <p:cNvPr id="35" name="TextBox 34"/>
          <p:cNvSpPr txBox="1"/>
          <p:nvPr/>
        </p:nvSpPr>
        <p:spPr>
          <a:xfrm>
            <a:off x="3259060" y="6135801"/>
            <a:ext cx="3906315" cy="369332"/>
          </a:xfrm>
          <a:prstGeom prst="rect">
            <a:avLst/>
          </a:prstGeom>
          <a:noFill/>
        </p:spPr>
        <p:txBody>
          <a:bodyPr wrap="square" rtlCol="0">
            <a:spAutoFit/>
          </a:bodyPr>
          <a:lstStyle/>
          <a:p>
            <a:pPr algn="ctr">
              <a:defRPr/>
            </a:pPr>
            <a:r>
              <a:rPr lang="en-GB" u="sng" dirty="0">
                <a:latin typeface="Century Gothic" panose="020B0502020202020204" pitchFamily="34" charset="0"/>
              </a:rPr>
              <a:t>You are </a:t>
            </a:r>
            <a:r>
              <a:rPr lang="en-GB" dirty="0">
                <a:latin typeface="Century Gothic" panose="020B0502020202020204" pitchFamily="34" charset="0"/>
              </a:rPr>
              <a:t>cheerful.</a:t>
            </a:r>
          </a:p>
        </p:txBody>
      </p:sp>
      <p:sp>
        <p:nvSpPr>
          <p:cNvPr id="41" name="TextBox 40"/>
          <p:cNvSpPr txBox="1"/>
          <p:nvPr/>
        </p:nvSpPr>
        <p:spPr>
          <a:xfrm>
            <a:off x="3538231" y="6823990"/>
            <a:ext cx="2881568" cy="369332"/>
          </a:xfrm>
          <a:prstGeom prst="rect">
            <a:avLst/>
          </a:prstGeom>
          <a:noFill/>
        </p:spPr>
        <p:txBody>
          <a:bodyPr wrap="square" rtlCol="0">
            <a:spAutoFit/>
          </a:bodyPr>
          <a:lstStyle/>
          <a:p>
            <a:pPr algn="ctr">
              <a:defRPr/>
            </a:pPr>
            <a:r>
              <a:rPr lang="en-GB" b="1" dirty="0">
                <a:latin typeface="Century Gothic" panose="020B0502020202020204" pitchFamily="34" charset="0"/>
              </a:rPr>
              <a:t>¿</a:t>
            </a:r>
            <a:r>
              <a:rPr lang="en-GB" dirty="0" err="1">
                <a:latin typeface="Century Gothic" panose="020B0502020202020204" pitchFamily="34" charset="0"/>
              </a:rPr>
              <a:t>Eres</a:t>
            </a:r>
            <a:r>
              <a:rPr lang="en-GB" dirty="0">
                <a:latin typeface="Century Gothic" panose="020B0502020202020204" pitchFamily="34" charset="0"/>
              </a:rPr>
              <a:t> </a:t>
            </a:r>
            <a:r>
              <a:rPr lang="en-GB" dirty="0" err="1">
                <a:latin typeface="Century Gothic" panose="020B0502020202020204" pitchFamily="34" charset="0"/>
              </a:rPr>
              <a:t>alegre</a:t>
            </a:r>
            <a:r>
              <a:rPr lang="en-GB" b="1" dirty="0">
                <a:latin typeface="Century Gothic" panose="020B0502020202020204" pitchFamily="34" charset="0"/>
              </a:rPr>
              <a:t>?</a:t>
            </a:r>
          </a:p>
        </p:txBody>
      </p:sp>
      <p:sp>
        <p:nvSpPr>
          <p:cNvPr id="42" name="TextBox 41"/>
          <p:cNvSpPr txBox="1"/>
          <p:nvPr/>
        </p:nvSpPr>
        <p:spPr>
          <a:xfrm>
            <a:off x="3229588" y="7732659"/>
            <a:ext cx="3906315" cy="369332"/>
          </a:xfrm>
          <a:prstGeom prst="rect">
            <a:avLst/>
          </a:prstGeom>
          <a:noFill/>
        </p:spPr>
        <p:txBody>
          <a:bodyPr wrap="square" rtlCol="0">
            <a:spAutoFit/>
          </a:bodyPr>
          <a:lstStyle/>
          <a:p>
            <a:pPr algn="ctr">
              <a:defRPr/>
            </a:pPr>
            <a:r>
              <a:rPr lang="en-GB" u="sng" dirty="0">
                <a:latin typeface="Century Gothic" panose="020B0502020202020204" pitchFamily="34" charset="0"/>
              </a:rPr>
              <a:t>Are you</a:t>
            </a:r>
            <a:r>
              <a:rPr lang="en-GB" dirty="0">
                <a:latin typeface="Century Gothic" panose="020B0502020202020204" pitchFamily="34" charset="0"/>
              </a:rPr>
              <a:t> cheerful?</a:t>
            </a:r>
          </a:p>
        </p:txBody>
      </p:sp>
      <p:sp>
        <p:nvSpPr>
          <p:cNvPr id="43" name="TextBox 42"/>
          <p:cNvSpPr txBox="1"/>
          <p:nvPr/>
        </p:nvSpPr>
        <p:spPr>
          <a:xfrm>
            <a:off x="164647" y="7121341"/>
            <a:ext cx="1528528" cy="369332"/>
          </a:xfrm>
          <a:prstGeom prst="rect">
            <a:avLst/>
          </a:prstGeom>
          <a:solidFill>
            <a:schemeClr val="bg1">
              <a:lumMod val="75000"/>
            </a:schemeClr>
          </a:solidFill>
          <a:ln w="28575">
            <a:noFill/>
          </a:ln>
        </p:spPr>
        <p:txBody>
          <a:bodyPr wrap="square" rtlCol="0">
            <a:spAutoFit/>
          </a:bodyPr>
          <a:lstStyle/>
          <a:p>
            <a:pPr algn="ctr">
              <a:defRPr/>
            </a:pPr>
            <a:r>
              <a:rPr lang="en-GB" b="1" dirty="0">
                <a:latin typeface="Century Gothic" panose="020B0502020202020204" pitchFamily="34" charset="0"/>
              </a:rPr>
              <a:t>Question</a:t>
            </a:r>
          </a:p>
        </p:txBody>
      </p:sp>
      <p:grpSp>
        <p:nvGrpSpPr>
          <p:cNvPr id="44" name="Group 43"/>
          <p:cNvGrpSpPr/>
          <p:nvPr/>
        </p:nvGrpSpPr>
        <p:grpSpPr>
          <a:xfrm>
            <a:off x="2030436" y="6787482"/>
            <a:ext cx="828348" cy="1084697"/>
            <a:chOff x="1637448" y="1708967"/>
            <a:chExt cx="1253461" cy="1540520"/>
          </a:xfrm>
        </p:grpSpPr>
        <p:pic>
          <p:nvPicPr>
            <p:cNvPr id="45" name="Picture 2" descr="C:\Users\wdj\Google Drive\Primary\Y5 SoW\From Tracy\Pronouns\you.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458"/>
            <a:stretch/>
          </p:blipFill>
          <p:spPr bwMode="auto">
            <a:xfrm>
              <a:off x="1637448" y="1841786"/>
              <a:ext cx="737639" cy="13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descr="C:\Users\wdj\Google Drive\Primary\Y5 SoW\From Tracy\Pronouns\h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709" r="38341"/>
            <a:stretch/>
          </p:blipFill>
          <p:spPr bwMode="auto">
            <a:xfrm>
              <a:off x="2309018" y="1708967"/>
              <a:ext cx="581891" cy="15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 name="Picture 46"/>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911116" y="6881001"/>
            <a:ext cx="1282877" cy="916956"/>
          </a:xfrm>
          <a:prstGeom prst="rect">
            <a:avLst/>
          </a:prstGeom>
        </p:spPr>
      </p:pic>
      <p:sp>
        <p:nvSpPr>
          <p:cNvPr id="48" name="Rounded Rectangular Callout 47"/>
          <p:cNvSpPr/>
          <p:nvPr/>
        </p:nvSpPr>
        <p:spPr>
          <a:xfrm>
            <a:off x="127341" y="8149118"/>
            <a:ext cx="4490050" cy="781819"/>
          </a:xfrm>
          <a:prstGeom prst="wedgeRoundRectCallout">
            <a:avLst>
              <a:gd name="adj1" fmla="val 42451"/>
              <a:gd name="adj2" fmla="val -155138"/>
              <a:gd name="adj3" fmla="val 16667"/>
            </a:avLst>
          </a:prstGeom>
          <a:solidFill>
            <a:schemeClr val="accent6">
              <a:lumMod val="20000"/>
              <a:lumOff val="80000"/>
            </a:schemeClr>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Spanish uses two question marks – the one at the front is upside down!</a:t>
            </a:r>
          </a:p>
        </p:txBody>
      </p:sp>
      <p:sp>
        <p:nvSpPr>
          <p:cNvPr id="49" name="Arc 48">
            <a:extLst>
              <a:ext uri="{FF2B5EF4-FFF2-40B4-BE49-F238E27FC236}">
                <a16:creationId xmlns:a16="http://schemas.microsoft.com/office/drawing/2014/main" id="{041EBAAC-1ABF-45B7-ADA9-C5EAAC764EA4}"/>
              </a:ext>
            </a:extLst>
          </p:cNvPr>
          <p:cNvSpPr/>
          <p:nvPr/>
        </p:nvSpPr>
        <p:spPr>
          <a:xfrm rot="11031085" flipH="1">
            <a:off x="3686760" y="6817726"/>
            <a:ext cx="1939936" cy="592270"/>
          </a:xfrm>
          <a:prstGeom prst="arc">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50" name="Straight Arrow Connector 49">
            <a:extLst>
              <a:ext uri="{FF2B5EF4-FFF2-40B4-BE49-F238E27FC236}">
                <a16:creationId xmlns:a16="http://schemas.microsoft.com/office/drawing/2014/main" id="{813B522E-48DD-4F31-96D9-9714F8FD1F0F}"/>
              </a:ext>
            </a:extLst>
          </p:cNvPr>
          <p:cNvCxnSpPr/>
          <p:nvPr/>
        </p:nvCxnSpPr>
        <p:spPr>
          <a:xfrm>
            <a:off x="4473116" y="6013302"/>
            <a:ext cx="108012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 name="Title 2">
            <a:extLst>
              <a:ext uri="{FF2B5EF4-FFF2-40B4-BE49-F238E27FC236}">
                <a16:creationId xmlns:a16="http://schemas.microsoft.com/office/drawing/2014/main" id="{DA42284E-2BE9-774A-9FB0-80267EF158E4}"/>
              </a:ext>
            </a:extLst>
          </p:cNvPr>
          <p:cNvSpPr>
            <a:spLocks noGrp="1"/>
          </p:cNvSpPr>
          <p:nvPr>
            <p:ph type="title"/>
          </p:nvPr>
        </p:nvSpPr>
        <p:spPr>
          <a:xfrm>
            <a:off x="150607" y="128108"/>
            <a:ext cx="1988267" cy="440511"/>
          </a:xfrm>
        </p:spPr>
        <p:txBody>
          <a:bodyPr/>
          <a:lstStyle/>
          <a:p>
            <a:r>
              <a:rPr lang="en-GB" sz="2000" b="1" dirty="0">
                <a:solidFill>
                  <a:schemeClr val="bg1"/>
                </a:solidFill>
                <a:latin typeface="Century Gothic" panose="020B0502020202020204" pitchFamily="34" charset="0"/>
              </a:rPr>
              <a:t>T1.1 Semana 3</a:t>
            </a:r>
            <a:endParaRPr lang="en-US" sz="2000" dirty="0">
              <a:solidFill>
                <a:schemeClr val="bg1"/>
              </a:solidFill>
            </a:endParaRPr>
          </a:p>
        </p:txBody>
      </p:sp>
      <p:sp>
        <p:nvSpPr>
          <p:cNvPr id="38"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9</a:t>
            </a:r>
          </a:p>
        </p:txBody>
      </p:sp>
      <p:sp>
        <p:nvSpPr>
          <p:cNvPr id="39" name="Rectangle 38">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189445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94443" y="166293"/>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sz="1600" b="1" dirty="0">
              <a:latin typeface="Century Gothic" panose="020B0502020202020204" pitchFamily="34" charset="0"/>
            </a:endParaRPr>
          </a:p>
        </p:txBody>
      </p:sp>
      <p:sp>
        <p:nvSpPr>
          <p:cNvPr id="4" name="Rectangle 3">
            <a:extLst>
              <a:ext uri="{FF2B5EF4-FFF2-40B4-BE49-F238E27FC236}">
                <a16:creationId xmlns:a16="http://schemas.microsoft.com/office/drawing/2014/main" id="{187D3DE4-1B8E-4EF9-A0F4-FAE19AE97A2E}"/>
              </a:ext>
            </a:extLst>
          </p:cNvPr>
          <p:cNvSpPr/>
          <p:nvPr/>
        </p:nvSpPr>
        <p:spPr>
          <a:xfrm>
            <a:off x="5035239" y="142075"/>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Vocabulario</a:t>
            </a:r>
          </a:p>
        </p:txBody>
      </p:sp>
      <p:pic>
        <p:nvPicPr>
          <p:cNvPr id="6" name="Picture 5"/>
          <p:cNvPicPr>
            <a:picLocks noChangeAspect="1"/>
          </p:cNvPicPr>
          <p:nvPr/>
        </p:nvPicPr>
        <p:blipFill>
          <a:blip r:embed="rId2"/>
          <a:stretch>
            <a:fillRect/>
          </a:stretch>
        </p:blipFill>
        <p:spPr>
          <a:xfrm>
            <a:off x="285497" y="5724128"/>
            <a:ext cx="6287006" cy="3208610"/>
          </a:xfrm>
          <a:prstGeom prst="rect">
            <a:avLst/>
          </a:prstGeom>
        </p:spPr>
      </p:pic>
      <p:sp>
        <p:nvSpPr>
          <p:cNvPr id="7" name="TextBox 6"/>
          <p:cNvSpPr txBox="1"/>
          <p:nvPr/>
        </p:nvSpPr>
        <p:spPr>
          <a:xfrm>
            <a:off x="285497" y="5292080"/>
            <a:ext cx="6405926" cy="369332"/>
          </a:xfrm>
          <a:prstGeom prst="rect">
            <a:avLst/>
          </a:prstGeom>
          <a:noFill/>
        </p:spPr>
        <p:txBody>
          <a:bodyPr wrap="square" rtlCol="0">
            <a:spAutoFit/>
          </a:bodyPr>
          <a:lstStyle/>
          <a:p>
            <a:r>
              <a:rPr lang="en-GB" dirty="0">
                <a:latin typeface="Century Gothic" panose="020B0502020202020204" pitchFamily="34" charset="0"/>
              </a:rPr>
              <a:t>Describe these people. Pay attention to the adjective!</a:t>
            </a:r>
          </a:p>
        </p:txBody>
      </p:sp>
      <p:sp>
        <p:nvSpPr>
          <p:cNvPr id="5" name="Title 4">
            <a:extLst>
              <a:ext uri="{FF2B5EF4-FFF2-40B4-BE49-F238E27FC236}">
                <a16:creationId xmlns:a16="http://schemas.microsoft.com/office/drawing/2014/main" id="{D74B92D1-8E42-8A48-B39A-CFB918AF867F}"/>
              </a:ext>
            </a:extLst>
          </p:cNvPr>
          <p:cNvSpPr>
            <a:spLocks noGrp="1"/>
          </p:cNvSpPr>
          <p:nvPr>
            <p:ph type="title"/>
          </p:nvPr>
        </p:nvSpPr>
        <p:spPr>
          <a:xfrm>
            <a:off x="193822" y="166777"/>
            <a:ext cx="6172200" cy="415526"/>
          </a:xfrm>
        </p:spPr>
        <p:txBody>
          <a:bodyPr/>
          <a:lstStyle/>
          <a:p>
            <a:pPr algn="l"/>
            <a:r>
              <a:rPr lang="en-GB" sz="1600" b="1" dirty="0">
                <a:solidFill>
                  <a:schemeClr val="bg1"/>
                </a:solidFill>
                <a:latin typeface="Century Gothic" panose="020B0502020202020204" pitchFamily="34" charset="0"/>
              </a:rPr>
              <a:t>Saying what someone is like generally</a:t>
            </a:r>
            <a:endParaRPr lang="en-US" sz="1600" dirty="0">
              <a:solidFill>
                <a:schemeClr val="bg1"/>
              </a:solidFill>
            </a:endParaRPr>
          </a:p>
        </p:txBody>
      </p:sp>
      <p:sp>
        <p:nvSpPr>
          <p:cNvPr id="8"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10</a:t>
            </a:r>
          </a:p>
        </p:txBody>
      </p:sp>
      <p:graphicFrame>
        <p:nvGraphicFramePr>
          <p:cNvPr id="9" name="Table 8"/>
          <p:cNvGraphicFramePr>
            <a:graphicFrameLocks noGrp="1"/>
          </p:cNvGraphicFramePr>
          <p:nvPr>
            <p:extLst>
              <p:ext uri="{D42A27DB-BD31-4B8C-83A1-F6EECF244321}">
                <p14:modId xmlns:p14="http://schemas.microsoft.com/office/powerpoint/2010/main" val="3442210229"/>
              </p:ext>
            </p:extLst>
          </p:nvPr>
        </p:nvGraphicFramePr>
        <p:xfrm>
          <a:off x="116632" y="761344"/>
          <a:ext cx="625156" cy="4386720"/>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337440">
                <a:tc>
                  <a:txBody>
                    <a:bodyPr/>
                    <a:lstStyle/>
                    <a:p>
                      <a:pPr algn="ct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conj</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39459304"/>
              </p:ext>
            </p:extLst>
          </p:nvPr>
        </p:nvGraphicFramePr>
        <p:xfrm>
          <a:off x="669780" y="721462"/>
          <a:ext cx="4415404" cy="4386720"/>
        </p:xfrm>
        <a:graphic>
          <a:graphicData uri="http://schemas.openxmlformats.org/drawingml/2006/table">
            <a:tbl>
              <a:tblPr>
                <a:tableStyleId>{5940675A-B579-460E-94D1-54222C63F5DA}</a:tableStyleId>
              </a:tblPr>
              <a:tblGrid>
                <a:gridCol w="2088232">
                  <a:extLst>
                    <a:ext uri="{9D8B030D-6E8A-4147-A177-3AD203B41FA5}">
                      <a16:colId xmlns:a16="http://schemas.microsoft.com/office/drawing/2014/main" val="20000"/>
                    </a:ext>
                  </a:extLst>
                </a:gridCol>
                <a:gridCol w="2327172">
                  <a:extLst>
                    <a:ext uri="{9D8B030D-6E8A-4147-A177-3AD203B41FA5}">
                      <a16:colId xmlns:a16="http://schemas.microsoft.com/office/drawing/2014/main" val="20001"/>
                    </a:ext>
                  </a:extLst>
                </a:gridCol>
              </a:tblGrid>
              <a:tr h="209550">
                <a:tc>
                  <a:txBody>
                    <a:bodyPr/>
                    <a:lstStyle/>
                    <a:p>
                      <a:pPr algn="l" fontAlgn="b"/>
                      <a:r>
                        <a:rPr lang="en-GB" sz="1600" u="none" strike="noStrike" dirty="0" err="1">
                          <a:effectLst/>
                          <a:latin typeface="Century Gothic" panose="020B0502020202020204" pitchFamily="34" charset="0"/>
                        </a:rPr>
                        <a:t>ser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be, being (trait)</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0"/>
                  </a:ext>
                </a:extLst>
              </a:tr>
              <a:tr h="209550">
                <a:tc>
                  <a:txBody>
                    <a:bodyPr/>
                    <a:lstStyle/>
                    <a:p>
                      <a:pPr algn="l" fontAlgn="b"/>
                      <a:r>
                        <a:rPr lang="en-GB" sz="1600" u="none" strike="noStrike">
                          <a:effectLst/>
                          <a:latin typeface="Century Gothic" panose="020B0502020202020204" pitchFamily="34" charset="0"/>
                        </a:rPr>
                        <a:t>soy</a:t>
                      </a:r>
                      <a:endParaRPr lang="en-GB" sz="16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I am (trait)</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1"/>
                  </a:ext>
                </a:extLst>
              </a:tr>
              <a:tr h="209550">
                <a:tc>
                  <a:txBody>
                    <a:bodyPr/>
                    <a:lstStyle/>
                    <a:p>
                      <a:pPr algn="l" fontAlgn="b"/>
                      <a:r>
                        <a:rPr lang="en-GB" sz="1600" u="none" strike="noStrike">
                          <a:effectLst/>
                          <a:latin typeface="Century Gothic" panose="020B0502020202020204" pitchFamily="34" charset="0"/>
                        </a:rPr>
                        <a:t>eres</a:t>
                      </a:r>
                      <a:endParaRPr lang="en-GB" sz="16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you are (trait)</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2"/>
                  </a:ext>
                </a:extLst>
              </a:tr>
              <a:tr h="209550">
                <a:tc>
                  <a:txBody>
                    <a:bodyPr/>
                    <a:lstStyle/>
                    <a:p>
                      <a:pPr algn="l" fontAlgn="b"/>
                      <a:r>
                        <a:rPr lang="en-GB" sz="1600" u="none" strike="noStrike">
                          <a:effectLst/>
                          <a:latin typeface="Century Gothic" panose="020B0502020202020204" pitchFamily="34" charset="0"/>
                        </a:rPr>
                        <a:t>es</a:t>
                      </a:r>
                      <a:endParaRPr lang="en-GB" sz="16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s/he is, it is (trait)</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3"/>
                  </a:ext>
                </a:extLst>
              </a:tr>
              <a:tr h="209550">
                <a:tc>
                  <a:txBody>
                    <a:bodyPr/>
                    <a:lstStyle/>
                    <a:p>
                      <a:pPr algn="l" fontAlgn="b"/>
                      <a:r>
                        <a:rPr lang="en-GB" sz="1600" u="none" strike="noStrike" dirty="0" err="1">
                          <a:effectLst/>
                          <a:latin typeface="Century Gothic" panose="020B0502020202020204" pitchFamily="34" charset="0"/>
                        </a:rPr>
                        <a:t>marca</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mark (verb)</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4"/>
                  </a:ext>
                </a:extLst>
              </a:tr>
              <a:tr h="209550">
                <a:tc>
                  <a:txBody>
                    <a:bodyPr/>
                    <a:lstStyle/>
                    <a:p>
                      <a:pPr algn="l" fontAlgn="b"/>
                      <a:r>
                        <a:rPr lang="en-GB" sz="1600" u="none" strike="noStrike" dirty="0" err="1">
                          <a:effectLst/>
                          <a:latin typeface="Century Gothic" panose="020B0502020202020204" pitchFamily="34" charset="0"/>
                        </a:rPr>
                        <a:t>una</a:t>
                      </a:r>
                      <a:r>
                        <a:rPr lang="en-GB" sz="1600" u="none" strike="noStrike" dirty="0">
                          <a:effectLst/>
                          <a:latin typeface="Century Gothic" panose="020B0502020202020204" pitchFamily="34" charset="0"/>
                        </a:rPr>
                        <a:t> </a:t>
                      </a:r>
                      <a:r>
                        <a:rPr lang="en-GB" sz="1600" u="none" strike="noStrike" dirty="0" err="1">
                          <a:effectLst/>
                          <a:latin typeface="Century Gothic" panose="020B0502020202020204" pitchFamily="34" charset="0"/>
                        </a:rPr>
                        <a:t>opción</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an option</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5"/>
                  </a:ext>
                </a:extLst>
              </a:tr>
              <a:tr h="209550">
                <a:tc>
                  <a:txBody>
                    <a:bodyPr/>
                    <a:lstStyle/>
                    <a:p>
                      <a:pPr algn="l" fontAlgn="b"/>
                      <a:r>
                        <a:rPr lang="en-GB" sz="1600" u="none" strike="noStrike" dirty="0" err="1">
                          <a:effectLst/>
                          <a:latin typeface="Century Gothic" panose="020B0502020202020204" pitchFamily="34" charset="0"/>
                        </a:rPr>
                        <a:t>alegre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cheerful</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6"/>
                  </a:ext>
                </a:extLst>
              </a:tr>
              <a:tr h="209550">
                <a:tc>
                  <a:txBody>
                    <a:bodyPr/>
                    <a:lstStyle/>
                    <a:p>
                      <a:pPr algn="l" fontAlgn="b"/>
                      <a:r>
                        <a:rPr lang="en-GB" sz="1600" u="none" strike="noStrike" dirty="0">
                          <a:effectLst/>
                          <a:latin typeface="Century Gothic" panose="020B0502020202020204" pitchFamily="34" charset="0"/>
                        </a:rPr>
                        <a:t>alto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tall</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7"/>
                  </a:ext>
                </a:extLst>
              </a:tr>
              <a:tr h="209550">
                <a:tc>
                  <a:txBody>
                    <a:bodyPr/>
                    <a:lstStyle/>
                    <a:p>
                      <a:pPr algn="l" fontAlgn="b"/>
                      <a:r>
                        <a:rPr lang="en-GB" sz="1600" u="none" strike="noStrike" dirty="0" err="1">
                          <a:effectLst/>
                          <a:latin typeface="Century Gothic" panose="020B0502020202020204" pitchFamily="34" charset="0"/>
                        </a:rPr>
                        <a:t>bajo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short</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8"/>
                  </a:ext>
                </a:extLst>
              </a:tr>
              <a:tr h="209550">
                <a:tc>
                  <a:txBody>
                    <a:bodyPr/>
                    <a:lstStyle/>
                    <a:p>
                      <a:pPr algn="l" fontAlgn="b"/>
                      <a:r>
                        <a:rPr lang="en-GB" sz="1600" u="none" strike="noStrike" dirty="0" err="1">
                          <a:effectLst/>
                          <a:latin typeface="Century Gothic" panose="020B0502020202020204" pitchFamily="34" charset="0"/>
                        </a:rPr>
                        <a:t>correcto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correct</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9"/>
                  </a:ext>
                </a:extLst>
              </a:tr>
              <a:tr h="209550">
                <a:tc>
                  <a:txBody>
                    <a:bodyPr/>
                    <a:lstStyle/>
                    <a:p>
                      <a:pPr algn="l" fontAlgn="b"/>
                      <a:r>
                        <a:rPr lang="en-GB" sz="1600" u="none" strike="noStrike" dirty="0" err="1">
                          <a:effectLst/>
                          <a:latin typeface="Century Gothic" panose="020B0502020202020204" pitchFamily="34" charset="0"/>
                        </a:rPr>
                        <a:t>guapo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good-looking</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0"/>
                  </a:ext>
                </a:extLst>
              </a:tr>
              <a:tr h="209550">
                <a:tc>
                  <a:txBody>
                    <a:bodyPr/>
                    <a:lstStyle/>
                    <a:p>
                      <a:pPr algn="l" fontAlgn="b"/>
                      <a:r>
                        <a:rPr lang="en-GB" sz="1600" u="none" strike="noStrike" dirty="0" err="1">
                          <a:effectLst/>
                          <a:latin typeface="Century Gothic" panose="020B0502020202020204" pitchFamily="34" charset="0"/>
                        </a:rPr>
                        <a:t>simpático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nice, friendly</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1"/>
                  </a:ext>
                </a:extLst>
              </a:tr>
              <a:tr h="209550">
                <a:tc>
                  <a:txBody>
                    <a:bodyPr/>
                    <a:lstStyle/>
                    <a:p>
                      <a:pPr algn="l" fontAlgn="b"/>
                      <a:r>
                        <a:rPr lang="en-GB" sz="1600" u="none" strike="noStrike" dirty="0">
                          <a:effectLst/>
                          <a:latin typeface="Century Gothic" panose="020B0502020202020204" pitchFamily="34" charset="0"/>
                        </a:rPr>
                        <a:t>y</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and</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2"/>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2717" y="4091457"/>
            <a:ext cx="1143253" cy="1143253"/>
          </a:xfrm>
          <a:prstGeom prst="rect">
            <a:avLst/>
          </a:prstGeom>
        </p:spPr>
      </p:pic>
    </p:spTree>
    <p:extLst>
      <p:ext uri="{BB962C8B-B14F-4D97-AF65-F5344CB8AC3E}">
        <p14:creationId xmlns:p14="http://schemas.microsoft.com/office/powerpoint/2010/main" val="421883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6" name="Rectangle 5"/>
          <p:cNvSpPr/>
          <p:nvPr/>
        </p:nvSpPr>
        <p:spPr>
          <a:xfrm>
            <a:off x="133579" y="6150729"/>
            <a:ext cx="6908213" cy="338554"/>
          </a:xfrm>
          <a:prstGeom prst="rect">
            <a:avLst/>
          </a:prstGeom>
        </p:spPr>
        <p:txBody>
          <a:bodyPr wrap="square">
            <a:spAutoFit/>
          </a:bodyPr>
          <a:lstStyle/>
          <a:p>
            <a:r>
              <a:rPr lang="en-GB" sz="1600" dirty="0">
                <a:solidFill>
                  <a:srgbClr val="000000"/>
                </a:solidFill>
                <a:latin typeface="Century Gothic" panose="020B0502020202020204" pitchFamily="34" charset="0"/>
              </a:rPr>
              <a:t>In Spanish, the verb </a:t>
            </a:r>
            <a:r>
              <a:rPr lang="en-GB" sz="1600" b="1" dirty="0" err="1">
                <a:solidFill>
                  <a:srgbClr val="000000"/>
                </a:solidFill>
                <a:latin typeface="Century Gothic" panose="020B0502020202020204" pitchFamily="34" charset="0"/>
              </a:rPr>
              <a:t>tener</a:t>
            </a:r>
            <a:r>
              <a:rPr lang="en-GB" sz="1600" dirty="0">
                <a:solidFill>
                  <a:srgbClr val="000000"/>
                </a:solidFill>
                <a:latin typeface="Century Gothic" panose="020B0502020202020204" pitchFamily="34" charset="0"/>
              </a:rPr>
              <a:t> means </a:t>
            </a:r>
            <a:r>
              <a:rPr lang="en-GB" sz="1600" b="1" i="1" dirty="0">
                <a:solidFill>
                  <a:srgbClr val="000000"/>
                </a:solidFill>
                <a:latin typeface="Century Gothic" panose="020B0502020202020204" pitchFamily="34" charset="0"/>
              </a:rPr>
              <a:t>to have.</a:t>
            </a:r>
            <a:endParaRPr lang="en-GB" sz="1600" dirty="0">
              <a:solidFill>
                <a:srgbClr val="000000"/>
              </a:solidFill>
              <a:latin typeface="Century Gothic" panose="020B0502020202020204" pitchFamily="34" charset="0"/>
            </a:endParaRPr>
          </a:p>
        </p:txBody>
      </p:sp>
      <p:sp>
        <p:nvSpPr>
          <p:cNvPr id="7" name="Rectangle 6"/>
          <p:cNvSpPr/>
          <p:nvPr/>
        </p:nvSpPr>
        <p:spPr>
          <a:xfrm>
            <a:off x="133579" y="5866674"/>
            <a:ext cx="1899879" cy="369332"/>
          </a:xfrm>
          <a:prstGeom prst="rect">
            <a:avLst/>
          </a:prstGeom>
        </p:spPr>
        <p:txBody>
          <a:bodyPr wrap="none">
            <a:spAutoFit/>
          </a:bodyPr>
          <a:lstStyle/>
          <a:p>
            <a:r>
              <a:rPr lang="en-GB" b="1" dirty="0">
                <a:solidFill>
                  <a:srgbClr val="000000"/>
                </a:solidFill>
                <a:latin typeface="Century Gothic" panose="020B0502020202020204" pitchFamily="34" charset="0"/>
              </a:rPr>
              <a:t>TENER - to have</a:t>
            </a:r>
            <a:endParaRPr lang="en-GB" dirty="0">
              <a:solidFill>
                <a:srgbClr val="000000"/>
              </a:solidFill>
              <a:latin typeface="Century Gothic" panose="020B0502020202020204" pitchFamily="34" charset="0"/>
            </a:endParaRPr>
          </a:p>
        </p:txBody>
      </p:sp>
      <p:sp>
        <p:nvSpPr>
          <p:cNvPr id="13" name="Oval Callout 12"/>
          <p:cNvSpPr/>
          <p:nvPr/>
        </p:nvSpPr>
        <p:spPr>
          <a:xfrm>
            <a:off x="4239711" y="4135139"/>
            <a:ext cx="2589439" cy="1315069"/>
          </a:xfrm>
          <a:prstGeom prst="wedgeEllipseCallout">
            <a:avLst>
              <a:gd name="adj1" fmla="val -25514"/>
              <a:gd name="adj2" fmla="val -77525"/>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0000"/>
                </a:solidFill>
                <a:latin typeface="Century Gothic" panose="020B0502020202020204" pitchFamily="34" charset="0"/>
              </a:rPr>
              <a:t>This is grammatical gender - it is not connected to the noun’s meaning! </a:t>
            </a:r>
          </a:p>
        </p:txBody>
      </p:sp>
      <p:sp>
        <p:nvSpPr>
          <p:cNvPr id="4" name="Rectangle 3"/>
          <p:cNvSpPr/>
          <p:nvPr/>
        </p:nvSpPr>
        <p:spPr>
          <a:xfrm>
            <a:off x="27750" y="695390"/>
            <a:ext cx="3201517" cy="369332"/>
          </a:xfrm>
          <a:prstGeom prst="rect">
            <a:avLst/>
          </a:prstGeom>
        </p:spPr>
        <p:txBody>
          <a:bodyPr wrap="none">
            <a:spAutoFit/>
          </a:bodyPr>
          <a:lstStyle/>
          <a:p>
            <a:r>
              <a:rPr lang="en-GB" b="1" dirty="0">
                <a:solidFill>
                  <a:srgbClr val="000000"/>
                </a:solidFill>
                <a:latin typeface="Century Gothic" panose="020B0502020202020204" pitchFamily="34" charset="0"/>
              </a:rPr>
              <a:t>Gender and singular nouns</a:t>
            </a:r>
          </a:p>
        </p:txBody>
      </p:sp>
      <p:sp>
        <p:nvSpPr>
          <p:cNvPr id="14" name="Rectangle 13"/>
          <p:cNvSpPr/>
          <p:nvPr/>
        </p:nvSpPr>
        <p:spPr>
          <a:xfrm>
            <a:off x="27750" y="981814"/>
            <a:ext cx="6496979" cy="584775"/>
          </a:xfrm>
          <a:prstGeom prst="rect">
            <a:avLst/>
          </a:prstGeom>
        </p:spPr>
        <p:txBody>
          <a:bodyPr wrap="square">
            <a:spAutoFit/>
          </a:bodyPr>
          <a:lstStyle/>
          <a:p>
            <a:pPr fontAlgn="auto">
              <a:spcBef>
                <a:spcPts val="0"/>
              </a:spcBef>
              <a:spcAft>
                <a:spcPts val="0"/>
              </a:spcAft>
              <a:defRPr/>
            </a:pPr>
            <a:r>
              <a:rPr lang="en-GB" sz="1600" dirty="0">
                <a:solidFill>
                  <a:srgbClr val="000000"/>
                </a:solidFill>
                <a:latin typeface="Century Gothic" panose="020B0502020202020204" pitchFamily="34" charset="0"/>
              </a:rPr>
              <a:t>Things, as well as people, have a gender in Spanish. This means that they are either </a:t>
            </a:r>
            <a:r>
              <a:rPr lang="en-GB" sz="1600" b="1" dirty="0">
                <a:solidFill>
                  <a:srgbClr val="000000"/>
                </a:solidFill>
                <a:latin typeface="Century Gothic" panose="020B0502020202020204" pitchFamily="34" charset="0"/>
              </a:rPr>
              <a:t>masculine</a:t>
            </a:r>
            <a:r>
              <a:rPr lang="en-GB" sz="1600" dirty="0">
                <a:solidFill>
                  <a:srgbClr val="000000"/>
                </a:solidFill>
                <a:latin typeface="Century Gothic" panose="020B0502020202020204" pitchFamily="34" charset="0"/>
              </a:rPr>
              <a:t> or </a:t>
            </a:r>
            <a:r>
              <a:rPr lang="en-GB" sz="1600" b="1" dirty="0">
                <a:solidFill>
                  <a:srgbClr val="000000"/>
                </a:solidFill>
                <a:latin typeface="Century Gothic" panose="020B0502020202020204" pitchFamily="34" charset="0"/>
              </a:rPr>
              <a:t>feminine</a:t>
            </a:r>
            <a:r>
              <a:rPr lang="en-GB" sz="1600" dirty="0">
                <a:solidFill>
                  <a:srgbClr val="000000"/>
                </a:solidFill>
                <a:latin typeface="Century Gothic" panose="020B0502020202020204" pitchFamily="34" charset="0"/>
              </a:rPr>
              <a:t>:</a:t>
            </a:r>
          </a:p>
        </p:txBody>
      </p:sp>
      <p:sp>
        <p:nvSpPr>
          <p:cNvPr id="22" name="TextBox 21"/>
          <p:cNvSpPr txBox="1"/>
          <p:nvPr/>
        </p:nvSpPr>
        <p:spPr>
          <a:xfrm>
            <a:off x="1029628" y="1694764"/>
            <a:ext cx="1974251" cy="338554"/>
          </a:xfrm>
          <a:prstGeom prst="rect">
            <a:avLst/>
          </a:prstGeom>
          <a:noFill/>
        </p:spPr>
        <p:txBody>
          <a:bodyPr wrap="square" rtlCol="0">
            <a:spAutoFit/>
          </a:bodyPr>
          <a:lstStyle/>
          <a:p>
            <a:pPr>
              <a:defRPr/>
            </a:pPr>
            <a:r>
              <a:rPr lang="en-GB" sz="1600" b="1" dirty="0">
                <a:solidFill>
                  <a:srgbClr val="000000"/>
                </a:solidFill>
                <a:latin typeface="Century Gothic" panose="020B0502020202020204" pitchFamily="34" charset="0"/>
              </a:rPr>
              <a:t>Masculine</a:t>
            </a:r>
          </a:p>
        </p:txBody>
      </p:sp>
      <p:sp>
        <p:nvSpPr>
          <p:cNvPr id="23" name="TextBox 22"/>
          <p:cNvSpPr txBox="1"/>
          <p:nvPr/>
        </p:nvSpPr>
        <p:spPr>
          <a:xfrm>
            <a:off x="4336254" y="1697614"/>
            <a:ext cx="1974251" cy="338554"/>
          </a:xfrm>
          <a:prstGeom prst="rect">
            <a:avLst/>
          </a:prstGeom>
          <a:noFill/>
        </p:spPr>
        <p:txBody>
          <a:bodyPr wrap="square" rtlCol="0">
            <a:spAutoFit/>
          </a:bodyPr>
          <a:lstStyle/>
          <a:p>
            <a:pPr>
              <a:defRPr/>
            </a:pPr>
            <a:r>
              <a:rPr lang="en-GB" sz="1600" b="1" dirty="0">
                <a:solidFill>
                  <a:srgbClr val="000000"/>
                </a:solidFill>
                <a:latin typeface="Century Gothic" panose="020B0502020202020204" pitchFamily="34" charset="0"/>
              </a:rPr>
              <a:t>Feminine</a:t>
            </a:r>
          </a:p>
        </p:txBody>
      </p:sp>
      <p:graphicFrame>
        <p:nvGraphicFramePr>
          <p:cNvPr id="38" name="Table 37"/>
          <p:cNvGraphicFramePr>
            <a:graphicFrameLocks noGrp="1"/>
          </p:cNvGraphicFramePr>
          <p:nvPr>
            <p:extLst>
              <p:ext uri="{D42A27DB-BD31-4B8C-83A1-F6EECF244321}">
                <p14:modId xmlns:p14="http://schemas.microsoft.com/office/powerpoint/2010/main" val="1125632544"/>
              </p:ext>
            </p:extLst>
          </p:nvPr>
        </p:nvGraphicFramePr>
        <p:xfrm>
          <a:off x="235694" y="6525833"/>
          <a:ext cx="4572000" cy="2164080"/>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20000"/>
                    </a:ext>
                  </a:extLst>
                </a:gridCol>
                <a:gridCol w="3419872">
                  <a:extLst>
                    <a:ext uri="{9D8B030D-6E8A-4147-A177-3AD203B41FA5}">
                      <a16:colId xmlns:a16="http://schemas.microsoft.com/office/drawing/2014/main" val="20001"/>
                    </a:ext>
                  </a:extLst>
                </a:gridCol>
              </a:tblGrid>
              <a:tr h="283857">
                <a:tc gridSpan="2">
                  <a:txBody>
                    <a:bodyPr/>
                    <a:lstStyle/>
                    <a:p>
                      <a:r>
                        <a:rPr lang="en-GB" sz="1600" dirty="0">
                          <a:latin typeface="Century Gothic" panose="020B0502020202020204" pitchFamily="34" charset="0"/>
                        </a:rPr>
                        <a:t>Verb TENER [to have, having]</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000"/>
                  </a:ext>
                </a:extLst>
              </a:tr>
              <a:tr h="283857">
                <a:tc>
                  <a:txBody>
                    <a:bodyPr/>
                    <a:lstStyle/>
                    <a:p>
                      <a:r>
                        <a:rPr lang="en-GB" sz="1600" dirty="0" err="1">
                          <a:latin typeface="Century Gothic" panose="020B0502020202020204" pitchFamily="34" charset="0"/>
                        </a:rPr>
                        <a:t>tengo</a:t>
                      </a:r>
                      <a:endParaRPr lang="en-GB" sz="16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I</a:t>
                      </a:r>
                      <a:r>
                        <a:rPr lang="en-GB" sz="1600" baseline="0" dirty="0">
                          <a:latin typeface="Century Gothic" panose="020B0502020202020204" pitchFamily="34" charset="0"/>
                        </a:rPr>
                        <a:t> </a:t>
                      </a:r>
                      <a:r>
                        <a:rPr lang="en-GB" sz="1600" dirty="0">
                          <a:latin typeface="Century Gothic" panose="020B0502020202020204" pitchFamily="34" charset="0"/>
                        </a:rPr>
                        <a:t>have</a:t>
                      </a:r>
                    </a:p>
                  </a:txBody>
                  <a:tcPr/>
                </a:tc>
                <a:extLst>
                  <a:ext uri="{0D108BD9-81ED-4DB2-BD59-A6C34878D82A}">
                    <a16:rowId xmlns:a16="http://schemas.microsoft.com/office/drawing/2014/main" val="10001"/>
                  </a:ext>
                </a:extLst>
              </a:tr>
              <a:tr h="283857">
                <a:tc>
                  <a:txBody>
                    <a:bodyPr/>
                    <a:lstStyle/>
                    <a:p>
                      <a:r>
                        <a:rPr lang="en-GB" sz="1600" dirty="0" err="1">
                          <a:latin typeface="Century Gothic" panose="020B0502020202020204" pitchFamily="34" charset="0"/>
                        </a:rPr>
                        <a:t>tienes</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you have</a:t>
                      </a:r>
                    </a:p>
                  </a:txBody>
                  <a:tcPr/>
                </a:tc>
                <a:extLst>
                  <a:ext uri="{0D108BD9-81ED-4DB2-BD59-A6C34878D82A}">
                    <a16:rowId xmlns:a16="http://schemas.microsoft.com/office/drawing/2014/main" val="10002"/>
                  </a:ext>
                </a:extLst>
              </a:tr>
              <a:tr h="283857">
                <a:tc>
                  <a:txBody>
                    <a:bodyPr/>
                    <a:lstStyle/>
                    <a:p>
                      <a:r>
                        <a:rPr lang="en-GB" sz="1600" dirty="0" err="1">
                          <a:latin typeface="Century Gothic" panose="020B0502020202020204" pitchFamily="34" charset="0"/>
                        </a:rPr>
                        <a:t>tiene</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he/she/it has</a:t>
                      </a:r>
                    </a:p>
                  </a:txBody>
                  <a:tcPr/>
                </a:tc>
                <a:extLst>
                  <a:ext uri="{0D108BD9-81ED-4DB2-BD59-A6C34878D82A}">
                    <a16:rowId xmlns:a16="http://schemas.microsoft.com/office/drawing/2014/main" val="10003"/>
                  </a:ext>
                </a:extLst>
              </a:tr>
              <a:tr h="696741">
                <a:tc gridSpan="2">
                  <a:txBody>
                    <a:bodyPr/>
                    <a:lstStyle/>
                    <a:p>
                      <a:r>
                        <a:rPr lang="en-GB" sz="1600" b="1" dirty="0" err="1">
                          <a:latin typeface="Century Gothic" panose="020B0502020202020204" pitchFamily="34" charset="0"/>
                        </a:rPr>
                        <a:t>Tengo</a:t>
                      </a:r>
                      <a:r>
                        <a:rPr lang="en-GB" sz="1600" dirty="0">
                          <a:latin typeface="Century Gothic" panose="020B0502020202020204" pitchFamily="34" charset="0"/>
                        </a:rPr>
                        <a:t> </a:t>
                      </a:r>
                      <a:r>
                        <a:rPr lang="en-GB" sz="1600" dirty="0" err="1">
                          <a:latin typeface="Century Gothic" panose="020B0502020202020204" pitchFamily="34" charset="0"/>
                        </a:rPr>
                        <a:t>una</a:t>
                      </a:r>
                      <a:r>
                        <a:rPr lang="en-GB" sz="1600" dirty="0">
                          <a:latin typeface="Century Gothic" panose="020B0502020202020204" pitchFamily="34" charset="0"/>
                        </a:rPr>
                        <a:t> idea.  I have an idea.</a:t>
                      </a:r>
                      <a:br>
                        <a:rPr lang="en-GB" sz="1600" dirty="0">
                          <a:latin typeface="Century Gothic" panose="020B0502020202020204" pitchFamily="34" charset="0"/>
                        </a:rPr>
                      </a:br>
                      <a:r>
                        <a:rPr lang="en-GB" sz="1600" b="1" dirty="0" err="1">
                          <a:latin typeface="Century Gothic" panose="020B0502020202020204" pitchFamily="34" charset="0"/>
                        </a:rPr>
                        <a:t>Tienes</a:t>
                      </a:r>
                      <a:r>
                        <a:rPr lang="en-GB" sz="1600" dirty="0">
                          <a:latin typeface="Century Gothic" panose="020B0502020202020204" pitchFamily="34" charset="0"/>
                        </a:rPr>
                        <a:t> </a:t>
                      </a:r>
                      <a:r>
                        <a:rPr lang="en-GB" sz="1600" dirty="0" err="1">
                          <a:latin typeface="Century Gothic" panose="020B0502020202020204" pitchFamily="34" charset="0"/>
                        </a:rPr>
                        <a:t>una</a:t>
                      </a:r>
                      <a:r>
                        <a:rPr lang="en-GB" sz="1600" dirty="0">
                          <a:latin typeface="Century Gothic" panose="020B0502020202020204" pitchFamily="34" charset="0"/>
                        </a:rPr>
                        <a:t> casa.  You have a house.</a:t>
                      </a:r>
                      <a:br>
                        <a:rPr lang="en-GB" sz="1600" dirty="0">
                          <a:latin typeface="Century Gothic" panose="020B0502020202020204" pitchFamily="34" charset="0"/>
                        </a:rPr>
                      </a:br>
                      <a:r>
                        <a:rPr lang="en-GB" sz="1600" b="1" dirty="0" err="1">
                          <a:latin typeface="Century Gothic" panose="020B0502020202020204" pitchFamily="34" charset="0"/>
                        </a:rPr>
                        <a:t>Tiene</a:t>
                      </a:r>
                      <a:r>
                        <a:rPr lang="en-GB" sz="1600" dirty="0">
                          <a:latin typeface="Century Gothic" panose="020B0502020202020204" pitchFamily="34" charset="0"/>
                        </a:rPr>
                        <a:t> un </a:t>
                      </a:r>
                      <a:r>
                        <a:rPr lang="en-GB" sz="1600" dirty="0" err="1">
                          <a:latin typeface="Century Gothic" panose="020B0502020202020204" pitchFamily="34" charset="0"/>
                        </a:rPr>
                        <a:t>libro</a:t>
                      </a:r>
                      <a:r>
                        <a:rPr lang="en-GB" sz="1600" dirty="0">
                          <a:latin typeface="Century Gothic" panose="020B0502020202020204" pitchFamily="34" charset="0"/>
                        </a:rPr>
                        <a:t>. S/he/it</a:t>
                      </a:r>
                      <a:r>
                        <a:rPr lang="en-GB" sz="1600" baseline="0" dirty="0">
                          <a:latin typeface="Century Gothic" panose="020B0502020202020204" pitchFamily="34" charset="0"/>
                        </a:rPr>
                        <a:t> has a house.</a:t>
                      </a:r>
                      <a:endParaRPr lang="en-GB" sz="1600" dirty="0">
                        <a:latin typeface="Century Gothic" panose="020B0502020202020204" pitchFamily="34" charset="0"/>
                      </a:endParaRP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8036079"/>
              </p:ext>
            </p:extLst>
          </p:nvPr>
        </p:nvGraphicFramePr>
        <p:xfrm>
          <a:off x="143531" y="2053215"/>
          <a:ext cx="3184612" cy="1112520"/>
        </p:xfrm>
        <a:graphic>
          <a:graphicData uri="http://schemas.openxmlformats.org/drawingml/2006/table">
            <a:tbl>
              <a:tblPr firstRow="1" bandRow="1">
                <a:tableStyleId>{2D5ABB26-0587-4C30-8999-92F81FD0307C}</a:tableStyleId>
              </a:tblPr>
              <a:tblGrid>
                <a:gridCol w="1592306">
                  <a:extLst>
                    <a:ext uri="{9D8B030D-6E8A-4147-A177-3AD203B41FA5}">
                      <a16:colId xmlns:a16="http://schemas.microsoft.com/office/drawing/2014/main" val="20000"/>
                    </a:ext>
                  </a:extLst>
                </a:gridCol>
                <a:gridCol w="1592306">
                  <a:extLst>
                    <a:ext uri="{9D8B030D-6E8A-4147-A177-3AD203B41FA5}">
                      <a16:colId xmlns:a16="http://schemas.microsoft.com/office/drawing/2014/main" val="20001"/>
                    </a:ext>
                  </a:extLst>
                </a:gridCol>
              </a:tblGrid>
              <a:tr h="370840">
                <a:tc>
                  <a:txBody>
                    <a:bodyPr/>
                    <a:lstStyle/>
                    <a:p>
                      <a:r>
                        <a:rPr lang="en-GB" b="1" dirty="0">
                          <a:latin typeface="Century Gothic" panose="020B0502020202020204" pitchFamily="34" charset="0"/>
                        </a:rPr>
                        <a:t>un</a:t>
                      </a:r>
                      <a:r>
                        <a:rPr lang="en-GB" dirty="0">
                          <a:latin typeface="Century Gothic" panose="020B0502020202020204" pitchFamily="34" charset="0"/>
                        </a:rPr>
                        <a:t> </a:t>
                      </a:r>
                      <a:r>
                        <a:rPr lang="en-GB" dirty="0" err="1">
                          <a:latin typeface="Century Gothic" panose="020B0502020202020204" pitchFamily="34" charset="0"/>
                        </a:rPr>
                        <a:t>elefante</a:t>
                      </a:r>
                      <a:endParaRPr lang="en-GB" dirty="0">
                        <a:latin typeface="Century Gothic" panose="020B0502020202020204" pitchFamily="34" charset="0"/>
                      </a:endParaRPr>
                    </a:p>
                  </a:txBody>
                  <a:tcPr/>
                </a:tc>
                <a:tc>
                  <a:txBody>
                    <a:bodyPr/>
                    <a:lstStyle/>
                    <a:p>
                      <a:r>
                        <a:rPr lang="en-GB" dirty="0">
                          <a:latin typeface="Century Gothic" panose="020B0502020202020204" pitchFamily="34" charset="0"/>
                        </a:rPr>
                        <a:t>an elephant</a:t>
                      </a:r>
                    </a:p>
                  </a:txBody>
                  <a:tcPr/>
                </a:tc>
                <a:extLst>
                  <a:ext uri="{0D108BD9-81ED-4DB2-BD59-A6C34878D82A}">
                    <a16:rowId xmlns:a16="http://schemas.microsoft.com/office/drawing/2014/main" val="10000"/>
                  </a:ext>
                </a:extLst>
              </a:tr>
              <a:tr h="370840">
                <a:tc>
                  <a:txBody>
                    <a:bodyPr/>
                    <a:lstStyle/>
                    <a:p>
                      <a:r>
                        <a:rPr lang="en-GB" b="1" dirty="0">
                          <a:latin typeface="Century Gothic" panose="020B0502020202020204" pitchFamily="34" charset="0"/>
                        </a:rPr>
                        <a:t>un</a:t>
                      </a:r>
                      <a:r>
                        <a:rPr lang="en-GB" dirty="0">
                          <a:latin typeface="Century Gothic" panose="020B0502020202020204" pitchFamily="34" charset="0"/>
                        </a:rPr>
                        <a:t> </a:t>
                      </a:r>
                      <a:r>
                        <a:rPr lang="en-GB" dirty="0" err="1">
                          <a:latin typeface="Century Gothic" panose="020B0502020202020204" pitchFamily="34" charset="0"/>
                        </a:rPr>
                        <a:t>lugar</a:t>
                      </a:r>
                      <a:endParaRPr lang="en-GB" dirty="0">
                        <a:latin typeface="Century Gothic" panose="020B0502020202020204" pitchFamily="34" charset="0"/>
                      </a:endParaRPr>
                    </a:p>
                  </a:txBody>
                  <a:tcPr/>
                </a:tc>
                <a:tc>
                  <a:txBody>
                    <a:bodyPr/>
                    <a:lstStyle/>
                    <a:p>
                      <a:r>
                        <a:rPr lang="en-GB" dirty="0">
                          <a:latin typeface="Century Gothic" panose="020B0502020202020204" pitchFamily="34" charset="0"/>
                        </a:rPr>
                        <a:t>a place</a:t>
                      </a:r>
                    </a:p>
                  </a:txBody>
                  <a:tcPr/>
                </a:tc>
                <a:extLst>
                  <a:ext uri="{0D108BD9-81ED-4DB2-BD59-A6C34878D82A}">
                    <a16:rowId xmlns:a16="http://schemas.microsoft.com/office/drawing/2014/main" val="10001"/>
                  </a:ext>
                </a:extLst>
              </a:tr>
              <a:tr h="370840">
                <a:tc>
                  <a:txBody>
                    <a:bodyPr/>
                    <a:lstStyle/>
                    <a:p>
                      <a:r>
                        <a:rPr lang="en-GB" b="1" dirty="0">
                          <a:latin typeface="Century Gothic" panose="020B0502020202020204" pitchFamily="34" charset="0"/>
                        </a:rPr>
                        <a:t>un</a:t>
                      </a:r>
                      <a:r>
                        <a:rPr lang="en-GB" dirty="0">
                          <a:latin typeface="Century Gothic" panose="020B0502020202020204" pitchFamily="34" charset="0"/>
                        </a:rPr>
                        <a:t> </a:t>
                      </a:r>
                      <a:r>
                        <a:rPr lang="en-GB" dirty="0" err="1">
                          <a:latin typeface="Century Gothic" panose="020B0502020202020204" pitchFamily="34" charset="0"/>
                        </a:rPr>
                        <a:t>mundo</a:t>
                      </a:r>
                      <a:endParaRPr lang="en-GB" dirty="0">
                        <a:latin typeface="Century Gothic" panose="020B0502020202020204" pitchFamily="34" charset="0"/>
                      </a:endParaRPr>
                    </a:p>
                  </a:txBody>
                  <a:tcPr/>
                </a:tc>
                <a:tc>
                  <a:txBody>
                    <a:bodyPr/>
                    <a:lstStyle/>
                    <a:p>
                      <a:r>
                        <a:rPr lang="en-GB" dirty="0">
                          <a:latin typeface="Century Gothic" panose="020B0502020202020204" pitchFamily="34" charset="0"/>
                        </a:rPr>
                        <a:t>a world</a:t>
                      </a:r>
                    </a:p>
                  </a:txBody>
                  <a:tcPr/>
                </a:tc>
                <a:extLst>
                  <a:ext uri="{0D108BD9-81ED-4DB2-BD59-A6C34878D82A}">
                    <a16:rowId xmlns:a16="http://schemas.microsoft.com/office/drawing/2014/main" val="10002"/>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3359107014"/>
              </p:ext>
            </p:extLst>
          </p:nvPr>
        </p:nvGraphicFramePr>
        <p:xfrm>
          <a:off x="3644538" y="2033318"/>
          <a:ext cx="3184612" cy="1112520"/>
        </p:xfrm>
        <a:graphic>
          <a:graphicData uri="http://schemas.openxmlformats.org/drawingml/2006/table">
            <a:tbl>
              <a:tblPr firstRow="1" bandRow="1">
                <a:tableStyleId>{2D5ABB26-0587-4C30-8999-92F81FD0307C}</a:tableStyleId>
              </a:tblPr>
              <a:tblGrid>
                <a:gridCol w="1592306">
                  <a:extLst>
                    <a:ext uri="{9D8B030D-6E8A-4147-A177-3AD203B41FA5}">
                      <a16:colId xmlns:a16="http://schemas.microsoft.com/office/drawing/2014/main" val="20000"/>
                    </a:ext>
                  </a:extLst>
                </a:gridCol>
                <a:gridCol w="1592306">
                  <a:extLst>
                    <a:ext uri="{9D8B030D-6E8A-4147-A177-3AD203B41FA5}">
                      <a16:colId xmlns:a16="http://schemas.microsoft.com/office/drawing/2014/main" val="20001"/>
                    </a:ext>
                  </a:extLst>
                </a:gridCol>
              </a:tblGrid>
              <a:tr h="370840">
                <a:tc>
                  <a:txBody>
                    <a:bodyPr/>
                    <a:lstStyle/>
                    <a:p>
                      <a:r>
                        <a:rPr lang="en-GB" b="1" dirty="0" err="1">
                          <a:latin typeface="Century Gothic" panose="020B0502020202020204" pitchFamily="34" charset="0"/>
                        </a:rPr>
                        <a:t>una</a:t>
                      </a:r>
                      <a:r>
                        <a:rPr lang="en-GB" dirty="0">
                          <a:latin typeface="Century Gothic" panose="020B0502020202020204" pitchFamily="34" charset="0"/>
                        </a:rPr>
                        <a:t> </a:t>
                      </a:r>
                      <a:r>
                        <a:rPr lang="en-GB" dirty="0" err="1">
                          <a:latin typeface="Century Gothic" panose="020B0502020202020204" pitchFamily="34" charset="0"/>
                        </a:rPr>
                        <a:t>llave</a:t>
                      </a:r>
                      <a:endParaRPr lang="en-GB" dirty="0">
                        <a:latin typeface="Century Gothic" panose="020B0502020202020204" pitchFamily="34" charset="0"/>
                      </a:endParaRPr>
                    </a:p>
                  </a:txBody>
                  <a:tcPr/>
                </a:tc>
                <a:tc>
                  <a:txBody>
                    <a:bodyPr/>
                    <a:lstStyle/>
                    <a:p>
                      <a:r>
                        <a:rPr lang="en-GB" dirty="0">
                          <a:latin typeface="Century Gothic" panose="020B0502020202020204" pitchFamily="34" charset="0"/>
                        </a:rPr>
                        <a:t>a key</a:t>
                      </a:r>
                    </a:p>
                  </a:txBody>
                  <a:tcPr/>
                </a:tc>
                <a:extLst>
                  <a:ext uri="{0D108BD9-81ED-4DB2-BD59-A6C34878D82A}">
                    <a16:rowId xmlns:a16="http://schemas.microsoft.com/office/drawing/2014/main" val="10000"/>
                  </a:ext>
                </a:extLst>
              </a:tr>
              <a:tr h="370840">
                <a:tc>
                  <a:txBody>
                    <a:bodyPr/>
                    <a:lstStyle/>
                    <a:p>
                      <a:r>
                        <a:rPr lang="en-GB" b="1" dirty="0" err="1">
                          <a:latin typeface="Century Gothic" panose="020B0502020202020204" pitchFamily="34" charset="0"/>
                        </a:rPr>
                        <a:t>una</a:t>
                      </a:r>
                      <a:r>
                        <a:rPr lang="en-GB" dirty="0">
                          <a:latin typeface="Century Gothic" panose="020B0502020202020204" pitchFamily="34" charset="0"/>
                        </a:rPr>
                        <a:t> idea</a:t>
                      </a:r>
                    </a:p>
                  </a:txBody>
                  <a:tcPr/>
                </a:tc>
                <a:tc>
                  <a:txBody>
                    <a:bodyPr/>
                    <a:lstStyle/>
                    <a:p>
                      <a:r>
                        <a:rPr lang="en-GB" dirty="0">
                          <a:latin typeface="Century Gothic" panose="020B0502020202020204" pitchFamily="34" charset="0"/>
                        </a:rPr>
                        <a:t>an idea</a:t>
                      </a:r>
                    </a:p>
                  </a:txBody>
                  <a:tcPr/>
                </a:tc>
                <a:extLst>
                  <a:ext uri="{0D108BD9-81ED-4DB2-BD59-A6C34878D82A}">
                    <a16:rowId xmlns:a16="http://schemas.microsoft.com/office/drawing/2014/main" val="10001"/>
                  </a:ext>
                </a:extLst>
              </a:tr>
              <a:tr h="370840">
                <a:tc>
                  <a:txBody>
                    <a:bodyPr/>
                    <a:lstStyle/>
                    <a:p>
                      <a:r>
                        <a:rPr lang="en-GB" b="1" dirty="0" err="1">
                          <a:latin typeface="Century Gothic" panose="020B0502020202020204" pitchFamily="34" charset="0"/>
                        </a:rPr>
                        <a:t>una</a:t>
                      </a:r>
                      <a:r>
                        <a:rPr lang="en-GB" dirty="0">
                          <a:latin typeface="Century Gothic" panose="020B0502020202020204" pitchFamily="34" charset="0"/>
                        </a:rPr>
                        <a:t> casa</a:t>
                      </a:r>
                    </a:p>
                  </a:txBody>
                  <a:tcPr/>
                </a:tc>
                <a:tc>
                  <a:txBody>
                    <a:bodyPr/>
                    <a:lstStyle/>
                    <a:p>
                      <a:r>
                        <a:rPr lang="en-GB" dirty="0">
                          <a:latin typeface="Century Gothic" panose="020B0502020202020204" pitchFamily="34" charset="0"/>
                        </a:rPr>
                        <a:t>a house</a:t>
                      </a:r>
                    </a:p>
                  </a:txBody>
                  <a:tcPr/>
                </a:tc>
                <a:extLst>
                  <a:ext uri="{0D108BD9-81ED-4DB2-BD59-A6C34878D82A}">
                    <a16:rowId xmlns:a16="http://schemas.microsoft.com/office/drawing/2014/main" val="10002"/>
                  </a:ext>
                </a:extLst>
              </a:tr>
            </a:tbl>
          </a:graphicData>
        </a:graphic>
      </p:graphicFrame>
      <p:sp>
        <p:nvSpPr>
          <p:cNvPr id="52" name="TextBox 51"/>
          <p:cNvSpPr txBox="1"/>
          <p:nvPr/>
        </p:nvSpPr>
        <p:spPr>
          <a:xfrm>
            <a:off x="122818" y="3291976"/>
            <a:ext cx="6706332" cy="584775"/>
          </a:xfrm>
          <a:prstGeom prst="rect">
            <a:avLst/>
          </a:prstGeom>
          <a:noFill/>
        </p:spPr>
        <p:txBody>
          <a:bodyPr wrap="square" rtlCol="0">
            <a:spAutoFit/>
          </a:bodyPr>
          <a:lstStyle/>
          <a:p>
            <a:r>
              <a:rPr lang="en-GB" sz="1600" dirty="0">
                <a:latin typeface="Century Gothic" panose="020B0502020202020204" pitchFamily="34" charset="0"/>
              </a:rPr>
              <a:t>To say </a:t>
            </a:r>
            <a:r>
              <a:rPr lang="en-GB" sz="1600" b="1" dirty="0">
                <a:latin typeface="Century Gothic" panose="020B0502020202020204" pitchFamily="34" charset="0"/>
              </a:rPr>
              <a:t>a</a:t>
            </a:r>
            <a:r>
              <a:rPr lang="en-GB" sz="1600" dirty="0">
                <a:latin typeface="Century Gothic" panose="020B0502020202020204" pitchFamily="34" charset="0"/>
              </a:rPr>
              <a:t> (or </a:t>
            </a:r>
            <a:r>
              <a:rPr lang="en-GB" sz="1600" b="1" dirty="0">
                <a:latin typeface="Century Gothic" panose="020B0502020202020204" pitchFamily="34" charset="0"/>
              </a:rPr>
              <a:t>an)</a:t>
            </a:r>
            <a:r>
              <a:rPr lang="en-GB" sz="1600" dirty="0">
                <a:latin typeface="Century Gothic" panose="020B0502020202020204" pitchFamily="34" charset="0"/>
              </a:rPr>
              <a:t> in Spanish before a noun, you use </a:t>
            </a:r>
            <a:r>
              <a:rPr lang="en-GB" sz="1600" b="1" i="1" dirty="0">
                <a:latin typeface="Century Gothic" panose="020B0502020202020204" pitchFamily="34" charset="0"/>
              </a:rPr>
              <a:t>un</a:t>
            </a:r>
            <a:r>
              <a:rPr lang="en-GB" sz="1600" dirty="0">
                <a:latin typeface="Century Gothic" panose="020B0502020202020204" pitchFamily="34" charset="0"/>
              </a:rPr>
              <a:t> or </a:t>
            </a:r>
            <a:r>
              <a:rPr lang="en-GB" sz="1600" b="1" i="1" dirty="0" err="1">
                <a:latin typeface="Century Gothic" panose="020B0502020202020204" pitchFamily="34" charset="0"/>
              </a:rPr>
              <a:t>una</a:t>
            </a:r>
            <a:r>
              <a:rPr lang="en-GB" sz="1600" i="1" dirty="0">
                <a:latin typeface="Century Gothic" panose="020B0502020202020204" pitchFamily="34" charset="0"/>
              </a:rPr>
              <a:t>, </a:t>
            </a:r>
            <a:r>
              <a:rPr lang="en-GB" sz="1600" dirty="0">
                <a:latin typeface="Century Gothic" panose="020B0502020202020204" pitchFamily="34" charset="0"/>
              </a:rPr>
              <a:t>depending on whether the noun is masculine or feminine.</a:t>
            </a:r>
          </a:p>
        </p:txBody>
      </p:sp>
      <p:sp>
        <p:nvSpPr>
          <p:cNvPr id="53" name="TextBox 52"/>
          <p:cNvSpPr txBox="1"/>
          <p:nvPr/>
        </p:nvSpPr>
        <p:spPr>
          <a:xfrm>
            <a:off x="172381" y="3983181"/>
            <a:ext cx="4509605" cy="1815882"/>
          </a:xfrm>
          <a:prstGeom prst="rect">
            <a:avLst/>
          </a:prstGeom>
          <a:noFill/>
        </p:spPr>
        <p:txBody>
          <a:bodyPr wrap="square" rtlCol="0">
            <a:spAutoFit/>
          </a:bodyPr>
          <a:lstStyle/>
          <a:p>
            <a:r>
              <a:rPr lang="en-GB" sz="1600" dirty="0">
                <a:latin typeface="Century Gothic" panose="020B0502020202020204" pitchFamily="34" charset="0"/>
              </a:rPr>
              <a:t>Most Spanish nouns that end in -</a:t>
            </a:r>
            <a:r>
              <a:rPr lang="en-GB" sz="1600" b="1" dirty="0">
                <a:latin typeface="Century Gothic" panose="020B0502020202020204" pitchFamily="34" charset="0"/>
              </a:rPr>
              <a:t>o</a:t>
            </a:r>
            <a:r>
              <a:rPr lang="en-GB" sz="1600" dirty="0">
                <a:latin typeface="Century Gothic" panose="020B0502020202020204" pitchFamily="34" charset="0"/>
              </a:rPr>
              <a:t> are </a:t>
            </a:r>
            <a:r>
              <a:rPr lang="en-GB" sz="1600" b="1" dirty="0">
                <a:latin typeface="Century Gothic" panose="020B0502020202020204" pitchFamily="34" charset="0"/>
              </a:rPr>
              <a:t>masculine</a:t>
            </a:r>
            <a:r>
              <a:rPr lang="en-GB" sz="1600" dirty="0">
                <a:latin typeface="Century Gothic" panose="020B0502020202020204" pitchFamily="34" charset="0"/>
              </a:rPr>
              <a:t>, and most ending in -</a:t>
            </a:r>
            <a:r>
              <a:rPr lang="en-GB" sz="1600" b="1" dirty="0">
                <a:latin typeface="Century Gothic" panose="020B0502020202020204" pitchFamily="34" charset="0"/>
              </a:rPr>
              <a:t>a</a:t>
            </a:r>
            <a:r>
              <a:rPr lang="en-GB" sz="1600" dirty="0">
                <a:latin typeface="Century Gothic" panose="020B0502020202020204" pitchFamily="34" charset="0"/>
              </a:rPr>
              <a:t> are </a:t>
            </a:r>
            <a:r>
              <a:rPr lang="en-GB" sz="1600" b="1" dirty="0">
                <a:latin typeface="Century Gothic" panose="020B0502020202020204" pitchFamily="34" charset="0"/>
              </a:rPr>
              <a:t>feminine</a:t>
            </a:r>
            <a:r>
              <a:rPr lang="en-GB" sz="1600" dirty="0">
                <a:latin typeface="Century Gothic" panose="020B0502020202020204" pitchFamily="34" charset="0"/>
              </a:rPr>
              <a:t>:</a:t>
            </a:r>
            <a:br>
              <a:rPr lang="en-GB" sz="1600" dirty="0">
                <a:latin typeface="Century Gothic" panose="020B0502020202020204" pitchFamily="34" charset="0"/>
              </a:rPr>
            </a:br>
            <a:r>
              <a:rPr lang="en-GB" sz="1600" dirty="0">
                <a:latin typeface="Century Gothic" panose="020B0502020202020204" pitchFamily="34" charset="0"/>
              </a:rPr>
              <a:t>un </a:t>
            </a:r>
            <a:r>
              <a:rPr lang="en-GB" sz="1600" dirty="0" err="1">
                <a:latin typeface="Century Gothic" panose="020B0502020202020204" pitchFamily="34" charset="0"/>
              </a:rPr>
              <a:t>libr</a:t>
            </a:r>
            <a:r>
              <a:rPr lang="en-GB" sz="1600" b="1" dirty="0" err="1">
                <a:latin typeface="Century Gothic" panose="020B0502020202020204" pitchFamily="34" charset="0"/>
              </a:rPr>
              <a:t>o</a:t>
            </a:r>
            <a:br>
              <a:rPr lang="en-GB" sz="1600" dirty="0">
                <a:latin typeface="Century Gothic" panose="020B0502020202020204" pitchFamily="34" charset="0"/>
              </a:rPr>
            </a:br>
            <a:r>
              <a:rPr lang="en-GB" sz="1600" dirty="0" err="1">
                <a:latin typeface="Century Gothic" panose="020B0502020202020204" pitchFamily="34" charset="0"/>
              </a:rPr>
              <a:t>una</a:t>
            </a:r>
            <a:r>
              <a:rPr lang="en-GB" sz="1600" dirty="0">
                <a:latin typeface="Century Gothic" panose="020B0502020202020204" pitchFamily="34" charset="0"/>
              </a:rPr>
              <a:t> palabr</a:t>
            </a:r>
            <a:r>
              <a:rPr lang="en-GB" sz="1600" b="1" dirty="0">
                <a:latin typeface="Century Gothic" panose="020B0502020202020204" pitchFamily="34" charset="0"/>
              </a:rPr>
              <a:t>a</a:t>
            </a:r>
            <a:r>
              <a:rPr lang="en-GB" sz="1600" dirty="0">
                <a:latin typeface="Century Gothic" panose="020B0502020202020204" pitchFamily="34" charset="0"/>
              </a:rPr>
              <a:t>                   </a:t>
            </a:r>
            <a:r>
              <a:rPr lang="en-GB" sz="1600" dirty="0" err="1">
                <a:latin typeface="Century Gothic" panose="020B0502020202020204" pitchFamily="34" charset="0"/>
              </a:rPr>
              <a:t>una</a:t>
            </a:r>
            <a:r>
              <a:rPr lang="en-GB" sz="1600" dirty="0">
                <a:latin typeface="Century Gothic" panose="020B0502020202020204" pitchFamily="34" charset="0"/>
              </a:rPr>
              <a:t> </a:t>
            </a:r>
            <a:r>
              <a:rPr lang="en-GB" sz="1600" dirty="0" err="1">
                <a:latin typeface="Century Gothic" panose="020B0502020202020204" pitchFamily="34" charset="0"/>
              </a:rPr>
              <a:t>list</a:t>
            </a:r>
            <a:r>
              <a:rPr lang="en-GB" sz="1600" b="1" dirty="0" err="1">
                <a:latin typeface="Century Gothic" panose="020B0502020202020204" pitchFamily="34" charset="0"/>
              </a:rPr>
              <a:t>a</a:t>
            </a:r>
            <a:br>
              <a:rPr lang="en-GB" sz="1600" dirty="0">
                <a:latin typeface="Century Gothic" panose="020B0502020202020204" pitchFamily="34" charset="0"/>
              </a:rPr>
            </a:br>
            <a:br>
              <a:rPr lang="en-GB" sz="1600" dirty="0">
                <a:latin typeface="Century Gothic" panose="020B0502020202020204" pitchFamily="34" charset="0"/>
              </a:rPr>
            </a:br>
            <a:r>
              <a:rPr lang="en-GB" sz="1600" dirty="0">
                <a:latin typeface="Century Gothic" panose="020B0502020202020204" pitchFamily="34" charset="0"/>
              </a:rPr>
              <a:t>Others have to be learnt: e.g. </a:t>
            </a:r>
            <a:r>
              <a:rPr lang="en-GB" sz="1600" dirty="0" err="1">
                <a:latin typeface="Century Gothic" panose="020B0502020202020204" pitchFamily="34" charset="0"/>
              </a:rPr>
              <a:t>una</a:t>
            </a:r>
            <a:r>
              <a:rPr lang="en-GB" sz="1600" dirty="0">
                <a:latin typeface="Century Gothic" panose="020B0502020202020204" pitchFamily="34" charset="0"/>
              </a:rPr>
              <a:t> luz</a:t>
            </a:r>
          </a:p>
        </p:txBody>
      </p:sp>
      <p:pic>
        <p:nvPicPr>
          <p:cNvPr id="54" name="Picture 6" descr="http://www.clker.com/cliparts/Z/K/t/v/5/o/check-list-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816639"/>
            <a:ext cx="321446" cy="39420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www.clker.com/cliparts/a/1/3/8/11949859511240324938open_book_nae_02.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813" y="4659051"/>
            <a:ext cx="693486" cy="36523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www.clker.com/cliparts/0/F/H/c/a/X/crossword-letter-tiles-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2632" y="4768011"/>
            <a:ext cx="759666" cy="52796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http://www.clker.com/cliparts/e/3/0/f/11949896971812381266light_bulb_karl_bartel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5959" y="5249716"/>
            <a:ext cx="547504" cy="549347"/>
          </a:xfrm>
          <a:prstGeom prst="rect">
            <a:avLst/>
          </a:prstGeom>
          <a:noFill/>
          <a:extLst>
            <a:ext uri="{909E8E84-426E-40DD-AFC4-6F175D3DCCD1}">
              <a14:hiddenFill xmlns:a14="http://schemas.microsoft.com/office/drawing/2010/main">
                <a:solidFill>
                  <a:srgbClr val="FFFFFF"/>
                </a:solidFill>
              </a14:hiddenFill>
            </a:ext>
          </a:extLst>
        </p:spPr>
      </p:pic>
      <p:sp>
        <p:nvSpPr>
          <p:cNvPr id="58" name="Oval Callout 57"/>
          <p:cNvSpPr/>
          <p:nvPr/>
        </p:nvSpPr>
        <p:spPr>
          <a:xfrm>
            <a:off x="4408552" y="5628812"/>
            <a:ext cx="2266641" cy="897021"/>
          </a:xfrm>
          <a:prstGeom prst="wedgeEllipseCallout">
            <a:avLst>
              <a:gd name="adj1" fmla="val -33476"/>
              <a:gd name="adj2" fmla="val -38627"/>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0000"/>
                </a:solidFill>
                <a:latin typeface="Century Gothic" panose="020B0502020202020204" pitchFamily="34" charset="0"/>
              </a:rPr>
              <a:t>Note: ‘a’ is called the indefinite article</a:t>
            </a:r>
          </a:p>
        </p:txBody>
      </p:sp>
      <p:sp>
        <p:nvSpPr>
          <p:cNvPr id="3" name="Title 2">
            <a:extLst>
              <a:ext uri="{FF2B5EF4-FFF2-40B4-BE49-F238E27FC236}">
                <a16:creationId xmlns:a16="http://schemas.microsoft.com/office/drawing/2014/main" id="{91B763D8-9286-894A-86EA-BA183AB167A9}"/>
              </a:ext>
            </a:extLst>
          </p:cNvPr>
          <p:cNvSpPr>
            <a:spLocks noGrp="1"/>
          </p:cNvSpPr>
          <p:nvPr>
            <p:ph type="title"/>
          </p:nvPr>
        </p:nvSpPr>
        <p:spPr>
          <a:xfrm>
            <a:off x="172381" y="118716"/>
            <a:ext cx="2069610" cy="485251"/>
          </a:xfrm>
        </p:spPr>
        <p:txBody>
          <a:bodyPr/>
          <a:lstStyle/>
          <a:p>
            <a:r>
              <a:rPr lang="en-GB" sz="2000" b="1" dirty="0">
                <a:solidFill>
                  <a:srgbClr val="FFFFFF"/>
                </a:solidFill>
                <a:latin typeface="Century Gothic" panose="020B0502020202020204" pitchFamily="34" charset="0"/>
              </a:rPr>
              <a:t>T1.1 Semana 4</a:t>
            </a:r>
            <a:endParaRPr lang="en-US" sz="2000" dirty="0"/>
          </a:p>
        </p:txBody>
      </p:sp>
      <p:sp>
        <p:nvSpPr>
          <p:cNvPr id="21"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11</a:t>
            </a:r>
          </a:p>
        </p:txBody>
      </p:sp>
      <p:sp>
        <p:nvSpPr>
          <p:cNvPr id="24" name="Rectangle 23">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314133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571338684"/>
              </p:ext>
            </p:extLst>
          </p:nvPr>
        </p:nvGraphicFramePr>
        <p:xfrm>
          <a:off x="426883" y="659265"/>
          <a:ext cx="4010229" cy="5224800"/>
        </p:xfrm>
        <a:graphic>
          <a:graphicData uri="http://schemas.openxmlformats.org/drawingml/2006/table">
            <a:tbl>
              <a:tblPr>
                <a:tableStyleId>{5940675A-B579-460E-94D1-54222C63F5DA}</a:tableStyleId>
              </a:tblPr>
              <a:tblGrid>
                <a:gridCol w="1489949">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tblGrid>
              <a:tr h="209550">
                <a:tc>
                  <a:txBody>
                    <a:bodyPr/>
                    <a:lstStyle/>
                    <a:p>
                      <a:pPr algn="l" fontAlgn="b"/>
                      <a:r>
                        <a:rPr lang="en-GB" sz="1100" b="0" i="0" u="none" strike="noStrike" dirty="0" err="1">
                          <a:solidFill>
                            <a:srgbClr val="000000"/>
                          </a:solidFill>
                          <a:effectLst/>
                          <a:latin typeface="Century Gothic" panose="020B0502020202020204" pitchFamily="34" charset="0"/>
                        </a:rPr>
                        <a:t>tener</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to have, having</a:t>
                      </a:r>
                    </a:p>
                  </a:txBody>
                  <a:tcPr marL="90000" marR="90000" marT="46800" marB="46800" anchor="b"/>
                </a:tc>
                <a:extLst>
                  <a:ext uri="{0D108BD9-81ED-4DB2-BD59-A6C34878D82A}">
                    <a16:rowId xmlns:a16="http://schemas.microsoft.com/office/drawing/2014/main" val="10000"/>
                  </a:ext>
                </a:extLst>
              </a:tr>
              <a:tr h="209550">
                <a:tc>
                  <a:txBody>
                    <a:bodyPr/>
                    <a:lstStyle/>
                    <a:p>
                      <a:pPr algn="l" fontAlgn="b"/>
                      <a:r>
                        <a:rPr lang="en-GB" sz="1100" b="0" i="0" u="none" strike="noStrike" dirty="0" err="1">
                          <a:solidFill>
                            <a:srgbClr val="000000"/>
                          </a:solidFill>
                          <a:effectLst/>
                          <a:latin typeface="Century Gothic" panose="020B0502020202020204" pitchFamily="34" charset="0"/>
                        </a:rPr>
                        <a:t>tengo</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I have</a:t>
                      </a:r>
                    </a:p>
                  </a:txBody>
                  <a:tcPr marL="90000" marR="90000" marT="46800" marB="46800" anchor="b"/>
                </a:tc>
                <a:extLst>
                  <a:ext uri="{0D108BD9-81ED-4DB2-BD59-A6C34878D82A}">
                    <a16:rowId xmlns:a16="http://schemas.microsoft.com/office/drawing/2014/main" val="10001"/>
                  </a:ext>
                </a:extLst>
              </a:tr>
              <a:tr h="209550">
                <a:tc>
                  <a:txBody>
                    <a:bodyPr/>
                    <a:lstStyle/>
                    <a:p>
                      <a:pPr algn="l" fontAlgn="b"/>
                      <a:r>
                        <a:rPr lang="en-GB" sz="1100" b="0" i="0" u="none" strike="noStrike" dirty="0" err="1">
                          <a:solidFill>
                            <a:srgbClr val="000000"/>
                          </a:solidFill>
                          <a:effectLst/>
                          <a:latin typeface="Century Gothic" panose="020B0502020202020204" pitchFamily="34" charset="0"/>
                        </a:rPr>
                        <a:t>tienes</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you have</a:t>
                      </a:r>
                    </a:p>
                  </a:txBody>
                  <a:tcPr marL="90000" marR="90000" marT="46800" marB="46800" anchor="b"/>
                </a:tc>
                <a:extLst>
                  <a:ext uri="{0D108BD9-81ED-4DB2-BD59-A6C34878D82A}">
                    <a16:rowId xmlns:a16="http://schemas.microsoft.com/office/drawing/2014/main" val="10002"/>
                  </a:ext>
                </a:extLst>
              </a:tr>
              <a:tr h="209550">
                <a:tc>
                  <a:txBody>
                    <a:bodyPr/>
                    <a:lstStyle/>
                    <a:p>
                      <a:pPr algn="l" fontAlgn="b"/>
                      <a:r>
                        <a:rPr lang="en-GB" sz="1100" b="0" i="0" u="none" strike="noStrike" dirty="0" err="1">
                          <a:solidFill>
                            <a:srgbClr val="000000"/>
                          </a:solidFill>
                          <a:effectLst/>
                          <a:latin typeface="Century Gothic" panose="020B0502020202020204" pitchFamily="34" charset="0"/>
                        </a:rPr>
                        <a:t>tiene</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s/he has, it has</a:t>
                      </a:r>
                    </a:p>
                  </a:txBody>
                  <a:tcPr marL="90000" marR="90000" marT="46800" marB="46800" anchor="b"/>
                </a:tc>
                <a:extLst>
                  <a:ext uri="{0D108BD9-81ED-4DB2-BD59-A6C34878D82A}">
                    <a16:rowId xmlns:a16="http://schemas.microsoft.com/office/drawing/2014/main" val="10003"/>
                  </a:ext>
                </a:extLst>
              </a:tr>
              <a:tr h="209550">
                <a:tc>
                  <a:txBody>
                    <a:bodyPr/>
                    <a:lstStyle/>
                    <a:p>
                      <a:pPr algn="l" fontAlgn="b"/>
                      <a:r>
                        <a:rPr lang="en-GB" sz="1100" b="0" i="0" u="none" strike="noStrike" dirty="0">
                          <a:solidFill>
                            <a:srgbClr val="000000"/>
                          </a:solidFill>
                          <a:effectLst/>
                          <a:latin typeface="Century Gothic" panose="020B0502020202020204" pitchFamily="34" charset="0"/>
                        </a:rPr>
                        <a:t>lee</a:t>
                      </a: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read</a:t>
                      </a:r>
                    </a:p>
                  </a:txBody>
                  <a:tcPr marL="90000" marR="90000" marT="46800" marB="46800" anchor="b"/>
                </a:tc>
                <a:extLst>
                  <a:ext uri="{0D108BD9-81ED-4DB2-BD59-A6C34878D82A}">
                    <a16:rowId xmlns:a16="http://schemas.microsoft.com/office/drawing/2014/main" val="10004"/>
                  </a:ext>
                </a:extLst>
              </a:tr>
              <a:tr h="209550">
                <a:tc>
                  <a:txBody>
                    <a:bodyPr/>
                    <a:lstStyle/>
                    <a:p>
                      <a:pPr algn="l" fontAlgn="b"/>
                      <a:r>
                        <a:rPr lang="en-GB" sz="1100" b="0" i="0" u="none" strike="noStrike" dirty="0">
                          <a:solidFill>
                            <a:srgbClr val="000000"/>
                          </a:solidFill>
                          <a:effectLst/>
                          <a:latin typeface="Century Gothic" panose="020B0502020202020204" pitchFamily="34" charset="0"/>
                        </a:rPr>
                        <a:t>¿</a:t>
                      </a:r>
                      <a:r>
                        <a:rPr lang="en-GB" sz="1100" b="0" i="0" u="none" strike="noStrike" dirty="0" err="1">
                          <a:solidFill>
                            <a:srgbClr val="000000"/>
                          </a:solidFill>
                          <a:effectLst/>
                          <a:latin typeface="Century Gothic" panose="020B0502020202020204" pitchFamily="34" charset="0"/>
                        </a:rPr>
                        <a:t>qué</a:t>
                      </a:r>
                      <a:r>
                        <a:rPr lang="en-GB" sz="1100" b="0" i="0" u="none" strike="noStrike" dirty="0">
                          <a:solidFill>
                            <a:srgbClr val="000000"/>
                          </a:solidFill>
                          <a:effectLst/>
                          <a:latin typeface="Century Gothic" panose="020B0502020202020204" pitchFamily="34" charset="0"/>
                        </a:rPr>
                        <a:t>?</a:t>
                      </a: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what?</a:t>
                      </a:r>
                    </a:p>
                  </a:txBody>
                  <a:tcPr marL="90000" marR="90000" marT="46800" marB="46800" anchor="b"/>
                </a:tc>
                <a:extLst>
                  <a:ext uri="{0D108BD9-81ED-4DB2-BD59-A6C34878D82A}">
                    <a16:rowId xmlns:a16="http://schemas.microsoft.com/office/drawing/2014/main" val="10005"/>
                  </a:ext>
                </a:extLst>
              </a:tr>
              <a:tr h="209550">
                <a:tc>
                  <a:txBody>
                    <a:bodyPr/>
                    <a:lstStyle/>
                    <a:p>
                      <a:pPr algn="l" fontAlgn="b"/>
                      <a:r>
                        <a:rPr lang="en-GB" sz="1100" b="0" i="0" u="none" strike="noStrike" dirty="0" err="1">
                          <a:solidFill>
                            <a:srgbClr val="000000"/>
                          </a:solidFill>
                          <a:effectLst/>
                          <a:latin typeface="Century Gothic" panose="020B0502020202020204" pitchFamily="34" charset="0"/>
                        </a:rPr>
                        <a:t>barco</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boat</a:t>
                      </a:r>
                    </a:p>
                  </a:txBody>
                  <a:tcPr marL="90000" marR="90000" marT="46800" marB="46800" anchor="b"/>
                </a:tc>
                <a:extLst>
                  <a:ext uri="{0D108BD9-81ED-4DB2-BD59-A6C34878D82A}">
                    <a16:rowId xmlns:a16="http://schemas.microsoft.com/office/drawing/2014/main" val="10006"/>
                  </a:ext>
                </a:extLst>
              </a:tr>
              <a:tr h="209550">
                <a:tc>
                  <a:txBody>
                    <a:bodyPr/>
                    <a:lstStyle/>
                    <a:p>
                      <a:pPr algn="l" fontAlgn="b"/>
                      <a:r>
                        <a:rPr lang="en-GB" sz="1100" b="0" i="0" u="none" strike="noStrike" dirty="0" err="1">
                          <a:solidFill>
                            <a:srgbClr val="000000"/>
                          </a:solidFill>
                          <a:effectLst/>
                          <a:latin typeface="Century Gothic" panose="020B0502020202020204" pitchFamily="34" charset="0"/>
                        </a:rPr>
                        <a:t>bicicleta</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bicycle</a:t>
                      </a:r>
                    </a:p>
                  </a:txBody>
                  <a:tcPr marL="90000" marR="90000" marT="46800" marB="46800" anchor="b"/>
                </a:tc>
                <a:extLst>
                  <a:ext uri="{0D108BD9-81ED-4DB2-BD59-A6C34878D82A}">
                    <a16:rowId xmlns:a16="http://schemas.microsoft.com/office/drawing/2014/main" val="10007"/>
                  </a:ext>
                </a:extLst>
              </a:tr>
              <a:tr h="209550">
                <a:tc>
                  <a:txBody>
                    <a:bodyPr/>
                    <a:lstStyle/>
                    <a:p>
                      <a:pPr algn="l" fontAlgn="b"/>
                      <a:r>
                        <a:rPr lang="en-GB" sz="1100" b="0" i="0" u="none" strike="noStrike" dirty="0" err="1">
                          <a:solidFill>
                            <a:srgbClr val="000000"/>
                          </a:solidFill>
                          <a:effectLst/>
                          <a:latin typeface="Century Gothic" panose="020B0502020202020204" pitchFamily="34" charset="0"/>
                        </a:rPr>
                        <a:t>bolígrafo</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pen</a:t>
                      </a:r>
                    </a:p>
                  </a:txBody>
                  <a:tcPr marL="90000" marR="90000" marT="46800" marB="46800" anchor="b"/>
                </a:tc>
                <a:extLst>
                  <a:ext uri="{0D108BD9-81ED-4DB2-BD59-A6C34878D82A}">
                    <a16:rowId xmlns:a16="http://schemas.microsoft.com/office/drawing/2014/main" val="10008"/>
                  </a:ext>
                </a:extLst>
              </a:tr>
              <a:tr h="209550">
                <a:tc>
                  <a:txBody>
                    <a:bodyPr/>
                    <a:lstStyle/>
                    <a:p>
                      <a:pPr algn="l" fontAlgn="b"/>
                      <a:r>
                        <a:rPr lang="en-GB" sz="1100" b="0" i="0" u="none" strike="noStrike" dirty="0" err="1">
                          <a:solidFill>
                            <a:srgbClr val="000000"/>
                          </a:solidFill>
                          <a:effectLst/>
                          <a:latin typeface="Century Gothic" panose="020B0502020202020204" pitchFamily="34" charset="0"/>
                        </a:rPr>
                        <a:t>cama</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bed</a:t>
                      </a:r>
                    </a:p>
                  </a:txBody>
                  <a:tcPr marL="90000" marR="90000" marT="46800" marB="46800" anchor="b"/>
                </a:tc>
                <a:extLst>
                  <a:ext uri="{0D108BD9-81ED-4DB2-BD59-A6C34878D82A}">
                    <a16:rowId xmlns:a16="http://schemas.microsoft.com/office/drawing/2014/main" val="10009"/>
                  </a:ext>
                </a:extLst>
              </a:tr>
              <a:tr h="209550">
                <a:tc>
                  <a:txBody>
                    <a:bodyPr/>
                    <a:lstStyle/>
                    <a:p>
                      <a:pPr algn="l" fontAlgn="b"/>
                      <a:r>
                        <a:rPr lang="en-GB" sz="1100" b="0" i="0" u="none" strike="noStrike" dirty="0" err="1">
                          <a:solidFill>
                            <a:srgbClr val="000000"/>
                          </a:solidFill>
                          <a:effectLst/>
                          <a:latin typeface="Century Gothic" panose="020B0502020202020204" pitchFamily="34" charset="0"/>
                        </a:rPr>
                        <a:t>cámara</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camera</a:t>
                      </a:r>
                    </a:p>
                  </a:txBody>
                  <a:tcPr marL="90000" marR="90000" marT="46800" marB="46800" anchor="b"/>
                </a:tc>
                <a:extLst>
                  <a:ext uri="{0D108BD9-81ED-4DB2-BD59-A6C34878D82A}">
                    <a16:rowId xmlns:a16="http://schemas.microsoft.com/office/drawing/2014/main" val="10010"/>
                  </a:ext>
                </a:extLst>
              </a:tr>
              <a:tr h="209550">
                <a:tc>
                  <a:txBody>
                    <a:bodyPr/>
                    <a:lstStyle/>
                    <a:p>
                      <a:pPr algn="l" fontAlgn="b"/>
                      <a:r>
                        <a:rPr lang="en-GB" sz="1100" b="0" i="0" u="none" strike="noStrike" dirty="0">
                          <a:solidFill>
                            <a:srgbClr val="000000"/>
                          </a:solidFill>
                          <a:effectLst/>
                          <a:latin typeface="Century Gothic" panose="020B0502020202020204" pitchFamily="34" charset="0"/>
                        </a:rPr>
                        <a:t>casa</a:t>
                      </a: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house</a:t>
                      </a:r>
                    </a:p>
                  </a:txBody>
                  <a:tcPr marL="90000" marR="90000" marT="46800" marB="46800" anchor="b"/>
                </a:tc>
                <a:extLst>
                  <a:ext uri="{0D108BD9-81ED-4DB2-BD59-A6C34878D82A}">
                    <a16:rowId xmlns:a16="http://schemas.microsoft.com/office/drawing/2014/main" val="10011"/>
                  </a:ext>
                </a:extLst>
              </a:tr>
              <a:tr h="209550">
                <a:tc>
                  <a:txBody>
                    <a:bodyPr/>
                    <a:lstStyle/>
                    <a:p>
                      <a:pPr algn="l" fontAlgn="b"/>
                      <a:r>
                        <a:rPr lang="en-GB" sz="1100" b="0" i="0" u="none" strike="noStrike" dirty="0" err="1">
                          <a:solidFill>
                            <a:srgbClr val="000000"/>
                          </a:solidFill>
                          <a:effectLst/>
                          <a:latin typeface="Century Gothic" panose="020B0502020202020204" pitchFamily="34" charset="0"/>
                        </a:rPr>
                        <a:t>gato</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cat</a:t>
                      </a:r>
                    </a:p>
                  </a:txBody>
                  <a:tcPr marL="90000" marR="90000" marT="46800" marB="46800" anchor="b"/>
                </a:tc>
                <a:extLst>
                  <a:ext uri="{0D108BD9-81ED-4DB2-BD59-A6C34878D82A}">
                    <a16:rowId xmlns:a16="http://schemas.microsoft.com/office/drawing/2014/main" val="10012"/>
                  </a:ext>
                </a:extLst>
              </a:tr>
              <a:tr h="209550">
                <a:tc>
                  <a:txBody>
                    <a:bodyPr/>
                    <a:lstStyle/>
                    <a:p>
                      <a:pPr algn="l" fontAlgn="b"/>
                      <a:r>
                        <a:rPr lang="en-GB" sz="1100" b="0" i="0" u="none" strike="noStrike" dirty="0" err="1">
                          <a:solidFill>
                            <a:srgbClr val="000000"/>
                          </a:solidFill>
                          <a:effectLst/>
                          <a:latin typeface="Century Gothic" panose="020B0502020202020204" pitchFamily="34" charset="0"/>
                        </a:rPr>
                        <a:t>frase</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phrase, sentence</a:t>
                      </a:r>
                    </a:p>
                  </a:txBody>
                  <a:tcPr marL="90000" marR="90000" marT="46800" marB="46800" anchor="b"/>
                </a:tc>
                <a:extLst>
                  <a:ext uri="{0D108BD9-81ED-4DB2-BD59-A6C34878D82A}">
                    <a16:rowId xmlns:a16="http://schemas.microsoft.com/office/drawing/2014/main" val="10013"/>
                  </a:ext>
                </a:extLst>
              </a:tr>
              <a:tr h="209550">
                <a:tc>
                  <a:txBody>
                    <a:bodyPr/>
                    <a:lstStyle/>
                    <a:p>
                      <a:pPr algn="l" fontAlgn="b"/>
                      <a:r>
                        <a:rPr lang="en-GB" sz="1100" b="0" i="0" u="none" strike="noStrike" dirty="0" err="1">
                          <a:solidFill>
                            <a:srgbClr val="000000"/>
                          </a:solidFill>
                          <a:effectLst/>
                          <a:latin typeface="Century Gothic" panose="020B0502020202020204" pitchFamily="34" charset="0"/>
                        </a:rPr>
                        <a:t>letra</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letter</a:t>
                      </a:r>
                    </a:p>
                  </a:txBody>
                  <a:tcPr marL="90000" marR="90000" marT="46800" marB="46800" anchor="b"/>
                </a:tc>
                <a:extLst>
                  <a:ext uri="{0D108BD9-81ED-4DB2-BD59-A6C34878D82A}">
                    <a16:rowId xmlns:a16="http://schemas.microsoft.com/office/drawing/2014/main" val="10014"/>
                  </a:ext>
                </a:extLst>
              </a:tr>
              <a:tr h="209550">
                <a:tc>
                  <a:txBody>
                    <a:bodyPr/>
                    <a:lstStyle/>
                    <a:p>
                      <a:pPr algn="l" fontAlgn="b"/>
                      <a:r>
                        <a:rPr lang="en-GB" sz="1100" b="0" i="0" u="none" strike="noStrike" dirty="0" err="1">
                          <a:solidFill>
                            <a:srgbClr val="000000"/>
                          </a:solidFill>
                          <a:effectLst/>
                          <a:latin typeface="Century Gothic" panose="020B0502020202020204" pitchFamily="34" charset="0"/>
                        </a:rPr>
                        <a:t>libro</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book</a:t>
                      </a:r>
                    </a:p>
                  </a:txBody>
                  <a:tcPr marL="90000" marR="90000" marT="46800" marB="46800" anchor="b"/>
                </a:tc>
                <a:extLst>
                  <a:ext uri="{0D108BD9-81ED-4DB2-BD59-A6C34878D82A}">
                    <a16:rowId xmlns:a16="http://schemas.microsoft.com/office/drawing/2014/main" val="10015"/>
                  </a:ext>
                </a:extLst>
              </a:tr>
              <a:tr h="209550">
                <a:tc>
                  <a:txBody>
                    <a:bodyPr/>
                    <a:lstStyle/>
                    <a:p>
                      <a:pPr algn="l" fontAlgn="b"/>
                      <a:r>
                        <a:rPr lang="en-GB" sz="1100" b="0" i="0" u="none" strike="noStrike" dirty="0" err="1">
                          <a:solidFill>
                            <a:srgbClr val="000000"/>
                          </a:solidFill>
                          <a:effectLst/>
                          <a:latin typeface="Century Gothic" panose="020B0502020202020204" pitchFamily="34" charset="0"/>
                        </a:rPr>
                        <a:t>moneda</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coin</a:t>
                      </a:r>
                    </a:p>
                  </a:txBody>
                  <a:tcPr marL="90000" marR="90000" marT="46800" marB="46800" anchor="b"/>
                </a:tc>
                <a:extLst>
                  <a:ext uri="{0D108BD9-81ED-4DB2-BD59-A6C34878D82A}">
                    <a16:rowId xmlns:a16="http://schemas.microsoft.com/office/drawing/2014/main" val="10016"/>
                  </a:ext>
                </a:extLst>
              </a:tr>
              <a:tr h="209550">
                <a:tc>
                  <a:txBody>
                    <a:bodyPr/>
                    <a:lstStyle/>
                    <a:p>
                      <a:pPr algn="l" fontAlgn="b"/>
                      <a:r>
                        <a:rPr lang="en-GB" sz="1100" b="0" i="0" u="none" strike="noStrike" dirty="0" err="1">
                          <a:solidFill>
                            <a:srgbClr val="000000"/>
                          </a:solidFill>
                          <a:effectLst/>
                          <a:latin typeface="Century Gothic" panose="020B0502020202020204" pitchFamily="34" charset="0"/>
                        </a:rPr>
                        <a:t>papel</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paper</a:t>
                      </a:r>
                    </a:p>
                  </a:txBody>
                  <a:tcPr marL="90000" marR="90000" marT="46800" marB="46800" anchor="b"/>
                </a:tc>
                <a:extLst>
                  <a:ext uri="{0D108BD9-81ED-4DB2-BD59-A6C34878D82A}">
                    <a16:rowId xmlns:a16="http://schemas.microsoft.com/office/drawing/2014/main" val="10017"/>
                  </a:ext>
                </a:extLst>
              </a:tr>
              <a:tr h="209550">
                <a:tc>
                  <a:txBody>
                    <a:bodyPr/>
                    <a:lstStyle/>
                    <a:p>
                      <a:pPr algn="l" fontAlgn="b"/>
                      <a:r>
                        <a:rPr lang="en-GB" sz="1100" b="0" i="0" u="none" strike="noStrike" dirty="0" err="1">
                          <a:solidFill>
                            <a:srgbClr val="000000"/>
                          </a:solidFill>
                          <a:effectLst/>
                          <a:latin typeface="Century Gothic" panose="020B0502020202020204" pitchFamily="34" charset="0"/>
                        </a:rPr>
                        <a:t>nuevo</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new</a:t>
                      </a:r>
                    </a:p>
                  </a:txBody>
                  <a:tcPr marL="90000" marR="90000" marT="46800" marB="46800" anchor="b"/>
                </a:tc>
                <a:extLst>
                  <a:ext uri="{0D108BD9-81ED-4DB2-BD59-A6C34878D82A}">
                    <a16:rowId xmlns:a16="http://schemas.microsoft.com/office/drawing/2014/main" val="10018"/>
                  </a:ext>
                </a:extLst>
              </a:tr>
              <a:tr h="209550">
                <a:tc>
                  <a:txBody>
                    <a:bodyPr/>
                    <a:lstStyle/>
                    <a:p>
                      <a:pPr algn="l" fontAlgn="b"/>
                      <a:r>
                        <a:rPr lang="en-GB" sz="1100" b="0" i="0" u="none" strike="noStrike" dirty="0">
                          <a:solidFill>
                            <a:srgbClr val="000000"/>
                          </a:solidFill>
                          <a:effectLst/>
                          <a:latin typeface="Century Gothic" panose="020B0502020202020204" pitchFamily="34" charset="0"/>
                        </a:rPr>
                        <a:t>un, </a:t>
                      </a:r>
                      <a:r>
                        <a:rPr lang="en-GB" sz="1100" b="0" i="0" u="none" strike="noStrike" dirty="0" err="1">
                          <a:solidFill>
                            <a:srgbClr val="000000"/>
                          </a:solidFill>
                          <a:effectLst/>
                          <a:latin typeface="Century Gothic" panose="020B0502020202020204" pitchFamily="34" charset="0"/>
                        </a:rPr>
                        <a:t>una</a:t>
                      </a:r>
                      <a:endParaRPr lang="en-GB" sz="11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100" b="0" i="0" u="none" strike="noStrike" dirty="0">
                          <a:solidFill>
                            <a:srgbClr val="000000"/>
                          </a:solidFill>
                          <a:effectLst/>
                          <a:latin typeface="Century Gothic" panose="020B0502020202020204" pitchFamily="34" charset="0"/>
                        </a:rPr>
                        <a:t>a</a:t>
                      </a:r>
                    </a:p>
                  </a:txBody>
                  <a:tcPr marL="90000" marR="90000" marT="46800" marB="46800" anchor="b"/>
                </a:tc>
                <a:extLst>
                  <a:ext uri="{0D108BD9-81ED-4DB2-BD59-A6C34878D82A}">
                    <a16:rowId xmlns:a16="http://schemas.microsoft.com/office/drawing/2014/main" val="10019"/>
                  </a:ext>
                </a:extLst>
              </a:tr>
            </a:tbl>
          </a:graphicData>
        </a:graphic>
      </p:graphicFrame>
      <p:sp>
        <p:nvSpPr>
          <p:cNvPr id="3" name="Rectangle 2">
            <a:extLst>
              <a:ext uri="{FF2B5EF4-FFF2-40B4-BE49-F238E27FC236}">
                <a16:creationId xmlns:a16="http://schemas.microsoft.com/office/drawing/2014/main" id="{62EBD834-1E2D-44FA-960B-D5E01CB2C65F}"/>
              </a:ext>
            </a:extLst>
          </p:cNvPr>
          <p:cNvSpPr/>
          <p:nvPr/>
        </p:nvSpPr>
        <p:spPr>
          <a:xfrm>
            <a:off x="194443" y="166293"/>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sz="1600" b="1" dirty="0">
              <a:solidFill>
                <a:srgbClr val="FFFFFF"/>
              </a:solidFill>
              <a:latin typeface="Century Gothic" panose="020B0502020202020204" pitchFamily="34" charset="0"/>
            </a:endParaRPr>
          </a:p>
        </p:txBody>
      </p:sp>
      <p:sp>
        <p:nvSpPr>
          <p:cNvPr id="4" name="Rectangle 3">
            <a:extLst>
              <a:ext uri="{FF2B5EF4-FFF2-40B4-BE49-F238E27FC236}">
                <a16:creationId xmlns:a16="http://schemas.microsoft.com/office/drawing/2014/main" id="{187D3DE4-1B8E-4EF9-A0F4-FAE19AE97A2E}"/>
              </a:ext>
            </a:extLst>
          </p:cNvPr>
          <p:cNvSpPr/>
          <p:nvPr/>
        </p:nvSpPr>
        <p:spPr>
          <a:xfrm>
            <a:off x="5035239" y="142075"/>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graphicFrame>
        <p:nvGraphicFramePr>
          <p:cNvPr id="8" name="Table 7"/>
          <p:cNvGraphicFramePr>
            <a:graphicFrameLocks noGrp="1"/>
          </p:cNvGraphicFramePr>
          <p:nvPr>
            <p:extLst>
              <p:ext uri="{D42A27DB-BD31-4B8C-83A1-F6EECF244321}">
                <p14:modId xmlns:p14="http://schemas.microsoft.com/office/powerpoint/2010/main" val="780607698"/>
              </p:ext>
            </p:extLst>
          </p:nvPr>
        </p:nvGraphicFramePr>
        <p:xfrm>
          <a:off x="183136" y="6300192"/>
          <a:ext cx="6479814" cy="2682240"/>
        </p:xfrm>
        <a:graphic>
          <a:graphicData uri="http://schemas.openxmlformats.org/drawingml/2006/table">
            <a:tbl>
              <a:tblPr firstRow="1" bandRow="1">
                <a:tableStyleId>{5940675A-B579-460E-94D1-54222C63F5DA}</a:tableStyleId>
              </a:tblPr>
              <a:tblGrid>
                <a:gridCol w="2093737">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297845">
                  <a:extLst>
                    <a:ext uri="{9D8B030D-6E8A-4147-A177-3AD203B41FA5}">
                      <a16:colId xmlns:a16="http://schemas.microsoft.com/office/drawing/2014/main" val="20002"/>
                    </a:ext>
                  </a:extLst>
                </a:gridCol>
              </a:tblGrid>
              <a:tr h="271874">
                <a:tc>
                  <a:txBody>
                    <a:bodyPr/>
                    <a:lstStyle/>
                    <a:p>
                      <a:pPr algn="ctr"/>
                      <a:r>
                        <a:rPr lang="en-GB" sz="1600" dirty="0">
                          <a:latin typeface="Century Gothic" panose="020B0502020202020204" pitchFamily="34" charset="0"/>
                        </a:rPr>
                        <a:t>masculine -</a:t>
                      </a:r>
                      <a:r>
                        <a:rPr lang="en-GB" sz="1600" b="1" dirty="0">
                          <a:latin typeface="Century Gothic" panose="020B0502020202020204" pitchFamily="34" charset="0"/>
                        </a:rPr>
                        <a:t>o (un)</a:t>
                      </a:r>
                    </a:p>
                  </a:txBody>
                  <a:tcPr anchor="ctr"/>
                </a:tc>
                <a:tc>
                  <a:txBody>
                    <a:bodyPr/>
                    <a:lstStyle/>
                    <a:p>
                      <a:pPr algn="ctr"/>
                      <a:r>
                        <a:rPr lang="en-GB" sz="1600" dirty="0">
                          <a:latin typeface="Century Gothic" panose="020B0502020202020204" pitchFamily="34" charset="0"/>
                        </a:rPr>
                        <a:t>feminine</a:t>
                      </a:r>
                      <a:r>
                        <a:rPr lang="en-GB" sz="1600" baseline="0" dirty="0">
                          <a:latin typeface="Century Gothic" panose="020B0502020202020204" pitchFamily="34" charset="0"/>
                        </a:rPr>
                        <a:t> -</a:t>
                      </a:r>
                      <a:r>
                        <a:rPr lang="en-GB" sz="1600" b="1" baseline="0" dirty="0">
                          <a:latin typeface="Century Gothic" panose="020B0502020202020204" pitchFamily="34" charset="0"/>
                        </a:rPr>
                        <a:t>a (</a:t>
                      </a:r>
                      <a:r>
                        <a:rPr lang="en-GB" sz="1600" b="1" baseline="0" dirty="0" err="1">
                          <a:latin typeface="Century Gothic" panose="020B0502020202020204" pitchFamily="34" charset="0"/>
                        </a:rPr>
                        <a:t>una</a:t>
                      </a:r>
                      <a:r>
                        <a:rPr lang="en-GB" sz="1600" b="1" baseline="0" dirty="0">
                          <a:latin typeface="Century Gothic" panose="020B0502020202020204" pitchFamily="34" charset="0"/>
                        </a:rPr>
                        <a:t>)</a:t>
                      </a:r>
                      <a:endParaRPr lang="en-GB" sz="1600" b="1" dirty="0">
                        <a:latin typeface="Century Gothic" panose="020B0502020202020204" pitchFamily="34" charset="0"/>
                      </a:endParaRPr>
                    </a:p>
                  </a:txBody>
                  <a:tcPr anchor="ctr"/>
                </a:tc>
                <a:tc>
                  <a:txBody>
                    <a:bodyPr/>
                    <a:lstStyle/>
                    <a:p>
                      <a:pPr algn="ctr"/>
                      <a:r>
                        <a:rPr lang="en-GB" sz="1600" dirty="0">
                          <a:latin typeface="Century Gothic" panose="020B0502020202020204" pitchFamily="34" charset="0"/>
                        </a:rPr>
                        <a:t>could be either (m/f)</a:t>
                      </a:r>
                    </a:p>
                  </a:txBody>
                  <a:tcPr anchor="ctr"/>
                </a:tc>
                <a:extLst>
                  <a:ext uri="{0D108BD9-81ED-4DB2-BD59-A6C34878D82A}">
                    <a16:rowId xmlns:a16="http://schemas.microsoft.com/office/drawing/2014/main" val="10000"/>
                  </a:ext>
                </a:extLst>
              </a:tr>
              <a:tr h="271874">
                <a:tc>
                  <a:txBody>
                    <a:bodyPr/>
                    <a:lstStyle/>
                    <a:p>
                      <a:pPr algn="ctr"/>
                      <a:endParaRPr lang="en-GB" sz="1600">
                        <a:latin typeface="Century Gothic" panose="020B0502020202020204" pitchFamily="34" charset="0"/>
                      </a:endParaRPr>
                    </a:p>
                  </a:txBody>
                  <a:tcPr anchor="ctr"/>
                </a:tc>
                <a:tc>
                  <a:txBody>
                    <a:bodyPr/>
                    <a:lstStyle/>
                    <a:p>
                      <a:pPr algn="ctr"/>
                      <a:endParaRPr lang="en-GB" sz="1600">
                        <a:latin typeface="Century Gothic" panose="020B0502020202020204" pitchFamily="34" charset="0"/>
                      </a:endParaRPr>
                    </a:p>
                  </a:txBody>
                  <a:tcPr anchor="ctr"/>
                </a:tc>
                <a:tc>
                  <a:txBody>
                    <a:bodyPr/>
                    <a:lstStyle/>
                    <a:p>
                      <a:pPr algn="ctr"/>
                      <a:endParaRPr lang="en-GB" sz="1600" dirty="0">
                        <a:latin typeface="Century Gothic" panose="020B0502020202020204" pitchFamily="34" charset="0"/>
                      </a:endParaRPr>
                    </a:p>
                  </a:txBody>
                  <a:tcPr anchor="ctr"/>
                </a:tc>
                <a:extLst>
                  <a:ext uri="{0D108BD9-81ED-4DB2-BD59-A6C34878D82A}">
                    <a16:rowId xmlns:a16="http://schemas.microsoft.com/office/drawing/2014/main" val="10001"/>
                  </a:ext>
                </a:extLst>
              </a:tr>
              <a:tr h="271874">
                <a:tc>
                  <a:txBody>
                    <a:bodyPr/>
                    <a:lstStyle/>
                    <a:p>
                      <a:pPr algn="ctr"/>
                      <a:endParaRPr lang="en-GB" sz="1600">
                        <a:latin typeface="Century Gothic" panose="020B0502020202020204" pitchFamily="34" charset="0"/>
                      </a:endParaRPr>
                    </a:p>
                  </a:txBody>
                  <a:tcPr anchor="ctr"/>
                </a:tc>
                <a:tc>
                  <a:txBody>
                    <a:bodyPr/>
                    <a:lstStyle/>
                    <a:p>
                      <a:pPr algn="ctr"/>
                      <a:endParaRPr lang="en-GB" sz="1600" dirty="0">
                        <a:latin typeface="Century Gothic" panose="020B0502020202020204" pitchFamily="34" charset="0"/>
                      </a:endParaRPr>
                    </a:p>
                  </a:txBody>
                  <a:tcPr anchor="ctr"/>
                </a:tc>
                <a:tc>
                  <a:txBody>
                    <a:bodyPr/>
                    <a:lstStyle/>
                    <a:p>
                      <a:pPr algn="ctr"/>
                      <a:endParaRPr lang="en-GB" sz="1600" dirty="0">
                        <a:latin typeface="Century Gothic" panose="020B0502020202020204" pitchFamily="34" charset="0"/>
                      </a:endParaRPr>
                    </a:p>
                  </a:txBody>
                  <a:tcPr anchor="ctr"/>
                </a:tc>
                <a:extLst>
                  <a:ext uri="{0D108BD9-81ED-4DB2-BD59-A6C34878D82A}">
                    <a16:rowId xmlns:a16="http://schemas.microsoft.com/office/drawing/2014/main" val="10002"/>
                  </a:ext>
                </a:extLst>
              </a:tr>
              <a:tr h="271874">
                <a:tc>
                  <a:txBody>
                    <a:bodyPr/>
                    <a:lstStyle/>
                    <a:p>
                      <a:pPr algn="ctr"/>
                      <a:endParaRPr lang="en-GB" sz="1600">
                        <a:latin typeface="Century Gothic" panose="020B0502020202020204" pitchFamily="34" charset="0"/>
                      </a:endParaRPr>
                    </a:p>
                  </a:txBody>
                  <a:tcPr anchor="ctr"/>
                </a:tc>
                <a:tc>
                  <a:txBody>
                    <a:bodyPr/>
                    <a:lstStyle/>
                    <a:p>
                      <a:pPr algn="ctr"/>
                      <a:endParaRPr lang="en-GB" sz="1600">
                        <a:latin typeface="Century Gothic" panose="020B0502020202020204" pitchFamily="34" charset="0"/>
                      </a:endParaRPr>
                    </a:p>
                  </a:txBody>
                  <a:tcPr anchor="ctr"/>
                </a:tc>
                <a:tc>
                  <a:txBody>
                    <a:bodyPr/>
                    <a:lstStyle/>
                    <a:p>
                      <a:pPr algn="ctr"/>
                      <a:endParaRPr lang="en-GB" sz="1600" dirty="0">
                        <a:latin typeface="Century Gothic" panose="020B0502020202020204" pitchFamily="34" charset="0"/>
                      </a:endParaRPr>
                    </a:p>
                  </a:txBody>
                  <a:tcPr anchor="ctr"/>
                </a:tc>
                <a:extLst>
                  <a:ext uri="{0D108BD9-81ED-4DB2-BD59-A6C34878D82A}">
                    <a16:rowId xmlns:a16="http://schemas.microsoft.com/office/drawing/2014/main" val="10003"/>
                  </a:ext>
                </a:extLst>
              </a:tr>
              <a:tr h="271874">
                <a:tc>
                  <a:txBody>
                    <a:bodyPr/>
                    <a:lstStyle/>
                    <a:p>
                      <a:pPr algn="ctr"/>
                      <a:endParaRPr lang="en-GB" sz="1600">
                        <a:latin typeface="Century Gothic" panose="020B0502020202020204" pitchFamily="34" charset="0"/>
                      </a:endParaRPr>
                    </a:p>
                  </a:txBody>
                  <a:tcPr anchor="ctr"/>
                </a:tc>
                <a:tc>
                  <a:txBody>
                    <a:bodyPr/>
                    <a:lstStyle/>
                    <a:p>
                      <a:pPr algn="ctr"/>
                      <a:endParaRPr lang="en-GB" sz="1600">
                        <a:latin typeface="Century Gothic" panose="020B0502020202020204" pitchFamily="34" charset="0"/>
                      </a:endParaRPr>
                    </a:p>
                  </a:txBody>
                  <a:tcPr anchor="ctr"/>
                </a:tc>
                <a:tc>
                  <a:txBody>
                    <a:bodyPr/>
                    <a:lstStyle/>
                    <a:p>
                      <a:pPr algn="ctr"/>
                      <a:endParaRPr lang="en-GB" sz="1600" dirty="0">
                        <a:latin typeface="Century Gothic" panose="020B0502020202020204" pitchFamily="34" charset="0"/>
                      </a:endParaRPr>
                    </a:p>
                  </a:txBody>
                  <a:tcPr anchor="ctr"/>
                </a:tc>
                <a:extLst>
                  <a:ext uri="{0D108BD9-81ED-4DB2-BD59-A6C34878D82A}">
                    <a16:rowId xmlns:a16="http://schemas.microsoft.com/office/drawing/2014/main" val="10004"/>
                  </a:ext>
                </a:extLst>
              </a:tr>
              <a:tr h="271874">
                <a:tc>
                  <a:txBody>
                    <a:bodyPr/>
                    <a:lstStyle/>
                    <a:p>
                      <a:pPr algn="ctr"/>
                      <a:endParaRPr lang="en-GB" sz="1600">
                        <a:latin typeface="Century Gothic" panose="020B0502020202020204" pitchFamily="34" charset="0"/>
                      </a:endParaRPr>
                    </a:p>
                  </a:txBody>
                  <a:tcPr anchor="ctr"/>
                </a:tc>
                <a:tc>
                  <a:txBody>
                    <a:bodyPr/>
                    <a:lstStyle/>
                    <a:p>
                      <a:pPr algn="ctr"/>
                      <a:endParaRPr lang="en-GB" sz="1600">
                        <a:latin typeface="Century Gothic" panose="020B0502020202020204" pitchFamily="34" charset="0"/>
                      </a:endParaRPr>
                    </a:p>
                  </a:txBody>
                  <a:tcPr anchor="ctr"/>
                </a:tc>
                <a:tc>
                  <a:txBody>
                    <a:bodyPr/>
                    <a:lstStyle/>
                    <a:p>
                      <a:pPr algn="ctr"/>
                      <a:endParaRPr lang="en-GB" sz="1600" dirty="0">
                        <a:latin typeface="Century Gothic" panose="020B0502020202020204" pitchFamily="34" charset="0"/>
                      </a:endParaRPr>
                    </a:p>
                  </a:txBody>
                  <a:tcPr anchor="ctr"/>
                </a:tc>
                <a:extLst>
                  <a:ext uri="{0D108BD9-81ED-4DB2-BD59-A6C34878D82A}">
                    <a16:rowId xmlns:a16="http://schemas.microsoft.com/office/drawing/2014/main" val="10005"/>
                  </a:ext>
                </a:extLst>
              </a:tr>
              <a:tr h="271874">
                <a:tc>
                  <a:txBody>
                    <a:bodyPr/>
                    <a:lstStyle/>
                    <a:p>
                      <a:pPr algn="ctr"/>
                      <a:endParaRPr lang="en-GB" sz="1600">
                        <a:latin typeface="Century Gothic" panose="020B0502020202020204" pitchFamily="34" charset="0"/>
                      </a:endParaRPr>
                    </a:p>
                  </a:txBody>
                  <a:tcPr anchor="ctr"/>
                </a:tc>
                <a:tc>
                  <a:txBody>
                    <a:bodyPr/>
                    <a:lstStyle/>
                    <a:p>
                      <a:pPr algn="ctr"/>
                      <a:endParaRPr lang="en-GB" sz="1600">
                        <a:latin typeface="Century Gothic" panose="020B0502020202020204" pitchFamily="34" charset="0"/>
                      </a:endParaRPr>
                    </a:p>
                  </a:txBody>
                  <a:tcPr anchor="ctr"/>
                </a:tc>
                <a:tc>
                  <a:txBody>
                    <a:bodyPr/>
                    <a:lstStyle/>
                    <a:p>
                      <a:pPr algn="ctr"/>
                      <a:endParaRPr lang="en-GB" sz="1600" dirty="0">
                        <a:latin typeface="Century Gothic" panose="020B0502020202020204" pitchFamily="34" charset="0"/>
                      </a:endParaRPr>
                    </a:p>
                  </a:txBody>
                  <a:tcPr anchor="ctr"/>
                </a:tc>
                <a:extLst>
                  <a:ext uri="{0D108BD9-81ED-4DB2-BD59-A6C34878D82A}">
                    <a16:rowId xmlns:a16="http://schemas.microsoft.com/office/drawing/2014/main" val="10006"/>
                  </a:ext>
                </a:extLst>
              </a:tr>
              <a:tr h="271874">
                <a:tc>
                  <a:txBody>
                    <a:bodyPr/>
                    <a:lstStyle/>
                    <a:p>
                      <a:pPr algn="ctr"/>
                      <a:endParaRPr lang="en-GB" sz="1600">
                        <a:latin typeface="Century Gothic" panose="020B0502020202020204" pitchFamily="34" charset="0"/>
                      </a:endParaRPr>
                    </a:p>
                  </a:txBody>
                  <a:tcPr anchor="ctr"/>
                </a:tc>
                <a:tc>
                  <a:txBody>
                    <a:bodyPr/>
                    <a:lstStyle/>
                    <a:p>
                      <a:pPr algn="ctr"/>
                      <a:endParaRPr lang="en-GB" sz="1600">
                        <a:latin typeface="Century Gothic" panose="020B0502020202020204" pitchFamily="34" charset="0"/>
                      </a:endParaRPr>
                    </a:p>
                  </a:txBody>
                  <a:tcPr anchor="ctr"/>
                </a:tc>
                <a:tc>
                  <a:txBody>
                    <a:bodyPr/>
                    <a:lstStyle/>
                    <a:p>
                      <a:pPr algn="ctr"/>
                      <a:endParaRPr lang="en-GB" sz="1600" dirty="0">
                        <a:latin typeface="Century Gothic" panose="020B0502020202020204" pitchFamily="34" charset="0"/>
                      </a:endParaRPr>
                    </a:p>
                  </a:txBody>
                  <a:tcPr anchor="ctr"/>
                </a:tc>
                <a:extLst>
                  <a:ext uri="{0D108BD9-81ED-4DB2-BD59-A6C34878D82A}">
                    <a16:rowId xmlns:a16="http://schemas.microsoft.com/office/drawing/2014/main" val="10007"/>
                  </a:ext>
                </a:extLst>
              </a:tr>
            </a:tbl>
          </a:graphicData>
        </a:graphic>
      </p:graphicFrame>
      <p:sp>
        <p:nvSpPr>
          <p:cNvPr id="9" name="TextBox 8"/>
          <p:cNvSpPr txBox="1"/>
          <p:nvPr/>
        </p:nvSpPr>
        <p:spPr>
          <a:xfrm>
            <a:off x="44624" y="5961638"/>
            <a:ext cx="6405926" cy="338554"/>
          </a:xfrm>
          <a:prstGeom prst="rect">
            <a:avLst/>
          </a:prstGeom>
          <a:noFill/>
        </p:spPr>
        <p:txBody>
          <a:bodyPr wrap="square" rtlCol="0">
            <a:spAutoFit/>
          </a:bodyPr>
          <a:lstStyle/>
          <a:p>
            <a:r>
              <a:rPr lang="en-GB" sz="1600" dirty="0">
                <a:latin typeface="Century Gothic" panose="020B0502020202020204" pitchFamily="34" charset="0"/>
              </a:rPr>
              <a:t>Write the nouns above in the correct columns below:</a:t>
            </a:r>
          </a:p>
        </p:txBody>
      </p:sp>
      <p:sp>
        <p:nvSpPr>
          <p:cNvPr id="7" name="Rounded Rectangle 6"/>
          <p:cNvSpPr/>
          <p:nvPr/>
        </p:nvSpPr>
        <p:spPr>
          <a:xfrm>
            <a:off x="5225655" y="5343554"/>
            <a:ext cx="1405968" cy="583460"/>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1.1.1</a:t>
            </a:r>
          </a:p>
        </p:txBody>
      </p:sp>
      <p:sp>
        <p:nvSpPr>
          <p:cNvPr id="2" name="Title 1">
            <a:extLst>
              <a:ext uri="{FF2B5EF4-FFF2-40B4-BE49-F238E27FC236}">
                <a16:creationId xmlns:a16="http://schemas.microsoft.com/office/drawing/2014/main" id="{B5580A79-DAE2-194A-8E13-89E3B1F530EC}"/>
              </a:ext>
            </a:extLst>
          </p:cNvPr>
          <p:cNvSpPr>
            <a:spLocks noGrp="1"/>
          </p:cNvSpPr>
          <p:nvPr>
            <p:ph type="title"/>
          </p:nvPr>
        </p:nvSpPr>
        <p:spPr>
          <a:xfrm>
            <a:off x="213186" y="200413"/>
            <a:ext cx="4678036" cy="367540"/>
          </a:xfrm>
        </p:spPr>
        <p:txBody>
          <a:bodyPr/>
          <a:lstStyle/>
          <a:p>
            <a:pPr algn="l"/>
            <a:r>
              <a:rPr lang="en-GB" sz="1600" b="1" dirty="0">
                <a:solidFill>
                  <a:srgbClr val="FFFFFF"/>
                </a:solidFill>
                <a:latin typeface="Century Gothic" panose="020B0502020202020204" pitchFamily="34" charset="0"/>
              </a:rPr>
              <a:t>Saying what people have</a:t>
            </a:r>
            <a:endParaRPr lang="en-US" sz="1600" dirty="0"/>
          </a:p>
        </p:txBody>
      </p:sp>
      <p:sp>
        <p:nvSpPr>
          <p:cNvPr id="10"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12</a:t>
            </a:r>
          </a:p>
        </p:txBody>
      </p:sp>
      <p:sp>
        <p:nvSpPr>
          <p:cNvPr id="11" name="Oval Callout 10"/>
          <p:cNvSpPr/>
          <p:nvPr/>
        </p:nvSpPr>
        <p:spPr>
          <a:xfrm>
            <a:off x="2715330" y="1924748"/>
            <a:ext cx="1721782" cy="1096196"/>
          </a:xfrm>
          <a:prstGeom prst="wedgeEllipseCallout">
            <a:avLst>
              <a:gd name="adj1" fmla="val -71034"/>
              <a:gd name="adj2" fmla="val 41243"/>
            </a:avLst>
          </a:prstGeom>
          <a:solidFill>
            <a:srgbClr val="FFF3F3"/>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latin typeface="Century Gothic" panose="020B0502020202020204" pitchFamily="34" charset="0"/>
              </a:rPr>
              <a:t>¿</a:t>
            </a:r>
            <a:r>
              <a:rPr lang="en-GB" sz="1600" b="1" dirty="0" err="1">
                <a:solidFill>
                  <a:srgbClr val="000000"/>
                </a:solidFill>
                <a:latin typeface="Century Gothic" panose="020B0502020202020204" pitchFamily="34" charset="0"/>
              </a:rPr>
              <a:t>Tienes</a:t>
            </a:r>
            <a:r>
              <a:rPr lang="en-GB" sz="1600" b="1" dirty="0">
                <a:solidFill>
                  <a:srgbClr val="000000"/>
                </a:solidFill>
                <a:latin typeface="Century Gothic" panose="020B0502020202020204" pitchFamily="34" charset="0"/>
              </a:rPr>
              <a:t> un </a:t>
            </a:r>
            <a:r>
              <a:rPr lang="en-GB" sz="1600" b="1" dirty="0" err="1">
                <a:solidFill>
                  <a:srgbClr val="000000"/>
                </a:solidFill>
                <a:latin typeface="Century Gothic" panose="020B0502020202020204" pitchFamily="34" charset="0"/>
              </a:rPr>
              <a:t>bolígrafo</a:t>
            </a:r>
            <a:r>
              <a:rPr lang="en-GB" sz="1600" b="1" dirty="0">
                <a:solidFill>
                  <a:srgbClr val="000000"/>
                </a:solidFill>
                <a:latin typeface="Century Gothic" panose="020B0502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4318" y="3348385"/>
            <a:ext cx="1039518" cy="1039518"/>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43725937"/>
              </p:ext>
            </p:extLst>
          </p:nvPr>
        </p:nvGraphicFramePr>
        <p:xfrm>
          <a:off x="-99392" y="620282"/>
          <a:ext cx="625156" cy="5263780"/>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263189">
                <a:tc>
                  <a:txBody>
                    <a:bodyPr/>
                    <a:lstStyle/>
                    <a:p>
                      <a:pPr algn="ctr"/>
                      <a:r>
                        <a:rPr lang="en-GB" sz="1100" i="1" dirty="0" err="1">
                          <a:latin typeface="Century Gothic" panose="020B0502020202020204" pitchFamily="34" charset="0"/>
                        </a:rPr>
                        <a:t>vb</a:t>
                      </a:r>
                      <a:endParaRPr lang="en-GB" sz="11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err="1">
                          <a:latin typeface="Century Gothic" panose="020B0502020202020204" pitchFamily="34" charset="0"/>
                        </a:rPr>
                        <a:t>vb</a:t>
                      </a:r>
                      <a:endParaRPr lang="en-GB" sz="11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err="1">
                          <a:latin typeface="Century Gothic" panose="020B0502020202020204" pitchFamily="34" charset="0"/>
                        </a:rPr>
                        <a:t>vb</a:t>
                      </a:r>
                      <a:endParaRPr lang="en-GB" sz="11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err="1">
                          <a:latin typeface="Century Gothic" panose="020B0502020202020204" pitchFamily="34" charset="0"/>
                        </a:rPr>
                        <a:t>vb</a:t>
                      </a:r>
                      <a:endParaRPr lang="en-GB" sz="11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err="1">
                          <a:latin typeface="Century Gothic" panose="020B0502020202020204" pitchFamily="34" charset="0"/>
                        </a:rPr>
                        <a:t>vb</a:t>
                      </a:r>
                      <a:endParaRPr lang="en-GB" sz="11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err="1">
                          <a:latin typeface="Century Gothic" panose="020B0502020202020204" pitchFamily="34" charset="0"/>
                        </a:rPr>
                        <a:t>pron</a:t>
                      </a:r>
                      <a:endParaRPr lang="en-GB" sz="11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6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dirty="0">
                          <a:latin typeface="Century Gothic" panose="020B0502020202020204" pitchFamily="34" charset="0"/>
                        </a:rPr>
                        <a:t>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00608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p:cNvSpPr/>
          <p:nvPr/>
        </p:nvSpPr>
        <p:spPr>
          <a:xfrm>
            <a:off x="27750" y="695390"/>
            <a:ext cx="5506636" cy="369332"/>
          </a:xfrm>
          <a:prstGeom prst="rect">
            <a:avLst/>
          </a:prstGeom>
        </p:spPr>
        <p:txBody>
          <a:bodyPr wrap="none">
            <a:spAutoFit/>
          </a:bodyPr>
          <a:lstStyle/>
          <a:p>
            <a:r>
              <a:rPr lang="en-GB" b="1" dirty="0">
                <a:solidFill>
                  <a:srgbClr val="000000"/>
                </a:solidFill>
                <a:latin typeface="Century Gothic" panose="020B0502020202020204" pitchFamily="34" charset="0"/>
              </a:rPr>
              <a:t>Plural nouns and indefinite articles (</a:t>
            </a:r>
            <a:r>
              <a:rPr lang="en-GB" b="1" dirty="0" err="1">
                <a:solidFill>
                  <a:srgbClr val="000000"/>
                </a:solidFill>
                <a:latin typeface="Century Gothic" panose="020B0502020202020204" pitchFamily="34" charset="0"/>
              </a:rPr>
              <a:t>unos</a:t>
            </a:r>
            <a:r>
              <a:rPr lang="en-GB" b="1" dirty="0">
                <a:solidFill>
                  <a:srgbClr val="000000"/>
                </a:solidFill>
                <a:latin typeface="Century Gothic" panose="020B0502020202020204" pitchFamily="34" charset="0"/>
              </a:rPr>
              <a:t> / </a:t>
            </a:r>
            <a:r>
              <a:rPr lang="en-GB" b="1" dirty="0" err="1">
                <a:solidFill>
                  <a:srgbClr val="000000"/>
                </a:solidFill>
                <a:latin typeface="Century Gothic" panose="020B0502020202020204" pitchFamily="34" charset="0"/>
              </a:rPr>
              <a:t>unas</a:t>
            </a:r>
            <a:r>
              <a:rPr lang="en-GB" b="1" dirty="0">
                <a:solidFill>
                  <a:srgbClr val="000000"/>
                </a:solidFill>
                <a:latin typeface="Century Gothic" panose="020B0502020202020204" pitchFamily="34" charset="0"/>
              </a:rPr>
              <a:t>)</a:t>
            </a:r>
          </a:p>
        </p:txBody>
      </p:sp>
      <p:sp>
        <p:nvSpPr>
          <p:cNvPr id="6" name="Rectangle 5"/>
          <p:cNvSpPr/>
          <p:nvPr/>
        </p:nvSpPr>
        <p:spPr>
          <a:xfrm>
            <a:off x="27750" y="1010434"/>
            <a:ext cx="6496979" cy="584775"/>
          </a:xfrm>
          <a:prstGeom prst="rect">
            <a:avLst/>
          </a:prstGeom>
        </p:spPr>
        <p:txBody>
          <a:bodyPr wrap="square">
            <a:spAutoFit/>
          </a:bodyPr>
          <a:lstStyle/>
          <a:p>
            <a:r>
              <a:rPr lang="en-GB" sz="1600" dirty="0">
                <a:latin typeface="Century Gothic" panose="020B0502020202020204" pitchFamily="34" charset="0"/>
              </a:rPr>
              <a:t>To talk about something in the plural (more than one), Spanish often adds an ‘</a:t>
            </a:r>
            <a:r>
              <a:rPr lang="en-GB" sz="1600" b="1" dirty="0">
                <a:latin typeface="Century Gothic" panose="020B0502020202020204" pitchFamily="34" charset="0"/>
              </a:rPr>
              <a:t>s</a:t>
            </a:r>
            <a:r>
              <a:rPr lang="en-GB" sz="1600" dirty="0">
                <a:latin typeface="Century Gothic" panose="020B0502020202020204" pitchFamily="34" charset="0"/>
              </a:rPr>
              <a:t>’ to the end of the noun</a:t>
            </a:r>
            <a:r>
              <a:rPr lang="en-GB" sz="1600" i="1" dirty="0">
                <a:latin typeface="Century Gothic" panose="020B0502020202020204" pitchFamily="34" charset="0"/>
              </a:rPr>
              <a:t>.</a:t>
            </a:r>
          </a:p>
        </p:txBody>
      </p:sp>
      <p:sp>
        <p:nvSpPr>
          <p:cNvPr id="12" name="TextBox 11"/>
          <p:cNvSpPr txBox="1"/>
          <p:nvPr/>
        </p:nvSpPr>
        <p:spPr>
          <a:xfrm>
            <a:off x="27750" y="2242493"/>
            <a:ext cx="11379200" cy="338554"/>
          </a:xfrm>
          <a:prstGeom prst="rect">
            <a:avLst/>
          </a:prstGeom>
          <a:noFill/>
        </p:spPr>
        <p:txBody>
          <a:bodyPr wrap="square" rtlCol="0">
            <a:spAutoFit/>
          </a:bodyPr>
          <a:lstStyle/>
          <a:p>
            <a:r>
              <a:rPr lang="en-GB" sz="1600" dirty="0">
                <a:latin typeface="Century Gothic" panose="020B0502020202020204" pitchFamily="34" charset="0"/>
              </a:rPr>
              <a:t>To mean </a:t>
            </a:r>
            <a:r>
              <a:rPr lang="en-GB" sz="1600" b="1" dirty="0">
                <a:latin typeface="Century Gothic" panose="020B0502020202020204" pitchFamily="34" charset="0"/>
              </a:rPr>
              <a:t>‘some’</a:t>
            </a:r>
            <a:r>
              <a:rPr lang="en-GB" sz="1600" dirty="0">
                <a:latin typeface="Century Gothic" panose="020B0502020202020204" pitchFamily="34" charset="0"/>
              </a:rPr>
              <a:t> before a plural noun, use </a:t>
            </a:r>
            <a:r>
              <a:rPr lang="en-GB" sz="1600" b="1" i="1" dirty="0">
                <a:latin typeface="Century Gothic" panose="020B0502020202020204" pitchFamily="34" charset="0"/>
              </a:rPr>
              <a:t>unos</a:t>
            </a:r>
            <a:r>
              <a:rPr lang="en-GB" sz="1600" dirty="0">
                <a:latin typeface="Century Gothic" panose="020B0502020202020204" pitchFamily="34" charset="0"/>
              </a:rPr>
              <a:t> or </a:t>
            </a:r>
            <a:r>
              <a:rPr lang="en-GB" sz="1600" b="1" i="1" dirty="0">
                <a:latin typeface="Century Gothic" panose="020B0502020202020204" pitchFamily="34" charset="0"/>
              </a:rPr>
              <a:t>unas</a:t>
            </a:r>
            <a:r>
              <a:rPr lang="en-GB" sz="1600" i="1" dirty="0">
                <a:latin typeface="Century Gothic" panose="020B0502020202020204" pitchFamily="34" charset="0"/>
              </a:rPr>
              <a:t>.</a:t>
            </a:r>
          </a:p>
        </p:txBody>
      </p:sp>
      <p:sp>
        <p:nvSpPr>
          <p:cNvPr id="13" name="TextBox 12"/>
          <p:cNvSpPr txBox="1"/>
          <p:nvPr/>
        </p:nvSpPr>
        <p:spPr>
          <a:xfrm>
            <a:off x="1157114" y="1629694"/>
            <a:ext cx="2612572" cy="338554"/>
          </a:xfrm>
          <a:prstGeom prst="rect">
            <a:avLst/>
          </a:prstGeom>
          <a:noFill/>
        </p:spPr>
        <p:txBody>
          <a:bodyPr wrap="square" rtlCol="0">
            <a:spAutoFit/>
          </a:bodyPr>
          <a:lstStyle/>
          <a:p>
            <a:r>
              <a:rPr lang="en-GB" sz="1600" dirty="0">
                <a:latin typeface="Century Gothic" panose="020B0502020202020204" pitchFamily="34" charset="0"/>
              </a:rPr>
              <a:t>Tengo un barco. </a:t>
            </a:r>
          </a:p>
        </p:txBody>
      </p:sp>
      <p:sp>
        <p:nvSpPr>
          <p:cNvPr id="14" name="TextBox 13"/>
          <p:cNvSpPr txBox="1"/>
          <p:nvPr/>
        </p:nvSpPr>
        <p:spPr>
          <a:xfrm>
            <a:off x="1157114" y="1910804"/>
            <a:ext cx="2699805" cy="338554"/>
          </a:xfrm>
          <a:prstGeom prst="rect">
            <a:avLst/>
          </a:prstGeom>
          <a:noFill/>
        </p:spPr>
        <p:txBody>
          <a:bodyPr wrap="square" rtlCol="0">
            <a:spAutoFit/>
          </a:bodyPr>
          <a:lstStyle/>
          <a:p>
            <a:r>
              <a:rPr lang="en-GB" sz="1600" dirty="0">
                <a:latin typeface="Century Gothic" panose="020B0502020202020204" pitchFamily="34" charset="0"/>
              </a:rPr>
              <a:t>Tengo dos barco</a:t>
            </a:r>
            <a:r>
              <a:rPr lang="en-GB" sz="1600" b="1" u="sng" dirty="0">
                <a:latin typeface="Century Gothic" panose="020B0502020202020204" pitchFamily="34" charset="0"/>
              </a:rPr>
              <a:t>s</a:t>
            </a:r>
            <a:r>
              <a:rPr lang="en-GB" sz="1600" dirty="0">
                <a:latin typeface="Century Gothic" panose="020B0502020202020204" pitchFamily="34" charset="0"/>
              </a:rPr>
              <a:t>.</a:t>
            </a:r>
          </a:p>
        </p:txBody>
      </p:sp>
      <p:sp>
        <p:nvSpPr>
          <p:cNvPr id="15" name="TextBox 14"/>
          <p:cNvSpPr txBox="1"/>
          <p:nvPr/>
        </p:nvSpPr>
        <p:spPr>
          <a:xfrm>
            <a:off x="27750" y="2627914"/>
            <a:ext cx="7604314" cy="307777"/>
          </a:xfrm>
          <a:prstGeom prst="rect">
            <a:avLst/>
          </a:prstGeom>
          <a:noFill/>
        </p:spPr>
        <p:txBody>
          <a:bodyPr wrap="square" rtlCol="0">
            <a:spAutoFit/>
          </a:bodyPr>
          <a:lstStyle/>
          <a:p>
            <a:r>
              <a:rPr lang="en-GB" sz="1400" dirty="0">
                <a:latin typeface="Century Gothic" panose="020B0502020202020204" pitchFamily="34" charset="0"/>
              </a:rPr>
              <a:t>Tengo un libro.</a:t>
            </a:r>
          </a:p>
        </p:txBody>
      </p:sp>
      <p:sp>
        <p:nvSpPr>
          <p:cNvPr id="16" name="TextBox 15"/>
          <p:cNvSpPr txBox="1"/>
          <p:nvPr/>
        </p:nvSpPr>
        <p:spPr>
          <a:xfrm>
            <a:off x="3232174" y="2642319"/>
            <a:ext cx="4326725" cy="307777"/>
          </a:xfrm>
          <a:prstGeom prst="rect">
            <a:avLst/>
          </a:prstGeom>
          <a:noFill/>
        </p:spPr>
        <p:txBody>
          <a:bodyPr wrap="square" rtlCol="0">
            <a:spAutoFit/>
          </a:bodyPr>
          <a:lstStyle/>
          <a:p>
            <a:r>
              <a:rPr lang="en-GB" sz="1400" dirty="0">
                <a:latin typeface="Century Gothic" panose="020B0502020202020204" pitchFamily="34" charset="0"/>
              </a:rPr>
              <a:t>Tengo </a:t>
            </a:r>
            <a:r>
              <a:rPr lang="en-GB" sz="1400" b="1" dirty="0">
                <a:latin typeface="Century Gothic" panose="020B0502020202020204" pitchFamily="34" charset="0"/>
              </a:rPr>
              <a:t>unos</a:t>
            </a:r>
            <a:r>
              <a:rPr lang="en-GB" sz="1400" dirty="0">
                <a:latin typeface="Century Gothic" panose="020B0502020202020204" pitchFamily="34" charset="0"/>
              </a:rPr>
              <a:t> libros.</a:t>
            </a:r>
          </a:p>
        </p:txBody>
      </p:sp>
      <p:sp>
        <p:nvSpPr>
          <p:cNvPr id="17" name="TextBox 16"/>
          <p:cNvSpPr txBox="1"/>
          <p:nvPr/>
        </p:nvSpPr>
        <p:spPr>
          <a:xfrm>
            <a:off x="3199238" y="1606030"/>
            <a:ext cx="2612572" cy="338554"/>
          </a:xfrm>
          <a:prstGeom prst="rect">
            <a:avLst/>
          </a:prstGeom>
          <a:noFill/>
        </p:spPr>
        <p:txBody>
          <a:bodyPr wrap="square" rtlCol="0">
            <a:spAutoFit/>
          </a:bodyPr>
          <a:lstStyle/>
          <a:p>
            <a:r>
              <a:rPr lang="en-GB" sz="1600" i="1" dirty="0">
                <a:latin typeface="Century Gothic" panose="020B0502020202020204" pitchFamily="34" charset="0"/>
              </a:rPr>
              <a:t>I have a boat.</a:t>
            </a:r>
          </a:p>
        </p:txBody>
      </p:sp>
      <p:sp>
        <p:nvSpPr>
          <p:cNvPr id="18" name="TextBox 17"/>
          <p:cNvSpPr txBox="1"/>
          <p:nvPr/>
        </p:nvSpPr>
        <p:spPr>
          <a:xfrm>
            <a:off x="1895154" y="2642319"/>
            <a:ext cx="1456528" cy="307777"/>
          </a:xfrm>
          <a:prstGeom prst="rect">
            <a:avLst/>
          </a:prstGeom>
          <a:noFill/>
        </p:spPr>
        <p:txBody>
          <a:bodyPr wrap="square" rtlCol="0">
            <a:spAutoFit/>
          </a:bodyPr>
          <a:lstStyle/>
          <a:p>
            <a:r>
              <a:rPr lang="en-GB" sz="1400" i="1" dirty="0">
                <a:latin typeface="Century Gothic" panose="020B0502020202020204" pitchFamily="34" charset="0"/>
              </a:rPr>
              <a:t>I have a book.</a:t>
            </a:r>
          </a:p>
        </p:txBody>
      </p:sp>
      <p:sp>
        <p:nvSpPr>
          <p:cNvPr id="19" name="TextBox 18"/>
          <p:cNvSpPr txBox="1"/>
          <p:nvPr/>
        </p:nvSpPr>
        <p:spPr>
          <a:xfrm>
            <a:off x="3185210" y="1899500"/>
            <a:ext cx="4088820" cy="338554"/>
          </a:xfrm>
          <a:prstGeom prst="rect">
            <a:avLst/>
          </a:prstGeom>
          <a:noFill/>
        </p:spPr>
        <p:txBody>
          <a:bodyPr wrap="square" rtlCol="0">
            <a:spAutoFit/>
          </a:bodyPr>
          <a:lstStyle/>
          <a:p>
            <a:r>
              <a:rPr lang="en-GB" sz="1600" i="1" dirty="0">
                <a:latin typeface="Century Gothic" panose="020B0502020202020204" pitchFamily="34" charset="0"/>
              </a:rPr>
              <a:t>I have two boat</a:t>
            </a:r>
            <a:r>
              <a:rPr lang="en-GB" sz="1600" b="1" i="1" u="sng" dirty="0">
                <a:latin typeface="Century Gothic" panose="020B0502020202020204" pitchFamily="34" charset="0"/>
              </a:rPr>
              <a:t>s</a:t>
            </a:r>
            <a:r>
              <a:rPr lang="en-GB" sz="1600" i="1" dirty="0">
                <a:latin typeface="Century Gothic" panose="020B0502020202020204" pitchFamily="34" charset="0"/>
              </a:rPr>
              <a:t>.</a:t>
            </a:r>
          </a:p>
        </p:txBody>
      </p:sp>
      <p:sp>
        <p:nvSpPr>
          <p:cNvPr id="20" name="TextBox 19"/>
          <p:cNvSpPr txBox="1"/>
          <p:nvPr/>
        </p:nvSpPr>
        <p:spPr>
          <a:xfrm>
            <a:off x="4997019" y="2638038"/>
            <a:ext cx="3313215" cy="307777"/>
          </a:xfrm>
          <a:prstGeom prst="rect">
            <a:avLst/>
          </a:prstGeom>
          <a:noFill/>
        </p:spPr>
        <p:txBody>
          <a:bodyPr wrap="square" rtlCol="0">
            <a:spAutoFit/>
          </a:bodyPr>
          <a:lstStyle/>
          <a:p>
            <a:r>
              <a:rPr lang="en-GB" sz="1400" i="1" dirty="0">
                <a:latin typeface="Century Gothic" panose="020B0502020202020204" pitchFamily="34" charset="0"/>
              </a:rPr>
              <a:t>  I have some books.</a:t>
            </a:r>
          </a:p>
        </p:txBody>
      </p:sp>
      <p:sp>
        <p:nvSpPr>
          <p:cNvPr id="22" name="TextBox 21"/>
          <p:cNvSpPr txBox="1"/>
          <p:nvPr/>
        </p:nvSpPr>
        <p:spPr>
          <a:xfrm>
            <a:off x="34443" y="7541812"/>
            <a:ext cx="6713640" cy="584775"/>
          </a:xfrm>
          <a:prstGeom prst="rect">
            <a:avLst/>
          </a:prstGeom>
          <a:noFill/>
        </p:spPr>
        <p:txBody>
          <a:bodyPr wrap="square" rtlCol="0">
            <a:spAutoFit/>
          </a:bodyPr>
          <a:lstStyle/>
          <a:p>
            <a:r>
              <a:rPr lang="en-GB" sz="1600" dirty="0">
                <a:latin typeface="Century Gothic" panose="020B0502020202020204" pitchFamily="34" charset="0"/>
              </a:rPr>
              <a:t>For plural </a:t>
            </a:r>
            <a:r>
              <a:rPr lang="en-GB" sz="1600" i="1" dirty="0">
                <a:latin typeface="Century Gothic" panose="020B0502020202020204" pitchFamily="34" charset="0"/>
              </a:rPr>
              <a:t>masculine</a:t>
            </a:r>
            <a:r>
              <a:rPr lang="en-GB" sz="1600" dirty="0">
                <a:latin typeface="Century Gothic" panose="020B0502020202020204" pitchFamily="34" charset="0"/>
              </a:rPr>
              <a:t> nouns, use _____ to mean ‘some’. </a:t>
            </a:r>
            <a:br>
              <a:rPr lang="en-GB" sz="1600" dirty="0">
                <a:latin typeface="Century Gothic" panose="020B0502020202020204" pitchFamily="34" charset="0"/>
              </a:rPr>
            </a:br>
            <a:r>
              <a:rPr lang="en-GB" sz="1600" dirty="0">
                <a:latin typeface="Century Gothic" panose="020B0502020202020204" pitchFamily="34" charset="0"/>
              </a:rPr>
              <a:t>For plural </a:t>
            </a:r>
            <a:r>
              <a:rPr lang="en-GB" sz="1600" i="1" dirty="0">
                <a:latin typeface="Century Gothic" panose="020B0502020202020204" pitchFamily="34" charset="0"/>
              </a:rPr>
              <a:t>feminine</a:t>
            </a:r>
            <a:r>
              <a:rPr lang="en-GB" sz="1600" dirty="0">
                <a:latin typeface="Century Gothic" panose="020B0502020202020204" pitchFamily="34" charset="0"/>
              </a:rPr>
              <a:t> nouns, use ______ to mean ‘some’.</a:t>
            </a:r>
            <a:endParaRPr lang="en-GB" sz="1600" i="1" dirty="0">
              <a:latin typeface="Century Gothic" panose="020B0502020202020204" pitchFamily="34" charset="0"/>
            </a:endParaRPr>
          </a:p>
        </p:txBody>
      </p:sp>
      <p:sp>
        <p:nvSpPr>
          <p:cNvPr id="25" name="TextBox 24"/>
          <p:cNvSpPr txBox="1"/>
          <p:nvPr/>
        </p:nvSpPr>
        <p:spPr>
          <a:xfrm>
            <a:off x="27728" y="2923159"/>
            <a:ext cx="3029134" cy="307777"/>
          </a:xfrm>
          <a:prstGeom prst="rect">
            <a:avLst/>
          </a:prstGeom>
          <a:noFill/>
        </p:spPr>
        <p:txBody>
          <a:bodyPr wrap="square" rtlCol="0">
            <a:spAutoFit/>
          </a:bodyPr>
          <a:lstStyle/>
          <a:p>
            <a:r>
              <a:rPr lang="en-GB" sz="1400" dirty="0">
                <a:latin typeface="Century Gothic" panose="020B0502020202020204" pitchFamily="34" charset="0"/>
              </a:rPr>
              <a:t>Tengo una moneda.</a:t>
            </a:r>
          </a:p>
        </p:txBody>
      </p:sp>
      <p:sp>
        <p:nvSpPr>
          <p:cNvPr id="26" name="TextBox 25"/>
          <p:cNvSpPr txBox="1"/>
          <p:nvPr/>
        </p:nvSpPr>
        <p:spPr>
          <a:xfrm>
            <a:off x="1914433" y="2915342"/>
            <a:ext cx="3029134" cy="307777"/>
          </a:xfrm>
          <a:prstGeom prst="rect">
            <a:avLst/>
          </a:prstGeom>
          <a:noFill/>
        </p:spPr>
        <p:txBody>
          <a:bodyPr wrap="square" rtlCol="0">
            <a:spAutoFit/>
          </a:bodyPr>
          <a:lstStyle/>
          <a:p>
            <a:r>
              <a:rPr lang="en-GB" sz="1400" i="1" dirty="0">
                <a:latin typeface="Century Gothic" panose="020B0502020202020204" pitchFamily="34" charset="0"/>
              </a:rPr>
              <a:t>I have a coin.</a:t>
            </a:r>
          </a:p>
        </p:txBody>
      </p:sp>
      <p:sp>
        <p:nvSpPr>
          <p:cNvPr id="27" name="TextBox 26"/>
          <p:cNvSpPr txBox="1"/>
          <p:nvPr/>
        </p:nvSpPr>
        <p:spPr>
          <a:xfrm>
            <a:off x="3232174" y="2938347"/>
            <a:ext cx="3354566" cy="307777"/>
          </a:xfrm>
          <a:prstGeom prst="rect">
            <a:avLst/>
          </a:prstGeom>
          <a:noFill/>
        </p:spPr>
        <p:txBody>
          <a:bodyPr wrap="square" rtlCol="0">
            <a:spAutoFit/>
          </a:bodyPr>
          <a:lstStyle/>
          <a:p>
            <a:r>
              <a:rPr lang="en-GB" sz="1400" dirty="0">
                <a:latin typeface="Century Gothic" panose="020B0502020202020204" pitchFamily="34" charset="0"/>
              </a:rPr>
              <a:t>Tengo </a:t>
            </a:r>
            <a:r>
              <a:rPr lang="en-GB" sz="1400" b="1" dirty="0">
                <a:latin typeface="Century Gothic" panose="020B0502020202020204" pitchFamily="34" charset="0"/>
              </a:rPr>
              <a:t>unas</a:t>
            </a:r>
            <a:r>
              <a:rPr lang="en-GB" sz="1400" dirty="0">
                <a:latin typeface="Century Gothic" panose="020B0502020202020204" pitchFamily="34" charset="0"/>
              </a:rPr>
              <a:t> monedas.</a:t>
            </a:r>
          </a:p>
        </p:txBody>
      </p:sp>
      <p:sp>
        <p:nvSpPr>
          <p:cNvPr id="28" name="TextBox 27"/>
          <p:cNvSpPr txBox="1"/>
          <p:nvPr/>
        </p:nvSpPr>
        <p:spPr>
          <a:xfrm>
            <a:off x="5185581" y="2938347"/>
            <a:ext cx="3029134" cy="307777"/>
          </a:xfrm>
          <a:prstGeom prst="rect">
            <a:avLst/>
          </a:prstGeom>
          <a:noFill/>
        </p:spPr>
        <p:txBody>
          <a:bodyPr wrap="square" rtlCol="0">
            <a:spAutoFit/>
          </a:bodyPr>
          <a:lstStyle/>
          <a:p>
            <a:r>
              <a:rPr lang="en-GB" sz="1400" i="1" dirty="0">
                <a:latin typeface="Century Gothic" panose="020B0502020202020204" pitchFamily="34" charset="0"/>
              </a:rPr>
              <a:t>I have some coins.</a:t>
            </a:r>
          </a:p>
        </p:txBody>
      </p:sp>
      <p:sp>
        <p:nvSpPr>
          <p:cNvPr id="29" name="Rectangle 28">
            <a:extLst>
              <a:ext uri="{FF2B5EF4-FFF2-40B4-BE49-F238E27FC236}">
                <a16:creationId xmlns:a16="http://schemas.microsoft.com/office/drawing/2014/main" id="{62EBD834-1E2D-44FA-960B-D5E01CB2C65F}"/>
              </a:ext>
            </a:extLst>
          </p:cNvPr>
          <p:cNvSpPr/>
          <p:nvPr/>
        </p:nvSpPr>
        <p:spPr>
          <a:xfrm>
            <a:off x="110988" y="3453646"/>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Saying what people have</a:t>
            </a:r>
          </a:p>
        </p:txBody>
      </p:sp>
      <p:sp>
        <p:nvSpPr>
          <p:cNvPr id="30" name="Rectangle 29">
            <a:extLst>
              <a:ext uri="{FF2B5EF4-FFF2-40B4-BE49-F238E27FC236}">
                <a16:creationId xmlns:a16="http://schemas.microsoft.com/office/drawing/2014/main" id="{187D3DE4-1B8E-4EF9-A0F4-FAE19AE97A2E}"/>
              </a:ext>
            </a:extLst>
          </p:cNvPr>
          <p:cNvSpPr/>
          <p:nvPr/>
        </p:nvSpPr>
        <p:spPr>
          <a:xfrm>
            <a:off x="4998840" y="3453646"/>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sp>
        <p:nvSpPr>
          <p:cNvPr id="31" name="TextBox 30"/>
          <p:cNvSpPr txBox="1"/>
          <p:nvPr/>
        </p:nvSpPr>
        <p:spPr>
          <a:xfrm>
            <a:off x="34443" y="8088342"/>
            <a:ext cx="6405926" cy="338554"/>
          </a:xfrm>
          <a:prstGeom prst="rect">
            <a:avLst/>
          </a:prstGeom>
          <a:noFill/>
        </p:spPr>
        <p:txBody>
          <a:bodyPr wrap="square" rtlCol="0">
            <a:spAutoFit/>
          </a:bodyPr>
          <a:lstStyle/>
          <a:p>
            <a:r>
              <a:rPr lang="en-GB" sz="1600" dirty="0">
                <a:latin typeface="Century Gothic" panose="020B0502020202020204" pitchFamily="34" charset="0"/>
              </a:rPr>
              <a:t>Write in Spanish:</a:t>
            </a:r>
          </a:p>
        </p:txBody>
      </p:sp>
      <p:graphicFrame>
        <p:nvGraphicFramePr>
          <p:cNvPr id="32" name="Table 31"/>
          <p:cNvGraphicFramePr>
            <a:graphicFrameLocks noGrp="1"/>
          </p:cNvGraphicFramePr>
          <p:nvPr>
            <p:extLst>
              <p:ext uri="{D42A27DB-BD31-4B8C-83A1-F6EECF244321}">
                <p14:modId xmlns:p14="http://schemas.microsoft.com/office/powerpoint/2010/main" val="1797068116"/>
              </p:ext>
            </p:extLst>
          </p:nvPr>
        </p:nvGraphicFramePr>
        <p:xfrm>
          <a:off x="117411" y="8426896"/>
          <a:ext cx="6568988" cy="609600"/>
        </p:xfrm>
        <a:graphic>
          <a:graphicData uri="http://schemas.openxmlformats.org/drawingml/2006/table">
            <a:tbl>
              <a:tblPr firstRow="1" bandRow="1">
                <a:tableStyleId>{5940675A-B579-460E-94D1-54222C63F5DA}</a:tableStyleId>
              </a:tblPr>
              <a:tblGrid>
                <a:gridCol w="1642247">
                  <a:extLst>
                    <a:ext uri="{9D8B030D-6E8A-4147-A177-3AD203B41FA5}">
                      <a16:colId xmlns:a16="http://schemas.microsoft.com/office/drawing/2014/main" val="20000"/>
                    </a:ext>
                  </a:extLst>
                </a:gridCol>
                <a:gridCol w="1642247">
                  <a:extLst>
                    <a:ext uri="{9D8B030D-6E8A-4147-A177-3AD203B41FA5}">
                      <a16:colId xmlns:a16="http://schemas.microsoft.com/office/drawing/2014/main" val="20001"/>
                    </a:ext>
                  </a:extLst>
                </a:gridCol>
                <a:gridCol w="1642247">
                  <a:extLst>
                    <a:ext uri="{9D8B030D-6E8A-4147-A177-3AD203B41FA5}">
                      <a16:colId xmlns:a16="http://schemas.microsoft.com/office/drawing/2014/main" val="20002"/>
                    </a:ext>
                  </a:extLst>
                </a:gridCol>
                <a:gridCol w="1642247">
                  <a:extLst>
                    <a:ext uri="{9D8B030D-6E8A-4147-A177-3AD203B41FA5}">
                      <a16:colId xmlns:a16="http://schemas.microsoft.com/office/drawing/2014/main" val="20003"/>
                    </a:ext>
                  </a:extLst>
                </a:gridCol>
              </a:tblGrid>
              <a:tr h="239779">
                <a:tc>
                  <a:txBody>
                    <a:bodyPr/>
                    <a:lstStyle/>
                    <a:p>
                      <a:r>
                        <a:rPr lang="en-GB" sz="1400" dirty="0">
                          <a:latin typeface="Century Gothic" panose="020B0502020202020204" pitchFamily="34" charset="0"/>
                        </a:rPr>
                        <a:t>some tasks</a:t>
                      </a:r>
                    </a:p>
                  </a:txBody>
                  <a:tcPr/>
                </a:tc>
                <a:tc>
                  <a:txBody>
                    <a:bodyPr/>
                    <a:lstStyle/>
                    <a:p>
                      <a:endParaRPr lang="en-GB" sz="1400" dirty="0">
                        <a:latin typeface="Century Gothic" panose="020B0502020202020204" pitchFamily="34" charset="0"/>
                      </a:endParaRPr>
                    </a:p>
                  </a:txBody>
                  <a:tcPr/>
                </a:tc>
                <a:tc>
                  <a:txBody>
                    <a:bodyPr/>
                    <a:lstStyle/>
                    <a:p>
                      <a:r>
                        <a:rPr lang="en-GB" sz="1400" dirty="0">
                          <a:latin typeface="Century Gothic" panose="020B0502020202020204" pitchFamily="34" charset="0"/>
                        </a:rPr>
                        <a:t>some phones</a:t>
                      </a:r>
                    </a:p>
                  </a:txBody>
                  <a:tcPr/>
                </a:tc>
                <a:tc>
                  <a:txBody>
                    <a:bodyPr/>
                    <a:lstStyle/>
                    <a:p>
                      <a:endParaRPr lang="en-GB" sz="1400" dirty="0">
                        <a:latin typeface="Century Gothic" panose="020B0502020202020204" pitchFamily="34" charset="0"/>
                      </a:endParaRPr>
                    </a:p>
                  </a:txBody>
                  <a:tcPr/>
                </a:tc>
                <a:extLst>
                  <a:ext uri="{0D108BD9-81ED-4DB2-BD59-A6C34878D82A}">
                    <a16:rowId xmlns:a16="http://schemas.microsoft.com/office/drawing/2014/main" val="10000"/>
                  </a:ext>
                </a:extLst>
              </a:tr>
              <a:tr h="239779">
                <a:tc>
                  <a:txBody>
                    <a:bodyPr/>
                    <a:lstStyle/>
                    <a:p>
                      <a:r>
                        <a:rPr lang="en-GB" sz="1400" dirty="0">
                          <a:latin typeface="Century Gothic" panose="020B0502020202020204" pitchFamily="34" charset="0"/>
                        </a:rPr>
                        <a:t>some horses</a:t>
                      </a:r>
                    </a:p>
                  </a:txBody>
                  <a:tcPr/>
                </a:tc>
                <a:tc>
                  <a:txBody>
                    <a:bodyPr/>
                    <a:lstStyle/>
                    <a:p>
                      <a:endParaRPr lang="en-GB" sz="1400">
                        <a:latin typeface="Century Gothic" panose="020B0502020202020204" pitchFamily="34" charset="0"/>
                      </a:endParaRPr>
                    </a:p>
                  </a:txBody>
                  <a:tcPr/>
                </a:tc>
                <a:tc>
                  <a:txBody>
                    <a:bodyPr/>
                    <a:lstStyle/>
                    <a:p>
                      <a:r>
                        <a:rPr lang="en-GB" sz="1400" dirty="0">
                          <a:latin typeface="Century Gothic" panose="020B0502020202020204" pitchFamily="34" charset="0"/>
                        </a:rPr>
                        <a:t>some</a:t>
                      </a:r>
                      <a:r>
                        <a:rPr lang="en-GB" sz="1400" baseline="0" dirty="0">
                          <a:latin typeface="Century Gothic" panose="020B0502020202020204" pitchFamily="34" charset="0"/>
                        </a:rPr>
                        <a:t> bottles</a:t>
                      </a:r>
                      <a:endParaRPr lang="en-GB" sz="1400" dirty="0">
                        <a:latin typeface="Century Gothic" panose="020B0502020202020204" pitchFamily="34" charset="0"/>
                      </a:endParaRPr>
                    </a:p>
                  </a:txBody>
                  <a:tcPr/>
                </a:tc>
                <a:tc>
                  <a:txBody>
                    <a:bodyPr/>
                    <a:lstStyle/>
                    <a:p>
                      <a:endParaRPr lang="en-GB" sz="1400" dirty="0">
                        <a:latin typeface="Century Gothic" panose="020B0502020202020204" pitchFamily="34" charset="0"/>
                      </a:endParaRPr>
                    </a:p>
                  </a:txBody>
                  <a:tcPr/>
                </a:tc>
                <a:extLst>
                  <a:ext uri="{0D108BD9-81ED-4DB2-BD59-A6C34878D82A}">
                    <a16:rowId xmlns:a16="http://schemas.microsoft.com/office/drawing/2014/main" val="10001"/>
                  </a:ext>
                </a:extLst>
              </a:tr>
            </a:tbl>
          </a:graphicData>
        </a:graphic>
      </p:graphicFrame>
      <p:pic>
        <p:nvPicPr>
          <p:cNvPr id="33" name="Picture 10" descr="http://www.clker.com/cliparts/9/e/2/3/1206575835462097843yves_guillou_boat.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7019" y="1338967"/>
            <a:ext cx="1037103" cy="12346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www.clker.com/cliparts/9/e/2/3/1206575835462097843yves_guillou_boat.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7782" y="1338967"/>
            <a:ext cx="1037103" cy="12346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www.clker.com/cliparts/9/3/7/f/1194989819794188981cavallo_architetto_franc_05.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1221" y="7537880"/>
            <a:ext cx="483120" cy="54975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www.clker.com/cliparts/9/3/7/f/1194989819794188981cavallo_architetto_franc_05.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1337" y="7767249"/>
            <a:ext cx="563107" cy="64077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www.clker.com/cliparts/9/3/7/f/1194989819794188981cavallo_architetto_franc_05.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7358" y="7535712"/>
            <a:ext cx="483120" cy="5497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www.clker.com/cliparts/9/3/7/f/1194989819794188981cavallo_architetto_franc_05.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7474" y="7765081"/>
            <a:ext cx="563107" cy="640777"/>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5040122" y="6670092"/>
            <a:ext cx="1656184" cy="648072"/>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1.1.2</a:t>
            </a:r>
          </a:p>
        </p:txBody>
      </p:sp>
      <p:sp>
        <p:nvSpPr>
          <p:cNvPr id="2" name="Title 1">
            <a:extLst>
              <a:ext uri="{FF2B5EF4-FFF2-40B4-BE49-F238E27FC236}">
                <a16:creationId xmlns:a16="http://schemas.microsoft.com/office/drawing/2014/main" id="{944CACF5-62CE-754C-8590-3B4A863C3E76}"/>
              </a:ext>
            </a:extLst>
          </p:cNvPr>
          <p:cNvSpPr>
            <a:spLocks noGrp="1"/>
          </p:cNvSpPr>
          <p:nvPr>
            <p:ph type="title"/>
          </p:nvPr>
        </p:nvSpPr>
        <p:spPr>
          <a:xfrm>
            <a:off x="2664490" y="45000"/>
            <a:ext cx="1872800" cy="616298"/>
          </a:xfrm>
        </p:spPr>
        <p:txBody>
          <a:bodyPr/>
          <a:lstStyle/>
          <a:p>
            <a:r>
              <a:rPr lang="en-GB" sz="2000" b="1" dirty="0">
                <a:solidFill>
                  <a:srgbClr val="FFFFFF"/>
                </a:solidFill>
                <a:latin typeface="Century Gothic" panose="020B0502020202020204" pitchFamily="34" charset="0"/>
              </a:rPr>
              <a:t>T1.1 Semana 5</a:t>
            </a:r>
            <a:endParaRPr lang="en-US" sz="2000" dirty="0"/>
          </a:p>
        </p:txBody>
      </p:sp>
      <p:sp>
        <p:nvSpPr>
          <p:cNvPr id="40"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13</a:t>
            </a:r>
          </a:p>
        </p:txBody>
      </p:sp>
      <p:graphicFrame>
        <p:nvGraphicFramePr>
          <p:cNvPr id="41" name="Table 40"/>
          <p:cNvGraphicFramePr>
            <a:graphicFrameLocks noGrp="1"/>
          </p:cNvGraphicFramePr>
          <p:nvPr>
            <p:extLst>
              <p:ext uri="{D42A27DB-BD31-4B8C-83A1-F6EECF244321}">
                <p14:modId xmlns:p14="http://schemas.microsoft.com/office/powerpoint/2010/main" val="3022605561"/>
              </p:ext>
            </p:extLst>
          </p:nvPr>
        </p:nvGraphicFramePr>
        <p:xfrm>
          <a:off x="60215" y="4081882"/>
          <a:ext cx="625156" cy="3396855"/>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308805">
                <a:tc>
                  <a:txBody>
                    <a:bodyPr/>
                    <a:lstStyle/>
                    <a:p>
                      <a:pPr algn="ct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8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8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8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8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08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8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08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08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08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08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1214109030"/>
              </p:ext>
            </p:extLst>
          </p:nvPr>
        </p:nvGraphicFramePr>
        <p:xfrm>
          <a:off x="632581" y="4081884"/>
          <a:ext cx="3981673" cy="3376560"/>
        </p:xfrm>
        <a:graphic>
          <a:graphicData uri="http://schemas.openxmlformats.org/drawingml/2006/table">
            <a:tbl>
              <a:tblPr>
                <a:tableStyleId>{5940675A-B579-460E-94D1-54222C63F5DA}</a:tableStyleId>
              </a:tblPr>
              <a:tblGrid>
                <a:gridCol w="1965449">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209478">
                <a:tc>
                  <a:txBody>
                    <a:bodyPr/>
                    <a:lstStyle/>
                    <a:p>
                      <a:pPr algn="l" fontAlgn="b"/>
                      <a:r>
                        <a:rPr lang="en-GB" sz="1400" u="none" strike="noStrike" dirty="0">
                          <a:effectLst/>
                          <a:latin typeface="Century Gothic" panose="020B0502020202020204" pitchFamily="34" charset="0"/>
                        </a:rPr>
                        <a:t>un amigo</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a male friend</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0"/>
                  </a:ext>
                </a:extLst>
              </a:tr>
              <a:tr h="209478">
                <a:tc>
                  <a:txBody>
                    <a:bodyPr/>
                    <a:lstStyle/>
                    <a:p>
                      <a:pPr algn="l" fontAlgn="b"/>
                      <a:r>
                        <a:rPr lang="en-GB" sz="1400" u="none" strike="noStrike" dirty="0" err="1">
                          <a:effectLst/>
                          <a:latin typeface="Century Gothic" panose="020B0502020202020204" pitchFamily="34" charset="0"/>
                        </a:rPr>
                        <a:t>una</a:t>
                      </a:r>
                      <a:r>
                        <a:rPr lang="en-GB" sz="1400" u="none" strike="noStrike" dirty="0">
                          <a:effectLst/>
                          <a:latin typeface="Century Gothic" panose="020B0502020202020204" pitchFamily="34" charset="0"/>
                        </a:rPr>
                        <a:t> </a:t>
                      </a:r>
                      <a:r>
                        <a:rPr lang="en-GB" sz="1400" u="none" strike="noStrike" dirty="0" err="1">
                          <a:effectLst/>
                          <a:latin typeface="Century Gothic" panose="020B0502020202020204" pitchFamily="34" charset="0"/>
                        </a:rPr>
                        <a:t>botella</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a bottle</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1"/>
                  </a:ext>
                </a:extLst>
              </a:tr>
              <a:tr h="209478">
                <a:tc>
                  <a:txBody>
                    <a:bodyPr/>
                    <a:lstStyle/>
                    <a:p>
                      <a:pPr algn="l" fontAlgn="b"/>
                      <a:r>
                        <a:rPr lang="en-GB" sz="1400" u="none" strike="noStrike" dirty="0">
                          <a:effectLst/>
                          <a:latin typeface="Century Gothic" panose="020B0502020202020204" pitchFamily="34" charset="0"/>
                        </a:rPr>
                        <a:t>un </a:t>
                      </a:r>
                      <a:r>
                        <a:rPr lang="en-GB" sz="1400" u="none" strike="noStrike" dirty="0" err="1">
                          <a:effectLst/>
                          <a:latin typeface="Century Gothic" panose="020B0502020202020204" pitchFamily="34" charset="0"/>
                        </a:rPr>
                        <a:t>caballo</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a horse</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2"/>
                  </a:ext>
                </a:extLst>
              </a:tr>
              <a:tr h="209478">
                <a:tc>
                  <a:txBody>
                    <a:bodyPr/>
                    <a:lstStyle/>
                    <a:p>
                      <a:pPr algn="l" fontAlgn="b"/>
                      <a:r>
                        <a:rPr lang="en-GB" sz="1400" u="none" strike="noStrike" dirty="0" err="1">
                          <a:effectLst/>
                          <a:latin typeface="Century Gothic" panose="020B0502020202020204" pitchFamily="34" charset="0"/>
                        </a:rPr>
                        <a:t>una</a:t>
                      </a:r>
                      <a:r>
                        <a:rPr lang="en-GB" sz="1400" u="none" strike="noStrike" dirty="0">
                          <a:effectLst/>
                          <a:latin typeface="Century Gothic" panose="020B0502020202020204" pitchFamily="34" charset="0"/>
                        </a:rPr>
                        <a:t> palabra</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word</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3"/>
                  </a:ext>
                </a:extLst>
              </a:tr>
              <a:tr h="209478">
                <a:tc>
                  <a:txBody>
                    <a:bodyPr/>
                    <a:lstStyle/>
                    <a:p>
                      <a:pPr algn="l" fontAlgn="b"/>
                      <a:r>
                        <a:rPr lang="en-GB" sz="1400" u="none" strike="noStrike" dirty="0">
                          <a:effectLst/>
                          <a:latin typeface="Century Gothic" panose="020B0502020202020204" pitchFamily="34" charset="0"/>
                        </a:rPr>
                        <a:t>un </a:t>
                      </a:r>
                      <a:r>
                        <a:rPr lang="en-GB" sz="1400" u="none" strike="noStrike" dirty="0" err="1">
                          <a:effectLst/>
                          <a:latin typeface="Century Gothic" panose="020B0502020202020204" pitchFamily="34" charset="0"/>
                        </a:rPr>
                        <a:t>periódico</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a newspaper</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4"/>
                  </a:ext>
                </a:extLst>
              </a:tr>
              <a:tr h="209478">
                <a:tc>
                  <a:txBody>
                    <a:bodyPr/>
                    <a:lstStyle/>
                    <a:p>
                      <a:pPr algn="l" fontAlgn="b"/>
                      <a:r>
                        <a:rPr lang="en-GB" sz="1400" u="none" strike="noStrike" dirty="0" err="1">
                          <a:effectLst/>
                          <a:latin typeface="Century Gothic" panose="020B0502020202020204" pitchFamily="34" charset="0"/>
                        </a:rPr>
                        <a:t>una</a:t>
                      </a:r>
                      <a:r>
                        <a:rPr lang="en-GB" sz="1400" u="none" strike="noStrike" baseline="0" dirty="0">
                          <a:effectLst/>
                          <a:latin typeface="Century Gothic" panose="020B0502020202020204" pitchFamily="34" charset="0"/>
                        </a:rPr>
                        <a:t> </a:t>
                      </a:r>
                      <a:r>
                        <a:rPr lang="en-GB" sz="1400" u="none" strike="noStrike" dirty="0">
                          <a:effectLst/>
                          <a:latin typeface="Century Gothic" panose="020B0502020202020204" pitchFamily="34" charset="0"/>
                        </a:rPr>
                        <a:t>planta</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a plant</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5"/>
                  </a:ext>
                </a:extLst>
              </a:tr>
              <a:tr h="209478">
                <a:tc>
                  <a:txBody>
                    <a:bodyPr/>
                    <a:lstStyle/>
                    <a:p>
                      <a:pPr algn="l" fontAlgn="b"/>
                      <a:r>
                        <a:rPr lang="en-GB" sz="1400" u="none" strike="noStrike" dirty="0" err="1">
                          <a:effectLst/>
                          <a:latin typeface="Century Gothic" panose="020B0502020202020204" pitchFamily="34" charset="0"/>
                        </a:rPr>
                        <a:t>una</a:t>
                      </a:r>
                      <a:r>
                        <a:rPr lang="en-GB" sz="1400" u="none" strike="noStrike" dirty="0">
                          <a:effectLst/>
                          <a:latin typeface="Century Gothic" panose="020B0502020202020204" pitchFamily="34" charset="0"/>
                        </a:rPr>
                        <a:t> </a:t>
                      </a:r>
                      <a:r>
                        <a:rPr lang="en-GB" sz="1400" u="none" strike="noStrike" dirty="0" err="1">
                          <a:effectLst/>
                          <a:latin typeface="Century Gothic" panose="020B0502020202020204" pitchFamily="34" charset="0"/>
                        </a:rPr>
                        <a:t>pregunta</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a question</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6"/>
                  </a:ext>
                </a:extLst>
              </a:tr>
              <a:tr h="209478">
                <a:tc>
                  <a:txBody>
                    <a:bodyPr/>
                    <a:lstStyle/>
                    <a:p>
                      <a:pPr algn="l" fontAlgn="b"/>
                      <a:r>
                        <a:rPr lang="en-GB" sz="1400" u="none" strike="noStrike" dirty="0" err="1">
                          <a:effectLst/>
                          <a:latin typeface="Century Gothic" panose="020B0502020202020204" pitchFamily="34" charset="0"/>
                        </a:rPr>
                        <a:t>una</a:t>
                      </a:r>
                      <a:r>
                        <a:rPr lang="en-GB" sz="1400" u="none" strike="noStrike" dirty="0">
                          <a:effectLst/>
                          <a:latin typeface="Century Gothic" panose="020B0502020202020204" pitchFamily="34" charset="0"/>
                        </a:rPr>
                        <a:t> </a:t>
                      </a:r>
                      <a:r>
                        <a:rPr lang="en-GB" sz="1400" u="none" strike="noStrike" dirty="0" err="1">
                          <a:effectLst/>
                          <a:latin typeface="Century Gothic" panose="020B0502020202020204" pitchFamily="34" charset="0"/>
                        </a:rPr>
                        <a:t>revista</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a magazine</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7"/>
                  </a:ext>
                </a:extLst>
              </a:tr>
              <a:tr h="209478">
                <a:tc>
                  <a:txBody>
                    <a:bodyPr/>
                    <a:lstStyle/>
                    <a:p>
                      <a:pPr algn="l" fontAlgn="b"/>
                      <a:r>
                        <a:rPr lang="en-GB" sz="1400" u="none" strike="noStrike" dirty="0" err="1">
                          <a:effectLst/>
                          <a:latin typeface="Century Gothic" panose="020B0502020202020204" pitchFamily="34" charset="0"/>
                        </a:rPr>
                        <a:t>una</a:t>
                      </a:r>
                      <a:r>
                        <a:rPr lang="en-GB" sz="1400" u="none" strike="noStrike" dirty="0">
                          <a:effectLst/>
                          <a:latin typeface="Century Gothic" panose="020B0502020202020204" pitchFamily="34" charset="0"/>
                        </a:rPr>
                        <a:t> </a:t>
                      </a:r>
                      <a:r>
                        <a:rPr lang="en-GB" sz="1400" u="none" strike="noStrike" dirty="0" err="1">
                          <a:effectLst/>
                          <a:latin typeface="Century Gothic" panose="020B0502020202020204" pitchFamily="34" charset="0"/>
                        </a:rPr>
                        <a:t>tarea</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a task</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8"/>
                  </a:ext>
                </a:extLst>
              </a:tr>
              <a:tr h="209478">
                <a:tc>
                  <a:txBody>
                    <a:bodyPr/>
                    <a:lstStyle/>
                    <a:p>
                      <a:pPr algn="l" fontAlgn="b"/>
                      <a:r>
                        <a:rPr lang="en-GB" sz="1400" u="none" strike="noStrike" dirty="0">
                          <a:effectLst/>
                          <a:latin typeface="Century Gothic" panose="020B0502020202020204" pitchFamily="34" charset="0"/>
                        </a:rPr>
                        <a:t>un </a:t>
                      </a:r>
                      <a:r>
                        <a:rPr lang="en-GB" sz="1400" u="none" strike="noStrike" dirty="0" err="1">
                          <a:effectLst/>
                          <a:latin typeface="Century Gothic" panose="020B0502020202020204" pitchFamily="34" charset="0"/>
                        </a:rPr>
                        <a:t>teléfono</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a telephone</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9"/>
                  </a:ext>
                </a:extLst>
              </a:tr>
              <a:tr h="209478">
                <a:tc>
                  <a:txBody>
                    <a:bodyPr/>
                    <a:lstStyle/>
                    <a:p>
                      <a:pPr algn="l" fontAlgn="b"/>
                      <a:r>
                        <a:rPr lang="en-GB" sz="1400" u="none" strike="noStrike" dirty="0" err="1">
                          <a:effectLst/>
                          <a:latin typeface="Century Gothic" panose="020B0502020202020204" pitchFamily="34" charset="0"/>
                        </a:rPr>
                        <a:t>también</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also, too</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0"/>
                  </a:ext>
                </a:extLst>
              </a:tr>
            </a:tbl>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1448" y="4058434"/>
            <a:ext cx="1192893" cy="1192893"/>
          </a:xfrm>
          <a:prstGeom prst="rect">
            <a:avLst/>
          </a:prstGeom>
        </p:spPr>
      </p:pic>
      <p:sp>
        <p:nvSpPr>
          <p:cNvPr id="43" name="Rectangle 42">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
        <p:nvSpPr>
          <p:cNvPr id="44" name="Title 1">
            <a:extLst>
              <a:ext uri="{FF2B5EF4-FFF2-40B4-BE49-F238E27FC236}">
                <a16:creationId xmlns:a16="http://schemas.microsoft.com/office/drawing/2014/main" id="{09B3E51D-5294-5E48-97E8-37A4A4406E6D}"/>
              </a:ext>
            </a:extLst>
          </p:cNvPr>
          <p:cNvSpPr txBox="1">
            <a:spLocks/>
          </p:cNvSpPr>
          <p:nvPr/>
        </p:nvSpPr>
        <p:spPr bwMode="auto">
          <a:xfrm>
            <a:off x="149002" y="161037"/>
            <a:ext cx="2016224" cy="41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GB" sz="2000" b="1" kern="0" dirty="0">
                <a:solidFill>
                  <a:srgbClr val="FFFFFF"/>
                </a:solidFill>
                <a:latin typeface="Century Gothic" panose="020B0502020202020204" pitchFamily="34" charset="0"/>
              </a:rPr>
              <a:t>T1.1 Semana 5</a:t>
            </a:r>
            <a:endParaRPr lang="en-US" sz="2000" kern="0" dirty="0"/>
          </a:p>
        </p:txBody>
      </p:sp>
    </p:spTree>
    <p:extLst>
      <p:ext uri="{BB962C8B-B14F-4D97-AF65-F5344CB8AC3E}">
        <p14:creationId xmlns:p14="http://schemas.microsoft.com/office/powerpoint/2010/main" val="1483677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TextBox 4"/>
          <p:cNvSpPr txBox="1"/>
          <p:nvPr/>
        </p:nvSpPr>
        <p:spPr>
          <a:xfrm>
            <a:off x="67512" y="1040513"/>
            <a:ext cx="11567042" cy="338554"/>
          </a:xfrm>
          <a:prstGeom prst="rect">
            <a:avLst/>
          </a:prstGeom>
          <a:noFill/>
        </p:spPr>
        <p:txBody>
          <a:bodyPr wrap="square" rtlCol="0">
            <a:spAutoFit/>
          </a:bodyPr>
          <a:lstStyle/>
          <a:p>
            <a:r>
              <a:rPr lang="en-GB" sz="1600" dirty="0">
                <a:latin typeface="Century Gothic" panose="020B0502020202020204" pitchFamily="34" charset="0"/>
              </a:rPr>
              <a:t>The infinitive form of a verb is the form you see in a dictionary. </a:t>
            </a:r>
          </a:p>
        </p:txBody>
      </p:sp>
      <p:sp>
        <p:nvSpPr>
          <p:cNvPr id="6" name="TextBox 5"/>
          <p:cNvSpPr txBox="1"/>
          <p:nvPr/>
        </p:nvSpPr>
        <p:spPr>
          <a:xfrm>
            <a:off x="522205" y="2267796"/>
            <a:ext cx="5001180" cy="338554"/>
          </a:xfrm>
          <a:prstGeom prst="rect">
            <a:avLst/>
          </a:prstGeom>
          <a:noFill/>
        </p:spPr>
        <p:txBody>
          <a:bodyPr wrap="square" rtlCol="0">
            <a:spAutoFit/>
          </a:bodyPr>
          <a:lstStyle/>
          <a:p>
            <a:r>
              <a:rPr lang="en-GB" sz="1600" dirty="0">
                <a:latin typeface="Century Gothic" panose="020B0502020202020204" pitchFamily="34" charset="0"/>
              </a:rPr>
              <a:t>Es importante </a:t>
            </a:r>
            <a:r>
              <a:rPr lang="en-GB" sz="1600" b="1" dirty="0">
                <a:latin typeface="Century Gothic" panose="020B0502020202020204" pitchFamily="34" charset="0"/>
              </a:rPr>
              <a:t>escuchar</a:t>
            </a:r>
            <a:r>
              <a:rPr lang="en-GB" sz="1600" dirty="0">
                <a:latin typeface="Century Gothic" panose="020B0502020202020204" pitchFamily="34" charset="0"/>
              </a:rPr>
              <a:t>.</a:t>
            </a:r>
          </a:p>
        </p:txBody>
      </p:sp>
      <p:sp>
        <p:nvSpPr>
          <p:cNvPr id="7" name="TextBox 6"/>
          <p:cNvSpPr txBox="1"/>
          <p:nvPr/>
        </p:nvSpPr>
        <p:spPr>
          <a:xfrm>
            <a:off x="27750" y="2614170"/>
            <a:ext cx="10406457" cy="338554"/>
          </a:xfrm>
          <a:prstGeom prst="rect">
            <a:avLst/>
          </a:prstGeom>
          <a:noFill/>
        </p:spPr>
        <p:txBody>
          <a:bodyPr wrap="square" rtlCol="0">
            <a:spAutoFit/>
          </a:bodyPr>
          <a:lstStyle/>
          <a:p>
            <a:r>
              <a:rPr lang="en-GB" sz="1600" dirty="0">
                <a:latin typeface="Century Gothic" panose="020B0502020202020204" pitchFamily="34" charset="0"/>
              </a:rPr>
              <a:t>You can also </a:t>
            </a:r>
            <a:r>
              <a:rPr lang="en-GB" sz="1600" i="1" dirty="0">
                <a:latin typeface="Century Gothic" panose="020B0502020202020204" pitchFamily="34" charset="0"/>
              </a:rPr>
              <a:t>begin</a:t>
            </a:r>
            <a:r>
              <a:rPr lang="en-GB" sz="1600" dirty="0">
                <a:latin typeface="Century Gothic" panose="020B0502020202020204" pitchFamily="34" charset="0"/>
              </a:rPr>
              <a:t> a sentence with the infinitive:</a:t>
            </a:r>
          </a:p>
        </p:txBody>
      </p:sp>
      <p:sp>
        <p:nvSpPr>
          <p:cNvPr id="8" name="TextBox 7"/>
          <p:cNvSpPr txBox="1"/>
          <p:nvPr/>
        </p:nvSpPr>
        <p:spPr>
          <a:xfrm>
            <a:off x="3310271" y="2275616"/>
            <a:ext cx="4296762" cy="338554"/>
          </a:xfrm>
          <a:prstGeom prst="rect">
            <a:avLst/>
          </a:prstGeom>
          <a:noFill/>
        </p:spPr>
        <p:txBody>
          <a:bodyPr wrap="square" rtlCol="0">
            <a:spAutoFit/>
          </a:bodyPr>
          <a:lstStyle/>
          <a:p>
            <a:r>
              <a:rPr lang="en-GB" sz="1600" i="1" dirty="0">
                <a:latin typeface="Century Gothic" panose="020B0502020202020204" pitchFamily="34" charset="0"/>
              </a:rPr>
              <a:t>It’s important to listen.</a:t>
            </a:r>
          </a:p>
        </p:txBody>
      </p:sp>
      <p:sp>
        <p:nvSpPr>
          <p:cNvPr id="9" name="TextBox 8"/>
          <p:cNvSpPr txBox="1"/>
          <p:nvPr/>
        </p:nvSpPr>
        <p:spPr>
          <a:xfrm>
            <a:off x="511760" y="2937726"/>
            <a:ext cx="5371148" cy="338554"/>
          </a:xfrm>
          <a:prstGeom prst="rect">
            <a:avLst/>
          </a:prstGeom>
          <a:noFill/>
        </p:spPr>
        <p:txBody>
          <a:bodyPr wrap="square" rtlCol="0">
            <a:spAutoFit/>
          </a:bodyPr>
          <a:lstStyle/>
          <a:p>
            <a:r>
              <a:rPr lang="en-GB" sz="1600" b="1" dirty="0">
                <a:latin typeface="Century Gothic" panose="020B0502020202020204" pitchFamily="34" charset="0"/>
              </a:rPr>
              <a:t>Escuchar</a:t>
            </a:r>
            <a:r>
              <a:rPr lang="en-GB" sz="1600" dirty="0">
                <a:latin typeface="Century Gothic" panose="020B0502020202020204" pitchFamily="34" charset="0"/>
              </a:rPr>
              <a:t> es importante.</a:t>
            </a:r>
          </a:p>
        </p:txBody>
      </p:sp>
      <p:sp>
        <p:nvSpPr>
          <p:cNvPr id="10" name="TextBox 9"/>
          <p:cNvSpPr txBox="1"/>
          <p:nvPr/>
        </p:nvSpPr>
        <p:spPr>
          <a:xfrm>
            <a:off x="548680" y="1987723"/>
            <a:ext cx="3431922" cy="338554"/>
          </a:xfrm>
          <a:prstGeom prst="rect">
            <a:avLst/>
          </a:prstGeom>
          <a:noFill/>
        </p:spPr>
        <p:txBody>
          <a:bodyPr wrap="square" rtlCol="0">
            <a:spAutoFit/>
          </a:bodyPr>
          <a:lstStyle/>
          <a:p>
            <a:r>
              <a:rPr lang="en-GB" sz="1600" dirty="0">
                <a:latin typeface="Century Gothic" panose="020B0502020202020204" pitchFamily="34" charset="0"/>
              </a:rPr>
              <a:t>For example:</a:t>
            </a:r>
          </a:p>
        </p:txBody>
      </p:sp>
      <p:sp>
        <p:nvSpPr>
          <p:cNvPr id="11" name="TextBox 10"/>
          <p:cNvSpPr txBox="1"/>
          <p:nvPr/>
        </p:nvSpPr>
        <p:spPr>
          <a:xfrm>
            <a:off x="3289875" y="2944904"/>
            <a:ext cx="4296762" cy="338554"/>
          </a:xfrm>
          <a:prstGeom prst="rect">
            <a:avLst/>
          </a:prstGeom>
          <a:noFill/>
        </p:spPr>
        <p:txBody>
          <a:bodyPr wrap="square" rtlCol="0">
            <a:spAutoFit/>
          </a:bodyPr>
          <a:lstStyle/>
          <a:p>
            <a:r>
              <a:rPr lang="en-GB" sz="1600" i="1" dirty="0">
                <a:latin typeface="Century Gothic" panose="020B0502020202020204" pitchFamily="34" charset="0"/>
              </a:rPr>
              <a:t>Listening is important.</a:t>
            </a:r>
          </a:p>
        </p:txBody>
      </p:sp>
      <p:sp>
        <p:nvSpPr>
          <p:cNvPr id="12" name="TextBox 11"/>
          <p:cNvSpPr txBox="1"/>
          <p:nvPr/>
        </p:nvSpPr>
        <p:spPr>
          <a:xfrm>
            <a:off x="67512" y="1625400"/>
            <a:ext cx="9228288" cy="338554"/>
          </a:xfrm>
          <a:prstGeom prst="rect">
            <a:avLst/>
          </a:prstGeom>
          <a:noFill/>
        </p:spPr>
        <p:txBody>
          <a:bodyPr wrap="square" rtlCol="0">
            <a:spAutoFit/>
          </a:bodyPr>
          <a:lstStyle/>
          <a:p>
            <a:r>
              <a:rPr lang="en-GB" sz="1600" dirty="0">
                <a:latin typeface="Century Gothic" panose="020B0502020202020204" pitchFamily="34" charset="0"/>
              </a:rPr>
              <a:t>In Spanish, the infinitive of the verb often ends in –</a:t>
            </a:r>
            <a:r>
              <a:rPr lang="en-GB" sz="1600" b="1" dirty="0">
                <a:latin typeface="Century Gothic" panose="020B0502020202020204" pitchFamily="34" charset="0"/>
              </a:rPr>
              <a:t>ar</a:t>
            </a:r>
            <a:r>
              <a:rPr lang="en-GB" sz="1600" dirty="0">
                <a:latin typeface="Century Gothic" panose="020B0502020202020204" pitchFamily="34" charset="0"/>
              </a:rPr>
              <a:t>. </a:t>
            </a:r>
          </a:p>
        </p:txBody>
      </p:sp>
      <p:sp>
        <p:nvSpPr>
          <p:cNvPr id="13" name="TextBox 12"/>
          <p:cNvSpPr txBox="1"/>
          <p:nvPr/>
        </p:nvSpPr>
        <p:spPr>
          <a:xfrm>
            <a:off x="67512" y="1324375"/>
            <a:ext cx="6673856" cy="338554"/>
          </a:xfrm>
          <a:prstGeom prst="rect">
            <a:avLst/>
          </a:prstGeom>
          <a:noFill/>
        </p:spPr>
        <p:txBody>
          <a:bodyPr wrap="square" rtlCol="0">
            <a:spAutoFit/>
          </a:bodyPr>
          <a:lstStyle/>
          <a:p>
            <a:r>
              <a:rPr lang="en-GB" sz="1600" dirty="0">
                <a:latin typeface="Century Gothic" panose="020B0502020202020204" pitchFamily="34" charset="0"/>
              </a:rPr>
              <a:t>In English, this is often written ‘to + verb’. </a:t>
            </a:r>
          </a:p>
        </p:txBody>
      </p:sp>
      <p:sp>
        <p:nvSpPr>
          <p:cNvPr id="14" name="TextBox 13"/>
          <p:cNvSpPr txBox="1"/>
          <p:nvPr/>
        </p:nvSpPr>
        <p:spPr>
          <a:xfrm>
            <a:off x="67512" y="3319190"/>
            <a:ext cx="11567042" cy="338554"/>
          </a:xfrm>
          <a:prstGeom prst="rect">
            <a:avLst/>
          </a:prstGeom>
          <a:noFill/>
        </p:spPr>
        <p:txBody>
          <a:bodyPr wrap="square" rtlCol="0">
            <a:spAutoFit/>
          </a:bodyPr>
          <a:lstStyle/>
          <a:p>
            <a:r>
              <a:rPr lang="en-GB" sz="1600" dirty="0">
                <a:latin typeface="Century Gothic" panose="020B0502020202020204" pitchFamily="34" charset="0"/>
              </a:rPr>
              <a:t>So, the infinitive often describes the </a:t>
            </a:r>
            <a:r>
              <a:rPr lang="en-GB" sz="1600" i="1" dirty="0">
                <a:latin typeface="Century Gothic" panose="020B0502020202020204" pitchFamily="34" charset="0"/>
              </a:rPr>
              <a:t>general meaning </a:t>
            </a:r>
            <a:r>
              <a:rPr lang="en-GB" sz="1600" dirty="0">
                <a:latin typeface="Century Gothic" panose="020B0502020202020204" pitchFamily="34" charset="0"/>
              </a:rPr>
              <a:t>of the verb. </a:t>
            </a:r>
          </a:p>
        </p:txBody>
      </p:sp>
      <p:sp>
        <p:nvSpPr>
          <p:cNvPr id="15" name="Rectangle 14"/>
          <p:cNvSpPr/>
          <p:nvPr/>
        </p:nvSpPr>
        <p:spPr>
          <a:xfrm>
            <a:off x="27750" y="695390"/>
            <a:ext cx="4820550" cy="369332"/>
          </a:xfrm>
          <a:prstGeom prst="rect">
            <a:avLst/>
          </a:prstGeom>
        </p:spPr>
        <p:txBody>
          <a:bodyPr wrap="none">
            <a:spAutoFit/>
          </a:bodyPr>
          <a:lstStyle/>
          <a:p>
            <a:r>
              <a:rPr lang="en-GB" b="1" dirty="0">
                <a:solidFill>
                  <a:srgbClr val="000000"/>
                </a:solidFill>
                <a:latin typeface="Century Gothic" panose="020B0502020202020204" pitchFamily="34" charset="0"/>
              </a:rPr>
              <a:t>-</a:t>
            </a:r>
            <a:r>
              <a:rPr lang="en-GB" b="1" dirty="0" err="1">
                <a:solidFill>
                  <a:srgbClr val="000000"/>
                </a:solidFill>
                <a:latin typeface="Century Gothic" panose="020B0502020202020204" pitchFamily="34" charset="0"/>
              </a:rPr>
              <a:t>ar</a:t>
            </a:r>
            <a:r>
              <a:rPr lang="en-GB" b="1" dirty="0">
                <a:solidFill>
                  <a:srgbClr val="000000"/>
                </a:solidFill>
                <a:latin typeface="Century Gothic" panose="020B0502020202020204" pitchFamily="34" charset="0"/>
              </a:rPr>
              <a:t> verbs: infinitive and 3</a:t>
            </a:r>
            <a:r>
              <a:rPr lang="en-GB" b="1" baseline="30000" dirty="0">
                <a:solidFill>
                  <a:srgbClr val="000000"/>
                </a:solidFill>
                <a:latin typeface="Century Gothic" panose="020B0502020202020204" pitchFamily="34" charset="0"/>
              </a:rPr>
              <a:t>rd</a:t>
            </a:r>
            <a:r>
              <a:rPr lang="en-GB" b="1" dirty="0">
                <a:solidFill>
                  <a:srgbClr val="000000"/>
                </a:solidFill>
                <a:latin typeface="Century Gothic" panose="020B0502020202020204" pitchFamily="34" charset="0"/>
              </a:rPr>
              <a:t> person singular</a:t>
            </a:r>
          </a:p>
        </p:txBody>
      </p:sp>
      <p:sp>
        <p:nvSpPr>
          <p:cNvPr id="16" name="TextBox 15"/>
          <p:cNvSpPr txBox="1"/>
          <p:nvPr/>
        </p:nvSpPr>
        <p:spPr>
          <a:xfrm>
            <a:off x="67512" y="3734800"/>
            <a:ext cx="6601848" cy="338554"/>
          </a:xfrm>
          <a:prstGeom prst="rect">
            <a:avLst/>
          </a:prstGeom>
          <a:noFill/>
        </p:spPr>
        <p:txBody>
          <a:bodyPr wrap="square" rtlCol="0">
            <a:spAutoFit/>
          </a:bodyPr>
          <a:lstStyle/>
          <a:p>
            <a:r>
              <a:rPr lang="en-GB" sz="1600" dirty="0">
                <a:latin typeface="Century Gothic" panose="020B0502020202020204" pitchFamily="34" charset="0"/>
              </a:rPr>
              <a:t>To mean ‘</a:t>
            </a:r>
            <a:r>
              <a:rPr lang="en-GB" sz="1600" u="sng" dirty="0">
                <a:latin typeface="Century Gothic" panose="020B0502020202020204" pitchFamily="34" charset="0"/>
              </a:rPr>
              <a:t>s/he</a:t>
            </a:r>
            <a:r>
              <a:rPr lang="en-GB" sz="1600" dirty="0">
                <a:latin typeface="Century Gothic" panose="020B0502020202020204" pitchFamily="34" charset="0"/>
              </a:rPr>
              <a:t>’ or ‘</a:t>
            </a:r>
            <a:r>
              <a:rPr lang="en-GB" sz="1600" u="sng" dirty="0">
                <a:latin typeface="Century Gothic" panose="020B0502020202020204" pitchFamily="34" charset="0"/>
              </a:rPr>
              <a:t>it</a:t>
            </a:r>
            <a:r>
              <a:rPr lang="en-GB" sz="1600" dirty="0">
                <a:latin typeface="Century Gothic" panose="020B0502020202020204" pitchFamily="34" charset="0"/>
              </a:rPr>
              <a:t>’ with a verb, the verb ending changes to –</a:t>
            </a:r>
            <a:r>
              <a:rPr lang="en-GB" sz="1600" b="1" dirty="0">
                <a:latin typeface="Century Gothic" panose="020B0502020202020204" pitchFamily="34" charset="0"/>
              </a:rPr>
              <a:t>a</a:t>
            </a:r>
            <a:r>
              <a:rPr lang="en-GB" sz="1600" dirty="0">
                <a:latin typeface="Century Gothic" panose="020B0502020202020204" pitchFamily="34" charset="0"/>
              </a:rPr>
              <a:t>.</a:t>
            </a:r>
            <a:endParaRPr lang="en-GB" sz="1600" i="1" dirty="0">
              <a:latin typeface="Century Gothic" panose="020B0502020202020204" pitchFamily="34" charset="0"/>
            </a:endParaRPr>
          </a:p>
        </p:txBody>
      </p:sp>
      <p:sp>
        <p:nvSpPr>
          <p:cNvPr id="17" name="TextBox 16"/>
          <p:cNvSpPr txBox="1"/>
          <p:nvPr/>
        </p:nvSpPr>
        <p:spPr>
          <a:xfrm>
            <a:off x="526015" y="4478522"/>
            <a:ext cx="4088820" cy="338554"/>
          </a:xfrm>
          <a:prstGeom prst="rect">
            <a:avLst/>
          </a:prstGeom>
          <a:noFill/>
        </p:spPr>
        <p:txBody>
          <a:bodyPr wrap="square" rtlCol="0">
            <a:spAutoFit/>
          </a:bodyPr>
          <a:lstStyle/>
          <a:p>
            <a:r>
              <a:rPr lang="en-GB" sz="1600" b="1" dirty="0">
                <a:latin typeface="Century Gothic" panose="020B0502020202020204" pitchFamily="34" charset="0"/>
              </a:rPr>
              <a:t>Escucha</a:t>
            </a:r>
            <a:r>
              <a:rPr lang="en-GB" sz="1600" dirty="0">
                <a:latin typeface="Century Gothic" panose="020B0502020202020204" pitchFamily="34" charset="0"/>
              </a:rPr>
              <a:t> música.</a:t>
            </a:r>
          </a:p>
        </p:txBody>
      </p:sp>
      <p:sp>
        <p:nvSpPr>
          <p:cNvPr id="18" name="TextBox 17"/>
          <p:cNvSpPr txBox="1"/>
          <p:nvPr/>
        </p:nvSpPr>
        <p:spPr>
          <a:xfrm>
            <a:off x="3310271" y="4502172"/>
            <a:ext cx="4088820" cy="338554"/>
          </a:xfrm>
          <a:prstGeom prst="rect">
            <a:avLst/>
          </a:prstGeom>
          <a:noFill/>
        </p:spPr>
        <p:txBody>
          <a:bodyPr wrap="square" rtlCol="0">
            <a:spAutoFit/>
          </a:bodyPr>
          <a:lstStyle/>
          <a:p>
            <a:r>
              <a:rPr lang="en-GB" sz="1600" i="1" dirty="0">
                <a:latin typeface="Century Gothic" panose="020B0502020202020204" pitchFamily="34" charset="0"/>
              </a:rPr>
              <a:t>S/he listens to music.</a:t>
            </a:r>
          </a:p>
        </p:txBody>
      </p:sp>
      <p:sp>
        <p:nvSpPr>
          <p:cNvPr id="19" name="TextBox 18"/>
          <p:cNvSpPr txBox="1"/>
          <p:nvPr/>
        </p:nvSpPr>
        <p:spPr>
          <a:xfrm>
            <a:off x="526560" y="4125417"/>
            <a:ext cx="7459074" cy="338554"/>
          </a:xfrm>
          <a:prstGeom prst="rect">
            <a:avLst/>
          </a:prstGeom>
          <a:noFill/>
        </p:spPr>
        <p:txBody>
          <a:bodyPr wrap="square" rtlCol="0">
            <a:spAutoFit/>
          </a:bodyPr>
          <a:lstStyle/>
          <a:p>
            <a:r>
              <a:rPr lang="en-GB" sz="1600" dirty="0">
                <a:latin typeface="Century Gothic" panose="020B0502020202020204" pitchFamily="34" charset="0"/>
              </a:rPr>
              <a:t>For example:</a:t>
            </a:r>
          </a:p>
        </p:txBody>
      </p:sp>
      <p:sp>
        <p:nvSpPr>
          <p:cNvPr id="20" name="Oval Callout 19"/>
          <p:cNvSpPr/>
          <p:nvPr/>
        </p:nvSpPr>
        <p:spPr>
          <a:xfrm>
            <a:off x="3171147" y="5094288"/>
            <a:ext cx="2222812" cy="1133896"/>
          </a:xfrm>
          <a:prstGeom prst="wedgeEllipseCallout">
            <a:avLst>
              <a:gd name="adj1" fmla="val -25514"/>
              <a:gd name="adj2" fmla="val -77525"/>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0000"/>
                </a:solidFill>
                <a:latin typeface="Century Gothic" panose="020B0502020202020204" pitchFamily="34" charset="0"/>
              </a:rPr>
              <a:t>In English, we say ‘he’ or ‘she’ to say </a:t>
            </a:r>
            <a:r>
              <a:rPr lang="en-GB" sz="1400" b="1" i="1" dirty="0">
                <a:solidFill>
                  <a:srgbClr val="000000"/>
                </a:solidFill>
                <a:latin typeface="Century Gothic" panose="020B0502020202020204" pitchFamily="34" charset="0"/>
              </a:rPr>
              <a:t>who</a:t>
            </a:r>
            <a:r>
              <a:rPr lang="en-GB" sz="1400" b="1" dirty="0">
                <a:solidFill>
                  <a:srgbClr val="000000"/>
                </a:solidFill>
                <a:latin typeface="Century Gothic" panose="020B0502020202020204" pitchFamily="34" charset="0"/>
              </a:rPr>
              <a:t> does the action.</a:t>
            </a:r>
          </a:p>
        </p:txBody>
      </p:sp>
      <p:sp>
        <p:nvSpPr>
          <p:cNvPr id="21" name="Oval Callout 20"/>
          <p:cNvSpPr/>
          <p:nvPr/>
        </p:nvSpPr>
        <p:spPr>
          <a:xfrm>
            <a:off x="704257" y="5117938"/>
            <a:ext cx="2664179" cy="1315069"/>
          </a:xfrm>
          <a:prstGeom prst="wedgeEllipseCallout">
            <a:avLst>
              <a:gd name="adj1" fmla="val -25514"/>
              <a:gd name="adj2" fmla="val -77525"/>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0000"/>
                </a:solidFill>
                <a:latin typeface="Century Gothic" panose="020B0502020202020204" pitchFamily="34" charset="0"/>
              </a:rPr>
              <a:t>In Spanish, the verb ending tells us this. There is usually no need for the word ‘s/he’.</a:t>
            </a:r>
          </a:p>
        </p:txBody>
      </p:sp>
      <p:sp>
        <p:nvSpPr>
          <p:cNvPr id="23" name="TextBox 22"/>
          <p:cNvSpPr txBox="1"/>
          <p:nvPr/>
        </p:nvSpPr>
        <p:spPr>
          <a:xfrm>
            <a:off x="115471" y="6472622"/>
            <a:ext cx="6405926" cy="338554"/>
          </a:xfrm>
          <a:prstGeom prst="rect">
            <a:avLst/>
          </a:prstGeom>
          <a:noFill/>
        </p:spPr>
        <p:txBody>
          <a:bodyPr wrap="square" rtlCol="0">
            <a:spAutoFit/>
          </a:bodyPr>
          <a:lstStyle/>
          <a:p>
            <a:r>
              <a:rPr lang="en-GB" sz="1600" dirty="0">
                <a:latin typeface="Century Gothic" panose="020B0502020202020204" pitchFamily="34" charset="0"/>
              </a:rPr>
              <a:t>Write in Spanish:</a:t>
            </a:r>
          </a:p>
        </p:txBody>
      </p:sp>
      <p:graphicFrame>
        <p:nvGraphicFramePr>
          <p:cNvPr id="24" name="Table 23"/>
          <p:cNvGraphicFramePr>
            <a:graphicFrameLocks noGrp="1"/>
          </p:cNvGraphicFramePr>
          <p:nvPr>
            <p:extLst>
              <p:ext uri="{D42A27DB-BD31-4B8C-83A1-F6EECF244321}">
                <p14:modId xmlns:p14="http://schemas.microsoft.com/office/powerpoint/2010/main" val="452635229"/>
              </p:ext>
            </p:extLst>
          </p:nvPr>
        </p:nvGraphicFramePr>
        <p:xfrm>
          <a:off x="198437" y="6811176"/>
          <a:ext cx="6470922" cy="2133600"/>
        </p:xfrm>
        <a:graphic>
          <a:graphicData uri="http://schemas.openxmlformats.org/drawingml/2006/table">
            <a:tbl>
              <a:tblPr firstRow="1" bandRow="1">
                <a:tableStyleId>{5940675A-B579-460E-94D1-54222C63F5DA}</a:tableStyleId>
              </a:tblPr>
              <a:tblGrid>
                <a:gridCol w="2654499">
                  <a:extLst>
                    <a:ext uri="{9D8B030D-6E8A-4147-A177-3AD203B41FA5}">
                      <a16:colId xmlns:a16="http://schemas.microsoft.com/office/drawing/2014/main" val="20000"/>
                    </a:ext>
                  </a:extLst>
                </a:gridCol>
                <a:gridCol w="3816423">
                  <a:extLst>
                    <a:ext uri="{9D8B030D-6E8A-4147-A177-3AD203B41FA5}">
                      <a16:colId xmlns:a16="http://schemas.microsoft.com/office/drawing/2014/main" val="20001"/>
                    </a:ext>
                  </a:extLst>
                </a:gridCol>
              </a:tblGrid>
              <a:tr h="239779">
                <a:tc>
                  <a:txBody>
                    <a:bodyPr/>
                    <a:lstStyle/>
                    <a:p>
                      <a:r>
                        <a:rPr lang="en-GB" sz="1400" dirty="0">
                          <a:latin typeface="Century Gothic" panose="020B0502020202020204" pitchFamily="34" charset="0"/>
                        </a:rPr>
                        <a:t>1 It</a:t>
                      </a:r>
                      <a:r>
                        <a:rPr lang="en-GB" sz="1400" baseline="0" dirty="0">
                          <a:latin typeface="Century Gothic" panose="020B0502020202020204" pitchFamily="34" charset="0"/>
                        </a:rPr>
                        <a:t>’s important to dance.</a:t>
                      </a:r>
                      <a:endParaRPr lang="en-GB" sz="1400" dirty="0">
                        <a:latin typeface="Century Gothic" panose="020B0502020202020204" pitchFamily="34" charset="0"/>
                      </a:endParaRPr>
                    </a:p>
                  </a:txBody>
                  <a:tcPr/>
                </a:tc>
                <a:tc>
                  <a:txBody>
                    <a:bodyPr/>
                    <a:lstStyle/>
                    <a:p>
                      <a:endParaRPr lang="en-GB" sz="1400" dirty="0">
                        <a:latin typeface="Century Gothic" panose="020B0502020202020204" pitchFamily="34" charset="0"/>
                      </a:endParaRPr>
                    </a:p>
                  </a:txBody>
                  <a:tcPr/>
                </a:tc>
                <a:extLst>
                  <a:ext uri="{0D108BD9-81ED-4DB2-BD59-A6C34878D82A}">
                    <a16:rowId xmlns:a16="http://schemas.microsoft.com/office/drawing/2014/main" val="10000"/>
                  </a:ext>
                </a:extLst>
              </a:tr>
              <a:tr h="239779">
                <a:tc>
                  <a:txBody>
                    <a:bodyPr/>
                    <a:lstStyle/>
                    <a:p>
                      <a:r>
                        <a:rPr lang="en-GB" sz="1400" dirty="0">
                          <a:latin typeface="Century Gothic" panose="020B0502020202020204" pitchFamily="34" charset="0"/>
                        </a:rPr>
                        <a:t>2 She arrives early.</a:t>
                      </a:r>
                    </a:p>
                  </a:txBody>
                  <a:tcPr/>
                </a:tc>
                <a:tc>
                  <a:txBody>
                    <a:bodyPr/>
                    <a:lstStyle/>
                    <a:p>
                      <a:endParaRPr lang="en-GB" sz="1400" dirty="0">
                        <a:latin typeface="Century Gothic" panose="020B0502020202020204" pitchFamily="34" charset="0"/>
                      </a:endParaRPr>
                    </a:p>
                  </a:txBody>
                  <a:tcPr/>
                </a:tc>
                <a:extLst>
                  <a:ext uri="{0D108BD9-81ED-4DB2-BD59-A6C34878D82A}">
                    <a16:rowId xmlns:a16="http://schemas.microsoft.com/office/drawing/2014/main" val="10001"/>
                  </a:ext>
                </a:extLst>
              </a:tr>
              <a:tr h="239779">
                <a:tc>
                  <a:txBody>
                    <a:bodyPr/>
                    <a:lstStyle/>
                    <a:p>
                      <a:r>
                        <a:rPr lang="en-GB" sz="1400" dirty="0">
                          <a:latin typeface="Century Gothic" panose="020B0502020202020204" pitchFamily="34" charset="0"/>
                        </a:rPr>
                        <a:t>3 He talks</a:t>
                      </a:r>
                      <a:r>
                        <a:rPr lang="en-GB" sz="1400" baseline="0" dirty="0">
                          <a:latin typeface="Century Gothic" panose="020B0502020202020204" pitchFamily="34" charset="0"/>
                        </a:rPr>
                        <a:t> with a partner.</a:t>
                      </a:r>
                      <a:endParaRPr lang="en-GB" sz="1400" dirty="0">
                        <a:latin typeface="Century Gothic" panose="020B0502020202020204" pitchFamily="34" charset="0"/>
                      </a:endParaRPr>
                    </a:p>
                  </a:txBody>
                  <a:tcPr/>
                </a:tc>
                <a:tc>
                  <a:txBody>
                    <a:bodyPr/>
                    <a:lstStyle/>
                    <a:p>
                      <a:endParaRPr lang="en-GB" sz="1400" dirty="0">
                        <a:latin typeface="Century Gothic" panose="020B0502020202020204" pitchFamily="34" charset="0"/>
                      </a:endParaRPr>
                    </a:p>
                  </a:txBody>
                  <a:tcPr/>
                </a:tc>
                <a:extLst>
                  <a:ext uri="{0D108BD9-81ED-4DB2-BD59-A6C34878D82A}">
                    <a16:rowId xmlns:a16="http://schemas.microsoft.com/office/drawing/2014/main" val="10002"/>
                  </a:ext>
                </a:extLst>
              </a:tr>
              <a:tr h="239779">
                <a:tc>
                  <a:txBody>
                    <a:bodyPr/>
                    <a:lstStyle/>
                    <a:p>
                      <a:r>
                        <a:rPr lang="en-GB" sz="1400" dirty="0">
                          <a:latin typeface="Century Gothic" panose="020B0502020202020204" pitchFamily="34" charset="0"/>
                        </a:rPr>
                        <a:t>4 It’s important to talk.</a:t>
                      </a:r>
                    </a:p>
                  </a:txBody>
                  <a:tcPr/>
                </a:tc>
                <a:tc>
                  <a:txBody>
                    <a:bodyPr/>
                    <a:lstStyle/>
                    <a:p>
                      <a:endParaRPr lang="en-GB" sz="1400" dirty="0">
                        <a:latin typeface="Century Gothic" panose="020B0502020202020204" pitchFamily="34" charset="0"/>
                      </a:endParaRPr>
                    </a:p>
                  </a:txBody>
                  <a:tcPr/>
                </a:tc>
                <a:extLst>
                  <a:ext uri="{0D108BD9-81ED-4DB2-BD59-A6C34878D82A}">
                    <a16:rowId xmlns:a16="http://schemas.microsoft.com/office/drawing/2014/main" val="10003"/>
                  </a:ext>
                </a:extLst>
              </a:tr>
              <a:tr h="239779">
                <a:tc>
                  <a:txBody>
                    <a:bodyPr/>
                    <a:lstStyle/>
                    <a:p>
                      <a:r>
                        <a:rPr lang="en-GB" sz="1400" dirty="0">
                          <a:latin typeface="Century Gothic" panose="020B0502020202020204" pitchFamily="34" charset="0"/>
                        </a:rPr>
                        <a:t>5 It’s also important to listen.</a:t>
                      </a:r>
                    </a:p>
                  </a:txBody>
                  <a:tcPr/>
                </a:tc>
                <a:tc>
                  <a:txBody>
                    <a:bodyPr/>
                    <a:lstStyle/>
                    <a:p>
                      <a:endParaRPr lang="en-GB" sz="1400" dirty="0">
                        <a:latin typeface="Century Gothic" panose="020B0502020202020204" pitchFamily="34" charset="0"/>
                      </a:endParaRPr>
                    </a:p>
                  </a:txBody>
                  <a:tcPr/>
                </a:tc>
                <a:extLst>
                  <a:ext uri="{0D108BD9-81ED-4DB2-BD59-A6C34878D82A}">
                    <a16:rowId xmlns:a16="http://schemas.microsoft.com/office/drawing/2014/main" val="10004"/>
                  </a:ext>
                </a:extLst>
              </a:tr>
              <a:tr h="239779">
                <a:tc>
                  <a:txBody>
                    <a:bodyPr/>
                    <a:lstStyle/>
                    <a:p>
                      <a:r>
                        <a:rPr lang="en-GB" sz="1400" dirty="0">
                          <a:latin typeface="Century Gothic" panose="020B0502020202020204" pitchFamily="34" charset="0"/>
                        </a:rPr>
                        <a:t>6 Who talks well?</a:t>
                      </a:r>
                    </a:p>
                  </a:txBody>
                  <a:tcPr/>
                </a:tc>
                <a:tc>
                  <a:txBody>
                    <a:bodyPr/>
                    <a:lstStyle/>
                    <a:p>
                      <a:endParaRPr lang="en-GB" sz="1400" dirty="0">
                        <a:latin typeface="Century Gothic" panose="020B0502020202020204" pitchFamily="34" charset="0"/>
                      </a:endParaRPr>
                    </a:p>
                  </a:txBody>
                  <a:tcPr/>
                </a:tc>
                <a:extLst>
                  <a:ext uri="{0D108BD9-81ED-4DB2-BD59-A6C34878D82A}">
                    <a16:rowId xmlns:a16="http://schemas.microsoft.com/office/drawing/2014/main" val="10005"/>
                  </a:ext>
                </a:extLst>
              </a:tr>
              <a:tr h="239779">
                <a:tc>
                  <a:txBody>
                    <a:bodyPr/>
                    <a:lstStyle/>
                    <a:p>
                      <a:r>
                        <a:rPr lang="en-GB" sz="1400" dirty="0">
                          <a:latin typeface="Century Gothic" panose="020B0502020202020204" pitchFamily="34" charset="0"/>
                        </a:rPr>
                        <a:t>7 He arrives late.</a:t>
                      </a:r>
                    </a:p>
                  </a:txBody>
                  <a:tcPr/>
                </a:tc>
                <a:tc>
                  <a:txBody>
                    <a:bodyPr/>
                    <a:lstStyle/>
                    <a:p>
                      <a:endParaRPr lang="en-GB" sz="1400" dirty="0">
                        <a:latin typeface="Century Gothic" panose="020B0502020202020204" pitchFamily="34" charset="0"/>
                      </a:endParaRPr>
                    </a:p>
                  </a:txBody>
                  <a:tcPr/>
                </a:tc>
                <a:extLst>
                  <a:ext uri="{0D108BD9-81ED-4DB2-BD59-A6C34878D82A}">
                    <a16:rowId xmlns:a16="http://schemas.microsoft.com/office/drawing/2014/main" val="10006"/>
                  </a:ext>
                </a:extLst>
              </a:tr>
            </a:tbl>
          </a:graphicData>
        </a:graphic>
      </p:graphicFrame>
      <p:sp>
        <p:nvSpPr>
          <p:cNvPr id="2" name="Title 1">
            <a:extLst>
              <a:ext uri="{FF2B5EF4-FFF2-40B4-BE49-F238E27FC236}">
                <a16:creationId xmlns:a16="http://schemas.microsoft.com/office/drawing/2014/main" id="{49B471E9-9CF0-5249-ADF5-C11BCACBFEE0}"/>
              </a:ext>
            </a:extLst>
          </p:cNvPr>
          <p:cNvSpPr>
            <a:spLocks noGrp="1"/>
          </p:cNvSpPr>
          <p:nvPr>
            <p:ph type="title"/>
          </p:nvPr>
        </p:nvSpPr>
        <p:spPr>
          <a:xfrm>
            <a:off x="191497" y="182790"/>
            <a:ext cx="1997108" cy="362947"/>
          </a:xfrm>
        </p:spPr>
        <p:txBody>
          <a:bodyPr/>
          <a:lstStyle/>
          <a:p>
            <a:r>
              <a:rPr lang="en-GB" sz="2000" b="1" dirty="0">
                <a:solidFill>
                  <a:srgbClr val="FFFFFF"/>
                </a:solidFill>
                <a:latin typeface="Century Gothic" panose="020B0502020202020204" pitchFamily="34" charset="0"/>
              </a:rPr>
              <a:t>T1.1 Semana 6</a:t>
            </a:r>
            <a:endParaRPr lang="en-US" sz="2000" dirty="0"/>
          </a:p>
        </p:txBody>
      </p:sp>
      <p:sp>
        <p:nvSpPr>
          <p:cNvPr id="25"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14</a:t>
            </a:r>
          </a:p>
        </p:txBody>
      </p:sp>
      <p:sp>
        <p:nvSpPr>
          <p:cNvPr id="26" name="Rectangle 25">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19915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0699589"/>
              </p:ext>
            </p:extLst>
          </p:nvPr>
        </p:nvGraphicFramePr>
        <p:xfrm>
          <a:off x="548680" y="776046"/>
          <a:ext cx="5112568" cy="5061600"/>
        </p:xfrm>
        <a:graphic>
          <a:graphicData uri="http://schemas.openxmlformats.org/drawingml/2006/table">
            <a:tbl>
              <a:tblPr>
                <a:tableStyleId>{5940675A-B579-460E-94D1-54222C63F5DA}</a:tableStyleId>
              </a:tblPr>
              <a:tblGrid>
                <a:gridCol w="1944216">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0">
                <a:tc>
                  <a:txBody>
                    <a:bodyPr/>
                    <a:lstStyle/>
                    <a:p>
                      <a:pPr algn="l" fontAlgn="b"/>
                      <a:r>
                        <a:rPr lang="en-GB" sz="1600" u="none" strike="noStrike" dirty="0" err="1">
                          <a:effectLst/>
                          <a:latin typeface="Century Gothic" panose="020B0502020202020204" pitchFamily="34" charset="0"/>
                        </a:rPr>
                        <a:t>bailar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dance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0"/>
                  </a:ext>
                </a:extLst>
              </a:tr>
              <a:tr h="209550">
                <a:tc>
                  <a:txBody>
                    <a:bodyPr/>
                    <a:lstStyle/>
                    <a:p>
                      <a:pPr algn="l" fontAlgn="b"/>
                      <a:r>
                        <a:rPr lang="en-GB" sz="1600" u="none" strike="noStrike" dirty="0" err="1">
                          <a:effectLst/>
                          <a:latin typeface="Century Gothic" panose="020B0502020202020204" pitchFamily="34" charset="0"/>
                        </a:rPr>
                        <a:t>comprar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buy</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1"/>
                  </a:ext>
                </a:extLst>
              </a:tr>
              <a:tr h="209550">
                <a:tc>
                  <a:txBody>
                    <a:bodyPr/>
                    <a:lstStyle/>
                    <a:p>
                      <a:pPr algn="l" fontAlgn="b"/>
                      <a:r>
                        <a:rPr lang="en-GB" sz="1600" u="none" strike="noStrike" dirty="0" err="1">
                          <a:effectLst/>
                          <a:latin typeface="Century Gothic" panose="020B0502020202020204" pitchFamily="34" charset="0"/>
                        </a:rPr>
                        <a:t>escuchar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listen</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2"/>
                  </a:ext>
                </a:extLst>
              </a:tr>
              <a:tr h="209550">
                <a:tc>
                  <a:txBody>
                    <a:bodyPr/>
                    <a:lstStyle/>
                    <a:p>
                      <a:pPr algn="l" fontAlgn="b"/>
                      <a:r>
                        <a:rPr lang="en-GB" sz="1600" u="none" strike="noStrike" dirty="0" err="1">
                          <a:effectLst/>
                          <a:latin typeface="Century Gothic" panose="020B0502020202020204" pitchFamily="34" charset="0"/>
                        </a:rPr>
                        <a:t>hablar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speak, to talk</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3"/>
                  </a:ext>
                </a:extLst>
              </a:tr>
              <a:tr h="209550">
                <a:tc>
                  <a:txBody>
                    <a:bodyPr/>
                    <a:lstStyle/>
                    <a:p>
                      <a:pPr algn="l" fontAlgn="b"/>
                      <a:r>
                        <a:rPr lang="en-GB" sz="1600" u="none" strike="noStrike" dirty="0" err="1">
                          <a:effectLst/>
                          <a:latin typeface="Century Gothic" panose="020B0502020202020204" pitchFamily="34" charset="0"/>
                        </a:rPr>
                        <a:t>llegar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arrive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4"/>
                  </a:ext>
                </a:extLst>
              </a:tr>
              <a:tr h="209550">
                <a:tc>
                  <a:txBody>
                    <a:bodyPr/>
                    <a:lstStyle/>
                    <a:p>
                      <a:pPr algn="l" fontAlgn="b"/>
                      <a:r>
                        <a:rPr lang="en-GB" sz="1600" u="none" strike="noStrike" dirty="0">
                          <a:effectLst/>
                          <a:latin typeface="Century Gothic" panose="020B0502020202020204" pitchFamily="34" charset="0"/>
                        </a:rPr>
                        <a:t>¿</a:t>
                      </a:r>
                      <a:r>
                        <a:rPr lang="en-GB" sz="1600" u="none" strike="noStrike" dirty="0" err="1">
                          <a:effectLst/>
                          <a:latin typeface="Century Gothic" panose="020B0502020202020204" pitchFamily="34" charset="0"/>
                        </a:rPr>
                        <a:t>quién</a:t>
                      </a:r>
                      <a:r>
                        <a:rPr lang="en-GB" sz="1600" u="none" strike="noStrike" dirty="0">
                          <a:effectLst/>
                          <a:latin typeface="Century Gothic" panose="020B0502020202020204" pitchFamily="34" charset="0"/>
                        </a:rPr>
                        <a:t>?</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who?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5"/>
                  </a:ext>
                </a:extLst>
              </a:tr>
              <a:tr h="209550">
                <a:tc>
                  <a:txBody>
                    <a:bodyPr/>
                    <a:lstStyle/>
                    <a:p>
                      <a:pPr algn="l" fontAlgn="b"/>
                      <a:r>
                        <a:rPr lang="en-GB" sz="1600" u="none" strike="noStrike" dirty="0" err="1">
                          <a:effectLst/>
                          <a:latin typeface="Century Gothic" panose="020B0502020202020204" pitchFamily="34" charset="0"/>
                        </a:rPr>
                        <a:t>una</a:t>
                      </a:r>
                      <a:r>
                        <a:rPr lang="en-GB" sz="1600" u="none" strike="noStrike" dirty="0">
                          <a:effectLst/>
                          <a:latin typeface="Century Gothic" panose="020B0502020202020204" pitchFamily="34" charset="0"/>
                        </a:rPr>
                        <a:t> </a:t>
                      </a:r>
                      <a:r>
                        <a:rPr lang="en-GB" sz="1600" u="none" strike="noStrike" dirty="0" err="1">
                          <a:effectLst/>
                          <a:latin typeface="Century Gothic" panose="020B0502020202020204" pitchFamily="34" charset="0"/>
                        </a:rPr>
                        <a:t>amiga</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a female friend</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6"/>
                  </a:ext>
                </a:extLst>
              </a:tr>
              <a:tr h="209550">
                <a:tc>
                  <a:txBody>
                    <a:bodyPr/>
                    <a:lstStyle/>
                    <a:p>
                      <a:pPr algn="l" fontAlgn="b"/>
                      <a:r>
                        <a:rPr lang="en-GB" sz="1600" u="none" strike="noStrike" dirty="0">
                          <a:effectLst/>
                          <a:latin typeface="Century Gothic" panose="020B0502020202020204" pitchFamily="34" charset="0"/>
                        </a:rPr>
                        <a:t>la </a:t>
                      </a:r>
                      <a:r>
                        <a:rPr lang="en-GB" sz="1600" u="none" strike="noStrike" dirty="0" err="1">
                          <a:effectLst/>
                          <a:latin typeface="Century Gothic" panose="020B0502020202020204" pitchFamily="34" charset="0"/>
                        </a:rPr>
                        <a:t>música</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music</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7"/>
                  </a:ext>
                </a:extLst>
              </a:tr>
              <a:tr h="209550">
                <a:tc>
                  <a:txBody>
                    <a:bodyPr/>
                    <a:lstStyle/>
                    <a:p>
                      <a:pPr algn="l" fontAlgn="b"/>
                      <a:r>
                        <a:rPr lang="en-GB" sz="1600" u="none" strike="noStrike" dirty="0" err="1">
                          <a:effectLst/>
                          <a:latin typeface="Century Gothic" panose="020B0502020202020204" pitchFamily="34" charset="0"/>
                        </a:rPr>
                        <a:t>una</a:t>
                      </a:r>
                      <a:r>
                        <a:rPr lang="en-GB" sz="1600" u="none" strike="noStrike" dirty="0">
                          <a:effectLst/>
                          <a:latin typeface="Century Gothic" panose="020B0502020202020204" pitchFamily="34" charset="0"/>
                        </a:rPr>
                        <a:t> </a:t>
                      </a:r>
                      <a:r>
                        <a:rPr lang="en-GB" sz="1600" u="none" strike="noStrike" dirty="0" err="1">
                          <a:effectLst/>
                          <a:latin typeface="Century Gothic" panose="020B0502020202020204" pitchFamily="34" charset="0"/>
                        </a:rPr>
                        <a:t>pareja</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a pair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8"/>
                  </a:ext>
                </a:extLst>
              </a:tr>
              <a:tr h="209550">
                <a:tc>
                  <a:txBody>
                    <a:bodyPr/>
                    <a:lstStyle/>
                    <a:p>
                      <a:pPr algn="l" fontAlgn="b"/>
                      <a:r>
                        <a:rPr lang="en-GB" sz="1600" u="none" strike="noStrike" dirty="0" err="1">
                          <a:effectLst/>
                          <a:latin typeface="Century Gothic" panose="020B0502020202020204" pitchFamily="34" charset="0"/>
                        </a:rPr>
                        <a:t>importante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important</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9"/>
                  </a:ext>
                </a:extLst>
              </a:tr>
              <a:tr h="209550">
                <a:tc>
                  <a:txBody>
                    <a:bodyPr/>
                    <a:lstStyle/>
                    <a:p>
                      <a:pPr algn="l" fontAlgn="b"/>
                      <a:r>
                        <a:rPr lang="en-GB" sz="1600" u="none" strike="noStrike" dirty="0" err="1">
                          <a:effectLst/>
                          <a:latin typeface="Century Gothic" panose="020B0502020202020204" pitchFamily="34" charset="0"/>
                        </a:rPr>
                        <a:t>bien</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well</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0"/>
                  </a:ext>
                </a:extLst>
              </a:tr>
              <a:tr h="209550">
                <a:tc>
                  <a:txBody>
                    <a:bodyPr/>
                    <a:lstStyle/>
                    <a:p>
                      <a:pPr algn="l" fontAlgn="b"/>
                      <a:r>
                        <a:rPr lang="en-GB" sz="1600" u="none" strike="noStrike" dirty="0" err="1">
                          <a:effectLst/>
                          <a:latin typeface="Century Gothic" panose="020B0502020202020204" pitchFamily="34" charset="0"/>
                        </a:rPr>
                        <a:t>temprano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early</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1"/>
                  </a:ext>
                </a:extLst>
              </a:tr>
              <a:tr h="209550">
                <a:tc>
                  <a:txBody>
                    <a:bodyPr/>
                    <a:lstStyle/>
                    <a:p>
                      <a:pPr algn="l" fontAlgn="b"/>
                      <a:r>
                        <a:rPr lang="en-GB" sz="1600" u="none" strike="noStrike" dirty="0" err="1">
                          <a:effectLst/>
                          <a:latin typeface="Century Gothic" panose="020B0502020202020204" pitchFamily="34" charset="0"/>
                        </a:rPr>
                        <a:t>tarde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late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2"/>
                  </a:ext>
                </a:extLst>
              </a:tr>
              <a:tr h="209550">
                <a:tc>
                  <a:txBody>
                    <a:bodyPr/>
                    <a:lstStyle/>
                    <a:p>
                      <a:pPr algn="l" fontAlgn="b"/>
                      <a:r>
                        <a:rPr lang="en-GB" sz="1600" u="none" strike="noStrike" dirty="0">
                          <a:effectLst/>
                          <a:latin typeface="Century Gothic" panose="020B0502020202020204" pitchFamily="34" charset="0"/>
                        </a:rPr>
                        <a:t>con</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with</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3"/>
                  </a:ext>
                </a:extLst>
              </a:tr>
              <a:tr h="209550">
                <a:tc>
                  <a:txBody>
                    <a:bodyPr/>
                    <a:lstStyle/>
                    <a:p>
                      <a:pPr algn="l" fontAlgn="b"/>
                      <a:r>
                        <a:rPr lang="en-GB" sz="1600" u="none" strike="noStrike" dirty="0" err="1">
                          <a:effectLst/>
                          <a:latin typeface="Century Gothic" panose="020B0502020202020204" pitchFamily="34" charset="0"/>
                        </a:rPr>
                        <a:t>otra</a:t>
                      </a:r>
                      <a:r>
                        <a:rPr lang="en-GB" sz="1600" u="none" strike="noStrike" dirty="0">
                          <a:effectLst/>
                          <a:latin typeface="Century Gothic" panose="020B0502020202020204" pitchFamily="34" charset="0"/>
                        </a:rPr>
                        <a:t> </a:t>
                      </a:r>
                      <a:r>
                        <a:rPr lang="en-GB" sz="1600" u="none" strike="noStrike" dirty="0" err="1">
                          <a:effectLst/>
                          <a:latin typeface="Century Gothic" panose="020B0502020202020204" pitchFamily="34" charset="0"/>
                        </a:rPr>
                        <a:t>vez</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again</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4"/>
                  </a:ext>
                </a:extLst>
              </a:tr>
            </a:tbl>
          </a:graphicData>
        </a:graphic>
      </p:graphicFrame>
      <p:sp>
        <p:nvSpPr>
          <p:cNvPr id="3" name="Rectangle 2">
            <a:extLst>
              <a:ext uri="{FF2B5EF4-FFF2-40B4-BE49-F238E27FC236}">
                <a16:creationId xmlns:a16="http://schemas.microsoft.com/office/drawing/2014/main" id="{62EBD834-1E2D-44FA-960B-D5E01CB2C65F}"/>
              </a:ext>
            </a:extLst>
          </p:cNvPr>
          <p:cNvSpPr/>
          <p:nvPr/>
        </p:nvSpPr>
        <p:spPr>
          <a:xfrm>
            <a:off x="116632" y="179512"/>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sz="1600" b="1" dirty="0">
              <a:solidFill>
                <a:srgbClr val="FFFFFF"/>
              </a:solidFill>
              <a:latin typeface="Century Gothic" panose="020B0502020202020204" pitchFamily="34" charset="0"/>
            </a:endParaRPr>
          </a:p>
        </p:txBody>
      </p:sp>
      <p:sp>
        <p:nvSpPr>
          <p:cNvPr id="4" name="Rectangle 3">
            <a:extLst>
              <a:ext uri="{FF2B5EF4-FFF2-40B4-BE49-F238E27FC236}">
                <a16:creationId xmlns:a16="http://schemas.microsoft.com/office/drawing/2014/main" id="{187D3DE4-1B8E-4EF9-A0F4-FAE19AE97A2E}"/>
              </a:ext>
            </a:extLst>
          </p:cNvPr>
          <p:cNvSpPr/>
          <p:nvPr/>
        </p:nvSpPr>
        <p:spPr>
          <a:xfrm>
            <a:off x="5004484" y="179512"/>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sp>
        <p:nvSpPr>
          <p:cNvPr id="6" name="Rounded Rectangle 5"/>
          <p:cNvSpPr/>
          <p:nvPr/>
        </p:nvSpPr>
        <p:spPr>
          <a:xfrm>
            <a:off x="2704574" y="6526694"/>
            <a:ext cx="1368152" cy="648072"/>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1.1.3</a:t>
            </a:r>
          </a:p>
        </p:txBody>
      </p:sp>
      <p:pic>
        <p:nvPicPr>
          <p:cNvPr id="8" name="Picture 7"/>
          <p:cNvPicPr>
            <a:picLocks noChangeAspect="1"/>
          </p:cNvPicPr>
          <p:nvPr/>
        </p:nvPicPr>
        <p:blipFill>
          <a:blip r:embed="rId2" cstate="print">
            <a:clrChange>
              <a:clrFrom>
                <a:srgbClr val="FCFAFB"/>
              </a:clrFrom>
              <a:clrTo>
                <a:srgbClr val="FCFAFB">
                  <a:alpha val="0"/>
                </a:srgbClr>
              </a:clrTo>
            </a:clrChange>
            <a:extLst>
              <a:ext uri="{28A0092B-C50C-407E-A947-70E740481C1C}">
                <a14:useLocalDpi xmlns:a14="http://schemas.microsoft.com/office/drawing/2010/main" val="0"/>
              </a:ext>
            </a:extLst>
          </a:blip>
          <a:stretch>
            <a:fillRect/>
          </a:stretch>
        </p:blipFill>
        <p:spPr>
          <a:xfrm>
            <a:off x="4438112" y="702043"/>
            <a:ext cx="2788928" cy="1568772"/>
          </a:xfrm>
          <a:prstGeom prst="rect">
            <a:avLst/>
          </a:prstGeom>
        </p:spPr>
      </p:pic>
      <p:sp>
        <p:nvSpPr>
          <p:cNvPr id="9" name="Rectangle 8"/>
          <p:cNvSpPr/>
          <p:nvPr/>
        </p:nvSpPr>
        <p:spPr>
          <a:xfrm>
            <a:off x="116632" y="6147876"/>
            <a:ext cx="3816423" cy="2677656"/>
          </a:xfrm>
          <a:prstGeom prst="rect">
            <a:avLst/>
          </a:prstGeom>
        </p:spPr>
        <p:txBody>
          <a:bodyPr wrap="square">
            <a:spAutoFit/>
          </a:bodyPr>
          <a:lstStyle/>
          <a:p>
            <a:pPr lvl="0" fontAlgn="auto">
              <a:spcBef>
                <a:spcPts val="0"/>
              </a:spcBef>
              <a:spcAft>
                <a:spcPts val="0"/>
              </a:spcAft>
              <a:defRPr/>
            </a:pPr>
            <a:r>
              <a:rPr lang="en-GB" sz="1400" dirty="0">
                <a:latin typeface="Century Gothic" panose="020B0502020202020204" pitchFamily="34" charset="0"/>
              </a:rPr>
              <a:t>Vocabulary learning involves knowing different aspects of a word.</a:t>
            </a:r>
            <a:br>
              <a:rPr lang="en-GB" sz="1400" dirty="0">
                <a:latin typeface="Century Gothic" panose="020B0502020202020204" pitchFamily="34" charset="0"/>
              </a:rPr>
            </a:br>
            <a:br>
              <a:rPr lang="en-GB" sz="1400" dirty="0">
                <a:latin typeface="Century Gothic" panose="020B0502020202020204" pitchFamily="34" charset="0"/>
              </a:rPr>
            </a:br>
            <a:r>
              <a:rPr lang="en-GB" sz="1400" dirty="0">
                <a:latin typeface="Century Gothic" panose="020B0502020202020204" pitchFamily="34" charset="0"/>
              </a:rPr>
              <a:t>Use this checklist:</a:t>
            </a:r>
            <a:br>
              <a:rPr lang="en-GB" sz="1400" dirty="0">
                <a:latin typeface="Century Gothic" panose="020B0502020202020204" pitchFamily="34" charset="0"/>
              </a:rPr>
            </a:br>
            <a:endParaRPr lang="en-GB" sz="1400" dirty="0">
              <a:latin typeface="Century Gothic" panose="020B0502020202020204" pitchFamily="34" charset="0"/>
            </a:endParaRPr>
          </a:p>
          <a:p>
            <a:r>
              <a:rPr lang="en-GB" sz="1400" dirty="0">
                <a:latin typeface="Century Gothic" panose="020B0502020202020204" pitchFamily="34" charset="0"/>
              </a:rPr>
              <a:t>1. I have seen this word before.</a:t>
            </a:r>
          </a:p>
          <a:p>
            <a:r>
              <a:rPr lang="en-GB" sz="1400" dirty="0">
                <a:latin typeface="Century Gothic" panose="020B0502020202020204" pitchFamily="34" charset="0"/>
              </a:rPr>
              <a:t>2. I know what the word means.</a:t>
            </a:r>
          </a:p>
          <a:p>
            <a:r>
              <a:rPr lang="en-GB" sz="1400" dirty="0">
                <a:latin typeface="Century Gothic" panose="020B0502020202020204" pitchFamily="34" charset="0"/>
              </a:rPr>
              <a:t>3. I can read the word aloud.</a:t>
            </a:r>
          </a:p>
          <a:p>
            <a:r>
              <a:rPr lang="en-GB" sz="1400" dirty="0">
                <a:latin typeface="Century Gothic" panose="020B0502020202020204" pitchFamily="34" charset="0"/>
              </a:rPr>
              <a:t>4. I can spell the word correctly.</a:t>
            </a:r>
          </a:p>
          <a:p>
            <a:r>
              <a:rPr lang="en-GB" sz="1400" dirty="0">
                <a:latin typeface="Century Gothic" panose="020B0502020202020204" pitchFamily="34" charset="0"/>
              </a:rPr>
              <a:t>5. I can use the word in a sentence.</a:t>
            </a:r>
            <a:br>
              <a:rPr lang="en-GB" sz="1400" dirty="0">
                <a:latin typeface="Century Gothic" panose="020B0502020202020204" pitchFamily="34" charset="0"/>
              </a:rPr>
            </a:br>
            <a:r>
              <a:rPr lang="en-GB" sz="1400" dirty="0">
                <a:latin typeface="Century Gothic" panose="020B0502020202020204" pitchFamily="34" charset="0"/>
              </a:rPr>
              <a:t>6. For nouns, I know the gender and the correct word for ‘the’.</a:t>
            </a:r>
          </a:p>
        </p:txBody>
      </p:sp>
      <p:sp>
        <p:nvSpPr>
          <p:cNvPr id="5" name="Title 4">
            <a:extLst>
              <a:ext uri="{FF2B5EF4-FFF2-40B4-BE49-F238E27FC236}">
                <a16:creationId xmlns:a16="http://schemas.microsoft.com/office/drawing/2014/main" id="{1CA5A5C4-3744-DF4C-BFDD-45623DBE1149}"/>
              </a:ext>
            </a:extLst>
          </p:cNvPr>
          <p:cNvSpPr>
            <a:spLocks noGrp="1"/>
          </p:cNvSpPr>
          <p:nvPr>
            <p:ph type="title"/>
          </p:nvPr>
        </p:nvSpPr>
        <p:spPr>
          <a:xfrm>
            <a:off x="116632" y="179512"/>
            <a:ext cx="3095792" cy="409333"/>
          </a:xfrm>
        </p:spPr>
        <p:txBody>
          <a:bodyPr/>
          <a:lstStyle/>
          <a:p>
            <a:pPr algn="l"/>
            <a:r>
              <a:rPr lang="en-GB" sz="1600" b="1" dirty="0">
                <a:solidFill>
                  <a:srgbClr val="FFFFFF"/>
                </a:solidFill>
                <a:latin typeface="Century Gothic" panose="020B0502020202020204" pitchFamily="34" charset="0"/>
              </a:rPr>
              <a:t>Saying what people do</a:t>
            </a:r>
            <a:endParaRPr lang="en-US" sz="1600" dirty="0"/>
          </a:p>
        </p:txBody>
      </p:sp>
      <p:sp>
        <p:nvSpPr>
          <p:cNvPr id="10"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15</a:t>
            </a:r>
          </a:p>
        </p:txBody>
      </p:sp>
      <p:sp>
        <p:nvSpPr>
          <p:cNvPr id="12" name="Oval Callout 11"/>
          <p:cNvSpPr/>
          <p:nvPr/>
        </p:nvSpPr>
        <p:spPr>
          <a:xfrm>
            <a:off x="3933055" y="4679515"/>
            <a:ext cx="1531145" cy="852635"/>
          </a:xfrm>
          <a:prstGeom prst="wedgeEllipseCallout">
            <a:avLst>
              <a:gd name="adj1" fmla="val -48571"/>
              <a:gd name="adj2" fmla="val 67432"/>
            </a:avLst>
          </a:prstGeom>
          <a:solidFill>
            <a:srgbClr val="FFF3F3"/>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0000"/>
                </a:solidFill>
                <a:latin typeface="Century Gothic" panose="020B0502020202020204" pitchFamily="34" charset="0"/>
              </a:rPr>
              <a:t>¡</a:t>
            </a:r>
            <a:r>
              <a:rPr lang="en-GB" sz="1400" b="1" dirty="0" err="1">
                <a:solidFill>
                  <a:srgbClr val="000000"/>
                </a:solidFill>
                <a:latin typeface="Century Gothic" panose="020B0502020202020204" pitchFamily="34" charset="0"/>
              </a:rPr>
              <a:t>Otra</a:t>
            </a:r>
            <a:r>
              <a:rPr lang="en-GB" sz="1400" b="1" dirty="0">
                <a:solidFill>
                  <a:srgbClr val="000000"/>
                </a:solidFill>
                <a:latin typeface="Century Gothic" panose="020B0502020202020204" pitchFamily="34" charset="0"/>
              </a:rPr>
              <a:t> </a:t>
            </a:r>
            <a:r>
              <a:rPr lang="en-GB" sz="1400" b="1" dirty="0" err="1">
                <a:solidFill>
                  <a:srgbClr val="000000"/>
                </a:solidFill>
                <a:latin typeface="Century Gothic" panose="020B0502020202020204" pitchFamily="34" charset="0"/>
              </a:rPr>
              <a:t>vez</a:t>
            </a:r>
            <a:r>
              <a:rPr lang="en-GB" sz="1400" b="1" dirty="0">
                <a:solidFill>
                  <a:srgbClr val="000000"/>
                </a:solidFill>
                <a:latin typeface="Century Gothic" panose="020B0502020202020204" pitchFamily="34" charset="0"/>
              </a:rPr>
              <a:t>, </a:t>
            </a:r>
            <a:r>
              <a:rPr lang="en-GB" sz="1400" b="1" dirty="0" err="1">
                <a:solidFill>
                  <a:srgbClr val="000000"/>
                </a:solidFill>
                <a:latin typeface="Century Gothic" panose="020B0502020202020204" pitchFamily="34" charset="0"/>
              </a:rPr>
              <a:t>por</a:t>
            </a:r>
            <a:r>
              <a:rPr lang="en-GB" sz="1400" b="1" dirty="0">
                <a:solidFill>
                  <a:srgbClr val="000000"/>
                </a:solidFill>
                <a:latin typeface="Century Gothic" panose="020B0502020202020204" pitchFamily="34" charset="0"/>
              </a:rPr>
              <a:t> </a:t>
            </a:r>
            <a:r>
              <a:rPr lang="en-GB" sz="1400" b="1" dirty="0" err="1">
                <a:solidFill>
                  <a:srgbClr val="000000"/>
                </a:solidFill>
                <a:latin typeface="Century Gothic" panose="020B0502020202020204" pitchFamily="34" charset="0"/>
              </a:rPr>
              <a:t>favor</a:t>
            </a:r>
            <a:r>
              <a:rPr lang="en-GB" sz="1400" b="1" dirty="0">
                <a:solidFill>
                  <a:srgbClr val="000000"/>
                </a:solidFill>
                <a:latin typeface="Century Gothic" panose="020B0502020202020204" pitchFamily="34" charset="0"/>
              </a:rPr>
              <a:t>!</a:t>
            </a:r>
          </a:p>
        </p:txBody>
      </p:sp>
      <p:graphicFrame>
        <p:nvGraphicFramePr>
          <p:cNvPr id="13" name="Table 12"/>
          <p:cNvGraphicFramePr>
            <a:graphicFrameLocks noGrp="1"/>
          </p:cNvGraphicFramePr>
          <p:nvPr>
            <p:extLst>
              <p:ext uri="{D42A27DB-BD31-4B8C-83A1-F6EECF244321}">
                <p14:modId xmlns:p14="http://schemas.microsoft.com/office/powerpoint/2010/main" val="1275052262"/>
              </p:ext>
            </p:extLst>
          </p:nvPr>
        </p:nvGraphicFramePr>
        <p:xfrm>
          <a:off x="-27384" y="776046"/>
          <a:ext cx="692696" cy="5061600"/>
        </p:xfrm>
        <a:graphic>
          <a:graphicData uri="http://schemas.openxmlformats.org/drawingml/2006/table">
            <a:tbl>
              <a:tblPr firstRow="1" bandRow="1">
                <a:tableStyleId>{5940675A-B579-460E-94D1-54222C63F5DA}</a:tableStyleId>
              </a:tblPr>
              <a:tblGrid>
                <a:gridCol w="692696">
                  <a:extLst>
                    <a:ext uri="{9D8B030D-6E8A-4147-A177-3AD203B41FA5}">
                      <a16:colId xmlns:a16="http://schemas.microsoft.com/office/drawing/2014/main" val="20000"/>
                    </a:ext>
                  </a:extLst>
                </a:gridCol>
              </a:tblGrid>
              <a:tr h="337440">
                <a:tc>
                  <a:txBody>
                    <a:bodyPr/>
                    <a:lstStyle/>
                    <a:p>
                      <a:pPr algn="ct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pron</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prep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794" y="5882560"/>
            <a:ext cx="1065380" cy="1065380"/>
          </a:xfrm>
          <a:prstGeom prst="rect">
            <a:avLst/>
          </a:prstGeom>
        </p:spPr>
      </p:pic>
    </p:spTree>
    <p:extLst>
      <p:ext uri="{BB962C8B-B14F-4D97-AF65-F5344CB8AC3E}">
        <p14:creationId xmlns:p14="http://schemas.microsoft.com/office/powerpoint/2010/main" val="145239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249445" y="5022200"/>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                            Saying what I and others do</a:t>
            </a:r>
          </a:p>
        </p:txBody>
      </p:sp>
      <p:sp>
        <p:nvSpPr>
          <p:cNvPr id="4" name="Rectangle 3">
            <a:extLst>
              <a:ext uri="{FF2B5EF4-FFF2-40B4-BE49-F238E27FC236}">
                <a16:creationId xmlns:a16="http://schemas.microsoft.com/office/drawing/2014/main" id="{187D3DE4-1B8E-4EF9-A0F4-FAE19AE97A2E}"/>
              </a:ext>
            </a:extLst>
          </p:cNvPr>
          <p:cNvSpPr/>
          <p:nvPr/>
        </p:nvSpPr>
        <p:spPr>
          <a:xfrm>
            <a:off x="5038905" y="5028370"/>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sp>
        <p:nvSpPr>
          <p:cNvPr id="5" name="Rectangle 4">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7" name="Rectangle 6"/>
          <p:cNvSpPr/>
          <p:nvPr/>
        </p:nvSpPr>
        <p:spPr>
          <a:xfrm>
            <a:off x="86505" y="683931"/>
            <a:ext cx="6769802" cy="338554"/>
          </a:xfrm>
          <a:prstGeom prst="rect">
            <a:avLst/>
          </a:prstGeom>
        </p:spPr>
        <p:txBody>
          <a:bodyPr wrap="none">
            <a:spAutoFit/>
          </a:bodyPr>
          <a:lstStyle/>
          <a:p>
            <a:r>
              <a:rPr lang="en-GB" sz="1600" b="1" dirty="0">
                <a:solidFill>
                  <a:srgbClr val="000000"/>
                </a:solidFill>
                <a:latin typeface="Century Gothic" panose="020B0502020202020204" pitchFamily="34" charset="0"/>
              </a:rPr>
              <a:t>Regular -</a:t>
            </a:r>
            <a:r>
              <a:rPr lang="en-GB" sz="1600" b="1" dirty="0" err="1">
                <a:solidFill>
                  <a:srgbClr val="000000"/>
                </a:solidFill>
                <a:latin typeface="Century Gothic" panose="020B0502020202020204" pitchFamily="34" charset="0"/>
              </a:rPr>
              <a:t>ar</a:t>
            </a:r>
            <a:r>
              <a:rPr lang="en-GB" sz="1600" b="1" dirty="0">
                <a:solidFill>
                  <a:srgbClr val="000000"/>
                </a:solidFill>
                <a:latin typeface="Century Gothic" panose="020B0502020202020204" pitchFamily="34" charset="0"/>
              </a:rPr>
              <a:t> verbs in the present tense: 1</a:t>
            </a:r>
            <a:r>
              <a:rPr lang="en-GB" sz="1600" b="1" baseline="30000" dirty="0">
                <a:solidFill>
                  <a:srgbClr val="000000"/>
                </a:solidFill>
                <a:latin typeface="Century Gothic" panose="020B0502020202020204" pitchFamily="34" charset="0"/>
              </a:rPr>
              <a:t>st</a:t>
            </a:r>
            <a:r>
              <a:rPr lang="en-GB" sz="1600" b="1" dirty="0">
                <a:solidFill>
                  <a:srgbClr val="000000"/>
                </a:solidFill>
                <a:latin typeface="Century Gothic" panose="020B0502020202020204" pitchFamily="34" charset="0"/>
              </a:rPr>
              <a:t> 2</a:t>
            </a:r>
            <a:r>
              <a:rPr lang="en-GB" sz="1600" b="1" baseline="30000" dirty="0">
                <a:solidFill>
                  <a:srgbClr val="000000"/>
                </a:solidFill>
                <a:latin typeface="Century Gothic" panose="020B0502020202020204" pitchFamily="34" charset="0"/>
              </a:rPr>
              <a:t>nd</a:t>
            </a:r>
            <a:r>
              <a:rPr lang="en-GB" sz="1600" b="1" dirty="0">
                <a:solidFill>
                  <a:srgbClr val="000000"/>
                </a:solidFill>
                <a:latin typeface="Century Gothic" panose="020B0502020202020204" pitchFamily="34" charset="0"/>
              </a:rPr>
              <a:t> &amp; 3</a:t>
            </a:r>
            <a:r>
              <a:rPr lang="en-GB" sz="1600" b="1" baseline="30000" dirty="0">
                <a:solidFill>
                  <a:srgbClr val="000000"/>
                </a:solidFill>
                <a:latin typeface="Century Gothic" panose="020B0502020202020204" pitchFamily="34" charset="0"/>
              </a:rPr>
              <a:t>rd</a:t>
            </a:r>
            <a:r>
              <a:rPr lang="en-GB" sz="1600" b="1" dirty="0">
                <a:solidFill>
                  <a:srgbClr val="000000"/>
                </a:solidFill>
                <a:latin typeface="Century Gothic" panose="020B0502020202020204" pitchFamily="34" charset="0"/>
              </a:rPr>
              <a:t> person singular</a:t>
            </a:r>
          </a:p>
        </p:txBody>
      </p:sp>
      <p:sp>
        <p:nvSpPr>
          <p:cNvPr id="8" name="TextBox 7"/>
          <p:cNvSpPr txBox="1"/>
          <p:nvPr/>
        </p:nvSpPr>
        <p:spPr>
          <a:xfrm>
            <a:off x="475219" y="2059483"/>
            <a:ext cx="2723454" cy="338554"/>
          </a:xfrm>
          <a:prstGeom prst="rect">
            <a:avLst/>
          </a:prstGeom>
          <a:noFill/>
        </p:spPr>
        <p:txBody>
          <a:bodyPr wrap="square" rtlCol="0">
            <a:spAutoFit/>
          </a:bodyPr>
          <a:lstStyle/>
          <a:p>
            <a:r>
              <a:rPr lang="en-GB" sz="1600" dirty="0">
                <a:latin typeface="Century Gothic" panose="020B0502020202020204" pitchFamily="34" charset="0"/>
              </a:rPr>
              <a:t>Escuch</a:t>
            </a:r>
            <a:r>
              <a:rPr lang="en-GB" sz="1600" b="1" dirty="0">
                <a:latin typeface="Century Gothic" panose="020B0502020202020204" pitchFamily="34" charset="0"/>
              </a:rPr>
              <a:t>o</a:t>
            </a:r>
            <a:r>
              <a:rPr lang="en-GB" sz="1600" dirty="0">
                <a:latin typeface="Century Gothic" panose="020B0502020202020204" pitchFamily="34" charset="0"/>
              </a:rPr>
              <a:t> música.</a:t>
            </a:r>
          </a:p>
        </p:txBody>
      </p:sp>
      <p:sp>
        <p:nvSpPr>
          <p:cNvPr id="9" name="TextBox 8"/>
          <p:cNvSpPr txBox="1"/>
          <p:nvPr/>
        </p:nvSpPr>
        <p:spPr>
          <a:xfrm>
            <a:off x="2604037" y="2058278"/>
            <a:ext cx="2339854" cy="338554"/>
          </a:xfrm>
          <a:prstGeom prst="rect">
            <a:avLst/>
          </a:prstGeom>
          <a:noFill/>
        </p:spPr>
        <p:txBody>
          <a:bodyPr wrap="square" rtlCol="0">
            <a:spAutoFit/>
          </a:bodyPr>
          <a:lstStyle/>
          <a:p>
            <a:r>
              <a:rPr lang="en-GB" sz="1600" b="1" i="1" dirty="0">
                <a:latin typeface="Century Gothic" panose="020B0502020202020204" pitchFamily="34" charset="0"/>
              </a:rPr>
              <a:t>I</a:t>
            </a:r>
            <a:r>
              <a:rPr lang="en-GB" sz="1600" i="1" dirty="0">
                <a:latin typeface="Century Gothic" panose="020B0502020202020204" pitchFamily="34" charset="0"/>
              </a:rPr>
              <a:t> listen to music.</a:t>
            </a:r>
          </a:p>
        </p:txBody>
      </p:sp>
      <p:sp>
        <p:nvSpPr>
          <p:cNvPr id="10" name="TextBox 9"/>
          <p:cNvSpPr txBox="1"/>
          <p:nvPr/>
        </p:nvSpPr>
        <p:spPr>
          <a:xfrm>
            <a:off x="40849" y="1318315"/>
            <a:ext cx="6689210" cy="338554"/>
          </a:xfrm>
          <a:prstGeom prst="rect">
            <a:avLst/>
          </a:prstGeom>
          <a:noFill/>
        </p:spPr>
        <p:txBody>
          <a:bodyPr wrap="square" rtlCol="0">
            <a:spAutoFit/>
          </a:bodyPr>
          <a:lstStyle/>
          <a:p>
            <a:r>
              <a:rPr lang="en-GB" sz="1600" dirty="0">
                <a:latin typeface="Century Gothic" panose="020B0502020202020204" pitchFamily="34" charset="0"/>
              </a:rPr>
              <a:t>The verb ending changes depending on </a:t>
            </a:r>
            <a:r>
              <a:rPr lang="en-GB" sz="1600" u="sng" dirty="0">
                <a:latin typeface="Century Gothic" panose="020B0502020202020204" pitchFamily="34" charset="0"/>
              </a:rPr>
              <a:t>who</a:t>
            </a:r>
            <a:r>
              <a:rPr lang="en-GB" sz="1600" dirty="0">
                <a:latin typeface="Century Gothic" panose="020B0502020202020204" pitchFamily="34" charset="0"/>
              </a:rPr>
              <a:t> the verb refers to. </a:t>
            </a:r>
          </a:p>
        </p:txBody>
      </p:sp>
      <p:sp>
        <p:nvSpPr>
          <p:cNvPr id="11" name="TextBox 10"/>
          <p:cNvSpPr txBox="1"/>
          <p:nvPr/>
        </p:nvSpPr>
        <p:spPr>
          <a:xfrm>
            <a:off x="82549" y="996288"/>
            <a:ext cx="6460079" cy="338554"/>
          </a:xfrm>
          <a:prstGeom prst="rect">
            <a:avLst/>
          </a:prstGeom>
          <a:noFill/>
        </p:spPr>
        <p:txBody>
          <a:bodyPr wrap="square" rtlCol="0">
            <a:spAutoFit/>
          </a:bodyPr>
          <a:lstStyle/>
          <a:p>
            <a:r>
              <a:rPr lang="en-GB" sz="1600" dirty="0">
                <a:latin typeface="Century Gothic" panose="020B0502020202020204" pitchFamily="34" charset="0"/>
              </a:rPr>
              <a:t>Many Spanish infinitives end in –</a:t>
            </a:r>
            <a:r>
              <a:rPr lang="en-GB" sz="1600" b="1" dirty="0">
                <a:latin typeface="Century Gothic" panose="020B0502020202020204" pitchFamily="34" charset="0"/>
              </a:rPr>
              <a:t>ar</a:t>
            </a:r>
            <a:r>
              <a:rPr lang="en-GB" sz="1600" dirty="0">
                <a:latin typeface="Century Gothic" panose="020B0502020202020204" pitchFamily="34" charset="0"/>
              </a:rPr>
              <a:t>.</a:t>
            </a:r>
          </a:p>
        </p:txBody>
      </p:sp>
      <p:sp>
        <p:nvSpPr>
          <p:cNvPr id="12" name="TextBox 11"/>
          <p:cNvSpPr txBox="1"/>
          <p:nvPr/>
        </p:nvSpPr>
        <p:spPr>
          <a:xfrm>
            <a:off x="476672" y="1773331"/>
            <a:ext cx="1868895" cy="338554"/>
          </a:xfrm>
          <a:prstGeom prst="rect">
            <a:avLst/>
          </a:prstGeom>
          <a:noFill/>
        </p:spPr>
        <p:txBody>
          <a:bodyPr wrap="square" rtlCol="0">
            <a:spAutoFit/>
          </a:bodyPr>
          <a:lstStyle/>
          <a:p>
            <a:r>
              <a:rPr lang="en-GB" sz="1600" dirty="0">
                <a:latin typeface="Century Gothic" panose="020B0502020202020204" pitchFamily="34" charset="0"/>
              </a:rPr>
              <a:t>Escuch</a:t>
            </a:r>
            <a:r>
              <a:rPr lang="en-GB" sz="1600" b="1" dirty="0">
                <a:latin typeface="Century Gothic" panose="020B0502020202020204" pitchFamily="34" charset="0"/>
              </a:rPr>
              <a:t>a</a:t>
            </a:r>
            <a:r>
              <a:rPr lang="en-GB" sz="1600" dirty="0">
                <a:latin typeface="Century Gothic" panose="020B0502020202020204" pitchFamily="34" charset="0"/>
              </a:rPr>
              <a:t> música.</a:t>
            </a:r>
          </a:p>
        </p:txBody>
      </p:sp>
      <p:sp>
        <p:nvSpPr>
          <p:cNvPr id="13" name="TextBox 12"/>
          <p:cNvSpPr txBox="1"/>
          <p:nvPr/>
        </p:nvSpPr>
        <p:spPr>
          <a:xfrm>
            <a:off x="2608349" y="1773331"/>
            <a:ext cx="2396135" cy="338554"/>
          </a:xfrm>
          <a:prstGeom prst="rect">
            <a:avLst/>
          </a:prstGeom>
          <a:noFill/>
        </p:spPr>
        <p:txBody>
          <a:bodyPr wrap="square" rtlCol="0">
            <a:spAutoFit/>
          </a:bodyPr>
          <a:lstStyle/>
          <a:p>
            <a:r>
              <a:rPr lang="en-GB" sz="1600" b="1" i="1" dirty="0">
                <a:latin typeface="Century Gothic" panose="020B0502020202020204" pitchFamily="34" charset="0"/>
              </a:rPr>
              <a:t>S/he</a:t>
            </a:r>
            <a:r>
              <a:rPr lang="en-GB" sz="1600" i="1" dirty="0">
                <a:latin typeface="Century Gothic" panose="020B0502020202020204" pitchFamily="34" charset="0"/>
              </a:rPr>
              <a:t> listen</a:t>
            </a:r>
            <a:r>
              <a:rPr lang="en-GB" sz="1600" b="1" i="1" dirty="0">
                <a:latin typeface="Century Gothic" panose="020B0502020202020204" pitchFamily="34" charset="0"/>
              </a:rPr>
              <a:t>s</a:t>
            </a:r>
            <a:r>
              <a:rPr lang="en-GB" sz="1600" i="1" dirty="0">
                <a:latin typeface="Century Gothic" panose="020B0502020202020204" pitchFamily="34" charset="0"/>
              </a:rPr>
              <a:t> to music.</a:t>
            </a:r>
          </a:p>
        </p:txBody>
      </p:sp>
      <p:sp>
        <p:nvSpPr>
          <p:cNvPr id="14" name="TextBox 13"/>
          <p:cNvSpPr txBox="1"/>
          <p:nvPr/>
        </p:nvSpPr>
        <p:spPr>
          <a:xfrm>
            <a:off x="16024" y="2396832"/>
            <a:ext cx="5567093" cy="338554"/>
          </a:xfrm>
          <a:prstGeom prst="rect">
            <a:avLst/>
          </a:prstGeom>
          <a:noFill/>
        </p:spPr>
        <p:txBody>
          <a:bodyPr wrap="square" rtlCol="0">
            <a:spAutoFit/>
          </a:bodyPr>
          <a:lstStyle/>
          <a:p>
            <a:r>
              <a:rPr lang="en-GB" sz="1600" dirty="0">
                <a:latin typeface="Century Gothic" panose="020B0502020202020204" pitchFamily="34" charset="0"/>
              </a:rPr>
              <a:t>To mean ‘</a:t>
            </a:r>
            <a:r>
              <a:rPr lang="en-GB" sz="1600" b="1" dirty="0">
                <a:latin typeface="Century Gothic" panose="020B0502020202020204" pitchFamily="34" charset="0"/>
              </a:rPr>
              <a:t>I</a:t>
            </a:r>
            <a:r>
              <a:rPr lang="en-GB" sz="1600" dirty="0">
                <a:latin typeface="Century Gothic" panose="020B0502020202020204" pitchFamily="34" charset="0"/>
              </a:rPr>
              <a:t>’ with an –ar verb, remove –ar and add </a:t>
            </a:r>
            <a:r>
              <a:rPr lang="en-GB" sz="1600" b="1" dirty="0">
                <a:latin typeface="Century Gothic" panose="020B0502020202020204" pitchFamily="34" charset="0"/>
              </a:rPr>
              <a:t>–o</a:t>
            </a:r>
            <a:r>
              <a:rPr lang="en-GB" sz="1600" dirty="0">
                <a:latin typeface="Century Gothic" panose="020B0502020202020204" pitchFamily="34" charset="0"/>
              </a:rPr>
              <a:t>.</a:t>
            </a:r>
          </a:p>
        </p:txBody>
      </p:sp>
      <p:sp>
        <p:nvSpPr>
          <p:cNvPr id="15" name="TextBox 14"/>
          <p:cNvSpPr txBox="1"/>
          <p:nvPr/>
        </p:nvSpPr>
        <p:spPr>
          <a:xfrm>
            <a:off x="467180" y="2722280"/>
            <a:ext cx="2080698" cy="338554"/>
          </a:xfrm>
          <a:prstGeom prst="rect">
            <a:avLst/>
          </a:prstGeom>
          <a:noFill/>
        </p:spPr>
        <p:txBody>
          <a:bodyPr wrap="square" rtlCol="0">
            <a:spAutoFit/>
          </a:bodyPr>
          <a:lstStyle/>
          <a:p>
            <a:r>
              <a:rPr lang="en-GB" sz="1600" dirty="0" err="1">
                <a:latin typeface="Century Gothic" panose="020B0502020202020204" pitchFamily="34" charset="0"/>
              </a:rPr>
              <a:t>escuch</a:t>
            </a:r>
            <a:r>
              <a:rPr lang="en-GB" sz="1600" strike="sngStrike" dirty="0" err="1">
                <a:latin typeface="Century Gothic" panose="020B0502020202020204" pitchFamily="34" charset="0"/>
              </a:rPr>
              <a:t>ar</a:t>
            </a:r>
            <a:endParaRPr lang="en-GB" sz="1600" strike="sngStrike" dirty="0">
              <a:latin typeface="Century Gothic" panose="020B0502020202020204" pitchFamily="34" charset="0"/>
            </a:endParaRPr>
          </a:p>
        </p:txBody>
      </p:sp>
      <p:sp>
        <p:nvSpPr>
          <p:cNvPr id="16" name="TextBox 15"/>
          <p:cNvSpPr txBox="1"/>
          <p:nvPr/>
        </p:nvSpPr>
        <p:spPr>
          <a:xfrm>
            <a:off x="2586924" y="2722280"/>
            <a:ext cx="3094052" cy="338554"/>
          </a:xfrm>
          <a:prstGeom prst="rect">
            <a:avLst/>
          </a:prstGeom>
          <a:noFill/>
        </p:spPr>
        <p:txBody>
          <a:bodyPr wrap="square" rtlCol="0">
            <a:spAutoFit/>
          </a:bodyPr>
          <a:lstStyle/>
          <a:p>
            <a:r>
              <a:rPr lang="en-GB" sz="1600" dirty="0" err="1">
                <a:latin typeface="Century Gothic" panose="020B0502020202020204" pitchFamily="34" charset="0"/>
              </a:rPr>
              <a:t>escuch</a:t>
            </a:r>
            <a:r>
              <a:rPr lang="en-GB" sz="1600" b="1" dirty="0" err="1">
                <a:latin typeface="Century Gothic" panose="020B0502020202020204" pitchFamily="34" charset="0"/>
              </a:rPr>
              <a:t>o</a:t>
            </a:r>
            <a:endParaRPr lang="en-GB" sz="1600" dirty="0">
              <a:latin typeface="Century Gothic" panose="020B0502020202020204" pitchFamily="34" charset="0"/>
            </a:endParaRPr>
          </a:p>
        </p:txBody>
      </p:sp>
      <p:cxnSp>
        <p:nvCxnSpPr>
          <p:cNvPr id="17" name="Straight Arrow Connector 16"/>
          <p:cNvCxnSpPr/>
          <p:nvPr/>
        </p:nvCxnSpPr>
        <p:spPr>
          <a:xfrm>
            <a:off x="1680485" y="2891557"/>
            <a:ext cx="8673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196028" y="3202925"/>
            <a:ext cx="1728192" cy="642670"/>
          </a:xfrm>
          <a:prstGeom prst="wedgeRoundRectCallout">
            <a:avLst>
              <a:gd name="adj1" fmla="val -14270"/>
              <a:gd name="adj2" fmla="val -63742"/>
              <a:gd name="adj3" fmla="val 16667"/>
            </a:avLst>
          </a:prstGeom>
          <a:solidFill>
            <a:schemeClr val="bg2">
              <a:lumMod val="40000"/>
              <a:lumOff val="60000"/>
            </a:schemeClr>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rPr>
              <a:t>This part of the verb is called the ‘stem’.</a:t>
            </a:r>
          </a:p>
        </p:txBody>
      </p:sp>
      <p:sp>
        <p:nvSpPr>
          <p:cNvPr id="20" name="TextBox 19"/>
          <p:cNvSpPr txBox="1"/>
          <p:nvPr/>
        </p:nvSpPr>
        <p:spPr>
          <a:xfrm>
            <a:off x="57724" y="3879440"/>
            <a:ext cx="6984776" cy="338554"/>
          </a:xfrm>
          <a:prstGeom prst="rect">
            <a:avLst/>
          </a:prstGeom>
          <a:noFill/>
        </p:spPr>
        <p:txBody>
          <a:bodyPr wrap="square" rtlCol="0">
            <a:spAutoFit/>
          </a:bodyPr>
          <a:lstStyle/>
          <a:p>
            <a:r>
              <a:rPr lang="en-GB" sz="1600" dirty="0">
                <a:latin typeface="Century Gothic" panose="020B0502020202020204" pitchFamily="34" charset="0"/>
              </a:rPr>
              <a:t>To mean ‘you’ (singular), remove –ar from the infinitive and add </a:t>
            </a:r>
            <a:r>
              <a:rPr lang="en-GB" sz="1600" b="1" dirty="0">
                <a:latin typeface="Century Gothic" panose="020B0502020202020204" pitchFamily="34" charset="0"/>
              </a:rPr>
              <a:t>–as</a:t>
            </a:r>
            <a:r>
              <a:rPr lang="en-GB" sz="1600" dirty="0">
                <a:latin typeface="Century Gothic" panose="020B0502020202020204" pitchFamily="34" charset="0"/>
              </a:rPr>
              <a:t>. </a:t>
            </a:r>
          </a:p>
        </p:txBody>
      </p:sp>
      <p:sp>
        <p:nvSpPr>
          <p:cNvPr id="21" name="TextBox 20"/>
          <p:cNvSpPr txBox="1"/>
          <p:nvPr/>
        </p:nvSpPr>
        <p:spPr>
          <a:xfrm>
            <a:off x="521805" y="4126161"/>
            <a:ext cx="1154591" cy="338554"/>
          </a:xfrm>
          <a:prstGeom prst="rect">
            <a:avLst/>
          </a:prstGeom>
          <a:noFill/>
        </p:spPr>
        <p:txBody>
          <a:bodyPr wrap="square" rtlCol="0">
            <a:spAutoFit/>
          </a:bodyPr>
          <a:lstStyle/>
          <a:p>
            <a:r>
              <a:rPr lang="en-GB" sz="1600" dirty="0">
                <a:latin typeface="Century Gothic" panose="020B0502020202020204" pitchFamily="34" charset="0"/>
              </a:rPr>
              <a:t>escuch</a:t>
            </a:r>
            <a:r>
              <a:rPr lang="en-GB" sz="1600" strike="sngStrike" dirty="0">
                <a:latin typeface="Century Gothic" panose="020B0502020202020204" pitchFamily="34" charset="0"/>
              </a:rPr>
              <a:t>ar</a:t>
            </a:r>
          </a:p>
        </p:txBody>
      </p:sp>
      <p:sp>
        <p:nvSpPr>
          <p:cNvPr id="22" name="TextBox 21"/>
          <p:cNvSpPr txBox="1"/>
          <p:nvPr/>
        </p:nvSpPr>
        <p:spPr>
          <a:xfrm>
            <a:off x="2597836" y="4136348"/>
            <a:ext cx="3246859" cy="338554"/>
          </a:xfrm>
          <a:prstGeom prst="rect">
            <a:avLst/>
          </a:prstGeom>
          <a:noFill/>
        </p:spPr>
        <p:txBody>
          <a:bodyPr wrap="square" rtlCol="0">
            <a:spAutoFit/>
          </a:bodyPr>
          <a:lstStyle/>
          <a:p>
            <a:r>
              <a:rPr lang="en-GB" sz="1600" dirty="0">
                <a:latin typeface="Century Gothic" panose="020B0502020202020204" pitchFamily="34" charset="0"/>
              </a:rPr>
              <a:t>escuch</a:t>
            </a:r>
            <a:r>
              <a:rPr lang="en-GB" sz="1600" b="1" dirty="0">
                <a:latin typeface="Century Gothic" panose="020B0502020202020204" pitchFamily="34" charset="0"/>
              </a:rPr>
              <a:t>as</a:t>
            </a:r>
          </a:p>
        </p:txBody>
      </p:sp>
      <p:sp>
        <p:nvSpPr>
          <p:cNvPr id="24" name="TextBox 23"/>
          <p:cNvSpPr txBox="1"/>
          <p:nvPr/>
        </p:nvSpPr>
        <p:spPr>
          <a:xfrm>
            <a:off x="547209" y="4496590"/>
            <a:ext cx="1025830" cy="338554"/>
          </a:xfrm>
          <a:prstGeom prst="rect">
            <a:avLst/>
          </a:prstGeom>
          <a:noFill/>
        </p:spPr>
        <p:txBody>
          <a:bodyPr wrap="square" rtlCol="0">
            <a:spAutoFit/>
          </a:bodyPr>
          <a:lstStyle/>
          <a:p>
            <a:r>
              <a:rPr lang="en-GB" sz="1600" dirty="0">
                <a:latin typeface="Century Gothic" panose="020B0502020202020204" pitchFamily="34" charset="0"/>
              </a:rPr>
              <a:t>habl</a:t>
            </a:r>
            <a:r>
              <a:rPr lang="en-GB" sz="1600" strike="sngStrike" dirty="0">
                <a:latin typeface="Century Gothic" panose="020B0502020202020204" pitchFamily="34" charset="0"/>
              </a:rPr>
              <a:t>ar</a:t>
            </a:r>
          </a:p>
        </p:txBody>
      </p:sp>
      <p:sp>
        <p:nvSpPr>
          <p:cNvPr id="25" name="TextBox 24"/>
          <p:cNvSpPr txBox="1"/>
          <p:nvPr/>
        </p:nvSpPr>
        <p:spPr>
          <a:xfrm>
            <a:off x="2597835" y="4492614"/>
            <a:ext cx="3246859" cy="338554"/>
          </a:xfrm>
          <a:prstGeom prst="rect">
            <a:avLst/>
          </a:prstGeom>
          <a:noFill/>
        </p:spPr>
        <p:txBody>
          <a:bodyPr wrap="square" rtlCol="0">
            <a:spAutoFit/>
          </a:bodyPr>
          <a:lstStyle/>
          <a:p>
            <a:r>
              <a:rPr lang="en-GB" sz="1600" dirty="0">
                <a:latin typeface="Century Gothic" panose="020B0502020202020204" pitchFamily="34" charset="0"/>
              </a:rPr>
              <a:t>habl</a:t>
            </a:r>
            <a:r>
              <a:rPr lang="en-GB" sz="1600" b="1" dirty="0">
                <a:latin typeface="Century Gothic" panose="020B0502020202020204" pitchFamily="34" charset="0"/>
              </a:rPr>
              <a:t>as</a:t>
            </a:r>
          </a:p>
        </p:txBody>
      </p:sp>
      <p:cxnSp>
        <p:nvCxnSpPr>
          <p:cNvPr id="29" name="Straight Arrow Connector 28"/>
          <p:cNvCxnSpPr/>
          <p:nvPr/>
        </p:nvCxnSpPr>
        <p:spPr>
          <a:xfrm>
            <a:off x="1660252" y="4319634"/>
            <a:ext cx="8673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660252" y="4647869"/>
            <a:ext cx="8673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706589" y="2726093"/>
            <a:ext cx="777777" cy="338554"/>
          </a:xfrm>
          <a:prstGeom prst="rect">
            <a:avLst/>
          </a:prstGeom>
        </p:spPr>
        <p:txBody>
          <a:bodyPr wrap="none">
            <a:spAutoFit/>
          </a:bodyPr>
          <a:lstStyle/>
          <a:p>
            <a:r>
              <a:rPr lang="en-GB" sz="1600" i="1" dirty="0">
                <a:latin typeface="Century Gothic" panose="020B0502020202020204" pitchFamily="34" charset="0"/>
              </a:rPr>
              <a:t>I listen</a:t>
            </a:r>
            <a:endParaRPr lang="en-GB" sz="1600" i="1" dirty="0"/>
          </a:p>
        </p:txBody>
      </p:sp>
      <p:sp>
        <p:nvSpPr>
          <p:cNvPr id="33" name="Rectangle 32"/>
          <p:cNvSpPr/>
          <p:nvPr/>
        </p:nvSpPr>
        <p:spPr>
          <a:xfrm>
            <a:off x="3785537" y="4138652"/>
            <a:ext cx="1101584" cy="338554"/>
          </a:xfrm>
          <a:prstGeom prst="rect">
            <a:avLst/>
          </a:prstGeom>
        </p:spPr>
        <p:txBody>
          <a:bodyPr wrap="none">
            <a:spAutoFit/>
          </a:bodyPr>
          <a:lstStyle/>
          <a:p>
            <a:r>
              <a:rPr lang="en-GB" sz="1600" i="1" dirty="0">
                <a:latin typeface="Century Gothic" panose="020B0502020202020204" pitchFamily="34" charset="0"/>
              </a:rPr>
              <a:t>you listen</a:t>
            </a:r>
            <a:endParaRPr lang="en-GB" sz="1600" i="1" dirty="0"/>
          </a:p>
        </p:txBody>
      </p:sp>
      <p:sp>
        <p:nvSpPr>
          <p:cNvPr id="34" name="Rectangle 33"/>
          <p:cNvSpPr/>
          <p:nvPr/>
        </p:nvSpPr>
        <p:spPr>
          <a:xfrm>
            <a:off x="3785537" y="4490843"/>
            <a:ext cx="1205779" cy="338554"/>
          </a:xfrm>
          <a:prstGeom prst="rect">
            <a:avLst/>
          </a:prstGeom>
        </p:spPr>
        <p:txBody>
          <a:bodyPr wrap="none">
            <a:spAutoFit/>
          </a:bodyPr>
          <a:lstStyle/>
          <a:p>
            <a:r>
              <a:rPr lang="en-GB" sz="1600" i="1" dirty="0">
                <a:latin typeface="Century Gothic" panose="020B0502020202020204" pitchFamily="34" charset="0"/>
              </a:rPr>
              <a:t>you speak</a:t>
            </a:r>
            <a:endParaRPr lang="en-GB" sz="1600" i="1" dirty="0"/>
          </a:p>
        </p:txBody>
      </p:sp>
      <p:graphicFrame>
        <p:nvGraphicFramePr>
          <p:cNvPr id="35" name="Table 34"/>
          <p:cNvGraphicFramePr>
            <a:graphicFrameLocks noGrp="1"/>
          </p:cNvGraphicFramePr>
          <p:nvPr>
            <p:extLst>
              <p:ext uri="{D42A27DB-BD31-4B8C-83A1-F6EECF244321}">
                <p14:modId xmlns:p14="http://schemas.microsoft.com/office/powerpoint/2010/main" val="470084226"/>
              </p:ext>
            </p:extLst>
          </p:nvPr>
        </p:nvGraphicFramePr>
        <p:xfrm>
          <a:off x="3870815" y="5605899"/>
          <a:ext cx="2895396" cy="2605920"/>
        </p:xfrm>
        <a:graphic>
          <a:graphicData uri="http://schemas.openxmlformats.org/drawingml/2006/table">
            <a:tbl>
              <a:tblPr>
                <a:tableStyleId>{5940675A-B579-460E-94D1-54222C63F5DA}</a:tableStyleId>
              </a:tblPr>
              <a:tblGrid>
                <a:gridCol w="152724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209550">
                <a:tc>
                  <a:txBody>
                    <a:bodyPr/>
                    <a:lstStyle/>
                    <a:p>
                      <a:pPr algn="l" fontAlgn="b"/>
                      <a:r>
                        <a:rPr lang="en-GB" sz="1600" b="0" i="0" u="none" strike="noStrike" dirty="0">
                          <a:solidFill>
                            <a:srgbClr val="000000"/>
                          </a:solidFill>
                          <a:effectLst/>
                          <a:latin typeface="Century Gothic" panose="020B0502020202020204" pitchFamily="34" charset="0"/>
                        </a:rPr>
                        <a:t>un </a:t>
                      </a:r>
                      <a:r>
                        <a:rPr lang="en-GB" sz="1600" b="0" i="0" u="none" strike="noStrike" dirty="0" err="1">
                          <a:solidFill>
                            <a:srgbClr val="000000"/>
                          </a:solidFill>
                          <a:effectLst/>
                          <a:latin typeface="Century Gothic" panose="020B0502020202020204" pitchFamily="34" charset="0"/>
                        </a:rPr>
                        <a:t>producto</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a product</a:t>
                      </a:r>
                    </a:p>
                  </a:txBody>
                  <a:tcPr marL="90000" marR="90000" marT="46800" marB="46800" anchor="ctr"/>
                </a:tc>
                <a:extLst>
                  <a:ext uri="{0D108BD9-81ED-4DB2-BD59-A6C34878D82A}">
                    <a16:rowId xmlns:a16="http://schemas.microsoft.com/office/drawing/2014/main" val="10000"/>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un</a:t>
                      </a:r>
                      <a:r>
                        <a:rPr lang="en-GB" sz="1600" b="0" i="0" u="none" strike="noStrike" baseline="0" dirty="0">
                          <a:solidFill>
                            <a:srgbClr val="000000"/>
                          </a:solidFill>
                          <a:effectLst/>
                          <a:latin typeface="Century Gothic" panose="020B0502020202020204" pitchFamily="34" charset="0"/>
                        </a:rPr>
                        <a:t> </a:t>
                      </a:r>
                      <a:r>
                        <a:rPr lang="en-GB" sz="1600" b="0" i="0" u="none" strike="noStrike" baseline="0" dirty="0" err="1">
                          <a:solidFill>
                            <a:srgbClr val="000000"/>
                          </a:solidFill>
                          <a:effectLst/>
                          <a:latin typeface="Century Gothic" panose="020B0502020202020204" pitchFamily="34" charset="0"/>
                        </a:rPr>
                        <a:t>vaso</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a glass</a:t>
                      </a:r>
                    </a:p>
                  </a:txBody>
                  <a:tcPr marL="90000" marR="90000" marT="46800" marB="46800" anchor="ctr"/>
                </a:tc>
                <a:extLst>
                  <a:ext uri="{0D108BD9-81ED-4DB2-BD59-A6C34878D82A}">
                    <a16:rowId xmlns:a16="http://schemas.microsoft.com/office/drawing/2014/main" val="10001"/>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un </a:t>
                      </a:r>
                      <a:r>
                        <a:rPr lang="en-GB" sz="1600" b="0" i="0" u="none" strike="noStrike" dirty="0" err="1">
                          <a:solidFill>
                            <a:srgbClr val="000000"/>
                          </a:solidFill>
                          <a:effectLst/>
                          <a:latin typeface="Century Gothic" panose="020B0502020202020204" pitchFamily="34" charset="0"/>
                        </a:rPr>
                        <a:t>voluntario</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a volunteer</a:t>
                      </a:r>
                    </a:p>
                  </a:txBody>
                  <a:tcPr marL="90000" marR="90000" marT="46800" marB="46800" anchor="ctr"/>
                </a:tc>
                <a:extLst>
                  <a:ext uri="{0D108BD9-81ED-4DB2-BD59-A6C34878D82A}">
                    <a16:rowId xmlns:a16="http://schemas.microsoft.com/office/drawing/2014/main" val="10002"/>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un </a:t>
                      </a:r>
                      <a:r>
                        <a:rPr lang="en-GB" sz="1600" b="0" i="0" u="none" strike="noStrike" dirty="0" err="1">
                          <a:solidFill>
                            <a:srgbClr val="000000"/>
                          </a:solidFill>
                          <a:effectLst/>
                          <a:latin typeface="Century Gothic" panose="020B0502020202020204" pitchFamily="34" charset="0"/>
                        </a:rPr>
                        <a:t>zapato</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a shoe</a:t>
                      </a:r>
                    </a:p>
                  </a:txBody>
                  <a:tcPr marL="90000" marR="90000" marT="46800" marB="46800" anchor="ctr"/>
                </a:tc>
                <a:extLst>
                  <a:ext uri="{0D108BD9-81ED-4DB2-BD59-A6C34878D82A}">
                    <a16:rowId xmlns:a16="http://schemas.microsoft.com/office/drawing/2014/main" val="10003"/>
                  </a:ext>
                </a:extLst>
              </a:tr>
              <a:tr h="209550">
                <a:tc>
                  <a:txBody>
                    <a:bodyPr/>
                    <a:lstStyle/>
                    <a:p>
                      <a:pPr algn="l" fontAlgn="b"/>
                      <a:r>
                        <a:rPr lang="en-GB" sz="1600" b="0" i="0" u="none" strike="noStrike" dirty="0" err="1">
                          <a:solidFill>
                            <a:srgbClr val="000000"/>
                          </a:solidFill>
                          <a:effectLst/>
                          <a:latin typeface="Century Gothic" panose="020B0502020202020204" pitchFamily="34" charset="0"/>
                        </a:rPr>
                        <a:t>luego</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then</a:t>
                      </a:r>
                    </a:p>
                  </a:txBody>
                  <a:tcPr marL="90000" marR="90000" marT="46800" marB="46800" anchor="ctr"/>
                </a:tc>
                <a:extLst>
                  <a:ext uri="{0D108BD9-81ED-4DB2-BD59-A6C34878D82A}">
                    <a16:rowId xmlns:a16="http://schemas.microsoft.com/office/drawing/2014/main" val="10004"/>
                  </a:ext>
                </a:extLst>
              </a:tr>
              <a:tr h="209550">
                <a:tc>
                  <a:txBody>
                    <a:bodyPr/>
                    <a:lstStyle/>
                    <a:p>
                      <a:pPr algn="l" fontAlgn="b"/>
                      <a:r>
                        <a:rPr lang="en-GB" sz="1600" b="0" i="0" u="none" strike="noStrike" dirty="0" err="1">
                          <a:solidFill>
                            <a:srgbClr val="000000"/>
                          </a:solidFill>
                          <a:effectLst/>
                          <a:latin typeface="Century Gothic" panose="020B0502020202020204" pitchFamily="34" charset="0"/>
                        </a:rPr>
                        <a:t>gracias</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thanks</a:t>
                      </a:r>
                    </a:p>
                  </a:txBody>
                  <a:tcPr marL="90000" marR="90000" marT="46800" marB="46800" anchor="ctr"/>
                </a:tc>
                <a:extLst>
                  <a:ext uri="{0D108BD9-81ED-4DB2-BD59-A6C34878D82A}">
                    <a16:rowId xmlns:a16="http://schemas.microsoft.com/office/drawing/2014/main" val="10005"/>
                  </a:ext>
                </a:extLst>
              </a:tr>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Century Gothic" panose="020B0502020202020204" pitchFamily="34" charset="0"/>
                        </a:rPr>
                        <a:t>de nada</a:t>
                      </a:r>
                    </a:p>
                  </a:txBody>
                  <a:tcPr marL="90000" marR="90000" marT="46800" marB="4680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Century Gothic" panose="020B0502020202020204" pitchFamily="34" charset="0"/>
                        </a:rPr>
                        <a:t>you’re welcome</a:t>
                      </a:r>
                    </a:p>
                  </a:txBody>
                  <a:tcPr marL="90000" marR="90000" marT="46800" marB="46800" anchor="ctr"/>
                </a:tc>
                <a:extLst>
                  <a:ext uri="{0D108BD9-81ED-4DB2-BD59-A6C34878D82A}">
                    <a16:rowId xmlns:a16="http://schemas.microsoft.com/office/drawing/2014/main" val="10006"/>
                  </a:ext>
                </a:extLst>
              </a:tr>
            </a:tbl>
          </a:graphicData>
        </a:graphic>
      </p:graphicFrame>
      <p:sp>
        <p:nvSpPr>
          <p:cNvPr id="36" name="Rounded Rectangle 35"/>
          <p:cNvSpPr/>
          <p:nvPr/>
        </p:nvSpPr>
        <p:spPr>
          <a:xfrm>
            <a:off x="3550112" y="8164433"/>
            <a:ext cx="849982" cy="825894"/>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1.1.4</a:t>
            </a:r>
          </a:p>
        </p:txBody>
      </p:sp>
      <p:pic>
        <p:nvPicPr>
          <p:cNvPr id="37" name="Picture 36"/>
          <p:cNvPicPr>
            <a:picLocks noChangeAspect="1"/>
          </p:cNvPicPr>
          <p:nvPr/>
        </p:nvPicPr>
        <p:blipFill>
          <a:blip r:embed="rId2" cstate="print">
            <a:clrChange>
              <a:clrFrom>
                <a:srgbClr val="FBF9FA"/>
              </a:clrFrom>
              <a:clrTo>
                <a:srgbClr val="FBF9FA">
                  <a:alpha val="0"/>
                </a:srgbClr>
              </a:clrTo>
            </a:clrChange>
            <a:extLst>
              <a:ext uri="{28A0092B-C50C-407E-A947-70E740481C1C}">
                <a14:useLocalDpi xmlns:a14="http://schemas.microsoft.com/office/drawing/2010/main" val="0"/>
              </a:ext>
            </a:extLst>
          </a:blip>
          <a:stretch>
            <a:fillRect/>
          </a:stretch>
        </p:blipFill>
        <p:spPr>
          <a:xfrm>
            <a:off x="4760323" y="1722158"/>
            <a:ext cx="2478613" cy="1550866"/>
          </a:xfrm>
          <a:prstGeom prst="rect">
            <a:avLst/>
          </a:prstGeom>
        </p:spPr>
      </p:pic>
      <p:sp>
        <p:nvSpPr>
          <p:cNvPr id="6" name="Title 5">
            <a:extLst>
              <a:ext uri="{FF2B5EF4-FFF2-40B4-BE49-F238E27FC236}">
                <a16:creationId xmlns:a16="http://schemas.microsoft.com/office/drawing/2014/main" id="{E29E4CAF-86E5-834F-86CB-631B7BAD42D5}"/>
              </a:ext>
            </a:extLst>
          </p:cNvPr>
          <p:cNvSpPr>
            <a:spLocks noGrp="1"/>
          </p:cNvSpPr>
          <p:nvPr>
            <p:ph type="title"/>
          </p:nvPr>
        </p:nvSpPr>
        <p:spPr>
          <a:xfrm>
            <a:off x="196028" y="128005"/>
            <a:ext cx="1992577" cy="465670"/>
          </a:xfrm>
        </p:spPr>
        <p:txBody>
          <a:bodyPr/>
          <a:lstStyle/>
          <a:p>
            <a:pPr algn="l"/>
            <a:r>
              <a:rPr lang="en-GB" sz="2000" b="1" dirty="0">
                <a:solidFill>
                  <a:srgbClr val="FFFFFF"/>
                </a:solidFill>
                <a:latin typeface="Century Gothic" panose="020B0502020202020204" pitchFamily="34" charset="0"/>
              </a:rPr>
              <a:t>T1.1 Semana 7</a:t>
            </a:r>
            <a:endParaRPr lang="en-US" sz="2000" dirty="0"/>
          </a:p>
        </p:txBody>
      </p:sp>
      <p:sp>
        <p:nvSpPr>
          <p:cNvPr id="31"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16</a:t>
            </a:r>
          </a:p>
        </p:txBody>
      </p:sp>
      <p:graphicFrame>
        <p:nvGraphicFramePr>
          <p:cNvPr id="2" name="Table 1"/>
          <p:cNvGraphicFramePr>
            <a:graphicFrameLocks noGrp="1"/>
          </p:cNvGraphicFramePr>
          <p:nvPr>
            <p:extLst>
              <p:ext uri="{D42A27DB-BD31-4B8C-83A1-F6EECF244321}">
                <p14:modId xmlns:p14="http://schemas.microsoft.com/office/powerpoint/2010/main" val="1905600116"/>
              </p:ext>
            </p:extLst>
          </p:nvPr>
        </p:nvGraphicFramePr>
        <p:xfrm>
          <a:off x="445622" y="5605899"/>
          <a:ext cx="2919483" cy="3093600"/>
        </p:xfrm>
        <a:graphic>
          <a:graphicData uri="http://schemas.openxmlformats.org/drawingml/2006/table">
            <a:tbl>
              <a:tblPr>
                <a:tableStyleId>{5940675A-B579-460E-94D1-54222C63F5DA}</a:tableStyleId>
              </a:tblPr>
              <a:tblGrid>
                <a:gridCol w="1563022">
                  <a:extLst>
                    <a:ext uri="{9D8B030D-6E8A-4147-A177-3AD203B41FA5}">
                      <a16:colId xmlns:a16="http://schemas.microsoft.com/office/drawing/2014/main" val="20000"/>
                    </a:ext>
                  </a:extLst>
                </a:gridCol>
                <a:gridCol w="1356461">
                  <a:extLst>
                    <a:ext uri="{9D8B030D-6E8A-4147-A177-3AD203B41FA5}">
                      <a16:colId xmlns:a16="http://schemas.microsoft.com/office/drawing/2014/main" val="20001"/>
                    </a:ext>
                  </a:extLst>
                </a:gridCol>
              </a:tblGrid>
              <a:tr h="221319">
                <a:tc>
                  <a:txBody>
                    <a:bodyPr/>
                    <a:lstStyle/>
                    <a:p>
                      <a:pPr algn="l" fontAlgn="b"/>
                      <a:r>
                        <a:rPr lang="en-GB" sz="1600" u="none" strike="noStrike" dirty="0" err="1">
                          <a:effectLst/>
                          <a:latin typeface="Century Gothic" panose="020B0502020202020204" pitchFamily="34" charset="0"/>
                        </a:rPr>
                        <a:t>llevar</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to wear, wearing</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0"/>
                  </a:ext>
                </a:extLst>
              </a:tr>
              <a:tr h="221319">
                <a:tc>
                  <a:txBody>
                    <a:bodyPr/>
                    <a:lstStyle/>
                    <a:p>
                      <a:pPr algn="l" fontAlgn="b"/>
                      <a:r>
                        <a:rPr lang="en-GB" sz="1600" u="none" strike="noStrike" dirty="0" err="1">
                          <a:effectLst/>
                          <a:latin typeface="Century Gothic" panose="020B0502020202020204" pitchFamily="34" charset="0"/>
                        </a:rPr>
                        <a:t>necesitar</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to need, needing</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1"/>
                  </a:ext>
                </a:extLst>
              </a:tr>
              <a:tr h="128478">
                <a:tc>
                  <a:txBody>
                    <a:bodyPr/>
                    <a:lstStyle/>
                    <a:p>
                      <a:pPr algn="l" fontAlgn="b"/>
                      <a:r>
                        <a:rPr lang="en-GB" sz="1600" u="none" strike="noStrike" dirty="0" err="1">
                          <a:effectLst/>
                          <a:latin typeface="Century Gothic" panose="020B0502020202020204" pitchFamily="34" charset="0"/>
                        </a:rPr>
                        <a:t>usar</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to use, using</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2"/>
                  </a:ext>
                </a:extLst>
              </a:tr>
              <a:tr h="128478">
                <a:tc>
                  <a:txBody>
                    <a:bodyPr/>
                    <a:lstStyle/>
                    <a:p>
                      <a:pPr algn="l" fontAlgn="b"/>
                      <a:r>
                        <a:rPr lang="en-GB" sz="1600" u="none" strike="noStrike" dirty="0">
                          <a:effectLst/>
                          <a:latin typeface="Century Gothic" panose="020B0502020202020204" pitchFamily="34" charset="0"/>
                        </a:rPr>
                        <a:t>(</a:t>
                      </a:r>
                      <a:r>
                        <a:rPr lang="en-GB" sz="1600" u="none" strike="noStrike" dirty="0" err="1">
                          <a:effectLst/>
                          <a:latin typeface="Century Gothic" panose="020B0502020202020204" pitchFamily="34" charset="0"/>
                        </a:rPr>
                        <a:t>una</a:t>
                      </a:r>
                      <a:r>
                        <a:rPr lang="en-GB" sz="1600" u="none" strike="noStrike" dirty="0">
                          <a:effectLst/>
                          <a:latin typeface="Century Gothic" panose="020B0502020202020204" pitchFamily="34" charset="0"/>
                        </a:rPr>
                        <a:t>) </a:t>
                      </a:r>
                      <a:r>
                        <a:rPr lang="en-GB" sz="1600" u="none" strike="noStrike" dirty="0" err="1">
                          <a:effectLst/>
                          <a:latin typeface="Century Gothic" panose="020B0502020202020204" pitchFamily="34" charset="0"/>
                        </a:rPr>
                        <a:t>ayuda</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(a)</a:t>
                      </a:r>
                      <a:r>
                        <a:rPr lang="en-GB" sz="1600" u="none" strike="noStrike" baseline="0" dirty="0">
                          <a:effectLst/>
                          <a:latin typeface="Century Gothic" panose="020B0502020202020204" pitchFamily="34" charset="0"/>
                        </a:rPr>
                        <a:t> </a:t>
                      </a:r>
                      <a:r>
                        <a:rPr lang="en-GB" sz="1600" u="none" strike="noStrike" dirty="0">
                          <a:effectLst/>
                          <a:latin typeface="Century Gothic" panose="020B0502020202020204" pitchFamily="34" charset="0"/>
                        </a:rPr>
                        <a:t>help</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3"/>
                  </a:ext>
                </a:extLst>
              </a:tr>
              <a:tr h="128478">
                <a:tc>
                  <a:txBody>
                    <a:bodyPr/>
                    <a:lstStyle/>
                    <a:p>
                      <a:pPr algn="l" fontAlgn="b"/>
                      <a:r>
                        <a:rPr lang="en-GB" sz="1600" u="none" strike="noStrike" dirty="0" err="1">
                          <a:effectLst/>
                          <a:latin typeface="Century Gothic" panose="020B0502020202020204" pitchFamily="34" charset="0"/>
                        </a:rPr>
                        <a:t>una</a:t>
                      </a:r>
                      <a:r>
                        <a:rPr lang="en-GB" sz="1600" u="none" strike="noStrike" dirty="0">
                          <a:effectLst/>
                          <a:latin typeface="Century Gothic" panose="020B0502020202020204" pitchFamily="34" charset="0"/>
                        </a:rPr>
                        <a:t> </a:t>
                      </a:r>
                      <a:r>
                        <a:rPr lang="en-GB" sz="1600" u="none" strike="noStrike" dirty="0" err="1">
                          <a:effectLst/>
                          <a:latin typeface="Century Gothic" panose="020B0502020202020204" pitchFamily="34" charset="0"/>
                        </a:rPr>
                        <a:t>bolsa</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a bag</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4"/>
                  </a:ext>
                </a:extLst>
              </a:tr>
              <a:tr h="128478">
                <a:tc>
                  <a:txBody>
                    <a:bodyPr/>
                    <a:lstStyle/>
                    <a:p>
                      <a:pPr algn="l" fontAlgn="b"/>
                      <a:r>
                        <a:rPr lang="en-GB" sz="1600" b="0" i="0" u="none" strike="noStrike" dirty="0" err="1">
                          <a:solidFill>
                            <a:srgbClr val="000000"/>
                          </a:solidFill>
                          <a:effectLst/>
                          <a:latin typeface="Century Gothic" panose="020B0502020202020204" pitchFamily="34" charset="0"/>
                        </a:rPr>
                        <a:t>una</a:t>
                      </a:r>
                      <a:r>
                        <a:rPr lang="en-GB" sz="1600" b="0" i="0" u="none" strike="noStrike" dirty="0">
                          <a:solidFill>
                            <a:srgbClr val="000000"/>
                          </a:solidFill>
                          <a:effectLst/>
                          <a:latin typeface="Century Gothic" panose="020B0502020202020204" pitchFamily="34" charset="0"/>
                        </a:rPr>
                        <a:t> </a:t>
                      </a:r>
                      <a:r>
                        <a:rPr lang="en-GB" sz="1600" b="0" i="0" u="none" strike="noStrike" dirty="0" err="1">
                          <a:solidFill>
                            <a:srgbClr val="000000"/>
                          </a:solidFill>
                          <a:effectLst/>
                          <a:latin typeface="Century Gothic" panose="020B0502020202020204" pitchFamily="34" charset="0"/>
                        </a:rPr>
                        <a:t>camisa</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a shirt</a:t>
                      </a:r>
                    </a:p>
                  </a:txBody>
                  <a:tcPr marL="90000" marR="90000" marT="46800" marB="46800" anchor="ctr"/>
                </a:tc>
                <a:extLst>
                  <a:ext uri="{0D108BD9-81ED-4DB2-BD59-A6C34878D82A}">
                    <a16:rowId xmlns:a16="http://schemas.microsoft.com/office/drawing/2014/main" val="10005"/>
                  </a:ext>
                </a:extLst>
              </a:tr>
              <a:tr h="128478">
                <a:tc>
                  <a:txBody>
                    <a:bodyPr/>
                    <a:lstStyle/>
                    <a:p>
                      <a:pPr algn="l" fontAlgn="b"/>
                      <a:r>
                        <a:rPr lang="en-GB" sz="1600" b="0" i="0" u="none" strike="noStrike" dirty="0" err="1">
                          <a:solidFill>
                            <a:srgbClr val="000000"/>
                          </a:solidFill>
                          <a:effectLst/>
                          <a:latin typeface="Century Gothic" panose="020B0502020202020204" pitchFamily="34" charset="0"/>
                        </a:rPr>
                        <a:t>una</a:t>
                      </a:r>
                      <a:r>
                        <a:rPr lang="en-GB" sz="1600" b="0" i="0" u="none" strike="noStrike" dirty="0">
                          <a:solidFill>
                            <a:srgbClr val="000000"/>
                          </a:solidFill>
                          <a:effectLst/>
                          <a:latin typeface="Century Gothic" panose="020B0502020202020204" pitchFamily="34" charset="0"/>
                        </a:rPr>
                        <a:t> </a:t>
                      </a:r>
                      <a:r>
                        <a:rPr lang="en-GB" sz="1600" b="0" i="0" u="none" strike="noStrike" dirty="0" err="1">
                          <a:solidFill>
                            <a:srgbClr val="000000"/>
                          </a:solidFill>
                          <a:effectLst/>
                          <a:latin typeface="Century Gothic" panose="020B0502020202020204" pitchFamily="34" charset="0"/>
                        </a:rPr>
                        <a:t>cosa</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a thing</a:t>
                      </a:r>
                    </a:p>
                  </a:txBody>
                  <a:tcPr marL="90000" marR="90000" marT="46800" marB="46800" anchor="ctr"/>
                </a:tc>
                <a:extLst>
                  <a:ext uri="{0D108BD9-81ED-4DB2-BD59-A6C34878D82A}">
                    <a16:rowId xmlns:a16="http://schemas.microsoft.com/office/drawing/2014/main" val="10006"/>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1378620323"/>
              </p:ext>
            </p:extLst>
          </p:nvPr>
        </p:nvGraphicFramePr>
        <p:xfrm>
          <a:off x="-100715" y="5667411"/>
          <a:ext cx="692696" cy="1651236"/>
        </p:xfrm>
        <a:graphic>
          <a:graphicData uri="http://schemas.openxmlformats.org/drawingml/2006/table">
            <a:tbl>
              <a:tblPr firstRow="1" bandRow="1">
                <a:tableStyleId>{5940675A-B579-460E-94D1-54222C63F5DA}</a:tableStyleId>
              </a:tblPr>
              <a:tblGrid>
                <a:gridCol w="692696">
                  <a:extLst>
                    <a:ext uri="{9D8B030D-6E8A-4147-A177-3AD203B41FA5}">
                      <a16:colId xmlns:a16="http://schemas.microsoft.com/office/drawing/2014/main" val="20000"/>
                    </a:ext>
                  </a:extLst>
                </a:gridCol>
              </a:tblGrid>
              <a:tr h="571116">
                <a:tc>
                  <a:txBody>
                    <a:bodyPr/>
                    <a:lstStyle/>
                    <a:p>
                      <a:pPr algn="ct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040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784367406"/>
              </p:ext>
            </p:extLst>
          </p:nvPr>
        </p:nvGraphicFramePr>
        <p:xfrm>
          <a:off x="-96903" y="7380312"/>
          <a:ext cx="692696" cy="1319187"/>
        </p:xfrm>
        <a:graphic>
          <a:graphicData uri="http://schemas.openxmlformats.org/drawingml/2006/table">
            <a:tbl>
              <a:tblPr firstRow="1" bandRow="1">
                <a:tableStyleId>{5940675A-B579-460E-94D1-54222C63F5DA}</a:tableStyleId>
              </a:tblPr>
              <a:tblGrid>
                <a:gridCol w="692696">
                  <a:extLst>
                    <a:ext uri="{9D8B030D-6E8A-4147-A177-3AD203B41FA5}">
                      <a16:colId xmlns:a16="http://schemas.microsoft.com/office/drawing/2014/main" val="20000"/>
                    </a:ext>
                  </a:extLst>
                </a:gridCol>
              </a:tblGrid>
              <a:tr h="334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83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83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83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3222745104"/>
              </p:ext>
            </p:extLst>
          </p:nvPr>
        </p:nvGraphicFramePr>
        <p:xfrm>
          <a:off x="3312588" y="5652169"/>
          <a:ext cx="692696" cy="2304108"/>
        </p:xfrm>
        <a:graphic>
          <a:graphicData uri="http://schemas.openxmlformats.org/drawingml/2006/table">
            <a:tbl>
              <a:tblPr firstRow="1" bandRow="1">
                <a:tableStyleId>{5940675A-B579-460E-94D1-54222C63F5DA}</a:tableStyleId>
              </a:tblPr>
              <a:tblGrid>
                <a:gridCol w="692696">
                  <a:extLst>
                    <a:ext uri="{9D8B030D-6E8A-4147-A177-3AD203B41FA5}">
                      <a16:colId xmlns:a16="http://schemas.microsoft.com/office/drawing/2014/main" val="20000"/>
                    </a:ext>
                  </a:extLst>
                </a:gridCol>
              </a:tblGrid>
              <a:tr h="334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83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83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83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83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83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83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38" name="Oval Callout 37"/>
          <p:cNvSpPr/>
          <p:nvPr/>
        </p:nvSpPr>
        <p:spPr>
          <a:xfrm>
            <a:off x="172381" y="4876441"/>
            <a:ext cx="1531145" cy="852635"/>
          </a:xfrm>
          <a:prstGeom prst="wedgeEllipseCallout">
            <a:avLst>
              <a:gd name="adj1" fmla="val 24308"/>
              <a:gd name="adj2" fmla="val 91062"/>
            </a:avLst>
          </a:prstGeom>
          <a:solidFill>
            <a:srgbClr val="FFF3F3"/>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a:solidFill>
                  <a:srgbClr val="000000"/>
                </a:solidFill>
                <a:latin typeface="Century Gothic" panose="020B0502020202020204" pitchFamily="34" charset="0"/>
              </a:rPr>
              <a:t>Necesito</a:t>
            </a:r>
            <a:r>
              <a:rPr lang="en-GB" sz="1400" b="1" dirty="0">
                <a:solidFill>
                  <a:srgbClr val="000000"/>
                </a:solidFill>
                <a:latin typeface="Century Gothic" panose="020B0502020202020204" pitchFamily="34" charset="0"/>
              </a:rPr>
              <a:t> </a:t>
            </a:r>
            <a:r>
              <a:rPr lang="en-GB" sz="1400" b="1" dirty="0" err="1">
                <a:solidFill>
                  <a:srgbClr val="000000"/>
                </a:solidFill>
                <a:latin typeface="Century Gothic" panose="020B0502020202020204" pitchFamily="34" charset="0"/>
              </a:rPr>
              <a:t>papel</a:t>
            </a:r>
            <a:r>
              <a:rPr lang="en-GB" sz="1400" b="1" dirty="0">
                <a:solidFill>
                  <a:srgbClr val="000000"/>
                </a:solidFill>
                <a:latin typeface="Century Gothic" panose="020B0502020202020204" pitchFamily="34" charset="0"/>
              </a:rPr>
              <a:t>.</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3117" y="8245220"/>
            <a:ext cx="806628" cy="806628"/>
          </a:xfrm>
          <a:prstGeom prst="rect">
            <a:avLst/>
          </a:prstGeom>
        </p:spPr>
      </p:pic>
      <p:sp>
        <p:nvSpPr>
          <p:cNvPr id="39" name="Rectangle 38">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1997570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94136032"/>
              </p:ext>
            </p:extLst>
          </p:nvPr>
        </p:nvGraphicFramePr>
        <p:xfrm>
          <a:off x="3713238" y="5590448"/>
          <a:ext cx="3028130" cy="3337560"/>
        </p:xfrm>
        <a:graphic>
          <a:graphicData uri="http://schemas.openxmlformats.org/drawingml/2006/table">
            <a:tbl>
              <a:tblPr firstRow="1" bandRow="1">
                <a:tableStyleId>{5940675A-B579-460E-94D1-54222C63F5DA}</a:tableStyleId>
              </a:tblPr>
              <a:tblGrid>
                <a:gridCol w="1487325">
                  <a:extLst>
                    <a:ext uri="{9D8B030D-6E8A-4147-A177-3AD203B41FA5}">
                      <a16:colId xmlns:a16="http://schemas.microsoft.com/office/drawing/2014/main" val="20000"/>
                    </a:ext>
                  </a:extLst>
                </a:gridCol>
                <a:gridCol w="1540805">
                  <a:extLst>
                    <a:ext uri="{9D8B030D-6E8A-4147-A177-3AD203B41FA5}">
                      <a16:colId xmlns:a16="http://schemas.microsoft.com/office/drawing/2014/main" val="20001"/>
                    </a:ext>
                  </a:extLst>
                </a:gridCol>
              </a:tblGrid>
              <a:tr h="345278">
                <a:tc>
                  <a:txBody>
                    <a:bodyPr/>
                    <a:lstStyle/>
                    <a:p>
                      <a:pPr algn="l" fontAlgn="b"/>
                      <a:r>
                        <a:rPr lang="en-GB" sz="1600" u="none" strike="noStrike" dirty="0" err="1">
                          <a:effectLst/>
                          <a:latin typeface="Century Gothic" panose="020B0502020202020204" pitchFamily="34" charset="0"/>
                        </a:rPr>
                        <a:t>señor</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sir, Mr.</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0"/>
                  </a:ext>
                </a:extLst>
              </a:tr>
              <a:tr h="575336">
                <a:tc>
                  <a:txBody>
                    <a:bodyPr/>
                    <a:lstStyle/>
                    <a:p>
                      <a:pPr algn="l" fontAlgn="b"/>
                      <a:r>
                        <a:rPr lang="en-GB" sz="1600" u="none" strike="noStrike" dirty="0" err="1">
                          <a:effectLst/>
                          <a:latin typeface="Century Gothic" panose="020B0502020202020204" pitchFamily="34" charset="0"/>
                        </a:rPr>
                        <a:t>señora</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madam, Mrs.</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1"/>
                  </a:ext>
                </a:extLst>
              </a:tr>
              <a:tr h="345278">
                <a:tc>
                  <a:txBody>
                    <a:bodyPr/>
                    <a:lstStyle/>
                    <a:p>
                      <a:r>
                        <a:rPr lang="en-GB" sz="1600" dirty="0" err="1">
                          <a:latin typeface="Century Gothic" panose="020B0502020202020204" pitchFamily="34" charset="0"/>
                        </a:rPr>
                        <a:t>verdadero</a:t>
                      </a:r>
                      <a:r>
                        <a:rPr lang="en-GB" sz="1600" dirty="0">
                          <a:latin typeface="Century Gothic" panose="020B0502020202020204" pitchFamily="34" charset="0"/>
                        </a:rPr>
                        <a:t>/a</a:t>
                      </a:r>
                    </a:p>
                  </a:txBody>
                  <a:tcPr anchor="ctr"/>
                </a:tc>
                <a:tc>
                  <a:txBody>
                    <a:bodyPr/>
                    <a:lstStyle/>
                    <a:p>
                      <a:r>
                        <a:rPr lang="en-GB" sz="1600" dirty="0">
                          <a:latin typeface="Century Gothic" panose="020B0502020202020204" pitchFamily="34" charset="0"/>
                        </a:rPr>
                        <a:t>true</a:t>
                      </a:r>
                    </a:p>
                  </a:txBody>
                  <a:tcPr anchor="ctr"/>
                </a:tc>
                <a:extLst>
                  <a:ext uri="{0D108BD9-81ED-4DB2-BD59-A6C34878D82A}">
                    <a16:rowId xmlns:a16="http://schemas.microsoft.com/office/drawing/2014/main" val="10002"/>
                  </a:ext>
                </a:extLst>
              </a:tr>
              <a:tr h="345278">
                <a:tc>
                  <a:txBody>
                    <a:bodyPr/>
                    <a:lstStyle/>
                    <a:p>
                      <a:r>
                        <a:rPr lang="en-GB" sz="1600" dirty="0" err="1">
                          <a:latin typeface="Century Gothic" panose="020B0502020202020204" pitchFamily="34" charset="0"/>
                        </a:rPr>
                        <a:t>falso</a:t>
                      </a:r>
                      <a:r>
                        <a:rPr lang="en-GB" sz="1600" dirty="0">
                          <a:latin typeface="Century Gothic" panose="020B0502020202020204" pitchFamily="34" charset="0"/>
                        </a:rPr>
                        <a:t>/a</a:t>
                      </a:r>
                    </a:p>
                  </a:txBody>
                  <a:tcPr anchor="ctr"/>
                </a:tc>
                <a:tc>
                  <a:txBody>
                    <a:bodyPr/>
                    <a:lstStyle/>
                    <a:p>
                      <a:r>
                        <a:rPr lang="en-GB" sz="1600" dirty="0">
                          <a:latin typeface="Century Gothic" panose="020B0502020202020204" pitchFamily="34" charset="0"/>
                        </a:rPr>
                        <a:t>false</a:t>
                      </a:r>
                    </a:p>
                  </a:txBody>
                  <a:tcPr anchor="ctr"/>
                </a:tc>
                <a:extLst>
                  <a:ext uri="{0D108BD9-81ED-4DB2-BD59-A6C34878D82A}">
                    <a16:rowId xmlns:a16="http://schemas.microsoft.com/office/drawing/2014/main" val="10003"/>
                  </a:ext>
                </a:extLst>
              </a:tr>
              <a:tr h="345278">
                <a:tc>
                  <a:txBody>
                    <a:bodyPr/>
                    <a:lstStyle/>
                    <a:p>
                      <a:r>
                        <a:rPr lang="en-GB" sz="1600" dirty="0">
                          <a:latin typeface="Century Gothic" panose="020B0502020202020204" pitchFamily="34" charset="0"/>
                        </a:rPr>
                        <a:t>mucho</a:t>
                      </a:r>
                    </a:p>
                  </a:txBody>
                  <a:tcPr anchor="ctr"/>
                </a:tc>
                <a:tc>
                  <a:txBody>
                    <a:bodyPr/>
                    <a:lstStyle/>
                    <a:p>
                      <a:r>
                        <a:rPr lang="en-GB" sz="1600" dirty="0">
                          <a:latin typeface="Century Gothic" panose="020B0502020202020204" pitchFamily="34" charset="0"/>
                        </a:rPr>
                        <a:t>much, a lot</a:t>
                      </a:r>
                    </a:p>
                  </a:txBody>
                  <a:tcPr anchor="ctr"/>
                </a:tc>
                <a:extLst>
                  <a:ext uri="{0D108BD9-81ED-4DB2-BD59-A6C34878D82A}">
                    <a16:rowId xmlns:a16="http://schemas.microsoft.com/office/drawing/2014/main" val="10004"/>
                  </a:ext>
                </a:extLst>
              </a:tr>
              <a:tr h="345278">
                <a:tc>
                  <a:txBody>
                    <a:bodyPr/>
                    <a:lstStyle/>
                    <a:p>
                      <a:r>
                        <a:rPr lang="en-GB" sz="1600" dirty="0" err="1">
                          <a:latin typeface="Century Gothic" panose="020B0502020202020204" pitchFamily="34" charset="0"/>
                        </a:rPr>
                        <a:t>pero</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but</a:t>
                      </a:r>
                    </a:p>
                  </a:txBody>
                  <a:tcPr anchor="ctr"/>
                </a:tc>
                <a:extLst>
                  <a:ext uri="{0D108BD9-81ED-4DB2-BD59-A6C34878D82A}">
                    <a16:rowId xmlns:a16="http://schemas.microsoft.com/office/drawing/2014/main" val="10005"/>
                  </a:ext>
                </a:extLst>
              </a:tr>
              <a:tr h="345278">
                <a:tc>
                  <a:txBody>
                    <a:bodyPr/>
                    <a:lstStyle/>
                    <a:p>
                      <a:r>
                        <a:rPr lang="en-GB" sz="1600" dirty="0">
                          <a:latin typeface="Century Gothic" panose="020B0502020202020204" pitchFamily="34" charset="0"/>
                        </a:rPr>
                        <a:t>o</a:t>
                      </a:r>
                    </a:p>
                  </a:txBody>
                  <a:tcPr anchor="ctr"/>
                </a:tc>
                <a:tc>
                  <a:txBody>
                    <a:bodyPr/>
                    <a:lstStyle/>
                    <a:p>
                      <a:r>
                        <a:rPr lang="en-GB" sz="1600" dirty="0">
                          <a:latin typeface="Century Gothic" panose="020B0502020202020204" pitchFamily="34" charset="0"/>
                        </a:rPr>
                        <a:t>or</a:t>
                      </a:r>
                    </a:p>
                  </a:txBody>
                  <a:tcPr anchor="ctr"/>
                </a:tc>
                <a:extLst>
                  <a:ext uri="{0D108BD9-81ED-4DB2-BD59-A6C34878D82A}">
                    <a16:rowId xmlns:a16="http://schemas.microsoft.com/office/drawing/2014/main" val="10006"/>
                  </a:ext>
                </a:extLst>
              </a:tr>
              <a:tr h="345278">
                <a:tc>
                  <a:txBody>
                    <a:bodyPr/>
                    <a:lstStyle/>
                    <a:p>
                      <a:r>
                        <a:rPr lang="en-GB" sz="1600" dirty="0" err="1">
                          <a:latin typeface="Century Gothic" panose="020B0502020202020204" pitchFamily="34" charset="0"/>
                        </a:rPr>
                        <a:t>perdón</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sorry</a:t>
                      </a:r>
                    </a:p>
                  </a:txBody>
                  <a:tcPr anchor="ctr"/>
                </a:tc>
                <a:extLst>
                  <a:ext uri="{0D108BD9-81ED-4DB2-BD59-A6C34878D82A}">
                    <a16:rowId xmlns:a16="http://schemas.microsoft.com/office/drawing/2014/main" val="10007"/>
                  </a:ext>
                </a:extLst>
              </a:tr>
              <a:tr h="345278">
                <a:tc>
                  <a:txBody>
                    <a:bodyPr/>
                    <a:lstStyle/>
                    <a:p>
                      <a:r>
                        <a:rPr lang="en-GB" sz="1600" dirty="0">
                          <a:latin typeface="Century Gothic" panose="020B0502020202020204" pitchFamily="34" charset="0"/>
                        </a:rPr>
                        <a:t>no</a:t>
                      </a:r>
                    </a:p>
                  </a:txBody>
                  <a:tcPr anchor="ctr"/>
                </a:tc>
                <a:tc>
                  <a:txBody>
                    <a:bodyPr/>
                    <a:lstStyle/>
                    <a:p>
                      <a:r>
                        <a:rPr lang="en-GB" sz="1600" dirty="0">
                          <a:latin typeface="Century Gothic" panose="020B0502020202020204" pitchFamily="34" charset="0"/>
                        </a:rPr>
                        <a:t>no, not</a:t>
                      </a:r>
                    </a:p>
                  </a:txBody>
                  <a:tcPr anchor="ctr"/>
                </a:tc>
                <a:extLst>
                  <a:ext uri="{0D108BD9-81ED-4DB2-BD59-A6C34878D82A}">
                    <a16:rowId xmlns:a16="http://schemas.microsoft.com/office/drawing/2014/main" val="10008"/>
                  </a:ext>
                </a:extLst>
              </a:tr>
            </a:tbl>
          </a:graphicData>
        </a:graphic>
      </p:graphicFrame>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a:extLst>
              <a:ext uri="{FF2B5EF4-FFF2-40B4-BE49-F238E27FC236}">
                <a16:creationId xmlns:a16="http://schemas.microsoft.com/office/drawing/2014/main" id="{62EBD834-1E2D-44FA-960B-D5E01CB2C65F}"/>
              </a:ext>
            </a:extLst>
          </p:cNvPr>
          <p:cNvSpPr/>
          <p:nvPr/>
        </p:nvSpPr>
        <p:spPr>
          <a:xfrm>
            <a:off x="138299" y="4962323"/>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Saying what I and others </a:t>
            </a:r>
            <a:r>
              <a:rPr lang="en-GB" sz="1600" b="1" i="1" dirty="0">
                <a:solidFill>
                  <a:srgbClr val="FFFFFF"/>
                </a:solidFill>
                <a:latin typeface="Century Gothic" panose="020B0502020202020204" pitchFamily="34" charset="0"/>
              </a:rPr>
              <a:t>don’t</a:t>
            </a:r>
            <a:r>
              <a:rPr lang="en-GB" sz="1600" b="1" dirty="0">
                <a:solidFill>
                  <a:srgbClr val="FFFFFF"/>
                </a:solidFill>
                <a:latin typeface="Century Gothic" panose="020B0502020202020204" pitchFamily="34" charset="0"/>
              </a:rPr>
              <a:t> do</a:t>
            </a:r>
          </a:p>
        </p:txBody>
      </p:sp>
      <p:sp>
        <p:nvSpPr>
          <p:cNvPr id="6" name="Rectangle 5">
            <a:extLst>
              <a:ext uri="{FF2B5EF4-FFF2-40B4-BE49-F238E27FC236}">
                <a16:creationId xmlns:a16="http://schemas.microsoft.com/office/drawing/2014/main" id="{187D3DE4-1B8E-4EF9-A0F4-FAE19AE97A2E}"/>
              </a:ext>
            </a:extLst>
          </p:cNvPr>
          <p:cNvSpPr/>
          <p:nvPr/>
        </p:nvSpPr>
        <p:spPr>
          <a:xfrm>
            <a:off x="5034843" y="4979371"/>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sp>
        <p:nvSpPr>
          <p:cNvPr id="7" name="Rectangle 6"/>
          <p:cNvSpPr/>
          <p:nvPr/>
        </p:nvSpPr>
        <p:spPr>
          <a:xfrm>
            <a:off x="86505" y="683931"/>
            <a:ext cx="2446504" cy="338554"/>
          </a:xfrm>
          <a:prstGeom prst="rect">
            <a:avLst/>
          </a:prstGeom>
        </p:spPr>
        <p:txBody>
          <a:bodyPr wrap="none">
            <a:spAutoFit/>
          </a:bodyPr>
          <a:lstStyle/>
          <a:p>
            <a:r>
              <a:rPr lang="en-GB" sz="1600" b="1" dirty="0">
                <a:solidFill>
                  <a:srgbClr val="000000"/>
                </a:solidFill>
                <a:latin typeface="Century Gothic" panose="020B0502020202020204" pitchFamily="34" charset="0"/>
              </a:rPr>
              <a:t>Using the negative ‘no’</a:t>
            </a:r>
          </a:p>
        </p:txBody>
      </p:sp>
      <p:sp>
        <p:nvSpPr>
          <p:cNvPr id="8" name="TextBox 7"/>
          <p:cNvSpPr txBox="1"/>
          <p:nvPr/>
        </p:nvSpPr>
        <p:spPr>
          <a:xfrm>
            <a:off x="99339" y="1019801"/>
            <a:ext cx="6570022" cy="584775"/>
          </a:xfrm>
          <a:prstGeom prst="rect">
            <a:avLst/>
          </a:prstGeom>
          <a:noFill/>
        </p:spPr>
        <p:txBody>
          <a:bodyPr wrap="square" rtlCol="0">
            <a:spAutoFit/>
          </a:bodyPr>
          <a:lstStyle/>
          <a:p>
            <a:pPr fontAlgn="auto">
              <a:spcBef>
                <a:spcPts val="0"/>
              </a:spcBef>
              <a:spcAft>
                <a:spcPts val="0"/>
              </a:spcAft>
            </a:pPr>
            <a:r>
              <a:rPr lang="en-GB" sz="1600" dirty="0">
                <a:latin typeface="Century Gothic" panose="020B0502020202020204" pitchFamily="34" charset="0"/>
              </a:rPr>
              <a:t>In Spanish, to say what you or others </a:t>
            </a:r>
            <a:r>
              <a:rPr lang="en-GB" sz="1600" i="1" dirty="0">
                <a:latin typeface="Century Gothic" panose="020B0502020202020204" pitchFamily="34" charset="0"/>
              </a:rPr>
              <a:t>don’t</a:t>
            </a:r>
            <a:r>
              <a:rPr lang="en-GB" sz="1600" dirty="0">
                <a:latin typeface="Century Gothic" panose="020B0502020202020204" pitchFamily="34" charset="0"/>
              </a:rPr>
              <a:t> do, put ‘</a:t>
            </a:r>
            <a:r>
              <a:rPr lang="en-GB" sz="1600" b="1" dirty="0">
                <a:latin typeface="Century Gothic" panose="020B0502020202020204" pitchFamily="34" charset="0"/>
              </a:rPr>
              <a:t>no</a:t>
            </a:r>
            <a:r>
              <a:rPr lang="en-GB" sz="1600" dirty="0">
                <a:latin typeface="Century Gothic" panose="020B0502020202020204" pitchFamily="34" charset="0"/>
              </a:rPr>
              <a:t>’ before the verb. This makes a negative.</a:t>
            </a:r>
          </a:p>
        </p:txBody>
      </p:sp>
      <p:sp>
        <p:nvSpPr>
          <p:cNvPr id="9" name="TextBox 8"/>
          <p:cNvSpPr txBox="1"/>
          <p:nvPr/>
        </p:nvSpPr>
        <p:spPr>
          <a:xfrm>
            <a:off x="680730" y="1598814"/>
            <a:ext cx="2283177" cy="683264"/>
          </a:xfrm>
          <a:prstGeom prst="rect">
            <a:avLst/>
          </a:prstGeom>
          <a:noFill/>
        </p:spPr>
        <p:txBody>
          <a:bodyPr wrap="square" rtlCol="0">
            <a:spAutoFit/>
          </a:bodyPr>
          <a:lstStyle/>
          <a:p>
            <a:pPr fontAlgn="auto">
              <a:lnSpc>
                <a:spcPct val="120000"/>
              </a:lnSpc>
              <a:spcBef>
                <a:spcPts val="0"/>
              </a:spcBef>
              <a:spcAft>
                <a:spcPts val="0"/>
              </a:spcAft>
            </a:pPr>
            <a:r>
              <a:rPr lang="en-GB" sz="1600" dirty="0">
                <a:latin typeface="Century Gothic" panose="020B0502020202020204" pitchFamily="34" charset="0"/>
              </a:rPr>
              <a:t>Compro </a:t>
            </a:r>
            <a:r>
              <a:rPr lang="en-GB" sz="1600" dirty="0" err="1">
                <a:latin typeface="Century Gothic" panose="020B0502020202020204" pitchFamily="34" charset="0"/>
              </a:rPr>
              <a:t>música</a:t>
            </a:r>
            <a:r>
              <a:rPr lang="en-GB" sz="1600" dirty="0">
                <a:latin typeface="Century Gothic" panose="020B0502020202020204" pitchFamily="34" charset="0"/>
              </a:rPr>
              <a:t>.</a:t>
            </a:r>
          </a:p>
          <a:p>
            <a:pPr fontAlgn="auto">
              <a:lnSpc>
                <a:spcPct val="120000"/>
              </a:lnSpc>
              <a:spcBef>
                <a:spcPts val="0"/>
              </a:spcBef>
              <a:spcAft>
                <a:spcPts val="0"/>
              </a:spcAft>
            </a:pPr>
            <a:r>
              <a:rPr lang="en-GB" sz="1600" b="1" dirty="0">
                <a:latin typeface="Century Gothic" panose="020B0502020202020204" pitchFamily="34" charset="0"/>
              </a:rPr>
              <a:t>No</a:t>
            </a:r>
            <a:r>
              <a:rPr lang="en-GB" sz="1600" dirty="0">
                <a:latin typeface="Century Gothic" panose="020B0502020202020204" pitchFamily="34" charset="0"/>
              </a:rPr>
              <a:t> compro </a:t>
            </a:r>
            <a:r>
              <a:rPr lang="en-GB" sz="1600" dirty="0" err="1">
                <a:latin typeface="Century Gothic" panose="020B0502020202020204" pitchFamily="34" charset="0"/>
              </a:rPr>
              <a:t>música</a:t>
            </a:r>
            <a:r>
              <a:rPr lang="en-GB" sz="1600" dirty="0">
                <a:latin typeface="Century Gothic" panose="020B0502020202020204" pitchFamily="34" charset="0"/>
              </a:rPr>
              <a:t>. </a:t>
            </a:r>
          </a:p>
        </p:txBody>
      </p:sp>
      <p:sp>
        <p:nvSpPr>
          <p:cNvPr id="10" name="TextBox 9"/>
          <p:cNvSpPr txBox="1"/>
          <p:nvPr/>
        </p:nvSpPr>
        <p:spPr>
          <a:xfrm>
            <a:off x="116632" y="2271919"/>
            <a:ext cx="10229435" cy="338554"/>
          </a:xfrm>
          <a:prstGeom prst="rect">
            <a:avLst/>
          </a:prstGeom>
          <a:noFill/>
        </p:spPr>
        <p:txBody>
          <a:bodyPr wrap="square" rtlCol="0">
            <a:spAutoFit/>
          </a:bodyPr>
          <a:lstStyle/>
          <a:p>
            <a:pPr fontAlgn="auto">
              <a:spcBef>
                <a:spcPts val="0"/>
              </a:spcBef>
              <a:spcAft>
                <a:spcPts val="0"/>
              </a:spcAft>
            </a:pPr>
            <a:r>
              <a:rPr lang="en-GB" sz="1600" dirty="0">
                <a:latin typeface="Century Gothic" panose="020B0502020202020204" pitchFamily="34" charset="0"/>
              </a:rPr>
              <a:t>This works for any verb and any person (e.g., I, you, s/he).</a:t>
            </a:r>
          </a:p>
        </p:txBody>
      </p:sp>
      <p:sp>
        <p:nvSpPr>
          <p:cNvPr id="11" name="TextBox 10"/>
          <p:cNvSpPr txBox="1"/>
          <p:nvPr/>
        </p:nvSpPr>
        <p:spPr>
          <a:xfrm>
            <a:off x="2840336" y="1620358"/>
            <a:ext cx="2172840" cy="661720"/>
          </a:xfrm>
          <a:prstGeom prst="rect">
            <a:avLst/>
          </a:prstGeom>
          <a:noFill/>
        </p:spPr>
        <p:txBody>
          <a:bodyPr wrap="square" rtlCol="0">
            <a:spAutoFit/>
          </a:bodyPr>
          <a:lstStyle/>
          <a:p>
            <a:pPr fontAlgn="auto">
              <a:spcBef>
                <a:spcPts val="600"/>
              </a:spcBef>
              <a:spcAft>
                <a:spcPts val="0"/>
              </a:spcAft>
            </a:pPr>
            <a:r>
              <a:rPr lang="en-GB" sz="1600" kern="0" dirty="0">
                <a:latin typeface="Century Gothic" panose="020B0502020202020204" pitchFamily="34" charset="0"/>
                <a:cs typeface="Arial"/>
                <a:sym typeface="Wingdings" panose="05000000000000000000" pitchFamily="2" charset="2"/>
              </a:rPr>
              <a:t></a:t>
            </a:r>
            <a:r>
              <a:rPr lang="en-GB" sz="1600" dirty="0">
                <a:latin typeface="Century Gothic" panose="020B0502020202020204" pitchFamily="34" charset="0"/>
              </a:rPr>
              <a:t> I buy music.</a:t>
            </a:r>
          </a:p>
          <a:p>
            <a:pPr fontAlgn="auto">
              <a:spcBef>
                <a:spcPts val="600"/>
              </a:spcBef>
              <a:spcAft>
                <a:spcPts val="0"/>
              </a:spcAft>
            </a:pPr>
            <a:r>
              <a:rPr lang="en-GB" sz="1600" kern="0" dirty="0">
                <a:latin typeface="Century Gothic" panose="020B0502020202020204" pitchFamily="34" charset="0"/>
                <a:cs typeface="Arial"/>
                <a:sym typeface="Wingdings" panose="05000000000000000000" pitchFamily="2" charset="2"/>
              </a:rPr>
              <a:t></a:t>
            </a:r>
            <a:r>
              <a:rPr lang="en-GB" sz="1600" dirty="0">
                <a:latin typeface="Century Gothic" panose="020B0502020202020204" pitchFamily="34" charset="0"/>
              </a:rPr>
              <a:t> I </a:t>
            </a:r>
            <a:r>
              <a:rPr lang="en-GB" sz="1600" b="1" dirty="0">
                <a:latin typeface="Century Gothic" panose="020B0502020202020204" pitchFamily="34" charset="0"/>
              </a:rPr>
              <a:t>don’t</a:t>
            </a:r>
            <a:r>
              <a:rPr lang="en-GB" sz="1600" dirty="0">
                <a:latin typeface="Century Gothic" panose="020B0502020202020204" pitchFamily="34" charset="0"/>
              </a:rPr>
              <a:t> buy music.</a:t>
            </a:r>
          </a:p>
        </p:txBody>
      </p:sp>
      <p:sp>
        <p:nvSpPr>
          <p:cNvPr id="12" name="TextBox 11"/>
          <p:cNvSpPr txBox="1"/>
          <p:nvPr/>
        </p:nvSpPr>
        <p:spPr>
          <a:xfrm>
            <a:off x="638972" y="2603907"/>
            <a:ext cx="3981796" cy="978729"/>
          </a:xfrm>
          <a:prstGeom prst="rect">
            <a:avLst/>
          </a:prstGeom>
          <a:noFill/>
        </p:spPr>
        <p:txBody>
          <a:bodyPr wrap="square" rtlCol="0">
            <a:spAutoFit/>
          </a:bodyPr>
          <a:lstStyle/>
          <a:p>
            <a:pPr fontAlgn="auto">
              <a:lnSpc>
                <a:spcPct val="120000"/>
              </a:lnSpc>
              <a:spcBef>
                <a:spcPts val="0"/>
              </a:spcBef>
              <a:spcAft>
                <a:spcPts val="0"/>
              </a:spcAft>
            </a:pPr>
            <a:r>
              <a:rPr lang="en-GB" sz="1600" dirty="0" err="1">
                <a:latin typeface="Century Gothic" panose="020B0502020202020204" pitchFamily="34" charset="0"/>
              </a:rPr>
              <a:t>Necesitas</a:t>
            </a:r>
            <a:r>
              <a:rPr lang="en-GB" sz="1600" dirty="0">
                <a:latin typeface="Century Gothic" panose="020B0502020202020204" pitchFamily="34" charset="0"/>
              </a:rPr>
              <a:t> un </a:t>
            </a:r>
            <a:r>
              <a:rPr lang="en-GB" sz="1600" dirty="0" err="1">
                <a:latin typeface="Century Gothic" panose="020B0502020202020204" pitchFamily="34" charset="0"/>
              </a:rPr>
              <a:t>libro</a:t>
            </a:r>
            <a:r>
              <a:rPr lang="en-GB" sz="1600" dirty="0">
                <a:latin typeface="Century Gothic" panose="020B0502020202020204" pitchFamily="34" charset="0"/>
              </a:rPr>
              <a:t>.</a:t>
            </a:r>
          </a:p>
          <a:p>
            <a:pPr fontAlgn="auto">
              <a:lnSpc>
                <a:spcPct val="120000"/>
              </a:lnSpc>
              <a:spcBef>
                <a:spcPts val="0"/>
              </a:spcBef>
              <a:spcAft>
                <a:spcPts val="0"/>
              </a:spcAft>
            </a:pPr>
            <a:r>
              <a:rPr lang="en-GB" sz="1600" b="1" dirty="0">
                <a:latin typeface="Century Gothic" panose="020B0502020202020204" pitchFamily="34" charset="0"/>
              </a:rPr>
              <a:t>No</a:t>
            </a:r>
            <a:r>
              <a:rPr lang="en-GB" sz="1600" dirty="0">
                <a:latin typeface="Century Gothic" panose="020B0502020202020204" pitchFamily="34" charset="0"/>
              </a:rPr>
              <a:t> </a:t>
            </a:r>
            <a:r>
              <a:rPr lang="en-GB" sz="1600" dirty="0" err="1">
                <a:latin typeface="Century Gothic" panose="020B0502020202020204" pitchFamily="34" charset="0"/>
              </a:rPr>
              <a:t>necesitas</a:t>
            </a:r>
            <a:r>
              <a:rPr lang="en-GB" sz="1600" dirty="0">
                <a:latin typeface="Century Gothic" panose="020B0502020202020204" pitchFamily="34" charset="0"/>
              </a:rPr>
              <a:t> un </a:t>
            </a:r>
            <a:r>
              <a:rPr lang="en-GB" sz="1600" dirty="0" err="1">
                <a:latin typeface="Century Gothic" panose="020B0502020202020204" pitchFamily="34" charset="0"/>
              </a:rPr>
              <a:t>libro</a:t>
            </a:r>
            <a:r>
              <a:rPr lang="en-GB" sz="1600" dirty="0">
                <a:latin typeface="Century Gothic" panose="020B0502020202020204" pitchFamily="34" charset="0"/>
              </a:rPr>
              <a:t>.</a:t>
            </a:r>
          </a:p>
          <a:p>
            <a:pPr fontAlgn="auto">
              <a:lnSpc>
                <a:spcPct val="120000"/>
              </a:lnSpc>
              <a:spcBef>
                <a:spcPts val="0"/>
              </a:spcBef>
              <a:spcAft>
                <a:spcPts val="0"/>
              </a:spcAft>
            </a:pPr>
            <a:endParaRPr lang="en-GB" sz="1600" dirty="0">
              <a:latin typeface="Century Gothic" panose="020B0502020202020204" pitchFamily="34" charset="0"/>
            </a:endParaRPr>
          </a:p>
        </p:txBody>
      </p:sp>
      <p:sp>
        <p:nvSpPr>
          <p:cNvPr id="13" name="TextBox 12"/>
          <p:cNvSpPr txBox="1"/>
          <p:nvPr/>
        </p:nvSpPr>
        <p:spPr>
          <a:xfrm>
            <a:off x="2840336" y="2618561"/>
            <a:ext cx="2820912" cy="661720"/>
          </a:xfrm>
          <a:prstGeom prst="rect">
            <a:avLst/>
          </a:prstGeom>
          <a:noFill/>
        </p:spPr>
        <p:txBody>
          <a:bodyPr wrap="square" rtlCol="0">
            <a:spAutoFit/>
          </a:bodyPr>
          <a:lstStyle/>
          <a:p>
            <a:pPr fontAlgn="auto">
              <a:spcBef>
                <a:spcPts val="600"/>
              </a:spcBef>
              <a:spcAft>
                <a:spcPts val="0"/>
              </a:spcAft>
            </a:pPr>
            <a:r>
              <a:rPr lang="en-GB" sz="1600" kern="0" dirty="0">
                <a:latin typeface="Century Gothic" panose="020B0502020202020204" pitchFamily="34" charset="0"/>
                <a:cs typeface="Arial"/>
                <a:sym typeface="Wingdings" panose="05000000000000000000" pitchFamily="2" charset="2"/>
              </a:rPr>
              <a:t></a:t>
            </a:r>
            <a:r>
              <a:rPr lang="en-GB" sz="1600" dirty="0">
                <a:latin typeface="Century Gothic" panose="020B0502020202020204" pitchFamily="34" charset="0"/>
              </a:rPr>
              <a:t>You need a book.</a:t>
            </a:r>
          </a:p>
          <a:p>
            <a:pPr fontAlgn="auto">
              <a:spcBef>
                <a:spcPts val="600"/>
              </a:spcBef>
              <a:spcAft>
                <a:spcPts val="0"/>
              </a:spcAft>
            </a:pPr>
            <a:r>
              <a:rPr lang="en-GB" sz="1600" kern="0" dirty="0">
                <a:latin typeface="Century Gothic" panose="020B0502020202020204" pitchFamily="34" charset="0"/>
                <a:cs typeface="Arial"/>
                <a:sym typeface="Wingdings" panose="05000000000000000000" pitchFamily="2" charset="2"/>
              </a:rPr>
              <a:t></a:t>
            </a:r>
            <a:r>
              <a:rPr lang="en-GB" sz="1600" dirty="0">
                <a:latin typeface="Century Gothic" panose="020B0502020202020204" pitchFamily="34" charset="0"/>
              </a:rPr>
              <a:t>You </a:t>
            </a:r>
            <a:r>
              <a:rPr lang="en-GB" sz="1600" b="1" dirty="0">
                <a:latin typeface="Century Gothic" panose="020B0502020202020204" pitchFamily="34" charset="0"/>
              </a:rPr>
              <a:t>don’t</a:t>
            </a:r>
            <a:r>
              <a:rPr lang="en-GB" sz="1600" dirty="0">
                <a:latin typeface="Century Gothic" panose="020B0502020202020204" pitchFamily="34" charset="0"/>
              </a:rPr>
              <a:t> need a book.</a:t>
            </a:r>
          </a:p>
        </p:txBody>
      </p:sp>
      <p:sp>
        <p:nvSpPr>
          <p:cNvPr id="14" name="Rectangle 13"/>
          <p:cNvSpPr/>
          <p:nvPr/>
        </p:nvSpPr>
        <p:spPr>
          <a:xfrm>
            <a:off x="86505" y="3411245"/>
            <a:ext cx="2048959" cy="338554"/>
          </a:xfrm>
          <a:prstGeom prst="rect">
            <a:avLst/>
          </a:prstGeom>
        </p:spPr>
        <p:txBody>
          <a:bodyPr wrap="none">
            <a:spAutoFit/>
          </a:bodyPr>
          <a:lstStyle/>
          <a:p>
            <a:r>
              <a:rPr lang="en-GB" sz="1600" b="1" dirty="0">
                <a:solidFill>
                  <a:srgbClr val="000000"/>
                </a:solidFill>
                <a:latin typeface="Century Gothic" panose="020B0502020202020204" pitchFamily="34" charset="0"/>
              </a:rPr>
              <a:t>Yes / no questions’</a:t>
            </a:r>
          </a:p>
        </p:txBody>
      </p:sp>
      <p:sp>
        <p:nvSpPr>
          <p:cNvPr id="15" name="TextBox 14"/>
          <p:cNvSpPr txBox="1"/>
          <p:nvPr/>
        </p:nvSpPr>
        <p:spPr>
          <a:xfrm>
            <a:off x="66965" y="3680444"/>
            <a:ext cx="10741988" cy="323165"/>
          </a:xfrm>
          <a:prstGeom prst="rect">
            <a:avLst/>
          </a:prstGeom>
          <a:noFill/>
        </p:spPr>
        <p:txBody>
          <a:bodyPr wrap="square" rtlCol="0">
            <a:spAutoFit/>
          </a:bodyPr>
          <a:lstStyle/>
          <a:p>
            <a:pPr fontAlgn="auto">
              <a:spcBef>
                <a:spcPts val="0"/>
              </a:spcBef>
              <a:spcAft>
                <a:spcPts val="0"/>
              </a:spcAft>
              <a:defRPr/>
            </a:pPr>
            <a:r>
              <a:rPr lang="en-GB" sz="1500" dirty="0">
                <a:latin typeface="Century Gothic" panose="020B0502020202020204" pitchFamily="34" charset="0"/>
              </a:rPr>
              <a:t>Change a statement into a question by raising your voice at the end:</a:t>
            </a:r>
          </a:p>
        </p:txBody>
      </p:sp>
      <p:sp>
        <p:nvSpPr>
          <p:cNvPr id="16" name="TextBox 15"/>
          <p:cNvSpPr txBox="1"/>
          <p:nvPr/>
        </p:nvSpPr>
        <p:spPr>
          <a:xfrm>
            <a:off x="190691" y="4065230"/>
            <a:ext cx="1329409" cy="338554"/>
          </a:xfrm>
          <a:prstGeom prst="rect">
            <a:avLst/>
          </a:prstGeom>
          <a:solidFill>
            <a:schemeClr val="bg2">
              <a:lumMod val="40000"/>
              <a:lumOff val="60000"/>
            </a:schemeClr>
          </a:solidFill>
          <a:ln w="28575">
            <a:solidFill>
              <a:schemeClr val="tx1"/>
            </a:solidFill>
          </a:ln>
        </p:spPr>
        <p:txBody>
          <a:bodyPr wrap="square" rtlCol="0">
            <a:spAutoFit/>
          </a:bodyPr>
          <a:lstStyle/>
          <a:p>
            <a:pPr algn="ctr" fontAlgn="auto">
              <a:spcBef>
                <a:spcPts val="0"/>
              </a:spcBef>
              <a:spcAft>
                <a:spcPts val="0"/>
              </a:spcAft>
              <a:defRPr/>
            </a:pPr>
            <a:r>
              <a:rPr lang="en-GB" sz="1600" b="1" dirty="0">
                <a:latin typeface="Century Gothic" panose="020B0502020202020204" pitchFamily="34" charset="0"/>
              </a:rPr>
              <a:t>Statement</a:t>
            </a:r>
          </a:p>
        </p:txBody>
      </p:sp>
      <p:sp>
        <p:nvSpPr>
          <p:cNvPr id="17" name="TextBox 16"/>
          <p:cNvSpPr txBox="1"/>
          <p:nvPr/>
        </p:nvSpPr>
        <p:spPr>
          <a:xfrm>
            <a:off x="1546502" y="4088090"/>
            <a:ext cx="2166736" cy="338554"/>
          </a:xfrm>
          <a:prstGeom prst="rect">
            <a:avLst/>
          </a:prstGeom>
          <a:noFill/>
        </p:spPr>
        <p:txBody>
          <a:bodyPr wrap="square" rtlCol="0">
            <a:spAutoFit/>
          </a:bodyPr>
          <a:lstStyle/>
          <a:p>
            <a:pPr fontAlgn="auto">
              <a:spcBef>
                <a:spcPts val="0"/>
              </a:spcBef>
              <a:spcAft>
                <a:spcPts val="0"/>
              </a:spcAft>
              <a:defRPr/>
            </a:pPr>
            <a:r>
              <a:rPr lang="en-GB" sz="1600" dirty="0" err="1">
                <a:latin typeface="Century Gothic" panose="020B0502020202020204" pitchFamily="34" charset="0"/>
              </a:rPr>
              <a:t>Compras</a:t>
            </a:r>
            <a:r>
              <a:rPr lang="en-GB" sz="1600" dirty="0">
                <a:latin typeface="Century Gothic" panose="020B0502020202020204" pitchFamily="34" charset="0"/>
              </a:rPr>
              <a:t> zapatos.</a:t>
            </a:r>
          </a:p>
        </p:txBody>
      </p:sp>
      <p:sp>
        <p:nvSpPr>
          <p:cNvPr id="18" name="TextBox 17"/>
          <p:cNvSpPr txBox="1"/>
          <p:nvPr/>
        </p:nvSpPr>
        <p:spPr>
          <a:xfrm>
            <a:off x="2403005" y="4125194"/>
            <a:ext cx="3906315" cy="338554"/>
          </a:xfrm>
          <a:prstGeom prst="rect">
            <a:avLst/>
          </a:prstGeom>
          <a:noFill/>
        </p:spPr>
        <p:txBody>
          <a:bodyPr wrap="square" rtlCol="0">
            <a:spAutoFit/>
          </a:bodyPr>
          <a:lstStyle/>
          <a:p>
            <a:pPr algn="ctr" fontAlgn="auto">
              <a:spcBef>
                <a:spcPts val="0"/>
              </a:spcBef>
              <a:spcAft>
                <a:spcPts val="0"/>
              </a:spcAft>
              <a:defRPr/>
            </a:pPr>
            <a:r>
              <a:rPr lang="en-GB" sz="1600" u="sng" dirty="0">
                <a:latin typeface="Century Gothic" panose="020B0502020202020204" pitchFamily="34" charset="0"/>
              </a:rPr>
              <a:t>You buy </a:t>
            </a:r>
            <a:r>
              <a:rPr lang="en-GB" sz="1600" dirty="0">
                <a:latin typeface="Century Gothic" panose="020B0502020202020204" pitchFamily="34" charset="0"/>
              </a:rPr>
              <a:t>shoes.</a:t>
            </a:r>
          </a:p>
        </p:txBody>
      </p:sp>
      <p:sp>
        <p:nvSpPr>
          <p:cNvPr id="19" name="TextBox 18"/>
          <p:cNvSpPr txBox="1"/>
          <p:nvPr/>
        </p:nvSpPr>
        <p:spPr>
          <a:xfrm>
            <a:off x="190692" y="4475584"/>
            <a:ext cx="1329408" cy="338554"/>
          </a:xfrm>
          <a:prstGeom prst="rect">
            <a:avLst/>
          </a:prstGeom>
          <a:solidFill>
            <a:schemeClr val="bg2">
              <a:lumMod val="40000"/>
              <a:lumOff val="60000"/>
            </a:schemeClr>
          </a:solidFill>
          <a:ln w="28575">
            <a:solidFill>
              <a:schemeClr val="tx1"/>
            </a:solidFill>
          </a:ln>
        </p:spPr>
        <p:txBody>
          <a:bodyPr wrap="square" rtlCol="0">
            <a:spAutoFit/>
          </a:bodyPr>
          <a:lstStyle/>
          <a:p>
            <a:pPr algn="ctr" fontAlgn="auto">
              <a:spcBef>
                <a:spcPts val="0"/>
              </a:spcBef>
              <a:spcAft>
                <a:spcPts val="0"/>
              </a:spcAft>
              <a:defRPr/>
            </a:pPr>
            <a:r>
              <a:rPr lang="en-GB" sz="1600" b="1" dirty="0">
                <a:latin typeface="Century Gothic" panose="020B0502020202020204" pitchFamily="34" charset="0"/>
              </a:rPr>
              <a:t>Question</a:t>
            </a:r>
          </a:p>
        </p:txBody>
      </p:sp>
      <p:sp>
        <p:nvSpPr>
          <p:cNvPr id="20" name="TextBox 19"/>
          <p:cNvSpPr txBox="1"/>
          <p:nvPr/>
        </p:nvSpPr>
        <p:spPr>
          <a:xfrm>
            <a:off x="1508613" y="4469666"/>
            <a:ext cx="4292873" cy="338554"/>
          </a:xfrm>
          <a:prstGeom prst="rect">
            <a:avLst/>
          </a:prstGeom>
          <a:noFill/>
        </p:spPr>
        <p:txBody>
          <a:bodyPr wrap="square" rtlCol="0">
            <a:spAutoFit/>
          </a:bodyPr>
          <a:lstStyle/>
          <a:p>
            <a:pPr fontAlgn="auto">
              <a:spcBef>
                <a:spcPts val="0"/>
              </a:spcBef>
              <a:spcAft>
                <a:spcPts val="0"/>
              </a:spcAft>
              <a:defRPr/>
            </a:pPr>
            <a:r>
              <a:rPr lang="en-GB" sz="1600" b="1" dirty="0">
                <a:latin typeface="Century Gothic" panose="020B0502020202020204" pitchFamily="34" charset="0"/>
              </a:rPr>
              <a:t>¿</a:t>
            </a:r>
            <a:r>
              <a:rPr lang="en-GB" sz="1600" dirty="0" err="1">
                <a:latin typeface="Century Gothic" panose="020B0502020202020204" pitchFamily="34" charset="0"/>
              </a:rPr>
              <a:t>Compras</a:t>
            </a:r>
            <a:r>
              <a:rPr lang="en-GB" sz="1600" dirty="0">
                <a:latin typeface="Century Gothic" panose="020B0502020202020204" pitchFamily="34" charset="0"/>
              </a:rPr>
              <a:t> zapatos</a:t>
            </a:r>
            <a:r>
              <a:rPr lang="en-GB" sz="1600" b="1" dirty="0">
                <a:latin typeface="Century Gothic" panose="020B0502020202020204" pitchFamily="34" charset="0"/>
              </a:rPr>
              <a:t>?</a:t>
            </a:r>
          </a:p>
        </p:txBody>
      </p:sp>
      <p:sp>
        <p:nvSpPr>
          <p:cNvPr id="21" name="TextBox 20"/>
          <p:cNvSpPr txBox="1"/>
          <p:nvPr/>
        </p:nvSpPr>
        <p:spPr>
          <a:xfrm>
            <a:off x="2624114" y="4454100"/>
            <a:ext cx="3906315" cy="338554"/>
          </a:xfrm>
          <a:prstGeom prst="rect">
            <a:avLst/>
          </a:prstGeom>
          <a:noFill/>
        </p:spPr>
        <p:txBody>
          <a:bodyPr wrap="square" rtlCol="0">
            <a:spAutoFit/>
          </a:bodyPr>
          <a:lstStyle/>
          <a:p>
            <a:pPr algn="ctr" fontAlgn="auto">
              <a:spcBef>
                <a:spcPts val="0"/>
              </a:spcBef>
              <a:spcAft>
                <a:spcPts val="0"/>
              </a:spcAft>
              <a:defRPr/>
            </a:pPr>
            <a:r>
              <a:rPr lang="en-GB" sz="1600" u="sng" dirty="0">
                <a:latin typeface="Century Gothic" panose="020B0502020202020204" pitchFamily="34" charset="0"/>
              </a:rPr>
              <a:t>Do you buy </a:t>
            </a:r>
            <a:r>
              <a:rPr lang="en-GB" sz="1600" dirty="0">
                <a:latin typeface="Century Gothic" panose="020B0502020202020204" pitchFamily="34" charset="0"/>
              </a:rPr>
              <a:t>shoes?</a:t>
            </a:r>
          </a:p>
        </p:txBody>
      </p:sp>
      <p:pic>
        <p:nvPicPr>
          <p:cNvPr id="22" name="Picture 21" descr="http://www.clker.com/cliparts/7/c/5/6/11970917061177064412TzeenieWheenie_red_green_OK_not_OK_Icons.svg.med.png"/>
          <p:cNvPicPr/>
          <p:nvPr/>
        </p:nvPicPr>
        <p:blipFill rotWithShape="1">
          <a:blip r:embed="rId2" cstate="print">
            <a:extLst>
              <a:ext uri="{28A0092B-C50C-407E-A947-70E740481C1C}">
                <a14:useLocalDpi xmlns:a14="http://schemas.microsoft.com/office/drawing/2010/main" val="0"/>
              </a:ext>
            </a:extLst>
          </a:blip>
          <a:srcRect l="50868" t="-4269" r="-939"/>
          <a:stretch/>
        </p:blipFill>
        <p:spPr bwMode="auto">
          <a:xfrm>
            <a:off x="5034843" y="1941180"/>
            <a:ext cx="310537" cy="306110"/>
          </a:xfrm>
          <a:prstGeom prst="rect">
            <a:avLst/>
          </a:prstGeom>
          <a:noFill/>
        </p:spPr>
      </p:pic>
      <p:pic>
        <p:nvPicPr>
          <p:cNvPr id="23" name="Picture 22" descr="http://www.clker.com/cliparts/7/c/5/6/11970917061177064412TzeenieWheenie_red_green_OK_not_OK_Icons.svg.med.png"/>
          <p:cNvPicPr/>
          <p:nvPr/>
        </p:nvPicPr>
        <p:blipFill rotWithShape="1">
          <a:blip r:embed="rId3" cstate="print">
            <a:extLst>
              <a:ext uri="{28A0092B-C50C-407E-A947-70E740481C1C}">
                <a14:useLocalDpi xmlns:a14="http://schemas.microsoft.com/office/drawing/2010/main" val="0"/>
              </a:ext>
            </a:extLst>
          </a:blip>
          <a:srcRect r="48656"/>
          <a:stretch/>
        </p:blipFill>
        <p:spPr bwMode="auto">
          <a:xfrm>
            <a:off x="5026010" y="1601766"/>
            <a:ext cx="331969" cy="305938"/>
          </a:xfrm>
          <a:prstGeom prst="rect">
            <a:avLst/>
          </a:prstGeom>
          <a:noFill/>
        </p:spPr>
      </p:pic>
      <p:pic>
        <p:nvPicPr>
          <p:cNvPr id="24" name="Picture 23" descr="http://www.clker.com/cliparts/7/c/5/6/11970917061177064412TzeenieWheenie_red_green_OK_not_OK_Icons.svg.med.png"/>
          <p:cNvPicPr/>
          <p:nvPr/>
        </p:nvPicPr>
        <p:blipFill rotWithShape="1">
          <a:blip r:embed="rId2" cstate="print">
            <a:extLst>
              <a:ext uri="{28A0092B-C50C-407E-A947-70E740481C1C}">
                <a14:useLocalDpi xmlns:a14="http://schemas.microsoft.com/office/drawing/2010/main" val="0"/>
              </a:ext>
            </a:extLst>
          </a:blip>
          <a:srcRect l="50868" t="-4269" r="-939"/>
          <a:stretch/>
        </p:blipFill>
        <p:spPr bwMode="auto">
          <a:xfrm>
            <a:off x="5505979" y="2930116"/>
            <a:ext cx="310537" cy="306110"/>
          </a:xfrm>
          <a:prstGeom prst="rect">
            <a:avLst/>
          </a:prstGeom>
          <a:noFill/>
        </p:spPr>
      </p:pic>
      <p:pic>
        <p:nvPicPr>
          <p:cNvPr id="25" name="Picture 24" descr="http://www.clker.com/cliparts/7/c/5/6/11970917061177064412TzeenieWheenie_red_green_OK_not_OK_Icons.svg.med.png"/>
          <p:cNvPicPr/>
          <p:nvPr/>
        </p:nvPicPr>
        <p:blipFill rotWithShape="1">
          <a:blip r:embed="rId3" cstate="print">
            <a:extLst>
              <a:ext uri="{28A0092B-C50C-407E-A947-70E740481C1C}">
                <a14:useLocalDpi xmlns:a14="http://schemas.microsoft.com/office/drawing/2010/main" val="0"/>
              </a:ext>
            </a:extLst>
          </a:blip>
          <a:srcRect r="48656"/>
          <a:stretch/>
        </p:blipFill>
        <p:spPr bwMode="auto">
          <a:xfrm>
            <a:off x="5497146" y="2609878"/>
            <a:ext cx="331969" cy="305938"/>
          </a:xfrm>
          <a:prstGeom prst="rect">
            <a:avLst/>
          </a:prstGeom>
          <a:noFill/>
        </p:spPr>
      </p:pic>
      <p:graphicFrame>
        <p:nvGraphicFramePr>
          <p:cNvPr id="27" name="Table 26"/>
          <p:cNvGraphicFramePr>
            <a:graphicFrameLocks noGrp="1"/>
          </p:cNvGraphicFramePr>
          <p:nvPr>
            <p:extLst>
              <p:ext uri="{D42A27DB-BD31-4B8C-83A1-F6EECF244321}">
                <p14:modId xmlns:p14="http://schemas.microsoft.com/office/powerpoint/2010/main" val="3493946322"/>
              </p:ext>
            </p:extLst>
          </p:nvPr>
        </p:nvGraphicFramePr>
        <p:xfrm>
          <a:off x="476259" y="5590448"/>
          <a:ext cx="2744362" cy="3337560"/>
        </p:xfrm>
        <a:graphic>
          <a:graphicData uri="http://schemas.openxmlformats.org/drawingml/2006/table">
            <a:tbl>
              <a:tblPr firstRow="1" bandRow="1">
                <a:tableStyleId>{5940675A-B579-460E-94D1-54222C63F5DA}</a:tableStyleId>
              </a:tblPr>
              <a:tblGrid>
                <a:gridCol w="1243436">
                  <a:extLst>
                    <a:ext uri="{9D8B030D-6E8A-4147-A177-3AD203B41FA5}">
                      <a16:colId xmlns:a16="http://schemas.microsoft.com/office/drawing/2014/main" val="20000"/>
                    </a:ext>
                  </a:extLst>
                </a:gridCol>
                <a:gridCol w="1500926">
                  <a:extLst>
                    <a:ext uri="{9D8B030D-6E8A-4147-A177-3AD203B41FA5}">
                      <a16:colId xmlns:a16="http://schemas.microsoft.com/office/drawing/2014/main" val="20001"/>
                    </a:ext>
                  </a:extLst>
                </a:gridCol>
              </a:tblGrid>
              <a:tr h="370840">
                <a:tc>
                  <a:txBody>
                    <a:bodyPr/>
                    <a:lstStyle/>
                    <a:p>
                      <a:pPr algn="l" fontAlgn="b"/>
                      <a:r>
                        <a:rPr lang="en-GB" sz="1600" u="none" strike="noStrike" dirty="0" err="1">
                          <a:effectLst/>
                          <a:latin typeface="Century Gothic" panose="020B0502020202020204" pitchFamily="34" charset="0"/>
                        </a:rPr>
                        <a:t>caminar</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to walk</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0"/>
                  </a:ext>
                </a:extLst>
              </a:tr>
              <a:tr h="370840">
                <a:tc>
                  <a:txBody>
                    <a:bodyPr/>
                    <a:lstStyle/>
                    <a:p>
                      <a:pPr algn="l" fontAlgn="b"/>
                      <a:r>
                        <a:rPr lang="en-GB" sz="1600" u="none" strike="noStrike" dirty="0" err="1">
                          <a:effectLst/>
                          <a:latin typeface="Century Gothic" panose="020B0502020202020204" pitchFamily="34" charset="0"/>
                        </a:rPr>
                        <a:t>estudiar</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to study</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1"/>
                  </a:ext>
                </a:extLst>
              </a:tr>
              <a:tr h="370840">
                <a:tc>
                  <a:txBody>
                    <a:bodyPr/>
                    <a:lstStyle/>
                    <a:p>
                      <a:pPr algn="l" fontAlgn="b"/>
                      <a:r>
                        <a:rPr lang="en-GB" sz="1600" u="none" strike="noStrike" dirty="0" err="1">
                          <a:effectLst/>
                          <a:latin typeface="Century Gothic" panose="020B0502020202020204" pitchFamily="34" charset="0"/>
                        </a:rPr>
                        <a:t>entiendo</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I understand</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u="none" strike="noStrike" dirty="0">
                          <a:effectLst/>
                          <a:latin typeface="Century Gothic" panose="020B0502020202020204" pitchFamily="34" charset="0"/>
                        </a:rPr>
                        <a:t>el arte</a:t>
                      </a:r>
                      <a:endParaRPr lang="en-GB" sz="1600" b="0" i="0" u="none" strike="noStrike" dirty="0">
                        <a:solidFill>
                          <a:srgbClr val="000000"/>
                        </a:solidFill>
                        <a:effectLst/>
                        <a:latin typeface="Century Gothic" panose="020B0502020202020204" pitchFamily="34" charset="0"/>
                      </a:endParaRPr>
                    </a:p>
                  </a:txBody>
                  <a:tcPr anchor="ctr"/>
                </a:tc>
                <a:tc>
                  <a:txBody>
                    <a:bodyPr/>
                    <a:lstStyle/>
                    <a:p>
                      <a:r>
                        <a:rPr lang="en-GB" sz="1600" dirty="0">
                          <a:latin typeface="Century Gothic" panose="020B0502020202020204" pitchFamily="34" charset="0"/>
                        </a:rPr>
                        <a:t>art</a:t>
                      </a:r>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u="none" strike="noStrike" dirty="0">
                          <a:effectLst/>
                          <a:latin typeface="Century Gothic" panose="020B0502020202020204" pitchFamily="34" charset="0"/>
                        </a:rPr>
                        <a:t>el </a:t>
                      </a:r>
                      <a:r>
                        <a:rPr lang="en-GB" sz="1600" u="none" strike="noStrike" dirty="0" err="1">
                          <a:effectLst/>
                          <a:latin typeface="Century Gothic" panose="020B0502020202020204" pitchFamily="34" charset="0"/>
                        </a:rPr>
                        <a:t>español</a:t>
                      </a:r>
                      <a:endParaRPr lang="en-GB" sz="1600" b="0" i="0" u="none" strike="noStrike" dirty="0">
                        <a:solidFill>
                          <a:srgbClr val="000000"/>
                        </a:solidFill>
                        <a:effectLst/>
                        <a:latin typeface="Century Gothic" panose="020B0502020202020204" pitchFamily="34" charset="0"/>
                      </a:endParaRPr>
                    </a:p>
                  </a:txBody>
                  <a:tcPr anchor="ctr"/>
                </a:tc>
                <a:tc>
                  <a:txBody>
                    <a:bodyPr/>
                    <a:lstStyle/>
                    <a:p>
                      <a:r>
                        <a:rPr lang="en-GB" sz="1600" dirty="0">
                          <a:latin typeface="Century Gothic" panose="020B0502020202020204" pitchFamily="34" charset="0"/>
                        </a:rPr>
                        <a:t>Spanish</a:t>
                      </a:r>
                    </a:p>
                  </a:txBody>
                  <a:tcPr anchor="ctr"/>
                </a:tc>
                <a:extLst>
                  <a:ext uri="{0D108BD9-81ED-4DB2-BD59-A6C34878D82A}">
                    <a16:rowId xmlns:a16="http://schemas.microsoft.com/office/drawing/2014/main" val="10004"/>
                  </a:ext>
                </a:extLst>
              </a:tr>
              <a:tr h="370840">
                <a:tc>
                  <a:txBody>
                    <a:bodyPr/>
                    <a:lstStyle/>
                    <a:p>
                      <a:r>
                        <a:rPr lang="en-GB" sz="1600" dirty="0">
                          <a:latin typeface="Century Gothic" panose="020B0502020202020204" pitchFamily="34" charset="0"/>
                        </a:rPr>
                        <a:t>el </a:t>
                      </a:r>
                      <a:r>
                        <a:rPr lang="en-GB" sz="1600" dirty="0" err="1">
                          <a:latin typeface="Century Gothic" panose="020B0502020202020204" pitchFamily="34" charset="0"/>
                        </a:rPr>
                        <a:t>inglés</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English</a:t>
                      </a:r>
                    </a:p>
                  </a:txBody>
                  <a:tcPr anchor="ctr"/>
                </a:tc>
                <a:extLst>
                  <a:ext uri="{0D108BD9-81ED-4DB2-BD59-A6C34878D82A}">
                    <a16:rowId xmlns:a16="http://schemas.microsoft.com/office/drawing/2014/main" val="10005"/>
                  </a:ext>
                </a:extLst>
              </a:tr>
              <a:tr h="370840">
                <a:tc>
                  <a:txBody>
                    <a:bodyPr/>
                    <a:lstStyle/>
                    <a:p>
                      <a:r>
                        <a:rPr lang="en-GB" sz="1600" dirty="0">
                          <a:latin typeface="Century Gothic" panose="020B0502020202020204" pitchFamily="34" charset="0"/>
                        </a:rPr>
                        <a:t>la </a:t>
                      </a:r>
                      <a:r>
                        <a:rPr lang="en-GB" sz="1600" dirty="0" err="1">
                          <a:latin typeface="Century Gothic" panose="020B0502020202020204" pitchFamily="34" charset="0"/>
                        </a:rPr>
                        <a:t>ciencia</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science</a:t>
                      </a:r>
                    </a:p>
                  </a:txBody>
                  <a:tcPr anchor="ctr"/>
                </a:tc>
                <a:extLst>
                  <a:ext uri="{0D108BD9-81ED-4DB2-BD59-A6C34878D82A}">
                    <a16:rowId xmlns:a16="http://schemas.microsoft.com/office/drawing/2014/main" val="10006"/>
                  </a:ext>
                </a:extLst>
              </a:tr>
              <a:tr h="370840">
                <a:tc>
                  <a:txBody>
                    <a:bodyPr/>
                    <a:lstStyle/>
                    <a:p>
                      <a:r>
                        <a:rPr lang="en-GB" sz="1600" dirty="0">
                          <a:latin typeface="Century Gothic" panose="020B0502020202020204" pitchFamily="34" charset="0"/>
                        </a:rPr>
                        <a:t>el </a:t>
                      </a:r>
                      <a:r>
                        <a:rPr lang="en-GB" sz="1600" dirty="0" err="1">
                          <a:latin typeface="Century Gothic" panose="020B0502020202020204" pitchFamily="34" charset="0"/>
                        </a:rPr>
                        <a:t>grupo</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group</a:t>
                      </a:r>
                    </a:p>
                  </a:txBody>
                  <a:tcPr anchor="ctr"/>
                </a:tc>
                <a:extLst>
                  <a:ext uri="{0D108BD9-81ED-4DB2-BD59-A6C34878D82A}">
                    <a16:rowId xmlns:a16="http://schemas.microsoft.com/office/drawing/2014/main" val="10007"/>
                  </a:ext>
                </a:extLst>
              </a:tr>
              <a:tr h="370840">
                <a:tc>
                  <a:txBody>
                    <a:bodyPr/>
                    <a:lstStyle/>
                    <a:p>
                      <a:r>
                        <a:rPr lang="en-GB" sz="1600" dirty="0">
                          <a:latin typeface="Century Gothic" panose="020B0502020202020204" pitchFamily="34" charset="0"/>
                        </a:rPr>
                        <a:t>el </a:t>
                      </a:r>
                      <a:r>
                        <a:rPr lang="en-GB" sz="1600" dirty="0" err="1">
                          <a:latin typeface="Century Gothic" panose="020B0502020202020204" pitchFamily="34" charset="0"/>
                        </a:rPr>
                        <a:t>silencio</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silence</a:t>
                      </a:r>
                    </a:p>
                  </a:txBody>
                  <a:tcPr anchor="ctr"/>
                </a:tc>
                <a:extLst>
                  <a:ext uri="{0D108BD9-81ED-4DB2-BD59-A6C34878D82A}">
                    <a16:rowId xmlns:a16="http://schemas.microsoft.com/office/drawing/2014/main" val="10008"/>
                  </a:ext>
                </a:extLst>
              </a:tr>
            </a:tbl>
          </a:graphicData>
        </a:graphic>
      </p:graphicFrame>
      <p:sp>
        <p:nvSpPr>
          <p:cNvPr id="28" name="Rounded Rectangle 27"/>
          <p:cNvSpPr/>
          <p:nvPr/>
        </p:nvSpPr>
        <p:spPr>
          <a:xfrm>
            <a:off x="5745135" y="7638545"/>
            <a:ext cx="1008239" cy="648072"/>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1.1.5</a:t>
            </a:r>
          </a:p>
        </p:txBody>
      </p:sp>
      <p:pic>
        <p:nvPicPr>
          <p:cNvPr id="29" name="Picture 28" descr="http://www.clker.com/cliparts/c/f/4/9/12371000482029765734nicubunu_Comic_characters_Professor.svg.me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9765" y="5214296"/>
            <a:ext cx="401942" cy="654026"/>
          </a:xfrm>
          <a:prstGeom prst="rect">
            <a:avLst/>
          </a:prstGeom>
          <a:noFill/>
          <a:ln>
            <a:noFill/>
          </a:ln>
        </p:spPr>
      </p:pic>
      <p:pic>
        <p:nvPicPr>
          <p:cNvPr id="30" name="Picture 29" descr="http://www.clker.com/cliparts/s/N/I/w/o/Q/mom-hi.png"/>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626411" y="5938240"/>
            <a:ext cx="435429" cy="586305"/>
          </a:xfrm>
          <a:prstGeom prst="rect">
            <a:avLst/>
          </a:prstGeom>
          <a:noFill/>
        </p:spPr>
      </p:pic>
      <p:sp>
        <p:nvSpPr>
          <p:cNvPr id="4" name="Title 3">
            <a:extLst>
              <a:ext uri="{FF2B5EF4-FFF2-40B4-BE49-F238E27FC236}">
                <a16:creationId xmlns:a16="http://schemas.microsoft.com/office/drawing/2014/main" id="{17198855-A59D-6A41-86D9-13C7DB0C99AD}"/>
              </a:ext>
            </a:extLst>
          </p:cNvPr>
          <p:cNvSpPr>
            <a:spLocks noGrp="1"/>
          </p:cNvSpPr>
          <p:nvPr>
            <p:ph type="title"/>
          </p:nvPr>
        </p:nvSpPr>
        <p:spPr>
          <a:xfrm>
            <a:off x="147217" y="125758"/>
            <a:ext cx="2041388" cy="451608"/>
          </a:xfrm>
        </p:spPr>
        <p:txBody>
          <a:bodyPr/>
          <a:lstStyle/>
          <a:p>
            <a:r>
              <a:rPr lang="en-GB" sz="2000" b="1" dirty="0">
                <a:solidFill>
                  <a:srgbClr val="FFFFFF"/>
                </a:solidFill>
                <a:latin typeface="Century Gothic" panose="020B0502020202020204" pitchFamily="34" charset="0"/>
              </a:rPr>
              <a:t>T1.2 Semana 1</a:t>
            </a:r>
            <a:endParaRPr lang="en-US" sz="2000" dirty="0"/>
          </a:p>
        </p:txBody>
      </p:sp>
      <p:sp>
        <p:nvSpPr>
          <p:cNvPr id="31"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17</a:t>
            </a:r>
          </a:p>
        </p:txBody>
      </p:sp>
      <p:graphicFrame>
        <p:nvGraphicFramePr>
          <p:cNvPr id="32" name="Table 31"/>
          <p:cNvGraphicFramePr>
            <a:graphicFrameLocks noGrp="1"/>
          </p:cNvGraphicFramePr>
          <p:nvPr>
            <p:extLst>
              <p:ext uri="{D42A27DB-BD31-4B8C-83A1-F6EECF244321}">
                <p14:modId xmlns:p14="http://schemas.microsoft.com/office/powerpoint/2010/main" val="1765971220"/>
              </p:ext>
            </p:extLst>
          </p:nvPr>
        </p:nvGraphicFramePr>
        <p:xfrm>
          <a:off x="-72638" y="5613370"/>
          <a:ext cx="692696" cy="3314639"/>
        </p:xfrm>
        <a:graphic>
          <a:graphicData uri="http://schemas.openxmlformats.org/drawingml/2006/table">
            <a:tbl>
              <a:tblPr firstRow="1" bandRow="1">
                <a:tableStyleId>{5940675A-B579-460E-94D1-54222C63F5DA}</a:tableStyleId>
              </a:tblPr>
              <a:tblGrid>
                <a:gridCol w="692696">
                  <a:extLst>
                    <a:ext uri="{9D8B030D-6E8A-4147-A177-3AD203B41FA5}">
                      <a16:colId xmlns:a16="http://schemas.microsoft.com/office/drawing/2014/main" val="20000"/>
                    </a:ext>
                  </a:extLst>
                </a:gridCol>
              </a:tblGrid>
              <a:tr h="3742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820507975"/>
              </p:ext>
            </p:extLst>
          </p:nvPr>
        </p:nvGraphicFramePr>
        <p:xfrm>
          <a:off x="3130781" y="5649852"/>
          <a:ext cx="692696" cy="3314639"/>
        </p:xfrm>
        <a:graphic>
          <a:graphicData uri="http://schemas.openxmlformats.org/drawingml/2006/table">
            <a:tbl>
              <a:tblPr firstRow="1" bandRow="1">
                <a:tableStyleId>{5940675A-B579-460E-94D1-54222C63F5DA}</a:tableStyleId>
              </a:tblPr>
              <a:tblGrid>
                <a:gridCol w="692696">
                  <a:extLst>
                    <a:ext uri="{9D8B030D-6E8A-4147-A177-3AD203B41FA5}">
                      <a16:colId xmlns:a16="http://schemas.microsoft.com/office/drawing/2014/main" val="20000"/>
                    </a:ext>
                  </a:extLst>
                </a:gridCol>
              </a:tblGrid>
              <a:tr h="3742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conj</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conj</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7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0069" y="6365402"/>
            <a:ext cx="863520" cy="863520"/>
          </a:xfrm>
          <a:prstGeom prst="rect">
            <a:avLst/>
          </a:prstGeom>
        </p:spPr>
      </p:pic>
      <p:sp>
        <p:nvSpPr>
          <p:cNvPr id="34" name="Rectangle 33">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3978326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825" y="4107881"/>
            <a:ext cx="545230" cy="554471"/>
          </a:xfrm>
          <a:prstGeom prst="rect">
            <a:avLst/>
          </a:prstGeom>
        </p:spPr>
      </p:pic>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TextBox 4"/>
          <p:cNvSpPr txBox="1"/>
          <p:nvPr/>
        </p:nvSpPr>
        <p:spPr>
          <a:xfrm>
            <a:off x="132715" y="979779"/>
            <a:ext cx="11417105" cy="338554"/>
          </a:xfrm>
          <a:prstGeom prst="rect">
            <a:avLst/>
          </a:prstGeom>
          <a:noFill/>
        </p:spPr>
        <p:txBody>
          <a:bodyPr wrap="square" rtlCol="0">
            <a:spAutoFit/>
          </a:bodyPr>
          <a:lstStyle/>
          <a:p>
            <a:pPr fontAlgn="auto">
              <a:spcBef>
                <a:spcPts val="0"/>
              </a:spcBef>
              <a:spcAft>
                <a:spcPts val="0"/>
              </a:spcAft>
            </a:pPr>
            <a:r>
              <a:rPr lang="en-GB" sz="1600" dirty="0">
                <a:latin typeface="Century Gothic" panose="020B0502020202020204" pitchFamily="34" charset="0"/>
              </a:rPr>
              <a:t>Spanish nouns ending in a vowel (like ‘o’ and ‘a’) add -s: </a:t>
            </a:r>
            <a:endParaRPr lang="en-GB" sz="1600" i="1" dirty="0">
              <a:latin typeface="Century Gothic" panose="020B0502020202020204" pitchFamily="34" charset="0"/>
            </a:endParaRPr>
          </a:p>
        </p:txBody>
      </p:sp>
      <p:sp>
        <p:nvSpPr>
          <p:cNvPr id="6" name="TextBox 5"/>
          <p:cNvSpPr txBox="1"/>
          <p:nvPr/>
        </p:nvSpPr>
        <p:spPr>
          <a:xfrm>
            <a:off x="1541547" y="1248758"/>
            <a:ext cx="3981796" cy="359329"/>
          </a:xfrm>
          <a:prstGeom prst="rect">
            <a:avLst/>
          </a:prstGeom>
          <a:noFill/>
        </p:spPr>
        <p:txBody>
          <a:bodyPr wrap="square" rtlCol="0">
            <a:spAutoFit/>
          </a:bodyPr>
          <a:lstStyle/>
          <a:p>
            <a:pPr fontAlgn="auto">
              <a:lnSpc>
                <a:spcPct val="120000"/>
              </a:lnSpc>
              <a:spcBef>
                <a:spcPts val="0"/>
              </a:spcBef>
              <a:spcAft>
                <a:spcPts val="0"/>
              </a:spcAft>
            </a:pPr>
            <a:r>
              <a:rPr lang="en-GB" sz="1600" dirty="0">
                <a:latin typeface="Century Gothic" panose="020B0502020202020204" pitchFamily="34" charset="0"/>
              </a:rPr>
              <a:t>Tengo </a:t>
            </a:r>
            <a:r>
              <a:rPr lang="en-GB" sz="1600" dirty="0" err="1">
                <a:latin typeface="Century Gothic" panose="020B0502020202020204" pitchFamily="34" charset="0"/>
              </a:rPr>
              <a:t>planta</a:t>
            </a:r>
            <a:r>
              <a:rPr lang="en-GB" sz="1600" b="1" dirty="0" err="1">
                <a:latin typeface="Century Gothic" panose="020B0502020202020204" pitchFamily="34" charset="0"/>
              </a:rPr>
              <a:t>s</a:t>
            </a:r>
            <a:r>
              <a:rPr lang="en-GB" sz="1600" dirty="0">
                <a:latin typeface="Century Gothic" panose="020B0502020202020204" pitchFamily="34" charset="0"/>
              </a:rPr>
              <a:t>.</a:t>
            </a:r>
          </a:p>
        </p:txBody>
      </p:sp>
      <p:sp>
        <p:nvSpPr>
          <p:cNvPr id="7" name="TextBox 6"/>
          <p:cNvSpPr txBox="1"/>
          <p:nvPr/>
        </p:nvSpPr>
        <p:spPr>
          <a:xfrm>
            <a:off x="132715" y="1706525"/>
            <a:ext cx="11793202" cy="338554"/>
          </a:xfrm>
          <a:prstGeom prst="rect">
            <a:avLst/>
          </a:prstGeom>
          <a:noFill/>
        </p:spPr>
        <p:txBody>
          <a:bodyPr wrap="square" rtlCol="0">
            <a:spAutoFit/>
          </a:bodyPr>
          <a:lstStyle/>
          <a:p>
            <a:pPr fontAlgn="auto">
              <a:spcBef>
                <a:spcPts val="0"/>
              </a:spcBef>
              <a:spcAft>
                <a:spcPts val="0"/>
              </a:spcAft>
            </a:pPr>
            <a:r>
              <a:rPr lang="en-GB" sz="1600" dirty="0">
                <a:latin typeface="Century Gothic" panose="020B0502020202020204" pitchFamily="34" charset="0"/>
              </a:rPr>
              <a:t>If</a:t>
            </a:r>
            <a:r>
              <a:rPr lang="en-GB" sz="1600" b="1" dirty="0">
                <a:latin typeface="Century Gothic" panose="020B0502020202020204" pitchFamily="34" charset="0"/>
              </a:rPr>
              <a:t> </a:t>
            </a:r>
            <a:r>
              <a:rPr lang="en-GB" sz="1600" dirty="0">
                <a:latin typeface="Century Gothic" panose="020B0502020202020204" pitchFamily="34" charset="0"/>
              </a:rPr>
              <a:t>the noun ends in a consonant (like ‘n’ or ‘r’), add </a:t>
            </a:r>
            <a:r>
              <a:rPr lang="en-GB" sz="1600" b="1" dirty="0">
                <a:latin typeface="Century Gothic" panose="020B0502020202020204" pitchFamily="34" charset="0"/>
              </a:rPr>
              <a:t>–es </a:t>
            </a:r>
            <a:r>
              <a:rPr lang="en-GB" sz="1600" dirty="0">
                <a:latin typeface="Century Gothic" panose="020B0502020202020204" pitchFamily="34" charset="0"/>
              </a:rPr>
              <a:t>to the end.</a:t>
            </a:r>
            <a:r>
              <a:rPr lang="en-GB" sz="1600" b="1" dirty="0">
                <a:latin typeface="Century Gothic" panose="020B0502020202020204" pitchFamily="34" charset="0"/>
              </a:rPr>
              <a:t> </a:t>
            </a:r>
          </a:p>
        </p:txBody>
      </p:sp>
      <p:sp>
        <p:nvSpPr>
          <p:cNvPr id="8" name="TextBox 7"/>
          <p:cNvSpPr txBox="1"/>
          <p:nvPr/>
        </p:nvSpPr>
        <p:spPr>
          <a:xfrm>
            <a:off x="3329017" y="1272041"/>
            <a:ext cx="5681752" cy="360355"/>
          </a:xfrm>
          <a:prstGeom prst="rect">
            <a:avLst/>
          </a:prstGeom>
          <a:noFill/>
        </p:spPr>
        <p:txBody>
          <a:bodyPr wrap="square" rtlCol="0">
            <a:spAutoFit/>
          </a:bodyPr>
          <a:lstStyle/>
          <a:p>
            <a:pPr fontAlgn="auto">
              <a:lnSpc>
                <a:spcPct val="120000"/>
              </a:lnSpc>
              <a:spcBef>
                <a:spcPts val="600"/>
              </a:spcBef>
              <a:spcAft>
                <a:spcPts val="0"/>
              </a:spcAft>
            </a:pPr>
            <a:r>
              <a:rPr lang="en-GB" sz="1600" kern="0" dirty="0">
                <a:latin typeface="Century Gothic" panose="020B0502020202020204" pitchFamily="34" charset="0"/>
                <a:cs typeface="Arial"/>
                <a:sym typeface="Wingdings" panose="05000000000000000000" pitchFamily="2" charset="2"/>
              </a:rPr>
              <a:t></a:t>
            </a:r>
            <a:r>
              <a:rPr lang="en-GB" sz="1600" dirty="0">
                <a:latin typeface="Century Gothic" panose="020B0502020202020204" pitchFamily="34" charset="0"/>
              </a:rPr>
              <a:t> I have plant</a:t>
            </a:r>
            <a:r>
              <a:rPr lang="en-GB" sz="1600" b="1" dirty="0">
                <a:latin typeface="Century Gothic" panose="020B0502020202020204" pitchFamily="34" charset="0"/>
              </a:rPr>
              <a:t>s</a:t>
            </a:r>
            <a:r>
              <a:rPr lang="en-GB" sz="1600" dirty="0">
                <a:latin typeface="Century Gothic" panose="020B0502020202020204" pitchFamily="34" charset="0"/>
              </a:rPr>
              <a:t>.</a:t>
            </a:r>
          </a:p>
        </p:txBody>
      </p:sp>
      <p:sp>
        <p:nvSpPr>
          <p:cNvPr id="16" name="Rectangle 15"/>
          <p:cNvSpPr/>
          <p:nvPr/>
        </p:nvSpPr>
        <p:spPr>
          <a:xfrm>
            <a:off x="119990" y="650960"/>
            <a:ext cx="1856598"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Plural of nouns </a:t>
            </a:r>
          </a:p>
        </p:txBody>
      </p:sp>
      <p:cxnSp>
        <p:nvCxnSpPr>
          <p:cNvPr id="17" name="Straight Arrow Connector 16">
            <a:extLst>
              <a:ext uri="{FF2B5EF4-FFF2-40B4-BE49-F238E27FC236}">
                <a16:creationId xmlns:a16="http://schemas.microsoft.com/office/drawing/2014/main" id="{D71E036D-E72F-4806-9499-CE77B6386E74}"/>
              </a:ext>
            </a:extLst>
          </p:cNvPr>
          <p:cNvCxnSpPr/>
          <p:nvPr/>
        </p:nvCxnSpPr>
        <p:spPr>
          <a:xfrm>
            <a:off x="3032956" y="2426900"/>
            <a:ext cx="79208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8" name="Graphic 10" descr="Flower without stem">
            <a:extLst>
              <a:ext uri="{FF2B5EF4-FFF2-40B4-BE49-F238E27FC236}">
                <a16:creationId xmlns:a16="http://schemas.microsoft.com/office/drawing/2014/main" id="{A01E0487-5CCF-40F0-B69D-54374D65C9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4962" y="2008037"/>
            <a:ext cx="763643" cy="763643"/>
          </a:xfrm>
          <a:prstGeom prst="rect">
            <a:avLst/>
          </a:prstGeom>
        </p:spPr>
      </p:pic>
      <p:pic>
        <p:nvPicPr>
          <p:cNvPr id="19" name="Graphic 12" descr="Flowers in pot">
            <a:extLst>
              <a:ext uri="{FF2B5EF4-FFF2-40B4-BE49-F238E27FC236}">
                <a16:creationId xmlns:a16="http://schemas.microsoft.com/office/drawing/2014/main" id="{BBE67C54-1A16-4FEA-B849-2C69E8BC5D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66404" y="1982040"/>
            <a:ext cx="763643" cy="763643"/>
          </a:xfrm>
          <a:prstGeom prst="rect">
            <a:avLst/>
          </a:prstGeom>
        </p:spPr>
      </p:pic>
      <p:sp>
        <p:nvSpPr>
          <p:cNvPr id="20" name="Rectangle 19"/>
          <p:cNvSpPr/>
          <p:nvPr/>
        </p:nvSpPr>
        <p:spPr>
          <a:xfrm>
            <a:off x="119990" y="2677997"/>
            <a:ext cx="3656292" cy="369332"/>
          </a:xfrm>
          <a:prstGeom prst="rect">
            <a:avLst/>
          </a:prstGeom>
        </p:spPr>
        <p:txBody>
          <a:bodyPr wrap="square">
            <a:spAutoFit/>
          </a:bodyPr>
          <a:lstStyle/>
          <a:p>
            <a:pPr lvl="0"/>
            <a:r>
              <a:rPr lang="en-GB" dirty="0" err="1">
                <a:solidFill>
                  <a:srgbClr val="000000"/>
                </a:solidFill>
                <a:latin typeface="Century Gothic" panose="020B0502020202020204" pitchFamily="34" charset="0"/>
              </a:rPr>
              <a:t>Tengo</a:t>
            </a:r>
            <a:r>
              <a:rPr lang="en-GB" dirty="0">
                <a:solidFill>
                  <a:srgbClr val="000000"/>
                </a:solidFill>
                <a:latin typeface="Century Gothic" panose="020B0502020202020204" pitchFamily="34" charset="0"/>
              </a:rPr>
              <a:t> </a:t>
            </a:r>
            <a:r>
              <a:rPr lang="en-GB" dirty="0" err="1">
                <a:solidFill>
                  <a:srgbClr val="000000"/>
                </a:solidFill>
                <a:latin typeface="Century Gothic" panose="020B0502020202020204" pitchFamily="34" charset="0"/>
              </a:rPr>
              <a:t>una</a:t>
            </a:r>
            <a:r>
              <a:rPr lang="en-GB" dirty="0">
                <a:solidFill>
                  <a:srgbClr val="000000"/>
                </a:solidFill>
                <a:latin typeface="Century Gothic" panose="020B0502020202020204" pitchFamily="34" charset="0"/>
              </a:rPr>
              <a:t> flor. </a:t>
            </a:r>
            <a:r>
              <a:rPr lang="en-GB" i="1" dirty="0">
                <a:solidFill>
                  <a:srgbClr val="000000"/>
                </a:solidFill>
                <a:latin typeface="Century Gothic" panose="020B0502020202020204" pitchFamily="34" charset="0"/>
              </a:rPr>
              <a:t>I have a flower. </a:t>
            </a:r>
            <a:endParaRPr lang="en-GB" i="1" dirty="0"/>
          </a:p>
        </p:txBody>
      </p:sp>
      <p:sp>
        <p:nvSpPr>
          <p:cNvPr id="21" name="Rectangle 20"/>
          <p:cNvSpPr/>
          <p:nvPr/>
        </p:nvSpPr>
        <p:spPr>
          <a:xfrm>
            <a:off x="3645024" y="2644948"/>
            <a:ext cx="3429000" cy="369332"/>
          </a:xfrm>
          <a:prstGeom prst="rect">
            <a:avLst/>
          </a:prstGeom>
        </p:spPr>
        <p:txBody>
          <a:bodyPr>
            <a:spAutoFit/>
          </a:bodyPr>
          <a:lstStyle/>
          <a:p>
            <a:pPr lvl="0"/>
            <a:r>
              <a:rPr lang="en-GB" dirty="0" err="1">
                <a:solidFill>
                  <a:srgbClr val="000000"/>
                </a:solidFill>
                <a:latin typeface="Century Gothic" panose="020B0502020202020204" pitchFamily="34" charset="0"/>
              </a:rPr>
              <a:t>Tengo</a:t>
            </a:r>
            <a:r>
              <a:rPr lang="en-GB" dirty="0">
                <a:solidFill>
                  <a:srgbClr val="000000"/>
                </a:solidFill>
                <a:latin typeface="Century Gothic" panose="020B0502020202020204" pitchFamily="34" charset="0"/>
              </a:rPr>
              <a:t> </a:t>
            </a:r>
            <a:r>
              <a:rPr lang="en-GB" dirty="0" err="1">
                <a:solidFill>
                  <a:srgbClr val="000000"/>
                </a:solidFill>
                <a:latin typeface="Century Gothic" panose="020B0502020202020204" pitchFamily="34" charset="0"/>
              </a:rPr>
              <a:t>flor</a:t>
            </a:r>
            <a:r>
              <a:rPr lang="en-GB" b="1" dirty="0" err="1">
                <a:solidFill>
                  <a:srgbClr val="000000"/>
                </a:solidFill>
                <a:latin typeface="Century Gothic" panose="020B0502020202020204" pitchFamily="34" charset="0"/>
              </a:rPr>
              <a:t>es</a:t>
            </a:r>
            <a:r>
              <a:rPr lang="en-GB" dirty="0">
                <a:solidFill>
                  <a:srgbClr val="000000"/>
                </a:solidFill>
                <a:latin typeface="Century Gothic" panose="020B0502020202020204" pitchFamily="34" charset="0"/>
              </a:rPr>
              <a:t>.  </a:t>
            </a:r>
            <a:r>
              <a:rPr lang="en-GB" i="1" dirty="0">
                <a:solidFill>
                  <a:srgbClr val="000000"/>
                </a:solidFill>
                <a:latin typeface="Century Gothic" panose="020B0502020202020204" pitchFamily="34" charset="0"/>
              </a:rPr>
              <a:t>I have flower</a:t>
            </a:r>
            <a:r>
              <a:rPr lang="en-GB" b="1" i="1" dirty="0">
                <a:solidFill>
                  <a:srgbClr val="000000"/>
                </a:solidFill>
                <a:latin typeface="Century Gothic" panose="020B0502020202020204" pitchFamily="34" charset="0"/>
              </a:rPr>
              <a:t>s</a:t>
            </a:r>
            <a:r>
              <a:rPr lang="en-GB" i="1" dirty="0">
                <a:solidFill>
                  <a:srgbClr val="000000"/>
                </a:solidFill>
                <a:latin typeface="Century Gothic" panose="020B0502020202020204" pitchFamily="34" charset="0"/>
              </a:rPr>
              <a:t>. </a:t>
            </a:r>
            <a:endParaRPr lang="en-GB" i="1" dirty="0"/>
          </a:p>
        </p:txBody>
      </p:sp>
      <p:sp>
        <p:nvSpPr>
          <p:cNvPr id="22" name="Rectangle 21"/>
          <p:cNvSpPr/>
          <p:nvPr/>
        </p:nvSpPr>
        <p:spPr>
          <a:xfrm>
            <a:off x="90513" y="2953818"/>
            <a:ext cx="3656292" cy="369332"/>
          </a:xfrm>
          <a:prstGeom prst="rect">
            <a:avLst/>
          </a:prstGeom>
        </p:spPr>
        <p:txBody>
          <a:bodyPr wrap="square">
            <a:spAutoFit/>
          </a:bodyPr>
          <a:lstStyle/>
          <a:p>
            <a:pPr lvl="0"/>
            <a:r>
              <a:rPr lang="en-GB" dirty="0" err="1">
                <a:solidFill>
                  <a:srgbClr val="000000"/>
                </a:solidFill>
                <a:latin typeface="Century Gothic" panose="020B0502020202020204" pitchFamily="34" charset="0"/>
              </a:rPr>
              <a:t>Tengo</a:t>
            </a:r>
            <a:r>
              <a:rPr lang="en-GB" dirty="0">
                <a:solidFill>
                  <a:srgbClr val="000000"/>
                </a:solidFill>
                <a:latin typeface="Century Gothic" panose="020B0502020202020204" pitchFamily="34" charset="0"/>
              </a:rPr>
              <a:t> un plan. </a:t>
            </a:r>
            <a:r>
              <a:rPr lang="en-GB" i="1" dirty="0">
                <a:solidFill>
                  <a:srgbClr val="000000"/>
                </a:solidFill>
                <a:latin typeface="Century Gothic" panose="020B0502020202020204" pitchFamily="34" charset="0"/>
              </a:rPr>
              <a:t>I have a plan. </a:t>
            </a:r>
            <a:endParaRPr lang="en-GB" i="1" dirty="0"/>
          </a:p>
        </p:txBody>
      </p:sp>
      <p:sp>
        <p:nvSpPr>
          <p:cNvPr id="23" name="Rectangle 22"/>
          <p:cNvSpPr/>
          <p:nvPr/>
        </p:nvSpPr>
        <p:spPr>
          <a:xfrm>
            <a:off x="3645024" y="2920769"/>
            <a:ext cx="3429000" cy="369332"/>
          </a:xfrm>
          <a:prstGeom prst="rect">
            <a:avLst/>
          </a:prstGeom>
        </p:spPr>
        <p:txBody>
          <a:bodyPr>
            <a:spAutoFit/>
          </a:bodyPr>
          <a:lstStyle/>
          <a:p>
            <a:pPr lvl="0"/>
            <a:r>
              <a:rPr lang="en-GB" dirty="0" err="1">
                <a:solidFill>
                  <a:srgbClr val="000000"/>
                </a:solidFill>
                <a:latin typeface="Century Gothic" panose="020B0502020202020204" pitchFamily="34" charset="0"/>
              </a:rPr>
              <a:t>Tengo</a:t>
            </a:r>
            <a:r>
              <a:rPr lang="en-GB" dirty="0">
                <a:solidFill>
                  <a:srgbClr val="000000"/>
                </a:solidFill>
                <a:latin typeface="Century Gothic" panose="020B0502020202020204" pitchFamily="34" charset="0"/>
              </a:rPr>
              <a:t> plan</a:t>
            </a:r>
            <a:r>
              <a:rPr lang="en-GB" b="1" dirty="0">
                <a:solidFill>
                  <a:srgbClr val="000000"/>
                </a:solidFill>
                <a:latin typeface="Century Gothic" panose="020B0502020202020204" pitchFamily="34" charset="0"/>
              </a:rPr>
              <a:t>es</a:t>
            </a:r>
            <a:r>
              <a:rPr lang="en-GB" dirty="0">
                <a:solidFill>
                  <a:srgbClr val="000000"/>
                </a:solidFill>
                <a:latin typeface="Century Gothic" panose="020B0502020202020204" pitchFamily="34" charset="0"/>
              </a:rPr>
              <a:t>.  </a:t>
            </a:r>
            <a:r>
              <a:rPr lang="en-GB" i="1" dirty="0">
                <a:solidFill>
                  <a:srgbClr val="000000"/>
                </a:solidFill>
                <a:latin typeface="Century Gothic" panose="020B0502020202020204" pitchFamily="34" charset="0"/>
              </a:rPr>
              <a:t>I have plan</a:t>
            </a:r>
            <a:r>
              <a:rPr lang="en-GB" b="1" i="1" dirty="0">
                <a:solidFill>
                  <a:srgbClr val="000000"/>
                </a:solidFill>
                <a:latin typeface="Century Gothic" panose="020B0502020202020204" pitchFamily="34" charset="0"/>
              </a:rPr>
              <a:t>s</a:t>
            </a:r>
            <a:r>
              <a:rPr lang="en-GB" i="1" dirty="0">
                <a:solidFill>
                  <a:srgbClr val="000000"/>
                </a:solidFill>
                <a:latin typeface="Century Gothic" panose="020B0502020202020204" pitchFamily="34" charset="0"/>
              </a:rPr>
              <a:t>. </a:t>
            </a:r>
            <a:endParaRPr lang="en-GB" i="1" dirty="0"/>
          </a:p>
        </p:txBody>
      </p:sp>
      <p:sp>
        <p:nvSpPr>
          <p:cNvPr id="24" name="Rectangle 23"/>
          <p:cNvSpPr/>
          <p:nvPr/>
        </p:nvSpPr>
        <p:spPr>
          <a:xfrm>
            <a:off x="90513" y="3434333"/>
            <a:ext cx="2962671"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Gender and plural nouns</a:t>
            </a:r>
          </a:p>
        </p:txBody>
      </p:sp>
      <p:sp>
        <p:nvSpPr>
          <p:cNvPr id="25" name="TextBox 24"/>
          <p:cNvSpPr txBox="1"/>
          <p:nvPr/>
        </p:nvSpPr>
        <p:spPr>
          <a:xfrm>
            <a:off x="17984" y="4363382"/>
            <a:ext cx="5853179" cy="387798"/>
          </a:xfrm>
          <a:prstGeom prst="rect">
            <a:avLst/>
          </a:prstGeom>
          <a:noFill/>
        </p:spPr>
        <p:txBody>
          <a:bodyPr wrap="square" rtlCol="0">
            <a:spAutoFit/>
          </a:bodyPr>
          <a:lstStyle/>
          <a:p>
            <a:pPr fontAlgn="auto">
              <a:lnSpc>
                <a:spcPct val="120000"/>
              </a:lnSpc>
              <a:spcBef>
                <a:spcPts val="0"/>
              </a:spcBef>
              <a:spcAft>
                <a:spcPts val="0"/>
              </a:spcAft>
            </a:pPr>
            <a:r>
              <a:rPr lang="en-GB" sz="1600" b="1" dirty="0">
                <a:latin typeface="Century Gothic" panose="020B0502020202020204" pitchFamily="34" charset="0"/>
              </a:rPr>
              <a:t>“</a:t>
            </a:r>
            <a:r>
              <a:rPr lang="en-GB" sz="1600" b="1" dirty="0" err="1">
                <a:latin typeface="Century Gothic" panose="020B0502020202020204" pitchFamily="34" charset="0"/>
              </a:rPr>
              <a:t>Tengo</a:t>
            </a:r>
            <a:r>
              <a:rPr lang="en-GB" sz="1600" b="1" dirty="0">
                <a:latin typeface="Century Gothic" panose="020B0502020202020204" pitchFamily="34" charset="0"/>
              </a:rPr>
              <a:t> tres amigos.” </a:t>
            </a:r>
            <a:r>
              <a:rPr lang="en-GB" sz="1600" dirty="0">
                <a:latin typeface="Century Gothic" panose="020B0502020202020204" pitchFamily="34" charset="0"/>
              </a:rPr>
              <a:t>can mean:</a:t>
            </a:r>
          </a:p>
        </p:txBody>
      </p:sp>
      <p:sp>
        <p:nvSpPr>
          <p:cNvPr id="26" name="TextBox 25"/>
          <p:cNvSpPr txBox="1"/>
          <p:nvPr/>
        </p:nvSpPr>
        <p:spPr>
          <a:xfrm>
            <a:off x="3329017" y="4372280"/>
            <a:ext cx="2458762" cy="359457"/>
          </a:xfrm>
          <a:prstGeom prst="rect">
            <a:avLst/>
          </a:prstGeom>
          <a:noFill/>
        </p:spPr>
        <p:txBody>
          <a:bodyPr wrap="square" rtlCol="0">
            <a:spAutoFit/>
          </a:bodyPr>
          <a:lstStyle/>
          <a:p>
            <a:pPr fontAlgn="auto">
              <a:lnSpc>
                <a:spcPct val="120000"/>
              </a:lnSpc>
              <a:spcBef>
                <a:spcPts val="600"/>
              </a:spcBef>
              <a:spcAft>
                <a:spcPts val="0"/>
              </a:spcAft>
            </a:pPr>
            <a:r>
              <a:rPr lang="en-GB" sz="1600" i="1" kern="0" dirty="0">
                <a:latin typeface="Century Gothic" panose="020B0502020202020204" pitchFamily="34" charset="0"/>
                <a:cs typeface="Arial"/>
                <a:sym typeface="Wingdings" panose="05000000000000000000" pitchFamily="2" charset="2"/>
              </a:rPr>
              <a:t>I have 3 (male) friends</a:t>
            </a:r>
            <a:r>
              <a:rPr lang="en-GB" sz="1600" i="1" dirty="0">
                <a:latin typeface="Century Gothic" panose="020B0502020202020204" pitchFamily="34" charset="0"/>
              </a:rPr>
              <a:t>.</a:t>
            </a:r>
          </a:p>
        </p:txBody>
      </p:sp>
      <p:sp>
        <p:nvSpPr>
          <p:cNvPr id="27" name="TextBox 26"/>
          <p:cNvSpPr txBox="1"/>
          <p:nvPr/>
        </p:nvSpPr>
        <p:spPr>
          <a:xfrm>
            <a:off x="26000" y="5650975"/>
            <a:ext cx="6418777" cy="387798"/>
          </a:xfrm>
          <a:prstGeom prst="rect">
            <a:avLst/>
          </a:prstGeom>
          <a:noFill/>
        </p:spPr>
        <p:txBody>
          <a:bodyPr wrap="square" rtlCol="0">
            <a:spAutoFit/>
          </a:bodyPr>
          <a:lstStyle/>
          <a:p>
            <a:pPr fontAlgn="auto">
              <a:lnSpc>
                <a:spcPct val="120000"/>
              </a:lnSpc>
              <a:spcBef>
                <a:spcPts val="0"/>
              </a:spcBef>
              <a:spcAft>
                <a:spcPts val="0"/>
              </a:spcAft>
            </a:pPr>
            <a:r>
              <a:rPr lang="en-GB" sz="1600" b="1" dirty="0">
                <a:latin typeface="Century Gothic" panose="020B0502020202020204" pitchFamily="34" charset="0"/>
              </a:rPr>
              <a:t>“Tengo tres amigas.” </a:t>
            </a:r>
          </a:p>
        </p:txBody>
      </p:sp>
      <p:sp>
        <p:nvSpPr>
          <p:cNvPr id="28" name="TextBox 27"/>
          <p:cNvSpPr txBox="1"/>
          <p:nvPr/>
        </p:nvSpPr>
        <p:spPr>
          <a:xfrm>
            <a:off x="128768" y="5290413"/>
            <a:ext cx="6828624" cy="387798"/>
          </a:xfrm>
          <a:prstGeom prst="rect">
            <a:avLst/>
          </a:prstGeom>
          <a:noFill/>
        </p:spPr>
        <p:txBody>
          <a:bodyPr wrap="square" rtlCol="0">
            <a:spAutoFit/>
          </a:bodyPr>
          <a:lstStyle/>
          <a:p>
            <a:pPr fontAlgn="auto">
              <a:lnSpc>
                <a:spcPct val="120000"/>
              </a:lnSpc>
              <a:spcBef>
                <a:spcPts val="600"/>
              </a:spcBef>
              <a:spcAft>
                <a:spcPts val="0"/>
              </a:spcAft>
            </a:pPr>
            <a:r>
              <a:rPr lang="en-GB" sz="1600" kern="0" dirty="0">
                <a:latin typeface="Century Gothic" panose="020B0502020202020204" pitchFamily="34" charset="0"/>
                <a:cs typeface="Arial"/>
                <a:sym typeface="Wingdings" panose="05000000000000000000" pitchFamily="2" charset="2"/>
              </a:rPr>
              <a:t>To refer to two or more females, use the feminine form in the plural:</a:t>
            </a:r>
            <a:endParaRPr lang="en-GB" sz="1600" dirty="0">
              <a:latin typeface="Century Gothic" panose="020B0502020202020204" pitchFamily="34" charset="0"/>
            </a:endParaRPr>
          </a:p>
        </p:txBody>
      </p:sp>
      <p:sp>
        <p:nvSpPr>
          <p:cNvPr id="29" name="TextBox 28"/>
          <p:cNvSpPr txBox="1"/>
          <p:nvPr/>
        </p:nvSpPr>
        <p:spPr>
          <a:xfrm>
            <a:off x="76993" y="3757904"/>
            <a:ext cx="6592367" cy="584775"/>
          </a:xfrm>
          <a:prstGeom prst="rect">
            <a:avLst/>
          </a:prstGeom>
          <a:noFill/>
        </p:spPr>
        <p:txBody>
          <a:bodyPr wrap="square" rtlCol="0">
            <a:spAutoFit/>
          </a:bodyPr>
          <a:lstStyle/>
          <a:p>
            <a:pPr fontAlgn="auto">
              <a:spcBef>
                <a:spcPts val="0"/>
              </a:spcBef>
              <a:spcAft>
                <a:spcPts val="0"/>
              </a:spcAft>
            </a:pPr>
            <a:r>
              <a:rPr lang="en-GB" sz="1600" dirty="0">
                <a:latin typeface="Century Gothic" panose="020B0502020202020204" pitchFamily="34" charset="0"/>
              </a:rPr>
              <a:t>To talk about male and</a:t>
            </a:r>
            <a:r>
              <a:rPr lang="en-GB" sz="1600" i="1" dirty="0">
                <a:latin typeface="Century Gothic" panose="020B0502020202020204" pitchFamily="34" charset="0"/>
              </a:rPr>
              <a:t> </a:t>
            </a:r>
            <a:r>
              <a:rPr lang="en-GB" sz="1600" dirty="0">
                <a:latin typeface="Century Gothic" panose="020B0502020202020204" pitchFamily="34" charset="0"/>
              </a:rPr>
              <a:t>female people together, Spanish often uses the masculine form of the noun.</a:t>
            </a:r>
            <a:endParaRPr lang="en-GB" sz="1600" b="1" dirty="0">
              <a:latin typeface="Century Gothic" panose="020B0502020202020204" pitchFamily="34" charset="0"/>
            </a:endParaRPr>
          </a:p>
        </p:txBody>
      </p:sp>
      <p:sp>
        <p:nvSpPr>
          <p:cNvPr id="30" name="TextBox 29"/>
          <p:cNvSpPr txBox="1"/>
          <p:nvPr/>
        </p:nvSpPr>
        <p:spPr>
          <a:xfrm>
            <a:off x="132715" y="4851078"/>
            <a:ext cx="6327490" cy="359457"/>
          </a:xfrm>
          <a:prstGeom prst="rect">
            <a:avLst/>
          </a:prstGeom>
          <a:noFill/>
        </p:spPr>
        <p:txBody>
          <a:bodyPr wrap="square" rtlCol="0">
            <a:spAutoFit/>
          </a:bodyPr>
          <a:lstStyle/>
          <a:p>
            <a:pPr fontAlgn="auto">
              <a:lnSpc>
                <a:spcPct val="120000"/>
              </a:lnSpc>
              <a:spcBef>
                <a:spcPts val="600"/>
              </a:spcBef>
              <a:spcAft>
                <a:spcPts val="0"/>
              </a:spcAft>
            </a:pPr>
            <a:r>
              <a:rPr lang="en-GB" sz="1600" i="1" kern="0" dirty="0">
                <a:latin typeface="Century Gothic" panose="020B0502020202020204" pitchFamily="34" charset="0"/>
                <a:cs typeface="Arial"/>
                <a:sym typeface="Wingdings" panose="05000000000000000000" pitchFamily="2" charset="2"/>
              </a:rPr>
              <a:t>I have 3 (male and female) friends</a:t>
            </a:r>
            <a:r>
              <a:rPr lang="en-GB" sz="1600" i="1" dirty="0">
                <a:latin typeface="Century Gothic" panose="020B0502020202020204" pitchFamily="34" charset="0"/>
              </a:rPr>
              <a:t>.</a:t>
            </a:r>
          </a:p>
        </p:txBody>
      </p:sp>
      <p:sp>
        <p:nvSpPr>
          <p:cNvPr id="31" name="TextBox 30"/>
          <p:cNvSpPr txBox="1"/>
          <p:nvPr/>
        </p:nvSpPr>
        <p:spPr>
          <a:xfrm>
            <a:off x="1551177" y="4633523"/>
            <a:ext cx="945278" cy="387798"/>
          </a:xfrm>
          <a:prstGeom prst="rect">
            <a:avLst/>
          </a:prstGeom>
          <a:noFill/>
        </p:spPr>
        <p:txBody>
          <a:bodyPr wrap="square" rtlCol="0">
            <a:spAutoFit/>
          </a:bodyPr>
          <a:lstStyle/>
          <a:p>
            <a:pPr fontAlgn="auto">
              <a:lnSpc>
                <a:spcPct val="120000"/>
              </a:lnSpc>
              <a:spcBef>
                <a:spcPts val="600"/>
              </a:spcBef>
              <a:spcAft>
                <a:spcPts val="0"/>
              </a:spcAft>
            </a:pPr>
            <a:r>
              <a:rPr lang="en-GB" sz="1600" b="1" kern="0" dirty="0">
                <a:latin typeface="Century Gothic" panose="020B0502020202020204" pitchFamily="34" charset="0"/>
                <a:cs typeface="Arial"/>
                <a:sym typeface="Wingdings" panose="05000000000000000000" pitchFamily="2" charset="2"/>
              </a:rPr>
              <a:t>OR</a:t>
            </a:r>
            <a:endParaRPr lang="en-GB" sz="1600" b="1" dirty="0">
              <a:latin typeface="Century Gothic" panose="020B0502020202020204" pitchFamily="34" charset="0"/>
            </a:endParaRPr>
          </a:p>
        </p:txBody>
      </p:sp>
      <p:pic>
        <p:nvPicPr>
          <p:cNvPr id="33" name="Picture 3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99751" y="4026447"/>
            <a:ext cx="570575" cy="583426"/>
          </a:xfrm>
          <a:prstGeom prst="rect">
            <a:avLst/>
          </a:prstGeom>
        </p:spPr>
      </p:pic>
      <p:pic>
        <p:nvPicPr>
          <p:cNvPr id="35" name="Picture 3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5110" y="4711491"/>
            <a:ext cx="459130" cy="515440"/>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6347" y="5668196"/>
            <a:ext cx="369935" cy="380592"/>
          </a:xfrm>
          <a:prstGeom prst="rect">
            <a:avLst/>
          </a:prstGeom>
        </p:spPr>
      </p:pic>
      <p:pic>
        <p:nvPicPr>
          <p:cNvPr id="37" name="Picture 36"/>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97327" y="4657283"/>
            <a:ext cx="641807" cy="600311"/>
          </a:xfrm>
          <a:prstGeom prst="rect">
            <a:avLst/>
          </a:prstGeom>
        </p:spPr>
      </p:pic>
      <p:pic>
        <p:nvPicPr>
          <p:cNvPr id="38" name="Picture 37"/>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4941" y="5681274"/>
            <a:ext cx="495676" cy="398524"/>
          </a:xfrm>
          <a:prstGeom prst="rect">
            <a:avLst/>
          </a:prstGeom>
        </p:spPr>
      </p:pic>
      <p:pic>
        <p:nvPicPr>
          <p:cNvPr id="41" name="Picture 4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62778" y="4213580"/>
            <a:ext cx="465846" cy="528203"/>
          </a:xfrm>
          <a:prstGeom prst="rect">
            <a:avLst/>
          </a:prstGeom>
        </p:spPr>
      </p:pic>
      <p:pic>
        <p:nvPicPr>
          <p:cNvPr id="46" name="Picture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9721" y="5678211"/>
            <a:ext cx="553215" cy="432614"/>
          </a:xfrm>
          <a:prstGeom prst="rect">
            <a:avLst/>
          </a:prstGeom>
        </p:spPr>
      </p:pic>
      <p:pic>
        <p:nvPicPr>
          <p:cNvPr id="47" name="Picture 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78420" y="4771194"/>
            <a:ext cx="369818" cy="419321"/>
          </a:xfrm>
          <a:prstGeom prst="rect">
            <a:avLst/>
          </a:prstGeom>
        </p:spPr>
      </p:pic>
      <p:sp>
        <p:nvSpPr>
          <p:cNvPr id="48" name="Rectangle 47">
            <a:extLst>
              <a:ext uri="{FF2B5EF4-FFF2-40B4-BE49-F238E27FC236}">
                <a16:creationId xmlns:a16="http://schemas.microsoft.com/office/drawing/2014/main" id="{62EBD834-1E2D-44FA-960B-D5E01CB2C65F}"/>
              </a:ext>
            </a:extLst>
          </p:cNvPr>
          <p:cNvSpPr/>
          <p:nvPr/>
        </p:nvSpPr>
        <p:spPr>
          <a:xfrm>
            <a:off x="128768" y="6183311"/>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Talking about more than one thing</a:t>
            </a:r>
          </a:p>
        </p:txBody>
      </p:sp>
      <p:sp>
        <p:nvSpPr>
          <p:cNvPr id="49" name="Rectangle 48">
            <a:extLst>
              <a:ext uri="{FF2B5EF4-FFF2-40B4-BE49-F238E27FC236}">
                <a16:creationId xmlns:a16="http://schemas.microsoft.com/office/drawing/2014/main" id="{187D3DE4-1B8E-4EF9-A0F4-FAE19AE97A2E}"/>
              </a:ext>
            </a:extLst>
          </p:cNvPr>
          <p:cNvSpPr/>
          <p:nvPr/>
        </p:nvSpPr>
        <p:spPr>
          <a:xfrm>
            <a:off x="5025312" y="6200359"/>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sp>
        <p:nvSpPr>
          <p:cNvPr id="50" name="Rounded Rectangle 49"/>
          <p:cNvSpPr/>
          <p:nvPr/>
        </p:nvSpPr>
        <p:spPr>
          <a:xfrm>
            <a:off x="4329693" y="5688748"/>
            <a:ext cx="2444779" cy="421582"/>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1.1.6 &amp; 1.1.1</a:t>
            </a:r>
          </a:p>
        </p:txBody>
      </p:sp>
      <p:graphicFrame>
        <p:nvGraphicFramePr>
          <p:cNvPr id="51" name="Table 50"/>
          <p:cNvGraphicFramePr>
            <a:graphicFrameLocks noGrp="1"/>
          </p:cNvGraphicFramePr>
          <p:nvPr>
            <p:extLst>
              <p:ext uri="{D42A27DB-BD31-4B8C-83A1-F6EECF244321}">
                <p14:modId xmlns:p14="http://schemas.microsoft.com/office/powerpoint/2010/main" val="1846438478"/>
              </p:ext>
            </p:extLst>
          </p:nvPr>
        </p:nvGraphicFramePr>
        <p:xfrm>
          <a:off x="125283" y="6687845"/>
          <a:ext cx="2511629" cy="2322960"/>
        </p:xfrm>
        <a:graphic>
          <a:graphicData uri="http://schemas.openxmlformats.org/drawingml/2006/table">
            <a:tbl>
              <a:tblPr firstRow="1" bandRow="1">
                <a:tableStyleId>{5940675A-B579-460E-94D1-54222C63F5DA}</a:tableStyleId>
              </a:tblPr>
              <a:tblGrid>
                <a:gridCol w="927453">
                  <a:extLst>
                    <a:ext uri="{9D8B030D-6E8A-4147-A177-3AD203B41FA5}">
                      <a16:colId xmlns:a16="http://schemas.microsoft.com/office/drawing/2014/main" val="20000"/>
                    </a:ext>
                  </a:extLst>
                </a:gridCol>
                <a:gridCol w="292063">
                  <a:extLst>
                    <a:ext uri="{9D8B030D-6E8A-4147-A177-3AD203B41FA5}">
                      <a16:colId xmlns:a16="http://schemas.microsoft.com/office/drawing/2014/main" val="20001"/>
                    </a:ext>
                  </a:extLst>
                </a:gridCol>
                <a:gridCol w="886679">
                  <a:extLst>
                    <a:ext uri="{9D8B030D-6E8A-4147-A177-3AD203B41FA5}">
                      <a16:colId xmlns:a16="http://schemas.microsoft.com/office/drawing/2014/main" val="20002"/>
                    </a:ext>
                  </a:extLst>
                </a:gridCol>
                <a:gridCol w="405434">
                  <a:extLst>
                    <a:ext uri="{9D8B030D-6E8A-4147-A177-3AD203B41FA5}">
                      <a16:colId xmlns:a16="http://schemas.microsoft.com/office/drawing/2014/main" val="20003"/>
                    </a:ext>
                  </a:extLst>
                </a:gridCol>
              </a:tblGrid>
              <a:tr h="135873">
                <a:tc>
                  <a:txBody>
                    <a:bodyPr/>
                    <a:lstStyle/>
                    <a:p>
                      <a:pPr algn="l" fontAlgn="b"/>
                      <a:r>
                        <a:rPr lang="en-GB" sz="1600" u="none" strike="noStrike" dirty="0" err="1">
                          <a:effectLst/>
                          <a:latin typeface="Century Gothic" panose="020B0502020202020204" pitchFamily="34" charset="0"/>
                        </a:rPr>
                        <a:t>uno</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ctr" fontAlgn="b"/>
                      <a:r>
                        <a:rPr lang="en-GB" sz="1400" b="0" i="0" u="none" strike="noStrike" dirty="0">
                          <a:solidFill>
                            <a:srgbClr val="000000"/>
                          </a:solidFill>
                          <a:effectLst/>
                          <a:latin typeface="Century Gothic" panose="020B0502020202020204" pitchFamily="34" charset="0"/>
                        </a:rPr>
                        <a:t>1</a:t>
                      </a:r>
                    </a:p>
                  </a:txBody>
                  <a:tcPr marL="90000" marR="90000" marT="46800" marB="46800" anchor="ctr"/>
                </a:tc>
                <a:tc>
                  <a:txBody>
                    <a:bodyPr/>
                    <a:lstStyle/>
                    <a:p>
                      <a:r>
                        <a:rPr lang="en-GB" sz="1600" dirty="0" err="1">
                          <a:latin typeface="Century Gothic" panose="020B0502020202020204" pitchFamily="34" charset="0"/>
                        </a:rPr>
                        <a:t>siete</a:t>
                      </a:r>
                      <a:endParaRPr lang="en-GB" sz="1600" dirty="0">
                        <a:latin typeface="Century Gothic" panose="020B0502020202020204" pitchFamily="34" charset="0"/>
                      </a:endParaRPr>
                    </a:p>
                  </a:txBody>
                  <a:tcPr anchor="ctr"/>
                </a:tc>
                <a:tc>
                  <a:txBody>
                    <a:bodyPr/>
                    <a:lstStyle/>
                    <a:p>
                      <a:pPr algn="ctr"/>
                      <a:r>
                        <a:rPr lang="en-GB" sz="1400" dirty="0">
                          <a:latin typeface="Century Gothic" panose="020B0502020202020204" pitchFamily="34" charset="0"/>
                        </a:rPr>
                        <a:t>7</a:t>
                      </a:r>
                    </a:p>
                  </a:txBody>
                  <a:tcPr anchor="ctr"/>
                </a:tc>
                <a:extLst>
                  <a:ext uri="{0D108BD9-81ED-4DB2-BD59-A6C34878D82A}">
                    <a16:rowId xmlns:a16="http://schemas.microsoft.com/office/drawing/2014/main" val="10000"/>
                  </a:ext>
                </a:extLst>
              </a:tr>
              <a:tr h="135873">
                <a:tc>
                  <a:txBody>
                    <a:bodyPr/>
                    <a:lstStyle/>
                    <a:p>
                      <a:pPr algn="l" fontAlgn="b"/>
                      <a:r>
                        <a:rPr lang="en-GB" sz="1600" b="0" i="0" u="none" strike="noStrike" dirty="0">
                          <a:solidFill>
                            <a:srgbClr val="000000"/>
                          </a:solidFill>
                          <a:effectLst/>
                          <a:latin typeface="Century Gothic" panose="020B0502020202020204" pitchFamily="34" charset="0"/>
                        </a:rPr>
                        <a:t>dos</a:t>
                      </a:r>
                    </a:p>
                  </a:txBody>
                  <a:tcPr marL="90000" marR="90000" marT="46800" marB="46800" anchor="ctr"/>
                </a:tc>
                <a:tc>
                  <a:txBody>
                    <a:bodyPr/>
                    <a:lstStyle/>
                    <a:p>
                      <a:pPr algn="ctr" fontAlgn="b"/>
                      <a:r>
                        <a:rPr lang="en-GB" sz="1400" b="0" i="0" u="none" strike="noStrike" dirty="0">
                          <a:solidFill>
                            <a:srgbClr val="000000"/>
                          </a:solidFill>
                          <a:effectLst/>
                          <a:latin typeface="Century Gothic" panose="020B0502020202020204" pitchFamily="34" charset="0"/>
                        </a:rPr>
                        <a:t>2</a:t>
                      </a:r>
                    </a:p>
                  </a:txBody>
                  <a:tcPr marL="90000" marR="90000" marT="46800" marB="46800" anchor="ctr"/>
                </a:tc>
                <a:tc>
                  <a:txBody>
                    <a:bodyPr/>
                    <a:lstStyle/>
                    <a:p>
                      <a:r>
                        <a:rPr lang="en-GB" sz="1600" dirty="0" err="1">
                          <a:latin typeface="Century Gothic" panose="020B0502020202020204" pitchFamily="34" charset="0"/>
                        </a:rPr>
                        <a:t>ocho</a:t>
                      </a:r>
                      <a:endParaRPr lang="en-GB" sz="1600" dirty="0">
                        <a:latin typeface="Century Gothic" panose="020B0502020202020204" pitchFamily="34" charset="0"/>
                      </a:endParaRPr>
                    </a:p>
                  </a:txBody>
                  <a:tcPr anchor="ctr"/>
                </a:tc>
                <a:tc>
                  <a:txBody>
                    <a:bodyPr/>
                    <a:lstStyle/>
                    <a:p>
                      <a:pPr algn="ctr"/>
                      <a:r>
                        <a:rPr lang="en-GB" sz="1400" dirty="0">
                          <a:latin typeface="Century Gothic" panose="020B0502020202020204" pitchFamily="34" charset="0"/>
                        </a:rPr>
                        <a:t>8</a:t>
                      </a:r>
                    </a:p>
                  </a:txBody>
                  <a:tcPr anchor="ctr"/>
                </a:tc>
                <a:extLst>
                  <a:ext uri="{0D108BD9-81ED-4DB2-BD59-A6C34878D82A}">
                    <a16:rowId xmlns:a16="http://schemas.microsoft.com/office/drawing/2014/main" val="10001"/>
                  </a:ext>
                </a:extLst>
              </a:tr>
              <a:tr h="135873">
                <a:tc>
                  <a:txBody>
                    <a:bodyPr/>
                    <a:lstStyle/>
                    <a:p>
                      <a:pPr algn="l" fontAlgn="b"/>
                      <a:r>
                        <a:rPr lang="en-GB" sz="1600" b="0" i="0" u="none" strike="noStrike" dirty="0" err="1">
                          <a:solidFill>
                            <a:srgbClr val="000000"/>
                          </a:solidFill>
                          <a:effectLst/>
                          <a:latin typeface="Century Gothic" panose="020B0502020202020204" pitchFamily="34" charset="0"/>
                        </a:rPr>
                        <a:t>tres</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ctr" fontAlgn="b"/>
                      <a:r>
                        <a:rPr lang="en-GB" sz="1400" b="0" i="0" u="none" strike="noStrike" dirty="0">
                          <a:solidFill>
                            <a:srgbClr val="000000"/>
                          </a:solidFill>
                          <a:effectLst/>
                          <a:latin typeface="Century Gothic" panose="020B0502020202020204" pitchFamily="34" charset="0"/>
                        </a:rPr>
                        <a:t>3</a:t>
                      </a:r>
                    </a:p>
                  </a:txBody>
                  <a:tcPr marL="90000" marR="90000" marT="46800" marB="46800" anchor="ctr"/>
                </a:tc>
                <a:tc>
                  <a:txBody>
                    <a:bodyPr/>
                    <a:lstStyle/>
                    <a:p>
                      <a:r>
                        <a:rPr lang="en-GB" sz="1600" dirty="0" err="1">
                          <a:latin typeface="Century Gothic" panose="020B0502020202020204" pitchFamily="34" charset="0"/>
                        </a:rPr>
                        <a:t>nueve</a:t>
                      </a:r>
                      <a:endParaRPr lang="en-GB" sz="1600" dirty="0">
                        <a:latin typeface="Century Gothic" panose="020B0502020202020204" pitchFamily="34" charset="0"/>
                      </a:endParaRPr>
                    </a:p>
                  </a:txBody>
                  <a:tcPr anchor="ctr"/>
                </a:tc>
                <a:tc>
                  <a:txBody>
                    <a:bodyPr/>
                    <a:lstStyle/>
                    <a:p>
                      <a:pPr algn="ctr"/>
                      <a:r>
                        <a:rPr lang="en-GB" sz="1400" dirty="0">
                          <a:latin typeface="Century Gothic" panose="020B0502020202020204" pitchFamily="34" charset="0"/>
                        </a:rPr>
                        <a:t>9</a:t>
                      </a:r>
                    </a:p>
                  </a:txBody>
                  <a:tcPr anchor="ctr"/>
                </a:tc>
                <a:extLst>
                  <a:ext uri="{0D108BD9-81ED-4DB2-BD59-A6C34878D82A}">
                    <a16:rowId xmlns:a16="http://schemas.microsoft.com/office/drawing/2014/main" val="10002"/>
                  </a:ext>
                </a:extLst>
              </a:tr>
              <a:tr h="134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err="1">
                          <a:solidFill>
                            <a:srgbClr val="000000"/>
                          </a:solidFill>
                          <a:effectLst/>
                          <a:latin typeface="Century Gothic" panose="020B0502020202020204" pitchFamily="34" charset="0"/>
                        </a:rPr>
                        <a:t>cuatro</a:t>
                      </a:r>
                      <a:endParaRPr lang="en-GB" sz="1600" b="0" i="0" u="none" strike="noStrike" dirty="0">
                        <a:solidFill>
                          <a:srgbClr val="000000"/>
                        </a:solidFill>
                        <a:effectLst/>
                        <a:latin typeface="Century Gothic" panose="020B0502020202020204" pitchFamily="34" charset="0"/>
                      </a:endParaRPr>
                    </a:p>
                  </a:txBody>
                  <a:tcPr anchor="ctr"/>
                </a:tc>
                <a:tc>
                  <a:txBody>
                    <a:bodyPr/>
                    <a:lstStyle/>
                    <a:p>
                      <a:pPr algn="ctr"/>
                      <a:r>
                        <a:rPr lang="en-GB" sz="1400" dirty="0">
                          <a:latin typeface="Century Gothic" panose="020B0502020202020204" pitchFamily="34" charset="0"/>
                        </a:rPr>
                        <a:t>4</a:t>
                      </a:r>
                    </a:p>
                  </a:txBody>
                  <a:tcPr anchor="ctr"/>
                </a:tc>
                <a:tc>
                  <a:txBody>
                    <a:bodyPr/>
                    <a:lstStyle/>
                    <a:p>
                      <a:r>
                        <a:rPr lang="en-GB" sz="1600" dirty="0" err="1">
                          <a:latin typeface="Century Gothic" panose="020B0502020202020204" pitchFamily="34" charset="0"/>
                        </a:rPr>
                        <a:t>diez</a:t>
                      </a:r>
                      <a:endParaRPr lang="en-GB" sz="1600" dirty="0">
                        <a:latin typeface="Century Gothic" panose="020B0502020202020204" pitchFamily="34" charset="0"/>
                      </a:endParaRPr>
                    </a:p>
                  </a:txBody>
                  <a:tcPr anchor="ctr"/>
                </a:tc>
                <a:tc>
                  <a:txBody>
                    <a:bodyPr/>
                    <a:lstStyle/>
                    <a:p>
                      <a:pPr algn="ctr"/>
                      <a:r>
                        <a:rPr lang="en-GB" sz="1400" dirty="0">
                          <a:latin typeface="Century Gothic" panose="020B0502020202020204" pitchFamily="34" charset="0"/>
                        </a:rPr>
                        <a:t>10</a:t>
                      </a:r>
                    </a:p>
                  </a:txBody>
                  <a:tcPr anchor="ctr"/>
                </a:tc>
                <a:extLst>
                  <a:ext uri="{0D108BD9-81ED-4DB2-BD59-A6C34878D82A}">
                    <a16:rowId xmlns:a16="http://schemas.microsoft.com/office/drawing/2014/main" val="10003"/>
                  </a:ext>
                </a:extLst>
              </a:tr>
              <a:tr h="134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err="1">
                          <a:solidFill>
                            <a:srgbClr val="000000"/>
                          </a:solidFill>
                          <a:effectLst/>
                          <a:latin typeface="Century Gothic" panose="020B0502020202020204" pitchFamily="34" charset="0"/>
                        </a:rPr>
                        <a:t>cinco</a:t>
                      </a:r>
                      <a:endParaRPr lang="en-GB" sz="1600" b="0" i="0" u="none" strike="noStrike" dirty="0">
                        <a:solidFill>
                          <a:srgbClr val="000000"/>
                        </a:solidFill>
                        <a:effectLst/>
                        <a:latin typeface="Century Gothic" panose="020B0502020202020204" pitchFamily="34" charset="0"/>
                      </a:endParaRPr>
                    </a:p>
                  </a:txBody>
                  <a:tcPr anchor="ctr"/>
                </a:tc>
                <a:tc>
                  <a:txBody>
                    <a:bodyPr/>
                    <a:lstStyle/>
                    <a:p>
                      <a:pPr algn="ctr"/>
                      <a:r>
                        <a:rPr lang="en-GB" sz="1400" dirty="0">
                          <a:latin typeface="Century Gothic" panose="020B0502020202020204" pitchFamily="34" charset="0"/>
                        </a:rPr>
                        <a:t>5</a:t>
                      </a:r>
                    </a:p>
                  </a:txBody>
                  <a:tcPr anchor="ctr"/>
                </a:tc>
                <a:tc>
                  <a:txBody>
                    <a:bodyPr/>
                    <a:lstStyle/>
                    <a:p>
                      <a:r>
                        <a:rPr lang="en-GB" sz="1600" dirty="0">
                          <a:latin typeface="Century Gothic" panose="020B0502020202020204" pitchFamily="34" charset="0"/>
                        </a:rPr>
                        <a:t>once</a:t>
                      </a:r>
                    </a:p>
                  </a:txBody>
                  <a:tcPr anchor="ctr"/>
                </a:tc>
                <a:tc>
                  <a:txBody>
                    <a:bodyPr/>
                    <a:lstStyle/>
                    <a:p>
                      <a:pPr algn="ctr"/>
                      <a:r>
                        <a:rPr lang="en-GB" sz="1400" dirty="0">
                          <a:latin typeface="Century Gothic" panose="020B0502020202020204" pitchFamily="34" charset="0"/>
                        </a:rPr>
                        <a:t>11</a:t>
                      </a:r>
                    </a:p>
                  </a:txBody>
                  <a:tcPr anchor="ctr"/>
                </a:tc>
                <a:extLst>
                  <a:ext uri="{0D108BD9-81ED-4DB2-BD59-A6C34878D82A}">
                    <a16:rowId xmlns:a16="http://schemas.microsoft.com/office/drawing/2014/main" val="10004"/>
                  </a:ext>
                </a:extLst>
              </a:tr>
              <a:tr h="134811">
                <a:tc>
                  <a:txBody>
                    <a:bodyPr/>
                    <a:lstStyle/>
                    <a:p>
                      <a:r>
                        <a:rPr lang="en-GB" sz="1600" dirty="0" err="1">
                          <a:latin typeface="Century Gothic" panose="020B0502020202020204" pitchFamily="34" charset="0"/>
                        </a:rPr>
                        <a:t>seis</a:t>
                      </a:r>
                      <a:endParaRPr lang="en-GB" sz="1600" dirty="0">
                        <a:latin typeface="Century Gothic" panose="020B0502020202020204" pitchFamily="34" charset="0"/>
                      </a:endParaRPr>
                    </a:p>
                  </a:txBody>
                  <a:tcPr anchor="ctr"/>
                </a:tc>
                <a:tc>
                  <a:txBody>
                    <a:bodyPr/>
                    <a:lstStyle/>
                    <a:p>
                      <a:pPr algn="ctr"/>
                      <a:r>
                        <a:rPr lang="en-GB" sz="1400" dirty="0">
                          <a:latin typeface="Century Gothic" panose="020B0502020202020204" pitchFamily="34" charset="0"/>
                        </a:rPr>
                        <a:t>6</a:t>
                      </a:r>
                    </a:p>
                  </a:txBody>
                  <a:tcPr anchor="ctr"/>
                </a:tc>
                <a:tc>
                  <a:txBody>
                    <a:bodyPr/>
                    <a:lstStyle/>
                    <a:p>
                      <a:r>
                        <a:rPr lang="en-GB" sz="1600" dirty="0" err="1">
                          <a:latin typeface="Century Gothic" panose="020B0502020202020204" pitchFamily="34" charset="0"/>
                        </a:rPr>
                        <a:t>doce</a:t>
                      </a:r>
                      <a:endParaRPr lang="en-GB" sz="1600" dirty="0">
                        <a:latin typeface="Century Gothic" panose="020B0502020202020204" pitchFamily="34" charset="0"/>
                      </a:endParaRPr>
                    </a:p>
                  </a:txBody>
                  <a:tcPr anchor="ctr"/>
                </a:tc>
                <a:tc>
                  <a:txBody>
                    <a:bodyPr/>
                    <a:lstStyle/>
                    <a:p>
                      <a:pPr algn="ctr"/>
                      <a:r>
                        <a:rPr lang="en-GB" sz="1400" dirty="0">
                          <a:latin typeface="Century Gothic" panose="020B0502020202020204" pitchFamily="34" charset="0"/>
                        </a:rPr>
                        <a:t>12</a:t>
                      </a:r>
                    </a:p>
                  </a:txBody>
                  <a:tcPr anchor="ctr"/>
                </a:tc>
                <a:extLst>
                  <a:ext uri="{0D108BD9-81ED-4DB2-BD59-A6C34878D82A}">
                    <a16:rowId xmlns:a16="http://schemas.microsoft.com/office/drawing/2014/main" val="10005"/>
                  </a:ext>
                </a:extLst>
              </a:tr>
              <a:tr h="134811">
                <a:tc gridSpan="2">
                  <a:txBody>
                    <a:bodyPr/>
                    <a:lstStyle/>
                    <a:p>
                      <a:r>
                        <a:rPr lang="en-GB" sz="1400" dirty="0">
                          <a:latin typeface="Century Gothic" panose="020B0502020202020204" pitchFamily="34" charset="0"/>
                        </a:rPr>
                        <a:t>un </a:t>
                      </a:r>
                      <a:r>
                        <a:rPr lang="en-GB" sz="1400" dirty="0" err="1">
                          <a:latin typeface="Century Gothic" panose="020B0502020202020204" pitchFamily="34" charset="0"/>
                        </a:rPr>
                        <a:t>número</a:t>
                      </a:r>
                      <a:endParaRPr lang="en-GB" sz="1400" dirty="0">
                        <a:latin typeface="Century Gothic" panose="020B0502020202020204" pitchFamily="34" charset="0"/>
                      </a:endParaRPr>
                    </a:p>
                  </a:txBody>
                  <a:tcPr anchor="ctr"/>
                </a:tc>
                <a:tc hMerge="1">
                  <a:txBody>
                    <a:bodyPr/>
                    <a:lstStyle/>
                    <a:p>
                      <a:endParaRPr lang="en-GB" sz="1600" dirty="0">
                        <a:latin typeface="Century Gothic" panose="020B0502020202020204" pitchFamily="34" charset="0"/>
                      </a:endParaRPr>
                    </a:p>
                  </a:txBody>
                  <a:tcPr anchor="ctr"/>
                </a:tc>
                <a:tc gridSpan="2">
                  <a:txBody>
                    <a:bodyPr/>
                    <a:lstStyle/>
                    <a:p>
                      <a:r>
                        <a:rPr lang="en-GB" sz="1400" dirty="0">
                          <a:latin typeface="Century Gothic" panose="020B0502020202020204" pitchFamily="34" charset="0"/>
                        </a:rPr>
                        <a:t>a number</a:t>
                      </a:r>
                    </a:p>
                  </a:txBody>
                  <a:tcPr anchor="ctr"/>
                </a:tc>
                <a:tc hMerge="1">
                  <a:txBody>
                    <a:bodyPr/>
                    <a:lstStyle/>
                    <a:p>
                      <a:endParaRPr lang="en-GB" sz="1600" dirty="0">
                        <a:latin typeface="Century Gothic" panose="020B0502020202020204" pitchFamily="34" charset="0"/>
                      </a:endParaRPr>
                    </a:p>
                  </a:txBody>
                  <a:tcPr anchor="ctr"/>
                </a:tc>
                <a:extLst>
                  <a:ext uri="{0D108BD9-81ED-4DB2-BD59-A6C34878D82A}">
                    <a16:rowId xmlns:a16="http://schemas.microsoft.com/office/drawing/2014/main" val="10006"/>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2720594159"/>
              </p:ext>
            </p:extLst>
          </p:nvPr>
        </p:nvGraphicFramePr>
        <p:xfrm>
          <a:off x="3053184" y="6687845"/>
          <a:ext cx="3760192" cy="2351517"/>
        </p:xfrm>
        <a:graphic>
          <a:graphicData uri="http://schemas.openxmlformats.org/drawingml/2006/table">
            <a:tbl>
              <a:tblPr firstRow="1" bandRow="1">
                <a:tableStyleId>{5940675A-B579-460E-94D1-54222C63F5DA}</a:tableStyleId>
              </a:tblPr>
              <a:tblGrid>
                <a:gridCol w="2768518">
                  <a:extLst>
                    <a:ext uri="{9D8B030D-6E8A-4147-A177-3AD203B41FA5}">
                      <a16:colId xmlns:a16="http://schemas.microsoft.com/office/drawing/2014/main" val="20000"/>
                    </a:ext>
                  </a:extLst>
                </a:gridCol>
                <a:gridCol w="991674">
                  <a:extLst>
                    <a:ext uri="{9D8B030D-6E8A-4147-A177-3AD203B41FA5}">
                      <a16:colId xmlns:a16="http://schemas.microsoft.com/office/drawing/2014/main" val="20001"/>
                    </a:ext>
                  </a:extLst>
                </a:gridCol>
              </a:tblGrid>
              <a:tr h="261270">
                <a:tc>
                  <a:txBody>
                    <a:bodyPr/>
                    <a:lstStyle/>
                    <a:p>
                      <a:pPr algn="l" fontAlgn="b"/>
                      <a:r>
                        <a:rPr lang="en-GB" sz="1600" u="none" strike="noStrike" dirty="0">
                          <a:effectLst/>
                          <a:latin typeface="Century Gothic" panose="020B0502020202020204" pitchFamily="34" charset="0"/>
                        </a:rPr>
                        <a:t>un </a:t>
                      </a:r>
                      <a:r>
                        <a:rPr lang="en-GB" sz="1600" u="none" strike="noStrike" dirty="0" err="1">
                          <a:effectLst/>
                          <a:latin typeface="Century Gothic" panose="020B0502020202020204" pitchFamily="34" charset="0"/>
                        </a:rPr>
                        <a:t>autor</a:t>
                      </a:r>
                      <a:r>
                        <a:rPr lang="en-GB" sz="1600" u="none" strike="noStrike" dirty="0">
                          <a:effectLst/>
                          <a:latin typeface="Century Gothic" panose="020B0502020202020204" pitchFamily="34" charset="0"/>
                        </a:rPr>
                        <a:t> / </a:t>
                      </a:r>
                      <a:r>
                        <a:rPr lang="en-GB" sz="1600" u="none" strike="noStrike" dirty="0" err="1">
                          <a:effectLst/>
                          <a:latin typeface="Century Gothic" panose="020B0502020202020204" pitchFamily="34" charset="0"/>
                        </a:rPr>
                        <a:t>una</a:t>
                      </a:r>
                      <a:r>
                        <a:rPr lang="en-GB" sz="1600" u="none" strike="noStrike" dirty="0">
                          <a:effectLst/>
                          <a:latin typeface="Century Gothic" panose="020B0502020202020204" pitchFamily="34" charset="0"/>
                        </a:rPr>
                        <a:t> </a:t>
                      </a:r>
                      <a:r>
                        <a:rPr lang="en-GB" sz="1600" u="none" strike="noStrike" dirty="0" err="1">
                          <a:effectLst/>
                          <a:latin typeface="Century Gothic" panose="020B0502020202020204" pitchFamily="34" charset="0"/>
                        </a:rPr>
                        <a:t>autora</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author</a:t>
                      </a:r>
                    </a:p>
                  </a:txBody>
                  <a:tcPr marL="90000" marR="90000" marT="46800" marB="46800" anchor="ctr"/>
                </a:tc>
                <a:extLst>
                  <a:ext uri="{0D108BD9-81ED-4DB2-BD59-A6C34878D82A}">
                    <a16:rowId xmlns:a16="http://schemas.microsoft.com/office/drawing/2014/main" val="10000"/>
                  </a:ext>
                </a:extLst>
              </a:tr>
              <a:tr h="261270">
                <a:tc>
                  <a:txBody>
                    <a:bodyPr/>
                    <a:lstStyle/>
                    <a:p>
                      <a:pPr algn="l" fontAlgn="b"/>
                      <a:r>
                        <a:rPr lang="en-GB" sz="1600" b="0" i="0" u="none" strike="noStrike" dirty="0">
                          <a:solidFill>
                            <a:srgbClr val="000000"/>
                          </a:solidFill>
                          <a:effectLst/>
                          <a:latin typeface="Century Gothic" panose="020B0502020202020204" pitchFamily="34" charset="0"/>
                        </a:rPr>
                        <a:t>un </a:t>
                      </a:r>
                      <a:r>
                        <a:rPr lang="en-GB" sz="1600" b="0" i="0" u="none" strike="noStrike" dirty="0" err="1">
                          <a:solidFill>
                            <a:srgbClr val="000000"/>
                          </a:solidFill>
                          <a:effectLst/>
                          <a:latin typeface="Century Gothic" panose="020B0502020202020204" pitchFamily="34" charset="0"/>
                        </a:rPr>
                        <a:t>color</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colour</a:t>
                      </a:r>
                    </a:p>
                  </a:txBody>
                  <a:tcPr marL="90000" marR="90000" marT="46800" marB="46800" anchor="ctr"/>
                </a:tc>
                <a:extLst>
                  <a:ext uri="{0D108BD9-81ED-4DB2-BD59-A6C34878D82A}">
                    <a16:rowId xmlns:a16="http://schemas.microsoft.com/office/drawing/2014/main" val="10001"/>
                  </a:ext>
                </a:extLst>
              </a:tr>
              <a:tr h="450069">
                <a:tc>
                  <a:txBody>
                    <a:bodyPr/>
                    <a:lstStyle/>
                    <a:p>
                      <a:pPr algn="l" fontAlgn="b"/>
                      <a:r>
                        <a:rPr lang="en-GB" sz="1600" b="0" i="0" u="none" strike="noStrike" dirty="0">
                          <a:solidFill>
                            <a:srgbClr val="000000"/>
                          </a:solidFill>
                          <a:effectLst/>
                          <a:latin typeface="Century Gothic" panose="020B0502020202020204" pitchFamily="34" charset="0"/>
                        </a:rPr>
                        <a:t>un</a:t>
                      </a:r>
                      <a:r>
                        <a:rPr lang="en-GB" sz="1600" b="0" i="0" u="none" strike="noStrike" baseline="0" dirty="0">
                          <a:solidFill>
                            <a:srgbClr val="000000"/>
                          </a:solidFill>
                          <a:effectLst/>
                          <a:latin typeface="Century Gothic" panose="020B0502020202020204" pitchFamily="34" charset="0"/>
                        </a:rPr>
                        <a:t> director/ </a:t>
                      </a:r>
                      <a:br>
                        <a:rPr lang="en-GB" sz="1600" b="0" i="0" u="none" strike="noStrike" baseline="0" dirty="0">
                          <a:solidFill>
                            <a:srgbClr val="000000"/>
                          </a:solidFill>
                          <a:effectLst/>
                          <a:latin typeface="Century Gothic" panose="020B0502020202020204" pitchFamily="34" charset="0"/>
                        </a:rPr>
                      </a:br>
                      <a:r>
                        <a:rPr lang="en-GB" sz="1600" b="0" i="0" u="none" strike="noStrike" baseline="0" dirty="0" err="1">
                          <a:solidFill>
                            <a:srgbClr val="000000"/>
                          </a:solidFill>
                          <a:effectLst/>
                          <a:latin typeface="Century Gothic" panose="020B0502020202020204" pitchFamily="34" charset="0"/>
                        </a:rPr>
                        <a:t>una</a:t>
                      </a:r>
                      <a:r>
                        <a:rPr lang="en-GB" sz="1600" b="0" i="0" u="none" strike="noStrike" baseline="0" dirty="0">
                          <a:solidFill>
                            <a:srgbClr val="000000"/>
                          </a:solidFill>
                          <a:effectLst/>
                          <a:latin typeface="Century Gothic" panose="020B0502020202020204" pitchFamily="34" charset="0"/>
                        </a:rPr>
                        <a:t> </a:t>
                      </a:r>
                      <a:r>
                        <a:rPr lang="en-GB" sz="1600" b="0" i="0" u="none" strike="noStrike" baseline="0" dirty="0" err="1">
                          <a:solidFill>
                            <a:srgbClr val="000000"/>
                          </a:solidFill>
                          <a:effectLst/>
                          <a:latin typeface="Century Gothic" panose="020B0502020202020204" pitchFamily="34" charset="0"/>
                        </a:rPr>
                        <a:t>directora</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a head teacher</a:t>
                      </a:r>
                    </a:p>
                  </a:txBody>
                  <a:tcPr marL="90000" marR="90000" marT="46800" marB="46800" anchor="ctr"/>
                </a:tc>
                <a:extLst>
                  <a:ext uri="{0D108BD9-81ED-4DB2-BD59-A6C34878D82A}">
                    <a16:rowId xmlns:a16="http://schemas.microsoft.com/office/drawing/2014/main" val="10002"/>
                  </a:ext>
                </a:extLst>
              </a:tr>
              <a:tr h="259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err="1">
                          <a:solidFill>
                            <a:srgbClr val="000000"/>
                          </a:solidFill>
                          <a:effectLst/>
                          <a:latin typeface="Century Gothic" panose="020B0502020202020204" pitchFamily="34" charset="0"/>
                        </a:rPr>
                        <a:t>una</a:t>
                      </a:r>
                      <a:r>
                        <a:rPr lang="en-GB" sz="1600" b="0" i="0" u="none" strike="noStrike" dirty="0">
                          <a:solidFill>
                            <a:srgbClr val="000000"/>
                          </a:solidFill>
                          <a:effectLst/>
                          <a:latin typeface="Century Gothic" panose="020B0502020202020204" pitchFamily="34" charset="0"/>
                        </a:rPr>
                        <a:t> flor</a:t>
                      </a:r>
                    </a:p>
                  </a:txBody>
                  <a:tcPr anchor="ctr"/>
                </a:tc>
                <a:tc>
                  <a:txBody>
                    <a:bodyPr/>
                    <a:lstStyle/>
                    <a:p>
                      <a:r>
                        <a:rPr lang="en-GB" sz="1600" dirty="0">
                          <a:latin typeface="Century Gothic" panose="020B0502020202020204" pitchFamily="34" charset="0"/>
                        </a:rPr>
                        <a:t>a flower</a:t>
                      </a:r>
                    </a:p>
                  </a:txBody>
                  <a:tcPr anchor="ctr"/>
                </a:tc>
                <a:extLst>
                  <a:ext uri="{0D108BD9-81ED-4DB2-BD59-A6C34878D82A}">
                    <a16:rowId xmlns:a16="http://schemas.microsoft.com/office/drawing/2014/main" val="10003"/>
                  </a:ext>
                </a:extLst>
              </a:tr>
              <a:tr h="259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Century Gothic" panose="020B0502020202020204" pitchFamily="34" charset="0"/>
                        </a:rPr>
                        <a:t>un plan</a:t>
                      </a:r>
                    </a:p>
                  </a:txBody>
                  <a:tcPr anchor="ctr"/>
                </a:tc>
                <a:tc>
                  <a:txBody>
                    <a:bodyPr/>
                    <a:lstStyle/>
                    <a:p>
                      <a:r>
                        <a:rPr lang="en-GB" sz="1600" dirty="0">
                          <a:latin typeface="Century Gothic" panose="020B0502020202020204" pitchFamily="34" charset="0"/>
                        </a:rPr>
                        <a:t>a plan</a:t>
                      </a:r>
                    </a:p>
                  </a:txBody>
                  <a:tcPr anchor="ctr"/>
                </a:tc>
                <a:extLst>
                  <a:ext uri="{0D108BD9-81ED-4DB2-BD59-A6C34878D82A}">
                    <a16:rowId xmlns:a16="http://schemas.microsoft.com/office/drawing/2014/main" val="10004"/>
                  </a:ext>
                </a:extLst>
              </a:tr>
              <a:tr h="424797">
                <a:tc>
                  <a:txBody>
                    <a:bodyPr/>
                    <a:lstStyle/>
                    <a:p>
                      <a:r>
                        <a:rPr lang="en-GB" sz="1500" dirty="0">
                          <a:latin typeface="Century Gothic" panose="020B0502020202020204" pitchFamily="34" charset="0"/>
                        </a:rPr>
                        <a:t>un </a:t>
                      </a:r>
                      <a:r>
                        <a:rPr lang="en-GB" sz="1500" dirty="0" err="1">
                          <a:latin typeface="Century Gothic" panose="020B0502020202020204" pitchFamily="34" charset="0"/>
                        </a:rPr>
                        <a:t>profesor</a:t>
                      </a:r>
                      <a:r>
                        <a:rPr lang="en-GB" sz="1500" dirty="0">
                          <a:latin typeface="Century Gothic" panose="020B0502020202020204" pitchFamily="34" charset="0"/>
                        </a:rPr>
                        <a:t> /</a:t>
                      </a:r>
                      <a:r>
                        <a:rPr lang="en-GB" sz="1500" baseline="0" dirty="0">
                          <a:latin typeface="Century Gothic" panose="020B0502020202020204" pitchFamily="34" charset="0"/>
                        </a:rPr>
                        <a:t> </a:t>
                      </a:r>
                      <a:r>
                        <a:rPr lang="en-GB" sz="1500" baseline="0" dirty="0" err="1">
                          <a:latin typeface="Century Gothic" panose="020B0502020202020204" pitchFamily="34" charset="0"/>
                        </a:rPr>
                        <a:t>una</a:t>
                      </a:r>
                      <a:r>
                        <a:rPr lang="en-GB" sz="1500" baseline="0" dirty="0">
                          <a:latin typeface="Century Gothic" panose="020B0502020202020204" pitchFamily="34" charset="0"/>
                        </a:rPr>
                        <a:t> </a:t>
                      </a:r>
                      <a:r>
                        <a:rPr lang="en-GB" sz="1500" baseline="0" dirty="0" err="1">
                          <a:latin typeface="Century Gothic" panose="020B0502020202020204" pitchFamily="34" charset="0"/>
                        </a:rPr>
                        <a:t>profesora</a:t>
                      </a:r>
                      <a:endParaRPr lang="en-GB" sz="1500" dirty="0">
                        <a:latin typeface="Century Gothic" panose="020B0502020202020204" pitchFamily="34" charset="0"/>
                      </a:endParaRPr>
                    </a:p>
                  </a:txBody>
                  <a:tcPr anchor="ctr"/>
                </a:tc>
                <a:tc>
                  <a:txBody>
                    <a:bodyPr/>
                    <a:lstStyle/>
                    <a:p>
                      <a:r>
                        <a:rPr lang="en-GB" sz="1200" dirty="0">
                          <a:latin typeface="Century Gothic" panose="020B0502020202020204" pitchFamily="34" charset="0"/>
                        </a:rPr>
                        <a:t>a teacher</a:t>
                      </a:r>
                    </a:p>
                  </a:txBody>
                  <a:tcPr anchor="ctr"/>
                </a:tc>
                <a:extLst>
                  <a:ext uri="{0D108BD9-81ED-4DB2-BD59-A6C34878D82A}">
                    <a16:rowId xmlns:a16="http://schemas.microsoft.com/office/drawing/2014/main" val="10005"/>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162939002"/>
              </p:ext>
            </p:extLst>
          </p:nvPr>
        </p:nvGraphicFramePr>
        <p:xfrm>
          <a:off x="2492896" y="6698774"/>
          <a:ext cx="663775" cy="2312030"/>
        </p:xfrm>
        <a:graphic>
          <a:graphicData uri="http://schemas.openxmlformats.org/drawingml/2006/table">
            <a:tbl>
              <a:tblPr firstRow="1" bandRow="1">
                <a:tableStyleId>{5940675A-B579-460E-94D1-54222C63F5DA}</a:tableStyleId>
              </a:tblPr>
              <a:tblGrid>
                <a:gridCol w="663775">
                  <a:extLst>
                    <a:ext uri="{9D8B030D-6E8A-4147-A177-3AD203B41FA5}">
                      <a16:colId xmlns:a16="http://schemas.microsoft.com/office/drawing/2014/main" val="20000"/>
                    </a:ext>
                  </a:extLst>
                </a:gridCol>
              </a:tblGrid>
              <a:tr h="391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41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41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nm/f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41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41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41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nm/f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89283" y="78188"/>
            <a:ext cx="850616" cy="850616"/>
          </a:xfrm>
          <a:prstGeom prst="rect">
            <a:avLst/>
          </a:prstGeom>
        </p:spPr>
      </p:pic>
      <p:sp>
        <p:nvSpPr>
          <p:cNvPr id="40" name="Rectangle 39">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
        <p:nvSpPr>
          <p:cNvPr id="4" name="Title 3">
            <a:extLst>
              <a:ext uri="{FF2B5EF4-FFF2-40B4-BE49-F238E27FC236}">
                <a16:creationId xmlns:a16="http://schemas.microsoft.com/office/drawing/2014/main" id="{3064D4C9-928D-914B-984D-04330489FCA5}"/>
              </a:ext>
            </a:extLst>
          </p:cNvPr>
          <p:cNvSpPr>
            <a:spLocks noGrp="1"/>
          </p:cNvSpPr>
          <p:nvPr>
            <p:ph type="title"/>
          </p:nvPr>
        </p:nvSpPr>
        <p:spPr>
          <a:xfrm>
            <a:off x="172381" y="165492"/>
            <a:ext cx="2016224" cy="374285"/>
          </a:xfrm>
        </p:spPr>
        <p:txBody>
          <a:bodyPr/>
          <a:lstStyle/>
          <a:p>
            <a:r>
              <a:rPr lang="en-GB" sz="2000" b="1" dirty="0">
                <a:solidFill>
                  <a:srgbClr val="FFFFFF"/>
                </a:solidFill>
                <a:latin typeface="Century Gothic" panose="020B0502020202020204" pitchFamily="34" charset="0"/>
              </a:rPr>
              <a:t>T1.2 Semana 2</a:t>
            </a:r>
            <a:endParaRPr lang="en-US" sz="2000" dirty="0"/>
          </a:p>
        </p:txBody>
      </p:sp>
    </p:spTree>
    <p:extLst>
      <p:ext uri="{BB962C8B-B14F-4D97-AF65-F5344CB8AC3E}">
        <p14:creationId xmlns:p14="http://schemas.microsoft.com/office/powerpoint/2010/main" val="61142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570" name="Group 698"/>
          <p:cNvGraphicFramePr>
            <a:graphicFrameLocks noGrp="1"/>
          </p:cNvGraphicFramePr>
          <p:nvPr>
            <p:extLst>
              <p:ext uri="{D42A27DB-BD31-4B8C-83A1-F6EECF244321}">
                <p14:modId xmlns:p14="http://schemas.microsoft.com/office/powerpoint/2010/main" val="1749309360"/>
              </p:ext>
            </p:extLst>
          </p:nvPr>
        </p:nvGraphicFramePr>
        <p:xfrm>
          <a:off x="188640" y="94837"/>
          <a:ext cx="6480720" cy="8973162"/>
        </p:xfrm>
        <a:graphic>
          <a:graphicData uri="http://schemas.openxmlformats.org/drawingml/2006/table">
            <a:tbl>
              <a:tblPr/>
              <a:tblGrid>
                <a:gridCol w="2798493">
                  <a:extLst>
                    <a:ext uri="{9D8B030D-6E8A-4147-A177-3AD203B41FA5}">
                      <a16:colId xmlns:a16="http://schemas.microsoft.com/office/drawing/2014/main" val="20000"/>
                    </a:ext>
                  </a:extLst>
                </a:gridCol>
                <a:gridCol w="481569">
                  <a:extLst>
                    <a:ext uri="{9D8B030D-6E8A-4147-A177-3AD203B41FA5}">
                      <a16:colId xmlns:a16="http://schemas.microsoft.com/office/drawing/2014/main" val="20001"/>
                    </a:ext>
                  </a:extLst>
                </a:gridCol>
                <a:gridCol w="2706320">
                  <a:extLst>
                    <a:ext uri="{9D8B030D-6E8A-4147-A177-3AD203B41FA5}">
                      <a16:colId xmlns:a16="http://schemas.microsoft.com/office/drawing/2014/main" val="20002"/>
                    </a:ext>
                  </a:extLst>
                </a:gridCol>
                <a:gridCol w="494338">
                  <a:extLst>
                    <a:ext uri="{9D8B030D-6E8A-4147-A177-3AD203B41FA5}">
                      <a16:colId xmlns:a16="http://schemas.microsoft.com/office/drawing/2014/main" val="20003"/>
                    </a:ext>
                  </a:extLst>
                </a:gridCol>
              </a:tblGrid>
              <a:tr h="292665">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89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Themes overview</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HACER, WH-questions</a:t>
                      </a:r>
                      <a:b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Asking and answering questions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27-8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89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Phonics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3 -6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Present tense: -AR [we -</a:t>
                      </a:r>
                      <a:r>
                        <a:rPr kumimoji="0" lang="en-GB" sz="1200" b="1"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amos</a:t>
                      </a: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a:t>
                      </a:r>
                      <a:b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Saying what you do with others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1677">
                <a:tc>
                  <a:txBody>
                    <a:bodyPr/>
                    <a:lstStyle/>
                    <a:p>
                      <a:pPr marL="0" lvl="0" indent="0">
                        <a:lnSpc>
                          <a:spcPct val="115000"/>
                        </a:lnSpc>
                        <a:spcAft>
                          <a:spcPts val="0"/>
                        </a:spcAft>
                        <a:buFontTx/>
                        <a:buNone/>
                      </a:pPr>
                      <a:r>
                        <a:rPr lang="en-GB" sz="1200" b="1" u="none" strike="noStrike" dirty="0">
                          <a:solidFill>
                            <a:schemeClr val="tx1"/>
                          </a:solidFill>
                          <a:effectLst/>
                          <a:latin typeface="Century Gothic" panose="020B0502020202020204" pitchFamily="34" charset="0"/>
                        </a:rPr>
                        <a:t>ESTAR [location]</a:t>
                      </a:r>
                      <a:br>
                        <a:rPr lang="en-GB" sz="1200" b="1" u="none" strike="noStrike" dirty="0">
                          <a:solidFill>
                            <a:schemeClr val="tx1"/>
                          </a:solidFill>
                          <a:effectLst/>
                          <a:latin typeface="Century Gothic" panose="020B0502020202020204" pitchFamily="34" charset="0"/>
                        </a:rPr>
                      </a:br>
                      <a:r>
                        <a:rPr lang="en-GB" sz="1200" u="none" strike="noStrike" dirty="0">
                          <a:solidFill>
                            <a:schemeClr val="tx1"/>
                          </a:solidFill>
                          <a:effectLst/>
                          <a:latin typeface="Century Gothic" panose="020B0502020202020204" pitchFamily="34" charset="0"/>
                        </a:rPr>
                        <a:t>Describing places and location</a:t>
                      </a:r>
                      <a:endParaRPr lang="en-GB" sz="1200" dirty="0">
                        <a:solidFill>
                          <a:schemeClr val="tx1"/>
                        </a:solidFill>
                        <a:effectLst/>
                        <a:latin typeface="Century Gothic" panose="020B0502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Modal verb</a:t>
                      </a: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PODER</a:t>
                      </a:r>
                      <a:b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Saying what people </a:t>
                      </a:r>
                      <a:r>
                        <a:rPr kumimoji="0" lang="en-GB" sz="1200" b="0"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can</a:t>
                      </a: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do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899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1200" b="1" u="none" strike="noStrike" dirty="0">
                          <a:solidFill>
                            <a:schemeClr val="tx1"/>
                          </a:solidFill>
                          <a:effectLst/>
                          <a:latin typeface="Century Gothic" panose="020B0502020202020204" pitchFamily="34" charset="0"/>
                        </a:rPr>
                        <a:t>ESTAR</a:t>
                      </a:r>
                      <a:r>
                        <a:rPr lang="en-GB" sz="1200" b="1" u="none" strike="noStrike" baseline="0" dirty="0">
                          <a:solidFill>
                            <a:schemeClr val="tx1"/>
                          </a:solidFill>
                          <a:effectLst/>
                          <a:latin typeface="Century Gothic" panose="020B0502020202020204" pitchFamily="34" charset="0"/>
                        </a:rPr>
                        <a:t> [state]</a:t>
                      </a:r>
                      <a:br>
                        <a:rPr lang="en-GB" sz="1200" u="none" strike="noStrike" baseline="0" dirty="0">
                          <a:solidFill>
                            <a:schemeClr val="tx1"/>
                          </a:solidFill>
                          <a:effectLst/>
                          <a:latin typeface="Century Gothic" panose="020B0502020202020204" pitchFamily="34" charset="0"/>
                        </a:rPr>
                      </a:br>
                      <a:r>
                        <a:rPr lang="en-GB" sz="1200" u="none" strike="noStrike" baseline="0" dirty="0">
                          <a:solidFill>
                            <a:schemeClr val="tx1"/>
                          </a:solidFill>
                          <a:effectLst/>
                          <a:latin typeface="Century Gothic" panose="020B0502020202020204" pitchFamily="34" charset="0"/>
                        </a:rPr>
                        <a:t>W</a:t>
                      </a:r>
                      <a:r>
                        <a:rPr lang="en-GB" sz="1200" u="none" strike="noStrike" dirty="0">
                          <a:solidFill>
                            <a:schemeClr val="tx1"/>
                          </a:solidFill>
                          <a:effectLst/>
                          <a:latin typeface="Century Gothic" panose="020B0502020202020204" pitchFamily="34" charset="0"/>
                        </a:rPr>
                        <a:t>hat someone is like today</a:t>
                      </a:r>
                      <a:endParaRPr lang="en-GB" sz="1200" dirty="0">
                        <a:solidFill>
                          <a:schemeClr val="tx1"/>
                        </a:solidFill>
                        <a:effectLst/>
                        <a:latin typeface="Century Gothic" panose="020B0502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Modal verb</a:t>
                      </a: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DEBER</a:t>
                      </a:r>
                      <a:b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Saying what people </a:t>
                      </a:r>
                      <a:r>
                        <a:rPr kumimoji="0" lang="en-GB" sz="1200" b="0"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must </a:t>
                      </a: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do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8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rPr>
                        <a:t>SER [attributes]</a:t>
                      </a:r>
                      <a:br>
                        <a:rPr lang="en-GB" sz="1200" dirty="0">
                          <a:latin typeface="Century Gothic" panose="020B0502020202020204" pitchFamily="34" charset="0"/>
                        </a:rPr>
                      </a:br>
                      <a:r>
                        <a:rPr lang="en-GB" sz="1200" dirty="0">
                          <a:latin typeface="Century Gothic" panose="020B0502020202020204" pitchFamily="34" charset="0"/>
                        </a:rPr>
                        <a:t>W</a:t>
                      </a:r>
                      <a:r>
                        <a:rPr lang="en-GB" sz="1200" u="none" strike="noStrike" dirty="0">
                          <a:solidFill>
                            <a:schemeClr val="tx1"/>
                          </a:solidFill>
                          <a:effectLst/>
                          <a:latin typeface="Century Gothic" panose="020B0502020202020204" pitchFamily="34" charset="0"/>
                        </a:rPr>
                        <a:t>hat someone is like in general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200" dirty="0">
                          <a:latin typeface="Century Gothic" panose="020B0502020202020204" pitchFamily="34" charset="0"/>
                        </a:rPr>
                        <a:t>9-10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1200" b="1" u="none" strike="noStrike" dirty="0">
                          <a:solidFill>
                            <a:schemeClr val="tx1"/>
                          </a:solidFill>
                          <a:effectLst/>
                          <a:latin typeface="Century Gothic" panose="020B0502020202020204" pitchFamily="34" charset="0"/>
                        </a:rPr>
                        <a:t>ESTAR [location],</a:t>
                      </a: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‘del’ &amp; ‘de la’</a:t>
                      </a:r>
                      <a:b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Describing places and locations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32-3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89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TENER, singular indefinite articles</a:t>
                      </a:r>
                      <a:b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Saying what people have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11-12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SER [</a:t>
                      </a:r>
                      <a:r>
                        <a:rPr kumimoji="0" lang="en-GB" sz="1200" b="1"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somos</a:t>
                      </a: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ESTAR [</a:t>
                      </a:r>
                      <a:r>
                        <a:rPr kumimoji="0" lang="en-GB" sz="1200" b="1"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estamos</a:t>
                      </a: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a:t>
                      </a:r>
                      <a:b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Saying what people are like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1459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TENER,  plural indefinite articles</a:t>
                      </a:r>
                      <a:b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Asking yes/no questions</a:t>
                      </a:r>
                      <a:b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Saying what people have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Present tense: -AR [they -an]</a:t>
                      </a:r>
                      <a:b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Describing activities [travel]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89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Present tense: -AR regular verbs</a:t>
                      </a:r>
                      <a:b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Saying what people do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14-16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Un hombre sin </a:t>
                      </a:r>
                      <a:r>
                        <a:rPr kumimoji="0" lang="en-GB" sz="1200" b="0"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cabeza</a:t>
                      </a:r>
                      <a:endParaRPr kumimoji="0" lang="en-GB" sz="1200" b="0" i="1"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89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Negative ‘no</a:t>
                      </a:r>
                      <a:b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What people do &amp; don’t do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1200" b="1" dirty="0" err="1">
                          <a:latin typeface="Century Gothic" panose="020B0502020202020204" pitchFamily="34" charset="0"/>
                        </a:rPr>
                        <a:t>Repaso</a:t>
                      </a:r>
                      <a:endParaRPr lang="en-GB" sz="1200" b="1" dirty="0">
                        <a:latin typeface="Century Gothic" panose="020B0502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200" dirty="0">
                          <a:latin typeface="Century Gothic" panose="020B0502020202020204" pitchFamily="34" charset="0"/>
                        </a:rPr>
                        <a:t>37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89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Plural nouns with -</a:t>
                      </a:r>
                      <a:r>
                        <a:rPr kumimoji="0" lang="en-GB" sz="1200" b="1"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es</a:t>
                      </a:r>
                      <a:b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Numbers and more than one thing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Present tense: -ER &amp; -IR regular </a:t>
                      </a: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Saying what people do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38-40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389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Hay</a:t>
                      </a:r>
                      <a:b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Saying what there is around you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Repaso</a:t>
                      </a: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 Present tense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41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6145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Son, </a:t>
                      </a:r>
                      <a:r>
                        <a:rPr kumimoji="0" lang="en-GB" sz="1200" b="1"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es</a:t>
                      </a: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hay</a:t>
                      </a:r>
                      <a:b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Saying what there is and describing it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mi vs </a:t>
                      </a:r>
                      <a:r>
                        <a:rPr kumimoji="0" lang="en-GB" sz="1200" b="1"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mis</a:t>
                      </a: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r>
                        <a:rPr kumimoji="0" lang="en-GB" sz="1200" b="1"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tu</a:t>
                      </a: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vs </a:t>
                      </a:r>
                      <a:r>
                        <a:rPr kumimoji="0" lang="en-GB" sz="1200" b="1"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tus</a:t>
                      </a:r>
                      <a:b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Describing people and possessions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42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94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Singular definite article</a:t>
                      </a:r>
                      <a:b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Talking about the location of things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1200" b="1" dirty="0">
                          <a:latin typeface="Century Gothic" panose="020B0502020202020204" pitchFamily="34" charset="0"/>
                        </a:rPr>
                        <a:t>IR</a:t>
                      </a:r>
                      <a:br>
                        <a:rPr lang="en-GB" sz="1200" dirty="0">
                          <a:latin typeface="Century Gothic" panose="020B0502020202020204" pitchFamily="34" charset="0"/>
                        </a:rPr>
                      </a:br>
                      <a:r>
                        <a:rPr lang="en-GB" sz="1200" dirty="0">
                          <a:latin typeface="Century Gothic" panose="020B0502020202020204" pitchFamily="34" charset="0"/>
                        </a:rPr>
                        <a:t>W</a:t>
                      </a:r>
                      <a:r>
                        <a:rPr lang="en-GB" sz="1200" baseline="0" dirty="0">
                          <a:latin typeface="Century Gothic" panose="020B0502020202020204" pitchFamily="34" charset="0"/>
                        </a:rPr>
                        <a:t>hen and where people go</a:t>
                      </a:r>
                      <a:endParaRPr lang="en-GB" sz="1200" dirty="0">
                        <a:latin typeface="Century Gothic" panose="020B0502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200" dirty="0">
                          <a:latin typeface="Century Gothic" panose="020B0502020202020204" pitchFamily="34" charset="0"/>
                        </a:rPr>
                        <a:t>43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4389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Plural definite article</a:t>
                      </a:r>
                      <a:b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Describing a place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1200" b="1" dirty="0">
                          <a:latin typeface="Century Gothic" panose="020B0502020202020204" pitchFamily="34" charset="0"/>
                        </a:rPr>
                        <a:t>IR + infinitive</a:t>
                      </a:r>
                      <a:br>
                        <a:rPr lang="en-GB" sz="1200" b="1" dirty="0">
                          <a:latin typeface="Century Gothic" panose="020B0502020202020204" pitchFamily="34" charset="0"/>
                        </a:rPr>
                      </a:br>
                      <a:r>
                        <a:rPr lang="en-GB" sz="1200" b="0" dirty="0">
                          <a:latin typeface="Century Gothic" panose="020B0502020202020204" pitchFamily="34" charset="0"/>
                        </a:rPr>
                        <a:t>Talking about future plans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200" dirty="0">
                          <a:latin typeface="Century Gothic" panose="020B0502020202020204" pitchFamily="34" charset="0"/>
                        </a:rPr>
                        <a:t>44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6145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DAR / QUERER</a:t>
                      </a:r>
                      <a:b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Giving and wanting - festive seasons &amp; relations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1200" dirty="0">
                          <a:latin typeface="Century Gothic" panose="020B0502020202020204" pitchFamily="34" charset="0"/>
                        </a:rPr>
                        <a:t>La playa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200" dirty="0">
                          <a:latin typeface="Century Gothic" panose="020B0502020202020204" pitchFamily="34" charset="0"/>
                        </a:rPr>
                        <a:t>45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633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La plaza </a:t>
                      </a:r>
                      <a:r>
                        <a:rPr kumimoji="0" lang="en-GB" sz="1200" b="0"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tiene</a:t>
                      </a:r>
                      <a:r>
                        <a:rPr kumimoji="0" lang="en-GB" sz="1200" b="0"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r>
                        <a:rPr kumimoji="0" lang="en-GB" sz="1200" b="0"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una</a:t>
                      </a:r>
                      <a:r>
                        <a:rPr kumimoji="0" lang="en-GB" sz="1200" b="0"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r>
                        <a:rPr kumimoji="0" lang="en-GB" sz="1200" b="0"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torre</a:t>
                      </a:r>
                      <a:endParaRPr kumimoji="0" lang="en-GB" sz="1200" b="0" i="1"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Repaso</a:t>
                      </a:r>
                      <a:endPar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46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4389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TENER</a:t>
                      </a:r>
                      <a:b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Talking about family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Spelling Bee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47-52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4389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Adjectives after the noun</a:t>
                      </a:r>
                      <a:b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Describing people and places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
        <p:nvSpPr>
          <p:cNvPr id="2" name="Title 1">
            <a:extLst>
              <a:ext uri="{FF2B5EF4-FFF2-40B4-BE49-F238E27FC236}">
                <a16:creationId xmlns:a16="http://schemas.microsoft.com/office/drawing/2014/main" id="{0B8F39A0-C8C4-E14E-96FD-8A05D16F72B9}"/>
              </a:ext>
            </a:extLst>
          </p:cNvPr>
          <p:cNvSpPr>
            <a:spLocks noGrp="1"/>
          </p:cNvSpPr>
          <p:nvPr>
            <p:ph type="title"/>
          </p:nvPr>
        </p:nvSpPr>
        <p:spPr>
          <a:xfrm>
            <a:off x="188640" y="94837"/>
            <a:ext cx="1080120" cy="300699"/>
          </a:xfrm>
        </p:spPr>
        <p:txBody>
          <a:bodyPr/>
          <a:lstStyle/>
          <a:p>
            <a:pPr algn="l"/>
            <a:r>
              <a:rPr lang="en-GB" sz="1400" b="1" dirty="0">
                <a:solidFill>
                  <a:schemeClr val="tx1"/>
                </a:solidFill>
                <a:latin typeface="Century Gothic" panose="020B0502020202020204" pitchFamily="34" charset="0"/>
                <a:cs typeface="Arial" panose="020B0604020202020204" pitchFamily="34" charset="0"/>
              </a:rPr>
              <a:t>Contents</a:t>
            </a:r>
            <a:endParaRPr lang="en-US" sz="1400" dirty="0"/>
          </a:p>
        </p:txBody>
      </p:sp>
    </p:spTree>
    <p:extLst>
      <p:ext uri="{BB962C8B-B14F-4D97-AF65-F5344CB8AC3E}">
        <p14:creationId xmlns:p14="http://schemas.microsoft.com/office/powerpoint/2010/main" val="2980074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p:cNvSpPr/>
          <p:nvPr/>
        </p:nvSpPr>
        <p:spPr>
          <a:xfrm>
            <a:off x="119990" y="650960"/>
            <a:ext cx="3477234"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Hay - ‘there is’ and ‘there are’</a:t>
            </a:r>
          </a:p>
        </p:txBody>
      </p:sp>
      <p:sp>
        <p:nvSpPr>
          <p:cNvPr id="6" name="TextBox 5"/>
          <p:cNvSpPr txBox="1"/>
          <p:nvPr/>
        </p:nvSpPr>
        <p:spPr>
          <a:xfrm>
            <a:off x="125863" y="1029932"/>
            <a:ext cx="11417105" cy="338554"/>
          </a:xfrm>
          <a:prstGeom prst="rect">
            <a:avLst/>
          </a:prstGeom>
          <a:noFill/>
        </p:spPr>
        <p:txBody>
          <a:bodyPr wrap="square" rtlCol="0">
            <a:spAutoFit/>
          </a:bodyPr>
          <a:lstStyle/>
          <a:p>
            <a:pPr fontAlgn="auto">
              <a:spcBef>
                <a:spcPts val="0"/>
              </a:spcBef>
              <a:spcAft>
                <a:spcPts val="0"/>
              </a:spcAft>
            </a:pPr>
            <a:r>
              <a:rPr lang="en-GB" sz="1600" dirty="0">
                <a:latin typeface="Century Gothic" panose="020B0502020202020204" pitchFamily="34" charset="0"/>
              </a:rPr>
              <a:t>To say ‘there is’ or ‘there are’ in Spanish, use the word ‘</a:t>
            </a:r>
            <a:r>
              <a:rPr lang="en-GB" sz="1600" b="1" dirty="0">
                <a:latin typeface="Century Gothic" panose="020B0502020202020204" pitchFamily="34" charset="0"/>
              </a:rPr>
              <a:t>hay</a:t>
            </a:r>
            <a:r>
              <a:rPr lang="en-GB" sz="1600" dirty="0">
                <a:latin typeface="Century Gothic" panose="020B0502020202020204" pitchFamily="34" charset="0"/>
              </a:rPr>
              <a:t>’.</a:t>
            </a:r>
            <a:endParaRPr lang="en-GB" sz="1600" i="1" dirty="0">
              <a:latin typeface="Century Gothic" panose="020B0502020202020204" pitchFamily="34" charset="0"/>
            </a:endParaRPr>
          </a:p>
        </p:txBody>
      </p:sp>
      <p:sp>
        <p:nvSpPr>
          <p:cNvPr id="7" name="TextBox 6"/>
          <p:cNvSpPr txBox="1"/>
          <p:nvPr/>
        </p:nvSpPr>
        <p:spPr>
          <a:xfrm>
            <a:off x="1699939" y="1299574"/>
            <a:ext cx="2507658" cy="387798"/>
          </a:xfrm>
          <a:prstGeom prst="rect">
            <a:avLst/>
          </a:prstGeom>
          <a:noFill/>
        </p:spPr>
        <p:txBody>
          <a:bodyPr wrap="square" rtlCol="0">
            <a:spAutoFit/>
          </a:bodyPr>
          <a:lstStyle/>
          <a:p>
            <a:pPr fontAlgn="auto">
              <a:lnSpc>
                <a:spcPct val="120000"/>
              </a:lnSpc>
              <a:spcBef>
                <a:spcPts val="0"/>
              </a:spcBef>
              <a:spcAft>
                <a:spcPts val="0"/>
              </a:spcAft>
            </a:pPr>
            <a:r>
              <a:rPr lang="en-GB" sz="1600" dirty="0">
                <a:latin typeface="Century Gothic" panose="020B0502020202020204" pitchFamily="34" charset="0"/>
              </a:rPr>
              <a:t>Hay un gato.</a:t>
            </a:r>
          </a:p>
        </p:txBody>
      </p:sp>
      <p:sp>
        <p:nvSpPr>
          <p:cNvPr id="8" name="TextBox 7"/>
          <p:cNvSpPr txBox="1"/>
          <p:nvPr/>
        </p:nvSpPr>
        <p:spPr>
          <a:xfrm>
            <a:off x="165612" y="1939344"/>
            <a:ext cx="10885489" cy="338554"/>
          </a:xfrm>
          <a:prstGeom prst="rect">
            <a:avLst/>
          </a:prstGeom>
          <a:noFill/>
        </p:spPr>
        <p:txBody>
          <a:bodyPr wrap="square" rtlCol="0">
            <a:spAutoFit/>
          </a:bodyPr>
          <a:lstStyle/>
          <a:p>
            <a:pPr fontAlgn="auto">
              <a:spcBef>
                <a:spcPts val="0"/>
              </a:spcBef>
              <a:spcAft>
                <a:spcPts val="0"/>
              </a:spcAft>
            </a:pPr>
            <a:r>
              <a:rPr lang="en-GB" sz="1600" dirty="0">
                <a:latin typeface="Century Gothic" panose="020B0502020202020204" pitchFamily="34" charset="0"/>
              </a:rPr>
              <a:t>Sentences with ‘hay’ often start with ‘en’.</a:t>
            </a:r>
            <a:endParaRPr lang="en-GB" sz="1600" b="1" dirty="0">
              <a:latin typeface="Century Gothic" panose="020B0502020202020204" pitchFamily="34" charset="0"/>
            </a:endParaRPr>
          </a:p>
        </p:txBody>
      </p:sp>
      <p:sp>
        <p:nvSpPr>
          <p:cNvPr id="9" name="TextBox 8"/>
          <p:cNvSpPr txBox="1"/>
          <p:nvPr/>
        </p:nvSpPr>
        <p:spPr>
          <a:xfrm>
            <a:off x="3338218" y="1332809"/>
            <a:ext cx="3193762" cy="360483"/>
          </a:xfrm>
          <a:prstGeom prst="rect">
            <a:avLst/>
          </a:prstGeom>
          <a:noFill/>
        </p:spPr>
        <p:txBody>
          <a:bodyPr wrap="square" rtlCol="0">
            <a:spAutoFit/>
          </a:bodyPr>
          <a:lstStyle/>
          <a:p>
            <a:pPr fontAlgn="auto">
              <a:lnSpc>
                <a:spcPct val="120000"/>
              </a:lnSpc>
              <a:spcBef>
                <a:spcPts val="600"/>
              </a:spcBef>
              <a:spcAft>
                <a:spcPts val="0"/>
              </a:spcAft>
            </a:pPr>
            <a:r>
              <a:rPr lang="en-GB" sz="1600" kern="0" dirty="0">
                <a:latin typeface="Century Gothic" panose="020B0502020202020204" pitchFamily="34" charset="0"/>
                <a:cs typeface="Arial"/>
                <a:sym typeface="Wingdings" panose="05000000000000000000" pitchFamily="2" charset="2"/>
              </a:rPr>
              <a:t></a:t>
            </a:r>
            <a:r>
              <a:rPr lang="en-GB" sz="1600" dirty="0">
                <a:latin typeface="Century Gothic" panose="020B0502020202020204" pitchFamily="34" charset="0"/>
              </a:rPr>
              <a:t> </a:t>
            </a:r>
            <a:r>
              <a:rPr lang="en-GB" sz="1600" i="1" dirty="0">
                <a:latin typeface="Century Gothic" panose="020B0502020202020204" pitchFamily="34" charset="0"/>
              </a:rPr>
              <a:t>There is a cat.</a:t>
            </a:r>
          </a:p>
        </p:txBody>
      </p:sp>
      <p:sp>
        <p:nvSpPr>
          <p:cNvPr id="10" name="TextBox 9"/>
          <p:cNvSpPr txBox="1"/>
          <p:nvPr/>
        </p:nvSpPr>
        <p:spPr>
          <a:xfrm>
            <a:off x="740611" y="2257107"/>
            <a:ext cx="5525218" cy="387798"/>
          </a:xfrm>
          <a:prstGeom prst="rect">
            <a:avLst/>
          </a:prstGeom>
          <a:noFill/>
        </p:spPr>
        <p:txBody>
          <a:bodyPr wrap="square" rtlCol="0">
            <a:spAutoFit/>
          </a:bodyPr>
          <a:lstStyle/>
          <a:p>
            <a:pPr fontAlgn="auto">
              <a:lnSpc>
                <a:spcPct val="120000"/>
              </a:lnSpc>
              <a:spcBef>
                <a:spcPts val="0"/>
              </a:spcBef>
              <a:spcAft>
                <a:spcPts val="0"/>
              </a:spcAft>
            </a:pPr>
            <a:r>
              <a:rPr lang="en-GB" sz="1600" b="1" dirty="0">
                <a:latin typeface="Century Gothic" panose="020B0502020202020204" pitchFamily="34" charset="0"/>
              </a:rPr>
              <a:t>En</a:t>
            </a:r>
            <a:r>
              <a:rPr lang="en-GB" sz="1600" dirty="0">
                <a:latin typeface="Century Gothic" panose="020B0502020202020204" pitchFamily="34" charset="0"/>
              </a:rPr>
              <a:t> clase hay</a:t>
            </a:r>
            <a:r>
              <a:rPr lang="en-GB" sz="1600" b="1" dirty="0">
                <a:latin typeface="Century Gothic" panose="020B0502020202020204" pitchFamily="34" charset="0"/>
              </a:rPr>
              <a:t> </a:t>
            </a:r>
            <a:r>
              <a:rPr lang="en-GB" sz="1600" dirty="0">
                <a:latin typeface="Century Gothic" panose="020B0502020202020204" pitchFamily="34" charset="0"/>
              </a:rPr>
              <a:t>un profesor.</a:t>
            </a:r>
          </a:p>
        </p:txBody>
      </p:sp>
      <p:sp>
        <p:nvSpPr>
          <p:cNvPr id="11" name="TextBox 10"/>
          <p:cNvSpPr txBox="1"/>
          <p:nvPr/>
        </p:nvSpPr>
        <p:spPr>
          <a:xfrm>
            <a:off x="3349175" y="2260278"/>
            <a:ext cx="5874970" cy="360227"/>
          </a:xfrm>
          <a:prstGeom prst="rect">
            <a:avLst/>
          </a:prstGeom>
          <a:noFill/>
        </p:spPr>
        <p:txBody>
          <a:bodyPr wrap="square" rtlCol="0">
            <a:spAutoFit/>
          </a:bodyPr>
          <a:lstStyle/>
          <a:p>
            <a:pPr fontAlgn="auto">
              <a:lnSpc>
                <a:spcPct val="120000"/>
              </a:lnSpc>
              <a:spcBef>
                <a:spcPts val="600"/>
              </a:spcBef>
              <a:spcAft>
                <a:spcPts val="0"/>
              </a:spcAft>
            </a:pPr>
            <a:r>
              <a:rPr lang="en-GB" sz="1600" kern="0" dirty="0">
                <a:latin typeface="Century Gothic" panose="020B0502020202020204" pitchFamily="34" charset="0"/>
                <a:cs typeface="Arial"/>
                <a:sym typeface="Wingdings" panose="05000000000000000000" pitchFamily="2" charset="2"/>
              </a:rPr>
              <a:t></a:t>
            </a:r>
            <a:r>
              <a:rPr lang="en-GB" sz="1600" b="1" kern="0" dirty="0">
                <a:latin typeface="Century Gothic" panose="020B0502020202020204" pitchFamily="34" charset="0"/>
                <a:cs typeface="Arial"/>
                <a:sym typeface="Wingdings" panose="05000000000000000000" pitchFamily="2" charset="2"/>
              </a:rPr>
              <a:t> </a:t>
            </a:r>
            <a:r>
              <a:rPr lang="en-GB" sz="1600" b="1" i="1" kern="0" dirty="0">
                <a:latin typeface="Century Gothic" panose="020B0502020202020204" pitchFamily="34" charset="0"/>
                <a:cs typeface="Arial"/>
                <a:sym typeface="Wingdings" panose="05000000000000000000" pitchFamily="2" charset="2"/>
              </a:rPr>
              <a:t>In </a:t>
            </a:r>
            <a:r>
              <a:rPr lang="en-GB" sz="1600" i="1" kern="0" dirty="0">
                <a:latin typeface="Century Gothic" panose="020B0502020202020204" pitchFamily="34" charset="0"/>
                <a:cs typeface="Arial"/>
                <a:sym typeface="Wingdings" panose="05000000000000000000" pitchFamily="2" charset="2"/>
              </a:rPr>
              <a:t>class there is a teacher</a:t>
            </a:r>
            <a:r>
              <a:rPr lang="en-GB" sz="1600" i="1" dirty="0">
                <a:latin typeface="Century Gothic" panose="020B0502020202020204" pitchFamily="34" charset="0"/>
              </a:rPr>
              <a:t>.</a:t>
            </a:r>
          </a:p>
        </p:txBody>
      </p:sp>
      <p:sp>
        <p:nvSpPr>
          <p:cNvPr id="12" name="TextBox 11"/>
          <p:cNvSpPr txBox="1"/>
          <p:nvPr/>
        </p:nvSpPr>
        <p:spPr>
          <a:xfrm>
            <a:off x="515084" y="2974799"/>
            <a:ext cx="5168758" cy="387798"/>
          </a:xfrm>
          <a:prstGeom prst="rect">
            <a:avLst/>
          </a:prstGeom>
          <a:noFill/>
        </p:spPr>
        <p:txBody>
          <a:bodyPr wrap="square" rtlCol="0">
            <a:spAutoFit/>
          </a:bodyPr>
          <a:lstStyle/>
          <a:p>
            <a:pPr fontAlgn="auto">
              <a:lnSpc>
                <a:spcPct val="120000"/>
              </a:lnSpc>
              <a:spcBef>
                <a:spcPts val="0"/>
              </a:spcBef>
              <a:spcAft>
                <a:spcPts val="0"/>
              </a:spcAft>
            </a:pPr>
            <a:r>
              <a:rPr lang="en-GB" sz="1600" dirty="0">
                <a:latin typeface="Century Gothic" panose="020B0502020202020204" pitchFamily="34" charset="0"/>
              </a:rPr>
              <a:t>La clase tiene un profesor.</a:t>
            </a:r>
          </a:p>
        </p:txBody>
      </p:sp>
      <p:sp>
        <p:nvSpPr>
          <p:cNvPr id="13" name="TextBox 12"/>
          <p:cNvSpPr txBox="1"/>
          <p:nvPr/>
        </p:nvSpPr>
        <p:spPr>
          <a:xfrm>
            <a:off x="3273300" y="2974799"/>
            <a:ext cx="5518509" cy="360483"/>
          </a:xfrm>
          <a:prstGeom prst="rect">
            <a:avLst/>
          </a:prstGeom>
          <a:noFill/>
        </p:spPr>
        <p:txBody>
          <a:bodyPr wrap="square" rtlCol="0">
            <a:spAutoFit/>
          </a:bodyPr>
          <a:lstStyle/>
          <a:p>
            <a:pPr fontAlgn="auto">
              <a:lnSpc>
                <a:spcPct val="120000"/>
              </a:lnSpc>
              <a:spcBef>
                <a:spcPts val="600"/>
              </a:spcBef>
              <a:spcAft>
                <a:spcPts val="0"/>
              </a:spcAft>
            </a:pPr>
            <a:r>
              <a:rPr lang="en-GB" sz="1600" kern="0" dirty="0">
                <a:latin typeface="Century Gothic" panose="020B0502020202020204" pitchFamily="34" charset="0"/>
                <a:cs typeface="Arial"/>
                <a:sym typeface="Wingdings" panose="05000000000000000000" pitchFamily="2" charset="2"/>
              </a:rPr>
              <a:t> </a:t>
            </a:r>
            <a:r>
              <a:rPr lang="en-GB" sz="1600" i="1" kern="0" dirty="0">
                <a:latin typeface="Century Gothic" panose="020B0502020202020204" pitchFamily="34" charset="0"/>
                <a:cs typeface="Arial"/>
                <a:sym typeface="Wingdings" panose="05000000000000000000" pitchFamily="2" charset="2"/>
              </a:rPr>
              <a:t>The class has a teacher</a:t>
            </a:r>
            <a:r>
              <a:rPr lang="en-GB" sz="1600" i="1" dirty="0">
                <a:latin typeface="Century Gothic" panose="020B0502020202020204" pitchFamily="34" charset="0"/>
              </a:rPr>
              <a:t>.</a:t>
            </a:r>
          </a:p>
        </p:txBody>
      </p:sp>
      <p:sp>
        <p:nvSpPr>
          <p:cNvPr id="14" name="TextBox 13"/>
          <p:cNvSpPr txBox="1"/>
          <p:nvPr/>
        </p:nvSpPr>
        <p:spPr>
          <a:xfrm>
            <a:off x="1699939" y="1578736"/>
            <a:ext cx="3169475" cy="387798"/>
          </a:xfrm>
          <a:prstGeom prst="rect">
            <a:avLst/>
          </a:prstGeom>
          <a:noFill/>
        </p:spPr>
        <p:txBody>
          <a:bodyPr wrap="square" rtlCol="0">
            <a:spAutoFit/>
          </a:bodyPr>
          <a:lstStyle/>
          <a:p>
            <a:pPr fontAlgn="auto">
              <a:lnSpc>
                <a:spcPct val="120000"/>
              </a:lnSpc>
              <a:spcBef>
                <a:spcPts val="0"/>
              </a:spcBef>
              <a:spcAft>
                <a:spcPts val="0"/>
              </a:spcAft>
            </a:pPr>
            <a:r>
              <a:rPr lang="en-GB" sz="1600" dirty="0">
                <a:latin typeface="Century Gothic" panose="020B0502020202020204" pitchFamily="34" charset="0"/>
              </a:rPr>
              <a:t>Hay unos gatos.</a:t>
            </a:r>
          </a:p>
        </p:txBody>
      </p:sp>
      <p:sp>
        <p:nvSpPr>
          <p:cNvPr id="15" name="TextBox 14"/>
          <p:cNvSpPr txBox="1"/>
          <p:nvPr/>
        </p:nvSpPr>
        <p:spPr>
          <a:xfrm>
            <a:off x="3349175" y="1565809"/>
            <a:ext cx="4821084" cy="360483"/>
          </a:xfrm>
          <a:prstGeom prst="rect">
            <a:avLst/>
          </a:prstGeom>
          <a:noFill/>
        </p:spPr>
        <p:txBody>
          <a:bodyPr wrap="square" rtlCol="0">
            <a:spAutoFit/>
          </a:bodyPr>
          <a:lstStyle/>
          <a:p>
            <a:pPr fontAlgn="auto">
              <a:lnSpc>
                <a:spcPct val="120000"/>
              </a:lnSpc>
              <a:spcBef>
                <a:spcPts val="600"/>
              </a:spcBef>
              <a:spcAft>
                <a:spcPts val="0"/>
              </a:spcAft>
            </a:pPr>
            <a:r>
              <a:rPr lang="en-GB" sz="1600" kern="0" dirty="0">
                <a:latin typeface="Century Gothic" panose="020B0502020202020204" pitchFamily="34" charset="0"/>
                <a:cs typeface="Arial"/>
                <a:sym typeface="Wingdings" panose="05000000000000000000" pitchFamily="2" charset="2"/>
              </a:rPr>
              <a:t></a:t>
            </a:r>
            <a:r>
              <a:rPr lang="en-GB" sz="1600" dirty="0">
                <a:latin typeface="Century Gothic" panose="020B0502020202020204" pitchFamily="34" charset="0"/>
              </a:rPr>
              <a:t> </a:t>
            </a:r>
            <a:r>
              <a:rPr lang="en-GB" sz="1600" i="1" dirty="0">
                <a:latin typeface="Century Gothic" panose="020B0502020202020204" pitchFamily="34" charset="0"/>
              </a:rPr>
              <a:t>There are some cats.</a:t>
            </a:r>
          </a:p>
        </p:txBody>
      </p:sp>
      <p:sp>
        <p:nvSpPr>
          <p:cNvPr id="16" name="TextBox 15"/>
          <p:cNvSpPr txBox="1"/>
          <p:nvPr/>
        </p:nvSpPr>
        <p:spPr>
          <a:xfrm>
            <a:off x="165612" y="2658473"/>
            <a:ext cx="9683509" cy="338554"/>
          </a:xfrm>
          <a:prstGeom prst="rect">
            <a:avLst/>
          </a:prstGeom>
          <a:noFill/>
        </p:spPr>
        <p:txBody>
          <a:bodyPr wrap="square" rtlCol="0">
            <a:spAutoFit/>
          </a:bodyPr>
          <a:lstStyle/>
          <a:p>
            <a:pPr fontAlgn="auto">
              <a:spcBef>
                <a:spcPts val="0"/>
              </a:spcBef>
              <a:spcAft>
                <a:spcPts val="0"/>
              </a:spcAft>
            </a:pPr>
            <a:r>
              <a:rPr lang="en-GB" sz="1600" dirty="0">
                <a:latin typeface="Century Gothic" panose="020B0502020202020204" pitchFamily="34" charset="0"/>
              </a:rPr>
              <a:t>Sentences with ‘</a:t>
            </a:r>
            <a:r>
              <a:rPr lang="en-GB" sz="1600" dirty="0" err="1">
                <a:latin typeface="Century Gothic" panose="020B0502020202020204" pitchFamily="34" charset="0"/>
              </a:rPr>
              <a:t>tiene</a:t>
            </a:r>
            <a:r>
              <a:rPr lang="en-GB" sz="1600" dirty="0">
                <a:latin typeface="Century Gothic" panose="020B0502020202020204" pitchFamily="34" charset="0"/>
              </a:rPr>
              <a:t>’ don’t normally start with ‘en’.</a:t>
            </a:r>
            <a:endParaRPr lang="en-GB" sz="1600" b="1" dirty="0">
              <a:latin typeface="Century Gothic" panose="020B0502020202020204" pitchFamily="34" charset="0"/>
            </a:endParaRPr>
          </a:p>
        </p:txBody>
      </p:sp>
      <p:sp>
        <p:nvSpPr>
          <p:cNvPr id="17" name="Rectangle 16"/>
          <p:cNvSpPr/>
          <p:nvPr/>
        </p:nvSpPr>
        <p:spPr>
          <a:xfrm>
            <a:off x="160347" y="3297116"/>
            <a:ext cx="2154757"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Using ‘</a:t>
            </a:r>
            <a:r>
              <a:rPr lang="en-GB" b="1" dirty="0" err="1">
                <a:solidFill>
                  <a:srgbClr val="000000"/>
                </a:solidFill>
                <a:latin typeface="Century Gothic" panose="020B0502020202020204" pitchFamily="34" charset="0"/>
              </a:rPr>
              <a:t>es</a:t>
            </a:r>
            <a:r>
              <a:rPr lang="en-GB" b="1" dirty="0">
                <a:solidFill>
                  <a:srgbClr val="000000"/>
                </a:solidFill>
                <a:latin typeface="Century Gothic" panose="020B0502020202020204" pitchFamily="34" charset="0"/>
              </a:rPr>
              <a:t>’ or ‘</a:t>
            </a:r>
            <a:r>
              <a:rPr lang="en-GB" b="1" dirty="0" err="1">
                <a:solidFill>
                  <a:srgbClr val="000000"/>
                </a:solidFill>
                <a:latin typeface="Century Gothic" panose="020B0502020202020204" pitchFamily="34" charset="0"/>
              </a:rPr>
              <a:t>está</a:t>
            </a:r>
            <a:r>
              <a:rPr lang="en-GB" b="1" dirty="0">
                <a:solidFill>
                  <a:srgbClr val="000000"/>
                </a:solidFill>
                <a:latin typeface="Century Gothic" panose="020B0502020202020204" pitchFamily="34" charset="0"/>
              </a:rPr>
              <a:t>’</a:t>
            </a:r>
          </a:p>
        </p:txBody>
      </p:sp>
      <p:sp>
        <p:nvSpPr>
          <p:cNvPr id="18" name="TextBox 17"/>
          <p:cNvSpPr txBox="1"/>
          <p:nvPr/>
        </p:nvSpPr>
        <p:spPr>
          <a:xfrm>
            <a:off x="162217" y="3583503"/>
            <a:ext cx="7323328" cy="338554"/>
          </a:xfrm>
          <a:prstGeom prst="rect">
            <a:avLst/>
          </a:prstGeom>
          <a:noFill/>
        </p:spPr>
        <p:txBody>
          <a:bodyPr wrap="square" rtlCol="0">
            <a:spAutoFit/>
          </a:bodyPr>
          <a:lstStyle/>
          <a:p>
            <a:r>
              <a:rPr lang="en-GB" sz="1600" dirty="0">
                <a:latin typeface="Century Gothic" panose="020B0502020202020204" pitchFamily="34" charset="0"/>
              </a:rPr>
              <a:t>To say </a:t>
            </a:r>
            <a:r>
              <a:rPr lang="en-GB" sz="1600" b="1" dirty="0">
                <a:latin typeface="Century Gothic" panose="020B0502020202020204" pitchFamily="34" charset="0"/>
              </a:rPr>
              <a:t>where </a:t>
            </a:r>
            <a:r>
              <a:rPr lang="en-GB" sz="1600" dirty="0">
                <a:latin typeface="Century Gothic" panose="020B0502020202020204" pitchFamily="34" charset="0"/>
              </a:rPr>
              <a:t>something or someone is, use ‘</a:t>
            </a:r>
            <a:r>
              <a:rPr lang="en-GB" sz="1600" b="1" dirty="0" err="1">
                <a:latin typeface="Century Gothic" panose="020B0502020202020204" pitchFamily="34" charset="0"/>
              </a:rPr>
              <a:t>está</a:t>
            </a:r>
            <a:r>
              <a:rPr lang="en-GB" sz="1600" dirty="0">
                <a:latin typeface="Century Gothic" panose="020B0502020202020204" pitchFamily="34" charset="0"/>
              </a:rPr>
              <a:t>’.</a:t>
            </a:r>
            <a:endParaRPr lang="en-GB" sz="1600" i="1" dirty="0">
              <a:latin typeface="Century Gothic" panose="020B0502020202020204" pitchFamily="34" charset="0"/>
            </a:endParaRPr>
          </a:p>
        </p:txBody>
      </p:sp>
      <p:sp>
        <p:nvSpPr>
          <p:cNvPr id="19" name="TextBox 18"/>
          <p:cNvSpPr txBox="1"/>
          <p:nvPr/>
        </p:nvSpPr>
        <p:spPr>
          <a:xfrm>
            <a:off x="497859" y="3997823"/>
            <a:ext cx="5554070" cy="387798"/>
          </a:xfrm>
          <a:prstGeom prst="rect">
            <a:avLst/>
          </a:prstGeom>
          <a:noFill/>
        </p:spPr>
        <p:txBody>
          <a:bodyPr wrap="square" rtlCol="0">
            <a:spAutoFit/>
          </a:bodyPr>
          <a:lstStyle/>
          <a:p>
            <a:pPr>
              <a:lnSpc>
                <a:spcPct val="120000"/>
              </a:lnSpc>
            </a:pPr>
            <a:r>
              <a:rPr lang="en-GB" sz="1600" dirty="0">
                <a:latin typeface="Century Gothic" panose="020B0502020202020204" pitchFamily="34" charset="0"/>
              </a:rPr>
              <a:t>Hay un chico. </a:t>
            </a:r>
            <a:r>
              <a:rPr lang="en-GB" sz="1600" b="1" dirty="0">
                <a:latin typeface="Century Gothic" panose="020B0502020202020204" pitchFamily="34" charset="0"/>
              </a:rPr>
              <a:t>Está</a:t>
            </a:r>
            <a:r>
              <a:rPr lang="en-GB" sz="1600" dirty="0">
                <a:latin typeface="Century Gothic" panose="020B0502020202020204" pitchFamily="34" charset="0"/>
              </a:rPr>
              <a:t> en Paris.</a:t>
            </a:r>
          </a:p>
        </p:txBody>
      </p:sp>
      <p:sp>
        <p:nvSpPr>
          <p:cNvPr id="20" name="TextBox 19"/>
          <p:cNvSpPr txBox="1"/>
          <p:nvPr/>
        </p:nvSpPr>
        <p:spPr>
          <a:xfrm>
            <a:off x="3362162" y="3997571"/>
            <a:ext cx="3691334" cy="387798"/>
          </a:xfrm>
          <a:prstGeom prst="rect">
            <a:avLst/>
          </a:prstGeom>
          <a:noFill/>
        </p:spPr>
        <p:txBody>
          <a:bodyPr wrap="square" rtlCol="0">
            <a:spAutoFit/>
          </a:bodyPr>
          <a:lstStyle/>
          <a:p>
            <a:pPr>
              <a:lnSpc>
                <a:spcPct val="120000"/>
              </a:lnSpc>
              <a:spcBef>
                <a:spcPts val="600"/>
              </a:spcBef>
            </a:pPr>
            <a:r>
              <a:rPr lang="en-GB" sz="1600" kern="0" dirty="0">
                <a:latin typeface="Century Gothic" panose="020B0502020202020204" pitchFamily="34" charset="0"/>
                <a:cs typeface="Arial"/>
                <a:sym typeface="Wingdings" panose="05000000000000000000" pitchFamily="2" charset="2"/>
              </a:rPr>
              <a:t></a:t>
            </a:r>
            <a:r>
              <a:rPr lang="en-GB" sz="1600" dirty="0">
                <a:latin typeface="Century Gothic" panose="020B0502020202020204" pitchFamily="34" charset="0"/>
              </a:rPr>
              <a:t> </a:t>
            </a:r>
            <a:r>
              <a:rPr lang="en-GB" sz="1600" i="1" dirty="0">
                <a:latin typeface="Century Gothic" panose="020B0502020202020204" pitchFamily="34" charset="0"/>
              </a:rPr>
              <a:t>There is a boy. </a:t>
            </a:r>
            <a:r>
              <a:rPr lang="en-GB" sz="1600" b="1" i="1" dirty="0">
                <a:latin typeface="Century Gothic" panose="020B0502020202020204" pitchFamily="34" charset="0"/>
              </a:rPr>
              <a:t>He is </a:t>
            </a:r>
            <a:r>
              <a:rPr lang="en-GB" sz="1600" i="1" dirty="0">
                <a:latin typeface="Century Gothic" panose="020B0502020202020204" pitchFamily="34" charset="0"/>
              </a:rPr>
              <a:t>in Paris.</a:t>
            </a:r>
          </a:p>
        </p:txBody>
      </p:sp>
      <p:sp>
        <p:nvSpPr>
          <p:cNvPr id="21" name="TextBox 20"/>
          <p:cNvSpPr txBox="1"/>
          <p:nvPr/>
        </p:nvSpPr>
        <p:spPr>
          <a:xfrm>
            <a:off x="497859" y="4290187"/>
            <a:ext cx="5978219" cy="387798"/>
          </a:xfrm>
          <a:prstGeom prst="rect">
            <a:avLst/>
          </a:prstGeom>
          <a:noFill/>
        </p:spPr>
        <p:txBody>
          <a:bodyPr wrap="square" rtlCol="0">
            <a:spAutoFit/>
          </a:bodyPr>
          <a:lstStyle/>
          <a:p>
            <a:pPr>
              <a:lnSpc>
                <a:spcPct val="120000"/>
              </a:lnSpc>
            </a:pPr>
            <a:r>
              <a:rPr lang="en-GB" sz="1600" dirty="0">
                <a:latin typeface="Century Gothic" panose="020B0502020202020204" pitchFamily="34" charset="0"/>
              </a:rPr>
              <a:t>Hay una </a:t>
            </a:r>
            <a:r>
              <a:rPr lang="en-GB" sz="1600" dirty="0" err="1">
                <a:latin typeface="Century Gothic" panose="020B0502020202020204" pitchFamily="34" charset="0"/>
              </a:rPr>
              <a:t>chica</a:t>
            </a:r>
            <a:r>
              <a:rPr lang="en-GB" sz="1600" dirty="0">
                <a:latin typeface="Century Gothic" panose="020B0502020202020204" pitchFamily="34" charset="0"/>
              </a:rPr>
              <a:t>. </a:t>
            </a:r>
            <a:r>
              <a:rPr lang="en-GB" sz="1600" b="1" dirty="0">
                <a:latin typeface="Century Gothic" panose="020B0502020202020204" pitchFamily="34" charset="0"/>
              </a:rPr>
              <a:t>Está</a:t>
            </a:r>
            <a:r>
              <a:rPr lang="en-GB" sz="1600" dirty="0">
                <a:latin typeface="Century Gothic" panose="020B0502020202020204" pitchFamily="34" charset="0"/>
              </a:rPr>
              <a:t> </a:t>
            </a:r>
            <a:r>
              <a:rPr lang="en-GB" sz="1600" dirty="0" err="1">
                <a:latin typeface="Century Gothic" panose="020B0502020202020204" pitchFamily="34" charset="0"/>
              </a:rPr>
              <a:t>aquí</a:t>
            </a:r>
            <a:r>
              <a:rPr lang="en-GB" sz="1600" dirty="0">
                <a:latin typeface="Century Gothic" panose="020B0502020202020204" pitchFamily="34" charset="0"/>
              </a:rPr>
              <a:t>.</a:t>
            </a:r>
          </a:p>
        </p:txBody>
      </p:sp>
      <p:sp>
        <p:nvSpPr>
          <p:cNvPr id="22" name="TextBox 21"/>
          <p:cNvSpPr txBox="1"/>
          <p:nvPr/>
        </p:nvSpPr>
        <p:spPr>
          <a:xfrm>
            <a:off x="3337141" y="4287235"/>
            <a:ext cx="3860371" cy="387798"/>
          </a:xfrm>
          <a:prstGeom prst="rect">
            <a:avLst/>
          </a:prstGeom>
          <a:noFill/>
        </p:spPr>
        <p:txBody>
          <a:bodyPr wrap="square" rtlCol="0">
            <a:spAutoFit/>
          </a:bodyPr>
          <a:lstStyle/>
          <a:p>
            <a:pPr>
              <a:lnSpc>
                <a:spcPct val="120000"/>
              </a:lnSpc>
              <a:spcBef>
                <a:spcPts val="600"/>
              </a:spcBef>
            </a:pPr>
            <a:r>
              <a:rPr lang="en-GB" sz="1600" i="1" kern="0" dirty="0">
                <a:latin typeface="Century Gothic" panose="020B0502020202020204" pitchFamily="34" charset="0"/>
                <a:cs typeface="Arial"/>
                <a:sym typeface="Wingdings" panose="05000000000000000000" pitchFamily="2" charset="2"/>
              </a:rPr>
              <a:t></a:t>
            </a:r>
            <a:r>
              <a:rPr lang="en-GB" sz="1600" i="1" dirty="0">
                <a:latin typeface="Century Gothic" panose="020B0502020202020204" pitchFamily="34" charset="0"/>
              </a:rPr>
              <a:t> There is a girl. </a:t>
            </a:r>
            <a:r>
              <a:rPr lang="en-GB" sz="1600" b="1" i="1" dirty="0">
                <a:latin typeface="Century Gothic" panose="020B0502020202020204" pitchFamily="34" charset="0"/>
              </a:rPr>
              <a:t>She is </a:t>
            </a:r>
            <a:r>
              <a:rPr lang="en-GB" sz="1600" i="1" dirty="0">
                <a:latin typeface="Century Gothic" panose="020B0502020202020204" pitchFamily="34" charset="0"/>
              </a:rPr>
              <a:t>here. </a:t>
            </a:r>
          </a:p>
        </p:txBody>
      </p:sp>
      <p:sp>
        <p:nvSpPr>
          <p:cNvPr id="23" name="TextBox 22"/>
          <p:cNvSpPr txBox="1"/>
          <p:nvPr/>
        </p:nvSpPr>
        <p:spPr>
          <a:xfrm>
            <a:off x="164373" y="4694362"/>
            <a:ext cx="11918710" cy="338554"/>
          </a:xfrm>
          <a:prstGeom prst="rect">
            <a:avLst/>
          </a:prstGeom>
          <a:noFill/>
        </p:spPr>
        <p:txBody>
          <a:bodyPr wrap="square" rtlCol="0">
            <a:spAutoFit/>
          </a:bodyPr>
          <a:lstStyle/>
          <a:p>
            <a:r>
              <a:rPr lang="en-GB" sz="1600" dirty="0">
                <a:latin typeface="Century Gothic" panose="020B0502020202020204" pitchFamily="34" charset="0"/>
              </a:rPr>
              <a:t>To say</a:t>
            </a:r>
            <a:r>
              <a:rPr lang="en-GB" sz="1600" b="1" dirty="0">
                <a:latin typeface="Century Gothic" panose="020B0502020202020204" pitchFamily="34" charset="0"/>
              </a:rPr>
              <a:t> how </a:t>
            </a:r>
            <a:r>
              <a:rPr lang="en-GB" sz="1600" dirty="0">
                <a:latin typeface="Century Gothic" panose="020B0502020202020204" pitchFamily="34" charset="0"/>
              </a:rPr>
              <a:t>something or someone is </a:t>
            </a:r>
            <a:r>
              <a:rPr lang="en-GB" sz="1600" u="sng" dirty="0">
                <a:latin typeface="Century Gothic" panose="020B0502020202020204" pitchFamily="34" charset="0"/>
              </a:rPr>
              <a:t>generally</a:t>
            </a:r>
            <a:r>
              <a:rPr lang="en-GB" sz="1600" dirty="0">
                <a:latin typeface="Century Gothic" panose="020B0502020202020204" pitchFamily="34" charset="0"/>
              </a:rPr>
              <a:t>, use ‘</a:t>
            </a:r>
            <a:r>
              <a:rPr lang="en-GB" sz="1600" b="1" dirty="0" err="1">
                <a:latin typeface="Century Gothic" panose="020B0502020202020204" pitchFamily="34" charset="0"/>
              </a:rPr>
              <a:t>es</a:t>
            </a:r>
            <a:r>
              <a:rPr lang="en-GB" sz="1600" dirty="0">
                <a:latin typeface="Century Gothic" panose="020B0502020202020204" pitchFamily="34" charset="0"/>
              </a:rPr>
              <a:t>’.</a:t>
            </a:r>
            <a:endParaRPr lang="en-GB" sz="1600" b="1" dirty="0">
              <a:latin typeface="Century Gothic" panose="020B0502020202020204" pitchFamily="34" charset="0"/>
            </a:endParaRPr>
          </a:p>
        </p:txBody>
      </p:sp>
      <p:sp>
        <p:nvSpPr>
          <p:cNvPr id="24" name="TextBox 23"/>
          <p:cNvSpPr txBox="1"/>
          <p:nvPr/>
        </p:nvSpPr>
        <p:spPr>
          <a:xfrm>
            <a:off x="539180" y="5006852"/>
            <a:ext cx="5525218" cy="387798"/>
          </a:xfrm>
          <a:prstGeom prst="rect">
            <a:avLst/>
          </a:prstGeom>
          <a:noFill/>
        </p:spPr>
        <p:txBody>
          <a:bodyPr wrap="square" rtlCol="0">
            <a:spAutoFit/>
          </a:bodyPr>
          <a:lstStyle/>
          <a:p>
            <a:pPr>
              <a:lnSpc>
                <a:spcPct val="120000"/>
              </a:lnSpc>
            </a:pPr>
            <a:r>
              <a:rPr lang="en-GB" sz="1600" dirty="0">
                <a:latin typeface="Century Gothic" panose="020B0502020202020204" pitchFamily="34" charset="0"/>
              </a:rPr>
              <a:t>Hay un chico. </a:t>
            </a:r>
            <a:r>
              <a:rPr lang="en-GB" sz="1600" b="1" dirty="0" err="1">
                <a:latin typeface="Century Gothic" panose="020B0502020202020204" pitchFamily="34" charset="0"/>
              </a:rPr>
              <a:t>Es</a:t>
            </a:r>
            <a:r>
              <a:rPr lang="en-GB" sz="1600" dirty="0">
                <a:latin typeface="Century Gothic" panose="020B0502020202020204" pitchFamily="34" charset="0"/>
              </a:rPr>
              <a:t> alto.</a:t>
            </a:r>
          </a:p>
        </p:txBody>
      </p:sp>
      <p:sp>
        <p:nvSpPr>
          <p:cNvPr id="25" name="TextBox 24"/>
          <p:cNvSpPr txBox="1"/>
          <p:nvPr/>
        </p:nvSpPr>
        <p:spPr>
          <a:xfrm>
            <a:off x="3337293" y="4988106"/>
            <a:ext cx="3437115" cy="387798"/>
          </a:xfrm>
          <a:prstGeom prst="rect">
            <a:avLst/>
          </a:prstGeom>
          <a:noFill/>
        </p:spPr>
        <p:txBody>
          <a:bodyPr wrap="square" rtlCol="0">
            <a:spAutoFit/>
          </a:bodyPr>
          <a:lstStyle/>
          <a:p>
            <a:pPr>
              <a:lnSpc>
                <a:spcPct val="120000"/>
              </a:lnSpc>
              <a:spcBef>
                <a:spcPts val="600"/>
              </a:spcBef>
            </a:pPr>
            <a:r>
              <a:rPr lang="en-GB" sz="1600" kern="0" dirty="0">
                <a:latin typeface="Century Gothic" panose="020B0502020202020204" pitchFamily="34" charset="0"/>
                <a:cs typeface="Arial"/>
                <a:sym typeface="Wingdings" panose="05000000000000000000" pitchFamily="2" charset="2"/>
              </a:rPr>
              <a:t> There is a boy</a:t>
            </a:r>
            <a:r>
              <a:rPr lang="en-GB" sz="1600" dirty="0">
                <a:latin typeface="Century Gothic" panose="020B0502020202020204" pitchFamily="34" charset="0"/>
              </a:rPr>
              <a:t>. He is tall.</a:t>
            </a:r>
          </a:p>
        </p:txBody>
      </p:sp>
      <p:sp>
        <p:nvSpPr>
          <p:cNvPr id="26" name="TextBox 25"/>
          <p:cNvSpPr txBox="1"/>
          <p:nvPr/>
        </p:nvSpPr>
        <p:spPr>
          <a:xfrm>
            <a:off x="539180" y="5260380"/>
            <a:ext cx="5168758" cy="387798"/>
          </a:xfrm>
          <a:prstGeom prst="rect">
            <a:avLst/>
          </a:prstGeom>
          <a:noFill/>
        </p:spPr>
        <p:txBody>
          <a:bodyPr wrap="square" rtlCol="0">
            <a:spAutoFit/>
          </a:bodyPr>
          <a:lstStyle/>
          <a:p>
            <a:pPr>
              <a:lnSpc>
                <a:spcPct val="120000"/>
              </a:lnSpc>
            </a:pPr>
            <a:r>
              <a:rPr lang="en-GB" sz="1600" dirty="0">
                <a:latin typeface="Century Gothic" panose="020B0502020202020204" pitchFamily="34" charset="0"/>
              </a:rPr>
              <a:t>Hay una </a:t>
            </a:r>
            <a:r>
              <a:rPr lang="en-GB" sz="1600" dirty="0" err="1">
                <a:latin typeface="Century Gothic" panose="020B0502020202020204" pitchFamily="34" charset="0"/>
              </a:rPr>
              <a:t>chica</a:t>
            </a:r>
            <a:r>
              <a:rPr lang="en-GB" sz="1600" dirty="0">
                <a:latin typeface="Century Gothic" panose="020B0502020202020204" pitchFamily="34" charset="0"/>
              </a:rPr>
              <a:t>. </a:t>
            </a:r>
            <a:r>
              <a:rPr lang="en-GB" sz="1600" b="1" dirty="0" err="1">
                <a:latin typeface="Century Gothic" panose="020B0502020202020204" pitchFamily="34" charset="0"/>
              </a:rPr>
              <a:t>Es</a:t>
            </a:r>
            <a:r>
              <a:rPr lang="en-GB" sz="1600" dirty="0">
                <a:latin typeface="Century Gothic" panose="020B0502020202020204" pitchFamily="34" charset="0"/>
              </a:rPr>
              <a:t> </a:t>
            </a:r>
            <a:r>
              <a:rPr lang="en-GB" sz="1600" dirty="0" err="1">
                <a:latin typeface="Century Gothic" panose="020B0502020202020204" pitchFamily="34" charset="0"/>
              </a:rPr>
              <a:t>seria</a:t>
            </a:r>
            <a:r>
              <a:rPr lang="en-GB" sz="1600" dirty="0">
                <a:latin typeface="Century Gothic" panose="020B0502020202020204" pitchFamily="34" charset="0"/>
              </a:rPr>
              <a:t>.</a:t>
            </a:r>
          </a:p>
        </p:txBody>
      </p:sp>
      <p:sp>
        <p:nvSpPr>
          <p:cNvPr id="27" name="TextBox 26"/>
          <p:cNvSpPr txBox="1"/>
          <p:nvPr/>
        </p:nvSpPr>
        <p:spPr>
          <a:xfrm>
            <a:off x="3339249" y="5262395"/>
            <a:ext cx="3435160" cy="387798"/>
          </a:xfrm>
          <a:prstGeom prst="rect">
            <a:avLst/>
          </a:prstGeom>
          <a:noFill/>
        </p:spPr>
        <p:txBody>
          <a:bodyPr wrap="square" rtlCol="0">
            <a:spAutoFit/>
          </a:bodyPr>
          <a:lstStyle/>
          <a:p>
            <a:pPr>
              <a:lnSpc>
                <a:spcPct val="120000"/>
              </a:lnSpc>
              <a:spcBef>
                <a:spcPts val="600"/>
              </a:spcBef>
            </a:pPr>
            <a:r>
              <a:rPr lang="en-GB" sz="1600" kern="0" dirty="0">
                <a:latin typeface="Century Gothic" panose="020B0502020202020204" pitchFamily="34" charset="0"/>
                <a:cs typeface="Arial"/>
                <a:sym typeface="Wingdings" panose="05000000000000000000" pitchFamily="2" charset="2"/>
              </a:rPr>
              <a:t> There is a girl</a:t>
            </a:r>
            <a:r>
              <a:rPr lang="en-GB" sz="1600" dirty="0">
                <a:latin typeface="Century Gothic" panose="020B0502020202020204" pitchFamily="34" charset="0"/>
              </a:rPr>
              <a:t>. She is serious.</a:t>
            </a:r>
          </a:p>
        </p:txBody>
      </p:sp>
      <p:sp>
        <p:nvSpPr>
          <p:cNvPr id="28" name="TextBox 27"/>
          <p:cNvSpPr txBox="1"/>
          <p:nvPr/>
        </p:nvSpPr>
        <p:spPr>
          <a:xfrm>
            <a:off x="539180" y="5513241"/>
            <a:ext cx="4795150" cy="387798"/>
          </a:xfrm>
          <a:prstGeom prst="rect">
            <a:avLst/>
          </a:prstGeom>
          <a:noFill/>
        </p:spPr>
        <p:txBody>
          <a:bodyPr wrap="square" rtlCol="0">
            <a:spAutoFit/>
          </a:bodyPr>
          <a:lstStyle/>
          <a:p>
            <a:pPr>
              <a:lnSpc>
                <a:spcPct val="120000"/>
              </a:lnSpc>
            </a:pPr>
            <a:r>
              <a:rPr lang="en-GB" sz="1600" dirty="0">
                <a:latin typeface="Century Gothic" panose="020B0502020202020204" pitchFamily="34" charset="0"/>
              </a:rPr>
              <a:t>Hay una mesa. </a:t>
            </a:r>
            <a:r>
              <a:rPr lang="en-GB" sz="1600" b="1" dirty="0" err="1">
                <a:latin typeface="Century Gothic" panose="020B0502020202020204" pitchFamily="34" charset="0"/>
              </a:rPr>
              <a:t>Es</a:t>
            </a:r>
            <a:r>
              <a:rPr lang="en-GB" sz="1600" dirty="0">
                <a:latin typeface="Century Gothic" panose="020B0502020202020204" pitchFamily="34" charset="0"/>
              </a:rPr>
              <a:t> </a:t>
            </a:r>
            <a:r>
              <a:rPr lang="en-GB" sz="1600" dirty="0" err="1">
                <a:latin typeface="Century Gothic" panose="020B0502020202020204" pitchFamily="34" charset="0"/>
              </a:rPr>
              <a:t>blanca</a:t>
            </a:r>
            <a:r>
              <a:rPr lang="en-GB" sz="1600" dirty="0">
                <a:latin typeface="Century Gothic" panose="020B0502020202020204" pitchFamily="34" charset="0"/>
              </a:rPr>
              <a:t>.</a:t>
            </a:r>
          </a:p>
        </p:txBody>
      </p:sp>
      <p:sp>
        <p:nvSpPr>
          <p:cNvPr id="29" name="TextBox 28"/>
          <p:cNvSpPr txBox="1"/>
          <p:nvPr/>
        </p:nvSpPr>
        <p:spPr>
          <a:xfrm>
            <a:off x="3362315" y="5523476"/>
            <a:ext cx="3193762" cy="387798"/>
          </a:xfrm>
          <a:prstGeom prst="rect">
            <a:avLst/>
          </a:prstGeom>
          <a:noFill/>
        </p:spPr>
        <p:txBody>
          <a:bodyPr wrap="square" rtlCol="0">
            <a:spAutoFit/>
          </a:bodyPr>
          <a:lstStyle/>
          <a:p>
            <a:pPr>
              <a:lnSpc>
                <a:spcPct val="120000"/>
              </a:lnSpc>
              <a:spcBef>
                <a:spcPts val="600"/>
              </a:spcBef>
            </a:pPr>
            <a:r>
              <a:rPr lang="en-GB" sz="1600" kern="0" dirty="0">
                <a:latin typeface="Century Gothic" panose="020B0502020202020204" pitchFamily="34" charset="0"/>
                <a:cs typeface="Arial"/>
                <a:sym typeface="Wingdings" panose="05000000000000000000" pitchFamily="2" charset="2"/>
              </a:rPr>
              <a:t> There is a table.</a:t>
            </a:r>
            <a:r>
              <a:rPr lang="en-GB" sz="1600" dirty="0">
                <a:latin typeface="Century Gothic" panose="020B0502020202020204" pitchFamily="34" charset="0"/>
              </a:rPr>
              <a:t> It is white.</a:t>
            </a:r>
          </a:p>
        </p:txBody>
      </p:sp>
      <p:sp>
        <p:nvSpPr>
          <p:cNvPr id="31" name="Rectangle 30">
            <a:extLst>
              <a:ext uri="{FF2B5EF4-FFF2-40B4-BE49-F238E27FC236}">
                <a16:creationId xmlns:a16="http://schemas.microsoft.com/office/drawing/2014/main" id="{62EBD834-1E2D-44FA-960B-D5E01CB2C65F}"/>
              </a:ext>
            </a:extLst>
          </p:cNvPr>
          <p:cNvSpPr/>
          <p:nvPr/>
        </p:nvSpPr>
        <p:spPr>
          <a:xfrm>
            <a:off x="116835" y="5948702"/>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Saying what there is around you</a:t>
            </a:r>
          </a:p>
        </p:txBody>
      </p:sp>
      <p:sp>
        <p:nvSpPr>
          <p:cNvPr id="32" name="Rectangle 31">
            <a:extLst>
              <a:ext uri="{FF2B5EF4-FFF2-40B4-BE49-F238E27FC236}">
                <a16:creationId xmlns:a16="http://schemas.microsoft.com/office/drawing/2014/main" id="{187D3DE4-1B8E-4EF9-A0F4-FAE19AE97A2E}"/>
              </a:ext>
            </a:extLst>
          </p:cNvPr>
          <p:cNvSpPr/>
          <p:nvPr/>
        </p:nvSpPr>
        <p:spPr>
          <a:xfrm>
            <a:off x="5055446" y="5932786"/>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graphicFrame>
        <p:nvGraphicFramePr>
          <p:cNvPr id="33" name="Table 32"/>
          <p:cNvGraphicFramePr>
            <a:graphicFrameLocks noGrp="1"/>
          </p:cNvGraphicFramePr>
          <p:nvPr>
            <p:extLst>
              <p:ext uri="{D42A27DB-BD31-4B8C-83A1-F6EECF244321}">
                <p14:modId xmlns:p14="http://schemas.microsoft.com/office/powerpoint/2010/main" val="2365396712"/>
              </p:ext>
            </p:extLst>
          </p:nvPr>
        </p:nvGraphicFramePr>
        <p:xfrm>
          <a:off x="365566" y="6480962"/>
          <a:ext cx="3267526" cy="2357760"/>
        </p:xfrm>
        <a:graphic>
          <a:graphicData uri="http://schemas.openxmlformats.org/drawingml/2006/table">
            <a:tbl>
              <a:tblPr firstRow="1" bandRow="1">
                <a:tableStyleId>{5940675A-B579-460E-94D1-54222C63F5DA}</a:tableStyleId>
              </a:tblPr>
              <a:tblGrid>
                <a:gridCol w="1518081">
                  <a:extLst>
                    <a:ext uri="{9D8B030D-6E8A-4147-A177-3AD203B41FA5}">
                      <a16:colId xmlns:a16="http://schemas.microsoft.com/office/drawing/2014/main" val="20000"/>
                    </a:ext>
                  </a:extLst>
                </a:gridCol>
                <a:gridCol w="1749445">
                  <a:extLst>
                    <a:ext uri="{9D8B030D-6E8A-4147-A177-3AD203B41FA5}">
                      <a16:colId xmlns:a16="http://schemas.microsoft.com/office/drawing/2014/main" val="20001"/>
                    </a:ext>
                  </a:extLst>
                </a:gridCol>
              </a:tblGrid>
              <a:tr h="311554">
                <a:tc>
                  <a:txBody>
                    <a:bodyPr/>
                    <a:lstStyle/>
                    <a:p>
                      <a:pPr algn="l" fontAlgn="b"/>
                      <a:r>
                        <a:rPr lang="en-GB" sz="1600" b="0" i="0" u="none" strike="noStrike" dirty="0">
                          <a:solidFill>
                            <a:srgbClr val="000000"/>
                          </a:solidFill>
                          <a:effectLst/>
                          <a:latin typeface="Century Gothic" panose="020B0502020202020204" pitchFamily="34" charset="0"/>
                        </a:rPr>
                        <a:t>hay</a:t>
                      </a: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there is / are</a:t>
                      </a:r>
                    </a:p>
                  </a:txBody>
                  <a:tcPr marL="90000" marR="90000" marT="46800" marB="46800" anchor="ctr"/>
                </a:tc>
                <a:extLst>
                  <a:ext uri="{0D108BD9-81ED-4DB2-BD59-A6C34878D82A}">
                    <a16:rowId xmlns:a16="http://schemas.microsoft.com/office/drawing/2014/main" val="10000"/>
                  </a:ext>
                </a:extLst>
              </a:tr>
              <a:tr h="311554">
                <a:tc>
                  <a:txBody>
                    <a:bodyPr/>
                    <a:lstStyle/>
                    <a:p>
                      <a:pPr algn="l" fontAlgn="b"/>
                      <a:r>
                        <a:rPr lang="en-GB" sz="1600" b="0" i="0" u="none" strike="noStrike" dirty="0" err="1">
                          <a:solidFill>
                            <a:srgbClr val="000000"/>
                          </a:solidFill>
                          <a:effectLst/>
                          <a:latin typeface="Century Gothic" panose="020B0502020202020204" pitchFamily="34" charset="0"/>
                        </a:rPr>
                        <a:t>mirar</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to look,</a:t>
                      </a:r>
                      <a:r>
                        <a:rPr lang="en-GB" sz="1600" b="0" i="0" u="none" strike="noStrike" baseline="0" dirty="0">
                          <a:solidFill>
                            <a:srgbClr val="000000"/>
                          </a:solidFill>
                          <a:effectLst/>
                          <a:latin typeface="Century Gothic" panose="020B0502020202020204" pitchFamily="34" charset="0"/>
                        </a:rPr>
                        <a:t> looking</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1"/>
                  </a:ext>
                </a:extLst>
              </a:tr>
              <a:tr h="311554">
                <a:tc>
                  <a:txBody>
                    <a:bodyPr/>
                    <a:lstStyle/>
                    <a:p>
                      <a:pPr algn="l" fontAlgn="b"/>
                      <a:r>
                        <a:rPr lang="en-GB" sz="1600" b="0" i="0" u="none" strike="noStrike" dirty="0">
                          <a:solidFill>
                            <a:srgbClr val="000000"/>
                          </a:solidFill>
                          <a:effectLst/>
                          <a:latin typeface="Century Gothic" panose="020B0502020202020204" pitchFamily="34" charset="0"/>
                        </a:rPr>
                        <a:t>un </a:t>
                      </a:r>
                      <a:r>
                        <a:rPr lang="en-GB" sz="1600" b="0" i="0" u="none" strike="noStrike" dirty="0" err="1">
                          <a:solidFill>
                            <a:srgbClr val="000000"/>
                          </a:solidFill>
                          <a:effectLst/>
                          <a:latin typeface="Century Gothic" panose="020B0502020202020204" pitchFamily="34" charset="0"/>
                        </a:rPr>
                        <a:t>chico</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a boy</a:t>
                      </a:r>
                    </a:p>
                  </a:txBody>
                  <a:tcPr marL="90000" marR="90000" marT="46800" marB="46800" anchor="ctr"/>
                </a:tc>
                <a:extLst>
                  <a:ext uri="{0D108BD9-81ED-4DB2-BD59-A6C34878D82A}">
                    <a16:rowId xmlns:a16="http://schemas.microsoft.com/office/drawing/2014/main" val="10002"/>
                  </a:ext>
                </a:extLst>
              </a:tr>
              <a:tr h="311554">
                <a:tc>
                  <a:txBody>
                    <a:bodyPr/>
                    <a:lstStyle/>
                    <a:p>
                      <a:pPr algn="l" fontAlgn="b"/>
                      <a:r>
                        <a:rPr lang="en-GB" sz="1600" b="0" i="0" u="none" strike="noStrike" dirty="0" err="1">
                          <a:solidFill>
                            <a:srgbClr val="000000"/>
                          </a:solidFill>
                          <a:effectLst/>
                          <a:latin typeface="Century Gothic" panose="020B0502020202020204" pitchFamily="34" charset="0"/>
                        </a:rPr>
                        <a:t>una</a:t>
                      </a:r>
                      <a:r>
                        <a:rPr lang="en-GB" sz="1600" b="0" i="0" u="none" strike="noStrike" dirty="0">
                          <a:solidFill>
                            <a:srgbClr val="000000"/>
                          </a:solidFill>
                          <a:effectLst/>
                          <a:latin typeface="Century Gothic" panose="020B0502020202020204" pitchFamily="34" charset="0"/>
                        </a:rPr>
                        <a:t> </a:t>
                      </a:r>
                      <a:r>
                        <a:rPr lang="en-GB" sz="1600" b="0" i="0" u="none" strike="noStrike" dirty="0" err="1">
                          <a:solidFill>
                            <a:srgbClr val="000000"/>
                          </a:solidFill>
                          <a:effectLst/>
                          <a:latin typeface="Century Gothic" panose="020B0502020202020204" pitchFamily="34" charset="0"/>
                        </a:rPr>
                        <a:t>chica</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a girl</a:t>
                      </a:r>
                    </a:p>
                  </a:txBody>
                  <a:tcPr marL="90000" marR="90000" marT="46800" marB="46800" anchor="ctr"/>
                </a:tc>
                <a:extLst>
                  <a:ext uri="{0D108BD9-81ED-4DB2-BD59-A6C34878D82A}">
                    <a16:rowId xmlns:a16="http://schemas.microsoft.com/office/drawing/2014/main" val="10003"/>
                  </a:ext>
                </a:extLst>
              </a:tr>
              <a:tr h="311554">
                <a:tc>
                  <a:txBody>
                    <a:bodyPr/>
                    <a:lstStyle/>
                    <a:p>
                      <a:pPr algn="l" fontAlgn="b"/>
                      <a:r>
                        <a:rPr lang="en-GB" sz="1600" b="0" i="0" u="none" strike="noStrike" dirty="0" err="1">
                          <a:solidFill>
                            <a:srgbClr val="000000"/>
                          </a:solidFill>
                          <a:effectLst/>
                          <a:latin typeface="Century Gothic" panose="020B0502020202020204" pitchFamily="34" charset="0"/>
                        </a:rPr>
                        <a:t>una</a:t>
                      </a:r>
                      <a:r>
                        <a:rPr lang="en-GB" sz="1600" b="0" i="0" u="none" strike="noStrike" dirty="0">
                          <a:solidFill>
                            <a:srgbClr val="000000"/>
                          </a:solidFill>
                          <a:effectLst/>
                          <a:latin typeface="Century Gothic" panose="020B0502020202020204" pitchFamily="34" charset="0"/>
                        </a:rPr>
                        <a:t> </a:t>
                      </a:r>
                      <a:r>
                        <a:rPr lang="en-GB" sz="1600" b="0" i="0" u="none" strike="noStrike" dirty="0" err="1">
                          <a:solidFill>
                            <a:srgbClr val="000000"/>
                          </a:solidFill>
                          <a:effectLst/>
                          <a:latin typeface="Century Gothic" panose="020B0502020202020204" pitchFamily="34" charset="0"/>
                        </a:rPr>
                        <a:t>clase</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r>
                        <a:rPr lang="en-GB" sz="1600" dirty="0">
                          <a:latin typeface="Century Gothic" panose="020B0502020202020204" pitchFamily="34" charset="0"/>
                        </a:rPr>
                        <a:t>a class</a:t>
                      </a:r>
                    </a:p>
                  </a:txBody>
                  <a:tcPr anchor="ctr"/>
                </a:tc>
                <a:extLst>
                  <a:ext uri="{0D108BD9-81ED-4DB2-BD59-A6C34878D82A}">
                    <a16:rowId xmlns:a16="http://schemas.microsoft.com/office/drawing/2014/main" val="10004"/>
                  </a:ext>
                </a:extLst>
              </a:tr>
              <a:tr h="309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err="1">
                          <a:solidFill>
                            <a:srgbClr val="000000"/>
                          </a:solidFill>
                          <a:effectLst/>
                          <a:latin typeface="Century Gothic" panose="020B0502020202020204" pitchFamily="34" charset="0"/>
                        </a:rPr>
                        <a:t>una</a:t>
                      </a:r>
                      <a:r>
                        <a:rPr lang="en-GB" sz="1600" b="0" i="0" u="none" strike="noStrike" dirty="0">
                          <a:solidFill>
                            <a:srgbClr val="000000"/>
                          </a:solidFill>
                          <a:effectLst/>
                          <a:latin typeface="Century Gothic" panose="020B0502020202020204" pitchFamily="34" charset="0"/>
                        </a:rPr>
                        <a:t> mesa</a:t>
                      </a:r>
                    </a:p>
                  </a:txBody>
                  <a:tcPr anchor="ctr"/>
                </a:tc>
                <a:tc>
                  <a:txBody>
                    <a:bodyPr/>
                    <a:lstStyle/>
                    <a:p>
                      <a:r>
                        <a:rPr lang="en-GB" sz="1600" dirty="0">
                          <a:latin typeface="Century Gothic" panose="020B0502020202020204" pitchFamily="34" charset="0"/>
                        </a:rPr>
                        <a:t>a table</a:t>
                      </a:r>
                    </a:p>
                  </a:txBody>
                  <a:tcPr anchor="ctr"/>
                </a:tc>
                <a:extLst>
                  <a:ext uri="{0D108BD9-81ED-4DB2-BD59-A6C34878D82A}">
                    <a16:rowId xmlns:a16="http://schemas.microsoft.com/office/drawing/2014/main" val="10005"/>
                  </a:ext>
                </a:extLst>
              </a:tr>
              <a:tr h="309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err="1">
                          <a:solidFill>
                            <a:srgbClr val="000000"/>
                          </a:solidFill>
                          <a:effectLst/>
                          <a:latin typeface="Century Gothic" panose="020B0502020202020204" pitchFamily="34" charset="0"/>
                        </a:rPr>
                        <a:t>una</a:t>
                      </a:r>
                      <a:r>
                        <a:rPr lang="en-GB" sz="1600" b="0" i="0" u="none" strike="noStrike" dirty="0">
                          <a:solidFill>
                            <a:srgbClr val="000000"/>
                          </a:solidFill>
                          <a:effectLst/>
                          <a:latin typeface="Century Gothic" panose="020B0502020202020204" pitchFamily="34" charset="0"/>
                        </a:rPr>
                        <a:t> persona</a:t>
                      </a:r>
                    </a:p>
                  </a:txBody>
                  <a:tcPr anchor="ctr"/>
                </a:tc>
                <a:tc>
                  <a:txBody>
                    <a:bodyPr/>
                    <a:lstStyle/>
                    <a:p>
                      <a:r>
                        <a:rPr lang="en-GB" sz="1600" dirty="0">
                          <a:latin typeface="Century Gothic" panose="020B0502020202020204" pitchFamily="34" charset="0"/>
                        </a:rPr>
                        <a:t>a person</a:t>
                      </a:r>
                    </a:p>
                  </a:txBody>
                  <a:tcPr anchor="ctr"/>
                </a:tc>
                <a:extLst>
                  <a:ext uri="{0D108BD9-81ED-4DB2-BD59-A6C34878D82A}">
                    <a16:rowId xmlns:a16="http://schemas.microsoft.com/office/drawing/2014/main" val="205501509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3009822487"/>
              </p:ext>
            </p:extLst>
          </p:nvPr>
        </p:nvGraphicFramePr>
        <p:xfrm>
          <a:off x="4032095" y="6493505"/>
          <a:ext cx="2706284" cy="2599440"/>
        </p:xfrm>
        <a:graphic>
          <a:graphicData uri="http://schemas.openxmlformats.org/drawingml/2006/table">
            <a:tbl>
              <a:tblPr firstRow="1" bandRow="1">
                <a:tableStyleId>{5940675A-B579-460E-94D1-54222C63F5DA}</a:tableStyleId>
              </a:tblPr>
              <a:tblGrid>
                <a:gridCol w="1473205">
                  <a:extLst>
                    <a:ext uri="{9D8B030D-6E8A-4147-A177-3AD203B41FA5}">
                      <a16:colId xmlns:a16="http://schemas.microsoft.com/office/drawing/2014/main" val="20000"/>
                    </a:ext>
                  </a:extLst>
                </a:gridCol>
                <a:gridCol w="1233079">
                  <a:extLst>
                    <a:ext uri="{9D8B030D-6E8A-4147-A177-3AD203B41FA5}">
                      <a16:colId xmlns:a16="http://schemas.microsoft.com/office/drawing/2014/main" val="20001"/>
                    </a:ext>
                  </a:extLst>
                </a:gridCol>
              </a:tblGrid>
              <a:tr h="293473">
                <a:tc>
                  <a:txBody>
                    <a:bodyPr/>
                    <a:lstStyle/>
                    <a:p>
                      <a:r>
                        <a:rPr lang="en-GB" sz="1600" dirty="0" err="1">
                          <a:latin typeface="Century Gothic" panose="020B0502020202020204" pitchFamily="34" charset="0"/>
                        </a:rPr>
                        <a:t>una</a:t>
                      </a:r>
                      <a:r>
                        <a:rPr lang="en-GB" sz="1600" dirty="0">
                          <a:latin typeface="Century Gothic" panose="020B0502020202020204" pitchFamily="34" charset="0"/>
                        </a:rPr>
                        <a:t> </a:t>
                      </a:r>
                      <a:r>
                        <a:rPr lang="en-GB" sz="1600" dirty="0" err="1">
                          <a:latin typeface="Century Gothic" panose="020B0502020202020204" pitchFamily="34" charset="0"/>
                        </a:rPr>
                        <a:t>puerta</a:t>
                      </a:r>
                      <a:endParaRPr lang="en-GB" sz="1600" dirty="0">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a door</a:t>
                      </a:r>
                    </a:p>
                  </a:txBody>
                  <a:tcPr marL="90000" marR="90000" marT="46800" marB="46800" anchor="ctr"/>
                </a:tc>
                <a:extLst>
                  <a:ext uri="{0D108BD9-81ED-4DB2-BD59-A6C34878D82A}">
                    <a16:rowId xmlns:a16="http://schemas.microsoft.com/office/drawing/2014/main" val="10001"/>
                  </a:ext>
                </a:extLst>
              </a:tr>
              <a:tr h="29347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dirty="0" err="1">
                          <a:solidFill>
                            <a:srgbClr val="000000"/>
                          </a:solidFill>
                          <a:effectLst/>
                          <a:latin typeface="Century Gothic" panose="020B0502020202020204" pitchFamily="34" charset="0"/>
                        </a:rPr>
                        <a:t>una</a:t>
                      </a:r>
                      <a:r>
                        <a:rPr lang="en-GB" sz="1600" b="0" i="0" u="none" strike="noStrike" dirty="0">
                          <a:solidFill>
                            <a:srgbClr val="000000"/>
                          </a:solidFill>
                          <a:effectLst/>
                          <a:latin typeface="Century Gothic" panose="020B0502020202020204" pitchFamily="34" charset="0"/>
                        </a:rPr>
                        <a:t> </a:t>
                      </a:r>
                      <a:r>
                        <a:rPr lang="en-GB" sz="1600" b="0" i="0" u="none" strike="noStrike" dirty="0" err="1">
                          <a:solidFill>
                            <a:srgbClr val="000000"/>
                          </a:solidFill>
                          <a:effectLst/>
                          <a:latin typeface="Century Gothic" panose="020B0502020202020204" pitchFamily="34" charset="0"/>
                        </a:rPr>
                        <a:t>silla</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a chair</a:t>
                      </a:r>
                    </a:p>
                  </a:txBody>
                  <a:tcPr marL="90000" marR="90000" marT="46800" marB="46800" anchor="ctr"/>
                </a:tc>
                <a:extLst>
                  <a:ext uri="{0D108BD9-81ED-4DB2-BD59-A6C34878D82A}">
                    <a16:rowId xmlns:a16="http://schemas.microsoft.com/office/drawing/2014/main" val="10002"/>
                  </a:ext>
                </a:extLst>
              </a:tr>
              <a:tr h="29347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dirty="0" err="1">
                          <a:solidFill>
                            <a:srgbClr val="000000"/>
                          </a:solidFill>
                          <a:effectLst/>
                          <a:latin typeface="Century Gothic" panose="020B0502020202020204" pitchFamily="34" charset="0"/>
                        </a:rPr>
                        <a:t>una</a:t>
                      </a:r>
                      <a:r>
                        <a:rPr lang="en-GB" sz="1600" b="0" i="0" u="none" strike="noStrike" dirty="0">
                          <a:solidFill>
                            <a:srgbClr val="000000"/>
                          </a:solidFill>
                          <a:effectLst/>
                          <a:latin typeface="Century Gothic" panose="020B0502020202020204" pitchFamily="34" charset="0"/>
                        </a:rPr>
                        <a:t> </a:t>
                      </a:r>
                      <a:r>
                        <a:rPr lang="en-GB" sz="1600" b="0" i="0" u="none" strike="noStrike" dirty="0" err="1">
                          <a:solidFill>
                            <a:srgbClr val="000000"/>
                          </a:solidFill>
                          <a:effectLst/>
                          <a:latin typeface="Century Gothic" panose="020B0502020202020204" pitchFamily="34" charset="0"/>
                        </a:rPr>
                        <a:t>ventana</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a window</a:t>
                      </a:r>
                    </a:p>
                  </a:txBody>
                  <a:tcPr marL="90000" marR="90000" marT="46800" marB="46800" anchor="ctr"/>
                </a:tc>
                <a:extLst>
                  <a:ext uri="{0D108BD9-81ED-4DB2-BD59-A6C34878D82A}">
                    <a16:rowId xmlns:a16="http://schemas.microsoft.com/office/drawing/2014/main" val="10003"/>
                  </a:ext>
                </a:extLst>
              </a:tr>
              <a:tr h="293473">
                <a:tc>
                  <a:txBody>
                    <a:bodyPr/>
                    <a:lstStyle/>
                    <a:p>
                      <a:pPr algn="l" fontAlgn="b"/>
                      <a:r>
                        <a:rPr lang="en-GB" sz="1600" b="0" i="0" u="none" strike="noStrike" dirty="0" err="1">
                          <a:solidFill>
                            <a:srgbClr val="000000"/>
                          </a:solidFill>
                          <a:effectLst/>
                          <a:latin typeface="Century Gothic" panose="020B0502020202020204" pitchFamily="34" charset="0"/>
                        </a:rPr>
                        <a:t>allí</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r>
                        <a:rPr lang="en-GB" sz="1600" dirty="0">
                          <a:latin typeface="Century Gothic" panose="020B0502020202020204" pitchFamily="34" charset="0"/>
                        </a:rPr>
                        <a:t>there</a:t>
                      </a:r>
                    </a:p>
                  </a:txBody>
                  <a:tcPr anchor="ctr"/>
                </a:tc>
                <a:extLst>
                  <a:ext uri="{0D108BD9-81ED-4DB2-BD59-A6C34878D82A}">
                    <a16:rowId xmlns:a16="http://schemas.microsoft.com/office/drawing/2014/main" val="10004"/>
                  </a:ext>
                </a:extLst>
              </a:tr>
              <a:tr h="291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err="1">
                          <a:solidFill>
                            <a:srgbClr val="000000"/>
                          </a:solidFill>
                          <a:effectLst/>
                          <a:latin typeface="Century Gothic" panose="020B0502020202020204" pitchFamily="34" charset="0"/>
                        </a:rPr>
                        <a:t>aquí</a:t>
                      </a:r>
                      <a:endParaRPr lang="en-GB" sz="1600" b="0" i="0" u="none" strike="noStrike" dirty="0">
                        <a:solidFill>
                          <a:srgbClr val="000000"/>
                        </a:solidFill>
                        <a:effectLst/>
                        <a:latin typeface="Century Gothic" panose="020B0502020202020204" pitchFamily="34" charset="0"/>
                      </a:endParaRPr>
                    </a:p>
                  </a:txBody>
                  <a:tcPr anchor="ctr"/>
                </a:tc>
                <a:tc>
                  <a:txBody>
                    <a:bodyPr/>
                    <a:lstStyle/>
                    <a:p>
                      <a:r>
                        <a:rPr lang="en-GB" sz="1600" dirty="0">
                          <a:latin typeface="Century Gothic" panose="020B0502020202020204" pitchFamily="34" charset="0"/>
                        </a:rPr>
                        <a:t>here</a:t>
                      </a:r>
                    </a:p>
                  </a:txBody>
                  <a:tcPr anchor="ctr"/>
                </a:tc>
                <a:extLst>
                  <a:ext uri="{0D108BD9-81ED-4DB2-BD59-A6C34878D82A}">
                    <a16:rowId xmlns:a16="http://schemas.microsoft.com/office/drawing/2014/main" val="10005"/>
                  </a:ext>
                </a:extLst>
              </a:tr>
              <a:tr h="291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Century Gothic" panose="020B0502020202020204" pitchFamily="34" charset="0"/>
                        </a:rPr>
                        <a:t>(un) </a:t>
                      </a:r>
                      <a:r>
                        <a:rPr lang="en-GB" sz="1600" b="0" i="0" u="none" strike="noStrike" dirty="0" err="1">
                          <a:solidFill>
                            <a:srgbClr val="000000"/>
                          </a:solidFill>
                          <a:effectLst/>
                          <a:latin typeface="Century Gothic" panose="020B0502020202020204" pitchFamily="34" charset="0"/>
                        </a:rPr>
                        <a:t>señor</a:t>
                      </a:r>
                      <a:endParaRPr lang="en-GB" sz="1600" b="0" i="0" u="none" strike="noStrike" dirty="0">
                        <a:solidFill>
                          <a:srgbClr val="000000"/>
                        </a:solidFill>
                        <a:effectLst/>
                        <a:latin typeface="Century Gothic" panose="020B0502020202020204" pitchFamily="34" charset="0"/>
                      </a:endParaRPr>
                    </a:p>
                  </a:txBody>
                  <a:tcPr anchor="ctr"/>
                </a:tc>
                <a:tc>
                  <a:txBody>
                    <a:bodyPr/>
                    <a:lstStyle/>
                    <a:p>
                      <a:r>
                        <a:rPr lang="en-GB" sz="1600" dirty="0">
                          <a:latin typeface="Century Gothic" panose="020B0502020202020204" pitchFamily="34" charset="0"/>
                        </a:rPr>
                        <a:t>Mr, man</a:t>
                      </a:r>
                    </a:p>
                  </a:txBody>
                  <a:tcPr anchor="ctr"/>
                </a:tc>
                <a:extLst>
                  <a:ext uri="{0D108BD9-81ED-4DB2-BD59-A6C34878D82A}">
                    <a16:rowId xmlns:a16="http://schemas.microsoft.com/office/drawing/2014/main" val="3799009456"/>
                  </a:ext>
                </a:extLst>
              </a:tr>
              <a:tr h="503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Century Gothic" panose="020B0502020202020204" pitchFamily="34" charset="0"/>
                        </a:rPr>
                        <a:t>(una) </a:t>
                      </a:r>
                      <a:r>
                        <a:rPr lang="en-GB" sz="1600" b="0" i="0" u="none" strike="noStrike" dirty="0" err="1">
                          <a:solidFill>
                            <a:srgbClr val="000000"/>
                          </a:solidFill>
                          <a:effectLst/>
                          <a:latin typeface="Century Gothic" panose="020B0502020202020204" pitchFamily="34" charset="0"/>
                        </a:rPr>
                        <a:t>señora</a:t>
                      </a:r>
                      <a:endParaRPr lang="en-GB" sz="1600" b="0" i="0" u="none" strike="noStrike" dirty="0">
                        <a:solidFill>
                          <a:srgbClr val="000000"/>
                        </a:solidFill>
                        <a:effectLst/>
                        <a:latin typeface="Century Gothic" panose="020B0502020202020204" pitchFamily="34" charset="0"/>
                      </a:endParaRPr>
                    </a:p>
                  </a:txBody>
                  <a:tcPr anchor="ctr"/>
                </a:tc>
                <a:tc>
                  <a:txBody>
                    <a:bodyPr/>
                    <a:lstStyle/>
                    <a:p>
                      <a:r>
                        <a:rPr lang="en-GB" sz="1600" dirty="0">
                          <a:latin typeface="Century Gothic" panose="020B0502020202020204" pitchFamily="34" charset="0"/>
                        </a:rPr>
                        <a:t>Mrs, woman</a:t>
                      </a:r>
                    </a:p>
                  </a:txBody>
                  <a:tcPr anchor="ctr"/>
                </a:tc>
                <a:extLst>
                  <a:ext uri="{0D108BD9-81ED-4DB2-BD59-A6C34878D82A}">
                    <a16:rowId xmlns:a16="http://schemas.microsoft.com/office/drawing/2014/main" val="634312157"/>
                  </a:ext>
                </a:extLst>
              </a:tr>
            </a:tbl>
          </a:graphicData>
        </a:graphic>
      </p:graphicFrame>
      <p:sp>
        <p:nvSpPr>
          <p:cNvPr id="35" name="Rounded Rectangle 34"/>
          <p:cNvSpPr/>
          <p:nvPr/>
        </p:nvSpPr>
        <p:spPr>
          <a:xfrm>
            <a:off x="2695213" y="7180436"/>
            <a:ext cx="901447" cy="917610"/>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1.1.7 &amp; 1.1.2</a:t>
            </a:r>
          </a:p>
        </p:txBody>
      </p:sp>
      <p:pic>
        <p:nvPicPr>
          <p:cNvPr id="36" name="Picture 3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4702" y="4275528"/>
            <a:ext cx="499706" cy="467398"/>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516" y="3783728"/>
            <a:ext cx="369818" cy="419321"/>
          </a:xfrm>
          <a:prstGeom prst="rect">
            <a:avLst/>
          </a:prstGeom>
        </p:spPr>
      </p:pic>
      <p:sp>
        <p:nvSpPr>
          <p:cNvPr id="4" name="Title 3">
            <a:extLst>
              <a:ext uri="{FF2B5EF4-FFF2-40B4-BE49-F238E27FC236}">
                <a16:creationId xmlns:a16="http://schemas.microsoft.com/office/drawing/2014/main" id="{B325946D-0E15-604D-97F6-6A8A5CA8C67D}"/>
              </a:ext>
            </a:extLst>
          </p:cNvPr>
          <p:cNvSpPr>
            <a:spLocks noGrp="1"/>
          </p:cNvSpPr>
          <p:nvPr>
            <p:ph type="title"/>
          </p:nvPr>
        </p:nvSpPr>
        <p:spPr>
          <a:xfrm>
            <a:off x="179160" y="149677"/>
            <a:ext cx="2009445" cy="399930"/>
          </a:xfrm>
        </p:spPr>
        <p:txBody>
          <a:bodyPr/>
          <a:lstStyle/>
          <a:p>
            <a:r>
              <a:rPr lang="en-GB" sz="2000" b="1" dirty="0">
                <a:solidFill>
                  <a:srgbClr val="FFFFFF"/>
                </a:solidFill>
                <a:latin typeface="Century Gothic" panose="020B0502020202020204" pitchFamily="34" charset="0"/>
              </a:rPr>
              <a:t>T1.2 Semana 3</a:t>
            </a:r>
            <a:endParaRPr lang="en-US" sz="2000" dirty="0"/>
          </a:p>
        </p:txBody>
      </p:sp>
      <p:graphicFrame>
        <p:nvGraphicFramePr>
          <p:cNvPr id="39" name="Table 38"/>
          <p:cNvGraphicFramePr>
            <a:graphicFrameLocks noGrp="1"/>
          </p:cNvGraphicFramePr>
          <p:nvPr>
            <p:extLst>
              <p:ext uri="{D42A27DB-BD31-4B8C-83A1-F6EECF244321}">
                <p14:modId xmlns:p14="http://schemas.microsoft.com/office/powerpoint/2010/main" val="603457543"/>
              </p:ext>
            </p:extLst>
          </p:nvPr>
        </p:nvGraphicFramePr>
        <p:xfrm>
          <a:off x="-168147" y="6480959"/>
          <a:ext cx="668422" cy="2357763"/>
        </p:xfrm>
        <a:graphic>
          <a:graphicData uri="http://schemas.openxmlformats.org/drawingml/2006/table">
            <a:tbl>
              <a:tblPr firstRow="1" bandRow="1">
                <a:tableStyleId>{5940675A-B579-460E-94D1-54222C63F5DA}</a:tableStyleId>
              </a:tblPr>
              <a:tblGrid>
                <a:gridCol w="668422">
                  <a:extLst>
                    <a:ext uri="{9D8B030D-6E8A-4147-A177-3AD203B41FA5}">
                      <a16:colId xmlns:a16="http://schemas.microsoft.com/office/drawing/2014/main" val="20000"/>
                    </a:ext>
                  </a:extLst>
                </a:gridCol>
              </a:tblGrid>
              <a:tr h="3420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err="1">
                          <a:latin typeface="Century Gothic" panose="020B0502020202020204" pitchFamily="34" charset="0"/>
                        </a:rPr>
                        <a:t>vb</a:t>
                      </a:r>
                      <a:endParaRPr lang="en-GB" sz="12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5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err="1">
                          <a:latin typeface="Century Gothic" panose="020B0502020202020204" pitchFamily="34" charset="0"/>
                        </a:rPr>
                        <a:t>vb</a:t>
                      </a:r>
                      <a:endParaRPr lang="en-GB" sz="12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5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5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5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5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err="1">
                          <a:latin typeface="Century Gothic" panose="020B0502020202020204" pitchFamily="34" charset="0"/>
                        </a:rPr>
                        <a:t>nf</a:t>
                      </a:r>
                      <a:endParaRPr lang="en-GB" sz="12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5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err="1">
                          <a:latin typeface="Century Gothic" panose="020B0502020202020204" pitchFamily="34" charset="0"/>
                        </a:rPr>
                        <a:t>nf</a:t>
                      </a:r>
                      <a:endParaRPr lang="en-GB" sz="12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6730293"/>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2199386735"/>
              </p:ext>
            </p:extLst>
          </p:nvPr>
        </p:nvGraphicFramePr>
        <p:xfrm>
          <a:off x="3567057" y="6471872"/>
          <a:ext cx="531075" cy="2391074"/>
        </p:xfrm>
        <a:graphic>
          <a:graphicData uri="http://schemas.openxmlformats.org/drawingml/2006/table">
            <a:tbl>
              <a:tblPr firstRow="1" bandRow="1">
                <a:tableStyleId>{5940675A-B579-460E-94D1-54222C63F5DA}</a:tableStyleId>
              </a:tblPr>
              <a:tblGrid>
                <a:gridCol w="531075">
                  <a:extLst>
                    <a:ext uri="{9D8B030D-6E8A-4147-A177-3AD203B41FA5}">
                      <a16:colId xmlns:a16="http://schemas.microsoft.com/office/drawing/2014/main" val="20000"/>
                    </a:ext>
                  </a:extLst>
                </a:gridCol>
              </a:tblGrid>
              <a:tr h="3415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15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15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15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adv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15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adv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15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392802"/>
                  </a:ext>
                </a:extLst>
              </a:tr>
              <a:tr h="3415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err="1">
                          <a:latin typeface="Century Gothic" panose="020B0502020202020204" pitchFamily="34" charset="0"/>
                        </a:rPr>
                        <a:t>nf</a:t>
                      </a:r>
                      <a:endParaRPr lang="en-GB" sz="12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0436462"/>
                  </a:ext>
                </a:extLst>
              </a:tr>
            </a:tbl>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7105" y="52630"/>
            <a:ext cx="847994" cy="847994"/>
          </a:xfrm>
          <a:prstGeom prst="rect">
            <a:avLst/>
          </a:prstGeom>
        </p:spPr>
      </p:pic>
      <p:sp>
        <p:nvSpPr>
          <p:cNvPr id="41" name="Rectangle 40">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
        <p:nvSpPr>
          <p:cNvPr id="42"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a:xfrm>
            <a:off x="5170066" y="8479578"/>
            <a:ext cx="1600200" cy="635000"/>
          </a:xfrm>
        </p:spPr>
        <p:txBody>
          <a:bodyPr/>
          <a:lstStyle/>
          <a:p>
            <a:r>
              <a:rPr lang="en-GB" altLang="en-US" dirty="0"/>
              <a:t>19</a:t>
            </a:r>
          </a:p>
        </p:txBody>
      </p:sp>
    </p:spTree>
    <p:extLst>
      <p:ext uri="{BB962C8B-B14F-4D97-AF65-F5344CB8AC3E}">
        <p14:creationId xmlns:p14="http://schemas.microsoft.com/office/powerpoint/2010/main" val="2229807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p:cNvSpPr/>
          <p:nvPr/>
        </p:nvSpPr>
        <p:spPr>
          <a:xfrm>
            <a:off x="103114" y="683568"/>
            <a:ext cx="2305439"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Using ‘</a:t>
            </a:r>
            <a:r>
              <a:rPr lang="en-GB" b="1" dirty="0" err="1">
                <a:solidFill>
                  <a:srgbClr val="000000"/>
                </a:solidFill>
                <a:latin typeface="Century Gothic" panose="020B0502020202020204" pitchFamily="34" charset="0"/>
              </a:rPr>
              <a:t>es</a:t>
            </a:r>
            <a:r>
              <a:rPr lang="en-GB" b="1" dirty="0">
                <a:solidFill>
                  <a:srgbClr val="000000"/>
                </a:solidFill>
                <a:latin typeface="Century Gothic" panose="020B0502020202020204" pitchFamily="34" charset="0"/>
              </a:rPr>
              <a:t>’ and ‘son’</a:t>
            </a:r>
          </a:p>
        </p:txBody>
      </p:sp>
      <p:sp>
        <p:nvSpPr>
          <p:cNvPr id="6" name="TextBox 5"/>
          <p:cNvSpPr txBox="1"/>
          <p:nvPr/>
        </p:nvSpPr>
        <p:spPr>
          <a:xfrm>
            <a:off x="103114" y="977503"/>
            <a:ext cx="11417105" cy="338554"/>
          </a:xfrm>
          <a:prstGeom prst="rect">
            <a:avLst/>
          </a:prstGeom>
          <a:noFill/>
        </p:spPr>
        <p:txBody>
          <a:bodyPr wrap="square" rtlCol="0">
            <a:spAutoFit/>
          </a:bodyPr>
          <a:lstStyle/>
          <a:p>
            <a:pPr fontAlgn="auto">
              <a:spcBef>
                <a:spcPts val="0"/>
              </a:spcBef>
              <a:spcAft>
                <a:spcPts val="0"/>
              </a:spcAft>
            </a:pPr>
            <a:r>
              <a:rPr lang="en-GB" sz="1600" dirty="0">
                <a:latin typeface="Century Gothic" panose="020B0502020202020204" pitchFamily="34" charset="0"/>
              </a:rPr>
              <a:t>To describe someone or something </a:t>
            </a:r>
            <a:r>
              <a:rPr lang="en-GB" sz="1600" u="sng" dirty="0">
                <a:latin typeface="Century Gothic" panose="020B0502020202020204" pitchFamily="34" charset="0"/>
              </a:rPr>
              <a:t>in general</a:t>
            </a:r>
            <a:r>
              <a:rPr lang="en-GB" sz="1600" dirty="0">
                <a:latin typeface="Century Gothic" panose="020B0502020202020204" pitchFamily="34" charset="0"/>
              </a:rPr>
              <a:t>, use ‘</a:t>
            </a:r>
            <a:r>
              <a:rPr lang="en-GB" sz="1600" b="1" dirty="0" err="1">
                <a:latin typeface="Century Gothic" panose="020B0502020202020204" pitchFamily="34" charset="0"/>
              </a:rPr>
              <a:t>es</a:t>
            </a:r>
            <a:r>
              <a:rPr lang="en-GB" sz="1600" dirty="0">
                <a:latin typeface="Century Gothic" panose="020B0502020202020204" pitchFamily="34" charset="0"/>
              </a:rPr>
              <a:t>’.</a:t>
            </a:r>
            <a:endParaRPr lang="en-GB" sz="1600" i="1" dirty="0">
              <a:latin typeface="Century Gothic" panose="020B0502020202020204" pitchFamily="34" charset="0"/>
            </a:endParaRPr>
          </a:p>
        </p:txBody>
      </p:sp>
      <p:sp>
        <p:nvSpPr>
          <p:cNvPr id="7" name="TextBox 6"/>
          <p:cNvSpPr txBox="1"/>
          <p:nvPr/>
        </p:nvSpPr>
        <p:spPr>
          <a:xfrm>
            <a:off x="751958" y="1261491"/>
            <a:ext cx="5915061" cy="387798"/>
          </a:xfrm>
          <a:prstGeom prst="rect">
            <a:avLst/>
          </a:prstGeom>
          <a:noFill/>
        </p:spPr>
        <p:txBody>
          <a:bodyPr wrap="square" rtlCol="0">
            <a:spAutoFit/>
          </a:bodyPr>
          <a:lstStyle/>
          <a:p>
            <a:pPr fontAlgn="auto">
              <a:lnSpc>
                <a:spcPct val="120000"/>
              </a:lnSpc>
              <a:spcBef>
                <a:spcPts val="0"/>
              </a:spcBef>
              <a:spcAft>
                <a:spcPts val="0"/>
              </a:spcAft>
            </a:pPr>
            <a:r>
              <a:rPr lang="en-GB" sz="1600" dirty="0">
                <a:latin typeface="Century Gothic" panose="020B0502020202020204" pitchFamily="34" charset="0"/>
              </a:rPr>
              <a:t>Hay </a:t>
            </a:r>
            <a:r>
              <a:rPr lang="en-GB" sz="1600" dirty="0" err="1">
                <a:latin typeface="Century Gothic" panose="020B0502020202020204" pitchFamily="34" charset="0"/>
              </a:rPr>
              <a:t>una</a:t>
            </a:r>
            <a:r>
              <a:rPr lang="en-GB" sz="1600" dirty="0">
                <a:latin typeface="Century Gothic" panose="020B0502020202020204" pitchFamily="34" charset="0"/>
              </a:rPr>
              <a:t> casa. </a:t>
            </a:r>
            <a:r>
              <a:rPr lang="en-GB" sz="1600" b="1" dirty="0" err="1">
                <a:latin typeface="Century Gothic" panose="020B0502020202020204" pitchFamily="34" charset="0"/>
              </a:rPr>
              <a:t>Es</a:t>
            </a:r>
            <a:r>
              <a:rPr lang="en-GB" sz="1600" dirty="0">
                <a:latin typeface="Century Gothic" panose="020B0502020202020204" pitchFamily="34" charset="0"/>
              </a:rPr>
              <a:t> </a:t>
            </a:r>
            <a:r>
              <a:rPr lang="en-GB" sz="1600" dirty="0" err="1">
                <a:latin typeface="Century Gothic" panose="020B0502020202020204" pitchFamily="34" charset="0"/>
              </a:rPr>
              <a:t>cara</a:t>
            </a:r>
            <a:r>
              <a:rPr lang="en-GB" sz="1600" dirty="0">
                <a:latin typeface="Century Gothic" panose="020B0502020202020204" pitchFamily="34" charset="0"/>
              </a:rPr>
              <a:t>. </a:t>
            </a:r>
            <a:r>
              <a:rPr lang="en-GB" sz="1600" dirty="0">
                <a:latin typeface="Century Gothic" panose="020B0502020202020204" pitchFamily="34" charset="0"/>
                <a:sym typeface="Wingdings" panose="05000000000000000000" pitchFamily="2" charset="2"/>
              </a:rPr>
              <a:t> </a:t>
            </a:r>
            <a:r>
              <a:rPr lang="en-GB" sz="1600" i="1" dirty="0">
                <a:latin typeface="Century Gothic" panose="020B0502020202020204" pitchFamily="34" charset="0"/>
              </a:rPr>
              <a:t>There is a house. </a:t>
            </a:r>
            <a:r>
              <a:rPr lang="en-GB" sz="1600" b="1" i="1" dirty="0">
                <a:latin typeface="Century Gothic" panose="020B0502020202020204" pitchFamily="34" charset="0"/>
              </a:rPr>
              <a:t>It is </a:t>
            </a:r>
            <a:r>
              <a:rPr lang="en-GB" sz="1600" i="1" dirty="0">
                <a:latin typeface="Century Gothic" panose="020B0502020202020204" pitchFamily="34" charset="0"/>
              </a:rPr>
              <a:t>expensive. </a:t>
            </a:r>
            <a:endParaRPr lang="en-GB" sz="1600" dirty="0">
              <a:latin typeface="Century Gothic" panose="020B0502020202020204" pitchFamily="34" charset="0"/>
            </a:endParaRPr>
          </a:p>
        </p:txBody>
      </p:sp>
      <p:sp>
        <p:nvSpPr>
          <p:cNvPr id="8" name="TextBox 7"/>
          <p:cNvSpPr txBox="1"/>
          <p:nvPr/>
        </p:nvSpPr>
        <p:spPr>
          <a:xfrm>
            <a:off x="103114" y="1573156"/>
            <a:ext cx="11724374" cy="338554"/>
          </a:xfrm>
          <a:prstGeom prst="rect">
            <a:avLst/>
          </a:prstGeom>
          <a:noFill/>
        </p:spPr>
        <p:txBody>
          <a:bodyPr wrap="square" rtlCol="0">
            <a:spAutoFit/>
          </a:bodyPr>
          <a:lstStyle/>
          <a:p>
            <a:pPr fontAlgn="auto">
              <a:spcBef>
                <a:spcPts val="0"/>
              </a:spcBef>
              <a:spcAft>
                <a:spcPts val="0"/>
              </a:spcAft>
            </a:pPr>
            <a:r>
              <a:rPr lang="en-GB" sz="1600" dirty="0">
                <a:latin typeface="Century Gothic" panose="020B0502020202020204" pitchFamily="34" charset="0"/>
              </a:rPr>
              <a:t>To describe two or more people or things </a:t>
            </a:r>
            <a:r>
              <a:rPr lang="en-GB" sz="1600" u="sng" dirty="0">
                <a:latin typeface="Century Gothic" panose="020B0502020202020204" pitchFamily="34" charset="0"/>
              </a:rPr>
              <a:t>in general</a:t>
            </a:r>
            <a:r>
              <a:rPr lang="en-GB" sz="1600" dirty="0">
                <a:latin typeface="Century Gothic" panose="020B0502020202020204" pitchFamily="34" charset="0"/>
              </a:rPr>
              <a:t>, use ‘</a:t>
            </a:r>
            <a:r>
              <a:rPr lang="en-GB" sz="1600" b="1" dirty="0">
                <a:latin typeface="Century Gothic" panose="020B0502020202020204" pitchFamily="34" charset="0"/>
              </a:rPr>
              <a:t>son</a:t>
            </a:r>
            <a:r>
              <a:rPr lang="en-GB" sz="1600" dirty="0">
                <a:latin typeface="Century Gothic" panose="020B0502020202020204" pitchFamily="34" charset="0"/>
              </a:rPr>
              <a:t>’.</a:t>
            </a:r>
            <a:endParaRPr lang="en-GB" sz="1600" i="1" dirty="0">
              <a:latin typeface="Century Gothic" panose="020B0502020202020204" pitchFamily="34" charset="0"/>
            </a:endParaRPr>
          </a:p>
        </p:txBody>
      </p:sp>
      <p:sp>
        <p:nvSpPr>
          <p:cNvPr id="9" name="TextBox 8"/>
          <p:cNvSpPr txBox="1"/>
          <p:nvPr/>
        </p:nvSpPr>
        <p:spPr>
          <a:xfrm>
            <a:off x="573289" y="1857775"/>
            <a:ext cx="4859117" cy="359329"/>
          </a:xfrm>
          <a:prstGeom prst="rect">
            <a:avLst/>
          </a:prstGeom>
          <a:noFill/>
        </p:spPr>
        <p:txBody>
          <a:bodyPr wrap="square" rtlCol="0">
            <a:spAutoFit/>
          </a:bodyPr>
          <a:lstStyle/>
          <a:p>
            <a:pPr fontAlgn="auto">
              <a:lnSpc>
                <a:spcPct val="120000"/>
              </a:lnSpc>
              <a:spcBef>
                <a:spcPts val="0"/>
              </a:spcBef>
              <a:spcAft>
                <a:spcPts val="0"/>
              </a:spcAft>
            </a:pPr>
            <a:r>
              <a:rPr lang="en-GB" sz="1600" dirty="0">
                <a:latin typeface="Century Gothic" panose="020B0502020202020204" pitchFamily="34" charset="0"/>
              </a:rPr>
              <a:t>Hay unas casas. </a:t>
            </a:r>
            <a:r>
              <a:rPr lang="en-GB" sz="1600" b="1" dirty="0">
                <a:latin typeface="Century Gothic" panose="020B0502020202020204" pitchFamily="34" charset="0"/>
              </a:rPr>
              <a:t>Son</a:t>
            </a:r>
            <a:r>
              <a:rPr lang="en-GB" sz="1600" dirty="0">
                <a:latin typeface="Century Gothic" panose="020B0502020202020204" pitchFamily="34" charset="0"/>
              </a:rPr>
              <a:t> </a:t>
            </a:r>
            <a:r>
              <a:rPr lang="en-GB" sz="1600" dirty="0" err="1">
                <a:latin typeface="Century Gothic" panose="020B0502020202020204" pitchFamily="34" charset="0"/>
              </a:rPr>
              <a:t>caras</a:t>
            </a:r>
            <a:r>
              <a:rPr lang="en-GB" sz="1600" dirty="0">
                <a:latin typeface="Century Gothic" panose="020B0502020202020204" pitchFamily="34" charset="0"/>
              </a:rPr>
              <a:t>.</a:t>
            </a:r>
          </a:p>
        </p:txBody>
      </p:sp>
      <p:sp>
        <p:nvSpPr>
          <p:cNvPr id="10" name="TextBox 9"/>
          <p:cNvSpPr txBox="1"/>
          <p:nvPr/>
        </p:nvSpPr>
        <p:spPr>
          <a:xfrm>
            <a:off x="2188605" y="2135154"/>
            <a:ext cx="4896841" cy="387798"/>
          </a:xfrm>
          <a:prstGeom prst="rect">
            <a:avLst/>
          </a:prstGeom>
          <a:noFill/>
        </p:spPr>
        <p:txBody>
          <a:bodyPr wrap="square" rtlCol="0">
            <a:spAutoFit/>
          </a:bodyPr>
          <a:lstStyle/>
          <a:p>
            <a:pPr fontAlgn="auto">
              <a:lnSpc>
                <a:spcPct val="120000"/>
              </a:lnSpc>
              <a:spcBef>
                <a:spcPts val="600"/>
              </a:spcBef>
              <a:spcAft>
                <a:spcPts val="0"/>
              </a:spcAft>
            </a:pPr>
            <a:r>
              <a:rPr lang="en-GB" sz="1600" kern="0" dirty="0">
                <a:latin typeface="Century Gothic" panose="020B0502020202020204" pitchFamily="34" charset="0"/>
                <a:cs typeface="Arial"/>
                <a:sym typeface="Wingdings" panose="05000000000000000000" pitchFamily="2" charset="2"/>
              </a:rPr>
              <a:t></a:t>
            </a:r>
            <a:r>
              <a:rPr lang="en-GB" sz="1600" dirty="0">
                <a:latin typeface="Century Gothic" panose="020B0502020202020204" pitchFamily="34" charset="0"/>
              </a:rPr>
              <a:t> There are some houses. </a:t>
            </a:r>
            <a:r>
              <a:rPr lang="en-GB" sz="1600" b="1" dirty="0">
                <a:latin typeface="Century Gothic" panose="020B0502020202020204" pitchFamily="34" charset="0"/>
              </a:rPr>
              <a:t>They are</a:t>
            </a:r>
            <a:r>
              <a:rPr lang="en-GB" sz="1600" dirty="0">
                <a:latin typeface="Century Gothic" panose="020B0502020202020204" pitchFamily="34" charset="0"/>
              </a:rPr>
              <a:t> expensive.</a:t>
            </a:r>
          </a:p>
        </p:txBody>
      </p:sp>
      <p:sp>
        <p:nvSpPr>
          <p:cNvPr id="12" name="TextBox 11"/>
          <p:cNvSpPr txBox="1"/>
          <p:nvPr/>
        </p:nvSpPr>
        <p:spPr>
          <a:xfrm>
            <a:off x="103114" y="2654556"/>
            <a:ext cx="6754886" cy="683264"/>
          </a:xfrm>
          <a:prstGeom prst="rect">
            <a:avLst/>
          </a:prstGeom>
          <a:noFill/>
        </p:spPr>
        <p:txBody>
          <a:bodyPr wrap="square" rtlCol="0">
            <a:spAutoFit/>
          </a:bodyPr>
          <a:lstStyle/>
          <a:p>
            <a:pPr>
              <a:lnSpc>
                <a:spcPct val="120000"/>
              </a:lnSpc>
            </a:pPr>
            <a:r>
              <a:rPr lang="en-GB" sz="1600" dirty="0">
                <a:latin typeface="Century Gothic" panose="020B0502020202020204" pitchFamily="34" charset="0"/>
              </a:rPr>
              <a:t>Spanish adjectives change depending on whether the noun is </a:t>
            </a:r>
            <a:r>
              <a:rPr lang="en-GB" sz="1600" u="sng" dirty="0">
                <a:latin typeface="Century Gothic" panose="020B0502020202020204" pitchFamily="34" charset="0"/>
              </a:rPr>
              <a:t>singular</a:t>
            </a:r>
            <a:r>
              <a:rPr lang="en-GB" sz="1600" dirty="0">
                <a:latin typeface="Century Gothic" panose="020B0502020202020204" pitchFamily="34" charset="0"/>
              </a:rPr>
              <a:t> (one) or </a:t>
            </a:r>
            <a:r>
              <a:rPr lang="en-GB" sz="1600" u="sng" dirty="0">
                <a:latin typeface="Century Gothic" panose="020B0502020202020204" pitchFamily="34" charset="0"/>
              </a:rPr>
              <a:t>plural</a:t>
            </a:r>
            <a:r>
              <a:rPr lang="en-GB" sz="1600" dirty="0">
                <a:latin typeface="Century Gothic" panose="020B0502020202020204" pitchFamily="34" charset="0"/>
              </a:rPr>
              <a:t> (more than one).</a:t>
            </a:r>
          </a:p>
        </p:txBody>
      </p:sp>
      <p:sp>
        <p:nvSpPr>
          <p:cNvPr id="13" name="TextBox 12"/>
          <p:cNvSpPr txBox="1"/>
          <p:nvPr/>
        </p:nvSpPr>
        <p:spPr>
          <a:xfrm>
            <a:off x="101093" y="4284482"/>
            <a:ext cx="6563905" cy="387798"/>
          </a:xfrm>
          <a:prstGeom prst="rect">
            <a:avLst/>
          </a:prstGeom>
          <a:noFill/>
        </p:spPr>
        <p:txBody>
          <a:bodyPr wrap="square" rtlCol="0">
            <a:spAutoFit/>
          </a:bodyPr>
          <a:lstStyle/>
          <a:p>
            <a:pPr>
              <a:lnSpc>
                <a:spcPct val="120000"/>
              </a:lnSpc>
            </a:pPr>
            <a:r>
              <a:rPr lang="en-GB" sz="1600" dirty="0">
                <a:latin typeface="Century Gothic" panose="020B0502020202020204" pitchFamily="34" charset="0"/>
              </a:rPr>
              <a:t>So, if the adjective refers to a plural noun, add an -</a:t>
            </a:r>
            <a:r>
              <a:rPr lang="en-GB" sz="1600" b="1" dirty="0">
                <a:latin typeface="Century Gothic" panose="020B0502020202020204" pitchFamily="34" charset="0"/>
              </a:rPr>
              <a:t>s</a:t>
            </a:r>
            <a:r>
              <a:rPr lang="en-GB" sz="1600" dirty="0">
                <a:latin typeface="Century Gothic" panose="020B0502020202020204" pitchFamily="34" charset="0"/>
              </a:rPr>
              <a:t>. </a:t>
            </a:r>
          </a:p>
        </p:txBody>
      </p:sp>
      <p:sp>
        <p:nvSpPr>
          <p:cNvPr id="14" name="TextBox 13"/>
          <p:cNvSpPr txBox="1"/>
          <p:nvPr/>
        </p:nvSpPr>
        <p:spPr>
          <a:xfrm>
            <a:off x="172381" y="3301451"/>
            <a:ext cx="4859117" cy="387798"/>
          </a:xfrm>
          <a:prstGeom prst="rect">
            <a:avLst/>
          </a:prstGeom>
          <a:noFill/>
        </p:spPr>
        <p:txBody>
          <a:bodyPr wrap="square" rtlCol="0">
            <a:spAutoFit/>
          </a:bodyPr>
          <a:lstStyle/>
          <a:p>
            <a:pPr>
              <a:lnSpc>
                <a:spcPct val="120000"/>
              </a:lnSpc>
            </a:pPr>
            <a:r>
              <a:rPr lang="en-GB" sz="1600" dirty="0">
                <a:latin typeface="Century Gothic" panose="020B0502020202020204" pitchFamily="34" charset="0"/>
              </a:rPr>
              <a:t>Hay una </a:t>
            </a:r>
            <a:r>
              <a:rPr lang="en-GB" sz="1600" b="1" dirty="0">
                <a:latin typeface="Century Gothic" panose="020B0502020202020204" pitchFamily="34" charset="0"/>
              </a:rPr>
              <a:t>casa</a:t>
            </a:r>
            <a:r>
              <a:rPr lang="en-GB" sz="1600" dirty="0">
                <a:latin typeface="Century Gothic" panose="020B0502020202020204" pitchFamily="34" charset="0"/>
              </a:rPr>
              <a:t>. </a:t>
            </a:r>
            <a:r>
              <a:rPr lang="en-GB" sz="1600" dirty="0" err="1">
                <a:latin typeface="Century Gothic" panose="020B0502020202020204" pitchFamily="34" charset="0"/>
              </a:rPr>
              <a:t>Es</a:t>
            </a:r>
            <a:r>
              <a:rPr lang="en-GB" sz="1600" dirty="0">
                <a:latin typeface="Century Gothic" panose="020B0502020202020204" pitchFamily="34" charset="0"/>
              </a:rPr>
              <a:t> </a:t>
            </a:r>
            <a:r>
              <a:rPr lang="en-GB" sz="1600" b="1" dirty="0" err="1">
                <a:latin typeface="Century Gothic" panose="020B0502020202020204" pitchFamily="34" charset="0"/>
              </a:rPr>
              <a:t>cara</a:t>
            </a:r>
            <a:r>
              <a:rPr lang="en-GB" sz="1600" dirty="0">
                <a:latin typeface="Century Gothic" panose="020B0502020202020204" pitchFamily="34" charset="0"/>
              </a:rPr>
              <a:t>.</a:t>
            </a:r>
          </a:p>
        </p:txBody>
      </p:sp>
      <p:sp>
        <p:nvSpPr>
          <p:cNvPr id="15" name="TextBox 14"/>
          <p:cNvSpPr txBox="1"/>
          <p:nvPr/>
        </p:nvSpPr>
        <p:spPr>
          <a:xfrm>
            <a:off x="2477157" y="3325013"/>
            <a:ext cx="7112000" cy="360227"/>
          </a:xfrm>
          <a:prstGeom prst="rect">
            <a:avLst/>
          </a:prstGeom>
          <a:noFill/>
        </p:spPr>
        <p:txBody>
          <a:bodyPr wrap="square" rtlCol="0">
            <a:spAutoFit/>
          </a:bodyPr>
          <a:lstStyle/>
          <a:p>
            <a:pPr>
              <a:lnSpc>
                <a:spcPct val="120000"/>
              </a:lnSpc>
              <a:spcBef>
                <a:spcPts val="600"/>
              </a:spcBef>
            </a:pPr>
            <a:r>
              <a:rPr lang="en-GB" sz="1600" kern="0" dirty="0">
                <a:latin typeface="Century Gothic" panose="020B0502020202020204" pitchFamily="34" charset="0"/>
                <a:cs typeface="Arial"/>
                <a:sym typeface="Wingdings" panose="05000000000000000000" pitchFamily="2" charset="2"/>
              </a:rPr>
              <a:t></a:t>
            </a:r>
            <a:r>
              <a:rPr lang="en-GB" sz="1600" dirty="0">
                <a:latin typeface="Century Gothic" panose="020B0502020202020204" pitchFamily="34" charset="0"/>
              </a:rPr>
              <a:t> </a:t>
            </a:r>
            <a:r>
              <a:rPr lang="en-GB" sz="1600" i="1" dirty="0">
                <a:latin typeface="Century Gothic" panose="020B0502020202020204" pitchFamily="34" charset="0"/>
              </a:rPr>
              <a:t>There is a house. It is </a:t>
            </a:r>
            <a:r>
              <a:rPr lang="en-GB" sz="1600" b="1" i="1" dirty="0">
                <a:latin typeface="Century Gothic" panose="020B0502020202020204" pitchFamily="34" charset="0"/>
              </a:rPr>
              <a:t>expensive</a:t>
            </a:r>
            <a:r>
              <a:rPr lang="en-GB" sz="1600" b="1" dirty="0">
                <a:latin typeface="Century Gothic" panose="020B0502020202020204" pitchFamily="34" charset="0"/>
              </a:rPr>
              <a:t>.</a:t>
            </a:r>
          </a:p>
        </p:txBody>
      </p:sp>
      <p:sp>
        <p:nvSpPr>
          <p:cNvPr id="16" name="TextBox 15"/>
          <p:cNvSpPr txBox="1"/>
          <p:nvPr/>
        </p:nvSpPr>
        <p:spPr>
          <a:xfrm>
            <a:off x="160603" y="3600776"/>
            <a:ext cx="3124381" cy="387798"/>
          </a:xfrm>
          <a:prstGeom prst="rect">
            <a:avLst/>
          </a:prstGeom>
          <a:noFill/>
        </p:spPr>
        <p:txBody>
          <a:bodyPr wrap="square" rtlCol="0">
            <a:spAutoFit/>
          </a:bodyPr>
          <a:lstStyle/>
          <a:p>
            <a:pPr>
              <a:lnSpc>
                <a:spcPct val="120000"/>
              </a:lnSpc>
            </a:pPr>
            <a:r>
              <a:rPr lang="en-GB" sz="1600" dirty="0">
                <a:latin typeface="Century Gothic" panose="020B0502020202020204" pitchFamily="34" charset="0"/>
              </a:rPr>
              <a:t>Hay unas </a:t>
            </a:r>
            <a:r>
              <a:rPr lang="en-GB" sz="1600" b="1" dirty="0">
                <a:latin typeface="Century Gothic" panose="020B0502020202020204" pitchFamily="34" charset="0"/>
              </a:rPr>
              <a:t>casas</a:t>
            </a:r>
            <a:r>
              <a:rPr lang="en-GB" sz="1600" dirty="0">
                <a:latin typeface="Century Gothic" panose="020B0502020202020204" pitchFamily="34" charset="0"/>
              </a:rPr>
              <a:t>. Son </a:t>
            </a:r>
            <a:r>
              <a:rPr lang="en-GB" sz="1600" b="1" dirty="0" err="1">
                <a:latin typeface="Century Gothic" panose="020B0502020202020204" pitchFamily="34" charset="0"/>
              </a:rPr>
              <a:t>caras</a:t>
            </a:r>
            <a:r>
              <a:rPr lang="en-GB" sz="1600" dirty="0">
                <a:latin typeface="Century Gothic" panose="020B0502020202020204" pitchFamily="34" charset="0"/>
              </a:rPr>
              <a:t>.</a:t>
            </a:r>
          </a:p>
        </p:txBody>
      </p:sp>
      <p:sp>
        <p:nvSpPr>
          <p:cNvPr id="17" name="TextBox 16"/>
          <p:cNvSpPr txBox="1"/>
          <p:nvPr/>
        </p:nvSpPr>
        <p:spPr>
          <a:xfrm>
            <a:off x="2156169" y="3973500"/>
            <a:ext cx="7402285" cy="387798"/>
          </a:xfrm>
          <a:prstGeom prst="rect">
            <a:avLst/>
          </a:prstGeom>
          <a:noFill/>
        </p:spPr>
        <p:txBody>
          <a:bodyPr wrap="square" rtlCol="0">
            <a:spAutoFit/>
          </a:bodyPr>
          <a:lstStyle/>
          <a:p>
            <a:pPr>
              <a:lnSpc>
                <a:spcPct val="120000"/>
              </a:lnSpc>
              <a:spcBef>
                <a:spcPts val="600"/>
              </a:spcBef>
            </a:pPr>
            <a:r>
              <a:rPr lang="en-GB" sz="1600" kern="0" dirty="0">
                <a:latin typeface="Century Gothic" panose="020B0502020202020204" pitchFamily="34" charset="0"/>
                <a:cs typeface="Arial"/>
                <a:sym typeface="Wingdings" panose="05000000000000000000" pitchFamily="2" charset="2"/>
              </a:rPr>
              <a:t></a:t>
            </a:r>
            <a:r>
              <a:rPr lang="en-GB" sz="1600" dirty="0">
                <a:latin typeface="Century Gothic" panose="020B0502020202020204" pitchFamily="34" charset="0"/>
              </a:rPr>
              <a:t> There are some houses. They are </a:t>
            </a:r>
            <a:r>
              <a:rPr lang="en-GB" sz="1600" b="1" dirty="0">
                <a:latin typeface="Century Gothic" panose="020B0502020202020204" pitchFamily="34" charset="0"/>
              </a:rPr>
              <a:t>expensive</a:t>
            </a:r>
            <a:r>
              <a:rPr lang="en-GB" sz="1600" dirty="0">
                <a:latin typeface="Century Gothic" panose="020B0502020202020204" pitchFamily="34" charset="0"/>
              </a:rPr>
              <a:t>.</a:t>
            </a:r>
          </a:p>
        </p:txBody>
      </p:sp>
      <p:sp>
        <p:nvSpPr>
          <p:cNvPr id="18" name="Rectangle 17"/>
          <p:cNvSpPr/>
          <p:nvPr/>
        </p:nvSpPr>
        <p:spPr>
          <a:xfrm>
            <a:off x="101093" y="2393844"/>
            <a:ext cx="1366080"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Adjectives</a:t>
            </a:r>
          </a:p>
        </p:txBody>
      </p:sp>
      <p:pic>
        <p:nvPicPr>
          <p:cNvPr id="19" name="Picture 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8736" y="2965033"/>
            <a:ext cx="711074" cy="46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1282" y="3606826"/>
            <a:ext cx="711074" cy="46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4217" y="3601517"/>
            <a:ext cx="711074" cy="46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2106" y="3592814"/>
            <a:ext cx="711074" cy="46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Table 22"/>
          <p:cNvGraphicFramePr>
            <a:graphicFrameLocks noGrp="1"/>
          </p:cNvGraphicFramePr>
          <p:nvPr>
            <p:extLst>
              <p:ext uri="{D42A27DB-BD31-4B8C-83A1-F6EECF244321}">
                <p14:modId xmlns:p14="http://schemas.microsoft.com/office/powerpoint/2010/main" val="2225471172"/>
              </p:ext>
            </p:extLst>
          </p:nvPr>
        </p:nvGraphicFramePr>
        <p:xfrm>
          <a:off x="457966" y="5156728"/>
          <a:ext cx="4472895" cy="3866400"/>
        </p:xfrm>
        <a:graphic>
          <a:graphicData uri="http://schemas.openxmlformats.org/drawingml/2006/table">
            <a:tbl>
              <a:tblPr>
                <a:tableStyleId>{5940675A-B579-460E-94D1-54222C63F5DA}</a:tableStyleId>
              </a:tblPr>
              <a:tblGrid>
                <a:gridCol w="1304543">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284578">
                <a:tc>
                  <a:txBody>
                    <a:bodyPr/>
                    <a:lstStyle/>
                    <a:p>
                      <a:pPr algn="l" fontAlgn="b"/>
                      <a:r>
                        <a:rPr lang="en-GB" sz="1500" u="none" strike="noStrike" dirty="0">
                          <a:effectLst/>
                          <a:latin typeface="Century Gothic" panose="020B0502020202020204" pitchFamily="34" charset="0"/>
                        </a:rPr>
                        <a:t>son</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500" u="none" strike="noStrike" dirty="0">
                          <a:effectLst/>
                          <a:latin typeface="Century Gothic" panose="020B0502020202020204" pitchFamily="34" charset="0"/>
                        </a:rPr>
                        <a:t>they are (trait)</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0"/>
                  </a:ext>
                </a:extLst>
              </a:tr>
              <a:tr h="284578">
                <a:tc>
                  <a:txBody>
                    <a:bodyPr/>
                    <a:lstStyle/>
                    <a:p>
                      <a:pPr algn="l" fontAlgn="b"/>
                      <a:r>
                        <a:rPr lang="en-GB" sz="1500" u="none" strike="noStrike" dirty="0" err="1">
                          <a:effectLst/>
                          <a:latin typeface="Century Gothic" panose="020B0502020202020204" pitchFamily="34" charset="0"/>
                        </a:rPr>
                        <a:t>antiguo</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500" u="none" strike="noStrike" dirty="0">
                          <a:effectLst/>
                          <a:latin typeface="Century Gothic" panose="020B0502020202020204" pitchFamily="34" charset="0"/>
                        </a:rPr>
                        <a:t>old, ancient</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1"/>
                  </a:ext>
                </a:extLst>
              </a:tr>
              <a:tr h="284578">
                <a:tc>
                  <a:txBody>
                    <a:bodyPr/>
                    <a:lstStyle/>
                    <a:p>
                      <a:pPr algn="l" fontAlgn="b"/>
                      <a:r>
                        <a:rPr lang="en-GB" sz="1500" u="none" strike="noStrike" dirty="0" err="1">
                          <a:effectLst/>
                          <a:latin typeface="Century Gothic" panose="020B0502020202020204" pitchFamily="34" charset="0"/>
                        </a:rPr>
                        <a:t>barato</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500" u="none" strike="noStrike" dirty="0">
                          <a:effectLst/>
                          <a:latin typeface="Century Gothic" panose="020B0502020202020204" pitchFamily="34" charset="0"/>
                        </a:rPr>
                        <a:t>cheap</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2"/>
                  </a:ext>
                </a:extLst>
              </a:tr>
              <a:tr h="284578">
                <a:tc>
                  <a:txBody>
                    <a:bodyPr/>
                    <a:lstStyle/>
                    <a:p>
                      <a:pPr algn="l" fontAlgn="b"/>
                      <a:r>
                        <a:rPr lang="en-GB" sz="1500" u="none" strike="noStrike" dirty="0">
                          <a:effectLst/>
                          <a:latin typeface="Century Gothic" panose="020B0502020202020204" pitchFamily="34" charset="0"/>
                        </a:rPr>
                        <a:t>bonito</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500" u="none" strike="noStrike" dirty="0">
                          <a:effectLst/>
                          <a:latin typeface="Century Gothic" panose="020B0502020202020204" pitchFamily="34" charset="0"/>
                        </a:rPr>
                        <a:t>pretty</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3"/>
                  </a:ext>
                </a:extLst>
              </a:tr>
              <a:tr h="284578">
                <a:tc>
                  <a:txBody>
                    <a:bodyPr/>
                    <a:lstStyle/>
                    <a:p>
                      <a:pPr algn="l" fontAlgn="b"/>
                      <a:r>
                        <a:rPr lang="en-GB" sz="1500" u="none" strike="noStrike" dirty="0" err="1">
                          <a:effectLst/>
                          <a:latin typeface="Century Gothic" panose="020B0502020202020204" pitchFamily="34" charset="0"/>
                        </a:rPr>
                        <a:t>bueno</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500" u="none" strike="noStrike" dirty="0">
                          <a:effectLst/>
                          <a:latin typeface="Century Gothic" panose="020B0502020202020204" pitchFamily="34" charset="0"/>
                        </a:rPr>
                        <a:t>good</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4"/>
                  </a:ext>
                </a:extLst>
              </a:tr>
              <a:tr h="284578">
                <a:tc>
                  <a:txBody>
                    <a:bodyPr/>
                    <a:lstStyle/>
                    <a:p>
                      <a:pPr algn="l" fontAlgn="b"/>
                      <a:r>
                        <a:rPr lang="en-GB" sz="1500" u="none" strike="noStrike" dirty="0" err="1">
                          <a:effectLst/>
                          <a:latin typeface="Century Gothic" panose="020B0502020202020204" pitchFamily="34" charset="0"/>
                        </a:rPr>
                        <a:t>caro</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500" u="none" strike="noStrike" dirty="0">
                          <a:effectLst/>
                          <a:latin typeface="Century Gothic" panose="020B0502020202020204" pitchFamily="34" charset="0"/>
                        </a:rPr>
                        <a:t>expensive</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5"/>
                  </a:ext>
                </a:extLst>
              </a:tr>
              <a:tr h="284578">
                <a:tc>
                  <a:txBody>
                    <a:bodyPr/>
                    <a:lstStyle/>
                    <a:p>
                      <a:pPr algn="l" fontAlgn="b"/>
                      <a:r>
                        <a:rPr lang="en-GB" sz="1500" u="none" strike="noStrike" dirty="0" err="1">
                          <a:effectLst/>
                          <a:latin typeface="Century Gothic" panose="020B0502020202020204" pitchFamily="34" charset="0"/>
                        </a:rPr>
                        <a:t>famoso</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500" u="none" strike="noStrike" dirty="0">
                          <a:effectLst/>
                          <a:latin typeface="Century Gothic" panose="020B0502020202020204" pitchFamily="34" charset="0"/>
                        </a:rPr>
                        <a:t>famous</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6"/>
                  </a:ext>
                </a:extLst>
              </a:tr>
              <a:tr h="284578">
                <a:tc>
                  <a:txBody>
                    <a:bodyPr/>
                    <a:lstStyle/>
                    <a:p>
                      <a:pPr algn="l" fontAlgn="b"/>
                      <a:r>
                        <a:rPr lang="en-GB" sz="1500" u="none" strike="noStrike" dirty="0" err="1">
                          <a:effectLst/>
                          <a:latin typeface="Century Gothic" panose="020B0502020202020204" pitchFamily="34" charset="0"/>
                        </a:rPr>
                        <a:t>feo</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500" u="none" strike="noStrike" dirty="0">
                          <a:effectLst/>
                          <a:latin typeface="Century Gothic" panose="020B0502020202020204" pitchFamily="34" charset="0"/>
                        </a:rPr>
                        <a:t>ugly</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7"/>
                  </a:ext>
                </a:extLst>
              </a:tr>
              <a:tr h="284578">
                <a:tc>
                  <a:txBody>
                    <a:bodyPr/>
                    <a:lstStyle/>
                    <a:p>
                      <a:pPr algn="l" fontAlgn="b"/>
                      <a:r>
                        <a:rPr lang="en-GB" sz="1500" u="none" strike="noStrike" dirty="0" err="1">
                          <a:effectLst/>
                          <a:latin typeface="Century Gothic" panose="020B0502020202020204" pitchFamily="34" charset="0"/>
                        </a:rPr>
                        <a:t>malo</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500" u="none" strike="noStrike" dirty="0">
                          <a:effectLst/>
                          <a:latin typeface="Century Gothic" panose="020B0502020202020204" pitchFamily="34" charset="0"/>
                        </a:rPr>
                        <a:t>bad</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8"/>
                  </a:ext>
                </a:extLst>
              </a:tr>
              <a:tr h="284578">
                <a:tc>
                  <a:txBody>
                    <a:bodyPr/>
                    <a:lstStyle/>
                    <a:p>
                      <a:pPr algn="l" fontAlgn="b"/>
                      <a:r>
                        <a:rPr lang="en-GB" sz="1500" u="none" strike="noStrike" dirty="0" err="1">
                          <a:effectLst/>
                          <a:latin typeface="Century Gothic" panose="020B0502020202020204" pitchFamily="34" charset="0"/>
                        </a:rPr>
                        <a:t>pequeño</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500" u="none" strike="noStrike" dirty="0">
                          <a:effectLst/>
                          <a:latin typeface="Century Gothic" panose="020B0502020202020204" pitchFamily="34" charset="0"/>
                        </a:rPr>
                        <a:t>small</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9"/>
                  </a:ext>
                </a:extLst>
              </a:tr>
              <a:tr h="284578">
                <a:tc>
                  <a:txBody>
                    <a:bodyPr/>
                    <a:lstStyle/>
                    <a:p>
                      <a:pPr algn="l" fontAlgn="b"/>
                      <a:r>
                        <a:rPr lang="en-GB" sz="1500" u="none" strike="noStrike" dirty="0" err="1">
                          <a:effectLst/>
                          <a:latin typeface="Century Gothic" panose="020B0502020202020204" pitchFamily="34" charset="0"/>
                        </a:rPr>
                        <a:t>rico</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500" u="none" strike="noStrike" dirty="0">
                          <a:effectLst/>
                          <a:latin typeface="Century Gothic" panose="020B0502020202020204" pitchFamily="34" charset="0"/>
                        </a:rPr>
                        <a:t>rich</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0"/>
                  </a:ext>
                </a:extLst>
              </a:tr>
              <a:tr h="284578">
                <a:tc>
                  <a:txBody>
                    <a:bodyPr/>
                    <a:lstStyle/>
                    <a:p>
                      <a:pPr algn="l" fontAlgn="b"/>
                      <a:r>
                        <a:rPr lang="en-GB" sz="1500" u="none" strike="noStrike" dirty="0">
                          <a:effectLst/>
                          <a:latin typeface="Century Gothic" panose="020B0502020202020204" pitchFamily="34" charset="0"/>
                        </a:rPr>
                        <a:t>¿</a:t>
                      </a:r>
                      <a:r>
                        <a:rPr lang="en-GB" sz="1500" u="none" strike="noStrike" dirty="0" err="1">
                          <a:effectLst/>
                          <a:latin typeface="Century Gothic" panose="020B0502020202020204" pitchFamily="34" charset="0"/>
                        </a:rPr>
                        <a:t>Cómo</a:t>
                      </a:r>
                      <a:r>
                        <a:rPr lang="en-GB" sz="1500" u="none" strike="noStrike" dirty="0">
                          <a:effectLst/>
                          <a:latin typeface="Century Gothic" panose="020B0502020202020204" pitchFamily="34" charset="0"/>
                        </a:rPr>
                        <a:t> </a:t>
                      </a:r>
                      <a:r>
                        <a:rPr lang="en-GB" sz="1500" u="none" strike="noStrike" dirty="0" err="1">
                          <a:effectLst/>
                          <a:latin typeface="Century Gothic" panose="020B0502020202020204" pitchFamily="34" charset="0"/>
                        </a:rPr>
                        <a:t>es</a:t>
                      </a:r>
                      <a:r>
                        <a:rPr lang="en-GB" sz="1500" u="none" strike="noStrike" dirty="0">
                          <a:effectLst/>
                          <a:latin typeface="Century Gothic" panose="020B0502020202020204" pitchFamily="34" charset="0"/>
                        </a:rPr>
                        <a:t>?</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500" u="none" strike="noStrike" dirty="0">
                          <a:effectLst/>
                          <a:latin typeface="Century Gothic" panose="020B0502020202020204" pitchFamily="34" charset="0"/>
                        </a:rPr>
                        <a:t>What is s/he like? What is it like?</a:t>
                      </a:r>
                      <a:endParaRPr lang="en-GB" sz="15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1"/>
                  </a:ext>
                </a:extLst>
              </a:tr>
            </a:tbl>
          </a:graphicData>
        </a:graphic>
      </p:graphicFrame>
      <p:sp>
        <p:nvSpPr>
          <p:cNvPr id="24" name="Rectangle 23">
            <a:extLst>
              <a:ext uri="{FF2B5EF4-FFF2-40B4-BE49-F238E27FC236}">
                <a16:creationId xmlns:a16="http://schemas.microsoft.com/office/drawing/2014/main" id="{62EBD834-1E2D-44FA-960B-D5E01CB2C65F}"/>
              </a:ext>
            </a:extLst>
          </p:cNvPr>
          <p:cNvSpPr/>
          <p:nvPr/>
        </p:nvSpPr>
        <p:spPr>
          <a:xfrm>
            <a:off x="234082" y="4657810"/>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Describing what there is around you</a:t>
            </a:r>
          </a:p>
        </p:txBody>
      </p:sp>
      <p:sp>
        <p:nvSpPr>
          <p:cNvPr id="25" name="Rectangle 24">
            <a:extLst>
              <a:ext uri="{FF2B5EF4-FFF2-40B4-BE49-F238E27FC236}">
                <a16:creationId xmlns:a16="http://schemas.microsoft.com/office/drawing/2014/main" id="{187D3DE4-1B8E-4EF9-A0F4-FAE19AE97A2E}"/>
              </a:ext>
            </a:extLst>
          </p:cNvPr>
          <p:cNvSpPr/>
          <p:nvPr/>
        </p:nvSpPr>
        <p:spPr>
          <a:xfrm>
            <a:off x="5029219" y="4657206"/>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sp>
        <p:nvSpPr>
          <p:cNvPr id="26" name="Rounded Rectangle 25"/>
          <p:cNvSpPr/>
          <p:nvPr/>
        </p:nvSpPr>
        <p:spPr>
          <a:xfrm>
            <a:off x="5177826" y="7977324"/>
            <a:ext cx="901447" cy="917610"/>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1.2.1 &amp; 1.1.3</a:t>
            </a:r>
          </a:p>
        </p:txBody>
      </p:sp>
      <p:sp>
        <p:nvSpPr>
          <p:cNvPr id="4" name="Title 3">
            <a:extLst>
              <a:ext uri="{FF2B5EF4-FFF2-40B4-BE49-F238E27FC236}">
                <a16:creationId xmlns:a16="http://schemas.microsoft.com/office/drawing/2014/main" id="{39F61D61-6DA3-1B44-BB1F-707A80B63505}"/>
              </a:ext>
            </a:extLst>
          </p:cNvPr>
          <p:cNvSpPr>
            <a:spLocks noGrp="1"/>
          </p:cNvSpPr>
          <p:nvPr>
            <p:ph type="title"/>
          </p:nvPr>
        </p:nvSpPr>
        <p:spPr>
          <a:xfrm>
            <a:off x="172382" y="159853"/>
            <a:ext cx="1983788" cy="380198"/>
          </a:xfrm>
        </p:spPr>
        <p:txBody>
          <a:bodyPr/>
          <a:lstStyle/>
          <a:p>
            <a:r>
              <a:rPr lang="en-GB" sz="2000" b="1" dirty="0">
                <a:solidFill>
                  <a:srgbClr val="FFFFFF"/>
                </a:solidFill>
                <a:latin typeface="Century Gothic" panose="020B0502020202020204" pitchFamily="34" charset="0"/>
              </a:rPr>
              <a:t>T1.2 Semana 4</a:t>
            </a:r>
            <a:endParaRPr lang="en-US" sz="2000" dirty="0"/>
          </a:p>
        </p:txBody>
      </p:sp>
      <p:sp>
        <p:nvSpPr>
          <p:cNvPr id="27"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20</a:t>
            </a:r>
          </a:p>
        </p:txBody>
      </p:sp>
      <p:graphicFrame>
        <p:nvGraphicFramePr>
          <p:cNvPr id="28" name="Table 27"/>
          <p:cNvGraphicFramePr>
            <a:graphicFrameLocks noGrp="1"/>
          </p:cNvGraphicFramePr>
          <p:nvPr>
            <p:extLst>
              <p:ext uri="{D42A27DB-BD31-4B8C-83A1-F6EECF244321}">
                <p14:modId xmlns:p14="http://schemas.microsoft.com/office/powerpoint/2010/main" val="719315467"/>
              </p:ext>
            </p:extLst>
          </p:nvPr>
        </p:nvGraphicFramePr>
        <p:xfrm>
          <a:off x="-95133" y="5156725"/>
          <a:ext cx="668422" cy="3866408"/>
        </p:xfrm>
        <a:graphic>
          <a:graphicData uri="http://schemas.openxmlformats.org/drawingml/2006/table">
            <a:tbl>
              <a:tblPr firstRow="1" bandRow="1">
                <a:tableStyleId>{5940675A-B579-460E-94D1-54222C63F5DA}</a:tableStyleId>
              </a:tblPr>
              <a:tblGrid>
                <a:gridCol w="668422">
                  <a:extLst>
                    <a:ext uri="{9D8B030D-6E8A-4147-A177-3AD203B41FA5}">
                      <a16:colId xmlns:a16="http://schemas.microsoft.com/office/drawing/2014/main" val="20000"/>
                    </a:ext>
                  </a:extLst>
                </a:gridCol>
              </a:tblGrid>
              <a:tr h="3275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err="1">
                          <a:latin typeface="Century Gothic" panose="020B0502020202020204" pitchFamily="34" charset="0"/>
                        </a:rPr>
                        <a:t>vb</a:t>
                      </a:r>
                      <a:endParaRPr lang="en-GB" sz="12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17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17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17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17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17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17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17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217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217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217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217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8354" y="6541159"/>
            <a:ext cx="1131025" cy="1131025"/>
          </a:xfrm>
          <a:prstGeom prst="rect">
            <a:avLst/>
          </a:prstGeom>
        </p:spPr>
      </p:pic>
      <p:sp>
        <p:nvSpPr>
          <p:cNvPr id="29" name="Rectangle 28">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3046806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a:extLst>
              <a:ext uri="{FF2B5EF4-FFF2-40B4-BE49-F238E27FC236}">
                <a16:creationId xmlns:a16="http://schemas.microsoft.com/office/drawing/2014/main" id="{62EBD834-1E2D-44FA-960B-D5E01CB2C65F}"/>
              </a:ext>
            </a:extLst>
          </p:cNvPr>
          <p:cNvSpPr/>
          <p:nvPr/>
        </p:nvSpPr>
        <p:spPr>
          <a:xfrm>
            <a:off x="114741" y="5156822"/>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Talking about the location of things</a:t>
            </a:r>
          </a:p>
        </p:txBody>
      </p:sp>
      <p:sp>
        <p:nvSpPr>
          <p:cNvPr id="6" name="Rectangle 5">
            <a:extLst>
              <a:ext uri="{FF2B5EF4-FFF2-40B4-BE49-F238E27FC236}">
                <a16:creationId xmlns:a16="http://schemas.microsoft.com/office/drawing/2014/main" id="{187D3DE4-1B8E-4EF9-A0F4-FAE19AE97A2E}"/>
              </a:ext>
            </a:extLst>
          </p:cNvPr>
          <p:cNvSpPr/>
          <p:nvPr/>
        </p:nvSpPr>
        <p:spPr>
          <a:xfrm>
            <a:off x="5101950" y="5156822"/>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sp>
        <p:nvSpPr>
          <p:cNvPr id="7" name="TextBox 6"/>
          <p:cNvSpPr txBox="1"/>
          <p:nvPr/>
        </p:nvSpPr>
        <p:spPr>
          <a:xfrm>
            <a:off x="44624" y="905918"/>
            <a:ext cx="10767701" cy="338554"/>
          </a:xfrm>
          <a:prstGeom prst="rect">
            <a:avLst/>
          </a:prstGeom>
          <a:noFill/>
        </p:spPr>
        <p:txBody>
          <a:bodyPr wrap="square" rtlCol="0">
            <a:spAutoFit/>
          </a:bodyPr>
          <a:lstStyle/>
          <a:p>
            <a:r>
              <a:rPr lang="en-GB" sz="1600" dirty="0">
                <a:latin typeface="Century Gothic" panose="020B0502020202020204" pitchFamily="34" charset="0"/>
              </a:rPr>
              <a:t>All nouns have a gender in Spanish.</a:t>
            </a:r>
            <a:endParaRPr lang="en-GB" sz="1600" i="1" dirty="0">
              <a:latin typeface="Century Gothic" panose="020B0502020202020204" pitchFamily="34" charset="0"/>
            </a:endParaRPr>
          </a:p>
        </p:txBody>
      </p:sp>
      <p:sp>
        <p:nvSpPr>
          <p:cNvPr id="8" name="TextBox 7"/>
          <p:cNvSpPr txBox="1"/>
          <p:nvPr/>
        </p:nvSpPr>
        <p:spPr>
          <a:xfrm>
            <a:off x="564885" y="2180179"/>
            <a:ext cx="17599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latin typeface="Century Gothic" panose="020B0502020202020204" pitchFamily="34" charset="0"/>
              </a:rPr>
              <a:t>banco</a:t>
            </a:r>
            <a:endParaRPr kumimoji="0" lang="en-GB" sz="1600" i="0" u="none" strike="noStrike" kern="1200" cap="none" spc="0" normalizeH="0" baseline="0" noProof="0" dirty="0">
              <a:ln>
                <a:noFill/>
              </a:ln>
              <a:effectLst/>
              <a:uLnTx/>
              <a:uFillTx/>
              <a:latin typeface="Century Gothic" panose="020B0502020202020204" pitchFamily="34" charset="0"/>
            </a:endParaRPr>
          </a:p>
        </p:txBody>
      </p:sp>
      <p:sp>
        <p:nvSpPr>
          <p:cNvPr id="9" name="TextBox 8"/>
          <p:cNvSpPr txBox="1"/>
          <p:nvPr/>
        </p:nvSpPr>
        <p:spPr>
          <a:xfrm>
            <a:off x="540865" y="2466311"/>
            <a:ext cx="40832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effectLst/>
                <a:uLnTx/>
                <a:uFillTx/>
                <a:latin typeface="Century Gothic" panose="020B0502020202020204" pitchFamily="34" charset="0"/>
                <a:ea typeface="+mn-ea"/>
                <a:cs typeface="+mn-cs"/>
              </a:rPr>
              <a:t>teatro</a:t>
            </a:r>
          </a:p>
        </p:txBody>
      </p:sp>
      <p:sp>
        <p:nvSpPr>
          <p:cNvPr id="10" name="TextBox 9"/>
          <p:cNvSpPr txBox="1"/>
          <p:nvPr/>
        </p:nvSpPr>
        <p:spPr>
          <a:xfrm>
            <a:off x="540865" y="2731426"/>
            <a:ext cx="40832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mercado</a:t>
            </a:r>
            <a:endParaRPr kumimoji="0" lang="en-GB" sz="1600" i="0" u="none" strike="noStrike" kern="1200" cap="none" spc="0" normalizeH="0" baseline="0" noProof="0" dirty="0">
              <a:ln>
                <a:noFill/>
              </a:ln>
              <a:effectLst/>
              <a:uLnTx/>
              <a:uFillTx/>
              <a:latin typeface="Century Gothic" panose="020B0502020202020204" pitchFamily="34" charset="0"/>
            </a:endParaRPr>
          </a:p>
        </p:txBody>
      </p:sp>
      <p:sp>
        <p:nvSpPr>
          <p:cNvPr id="11" name="TextBox 10"/>
          <p:cNvSpPr txBox="1"/>
          <p:nvPr/>
        </p:nvSpPr>
        <p:spPr>
          <a:xfrm>
            <a:off x="3786301" y="2179433"/>
            <a:ext cx="18517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iglesia</a:t>
            </a:r>
            <a:endParaRPr kumimoji="0" lang="en-GB" sz="1600" i="0" u="none" strike="noStrike" kern="1200" cap="none" spc="0" normalizeH="0" baseline="0" noProof="0" dirty="0">
              <a:ln>
                <a:noFill/>
              </a:ln>
              <a:effectLst/>
              <a:uLnTx/>
              <a:uFillTx/>
              <a:latin typeface="Century Gothic" panose="020B0502020202020204" pitchFamily="34" charset="0"/>
            </a:endParaRPr>
          </a:p>
        </p:txBody>
      </p:sp>
      <p:sp>
        <p:nvSpPr>
          <p:cNvPr id="12" name="TextBox 11"/>
          <p:cNvSpPr txBox="1"/>
          <p:nvPr/>
        </p:nvSpPr>
        <p:spPr>
          <a:xfrm>
            <a:off x="3748467" y="2473564"/>
            <a:ext cx="16734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tienda</a:t>
            </a:r>
            <a:endParaRPr kumimoji="0" lang="en-GB" sz="1600" i="0" u="none" strike="noStrike" kern="1200" cap="none" spc="0" normalizeH="0" baseline="0" noProof="0" dirty="0">
              <a:ln>
                <a:noFill/>
              </a:ln>
              <a:effectLst/>
              <a:uLnTx/>
              <a:uFillTx/>
              <a:latin typeface="Century Gothic" panose="020B0502020202020204" pitchFamily="34" charset="0"/>
            </a:endParaRPr>
          </a:p>
        </p:txBody>
      </p:sp>
      <p:sp>
        <p:nvSpPr>
          <p:cNvPr id="13" name="TextBox 12"/>
          <p:cNvSpPr txBox="1"/>
          <p:nvPr/>
        </p:nvSpPr>
        <p:spPr>
          <a:xfrm>
            <a:off x="3748467" y="2724589"/>
            <a:ext cx="16265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plaza</a:t>
            </a:r>
            <a:endParaRPr kumimoji="0" lang="en-GB" sz="1600" i="0" u="none" strike="noStrike" kern="1200" cap="none" spc="0" normalizeH="0" baseline="0" noProof="0" dirty="0">
              <a:ln>
                <a:noFill/>
              </a:ln>
              <a:effectLst/>
              <a:uLnTx/>
              <a:uFillTx/>
              <a:latin typeface="Century Gothic" panose="020B0502020202020204" pitchFamily="34" charset="0"/>
            </a:endParaRPr>
          </a:p>
        </p:txBody>
      </p:sp>
      <p:sp>
        <p:nvSpPr>
          <p:cNvPr id="14" name="TextBox 13"/>
          <p:cNvSpPr txBox="1"/>
          <p:nvPr/>
        </p:nvSpPr>
        <p:spPr>
          <a:xfrm>
            <a:off x="258668" y="2180141"/>
            <a:ext cx="678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Century Gothic" panose="020B0502020202020204" pitchFamily="34" charset="0"/>
                <a:ea typeface="+mn-ea"/>
                <a:cs typeface="+mn-cs"/>
              </a:rPr>
              <a:t>el</a:t>
            </a:r>
          </a:p>
        </p:txBody>
      </p:sp>
      <p:sp>
        <p:nvSpPr>
          <p:cNvPr id="15" name="TextBox 14"/>
          <p:cNvSpPr txBox="1"/>
          <p:nvPr/>
        </p:nvSpPr>
        <p:spPr>
          <a:xfrm>
            <a:off x="258668" y="2461146"/>
            <a:ext cx="678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Century Gothic" panose="020B0502020202020204" pitchFamily="34" charset="0"/>
                <a:ea typeface="+mn-ea"/>
                <a:cs typeface="+mn-cs"/>
              </a:rPr>
              <a:t>el</a:t>
            </a:r>
          </a:p>
        </p:txBody>
      </p:sp>
      <p:sp>
        <p:nvSpPr>
          <p:cNvPr id="16" name="TextBox 15"/>
          <p:cNvSpPr txBox="1"/>
          <p:nvPr/>
        </p:nvSpPr>
        <p:spPr>
          <a:xfrm>
            <a:off x="258668" y="2731524"/>
            <a:ext cx="678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Century Gothic" panose="020B0502020202020204" pitchFamily="34" charset="0"/>
                <a:ea typeface="+mn-ea"/>
                <a:cs typeface="+mn-cs"/>
              </a:rPr>
              <a:t>el</a:t>
            </a:r>
          </a:p>
        </p:txBody>
      </p:sp>
      <p:sp>
        <p:nvSpPr>
          <p:cNvPr id="17" name="TextBox 16"/>
          <p:cNvSpPr txBox="1"/>
          <p:nvPr/>
        </p:nvSpPr>
        <p:spPr>
          <a:xfrm>
            <a:off x="3499910" y="2171504"/>
            <a:ext cx="47247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la</a:t>
            </a:r>
            <a:endParaRPr kumimoji="0" lang="en-GB" sz="1600" b="1" i="0" u="none" strike="noStrike" kern="1200" cap="none" spc="0" normalizeH="0" baseline="0" noProof="0" dirty="0">
              <a:ln>
                <a:noFill/>
              </a:ln>
              <a:effectLst/>
              <a:uLnTx/>
              <a:uFillTx/>
              <a:latin typeface="Century Gothic" panose="020B0502020202020204" pitchFamily="34" charset="0"/>
            </a:endParaRPr>
          </a:p>
        </p:txBody>
      </p:sp>
      <p:sp>
        <p:nvSpPr>
          <p:cNvPr id="18" name="TextBox 17"/>
          <p:cNvSpPr txBox="1"/>
          <p:nvPr/>
        </p:nvSpPr>
        <p:spPr>
          <a:xfrm>
            <a:off x="3513219" y="2473117"/>
            <a:ext cx="9995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la</a:t>
            </a:r>
            <a:endParaRPr kumimoji="0" lang="en-GB" sz="1600" b="1" i="0" u="none" strike="noStrike" kern="1200" cap="none" spc="0" normalizeH="0" baseline="0" noProof="0" dirty="0">
              <a:ln>
                <a:noFill/>
              </a:ln>
              <a:effectLst/>
              <a:uLnTx/>
              <a:uFillTx/>
              <a:latin typeface="Century Gothic" panose="020B0502020202020204" pitchFamily="34" charset="0"/>
            </a:endParaRPr>
          </a:p>
        </p:txBody>
      </p:sp>
      <p:sp>
        <p:nvSpPr>
          <p:cNvPr id="19" name="TextBox 18"/>
          <p:cNvSpPr txBox="1"/>
          <p:nvPr/>
        </p:nvSpPr>
        <p:spPr>
          <a:xfrm>
            <a:off x="3499910" y="2733496"/>
            <a:ext cx="5403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la</a:t>
            </a:r>
            <a:endParaRPr kumimoji="0" lang="en-GB" sz="1600" b="1" i="0" u="none" strike="noStrike" kern="1200" cap="none" spc="0" normalizeH="0" baseline="0" noProof="0" dirty="0">
              <a:ln>
                <a:noFill/>
              </a:ln>
              <a:effectLst/>
              <a:uLnTx/>
              <a:uFillTx/>
              <a:latin typeface="Century Gothic" panose="020B0502020202020204" pitchFamily="34" charset="0"/>
            </a:endParaRPr>
          </a:p>
        </p:txBody>
      </p:sp>
      <p:sp>
        <p:nvSpPr>
          <p:cNvPr id="20" name="TextBox 19"/>
          <p:cNvSpPr txBox="1"/>
          <p:nvPr/>
        </p:nvSpPr>
        <p:spPr>
          <a:xfrm>
            <a:off x="1826986" y="2191756"/>
            <a:ext cx="254781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the bank</a:t>
            </a:r>
            <a:endParaRPr kumimoji="0" lang="en-GB" sz="1600" b="0" i="0" u="none" strike="noStrike" kern="1200" cap="none" spc="0" normalizeH="0" baseline="0" noProof="0" dirty="0">
              <a:ln>
                <a:noFill/>
              </a:ln>
              <a:effectLst/>
              <a:uLnTx/>
              <a:uFillTx/>
              <a:latin typeface="Century Gothic" panose="020B0502020202020204" pitchFamily="34" charset="0"/>
            </a:endParaRPr>
          </a:p>
        </p:txBody>
      </p:sp>
      <p:sp>
        <p:nvSpPr>
          <p:cNvPr id="21" name="TextBox 20"/>
          <p:cNvSpPr txBox="1"/>
          <p:nvPr/>
        </p:nvSpPr>
        <p:spPr>
          <a:xfrm>
            <a:off x="1817046" y="2474267"/>
            <a:ext cx="23609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latin typeface="Century Gothic" panose="020B0502020202020204" pitchFamily="34" charset="0"/>
              </a:rPr>
              <a:t>the theatre</a:t>
            </a:r>
            <a:endParaRPr kumimoji="0" lang="en-GB" sz="1600" b="0" i="0" u="none" strike="noStrike" kern="1200" cap="none" spc="0" normalizeH="0" baseline="0" noProof="0" dirty="0">
              <a:ln>
                <a:noFill/>
              </a:ln>
              <a:effectLst/>
              <a:uLnTx/>
              <a:uFillTx/>
              <a:latin typeface="Century Gothic" panose="020B0502020202020204" pitchFamily="34" charset="0"/>
            </a:endParaRPr>
          </a:p>
        </p:txBody>
      </p:sp>
      <p:sp>
        <p:nvSpPr>
          <p:cNvPr id="22" name="TextBox 21"/>
          <p:cNvSpPr txBox="1"/>
          <p:nvPr/>
        </p:nvSpPr>
        <p:spPr>
          <a:xfrm>
            <a:off x="1808854" y="2725655"/>
            <a:ext cx="15049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latin typeface="Century Gothic" panose="020B0502020202020204" pitchFamily="34" charset="0"/>
              </a:rPr>
              <a:t>the market</a:t>
            </a:r>
            <a:endParaRPr kumimoji="0" lang="en-GB" sz="1600" b="0" i="0" u="none" strike="noStrike" kern="1200" cap="none" spc="0" normalizeH="0" baseline="0" noProof="0" dirty="0">
              <a:ln>
                <a:noFill/>
              </a:ln>
              <a:effectLst/>
              <a:uLnTx/>
              <a:uFillTx/>
              <a:latin typeface="Century Gothic" panose="020B0502020202020204" pitchFamily="34" charset="0"/>
            </a:endParaRPr>
          </a:p>
        </p:txBody>
      </p:sp>
      <p:sp>
        <p:nvSpPr>
          <p:cNvPr id="23" name="TextBox 22"/>
          <p:cNvSpPr txBox="1"/>
          <p:nvPr/>
        </p:nvSpPr>
        <p:spPr>
          <a:xfrm>
            <a:off x="4691982" y="2151649"/>
            <a:ext cx="253241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latin typeface="Century Gothic" panose="020B0502020202020204" pitchFamily="34" charset="0"/>
              </a:rPr>
              <a:t>the church</a:t>
            </a:r>
            <a:endParaRPr kumimoji="0" lang="en-GB" sz="1600" b="0" i="0" u="none" strike="noStrike" kern="1200" cap="none" spc="0" normalizeH="0" baseline="0" noProof="0" dirty="0">
              <a:ln>
                <a:noFill/>
              </a:ln>
              <a:effectLst/>
              <a:uLnTx/>
              <a:uFillTx/>
              <a:latin typeface="Century Gothic" panose="020B0502020202020204" pitchFamily="34" charset="0"/>
            </a:endParaRPr>
          </a:p>
        </p:txBody>
      </p:sp>
      <p:sp>
        <p:nvSpPr>
          <p:cNvPr id="24" name="TextBox 23"/>
          <p:cNvSpPr txBox="1"/>
          <p:nvPr/>
        </p:nvSpPr>
        <p:spPr>
          <a:xfrm>
            <a:off x="4701707" y="2441499"/>
            <a:ext cx="23306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latin typeface="Century Gothic" panose="020B0502020202020204" pitchFamily="34" charset="0"/>
              </a:rPr>
              <a:t>the shop</a:t>
            </a:r>
            <a:endParaRPr kumimoji="0" lang="en-GB" sz="1600" b="0" i="0" u="none" strike="noStrike" kern="1200" cap="none" spc="0" normalizeH="0" baseline="0" noProof="0" dirty="0">
              <a:ln>
                <a:noFill/>
              </a:ln>
              <a:effectLst/>
              <a:uLnTx/>
              <a:uFillTx/>
              <a:latin typeface="Century Gothic" panose="020B0502020202020204" pitchFamily="34" charset="0"/>
            </a:endParaRPr>
          </a:p>
        </p:txBody>
      </p:sp>
      <p:sp>
        <p:nvSpPr>
          <p:cNvPr id="25" name="TextBox 24"/>
          <p:cNvSpPr txBox="1"/>
          <p:nvPr/>
        </p:nvSpPr>
        <p:spPr>
          <a:xfrm>
            <a:off x="4695449" y="2737344"/>
            <a:ext cx="23038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latin typeface="Century Gothic" panose="020B0502020202020204" pitchFamily="34" charset="0"/>
              </a:rPr>
              <a:t>the square</a:t>
            </a:r>
            <a:endParaRPr kumimoji="0" lang="en-GB" sz="1600" b="0" i="0" u="none" strike="noStrike" kern="1200" cap="none" spc="0" normalizeH="0" baseline="0" noProof="0" dirty="0">
              <a:ln>
                <a:noFill/>
              </a:ln>
              <a:effectLst/>
              <a:uLnTx/>
              <a:uFillTx/>
              <a:latin typeface="Century Gothic" panose="020B0502020202020204" pitchFamily="34" charset="0"/>
            </a:endParaRPr>
          </a:p>
        </p:txBody>
      </p:sp>
      <p:sp>
        <p:nvSpPr>
          <p:cNvPr id="26" name="TextBox 25"/>
          <p:cNvSpPr txBox="1"/>
          <p:nvPr/>
        </p:nvSpPr>
        <p:spPr>
          <a:xfrm>
            <a:off x="75616" y="1496995"/>
            <a:ext cx="6590867" cy="338554"/>
          </a:xfrm>
          <a:prstGeom prst="rect">
            <a:avLst/>
          </a:prstGeom>
          <a:noFill/>
        </p:spPr>
        <p:txBody>
          <a:bodyPr wrap="square" rtlCol="0">
            <a:spAutoFit/>
          </a:bodyPr>
          <a:lstStyle/>
          <a:p>
            <a:r>
              <a:rPr lang="en-GB" sz="1600" dirty="0">
                <a:latin typeface="Century Gothic" panose="020B0502020202020204" pitchFamily="34" charset="0"/>
              </a:rPr>
              <a:t>To say ‘the’ before a noun, use ‘</a:t>
            </a:r>
            <a:r>
              <a:rPr lang="en-GB" sz="1600" b="1" dirty="0">
                <a:latin typeface="Century Gothic" panose="020B0502020202020204" pitchFamily="34" charset="0"/>
              </a:rPr>
              <a:t>el</a:t>
            </a:r>
            <a:r>
              <a:rPr lang="en-GB" sz="1600" dirty="0">
                <a:latin typeface="Century Gothic" panose="020B0502020202020204" pitchFamily="34" charset="0"/>
              </a:rPr>
              <a:t>’ or ‘</a:t>
            </a:r>
            <a:r>
              <a:rPr lang="en-GB" sz="1600" b="1" dirty="0">
                <a:latin typeface="Century Gothic" panose="020B0502020202020204" pitchFamily="34" charset="0"/>
              </a:rPr>
              <a:t>la</a:t>
            </a:r>
            <a:r>
              <a:rPr lang="en-GB" sz="1600" dirty="0">
                <a:latin typeface="Century Gothic" panose="020B0502020202020204" pitchFamily="34" charset="0"/>
              </a:rPr>
              <a:t>’.</a:t>
            </a:r>
            <a:endParaRPr lang="en-GB" sz="1600" i="1" dirty="0">
              <a:latin typeface="Century Gothic" panose="020B0502020202020204" pitchFamily="34" charset="0"/>
            </a:endParaRPr>
          </a:p>
        </p:txBody>
      </p:sp>
      <p:sp>
        <p:nvSpPr>
          <p:cNvPr id="27" name="TextBox 26"/>
          <p:cNvSpPr txBox="1"/>
          <p:nvPr/>
        </p:nvSpPr>
        <p:spPr>
          <a:xfrm>
            <a:off x="747242" y="1809430"/>
            <a:ext cx="4500520" cy="338554"/>
          </a:xfrm>
          <a:prstGeom prst="rect">
            <a:avLst/>
          </a:prstGeom>
          <a:noFill/>
        </p:spPr>
        <p:txBody>
          <a:bodyPr wrap="square" rtlCol="0">
            <a:spAutoFit/>
          </a:bodyPr>
          <a:lstStyle/>
          <a:p>
            <a:r>
              <a:rPr lang="en-GB" sz="1600" b="1" dirty="0">
                <a:latin typeface="Century Gothic" panose="020B0502020202020204" pitchFamily="34" charset="0"/>
              </a:rPr>
              <a:t>Masculine nouns</a:t>
            </a:r>
            <a:endParaRPr lang="en-GB" sz="1600" b="1" i="1" dirty="0">
              <a:latin typeface="Century Gothic" panose="020B0502020202020204" pitchFamily="34" charset="0"/>
            </a:endParaRPr>
          </a:p>
        </p:txBody>
      </p:sp>
      <p:sp>
        <p:nvSpPr>
          <p:cNvPr id="28" name="TextBox 27"/>
          <p:cNvSpPr txBox="1"/>
          <p:nvPr/>
        </p:nvSpPr>
        <p:spPr>
          <a:xfrm>
            <a:off x="44624" y="1203044"/>
            <a:ext cx="6480720" cy="338554"/>
          </a:xfrm>
          <a:prstGeom prst="rect">
            <a:avLst/>
          </a:prstGeom>
          <a:noFill/>
        </p:spPr>
        <p:txBody>
          <a:bodyPr wrap="square" rtlCol="0">
            <a:spAutoFit/>
          </a:bodyPr>
          <a:lstStyle/>
          <a:p>
            <a:r>
              <a:rPr lang="en-GB" sz="1600" dirty="0">
                <a:latin typeface="Century Gothic" panose="020B0502020202020204" pitchFamily="34" charset="0"/>
              </a:rPr>
              <a:t>Spanish has two genders: </a:t>
            </a:r>
            <a:r>
              <a:rPr lang="en-GB" sz="1600" i="1" dirty="0">
                <a:latin typeface="Century Gothic" panose="020B0502020202020204" pitchFamily="34" charset="0"/>
              </a:rPr>
              <a:t>masculine</a:t>
            </a:r>
            <a:r>
              <a:rPr lang="en-GB" sz="1600" dirty="0">
                <a:latin typeface="Century Gothic" panose="020B0502020202020204" pitchFamily="34" charset="0"/>
              </a:rPr>
              <a:t> and </a:t>
            </a:r>
            <a:r>
              <a:rPr lang="en-GB" sz="1600" i="1" dirty="0">
                <a:latin typeface="Century Gothic" panose="020B0502020202020204" pitchFamily="34" charset="0"/>
              </a:rPr>
              <a:t>feminine</a:t>
            </a:r>
            <a:r>
              <a:rPr lang="en-GB" sz="1600" dirty="0">
                <a:latin typeface="Century Gothic" panose="020B0502020202020204" pitchFamily="34" charset="0"/>
              </a:rPr>
              <a:t>.</a:t>
            </a:r>
            <a:endParaRPr lang="en-GB" sz="1600" i="1" dirty="0">
              <a:latin typeface="Century Gothic" panose="020B0502020202020204" pitchFamily="34" charset="0"/>
            </a:endParaRPr>
          </a:p>
        </p:txBody>
      </p:sp>
      <p:sp>
        <p:nvSpPr>
          <p:cNvPr id="31" name="TextBox 30"/>
          <p:cNvSpPr txBox="1"/>
          <p:nvPr/>
        </p:nvSpPr>
        <p:spPr>
          <a:xfrm>
            <a:off x="4040287" y="1843461"/>
            <a:ext cx="4500520" cy="338554"/>
          </a:xfrm>
          <a:prstGeom prst="rect">
            <a:avLst/>
          </a:prstGeom>
          <a:noFill/>
        </p:spPr>
        <p:txBody>
          <a:bodyPr wrap="square" rtlCol="0">
            <a:spAutoFit/>
          </a:bodyPr>
          <a:lstStyle/>
          <a:p>
            <a:r>
              <a:rPr lang="en-GB" sz="1600" b="1" dirty="0">
                <a:latin typeface="Century Gothic" panose="020B0502020202020204" pitchFamily="34" charset="0"/>
              </a:rPr>
              <a:t>Feminine nouns</a:t>
            </a:r>
            <a:endParaRPr lang="en-GB" sz="1600" b="1" i="1" dirty="0">
              <a:latin typeface="Century Gothic" panose="020B0502020202020204" pitchFamily="34" charset="0"/>
            </a:endParaRPr>
          </a:p>
        </p:txBody>
      </p:sp>
      <p:sp>
        <p:nvSpPr>
          <p:cNvPr id="32" name="Rectangle 31"/>
          <p:cNvSpPr/>
          <p:nvPr/>
        </p:nvSpPr>
        <p:spPr>
          <a:xfrm>
            <a:off x="44624" y="601664"/>
            <a:ext cx="3618298"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The definite articles ‘el’ and ‘la’</a:t>
            </a:r>
          </a:p>
        </p:txBody>
      </p:sp>
      <p:sp>
        <p:nvSpPr>
          <p:cNvPr id="33" name="TextBox 32"/>
          <p:cNvSpPr txBox="1"/>
          <p:nvPr/>
        </p:nvSpPr>
        <p:spPr>
          <a:xfrm>
            <a:off x="-51498" y="3066886"/>
            <a:ext cx="10946840" cy="338554"/>
          </a:xfrm>
          <a:prstGeom prst="rect">
            <a:avLst/>
          </a:prstGeom>
          <a:noFill/>
        </p:spPr>
        <p:txBody>
          <a:bodyPr wrap="square" rtlCol="0">
            <a:spAutoFit/>
          </a:bodyPr>
          <a:lstStyle/>
          <a:p>
            <a:pPr fontAlgn="auto">
              <a:spcBef>
                <a:spcPts val="0"/>
              </a:spcBef>
              <a:spcAft>
                <a:spcPts val="0"/>
              </a:spcAft>
            </a:pPr>
            <a:r>
              <a:rPr lang="en-GB" sz="1600" dirty="0">
                <a:latin typeface="Century Gothic" panose="020B0502020202020204" pitchFamily="34" charset="0"/>
              </a:rPr>
              <a:t>The words ‘</a:t>
            </a:r>
            <a:r>
              <a:rPr lang="en-GB" sz="1600" b="1" dirty="0">
                <a:latin typeface="Century Gothic" panose="020B0502020202020204" pitchFamily="34" charset="0"/>
              </a:rPr>
              <a:t>un</a:t>
            </a:r>
            <a:r>
              <a:rPr lang="en-GB" sz="1600" dirty="0">
                <a:latin typeface="Century Gothic" panose="020B0502020202020204" pitchFamily="34" charset="0"/>
              </a:rPr>
              <a:t>’ and ‘</a:t>
            </a:r>
            <a:r>
              <a:rPr lang="en-GB" sz="1600" b="1" dirty="0">
                <a:latin typeface="Century Gothic" panose="020B0502020202020204" pitchFamily="34" charset="0"/>
              </a:rPr>
              <a:t>una</a:t>
            </a:r>
            <a:r>
              <a:rPr lang="en-GB" sz="1600" dirty="0">
                <a:latin typeface="Century Gothic" panose="020B0502020202020204" pitchFamily="34" charset="0"/>
              </a:rPr>
              <a:t>’ (a, an) often appear with ‘</a:t>
            </a:r>
            <a:r>
              <a:rPr lang="en-GB" sz="1600" b="1" dirty="0">
                <a:latin typeface="Century Gothic" panose="020B0502020202020204" pitchFamily="34" charset="0"/>
              </a:rPr>
              <a:t>el</a:t>
            </a:r>
            <a:r>
              <a:rPr lang="en-GB" sz="1600" dirty="0">
                <a:latin typeface="Century Gothic" panose="020B0502020202020204" pitchFamily="34" charset="0"/>
              </a:rPr>
              <a:t>’ and ‘</a:t>
            </a:r>
            <a:r>
              <a:rPr lang="en-GB" sz="1600" b="1" dirty="0">
                <a:latin typeface="Century Gothic" panose="020B0502020202020204" pitchFamily="34" charset="0"/>
              </a:rPr>
              <a:t>la</a:t>
            </a:r>
            <a:r>
              <a:rPr lang="en-GB" sz="1600" dirty="0">
                <a:latin typeface="Century Gothic" panose="020B0502020202020204" pitchFamily="34" charset="0"/>
              </a:rPr>
              <a:t>’ (the).</a:t>
            </a:r>
            <a:endParaRPr lang="en-GB" sz="1600" i="1" dirty="0">
              <a:latin typeface="Century Gothic" panose="020B0502020202020204" pitchFamily="34" charset="0"/>
            </a:endParaRPr>
          </a:p>
        </p:txBody>
      </p:sp>
      <p:sp>
        <p:nvSpPr>
          <p:cNvPr id="36" name="TextBox 35"/>
          <p:cNvSpPr txBox="1"/>
          <p:nvPr/>
        </p:nvSpPr>
        <p:spPr>
          <a:xfrm>
            <a:off x="153391" y="3827345"/>
            <a:ext cx="6513092" cy="584775"/>
          </a:xfrm>
          <a:prstGeom prst="rect">
            <a:avLst/>
          </a:prstGeom>
          <a:noFill/>
        </p:spPr>
        <p:txBody>
          <a:bodyPr wrap="square" rtlCol="0">
            <a:spAutoFit/>
          </a:bodyPr>
          <a:lstStyle/>
          <a:p>
            <a:pPr fontAlgn="auto">
              <a:spcBef>
                <a:spcPts val="0"/>
              </a:spcBef>
              <a:spcAft>
                <a:spcPts val="0"/>
              </a:spcAft>
            </a:pPr>
            <a:r>
              <a:rPr lang="en-GB" sz="1600" dirty="0">
                <a:latin typeface="Century Gothic" panose="020B0502020202020204" pitchFamily="34" charset="0"/>
              </a:rPr>
              <a:t>En Girona, hay </a:t>
            </a:r>
            <a:r>
              <a:rPr lang="en-GB" sz="1600" b="1" dirty="0">
                <a:latin typeface="Century Gothic" panose="020B0502020202020204" pitchFamily="34" charset="0"/>
              </a:rPr>
              <a:t>un</a:t>
            </a:r>
            <a:r>
              <a:rPr lang="en-GB" sz="1600" dirty="0">
                <a:latin typeface="Century Gothic" panose="020B0502020202020204" pitchFamily="34" charset="0"/>
              </a:rPr>
              <a:t> mercado y </a:t>
            </a:r>
            <a:r>
              <a:rPr lang="en-GB" sz="1600" b="1" dirty="0">
                <a:latin typeface="Century Gothic" panose="020B0502020202020204" pitchFamily="34" charset="0"/>
              </a:rPr>
              <a:t>una</a:t>
            </a:r>
            <a:r>
              <a:rPr lang="en-GB" sz="1600" dirty="0">
                <a:latin typeface="Century Gothic" panose="020B0502020202020204" pitchFamily="34" charset="0"/>
              </a:rPr>
              <a:t> iglesia. </a:t>
            </a:r>
            <a:br>
              <a:rPr lang="en-GB" sz="1600" dirty="0">
                <a:latin typeface="Century Gothic" panose="020B0502020202020204" pitchFamily="34" charset="0"/>
              </a:rPr>
            </a:br>
            <a:r>
              <a:rPr lang="en-GB" sz="1600" b="1" dirty="0">
                <a:latin typeface="Century Gothic" panose="020B0502020202020204" pitchFamily="34" charset="0"/>
              </a:rPr>
              <a:t>El</a:t>
            </a:r>
            <a:r>
              <a:rPr lang="en-GB" sz="1600" dirty="0">
                <a:latin typeface="Century Gothic" panose="020B0502020202020204" pitchFamily="34" charset="0"/>
              </a:rPr>
              <a:t> mercado es barato y </a:t>
            </a:r>
            <a:r>
              <a:rPr lang="en-GB" sz="1600" b="1" dirty="0">
                <a:latin typeface="Century Gothic" panose="020B0502020202020204" pitchFamily="34" charset="0"/>
              </a:rPr>
              <a:t>la</a:t>
            </a:r>
            <a:r>
              <a:rPr lang="en-GB" sz="1600" dirty="0">
                <a:latin typeface="Century Gothic" panose="020B0502020202020204" pitchFamily="34" charset="0"/>
              </a:rPr>
              <a:t> iglesia es antigua. </a:t>
            </a:r>
            <a:endParaRPr lang="en-GB" sz="1600" i="1" dirty="0">
              <a:latin typeface="Century Gothic" panose="020B0502020202020204" pitchFamily="34" charset="0"/>
            </a:endParaRPr>
          </a:p>
        </p:txBody>
      </p:sp>
      <p:sp>
        <p:nvSpPr>
          <p:cNvPr id="37" name="TextBox 36"/>
          <p:cNvSpPr txBox="1"/>
          <p:nvPr/>
        </p:nvSpPr>
        <p:spPr>
          <a:xfrm>
            <a:off x="158567" y="3548071"/>
            <a:ext cx="7215100" cy="338554"/>
          </a:xfrm>
          <a:prstGeom prst="rect">
            <a:avLst/>
          </a:prstGeom>
          <a:noFill/>
        </p:spPr>
        <p:txBody>
          <a:bodyPr wrap="square" rtlCol="0">
            <a:spAutoFit/>
          </a:bodyPr>
          <a:lstStyle/>
          <a:p>
            <a:pPr fontAlgn="auto">
              <a:spcBef>
                <a:spcPts val="0"/>
              </a:spcBef>
              <a:spcAft>
                <a:spcPts val="0"/>
              </a:spcAft>
            </a:pPr>
            <a:r>
              <a:rPr lang="en-GB" sz="1600" dirty="0">
                <a:latin typeface="Century Gothic" panose="020B0502020202020204" pitchFamily="34" charset="0"/>
              </a:rPr>
              <a:t>For example:</a:t>
            </a:r>
            <a:endParaRPr lang="en-GB" sz="1600" i="1" dirty="0">
              <a:latin typeface="Century Gothic" panose="020B0502020202020204" pitchFamily="34" charset="0"/>
            </a:endParaRPr>
          </a:p>
        </p:txBody>
      </p:sp>
      <p:sp>
        <p:nvSpPr>
          <p:cNvPr id="38" name="Oval Callout 37"/>
          <p:cNvSpPr/>
          <p:nvPr/>
        </p:nvSpPr>
        <p:spPr>
          <a:xfrm>
            <a:off x="4585194" y="3443226"/>
            <a:ext cx="2222812" cy="1133896"/>
          </a:xfrm>
          <a:prstGeom prst="wedgeEllipseCallout">
            <a:avLst>
              <a:gd name="adj1" fmla="val -61931"/>
              <a:gd name="adj2" fmla="val -7459"/>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0000"/>
                </a:solidFill>
                <a:latin typeface="Century Gothic" panose="020B0502020202020204" pitchFamily="34" charset="0"/>
              </a:rPr>
              <a:t>Hay</a:t>
            </a:r>
            <a:r>
              <a:rPr lang="en-GB" sz="1400" dirty="0">
                <a:solidFill>
                  <a:srgbClr val="000000"/>
                </a:solidFill>
                <a:latin typeface="Century Gothic" panose="020B0502020202020204" pitchFamily="34" charset="0"/>
              </a:rPr>
              <a:t> is always followed by ‘</a:t>
            </a:r>
            <a:r>
              <a:rPr lang="en-GB" sz="1400" b="1" dirty="0">
                <a:solidFill>
                  <a:srgbClr val="000000"/>
                </a:solidFill>
                <a:latin typeface="Century Gothic" panose="020B0502020202020204" pitchFamily="34" charset="0"/>
              </a:rPr>
              <a:t>un</a:t>
            </a:r>
            <a:r>
              <a:rPr lang="en-GB" sz="1400" dirty="0">
                <a:solidFill>
                  <a:srgbClr val="000000"/>
                </a:solidFill>
                <a:latin typeface="Century Gothic" panose="020B0502020202020204" pitchFamily="34" charset="0"/>
              </a:rPr>
              <a:t>’ or ‘</a:t>
            </a:r>
            <a:r>
              <a:rPr lang="en-GB" sz="1400" b="1" dirty="0" err="1">
                <a:solidFill>
                  <a:srgbClr val="000000"/>
                </a:solidFill>
                <a:latin typeface="Century Gothic" panose="020B0502020202020204" pitchFamily="34" charset="0"/>
              </a:rPr>
              <a:t>una</a:t>
            </a:r>
            <a:r>
              <a:rPr lang="en-GB" sz="1400" dirty="0">
                <a:solidFill>
                  <a:srgbClr val="000000"/>
                </a:solidFill>
                <a:latin typeface="Century Gothic" panose="020B0502020202020204" pitchFamily="34" charset="0"/>
              </a:rPr>
              <a:t>’ (</a:t>
            </a:r>
            <a:r>
              <a:rPr lang="en-GB" sz="1400" u="sng" dirty="0">
                <a:solidFill>
                  <a:srgbClr val="000000"/>
                </a:solidFill>
                <a:latin typeface="Century Gothic" panose="020B0502020202020204" pitchFamily="34" charset="0"/>
              </a:rPr>
              <a:t>not</a:t>
            </a:r>
            <a:r>
              <a:rPr lang="en-GB" sz="1400" dirty="0">
                <a:solidFill>
                  <a:srgbClr val="000000"/>
                </a:solidFill>
                <a:latin typeface="Century Gothic" panose="020B0502020202020204" pitchFamily="34" charset="0"/>
              </a:rPr>
              <a:t> ‘el’ or ‘la’)</a:t>
            </a:r>
          </a:p>
        </p:txBody>
      </p:sp>
      <p:sp>
        <p:nvSpPr>
          <p:cNvPr id="39" name="Rectangle 38"/>
          <p:cNvSpPr/>
          <p:nvPr/>
        </p:nvSpPr>
        <p:spPr>
          <a:xfrm rot="20893647">
            <a:off x="5072722" y="677899"/>
            <a:ext cx="160813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‘the’</a:t>
            </a:r>
          </a:p>
        </p:txBody>
      </p:sp>
      <p:graphicFrame>
        <p:nvGraphicFramePr>
          <p:cNvPr id="42" name="Table 41"/>
          <p:cNvGraphicFramePr>
            <a:graphicFrameLocks noGrp="1"/>
          </p:cNvGraphicFramePr>
          <p:nvPr>
            <p:extLst>
              <p:ext uri="{D42A27DB-BD31-4B8C-83A1-F6EECF244321}">
                <p14:modId xmlns:p14="http://schemas.microsoft.com/office/powerpoint/2010/main" val="1188255562"/>
              </p:ext>
            </p:extLst>
          </p:nvPr>
        </p:nvGraphicFramePr>
        <p:xfrm>
          <a:off x="433246" y="5868144"/>
          <a:ext cx="2635714" cy="2821440"/>
        </p:xfrm>
        <a:graphic>
          <a:graphicData uri="http://schemas.openxmlformats.org/drawingml/2006/table">
            <a:tbl>
              <a:tblPr>
                <a:tableStyleId>{5940675A-B579-460E-94D1-54222C63F5DA}</a:tableStyleId>
              </a:tblPr>
              <a:tblGrid>
                <a:gridCol w="1522573">
                  <a:extLst>
                    <a:ext uri="{9D8B030D-6E8A-4147-A177-3AD203B41FA5}">
                      <a16:colId xmlns:a16="http://schemas.microsoft.com/office/drawing/2014/main" val="20000"/>
                    </a:ext>
                  </a:extLst>
                </a:gridCol>
                <a:gridCol w="1113141">
                  <a:extLst>
                    <a:ext uri="{9D8B030D-6E8A-4147-A177-3AD203B41FA5}">
                      <a16:colId xmlns:a16="http://schemas.microsoft.com/office/drawing/2014/main" val="20001"/>
                    </a:ext>
                  </a:extLst>
                </a:gridCol>
              </a:tblGrid>
              <a:tr h="284578">
                <a:tc>
                  <a:txBody>
                    <a:bodyPr/>
                    <a:lstStyle/>
                    <a:p>
                      <a:pPr algn="l" fontAlgn="b"/>
                      <a:r>
                        <a:rPr lang="en-GB" sz="1700" u="none" strike="noStrike" dirty="0">
                          <a:effectLst/>
                          <a:latin typeface="Century Gothic" panose="020B0502020202020204" pitchFamily="34" charset="0"/>
                        </a:rPr>
                        <a:t>el banco</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dirty="0">
                          <a:effectLst/>
                          <a:latin typeface="Century Gothic" panose="020B0502020202020204" pitchFamily="34" charset="0"/>
                        </a:rPr>
                        <a:t>bank</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0"/>
                  </a:ext>
                </a:extLst>
              </a:tr>
              <a:tr h="284578">
                <a:tc>
                  <a:txBody>
                    <a:bodyPr/>
                    <a:lstStyle/>
                    <a:p>
                      <a:pPr algn="l" fontAlgn="b"/>
                      <a:r>
                        <a:rPr lang="en-GB" sz="1700" u="none" strike="noStrike" dirty="0">
                          <a:effectLst/>
                          <a:latin typeface="Century Gothic" panose="020B0502020202020204" pitchFamily="34" charset="0"/>
                        </a:rPr>
                        <a:t>el </a:t>
                      </a:r>
                      <a:r>
                        <a:rPr lang="en-GB" sz="1700" u="none" strike="noStrike" dirty="0" err="1">
                          <a:effectLst/>
                          <a:latin typeface="Century Gothic" panose="020B0502020202020204" pitchFamily="34" charset="0"/>
                        </a:rPr>
                        <a:t>centro</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dirty="0">
                          <a:effectLst/>
                          <a:latin typeface="Century Gothic" panose="020B0502020202020204" pitchFamily="34" charset="0"/>
                        </a:rPr>
                        <a:t>centre </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1"/>
                  </a:ext>
                </a:extLst>
              </a:tr>
              <a:tr h="284578">
                <a:tc>
                  <a:txBody>
                    <a:bodyPr/>
                    <a:lstStyle/>
                    <a:p>
                      <a:pPr algn="l" fontAlgn="b"/>
                      <a:r>
                        <a:rPr lang="en-GB" sz="1700" u="none" strike="noStrike" dirty="0">
                          <a:effectLst/>
                          <a:latin typeface="Century Gothic" panose="020B0502020202020204" pitchFamily="34" charset="0"/>
                        </a:rPr>
                        <a:t>la ciudad</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dirty="0">
                          <a:effectLst/>
                          <a:latin typeface="Century Gothic" panose="020B0502020202020204" pitchFamily="34" charset="0"/>
                        </a:rPr>
                        <a:t>city</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2"/>
                  </a:ext>
                </a:extLst>
              </a:tr>
              <a:tr h="284578">
                <a:tc>
                  <a:txBody>
                    <a:bodyPr/>
                    <a:lstStyle/>
                    <a:p>
                      <a:pPr algn="l" fontAlgn="b"/>
                      <a:r>
                        <a:rPr lang="en-GB" sz="1700" u="none" strike="noStrike" dirty="0">
                          <a:effectLst/>
                          <a:latin typeface="Century Gothic" panose="020B0502020202020204" pitchFamily="34" charset="0"/>
                        </a:rPr>
                        <a:t>la </a:t>
                      </a:r>
                      <a:r>
                        <a:rPr lang="en-GB" sz="1700" u="none" strike="noStrike" dirty="0" err="1">
                          <a:effectLst/>
                          <a:latin typeface="Century Gothic" panose="020B0502020202020204" pitchFamily="34" charset="0"/>
                        </a:rPr>
                        <a:t>escuela</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dirty="0">
                          <a:effectLst/>
                          <a:latin typeface="Century Gothic" panose="020B0502020202020204" pitchFamily="34" charset="0"/>
                        </a:rPr>
                        <a:t>school</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3"/>
                  </a:ext>
                </a:extLst>
              </a:tr>
              <a:tr h="284578">
                <a:tc>
                  <a:txBody>
                    <a:bodyPr/>
                    <a:lstStyle/>
                    <a:p>
                      <a:pPr algn="l" fontAlgn="b"/>
                      <a:r>
                        <a:rPr lang="en-GB" sz="1700" u="none" strike="noStrike" dirty="0">
                          <a:effectLst/>
                          <a:latin typeface="Century Gothic" panose="020B0502020202020204" pitchFamily="34" charset="0"/>
                        </a:rPr>
                        <a:t>la </a:t>
                      </a:r>
                      <a:r>
                        <a:rPr lang="en-GB" sz="1700" u="none" strike="noStrike" dirty="0" err="1">
                          <a:effectLst/>
                          <a:latin typeface="Century Gothic" panose="020B0502020202020204" pitchFamily="34" charset="0"/>
                        </a:rPr>
                        <a:t>iglesia</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dirty="0">
                          <a:effectLst/>
                          <a:latin typeface="Century Gothic" panose="020B0502020202020204" pitchFamily="34" charset="0"/>
                        </a:rPr>
                        <a:t>church</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4"/>
                  </a:ext>
                </a:extLst>
              </a:tr>
              <a:tr h="284578">
                <a:tc>
                  <a:txBody>
                    <a:bodyPr/>
                    <a:lstStyle/>
                    <a:p>
                      <a:pPr algn="l" fontAlgn="b"/>
                      <a:r>
                        <a:rPr lang="en-GB" sz="1700" u="none" strike="noStrike" dirty="0">
                          <a:effectLst/>
                          <a:latin typeface="Century Gothic" panose="020B0502020202020204" pitchFamily="34" charset="0"/>
                        </a:rPr>
                        <a:t>el </a:t>
                      </a:r>
                      <a:r>
                        <a:rPr lang="en-GB" sz="1700" u="none" strike="noStrike" dirty="0" err="1">
                          <a:effectLst/>
                          <a:latin typeface="Century Gothic" panose="020B0502020202020204" pitchFamily="34" charset="0"/>
                        </a:rPr>
                        <a:t>mercado</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dirty="0">
                          <a:effectLst/>
                          <a:latin typeface="Century Gothic" panose="020B0502020202020204" pitchFamily="34" charset="0"/>
                        </a:rPr>
                        <a:t>market</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5"/>
                  </a:ext>
                </a:extLst>
              </a:tr>
              <a:tr h="284578">
                <a:tc>
                  <a:txBody>
                    <a:bodyPr/>
                    <a:lstStyle/>
                    <a:p>
                      <a:pPr algn="l" fontAlgn="b"/>
                      <a:r>
                        <a:rPr lang="en-GB" sz="1700" u="none" strike="noStrike" dirty="0">
                          <a:effectLst/>
                          <a:latin typeface="Century Gothic" panose="020B0502020202020204" pitchFamily="34" charset="0"/>
                        </a:rPr>
                        <a:t>el </a:t>
                      </a:r>
                      <a:r>
                        <a:rPr lang="en-GB" sz="1700" u="none" strike="noStrike" dirty="0" err="1">
                          <a:effectLst/>
                          <a:latin typeface="Century Gothic" panose="020B0502020202020204" pitchFamily="34" charset="0"/>
                        </a:rPr>
                        <a:t>museo</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dirty="0">
                          <a:effectLst/>
                          <a:latin typeface="Century Gothic" panose="020B0502020202020204" pitchFamily="34" charset="0"/>
                        </a:rPr>
                        <a:t>museum</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6"/>
                  </a:ext>
                </a:extLst>
              </a:tr>
              <a:tr h="284578">
                <a:tc>
                  <a:txBody>
                    <a:bodyPr/>
                    <a:lstStyle/>
                    <a:p>
                      <a:pPr algn="l" fontAlgn="b"/>
                      <a:r>
                        <a:rPr lang="en-GB" sz="1700" u="none" strike="noStrike" dirty="0">
                          <a:effectLst/>
                          <a:latin typeface="Century Gothic" panose="020B0502020202020204" pitchFamily="34" charset="0"/>
                        </a:rPr>
                        <a:t>la plaza</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dirty="0">
                          <a:effectLst/>
                          <a:latin typeface="Century Gothic" panose="020B0502020202020204" pitchFamily="34" charset="0"/>
                        </a:rPr>
                        <a:t>square</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7"/>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055716934"/>
              </p:ext>
            </p:extLst>
          </p:nvPr>
        </p:nvGraphicFramePr>
        <p:xfrm>
          <a:off x="3693381" y="5847319"/>
          <a:ext cx="2975979" cy="2821440"/>
        </p:xfrm>
        <a:graphic>
          <a:graphicData uri="http://schemas.openxmlformats.org/drawingml/2006/table">
            <a:tbl>
              <a:tblPr>
                <a:tableStyleId>{5940675A-B579-460E-94D1-54222C63F5DA}</a:tableStyleId>
              </a:tblPr>
              <a:tblGrid>
                <a:gridCol w="1522573">
                  <a:extLst>
                    <a:ext uri="{9D8B030D-6E8A-4147-A177-3AD203B41FA5}">
                      <a16:colId xmlns:a16="http://schemas.microsoft.com/office/drawing/2014/main" val="20000"/>
                    </a:ext>
                  </a:extLst>
                </a:gridCol>
                <a:gridCol w="1453406">
                  <a:extLst>
                    <a:ext uri="{9D8B030D-6E8A-4147-A177-3AD203B41FA5}">
                      <a16:colId xmlns:a16="http://schemas.microsoft.com/office/drawing/2014/main" val="20001"/>
                    </a:ext>
                  </a:extLst>
                </a:gridCol>
              </a:tblGrid>
              <a:tr h="280672">
                <a:tc>
                  <a:txBody>
                    <a:bodyPr/>
                    <a:lstStyle/>
                    <a:p>
                      <a:pPr algn="l" fontAlgn="b"/>
                      <a:r>
                        <a:rPr lang="en-GB" sz="1700" u="none" strike="noStrike" dirty="0">
                          <a:effectLst/>
                          <a:latin typeface="Century Gothic" panose="020B0502020202020204" pitchFamily="34" charset="0"/>
                        </a:rPr>
                        <a:t>la </a:t>
                      </a:r>
                      <a:r>
                        <a:rPr lang="en-GB" sz="1700" u="none" strike="noStrike" dirty="0" err="1">
                          <a:effectLst/>
                          <a:latin typeface="Century Gothic" panose="020B0502020202020204" pitchFamily="34" charset="0"/>
                        </a:rPr>
                        <a:t>respuesta</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dirty="0">
                          <a:effectLst/>
                          <a:latin typeface="Century Gothic" panose="020B0502020202020204" pitchFamily="34" charset="0"/>
                        </a:rPr>
                        <a:t>answer</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0"/>
                  </a:ext>
                </a:extLst>
              </a:tr>
              <a:tr h="284578">
                <a:tc>
                  <a:txBody>
                    <a:bodyPr/>
                    <a:lstStyle/>
                    <a:p>
                      <a:pPr algn="l" fontAlgn="b"/>
                      <a:r>
                        <a:rPr lang="en-GB" sz="1700" u="none" strike="noStrike" dirty="0">
                          <a:effectLst/>
                          <a:latin typeface="Century Gothic" panose="020B0502020202020204" pitchFamily="34" charset="0"/>
                        </a:rPr>
                        <a:t>el </a:t>
                      </a:r>
                      <a:r>
                        <a:rPr lang="en-GB" sz="1700" u="none" strike="noStrike" dirty="0" err="1">
                          <a:effectLst/>
                          <a:latin typeface="Century Gothic" panose="020B0502020202020204" pitchFamily="34" charset="0"/>
                        </a:rPr>
                        <a:t>teatro</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dirty="0">
                          <a:effectLst/>
                          <a:latin typeface="Century Gothic" panose="020B0502020202020204" pitchFamily="34" charset="0"/>
                        </a:rPr>
                        <a:t>theatre</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1"/>
                  </a:ext>
                </a:extLst>
              </a:tr>
              <a:tr h="284578">
                <a:tc>
                  <a:txBody>
                    <a:bodyPr/>
                    <a:lstStyle/>
                    <a:p>
                      <a:pPr algn="l" fontAlgn="b"/>
                      <a:r>
                        <a:rPr lang="en-GB" sz="1700" u="none" strike="noStrike" dirty="0">
                          <a:effectLst/>
                          <a:latin typeface="Century Gothic" panose="020B0502020202020204" pitchFamily="34" charset="0"/>
                        </a:rPr>
                        <a:t>la </a:t>
                      </a:r>
                      <a:r>
                        <a:rPr lang="en-GB" sz="1700" u="none" strike="noStrike" dirty="0" err="1">
                          <a:effectLst/>
                          <a:latin typeface="Century Gothic" panose="020B0502020202020204" pitchFamily="34" charset="0"/>
                        </a:rPr>
                        <a:t>tienda</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dirty="0">
                          <a:effectLst/>
                          <a:latin typeface="Century Gothic" panose="020B0502020202020204" pitchFamily="34" charset="0"/>
                        </a:rPr>
                        <a:t>shop</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2"/>
                  </a:ext>
                </a:extLst>
              </a:tr>
              <a:tr h="284578">
                <a:tc>
                  <a:txBody>
                    <a:bodyPr/>
                    <a:lstStyle/>
                    <a:p>
                      <a:pPr algn="l" fontAlgn="b"/>
                      <a:r>
                        <a:rPr lang="en-GB" sz="1700" u="none" strike="noStrike" dirty="0" err="1">
                          <a:effectLst/>
                          <a:latin typeface="Century Gothic" panose="020B0502020202020204" pitchFamily="34" charset="0"/>
                        </a:rPr>
                        <a:t>cerca</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dirty="0">
                          <a:effectLst/>
                          <a:latin typeface="Century Gothic" panose="020B0502020202020204" pitchFamily="34" charset="0"/>
                        </a:rPr>
                        <a:t>close, near</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3"/>
                  </a:ext>
                </a:extLst>
              </a:tr>
              <a:tr h="284578">
                <a:tc>
                  <a:txBody>
                    <a:bodyPr/>
                    <a:lstStyle/>
                    <a:p>
                      <a:pPr algn="l" fontAlgn="b"/>
                      <a:r>
                        <a:rPr lang="en-GB" sz="1700" u="none" strike="noStrike" dirty="0" err="1">
                          <a:effectLst/>
                          <a:latin typeface="Century Gothic" panose="020B0502020202020204" pitchFamily="34" charset="0"/>
                        </a:rPr>
                        <a:t>lejos</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dirty="0">
                          <a:effectLst/>
                          <a:latin typeface="Century Gothic" panose="020B0502020202020204" pitchFamily="34" charset="0"/>
                        </a:rPr>
                        <a:t>far</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4"/>
                  </a:ext>
                </a:extLst>
              </a:tr>
              <a:tr h="284578">
                <a:tc>
                  <a:txBody>
                    <a:bodyPr/>
                    <a:lstStyle/>
                    <a:p>
                      <a:pPr algn="l" fontAlgn="b"/>
                      <a:r>
                        <a:rPr lang="en-GB" sz="1700" u="none" strike="noStrike">
                          <a:effectLst/>
                          <a:latin typeface="Century Gothic" panose="020B0502020202020204" pitchFamily="34" charset="0"/>
                        </a:rPr>
                        <a:t>entre</a:t>
                      </a:r>
                      <a:endParaRPr lang="en-GB" sz="17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dirty="0">
                          <a:effectLst/>
                          <a:latin typeface="Century Gothic" panose="020B0502020202020204" pitchFamily="34" charset="0"/>
                        </a:rPr>
                        <a:t>between</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5"/>
                  </a:ext>
                </a:extLst>
              </a:tr>
              <a:tr h="284578">
                <a:tc>
                  <a:txBody>
                    <a:bodyPr/>
                    <a:lstStyle/>
                    <a:p>
                      <a:pPr algn="l" fontAlgn="b"/>
                      <a:r>
                        <a:rPr lang="en-GB" sz="1700" u="none" strike="noStrike" dirty="0">
                          <a:effectLst/>
                          <a:latin typeface="Century Gothic" panose="020B0502020202020204" pitchFamily="34" charset="0"/>
                        </a:rPr>
                        <a:t>el</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a:effectLst/>
                          <a:latin typeface="Century Gothic" panose="020B0502020202020204" pitchFamily="34" charset="0"/>
                        </a:rPr>
                        <a:t>the (m)</a:t>
                      </a:r>
                      <a:endParaRPr lang="en-GB" sz="1700" b="0" i="0" u="none" strike="noStrike">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6"/>
                  </a:ext>
                </a:extLst>
              </a:tr>
              <a:tr h="284578">
                <a:tc>
                  <a:txBody>
                    <a:bodyPr/>
                    <a:lstStyle/>
                    <a:p>
                      <a:pPr algn="l" fontAlgn="b"/>
                      <a:r>
                        <a:rPr lang="en-GB" sz="1700" u="none" strike="noStrike">
                          <a:effectLst/>
                          <a:latin typeface="Century Gothic" panose="020B0502020202020204" pitchFamily="34" charset="0"/>
                        </a:rPr>
                        <a:t>la</a:t>
                      </a:r>
                      <a:endParaRPr lang="en-GB" sz="17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u="none" strike="noStrike" dirty="0">
                          <a:effectLst/>
                          <a:latin typeface="Century Gothic" panose="020B0502020202020204" pitchFamily="34" charset="0"/>
                        </a:rPr>
                        <a:t>the (f)</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7"/>
                  </a:ext>
                </a:extLst>
              </a:tr>
            </a:tbl>
          </a:graphicData>
        </a:graphic>
      </p:graphicFrame>
      <p:sp>
        <p:nvSpPr>
          <p:cNvPr id="40" name="Rounded Rectangle 39"/>
          <p:cNvSpPr/>
          <p:nvPr/>
        </p:nvSpPr>
        <p:spPr>
          <a:xfrm>
            <a:off x="3766117" y="4449906"/>
            <a:ext cx="901447" cy="917610"/>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1.2.2 &amp; 1.1.4</a:t>
            </a:r>
          </a:p>
        </p:txBody>
      </p:sp>
      <p:sp>
        <p:nvSpPr>
          <p:cNvPr id="4" name="Title 3">
            <a:extLst>
              <a:ext uri="{FF2B5EF4-FFF2-40B4-BE49-F238E27FC236}">
                <a16:creationId xmlns:a16="http://schemas.microsoft.com/office/drawing/2014/main" id="{15DB84ED-405A-E044-A109-F8AAA3A7A4D8}"/>
              </a:ext>
            </a:extLst>
          </p:cNvPr>
          <p:cNvSpPr>
            <a:spLocks noGrp="1"/>
          </p:cNvSpPr>
          <p:nvPr>
            <p:ph type="title"/>
          </p:nvPr>
        </p:nvSpPr>
        <p:spPr>
          <a:xfrm>
            <a:off x="153391" y="123200"/>
            <a:ext cx="2035214" cy="503443"/>
          </a:xfrm>
        </p:spPr>
        <p:txBody>
          <a:bodyPr/>
          <a:lstStyle/>
          <a:p>
            <a:r>
              <a:rPr lang="en-GB" sz="2000" b="1" dirty="0">
                <a:solidFill>
                  <a:srgbClr val="FFFFFF"/>
                </a:solidFill>
                <a:latin typeface="Century Gothic" panose="020B0502020202020204" pitchFamily="34" charset="0"/>
              </a:rPr>
              <a:t>T1.2 Semana 5</a:t>
            </a:r>
            <a:endParaRPr lang="en-US" sz="2000" dirty="0"/>
          </a:p>
        </p:txBody>
      </p:sp>
      <p:sp>
        <p:nvSpPr>
          <p:cNvPr id="41"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21</a:t>
            </a:r>
          </a:p>
        </p:txBody>
      </p:sp>
      <p:graphicFrame>
        <p:nvGraphicFramePr>
          <p:cNvPr id="44" name="Table 43"/>
          <p:cNvGraphicFramePr>
            <a:graphicFrameLocks noGrp="1"/>
          </p:cNvGraphicFramePr>
          <p:nvPr>
            <p:extLst>
              <p:ext uri="{D42A27DB-BD31-4B8C-83A1-F6EECF244321}">
                <p14:modId xmlns:p14="http://schemas.microsoft.com/office/powerpoint/2010/main" val="897977212"/>
              </p:ext>
            </p:extLst>
          </p:nvPr>
        </p:nvGraphicFramePr>
        <p:xfrm>
          <a:off x="-103537" y="5878557"/>
          <a:ext cx="668422" cy="2800613"/>
        </p:xfrm>
        <a:graphic>
          <a:graphicData uri="http://schemas.openxmlformats.org/drawingml/2006/table">
            <a:tbl>
              <a:tblPr firstRow="1" bandRow="1">
                <a:tableStyleId>{5940675A-B579-460E-94D1-54222C63F5DA}</a:tableStyleId>
              </a:tblPr>
              <a:tblGrid>
                <a:gridCol w="668422">
                  <a:extLst>
                    <a:ext uri="{9D8B030D-6E8A-4147-A177-3AD203B41FA5}">
                      <a16:colId xmlns:a16="http://schemas.microsoft.com/office/drawing/2014/main" val="20000"/>
                    </a:ext>
                  </a:extLst>
                </a:gridCol>
              </a:tblGrid>
              <a:tr h="355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9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9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9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9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9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9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1572374944"/>
              </p:ext>
            </p:extLst>
          </p:nvPr>
        </p:nvGraphicFramePr>
        <p:xfrm>
          <a:off x="3117879" y="5878556"/>
          <a:ext cx="668422" cy="2800613"/>
        </p:xfrm>
        <a:graphic>
          <a:graphicData uri="http://schemas.openxmlformats.org/drawingml/2006/table">
            <a:tbl>
              <a:tblPr firstRow="1" bandRow="1">
                <a:tableStyleId>{5940675A-B579-460E-94D1-54222C63F5DA}</a:tableStyleId>
              </a:tblPr>
              <a:tblGrid>
                <a:gridCol w="668422">
                  <a:extLst>
                    <a:ext uri="{9D8B030D-6E8A-4147-A177-3AD203B41FA5}">
                      <a16:colId xmlns:a16="http://schemas.microsoft.com/office/drawing/2014/main" val="20000"/>
                    </a:ext>
                  </a:extLst>
                </a:gridCol>
              </a:tblGrid>
              <a:tr h="355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9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9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9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9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prep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9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9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5775" y="4412120"/>
            <a:ext cx="724208" cy="724208"/>
          </a:xfrm>
          <a:prstGeom prst="rect">
            <a:avLst/>
          </a:prstGeom>
        </p:spPr>
      </p:pic>
      <p:sp>
        <p:nvSpPr>
          <p:cNvPr id="46" name="Rectangle 45">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309723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a:extLst>
              <a:ext uri="{FF2B5EF4-FFF2-40B4-BE49-F238E27FC236}">
                <a16:creationId xmlns:a16="http://schemas.microsoft.com/office/drawing/2014/main" id="{62EBD834-1E2D-44FA-960B-D5E01CB2C65F}"/>
              </a:ext>
            </a:extLst>
          </p:cNvPr>
          <p:cNvSpPr/>
          <p:nvPr/>
        </p:nvSpPr>
        <p:spPr>
          <a:xfrm>
            <a:off x="143383" y="4125024"/>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Describing a place</a:t>
            </a:r>
          </a:p>
        </p:txBody>
      </p:sp>
      <p:sp>
        <p:nvSpPr>
          <p:cNvPr id="6" name="Rectangle 5">
            <a:extLst>
              <a:ext uri="{FF2B5EF4-FFF2-40B4-BE49-F238E27FC236}">
                <a16:creationId xmlns:a16="http://schemas.microsoft.com/office/drawing/2014/main" id="{187D3DE4-1B8E-4EF9-A0F4-FAE19AE97A2E}"/>
              </a:ext>
            </a:extLst>
          </p:cNvPr>
          <p:cNvSpPr/>
          <p:nvPr/>
        </p:nvSpPr>
        <p:spPr>
          <a:xfrm>
            <a:off x="5013176" y="4135771"/>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sp>
        <p:nvSpPr>
          <p:cNvPr id="7" name="Rectangle 6"/>
          <p:cNvSpPr/>
          <p:nvPr/>
        </p:nvSpPr>
        <p:spPr>
          <a:xfrm>
            <a:off x="44624" y="601664"/>
            <a:ext cx="2983509"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The plural definite article</a:t>
            </a:r>
          </a:p>
        </p:txBody>
      </p:sp>
      <p:sp>
        <p:nvSpPr>
          <p:cNvPr id="9" name="TextBox 8"/>
          <p:cNvSpPr txBox="1"/>
          <p:nvPr/>
        </p:nvSpPr>
        <p:spPr>
          <a:xfrm>
            <a:off x="69811" y="906276"/>
            <a:ext cx="6599549" cy="338554"/>
          </a:xfrm>
          <a:prstGeom prst="rect">
            <a:avLst/>
          </a:prstGeom>
          <a:noFill/>
        </p:spPr>
        <p:txBody>
          <a:bodyPr wrap="square" rtlCol="0">
            <a:spAutoFit/>
          </a:bodyPr>
          <a:lstStyle/>
          <a:p>
            <a:pPr fontAlgn="auto">
              <a:spcBef>
                <a:spcPts val="0"/>
              </a:spcBef>
              <a:spcAft>
                <a:spcPts val="0"/>
              </a:spcAft>
            </a:pPr>
            <a:r>
              <a:rPr lang="en-GB" sz="1600" dirty="0">
                <a:latin typeface="Century Gothic" panose="020B0502020202020204" pitchFamily="34" charset="0"/>
              </a:rPr>
              <a:t>To say ‘the’ before a singular noun, use ‘el’ or ‘la’.</a:t>
            </a:r>
            <a:endParaRPr lang="en-GB" sz="1600" i="1" dirty="0">
              <a:latin typeface="Century Gothic" panose="020B0502020202020204" pitchFamily="34" charset="0"/>
            </a:endParaRPr>
          </a:p>
        </p:txBody>
      </p:sp>
      <p:sp>
        <p:nvSpPr>
          <p:cNvPr id="10" name="TextBox 9"/>
          <p:cNvSpPr txBox="1"/>
          <p:nvPr/>
        </p:nvSpPr>
        <p:spPr>
          <a:xfrm>
            <a:off x="69811" y="1180109"/>
            <a:ext cx="6788189" cy="338554"/>
          </a:xfrm>
          <a:prstGeom prst="rect">
            <a:avLst/>
          </a:prstGeom>
          <a:noFill/>
        </p:spPr>
        <p:txBody>
          <a:bodyPr wrap="square" rtlCol="0">
            <a:spAutoFit/>
          </a:bodyPr>
          <a:lstStyle/>
          <a:p>
            <a:pPr fontAlgn="auto">
              <a:spcBef>
                <a:spcPts val="0"/>
              </a:spcBef>
              <a:spcAft>
                <a:spcPts val="0"/>
              </a:spcAft>
            </a:pPr>
            <a:r>
              <a:rPr lang="en-GB" sz="1600" dirty="0">
                <a:latin typeface="Century Gothic" panose="020B0502020202020204" pitchFamily="34" charset="0"/>
              </a:rPr>
              <a:t>To say ‘the’ before a plural noun (more than one), use ‘</a:t>
            </a:r>
            <a:r>
              <a:rPr lang="en-GB" sz="1600" dirty="0" err="1">
                <a:latin typeface="Century Gothic" panose="020B0502020202020204" pitchFamily="34" charset="0"/>
              </a:rPr>
              <a:t>los</a:t>
            </a:r>
            <a:r>
              <a:rPr lang="en-GB" sz="1600" dirty="0">
                <a:latin typeface="Century Gothic" panose="020B0502020202020204" pitchFamily="34" charset="0"/>
              </a:rPr>
              <a:t>’ or ‘las’.</a:t>
            </a:r>
            <a:endParaRPr lang="en-GB" sz="1600" i="1" dirty="0">
              <a:latin typeface="Century Gothic" panose="020B0502020202020204" pitchFamily="34" charset="0"/>
            </a:endParaRPr>
          </a:p>
        </p:txBody>
      </p:sp>
      <p:sp>
        <p:nvSpPr>
          <p:cNvPr id="8" name="Rectangle 7"/>
          <p:cNvSpPr/>
          <p:nvPr/>
        </p:nvSpPr>
        <p:spPr>
          <a:xfrm rot="20893647">
            <a:off x="5158183" y="400448"/>
            <a:ext cx="160813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‘the’</a:t>
            </a:r>
          </a:p>
        </p:txBody>
      </p:sp>
      <p:sp>
        <p:nvSpPr>
          <p:cNvPr id="11" name="TextBox 10"/>
          <p:cNvSpPr txBox="1"/>
          <p:nvPr/>
        </p:nvSpPr>
        <p:spPr>
          <a:xfrm>
            <a:off x="571486" y="1823456"/>
            <a:ext cx="17599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latin typeface="Century Gothic" panose="020B0502020202020204" pitchFamily="34" charset="0"/>
              </a:rPr>
              <a:t>pueblos</a:t>
            </a:r>
            <a:endParaRPr kumimoji="0" lang="en-GB" sz="1600" i="0" u="none" strike="noStrike" kern="1200" cap="none" spc="0" normalizeH="0" baseline="0" noProof="0" dirty="0">
              <a:ln>
                <a:noFill/>
              </a:ln>
              <a:effectLst/>
              <a:uLnTx/>
              <a:uFillTx/>
              <a:latin typeface="Century Gothic" panose="020B0502020202020204" pitchFamily="34" charset="0"/>
            </a:endParaRPr>
          </a:p>
        </p:txBody>
      </p:sp>
      <p:sp>
        <p:nvSpPr>
          <p:cNvPr id="12" name="TextBox 11"/>
          <p:cNvSpPr txBox="1"/>
          <p:nvPr/>
        </p:nvSpPr>
        <p:spPr>
          <a:xfrm>
            <a:off x="547466" y="2109588"/>
            <a:ext cx="40832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err="1">
                <a:ln>
                  <a:noFill/>
                </a:ln>
                <a:effectLst/>
                <a:uLnTx/>
                <a:uFillTx/>
                <a:latin typeface="Century Gothic" panose="020B0502020202020204" pitchFamily="34" charset="0"/>
                <a:ea typeface="+mn-ea"/>
                <a:cs typeface="+mn-cs"/>
              </a:rPr>
              <a:t>equipos</a:t>
            </a:r>
            <a:endParaRPr kumimoji="0" lang="en-GB" sz="160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13" name="TextBox 12"/>
          <p:cNvSpPr txBox="1"/>
          <p:nvPr/>
        </p:nvSpPr>
        <p:spPr>
          <a:xfrm>
            <a:off x="547466" y="2374703"/>
            <a:ext cx="40832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err="1">
                <a:latin typeface="Century Gothic" panose="020B0502020202020204" pitchFamily="34" charset="0"/>
              </a:rPr>
              <a:t>edificios</a:t>
            </a:r>
            <a:endParaRPr kumimoji="0" lang="en-GB" sz="1600" i="0" u="none" strike="noStrike" kern="1200" cap="none" spc="0" normalizeH="0" baseline="0" noProof="0" dirty="0">
              <a:ln>
                <a:noFill/>
              </a:ln>
              <a:effectLst/>
              <a:uLnTx/>
              <a:uFillTx/>
              <a:latin typeface="Century Gothic" panose="020B0502020202020204" pitchFamily="34" charset="0"/>
            </a:endParaRPr>
          </a:p>
        </p:txBody>
      </p:sp>
      <p:sp>
        <p:nvSpPr>
          <p:cNvPr id="14" name="TextBox 13"/>
          <p:cNvSpPr txBox="1"/>
          <p:nvPr/>
        </p:nvSpPr>
        <p:spPr>
          <a:xfrm>
            <a:off x="3807502" y="1810959"/>
            <a:ext cx="18517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err="1">
                <a:latin typeface="Century Gothic" panose="020B0502020202020204" pitchFamily="34" charset="0"/>
              </a:rPr>
              <a:t>películas</a:t>
            </a:r>
            <a:endParaRPr kumimoji="0" lang="en-GB" sz="1600" i="0" u="none" strike="noStrike" kern="1200" cap="none" spc="0" normalizeH="0" baseline="0" noProof="0" dirty="0">
              <a:ln>
                <a:noFill/>
              </a:ln>
              <a:effectLst/>
              <a:uLnTx/>
              <a:uFillTx/>
              <a:latin typeface="Century Gothic" panose="020B0502020202020204" pitchFamily="34" charset="0"/>
            </a:endParaRPr>
          </a:p>
        </p:txBody>
      </p:sp>
      <p:sp>
        <p:nvSpPr>
          <p:cNvPr id="15" name="TextBox 14"/>
          <p:cNvSpPr txBox="1"/>
          <p:nvPr/>
        </p:nvSpPr>
        <p:spPr>
          <a:xfrm>
            <a:off x="3813373" y="2084465"/>
            <a:ext cx="16734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vistas</a:t>
            </a:r>
            <a:endParaRPr kumimoji="0" lang="en-GB" sz="1600" i="0" u="none" strike="noStrike" kern="1200" cap="none" spc="0" normalizeH="0" baseline="0" noProof="0" dirty="0">
              <a:ln>
                <a:noFill/>
              </a:ln>
              <a:effectLst/>
              <a:uLnTx/>
              <a:uFillTx/>
              <a:latin typeface="Century Gothic" panose="020B0502020202020204" pitchFamily="34" charset="0"/>
            </a:endParaRPr>
          </a:p>
        </p:txBody>
      </p:sp>
      <p:sp>
        <p:nvSpPr>
          <p:cNvPr id="16" name="TextBox 15"/>
          <p:cNvSpPr txBox="1"/>
          <p:nvPr/>
        </p:nvSpPr>
        <p:spPr>
          <a:xfrm>
            <a:off x="3809809" y="2388028"/>
            <a:ext cx="16265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err="1">
                <a:latin typeface="Century Gothic" panose="020B0502020202020204" pitchFamily="34" charset="0"/>
              </a:rPr>
              <a:t>islas</a:t>
            </a:r>
            <a:endParaRPr kumimoji="0" lang="en-GB" sz="1600" i="0" u="none" strike="noStrike" kern="1200" cap="none" spc="0" normalizeH="0" baseline="0" noProof="0" dirty="0">
              <a:ln>
                <a:noFill/>
              </a:ln>
              <a:effectLst/>
              <a:uLnTx/>
              <a:uFillTx/>
              <a:latin typeface="Century Gothic" panose="020B0502020202020204" pitchFamily="34" charset="0"/>
            </a:endParaRPr>
          </a:p>
        </p:txBody>
      </p:sp>
      <p:sp>
        <p:nvSpPr>
          <p:cNvPr id="17" name="TextBox 16"/>
          <p:cNvSpPr txBox="1"/>
          <p:nvPr/>
        </p:nvSpPr>
        <p:spPr>
          <a:xfrm>
            <a:off x="164213" y="1817808"/>
            <a:ext cx="678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effectLst/>
                <a:uLnTx/>
                <a:uFillTx/>
                <a:latin typeface="Century Gothic" panose="020B0502020202020204" pitchFamily="34" charset="0"/>
                <a:ea typeface="+mn-ea"/>
                <a:cs typeface="+mn-cs"/>
              </a:rPr>
              <a:t>los</a:t>
            </a:r>
            <a:endParaRPr kumimoji="0" lang="en-GB" sz="1600" b="1"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18" name="TextBox 17"/>
          <p:cNvSpPr txBox="1"/>
          <p:nvPr/>
        </p:nvSpPr>
        <p:spPr>
          <a:xfrm>
            <a:off x="162196" y="2104868"/>
            <a:ext cx="4885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effectLst/>
                <a:uLnTx/>
                <a:uFillTx/>
                <a:latin typeface="Century Gothic" panose="020B0502020202020204" pitchFamily="34" charset="0"/>
                <a:ea typeface="+mn-ea"/>
                <a:cs typeface="+mn-cs"/>
              </a:rPr>
              <a:t>los</a:t>
            </a:r>
            <a:endParaRPr kumimoji="0" lang="en-GB" sz="1600" b="1"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19" name="TextBox 18"/>
          <p:cNvSpPr txBox="1"/>
          <p:nvPr/>
        </p:nvSpPr>
        <p:spPr>
          <a:xfrm>
            <a:off x="151439" y="2383293"/>
            <a:ext cx="678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effectLst/>
                <a:uLnTx/>
                <a:uFillTx/>
                <a:latin typeface="Century Gothic" panose="020B0502020202020204" pitchFamily="34" charset="0"/>
                <a:ea typeface="+mn-ea"/>
                <a:cs typeface="+mn-cs"/>
              </a:rPr>
              <a:t>los</a:t>
            </a:r>
            <a:endParaRPr kumimoji="0" lang="en-GB" sz="1600" b="1"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20" name="TextBox 19"/>
          <p:cNvSpPr txBox="1"/>
          <p:nvPr/>
        </p:nvSpPr>
        <p:spPr>
          <a:xfrm>
            <a:off x="3455670" y="1814866"/>
            <a:ext cx="47247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las</a:t>
            </a:r>
            <a:endParaRPr kumimoji="0" lang="en-GB" sz="1600" b="1" i="0" u="none" strike="noStrike" kern="1200" cap="none" spc="0" normalizeH="0" baseline="0" noProof="0" dirty="0">
              <a:ln>
                <a:noFill/>
              </a:ln>
              <a:effectLst/>
              <a:uLnTx/>
              <a:uFillTx/>
              <a:latin typeface="Century Gothic" panose="020B0502020202020204" pitchFamily="34" charset="0"/>
            </a:endParaRPr>
          </a:p>
        </p:txBody>
      </p:sp>
      <p:sp>
        <p:nvSpPr>
          <p:cNvPr id="21" name="TextBox 20"/>
          <p:cNvSpPr txBox="1"/>
          <p:nvPr/>
        </p:nvSpPr>
        <p:spPr>
          <a:xfrm>
            <a:off x="3452382" y="2090428"/>
            <a:ext cx="4757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las</a:t>
            </a:r>
            <a:endParaRPr kumimoji="0" lang="en-GB" sz="1600" b="1" i="0" u="none" strike="noStrike" kern="1200" cap="none" spc="0" normalizeH="0" baseline="0" noProof="0" dirty="0">
              <a:ln>
                <a:noFill/>
              </a:ln>
              <a:effectLst/>
              <a:uLnTx/>
              <a:uFillTx/>
              <a:latin typeface="Century Gothic" panose="020B0502020202020204" pitchFamily="34" charset="0"/>
            </a:endParaRPr>
          </a:p>
        </p:txBody>
      </p:sp>
      <p:sp>
        <p:nvSpPr>
          <p:cNvPr id="22" name="TextBox 21"/>
          <p:cNvSpPr txBox="1"/>
          <p:nvPr/>
        </p:nvSpPr>
        <p:spPr>
          <a:xfrm>
            <a:off x="3448304" y="2388028"/>
            <a:ext cx="5403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las</a:t>
            </a:r>
            <a:endParaRPr kumimoji="0" lang="en-GB" sz="1600" b="1" i="0" u="none" strike="noStrike" kern="1200" cap="none" spc="0" normalizeH="0" baseline="0" noProof="0" dirty="0">
              <a:ln>
                <a:noFill/>
              </a:ln>
              <a:effectLst/>
              <a:uLnTx/>
              <a:uFillTx/>
              <a:latin typeface="Century Gothic" panose="020B0502020202020204" pitchFamily="34" charset="0"/>
            </a:endParaRPr>
          </a:p>
        </p:txBody>
      </p:sp>
      <p:sp>
        <p:nvSpPr>
          <p:cNvPr id="23" name="TextBox 22"/>
          <p:cNvSpPr txBox="1"/>
          <p:nvPr/>
        </p:nvSpPr>
        <p:spPr>
          <a:xfrm>
            <a:off x="1833587" y="1835033"/>
            <a:ext cx="160501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the villages</a:t>
            </a:r>
            <a:endParaRPr kumimoji="0" lang="en-GB" sz="1600" b="0" i="0" u="none" strike="noStrike" kern="1200" cap="none" spc="0" normalizeH="0" baseline="0" noProof="0" dirty="0">
              <a:ln>
                <a:noFill/>
              </a:ln>
              <a:effectLst/>
              <a:uLnTx/>
              <a:uFillTx/>
              <a:latin typeface="Century Gothic" panose="020B0502020202020204" pitchFamily="34" charset="0"/>
            </a:endParaRPr>
          </a:p>
        </p:txBody>
      </p:sp>
      <p:sp>
        <p:nvSpPr>
          <p:cNvPr id="24" name="TextBox 23"/>
          <p:cNvSpPr txBox="1"/>
          <p:nvPr/>
        </p:nvSpPr>
        <p:spPr>
          <a:xfrm>
            <a:off x="1834878" y="2084776"/>
            <a:ext cx="159400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latin typeface="Century Gothic" panose="020B0502020202020204" pitchFamily="34" charset="0"/>
              </a:rPr>
              <a:t>the teams</a:t>
            </a:r>
            <a:endParaRPr kumimoji="0" lang="en-GB" sz="1600" b="0" i="0" u="none" strike="noStrike" kern="1200" cap="none" spc="0" normalizeH="0" baseline="0" noProof="0" dirty="0">
              <a:ln>
                <a:noFill/>
              </a:ln>
              <a:effectLst/>
              <a:uLnTx/>
              <a:uFillTx/>
              <a:latin typeface="Century Gothic" panose="020B0502020202020204" pitchFamily="34" charset="0"/>
            </a:endParaRPr>
          </a:p>
        </p:txBody>
      </p:sp>
      <p:sp>
        <p:nvSpPr>
          <p:cNvPr id="25" name="TextBox 24"/>
          <p:cNvSpPr txBox="1"/>
          <p:nvPr/>
        </p:nvSpPr>
        <p:spPr>
          <a:xfrm>
            <a:off x="1815455" y="2368932"/>
            <a:ext cx="15049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latin typeface="Century Gothic" panose="020B0502020202020204" pitchFamily="34" charset="0"/>
              </a:rPr>
              <a:t>the buildings</a:t>
            </a:r>
            <a:endParaRPr kumimoji="0" lang="en-GB" sz="1600" b="0" i="0" u="none" strike="noStrike" kern="1200" cap="none" spc="0" normalizeH="0" baseline="0" noProof="0" dirty="0">
              <a:ln>
                <a:noFill/>
              </a:ln>
              <a:effectLst/>
              <a:uLnTx/>
              <a:uFillTx/>
              <a:latin typeface="Century Gothic" panose="020B0502020202020204" pitchFamily="34" charset="0"/>
            </a:endParaRPr>
          </a:p>
        </p:txBody>
      </p:sp>
      <p:sp>
        <p:nvSpPr>
          <p:cNvPr id="26" name="TextBox 25"/>
          <p:cNvSpPr txBox="1"/>
          <p:nvPr/>
        </p:nvSpPr>
        <p:spPr>
          <a:xfrm>
            <a:off x="4824307" y="1807319"/>
            <a:ext cx="253241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latin typeface="Century Gothic" panose="020B0502020202020204" pitchFamily="34" charset="0"/>
              </a:rPr>
              <a:t>the films</a:t>
            </a:r>
            <a:endParaRPr kumimoji="0" lang="en-GB" sz="1600" b="0" i="0" u="none" strike="noStrike" kern="1200" cap="none" spc="0" normalizeH="0" baseline="0" noProof="0" dirty="0">
              <a:ln>
                <a:noFill/>
              </a:ln>
              <a:effectLst/>
              <a:uLnTx/>
              <a:uFillTx/>
              <a:latin typeface="Century Gothic" panose="020B0502020202020204" pitchFamily="34" charset="0"/>
            </a:endParaRPr>
          </a:p>
        </p:txBody>
      </p:sp>
      <p:sp>
        <p:nvSpPr>
          <p:cNvPr id="27" name="TextBox 26"/>
          <p:cNvSpPr txBox="1"/>
          <p:nvPr/>
        </p:nvSpPr>
        <p:spPr>
          <a:xfrm>
            <a:off x="4821802" y="2084465"/>
            <a:ext cx="23306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latin typeface="Century Gothic" panose="020B0502020202020204" pitchFamily="34" charset="0"/>
              </a:rPr>
              <a:t>the views</a:t>
            </a:r>
            <a:endParaRPr kumimoji="0" lang="en-GB" sz="1600" b="0" i="0" u="none" strike="noStrike" kern="1200" cap="none" spc="0" normalizeH="0" baseline="0" noProof="0" dirty="0">
              <a:ln>
                <a:noFill/>
              </a:ln>
              <a:effectLst/>
              <a:uLnTx/>
              <a:uFillTx/>
              <a:latin typeface="Century Gothic" panose="020B0502020202020204" pitchFamily="34" charset="0"/>
            </a:endParaRPr>
          </a:p>
        </p:txBody>
      </p:sp>
      <p:sp>
        <p:nvSpPr>
          <p:cNvPr id="28" name="TextBox 27"/>
          <p:cNvSpPr txBox="1"/>
          <p:nvPr/>
        </p:nvSpPr>
        <p:spPr>
          <a:xfrm>
            <a:off x="4821802" y="2383293"/>
            <a:ext cx="23038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latin typeface="Century Gothic" panose="020B0502020202020204" pitchFamily="34" charset="0"/>
              </a:rPr>
              <a:t>the islands</a:t>
            </a:r>
            <a:endParaRPr kumimoji="0" lang="en-GB" sz="1600" b="0" i="0" u="none" strike="noStrike" kern="1200" cap="none" spc="0" normalizeH="0" baseline="0" noProof="0" dirty="0">
              <a:ln>
                <a:noFill/>
              </a:ln>
              <a:effectLst/>
              <a:uLnTx/>
              <a:uFillTx/>
              <a:latin typeface="Century Gothic" panose="020B0502020202020204" pitchFamily="34" charset="0"/>
            </a:endParaRPr>
          </a:p>
        </p:txBody>
      </p:sp>
      <p:sp>
        <p:nvSpPr>
          <p:cNvPr id="29" name="TextBox 28"/>
          <p:cNvSpPr txBox="1"/>
          <p:nvPr/>
        </p:nvSpPr>
        <p:spPr>
          <a:xfrm>
            <a:off x="750428" y="1497337"/>
            <a:ext cx="4500520" cy="338554"/>
          </a:xfrm>
          <a:prstGeom prst="rect">
            <a:avLst/>
          </a:prstGeom>
          <a:noFill/>
        </p:spPr>
        <p:txBody>
          <a:bodyPr wrap="square" rtlCol="0">
            <a:spAutoFit/>
          </a:bodyPr>
          <a:lstStyle/>
          <a:p>
            <a:r>
              <a:rPr lang="en-GB" sz="1600" b="1" dirty="0">
                <a:latin typeface="Century Gothic" panose="020B0502020202020204" pitchFamily="34" charset="0"/>
              </a:rPr>
              <a:t>Masculine nouns</a:t>
            </a:r>
            <a:endParaRPr lang="en-GB" sz="1600" b="1" i="1" dirty="0">
              <a:latin typeface="Century Gothic" panose="020B0502020202020204" pitchFamily="34" charset="0"/>
            </a:endParaRPr>
          </a:p>
        </p:txBody>
      </p:sp>
      <p:sp>
        <p:nvSpPr>
          <p:cNvPr id="30" name="TextBox 29"/>
          <p:cNvSpPr txBox="1"/>
          <p:nvPr/>
        </p:nvSpPr>
        <p:spPr>
          <a:xfrm>
            <a:off x="3985266" y="1497337"/>
            <a:ext cx="4500520" cy="338554"/>
          </a:xfrm>
          <a:prstGeom prst="rect">
            <a:avLst/>
          </a:prstGeom>
          <a:noFill/>
        </p:spPr>
        <p:txBody>
          <a:bodyPr wrap="square" rtlCol="0">
            <a:spAutoFit/>
          </a:bodyPr>
          <a:lstStyle/>
          <a:p>
            <a:r>
              <a:rPr lang="en-GB" sz="1600" b="1" dirty="0">
                <a:latin typeface="Century Gothic" panose="020B0502020202020204" pitchFamily="34" charset="0"/>
              </a:rPr>
              <a:t>Feminine nouns</a:t>
            </a:r>
            <a:endParaRPr lang="en-GB" sz="1600" b="1" i="1" dirty="0">
              <a:latin typeface="Century Gothic" panose="020B0502020202020204" pitchFamily="34" charset="0"/>
            </a:endParaRPr>
          </a:p>
        </p:txBody>
      </p:sp>
      <p:sp>
        <p:nvSpPr>
          <p:cNvPr id="31" name="Rectangle 30"/>
          <p:cNvSpPr/>
          <p:nvPr/>
        </p:nvSpPr>
        <p:spPr>
          <a:xfrm>
            <a:off x="94927" y="2734274"/>
            <a:ext cx="3097323" cy="338554"/>
          </a:xfrm>
          <a:prstGeom prst="rect">
            <a:avLst/>
          </a:prstGeom>
        </p:spPr>
        <p:txBody>
          <a:bodyPr wrap="none">
            <a:spAutoFit/>
          </a:bodyPr>
          <a:lstStyle/>
          <a:p>
            <a:pPr lvl="0"/>
            <a:r>
              <a:rPr lang="en-GB" sz="1600" b="1" dirty="0">
                <a:solidFill>
                  <a:srgbClr val="000000"/>
                </a:solidFill>
                <a:latin typeface="Century Gothic" panose="020B0502020202020204" pitchFamily="34" charset="0"/>
              </a:rPr>
              <a:t>Nouns ending in a consonant</a:t>
            </a:r>
          </a:p>
        </p:txBody>
      </p:sp>
      <p:sp>
        <p:nvSpPr>
          <p:cNvPr id="32" name="TextBox 31"/>
          <p:cNvSpPr txBox="1"/>
          <p:nvPr/>
        </p:nvSpPr>
        <p:spPr>
          <a:xfrm>
            <a:off x="94927" y="3043811"/>
            <a:ext cx="6658979"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If a noun ends in a consonant, remember we do not just add ‘</a:t>
            </a:r>
            <a:r>
              <a:rPr lang="en-GB" sz="1600" b="1" dirty="0">
                <a:latin typeface="Century Gothic" panose="020B0502020202020204" pitchFamily="34" charset="0"/>
              </a:rPr>
              <a:t>s</a:t>
            </a:r>
            <a:r>
              <a:rPr lang="en-GB" sz="1600" dirty="0">
                <a:latin typeface="Century Gothic" panose="020B0502020202020204" pitchFamily="34" charset="0"/>
              </a:rPr>
              <a:t>’ but ‘</a:t>
            </a:r>
            <a:r>
              <a:rPr lang="en-GB" sz="1600" b="1" dirty="0" err="1">
                <a:latin typeface="Century Gothic" panose="020B0502020202020204" pitchFamily="34" charset="0"/>
              </a:rPr>
              <a:t>es</a:t>
            </a:r>
            <a:r>
              <a:rPr lang="en-GB" sz="1600" dirty="0">
                <a:latin typeface="Century Gothic" panose="020B0502020202020204" pitchFamily="34" charset="0"/>
              </a:rPr>
              <a:t>’:</a:t>
            </a:r>
            <a:endParaRPr kumimoji="0" lang="en-GB" sz="1600" b="0" i="0" u="none" strike="noStrike" kern="1200" cap="none" spc="0" normalizeH="0" baseline="0" noProof="0" dirty="0">
              <a:ln>
                <a:noFill/>
              </a:ln>
              <a:effectLst/>
              <a:uLnTx/>
              <a:uFillTx/>
              <a:latin typeface="Century Gothic" panose="020B0502020202020204" pitchFamily="34" charset="0"/>
            </a:endParaRPr>
          </a:p>
        </p:txBody>
      </p:sp>
      <p:sp>
        <p:nvSpPr>
          <p:cNvPr id="33" name="TextBox 32"/>
          <p:cNvSpPr txBox="1"/>
          <p:nvPr/>
        </p:nvSpPr>
        <p:spPr>
          <a:xfrm>
            <a:off x="645854" y="3527528"/>
            <a:ext cx="3091561" cy="338554"/>
          </a:xfrm>
          <a:prstGeom prst="rect">
            <a:avLst/>
          </a:prstGeom>
          <a:noFill/>
        </p:spPr>
        <p:txBody>
          <a:bodyPr wrap="square" rtlCol="0">
            <a:spAutoFit/>
          </a:bodyPr>
          <a:lstStyle/>
          <a:p>
            <a:pPr fontAlgn="auto">
              <a:spcBef>
                <a:spcPts val="0"/>
              </a:spcBef>
              <a:spcAft>
                <a:spcPts val="0"/>
              </a:spcAft>
              <a:defRPr/>
            </a:pPr>
            <a:r>
              <a:rPr lang="en-GB" sz="1600" u="sng" dirty="0">
                <a:latin typeface="Century Gothic" panose="020B0502020202020204" pitchFamily="34" charset="0"/>
              </a:rPr>
              <a:t>el</a:t>
            </a:r>
            <a:r>
              <a:rPr lang="en-GB" sz="1600" dirty="0">
                <a:latin typeface="Century Gothic" panose="020B0502020202020204" pitchFamily="34" charset="0"/>
              </a:rPr>
              <a:t> </a:t>
            </a:r>
            <a:r>
              <a:rPr lang="en-GB" sz="1600" dirty="0" err="1">
                <a:latin typeface="Century Gothic" panose="020B0502020202020204" pitchFamily="34" charset="0"/>
              </a:rPr>
              <a:t>profesor</a:t>
            </a:r>
            <a:endParaRPr lang="en-GB" sz="1600" dirty="0">
              <a:latin typeface="Century Gothic" panose="020B0502020202020204" pitchFamily="34" charset="0"/>
            </a:endParaRPr>
          </a:p>
        </p:txBody>
      </p:sp>
      <p:sp>
        <p:nvSpPr>
          <p:cNvPr id="34" name="TextBox 33"/>
          <p:cNvSpPr txBox="1"/>
          <p:nvPr/>
        </p:nvSpPr>
        <p:spPr>
          <a:xfrm>
            <a:off x="1828983" y="3540323"/>
            <a:ext cx="1660157" cy="338554"/>
          </a:xfrm>
          <a:prstGeom prst="rect">
            <a:avLst/>
          </a:prstGeom>
          <a:noFill/>
        </p:spPr>
        <p:txBody>
          <a:bodyPr wrap="square" rtlCol="0">
            <a:spAutoFit/>
          </a:bodyPr>
          <a:lstStyle/>
          <a:p>
            <a:pPr fontAlgn="auto">
              <a:spcBef>
                <a:spcPts val="0"/>
              </a:spcBef>
              <a:spcAft>
                <a:spcPts val="0"/>
              </a:spcAft>
              <a:defRPr/>
            </a:pPr>
            <a:r>
              <a:rPr lang="en-GB" sz="1600" b="1" dirty="0">
                <a:latin typeface="Century Gothic" panose="020B0502020202020204" pitchFamily="34" charset="0"/>
              </a:rPr>
              <a:t>los</a:t>
            </a:r>
            <a:r>
              <a:rPr lang="en-GB" sz="1600" dirty="0">
                <a:latin typeface="Century Gothic" panose="020B0502020202020204" pitchFamily="34" charset="0"/>
              </a:rPr>
              <a:t> </a:t>
            </a:r>
            <a:r>
              <a:rPr lang="en-GB" sz="1600" dirty="0" err="1">
                <a:latin typeface="Century Gothic" panose="020B0502020202020204" pitchFamily="34" charset="0"/>
              </a:rPr>
              <a:t>profesor</a:t>
            </a:r>
            <a:r>
              <a:rPr lang="en-GB" sz="1600" b="1" dirty="0" err="1">
                <a:latin typeface="Century Gothic" panose="020B0502020202020204" pitchFamily="34" charset="0"/>
              </a:rPr>
              <a:t>es</a:t>
            </a:r>
            <a:endParaRPr lang="en-GB" sz="1600" dirty="0">
              <a:latin typeface="Century Gothic" panose="020B0502020202020204" pitchFamily="34" charset="0"/>
            </a:endParaRPr>
          </a:p>
        </p:txBody>
      </p:sp>
      <p:sp>
        <p:nvSpPr>
          <p:cNvPr id="35" name="TextBox 34"/>
          <p:cNvSpPr txBox="1"/>
          <p:nvPr/>
        </p:nvSpPr>
        <p:spPr>
          <a:xfrm>
            <a:off x="645854" y="3771413"/>
            <a:ext cx="3091561" cy="338554"/>
          </a:xfrm>
          <a:prstGeom prst="rect">
            <a:avLst/>
          </a:prstGeom>
          <a:noFill/>
        </p:spPr>
        <p:txBody>
          <a:bodyPr wrap="square" rtlCol="0">
            <a:spAutoFit/>
          </a:bodyPr>
          <a:lstStyle/>
          <a:p>
            <a:pPr fontAlgn="auto">
              <a:spcBef>
                <a:spcPts val="0"/>
              </a:spcBef>
              <a:spcAft>
                <a:spcPts val="0"/>
              </a:spcAft>
              <a:defRPr/>
            </a:pPr>
            <a:r>
              <a:rPr lang="en-GB" sz="1600" u="sng" dirty="0">
                <a:latin typeface="Century Gothic" panose="020B0502020202020204" pitchFamily="34" charset="0"/>
              </a:rPr>
              <a:t>el</a:t>
            </a:r>
            <a:r>
              <a:rPr lang="en-GB" sz="1600" dirty="0">
                <a:latin typeface="Century Gothic" panose="020B0502020202020204" pitchFamily="34" charset="0"/>
              </a:rPr>
              <a:t> </a:t>
            </a:r>
            <a:r>
              <a:rPr lang="en-GB" sz="1600" dirty="0" err="1">
                <a:latin typeface="Century Gothic" panose="020B0502020202020204" pitchFamily="34" charset="0"/>
              </a:rPr>
              <a:t>autor</a:t>
            </a:r>
            <a:endParaRPr lang="en-GB" sz="1600" dirty="0">
              <a:latin typeface="Century Gothic" panose="020B0502020202020204" pitchFamily="34" charset="0"/>
            </a:endParaRPr>
          </a:p>
        </p:txBody>
      </p:sp>
      <p:sp>
        <p:nvSpPr>
          <p:cNvPr id="36" name="TextBox 35"/>
          <p:cNvSpPr txBox="1"/>
          <p:nvPr/>
        </p:nvSpPr>
        <p:spPr>
          <a:xfrm>
            <a:off x="1831864" y="3771413"/>
            <a:ext cx="1476098" cy="338554"/>
          </a:xfrm>
          <a:prstGeom prst="rect">
            <a:avLst/>
          </a:prstGeom>
          <a:noFill/>
        </p:spPr>
        <p:txBody>
          <a:bodyPr wrap="square" rtlCol="0">
            <a:spAutoFit/>
          </a:bodyPr>
          <a:lstStyle/>
          <a:p>
            <a:pPr fontAlgn="auto">
              <a:spcBef>
                <a:spcPts val="0"/>
              </a:spcBef>
              <a:spcAft>
                <a:spcPts val="0"/>
              </a:spcAft>
              <a:defRPr/>
            </a:pPr>
            <a:r>
              <a:rPr lang="en-GB" sz="1600" b="1" dirty="0">
                <a:latin typeface="Century Gothic" panose="020B0502020202020204" pitchFamily="34" charset="0"/>
              </a:rPr>
              <a:t>los</a:t>
            </a:r>
            <a:r>
              <a:rPr lang="en-GB" sz="1600" dirty="0">
                <a:latin typeface="Century Gothic" panose="020B0502020202020204" pitchFamily="34" charset="0"/>
              </a:rPr>
              <a:t> </a:t>
            </a:r>
            <a:r>
              <a:rPr lang="en-GB" sz="1600" dirty="0" err="1">
                <a:latin typeface="Century Gothic" panose="020B0502020202020204" pitchFamily="34" charset="0"/>
              </a:rPr>
              <a:t>autor</a:t>
            </a:r>
            <a:r>
              <a:rPr lang="en-GB" sz="1600" b="1" dirty="0" err="1">
                <a:latin typeface="Century Gothic" panose="020B0502020202020204" pitchFamily="34" charset="0"/>
              </a:rPr>
              <a:t>es</a:t>
            </a:r>
            <a:endParaRPr lang="en-GB" sz="1600" dirty="0">
              <a:latin typeface="Century Gothic" panose="020B0502020202020204" pitchFamily="34" charset="0"/>
            </a:endParaRPr>
          </a:p>
        </p:txBody>
      </p:sp>
      <p:sp>
        <p:nvSpPr>
          <p:cNvPr id="37" name="TextBox 36"/>
          <p:cNvSpPr txBox="1"/>
          <p:nvPr/>
        </p:nvSpPr>
        <p:spPr>
          <a:xfrm>
            <a:off x="3577800" y="3550877"/>
            <a:ext cx="3091561" cy="338554"/>
          </a:xfrm>
          <a:prstGeom prst="rect">
            <a:avLst/>
          </a:prstGeom>
          <a:noFill/>
        </p:spPr>
        <p:txBody>
          <a:bodyPr wrap="square" rtlCol="0">
            <a:spAutoFit/>
          </a:bodyPr>
          <a:lstStyle/>
          <a:p>
            <a:pPr fontAlgn="auto">
              <a:spcBef>
                <a:spcPts val="0"/>
              </a:spcBef>
              <a:spcAft>
                <a:spcPts val="0"/>
              </a:spcAft>
              <a:defRPr/>
            </a:pPr>
            <a:r>
              <a:rPr lang="en-GB" sz="1600" u="sng" dirty="0">
                <a:latin typeface="Century Gothic" panose="020B0502020202020204" pitchFamily="34" charset="0"/>
              </a:rPr>
              <a:t>la</a:t>
            </a:r>
            <a:r>
              <a:rPr lang="en-GB" sz="1600" dirty="0">
                <a:latin typeface="Century Gothic" panose="020B0502020202020204" pitchFamily="34" charset="0"/>
              </a:rPr>
              <a:t> ciudad</a:t>
            </a:r>
          </a:p>
        </p:txBody>
      </p:sp>
      <p:sp>
        <p:nvSpPr>
          <p:cNvPr id="38" name="TextBox 37"/>
          <p:cNvSpPr txBox="1"/>
          <p:nvPr/>
        </p:nvSpPr>
        <p:spPr>
          <a:xfrm>
            <a:off x="4783437" y="3550877"/>
            <a:ext cx="3091561" cy="338554"/>
          </a:xfrm>
          <a:prstGeom prst="rect">
            <a:avLst/>
          </a:prstGeom>
          <a:noFill/>
        </p:spPr>
        <p:txBody>
          <a:bodyPr wrap="square" rtlCol="0">
            <a:spAutoFit/>
          </a:bodyPr>
          <a:lstStyle/>
          <a:p>
            <a:pPr fontAlgn="auto">
              <a:spcBef>
                <a:spcPts val="0"/>
              </a:spcBef>
              <a:spcAft>
                <a:spcPts val="0"/>
              </a:spcAft>
              <a:defRPr/>
            </a:pPr>
            <a:r>
              <a:rPr lang="en-GB" sz="1600" b="1" dirty="0">
                <a:latin typeface="Century Gothic" panose="020B0502020202020204" pitchFamily="34" charset="0"/>
              </a:rPr>
              <a:t>las</a:t>
            </a:r>
            <a:r>
              <a:rPr lang="en-GB" sz="1600" dirty="0">
                <a:latin typeface="Century Gothic" panose="020B0502020202020204" pitchFamily="34" charset="0"/>
              </a:rPr>
              <a:t> </a:t>
            </a:r>
            <a:r>
              <a:rPr lang="en-GB" sz="1600" dirty="0" err="1">
                <a:latin typeface="Century Gothic" panose="020B0502020202020204" pitchFamily="34" charset="0"/>
              </a:rPr>
              <a:t>ciudad</a:t>
            </a:r>
            <a:r>
              <a:rPr lang="en-GB" sz="1600" b="1" dirty="0" err="1">
                <a:latin typeface="Century Gothic" panose="020B0502020202020204" pitchFamily="34" charset="0"/>
              </a:rPr>
              <a:t>es</a:t>
            </a:r>
            <a:endParaRPr lang="en-GB" sz="1600" dirty="0">
              <a:latin typeface="Century Gothic" panose="020B0502020202020204" pitchFamily="34" charset="0"/>
            </a:endParaRPr>
          </a:p>
        </p:txBody>
      </p:sp>
      <p:sp>
        <p:nvSpPr>
          <p:cNvPr id="39" name="TextBox 38"/>
          <p:cNvSpPr txBox="1"/>
          <p:nvPr/>
        </p:nvSpPr>
        <p:spPr>
          <a:xfrm>
            <a:off x="3577799" y="3813660"/>
            <a:ext cx="3091561" cy="338554"/>
          </a:xfrm>
          <a:prstGeom prst="rect">
            <a:avLst/>
          </a:prstGeom>
          <a:noFill/>
        </p:spPr>
        <p:txBody>
          <a:bodyPr wrap="square" rtlCol="0">
            <a:spAutoFit/>
          </a:bodyPr>
          <a:lstStyle/>
          <a:p>
            <a:pPr fontAlgn="auto">
              <a:spcBef>
                <a:spcPts val="0"/>
              </a:spcBef>
              <a:spcAft>
                <a:spcPts val="0"/>
              </a:spcAft>
              <a:defRPr/>
            </a:pPr>
            <a:r>
              <a:rPr lang="en-GB" sz="1600" u="sng" dirty="0">
                <a:latin typeface="Century Gothic" panose="020B0502020202020204" pitchFamily="34" charset="0"/>
              </a:rPr>
              <a:t>la</a:t>
            </a:r>
            <a:r>
              <a:rPr lang="en-GB" sz="1600" dirty="0">
                <a:latin typeface="Century Gothic" panose="020B0502020202020204" pitchFamily="34" charset="0"/>
              </a:rPr>
              <a:t> flor </a:t>
            </a:r>
          </a:p>
        </p:txBody>
      </p:sp>
      <p:sp>
        <p:nvSpPr>
          <p:cNvPr id="40" name="TextBox 39"/>
          <p:cNvSpPr txBox="1"/>
          <p:nvPr/>
        </p:nvSpPr>
        <p:spPr>
          <a:xfrm>
            <a:off x="4787814" y="3788297"/>
            <a:ext cx="3091561" cy="338554"/>
          </a:xfrm>
          <a:prstGeom prst="rect">
            <a:avLst/>
          </a:prstGeom>
          <a:noFill/>
        </p:spPr>
        <p:txBody>
          <a:bodyPr wrap="square" rtlCol="0">
            <a:spAutoFit/>
          </a:bodyPr>
          <a:lstStyle/>
          <a:p>
            <a:pPr fontAlgn="auto">
              <a:spcBef>
                <a:spcPts val="0"/>
              </a:spcBef>
              <a:spcAft>
                <a:spcPts val="0"/>
              </a:spcAft>
              <a:defRPr/>
            </a:pPr>
            <a:r>
              <a:rPr lang="en-GB" sz="1600" b="1" dirty="0">
                <a:latin typeface="Century Gothic" panose="020B0502020202020204" pitchFamily="34" charset="0"/>
              </a:rPr>
              <a:t>las</a:t>
            </a:r>
            <a:r>
              <a:rPr lang="en-GB" sz="1600" dirty="0">
                <a:latin typeface="Century Gothic" panose="020B0502020202020204" pitchFamily="34" charset="0"/>
              </a:rPr>
              <a:t> </a:t>
            </a:r>
            <a:r>
              <a:rPr lang="en-GB" sz="1600" dirty="0" err="1">
                <a:latin typeface="Century Gothic" panose="020B0502020202020204" pitchFamily="34" charset="0"/>
              </a:rPr>
              <a:t>flor</a:t>
            </a:r>
            <a:r>
              <a:rPr lang="en-GB" sz="1600" b="1" dirty="0" err="1">
                <a:latin typeface="Century Gothic" panose="020B0502020202020204" pitchFamily="34" charset="0"/>
              </a:rPr>
              <a:t>es</a:t>
            </a:r>
            <a:endParaRPr lang="en-GB" sz="1600" dirty="0">
              <a:latin typeface="Century Gothic" panose="020B0502020202020204" pitchFamily="34" charset="0"/>
            </a:endParaRPr>
          </a:p>
        </p:txBody>
      </p:sp>
      <p:graphicFrame>
        <p:nvGraphicFramePr>
          <p:cNvPr id="42" name="Table 41"/>
          <p:cNvGraphicFramePr>
            <a:graphicFrameLocks noGrp="1"/>
          </p:cNvGraphicFramePr>
          <p:nvPr>
            <p:extLst>
              <p:ext uri="{D42A27DB-BD31-4B8C-83A1-F6EECF244321}">
                <p14:modId xmlns:p14="http://schemas.microsoft.com/office/powerpoint/2010/main" val="1528733215"/>
              </p:ext>
            </p:extLst>
          </p:nvPr>
        </p:nvGraphicFramePr>
        <p:xfrm>
          <a:off x="573139" y="4656921"/>
          <a:ext cx="3079432" cy="4415040"/>
        </p:xfrm>
        <a:graphic>
          <a:graphicData uri="http://schemas.openxmlformats.org/drawingml/2006/table">
            <a:tbl>
              <a:tblPr>
                <a:tableStyleId>{5940675A-B579-460E-94D1-54222C63F5DA}</a:tableStyleId>
              </a:tblPr>
              <a:tblGrid>
                <a:gridCol w="156726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61919">
                <a:tc>
                  <a:txBody>
                    <a:bodyPr/>
                    <a:lstStyle/>
                    <a:p>
                      <a:pPr algn="l" fontAlgn="b"/>
                      <a:r>
                        <a:rPr lang="en-GB" sz="1800" u="none" strike="noStrike" dirty="0">
                          <a:effectLst/>
                          <a:latin typeface="Century Gothic" panose="020B0502020202020204" pitchFamily="34" charset="0"/>
                        </a:rPr>
                        <a:t>el </a:t>
                      </a:r>
                      <a:r>
                        <a:rPr lang="en-GB" sz="1800" u="none" strike="noStrike" dirty="0" err="1">
                          <a:effectLst/>
                          <a:latin typeface="Century Gothic" panose="020B0502020202020204" pitchFamily="34" charset="0"/>
                        </a:rPr>
                        <a:t>edificio</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building</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0"/>
                  </a:ext>
                </a:extLst>
              </a:tr>
              <a:tr h="361919">
                <a:tc>
                  <a:txBody>
                    <a:bodyPr/>
                    <a:lstStyle/>
                    <a:p>
                      <a:pPr algn="l" fontAlgn="b"/>
                      <a:r>
                        <a:rPr lang="en-GB" sz="1800" u="none" strike="noStrike" dirty="0">
                          <a:effectLst/>
                          <a:latin typeface="Century Gothic" panose="020B0502020202020204" pitchFamily="34" charset="0"/>
                        </a:rPr>
                        <a:t>el </a:t>
                      </a:r>
                      <a:r>
                        <a:rPr lang="en-GB" sz="1800" u="none" strike="noStrike" dirty="0" err="1">
                          <a:effectLst/>
                          <a:latin typeface="Century Gothic" panose="020B0502020202020204" pitchFamily="34" charset="0"/>
                        </a:rPr>
                        <a:t>equipo</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team</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1"/>
                  </a:ext>
                </a:extLst>
              </a:tr>
              <a:tr h="361919">
                <a:tc>
                  <a:txBody>
                    <a:bodyPr/>
                    <a:lstStyle/>
                    <a:p>
                      <a:pPr algn="l" fontAlgn="b"/>
                      <a:r>
                        <a:rPr lang="en-GB" sz="1800" u="none" strike="noStrike" dirty="0">
                          <a:effectLst/>
                          <a:latin typeface="Century Gothic" panose="020B0502020202020204" pitchFamily="34" charset="0"/>
                        </a:rPr>
                        <a:t>la </a:t>
                      </a:r>
                      <a:r>
                        <a:rPr lang="en-GB" sz="1800" u="none" strike="noStrike" dirty="0" err="1">
                          <a:effectLst/>
                          <a:latin typeface="Century Gothic" panose="020B0502020202020204" pitchFamily="34" charset="0"/>
                        </a:rPr>
                        <a:t>familia</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family</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2"/>
                  </a:ext>
                </a:extLst>
              </a:tr>
              <a:tr h="361919">
                <a:tc>
                  <a:txBody>
                    <a:bodyPr/>
                    <a:lstStyle/>
                    <a:p>
                      <a:pPr algn="l" fontAlgn="b"/>
                      <a:r>
                        <a:rPr lang="en-GB" sz="1800" u="none" strike="noStrike" dirty="0">
                          <a:effectLst/>
                          <a:latin typeface="Century Gothic" panose="020B0502020202020204" pitchFamily="34" charset="0"/>
                        </a:rPr>
                        <a:t>la </a:t>
                      </a:r>
                      <a:r>
                        <a:rPr lang="en-GB" sz="1800" u="none" strike="noStrike" dirty="0" err="1">
                          <a:effectLst/>
                          <a:latin typeface="Century Gothic" panose="020B0502020202020204" pitchFamily="34" charset="0"/>
                        </a:rPr>
                        <a:t>isla</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island</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3"/>
                  </a:ext>
                </a:extLst>
              </a:tr>
              <a:tr h="361919">
                <a:tc>
                  <a:txBody>
                    <a:bodyPr/>
                    <a:lstStyle/>
                    <a:p>
                      <a:pPr algn="l" fontAlgn="b"/>
                      <a:r>
                        <a:rPr lang="en-GB" sz="1800" u="none" strike="noStrike" dirty="0">
                          <a:effectLst/>
                          <a:latin typeface="Century Gothic" panose="020B0502020202020204" pitchFamily="34" charset="0"/>
                        </a:rPr>
                        <a:t>la </a:t>
                      </a:r>
                      <a:r>
                        <a:rPr lang="en-GB" sz="1800" u="none" strike="noStrike" dirty="0" err="1">
                          <a:effectLst/>
                          <a:latin typeface="Century Gothic" panose="020B0502020202020204" pitchFamily="34" charset="0"/>
                        </a:rPr>
                        <a:t>película</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film</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4"/>
                  </a:ext>
                </a:extLst>
              </a:tr>
              <a:tr h="361919">
                <a:tc>
                  <a:txBody>
                    <a:bodyPr/>
                    <a:lstStyle/>
                    <a:p>
                      <a:pPr algn="l" fontAlgn="b"/>
                      <a:r>
                        <a:rPr lang="en-GB" sz="1800" u="none" strike="noStrike" dirty="0">
                          <a:effectLst/>
                          <a:latin typeface="Century Gothic" panose="020B0502020202020204" pitchFamily="34" charset="0"/>
                        </a:rPr>
                        <a:t>el </a:t>
                      </a:r>
                      <a:r>
                        <a:rPr lang="en-GB" sz="1800" u="none" strike="noStrike" dirty="0" err="1">
                          <a:effectLst/>
                          <a:latin typeface="Century Gothic" panose="020B0502020202020204" pitchFamily="34" charset="0"/>
                        </a:rPr>
                        <a:t>plato</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plate, dish</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5"/>
                  </a:ext>
                </a:extLst>
              </a:tr>
              <a:tr h="361919">
                <a:tc>
                  <a:txBody>
                    <a:bodyPr/>
                    <a:lstStyle/>
                    <a:p>
                      <a:pPr algn="l" fontAlgn="b"/>
                      <a:r>
                        <a:rPr lang="en-GB" sz="1800" u="none" strike="noStrike" dirty="0">
                          <a:effectLst/>
                          <a:latin typeface="Century Gothic" panose="020B0502020202020204" pitchFamily="34" charset="0"/>
                        </a:rPr>
                        <a:t>el pueblo</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town</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6"/>
                  </a:ext>
                </a:extLst>
              </a:tr>
              <a:tr h="361919">
                <a:tc>
                  <a:txBody>
                    <a:bodyPr/>
                    <a:lstStyle/>
                    <a:p>
                      <a:pPr algn="l" fontAlgn="b"/>
                      <a:r>
                        <a:rPr lang="en-GB" sz="1800" u="none" strike="noStrike" dirty="0">
                          <a:effectLst/>
                          <a:latin typeface="Century Gothic" panose="020B0502020202020204" pitchFamily="34" charset="0"/>
                        </a:rPr>
                        <a:t>el </a:t>
                      </a:r>
                      <a:r>
                        <a:rPr lang="en-GB" sz="1800" u="none" strike="noStrike" dirty="0" err="1">
                          <a:effectLst/>
                          <a:latin typeface="Century Gothic" panose="020B0502020202020204" pitchFamily="34" charset="0"/>
                        </a:rPr>
                        <a:t>trabajo</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job</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7"/>
                  </a:ext>
                </a:extLst>
              </a:tr>
              <a:tr h="361919">
                <a:tc>
                  <a:txBody>
                    <a:bodyPr/>
                    <a:lstStyle/>
                    <a:p>
                      <a:pPr algn="l" fontAlgn="b"/>
                      <a:r>
                        <a:rPr lang="en-GB" sz="1800" u="none" strike="noStrike" dirty="0">
                          <a:effectLst/>
                          <a:latin typeface="Century Gothic" panose="020B0502020202020204" pitchFamily="34" charset="0"/>
                        </a:rPr>
                        <a:t>la vista</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view</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8"/>
                  </a:ext>
                </a:extLst>
              </a:tr>
              <a:tr h="361919">
                <a:tc>
                  <a:txBody>
                    <a:bodyPr/>
                    <a:lstStyle/>
                    <a:p>
                      <a:pPr algn="l" fontAlgn="b"/>
                      <a:r>
                        <a:rPr lang="en-GB" sz="1800" u="none" strike="noStrike" dirty="0" err="1">
                          <a:effectLst/>
                          <a:latin typeface="Century Gothic" panose="020B0502020202020204" pitchFamily="34" charset="0"/>
                        </a:rPr>
                        <a:t>grande</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big</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9"/>
                  </a:ext>
                </a:extLst>
              </a:tr>
              <a:tr h="361919">
                <a:tc>
                  <a:txBody>
                    <a:bodyPr/>
                    <a:lstStyle/>
                    <a:p>
                      <a:pPr algn="l" fontAlgn="b"/>
                      <a:r>
                        <a:rPr lang="en-GB" sz="1800" u="none" strike="noStrike" dirty="0" err="1">
                          <a:effectLst/>
                          <a:latin typeface="Century Gothic" panose="020B0502020202020204" pitchFamily="34" charset="0"/>
                        </a:rPr>
                        <a:t>interesante</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interesting</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0"/>
                  </a:ext>
                </a:extLst>
              </a:tr>
              <a:tr h="361919">
                <a:tc>
                  <a:txBody>
                    <a:bodyPr/>
                    <a:lstStyle/>
                    <a:p>
                      <a:pPr algn="l" fontAlgn="b"/>
                      <a:r>
                        <a:rPr lang="en-GB" sz="1800" b="0" i="0" u="none" strike="noStrike" dirty="0">
                          <a:solidFill>
                            <a:srgbClr val="000000"/>
                          </a:solidFill>
                          <a:effectLst/>
                          <a:latin typeface="Century Gothic" panose="020B0502020202020204" pitchFamily="34" charset="0"/>
                        </a:rPr>
                        <a:t>de</a:t>
                      </a: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of</a:t>
                      </a:r>
                    </a:p>
                  </a:txBody>
                  <a:tcPr marL="90000" marR="90000" marT="46800" marB="46800" anchor="b"/>
                </a:tc>
                <a:extLst>
                  <a:ext uri="{0D108BD9-81ED-4DB2-BD59-A6C34878D82A}">
                    <a16:rowId xmlns:a16="http://schemas.microsoft.com/office/drawing/2014/main" val="2601598467"/>
                  </a:ext>
                </a:extLst>
              </a:tr>
            </a:tbl>
          </a:graphicData>
        </a:graphic>
      </p:graphicFrame>
      <p:sp>
        <p:nvSpPr>
          <p:cNvPr id="43" name="Rounded Rectangle 42"/>
          <p:cNvSpPr/>
          <p:nvPr/>
        </p:nvSpPr>
        <p:spPr>
          <a:xfrm>
            <a:off x="5113999" y="8060417"/>
            <a:ext cx="901447" cy="917610"/>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1.2.3 &amp; 1.1.5</a:t>
            </a:r>
          </a:p>
        </p:txBody>
      </p:sp>
      <p:sp>
        <p:nvSpPr>
          <p:cNvPr id="44" name="Rectangle 43"/>
          <p:cNvSpPr/>
          <p:nvPr/>
        </p:nvSpPr>
        <p:spPr>
          <a:xfrm>
            <a:off x="3703508" y="5136166"/>
            <a:ext cx="3002745" cy="369332"/>
          </a:xfrm>
          <a:prstGeom prst="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txBody>
          <a:bodyPr wrap="none">
            <a:spAutoFit/>
          </a:bodyPr>
          <a:lstStyle/>
          <a:p>
            <a:r>
              <a:rPr lang="en-GB" b="1" dirty="0">
                <a:solidFill>
                  <a:srgbClr val="000000"/>
                </a:solidFill>
                <a:latin typeface="Century Gothic" panose="020B0502020202020204" pitchFamily="34" charset="0"/>
              </a:rPr>
              <a:t>Los</a:t>
            </a:r>
            <a:r>
              <a:rPr lang="en-GB" dirty="0">
                <a:solidFill>
                  <a:srgbClr val="000000"/>
                </a:solidFill>
                <a:latin typeface="Century Gothic" panose="020B0502020202020204" pitchFamily="34" charset="0"/>
              </a:rPr>
              <a:t> </a:t>
            </a:r>
            <a:r>
              <a:rPr lang="en-GB" dirty="0" err="1">
                <a:solidFill>
                  <a:srgbClr val="000000"/>
                </a:solidFill>
                <a:latin typeface="Century Gothic" panose="020B0502020202020204" pitchFamily="34" charset="0"/>
              </a:rPr>
              <a:t>edificio</a:t>
            </a:r>
            <a:r>
              <a:rPr lang="en-GB" b="1" dirty="0" err="1">
                <a:solidFill>
                  <a:srgbClr val="000000"/>
                </a:solidFill>
                <a:latin typeface="Century Gothic" panose="020B0502020202020204" pitchFamily="34" charset="0"/>
              </a:rPr>
              <a:t>s</a:t>
            </a:r>
            <a:r>
              <a:rPr lang="en-GB" dirty="0">
                <a:solidFill>
                  <a:srgbClr val="000000"/>
                </a:solidFill>
                <a:latin typeface="Century Gothic" panose="020B0502020202020204" pitchFamily="34" charset="0"/>
              </a:rPr>
              <a:t> son </a:t>
            </a:r>
            <a:r>
              <a:rPr lang="en-GB" dirty="0" err="1">
                <a:solidFill>
                  <a:srgbClr val="000000"/>
                </a:solidFill>
                <a:latin typeface="Century Gothic" panose="020B0502020202020204" pitchFamily="34" charset="0"/>
              </a:rPr>
              <a:t>grande</a:t>
            </a:r>
            <a:r>
              <a:rPr lang="en-GB" b="1" dirty="0" err="1">
                <a:solidFill>
                  <a:srgbClr val="000000"/>
                </a:solidFill>
                <a:latin typeface="Century Gothic" panose="020B0502020202020204" pitchFamily="34" charset="0"/>
              </a:rPr>
              <a:t>s</a:t>
            </a:r>
            <a:r>
              <a:rPr lang="en-GB" dirty="0">
                <a:solidFill>
                  <a:srgbClr val="000000"/>
                </a:solidFill>
                <a:latin typeface="Century Gothic" panose="020B0502020202020204" pitchFamily="34" charset="0"/>
              </a:rPr>
              <a:t>.</a:t>
            </a:r>
          </a:p>
        </p:txBody>
      </p:sp>
      <p:cxnSp>
        <p:nvCxnSpPr>
          <p:cNvPr id="45" name="Straight Arrow Connector 44">
            <a:extLst>
              <a:ext uri="{FF2B5EF4-FFF2-40B4-BE49-F238E27FC236}">
                <a16:creationId xmlns:a16="http://schemas.microsoft.com/office/drawing/2014/main" id="{95F32415-83DB-4979-9578-8B94D193E507}"/>
              </a:ext>
            </a:extLst>
          </p:cNvPr>
          <p:cNvCxnSpPr>
            <a:cxnSpLocks/>
          </p:cNvCxnSpPr>
          <p:nvPr/>
        </p:nvCxnSpPr>
        <p:spPr>
          <a:xfrm flipV="1">
            <a:off x="6093296" y="5436082"/>
            <a:ext cx="360040" cy="51999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A80B191A-05AB-427B-96C0-DBCCE712B237}"/>
              </a:ext>
            </a:extLst>
          </p:cNvPr>
          <p:cNvCxnSpPr>
            <a:cxnSpLocks/>
          </p:cNvCxnSpPr>
          <p:nvPr/>
        </p:nvCxnSpPr>
        <p:spPr>
          <a:xfrm flipV="1">
            <a:off x="4635116" y="5435457"/>
            <a:ext cx="426074" cy="52061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EEDF025A-F8D5-4C71-A598-E41CD30EDA23}"/>
              </a:ext>
            </a:extLst>
          </p:cNvPr>
          <p:cNvCxnSpPr>
            <a:cxnSpLocks/>
          </p:cNvCxnSpPr>
          <p:nvPr/>
        </p:nvCxnSpPr>
        <p:spPr>
          <a:xfrm flipV="1">
            <a:off x="3675278" y="5436083"/>
            <a:ext cx="432048" cy="5199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9" name="Rectangle 48"/>
          <p:cNvSpPr/>
          <p:nvPr/>
        </p:nvSpPr>
        <p:spPr>
          <a:xfrm>
            <a:off x="4353090" y="5956075"/>
            <a:ext cx="2539354" cy="830997"/>
          </a:xfrm>
          <a:prstGeom prst="rect">
            <a:avLst/>
          </a:prstGeom>
        </p:spPr>
        <p:txBody>
          <a:bodyPr wrap="square">
            <a:spAutoFit/>
          </a:bodyPr>
          <a:lstStyle/>
          <a:p>
            <a:pPr lvl="0"/>
            <a:r>
              <a:rPr lang="en-GB" sz="1600" dirty="0">
                <a:solidFill>
                  <a:srgbClr val="000000"/>
                </a:solidFill>
                <a:latin typeface="Century Gothic" panose="020B0502020202020204" pitchFamily="34" charset="0"/>
              </a:rPr>
              <a:t>The article, noun and adjective are all </a:t>
            </a:r>
            <a:r>
              <a:rPr lang="en-GB" sz="1600" b="1" dirty="0">
                <a:solidFill>
                  <a:srgbClr val="000000"/>
                </a:solidFill>
                <a:latin typeface="Century Gothic" panose="020B0502020202020204" pitchFamily="34" charset="0"/>
              </a:rPr>
              <a:t>plural.</a:t>
            </a:r>
            <a:br>
              <a:rPr lang="en-GB" sz="1600" dirty="0">
                <a:solidFill>
                  <a:srgbClr val="000000"/>
                </a:solidFill>
                <a:latin typeface="Century Gothic" panose="020B0502020202020204" pitchFamily="34" charset="0"/>
              </a:rPr>
            </a:br>
            <a:endParaRPr lang="en-GB" sz="1600" dirty="0">
              <a:solidFill>
                <a:srgbClr val="000000"/>
              </a:solidFill>
            </a:endParaRPr>
          </a:p>
        </p:txBody>
      </p:sp>
      <p:pic>
        <p:nvPicPr>
          <p:cNvPr id="50" name="Picture 49"/>
          <p:cNvPicPr>
            <a:picLocks noChangeAspect="1"/>
          </p:cNvPicPr>
          <p:nvPr/>
        </p:nvPicPr>
        <p:blipFill>
          <a:blip r:embed="rId2"/>
          <a:stretch>
            <a:fillRect/>
          </a:stretch>
        </p:blipFill>
        <p:spPr>
          <a:xfrm>
            <a:off x="4796118" y="6648229"/>
            <a:ext cx="1573680" cy="1178839"/>
          </a:xfrm>
          <a:prstGeom prst="rect">
            <a:avLst/>
          </a:prstGeom>
        </p:spPr>
      </p:pic>
      <p:sp>
        <p:nvSpPr>
          <p:cNvPr id="4" name="Title 3">
            <a:extLst>
              <a:ext uri="{FF2B5EF4-FFF2-40B4-BE49-F238E27FC236}">
                <a16:creationId xmlns:a16="http://schemas.microsoft.com/office/drawing/2014/main" id="{6DE12805-3CF2-AB4C-97C0-C3CAC31003A4}"/>
              </a:ext>
            </a:extLst>
          </p:cNvPr>
          <p:cNvSpPr>
            <a:spLocks noGrp="1"/>
          </p:cNvSpPr>
          <p:nvPr>
            <p:ph type="title"/>
          </p:nvPr>
        </p:nvSpPr>
        <p:spPr>
          <a:xfrm>
            <a:off x="184583" y="156644"/>
            <a:ext cx="2004021" cy="420208"/>
          </a:xfrm>
        </p:spPr>
        <p:txBody>
          <a:bodyPr/>
          <a:lstStyle/>
          <a:p>
            <a:r>
              <a:rPr lang="en-GB" sz="2000" b="1" dirty="0">
                <a:solidFill>
                  <a:srgbClr val="FFFFFF"/>
                </a:solidFill>
                <a:latin typeface="Century Gothic" panose="020B0502020202020204" pitchFamily="34" charset="0"/>
              </a:rPr>
              <a:t>T1.2 Semana 6</a:t>
            </a:r>
            <a:endParaRPr lang="en-US" sz="2000" dirty="0"/>
          </a:p>
        </p:txBody>
      </p:sp>
      <p:sp>
        <p:nvSpPr>
          <p:cNvPr id="48"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22</a:t>
            </a:r>
          </a:p>
        </p:txBody>
      </p:sp>
      <p:graphicFrame>
        <p:nvGraphicFramePr>
          <p:cNvPr id="51" name="Table 50"/>
          <p:cNvGraphicFramePr>
            <a:graphicFrameLocks noGrp="1"/>
          </p:cNvGraphicFramePr>
          <p:nvPr>
            <p:extLst>
              <p:ext uri="{D42A27DB-BD31-4B8C-83A1-F6EECF244321}">
                <p14:modId xmlns:p14="http://schemas.microsoft.com/office/powerpoint/2010/main" val="2155360096"/>
              </p:ext>
            </p:extLst>
          </p:nvPr>
        </p:nvGraphicFramePr>
        <p:xfrm>
          <a:off x="-24967" y="4672834"/>
          <a:ext cx="668422" cy="4423523"/>
        </p:xfrm>
        <a:graphic>
          <a:graphicData uri="http://schemas.openxmlformats.org/drawingml/2006/table">
            <a:tbl>
              <a:tblPr firstRow="1" bandRow="1">
                <a:tableStyleId>{5940675A-B579-460E-94D1-54222C63F5DA}</a:tableStyleId>
              </a:tblPr>
              <a:tblGrid>
                <a:gridCol w="668422">
                  <a:extLst>
                    <a:ext uri="{9D8B030D-6E8A-4147-A177-3AD203B41FA5}">
                      <a16:colId xmlns:a16="http://schemas.microsoft.com/office/drawing/2014/main" val="20000"/>
                    </a:ext>
                  </a:extLst>
                </a:gridCol>
              </a:tblGrid>
              <a:tr h="3747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8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8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8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8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8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8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8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8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8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8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8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prep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91295"/>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613" y="7958776"/>
            <a:ext cx="1120892" cy="1120892"/>
          </a:xfrm>
          <a:prstGeom prst="rect">
            <a:avLst/>
          </a:prstGeom>
        </p:spPr>
      </p:pic>
    </p:spTree>
    <p:extLst>
      <p:ext uri="{BB962C8B-B14F-4D97-AF65-F5344CB8AC3E}">
        <p14:creationId xmlns:p14="http://schemas.microsoft.com/office/powerpoint/2010/main" val="965840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a:extLst>
              <a:ext uri="{FF2B5EF4-FFF2-40B4-BE49-F238E27FC236}">
                <a16:creationId xmlns:a16="http://schemas.microsoft.com/office/drawing/2014/main" id="{62EBD834-1E2D-44FA-960B-D5E01CB2C65F}"/>
              </a:ext>
            </a:extLst>
          </p:cNvPr>
          <p:cNvSpPr/>
          <p:nvPr/>
        </p:nvSpPr>
        <p:spPr>
          <a:xfrm>
            <a:off x="194701" y="3114705"/>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Talking about giving and wanting</a:t>
            </a:r>
          </a:p>
        </p:txBody>
      </p:sp>
      <p:sp>
        <p:nvSpPr>
          <p:cNvPr id="6" name="Rectangle 5">
            <a:extLst>
              <a:ext uri="{FF2B5EF4-FFF2-40B4-BE49-F238E27FC236}">
                <a16:creationId xmlns:a16="http://schemas.microsoft.com/office/drawing/2014/main" id="{187D3DE4-1B8E-4EF9-A0F4-FAE19AE97A2E}"/>
              </a:ext>
            </a:extLst>
          </p:cNvPr>
          <p:cNvSpPr/>
          <p:nvPr/>
        </p:nvSpPr>
        <p:spPr>
          <a:xfrm>
            <a:off x="5055460" y="3120875"/>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sp>
        <p:nvSpPr>
          <p:cNvPr id="7" name="Rectangle 6"/>
          <p:cNvSpPr/>
          <p:nvPr/>
        </p:nvSpPr>
        <p:spPr>
          <a:xfrm>
            <a:off x="116632" y="602268"/>
            <a:ext cx="3855543"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Using the verbs ‘</a:t>
            </a:r>
            <a:r>
              <a:rPr lang="en-GB" b="1" dirty="0" err="1">
                <a:solidFill>
                  <a:srgbClr val="000000"/>
                </a:solidFill>
                <a:latin typeface="Century Gothic" panose="020B0502020202020204" pitchFamily="34" charset="0"/>
              </a:rPr>
              <a:t>dar</a:t>
            </a:r>
            <a:r>
              <a:rPr lang="en-GB" b="1" dirty="0">
                <a:solidFill>
                  <a:srgbClr val="000000"/>
                </a:solidFill>
                <a:latin typeface="Century Gothic" panose="020B0502020202020204" pitchFamily="34" charset="0"/>
              </a:rPr>
              <a:t>’ and ‘</a:t>
            </a:r>
            <a:r>
              <a:rPr lang="en-GB" b="1" dirty="0" err="1">
                <a:solidFill>
                  <a:srgbClr val="000000"/>
                </a:solidFill>
                <a:latin typeface="Century Gothic" panose="020B0502020202020204" pitchFamily="34" charset="0"/>
              </a:rPr>
              <a:t>querer</a:t>
            </a:r>
            <a:r>
              <a:rPr lang="en-GB" b="1" dirty="0">
                <a:solidFill>
                  <a:srgbClr val="000000"/>
                </a:solidFill>
                <a:latin typeface="Century Gothic" panose="020B0502020202020204" pitchFamily="34"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1424245655"/>
              </p:ext>
            </p:extLst>
          </p:nvPr>
        </p:nvGraphicFramePr>
        <p:xfrm>
          <a:off x="332656" y="1020166"/>
          <a:ext cx="2824571" cy="1341120"/>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20000"/>
                    </a:ext>
                  </a:extLst>
                </a:gridCol>
                <a:gridCol w="1672443">
                  <a:extLst>
                    <a:ext uri="{9D8B030D-6E8A-4147-A177-3AD203B41FA5}">
                      <a16:colId xmlns:a16="http://schemas.microsoft.com/office/drawing/2014/main" val="20001"/>
                    </a:ext>
                  </a:extLst>
                </a:gridCol>
              </a:tblGrid>
              <a:tr h="283857">
                <a:tc gridSpan="2">
                  <a:txBody>
                    <a:bodyPr/>
                    <a:lstStyle/>
                    <a:p>
                      <a:pPr algn="ctr"/>
                      <a:r>
                        <a:rPr lang="en-GB" sz="1600" dirty="0">
                          <a:latin typeface="Century Gothic" panose="020B0502020202020204" pitchFamily="34" charset="0"/>
                        </a:rPr>
                        <a:t>verb DAR [to give, giving]</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000"/>
                  </a:ext>
                </a:extLst>
              </a:tr>
              <a:tr h="283857">
                <a:tc>
                  <a:txBody>
                    <a:bodyPr/>
                    <a:lstStyle/>
                    <a:p>
                      <a:r>
                        <a:rPr lang="en-GB" sz="1600" dirty="0" err="1">
                          <a:latin typeface="Century Gothic" panose="020B0502020202020204" pitchFamily="34" charset="0"/>
                        </a:rPr>
                        <a:t>doy</a:t>
                      </a:r>
                      <a:endParaRPr lang="en-GB" sz="16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I</a:t>
                      </a:r>
                      <a:r>
                        <a:rPr lang="en-GB" sz="1600" baseline="0" dirty="0">
                          <a:latin typeface="Century Gothic" panose="020B0502020202020204" pitchFamily="34" charset="0"/>
                        </a:rPr>
                        <a:t> </a:t>
                      </a:r>
                      <a:r>
                        <a:rPr lang="en-GB" sz="1600" dirty="0">
                          <a:latin typeface="Century Gothic" panose="020B0502020202020204" pitchFamily="34" charset="0"/>
                        </a:rPr>
                        <a:t>give</a:t>
                      </a:r>
                    </a:p>
                  </a:txBody>
                  <a:tcPr/>
                </a:tc>
                <a:extLst>
                  <a:ext uri="{0D108BD9-81ED-4DB2-BD59-A6C34878D82A}">
                    <a16:rowId xmlns:a16="http://schemas.microsoft.com/office/drawing/2014/main" val="10001"/>
                  </a:ext>
                </a:extLst>
              </a:tr>
              <a:tr h="283857">
                <a:tc>
                  <a:txBody>
                    <a:bodyPr/>
                    <a:lstStyle/>
                    <a:p>
                      <a:r>
                        <a:rPr lang="en-GB" sz="1600" dirty="0">
                          <a:latin typeface="Century Gothic" panose="020B0502020202020204" pitchFamily="34" charset="0"/>
                        </a:rPr>
                        <a:t>das</a:t>
                      </a:r>
                    </a:p>
                  </a:txBody>
                  <a:tcPr/>
                </a:tc>
                <a:tc>
                  <a:txBody>
                    <a:bodyPr/>
                    <a:lstStyle/>
                    <a:p>
                      <a:r>
                        <a:rPr lang="en-GB" sz="1600" dirty="0">
                          <a:latin typeface="Century Gothic" panose="020B0502020202020204" pitchFamily="34" charset="0"/>
                        </a:rPr>
                        <a:t>you give</a:t>
                      </a:r>
                    </a:p>
                  </a:txBody>
                  <a:tcPr/>
                </a:tc>
                <a:extLst>
                  <a:ext uri="{0D108BD9-81ED-4DB2-BD59-A6C34878D82A}">
                    <a16:rowId xmlns:a16="http://schemas.microsoft.com/office/drawing/2014/main" val="10002"/>
                  </a:ext>
                </a:extLst>
              </a:tr>
              <a:tr h="283857">
                <a:tc>
                  <a:txBody>
                    <a:bodyPr/>
                    <a:lstStyle/>
                    <a:p>
                      <a:r>
                        <a:rPr lang="en-GB" sz="1600" dirty="0">
                          <a:latin typeface="Century Gothic" panose="020B0502020202020204" pitchFamily="34" charset="0"/>
                        </a:rPr>
                        <a:t>da</a:t>
                      </a:r>
                    </a:p>
                  </a:txBody>
                  <a:tcPr/>
                </a:tc>
                <a:tc>
                  <a:txBody>
                    <a:bodyPr/>
                    <a:lstStyle/>
                    <a:p>
                      <a:r>
                        <a:rPr lang="en-GB" sz="1600" dirty="0">
                          <a:latin typeface="Century Gothic" panose="020B0502020202020204" pitchFamily="34" charset="0"/>
                        </a:rPr>
                        <a:t>he/she/it gives</a:t>
                      </a:r>
                    </a:p>
                  </a:txBody>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57021751"/>
              </p:ext>
            </p:extLst>
          </p:nvPr>
        </p:nvGraphicFramePr>
        <p:xfrm>
          <a:off x="3284984" y="1020166"/>
          <a:ext cx="3369115" cy="1341120"/>
        </p:xfrm>
        <a:graphic>
          <a:graphicData uri="http://schemas.openxmlformats.org/drawingml/2006/table">
            <a:tbl>
              <a:tblPr firstRow="1" bandRow="1">
                <a:tableStyleId>{5940675A-B579-460E-94D1-54222C63F5DA}</a:tableStyleId>
              </a:tblPr>
              <a:tblGrid>
                <a:gridCol w="1374244">
                  <a:extLst>
                    <a:ext uri="{9D8B030D-6E8A-4147-A177-3AD203B41FA5}">
                      <a16:colId xmlns:a16="http://schemas.microsoft.com/office/drawing/2014/main" val="20000"/>
                    </a:ext>
                  </a:extLst>
                </a:gridCol>
                <a:gridCol w="1994871">
                  <a:extLst>
                    <a:ext uri="{9D8B030D-6E8A-4147-A177-3AD203B41FA5}">
                      <a16:colId xmlns:a16="http://schemas.microsoft.com/office/drawing/2014/main" val="20001"/>
                    </a:ext>
                  </a:extLst>
                </a:gridCol>
              </a:tblGrid>
              <a:tr h="283857">
                <a:tc gridSpan="2">
                  <a:txBody>
                    <a:bodyPr/>
                    <a:lstStyle/>
                    <a:p>
                      <a:pPr algn="ctr"/>
                      <a:r>
                        <a:rPr lang="en-GB" sz="1600" dirty="0">
                          <a:latin typeface="Century Gothic" panose="020B0502020202020204" pitchFamily="34" charset="0"/>
                        </a:rPr>
                        <a:t>verb QUERER [to want, wanting]</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000"/>
                  </a:ext>
                </a:extLst>
              </a:tr>
              <a:tr h="283857">
                <a:tc>
                  <a:txBody>
                    <a:bodyPr/>
                    <a:lstStyle/>
                    <a:p>
                      <a:r>
                        <a:rPr lang="en-GB" sz="1600" dirty="0" err="1">
                          <a:latin typeface="Century Gothic" panose="020B0502020202020204" pitchFamily="34" charset="0"/>
                        </a:rPr>
                        <a:t>quiero</a:t>
                      </a:r>
                      <a:endParaRPr lang="en-GB" sz="16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I</a:t>
                      </a:r>
                      <a:r>
                        <a:rPr lang="en-GB" sz="1600" baseline="0" dirty="0">
                          <a:latin typeface="Century Gothic" panose="020B0502020202020204" pitchFamily="34" charset="0"/>
                        </a:rPr>
                        <a:t> </a:t>
                      </a:r>
                      <a:r>
                        <a:rPr lang="en-GB" sz="1600" dirty="0">
                          <a:latin typeface="Century Gothic" panose="020B0502020202020204" pitchFamily="34" charset="0"/>
                        </a:rPr>
                        <a:t>want</a:t>
                      </a:r>
                    </a:p>
                  </a:txBody>
                  <a:tcPr/>
                </a:tc>
                <a:extLst>
                  <a:ext uri="{0D108BD9-81ED-4DB2-BD59-A6C34878D82A}">
                    <a16:rowId xmlns:a16="http://schemas.microsoft.com/office/drawing/2014/main" val="10001"/>
                  </a:ext>
                </a:extLst>
              </a:tr>
              <a:tr h="283857">
                <a:tc>
                  <a:txBody>
                    <a:bodyPr/>
                    <a:lstStyle/>
                    <a:p>
                      <a:r>
                        <a:rPr lang="en-GB" sz="1600" dirty="0" err="1">
                          <a:latin typeface="Century Gothic" panose="020B0502020202020204" pitchFamily="34" charset="0"/>
                        </a:rPr>
                        <a:t>quieres</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you want</a:t>
                      </a:r>
                    </a:p>
                  </a:txBody>
                  <a:tcPr/>
                </a:tc>
                <a:extLst>
                  <a:ext uri="{0D108BD9-81ED-4DB2-BD59-A6C34878D82A}">
                    <a16:rowId xmlns:a16="http://schemas.microsoft.com/office/drawing/2014/main" val="10002"/>
                  </a:ext>
                </a:extLst>
              </a:tr>
              <a:tr h="283857">
                <a:tc>
                  <a:txBody>
                    <a:bodyPr/>
                    <a:lstStyle/>
                    <a:p>
                      <a:r>
                        <a:rPr lang="en-GB" sz="1600" dirty="0">
                          <a:latin typeface="Century Gothic" panose="020B0502020202020204" pitchFamily="34" charset="0"/>
                        </a:rPr>
                        <a:t>quiere</a:t>
                      </a:r>
                    </a:p>
                  </a:txBody>
                  <a:tcPr/>
                </a:tc>
                <a:tc>
                  <a:txBody>
                    <a:bodyPr/>
                    <a:lstStyle/>
                    <a:p>
                      <a:r>
                        <a:rPr lang="en-GB" sz="1600" dirty="0">
                          <a:latin typeface="Century Gothic" panose="020B0502020202020204" pitchFamily="34" charset="0"/>
                        </a:rPr>
                        <a:t>he/she/it wants</a:t>
                      </a:r>
                    </a:p>
                  </a:txBody>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87483222"/>
              </p:ext>
            </p:extLst>
          </p:nvPr>
        </p:nvGraphicFramePr>
        <p:xfrm>
          <a:off x="536657" y="3738223"/>
          <a:ext cx="4012866" cy="5150880"/>
        </p:xfrm>
        <a:graphic>
          <a:graphicData uri="http://schemas.openxmlformats.org/drawingml/2006/table">
            <a:tbl>
              <a:tblPr>
                <a:tableStyleId>{5940675A-B579-460E-94D1-54222C63F5DA}</a:tableStyleId>
              </a:tblPr>
              <a:tblGrid>
                <a:gridCol w="163660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tblGrid>
              <a:tr h="209550">
                <a:tc>
                  <a:txBody>
                    <a:bodyPr/>
                    <a:lstStyle/>
                    <a:p>
                      <a:pPr algn="l" fontAlgn="b"/>
                      <a:r>
                        <a:rPr lang="en-GB" sz="1800" u="none" strike="noStrike" dirty="0" err="1">
                          <a:effectLst/>
                          <a:latin typeface="Century Gothic" panose="020B0502020202020204" pitchFamily="34" charset="0"/>
                        </a:rPr>
                        <a:t>dar</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a:effectLst/>
                          <a:latin typeface="Century Gothic" panose="020B0502020202020204" pitchFamily="34" charset="0"/>
                        </a:rPr>
                        <a:t>to give, giving</a:t>
                      </a:r>
                      <a:endParaRPr lang="en-GB" sz="1800" b="0" i="0" u="none" strike="noStrike">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0"/>
                  </a:ext>
                </a:extLst>
              </a:tr>
              <a:tr h="209550">
                <a:tc>
                  <a:txBody>
                    <a:bodyPr/>
                    <a:lstStyle/>
                    <a:p>
                      <a:pPr algn="l" fontAlgn="b"/>
                      <a:r>
                        <a:rPr lang="en-GB" sz="1800" u="none" strike="noStrike">
                          <a:effectLst/>
                          <a:latin typeface="Century Gothic" panose="020B0502020202020204" pitchFamily="34" charset="0"/>
                        </a:rPr>
                        <a:t>doy</a:t>
                      </a:r>
                      <a:endParaRPr lang="en-GB" sz="18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a:effectLst/>
                          <a:latin typeface="Century Gothic" panose="020B0502020202020204" pitchFamily="34" charset="0"/>
                        </a:rPr>
                        <a:t>I give</a:t>
                      </a:r>
                      <a:endParaRPr lang="en-GB" sz="1800" b="0" i="0" u="none" strike="noStrike">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1"/>
                  </a:ext>
                </a:extLst>
              </a:tr>
              <a:tr h="209550">
                <a:tc>
                  <a:txBody>
                    <a:bodyPr/>
                    <a:lstStyle/>
                    <a:p>
                      <a:pPr algn="l" fontAlgn="b"/>
                      <a:r>
                        <a:rPr lang="en-GB" sz="1800" u="none" strike="noStrike">
                          <a:effectLst/>
                          <a:latin typeface="Century Gothic" panose="020B0502020202020204" pitchFamily="34" charset="0"/>
                        </a:rPr>
                        <a:t>das</a:t>
                      </a:r>
                      <a:endParaRPr lang="en-GB" sz="18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a:effectLst/>
                          <a:latin typeface="Century Gothic" panose="020B0502020202020204" pitchFamily="34" charset="0"/>
                        </a:rPr>
                        <a:t>you give</a:t>
                      </a:r>
                      <a:endParaRPr lang="en-GB" sz="1800" b="0" i="0" u="none" strike="noStrike">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2"/>
                  </a:ext>
                </a:extLst>
              </a:tr>
              <a:tr h="209550">
                <a:tc>
                  <a:txBody>
                    <a:bodyPr/>
                    <a:lstStyle/>
                    <a:p>
                      <a:pPr algn="l" fontAlgn="b"/>
                      <a:r>
                        <a:rPr lang="en-GB" sz="1800" u="none" strike="noStrike">
                          <a:effectLst/>
                          <a:latin typeface="Century Gothic" panose="020B0502020202020204" pitchFamily="34" charset="0"/>
                        </a:rPr>
                        <a:t>da</a:t>
                      </a:r>
                      <a:endParaRPr lang="en-GB" sz="18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a:effectLst/>
                          <a:latin typeface="Century Gothic" panose="020B0502020202020204" pitchFamily="34" charset="0"/>
                        </a:rPr>
                        <a:t>s/he gives, it gives</a:t>
                      </a:r>
                      <a:endParaRPr lang="en-GB" sz="1800" b="0" i="0" u="none" strike="noStrike">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3"/>
                  </a:ext>
                </a:extLst>
              </a:tr>
              <a:tr h="209550">
                <a:tc>
                  <a:txBody>
                    <a:bodyPr/>
                    <a:lstStyle/>
                    <a:p>
                      <a:pPr algn="l" fontAlgn="b"/>
                      <a:r>
                        <a:rPr lang="en-GB" sz="1800" u="none" strike="noStrike" dirty="0" err="1">
                          <a:effectLst/>
                          <a:latin typeface="Century Gothic" panose="020B0502020202020204" pitchFamily="34" charset="0"/>
                        </a:rPr>
                        <a:t>querer</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a:effectLst/>
                          <a:latin typeface="Century Gothic" panose="020B0502020202020204" pitchFamily="34" charset="0"/>
                        </a:rPr>
                        <a:t>to want, wanting</a:t>
                      </a:r>
                      <a:endParaRPr lang="en-GB" sz="1800" b="0" i="0" u="none" strike="noStrike">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4"/>
                  </a:ext>
                </a:extLst>
              </a:tr>
              <a:tr h="209550">
                <a:tc>
                  <a:txBody>
                    <a:bodyPr/>
                    <a:lstStyle/>
                    <a:p>
                      <a:pPr algn="l" fontAlgn="b"/>
                      <a:r>
                        <a:rPr lang="en-GB" sz="1800" u="none" strike="noStrike">
                          <a:effectLst/>
                          <a:latin typeface="Century Gothic" panose="020B0502020202020204" pitchFamily="34" charset="0"/>
                        </a:rPr>
                        <a:t>quiero</a:t>
                      </a:r>
                      <a:endParaRPr lang="en-GB" sz="18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a:effectLst/>
                          <a:latin typeface="Century Gothic" panose="020B0502020202020204" pitchFamily="34" charset="0"/>
                        </a:rPr>
                        <a:t>I want</a:t>
                      </a:r>
                      <a:endParaRPr lang="en-GB" sz="1800" b="0" i="0" u="none" strike="noStrike">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5"/>
                  </a:ext>
                </a:extLst>
              </a:tr>
              <a:tr h="209550">
                <a:tc>
                  <a:txBody>
                    <a:bodyPr/>
                    <a:lstStyle/>
                    <a:p>
                      <a:pPr algn="l" fontAlgn="b"/>
                      <a:r>
                        <a:rPr lang="en-GB" sz="1800" u="none" strike="noStrike">
                          <a:effectLst/>
                          <a:latin typeface="Century Gothic" panose="020B0502020202020204" pitchFamily="34" charset="0"/>
                        </a:rPr>
                        <a:t>quieres</a:t>
                      </a:r>
                      <a:endParaRPr lang="en-GB" sz="18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a:effectLst/>
                          <a:latin typeface="Century Gothic" panose="020B0502020202020204" pitchFamily="34" charset="0"/>
                        </a:rPr>
                        <a:t>you want</a:t>
                      </a:r>
                      <a:endParaRPr lang="en-GB" sz="1800" b="0" i="0" u="none" strike="noStrike">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6"/>
                  </a:ext>
                </a:extLst>
              </a:tr>
              <a:tr h="209550">
                <a:tc>
                  <a:txBody>
                    <a:bodyPr/>
                    <a:lstStyle/>
                    <a:p>
                      <a:pPr algn="l" fontAlgn="b"/>
                      <a:r>
                        <a:rPr lang="en-GB" sz="1800" u="none" strike="noStrike" dirty="0">
                          <a:effectLst/>
                          <a:latin typeface="Century Gothic" panose="020B0502020202020204" pitchFamily="34" charset="0"/>
                        </a:rPr>
                        <a:t>quiere</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a:effectLst/>
                          <a:latin typeface="Century Gothic" panose="020B0502020202020204" pitchFamily="34" charset="0"/>
                        </a:rPr>
                        <a:t>s/he wants, it wants</a:t>
                      </a:r>
                      <a:endParaRPr lang="en-GB" sz="1800" b="0" i="0" u="none" strike="noStrike">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7"/>
                  </a:ext>
                </a:extLst>
              </a:tr>
              <a:tr h="209550">
                <a:tc>
                  <a:txBody>
                    <a:bodyPr/>
                    <a:lstStyle/>
                    <a:p>
                      <a:pPr algn="l" fontAlgn="b"/>
                      <a:r>
                        <a:rPr lang="en-GB" sz="1800" u="none" strike="noStrike" dirty="0">
                          <a:effectLst/>
                          <a:latin typeface="Century Gothic" panose="020B0502020202020204" pitchFamily="34" charset="0"/>
                        </a:rPr>
                        <a:t>el </a:t>
                      </a:r>
                      <a:r>
                        <a:rPr lang="en-GB" sz="1800" u="none" strike="noStrike" dirty="0" err="1">
                          <a:effectLst/>
                          <a:latin typeface="Century Gothic" panose="020B0502020202020204" pitchFamily="34" charset="0"/>
                        </a:rPr>
                        <a:t>hermano</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brother</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8"/>
                  </a:ext>
                </a:extLst>
              </a:tr>
              <a:tr h="209550">
                <a:tc>
                  <a:txBody>
                    <a:bodyPr/>
                    <a:lstStyle/>
                    <a:p>
                      <a:pPr algn="l" fontAlgn="b"/>
                      <a:r>
                        <a:rPr lang="en-GB" sz="1800" u="none" strike="noStrike" dirty="0">
                          <a:effectLst/>
                          <a:latin typeface="Century Gothic" panose="020B0502020202020204" pitchFamily="34" charset="0"/>
                        </a:rPr>
                        <a:t>la </a:t>
                      </a:r>
                      <a:r>
                        <a:rPr lang="en-GB" sz="1800" u="none" strike="noStrike" dirty="0" err="1">
                          <a:effectLst/>
                          <a:latin typeface="Century Gothic" panose="020B0502020202020204" pitchFamily="34" charset="0"/>
                        </a:rPr>
                        <a:t>hermana</a:t>
                      </a:r>
                      <a:r>
                        <a:rPr lang="en-GB" sz="1800" u="none" strike="noStrike" dirty="0">
                          <a:effectLst/>
                          <a:latin typeface="Century Gothic" panose="020B0502020202020204" pitchFamily="34" charset="0"/>
                        </a:rPr>
                        <a:t> </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sister</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9"/>
                  </a:ext>
                </a:extLst>
              </a:tr>
              <a:tr h="209550">
                <a:tc>
                  <a:txBody>
                    <a:bodyPr/>
                    <a:lstStyle/>
                    <a:p>
                      <a:pPr algn="l" fontAlgn="b"/>
                      <a:r>
                        <a:rPr lang="en-GB" sz="1800" u="none" strike="noStrike" dirty="0">
                          <a:effectLst/>
                          <a:latin typeface="Century Gothic" panose="020B0502020202020204" pitchFamily="34" charset="0"/>
                        </a:rPr>
                        <a:t>la </a:t>
                      </a:r>
                      <a:r>
                        <a:rPr lang="en-GB" sz="1800" u="none" strike="noStrike" dirty="0" err="1">
                          <a:effectLst/>
                          <a:latin typeface="Century Gothic" panose="020B0502020202020204" pitchFamily="34" charset="0"/>
                        </a:rPr>
                        <a:t>madre</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mother</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0"/>
                  </a:ext>
                </a:extLst>
              </a:tr>
              <a:tr h="209550">
                <a:tc>
                  <a:txBody>
                    <a:bodyPr/>
                    <a:lstStyle/>
                    <a:p>
                      <a:pPr algn="l" fontAlgn="b"/>
                      <a:r>
                        <a:rPr lang="en-GB" sz="1800" u="none" strike="noStrike" dirty="0">
                          <a:effectLst/>
                          <a:latin typeface="Century Gothic" panose="020B0502020202020204" pitchFamily="34" charset="0"/>
                        </a:rPr>
                        <a:t>el padre</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father</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1"/>
                  </a:ext>
                </a:extLst>
              </a:tr>
              <a:tr h="209550">
                <a:tc>
                  <a:txBody>
                    <a:bodyPr/>
                    <a:lstStyle/>
                    <a:p>
                      <a:pPr algn="l" fontAlgn="b"/>
                      <a:r>
                        <a:rPr lang="en-GB" sz="1800" u="none" strike="noStrike" dirty="0">
                          <a:effectLst/>
                          <a:latin typeface="Century Gothic" panose="020B0502020202020204" pitchFamily="34" charset="0"/>
                        </a:rPr>
                        <a:t>el </a:t>
                      </a:r>
                      <a:r>
                        <a:rPr lang="en-GB" sz="1800" u="none" strike="noStrike" dirty="0" err="1">
                          <a:effectLst/>
                          <a:latin typeface="Century Gothic" panose="020B0502020202020204" pitchFamily="34" charset="0"/>
                        </a:rPr>
                        <a:t>regalo</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a:effectLst/>
                          <a:latin typeface="Century Gothic" panose="020B0502020202020204" pitchFamily="34" charset="0"/>
                        </a:rPr>
                        <a:t>present</a:t>
                      </a:r>
                      <a:endParaRPr lang="en-GB" sz="1800" b="0" i="0" u="none" strike="noStrike">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2"/>
                  </a:ext>
                </a:extLst>
              </a:tr>
              <a:tr h="209550">
                <a:tc>
                  <a:txBody>
                    <a:bodyPr/>
                    <a:lstStyle/>
                    <a:p>
                      <a:pPr algn="l" fontAlgn="b"/>
                      <a:r>
                        <a:rPr lang="en-GB" sz="1800" u="none" strike="noStrike" dirty="0">
                          <a:effectLst/>
                          <a:latin typeface="Century Gothic" panose="020B0502020202020204" pitchFamily="34" charset="0"/>
                        </a:rPr>
                        <a:t>a</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u="none" strike="noStrike" dirty="0">
                          <a:effectLst/>
                          <a:latin typeface="Century Gothic" panose="020B0502020202020204" pitchFamily="34" charset="0"/>
                        </a:rPr>
                        <a:t>to</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3"/>
                  </a:ext>
                </a:extLst>
              </a:tr>
            </a:tbl>
          </a:graphicData>
        </a:graphic>
      </p:graphicFrame>
      <p:pic>
        <p:nvPicPr>
          <p:cNvPr id="12" name="Picture 2" descr="http://www.clker.com/cliparts/d/b/e/c/1195445410626153749zeimusu_Santa_line_art.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3951" y="3609572"/>
            <a:ext cx="1118450" cy="11650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clker.com/cliparts/8/3/1/1/11949866071802493396gift02.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4597" y="2450391"/>
            <a:ext cx="733219" cy="5401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91942" y="2440825"/>
            <a:ext cx="2905998" cy="584775"/>
          </a:xfrm>
          <a:prstGeom prst="rect">
            <a:avLst/>
          </a:prstGeom>
          <a:noFill/>
        </p:spPr>
        <p:txBody>
          <a:bodyPr wrap="square" rtlCol="0">
            <a:spAutoFit/>
          </a:bodyPr>
          <a:lstStyle/>
          <a:p>
            <a:r>
              <a:rPr lang="en-GB" sz="1600" dirty="0">
                <a:latin typeface="Century Gothic" panose="020B0502020202020204" pitchFamily="34" charset="0"/>
              </a:rPr>
              <a:t>Da un </a:t>
            </a:r>
            <a:r>
              <a:rPr lang="en-GB" sz="1600" dirty="0" err="1">
                <a:latin typeface="Century Gothic" panose="020B0502020202020204" pitchFamily="34" charset="0"/>
              </a:rPr>
              <a:t>regalo</a:t>
            </a:r>
            <a:r>
              <a:rPr lang="en-GB" sz="1600" dirty="0">
                <a:latin typeface="Century Gothic" panose="020B0502020202020204" pitchFamily="34" charset="0"/>
              </a:rPr>
              <a:t>. </a:t>
            </a:r>
            <a:br>
              <a:rPr lang="en-GB" sz="1600" dirty="0">
                <a:latin typeface="Century Gothic" panose="020B0502020202020204" pitchFamily="34" charset="0"/>
              </a:rPr>
            </a:br>
            <a:r>
              <a:rPr lang="en-GB" sz="1600" i="1" dirty="0">
                <a:latin typeface="Century Gothic" panose="020B0502020202020204" pitchFamily="34" charset="0"/>
              </a:rPr>
              <a:t>S/he gives a present.</a:t>
            </a:r>
          </a:p>
        </p:txBody>
      </p:sp>
      <p:pic>
        <p:nvPicPr>
          <p:cNvPr id="15" name="Picture 10" descr="http://www.clker.com/cliparts/3/N/5/Q/g/K/iphone-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80752">
            <a:off x="5465517" y="2377267"/>
            <a:ext cx="391461" cy="72492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289572" y="2440825"/>
            <a:ext cx="2905998" cy="584775"/>
          </a:xfrm>
          <a:prstGeom prst="rect">
            <a:avLst/>
          </a:prstGeom>
          <a:noFill/>
        </p:spPr>
        <p:txBody>
          <a:bodyPr wrap="square" rtlCol="0">
            <a:spAutoFit/>
          </a:bodyPr>
          <a:lstStyle/>
          <a:p>
            <a:r>
              <a:rPr lang="en-GB" sz="1600" dirty="0">
                <a:latin typeface="Century Gothic" panose="020B0502020202020204" pitchFamily="34" charset="0"/>
              </a:rPr>
              <a:t>¡</a:t>
            </a:r>
            <a:r>
              <a:rPr lang="en-GB" sz="1600" dirty="0" err="1">
                <a:latin typeface="Century Gothic" panose="020B0502020202020204" pitchFamily="34" charset="0"/>
              </a:rPr>
              <a:t>Quiero</a:t>
            </a:r>
            <a:r>
              <a:rPr lang="en-GB" sz="1600" dirty="0">
                <a:latin typeface="Century Gothic" panose="020B0502020202020204" pitchFamily="34" charset="0"/>
              </a:rPr>
              <a:t> un </a:t>
            </a:r>
            <a:r>
              <a:rPr lang="en-GB" sz="1600" dirty="0" err="1">
                <a:latin typeface="Century Gothic" panose="020B0502020202020204" pitchFamily="34" charset="0"/>
              </a:rPr>
              <a:t>teléfono</a:t>
            </a:r>
            <a:r>
              <a:rPr lang="en-GB" sz="1600" dirty="0">
                <a:latin typeface="Century Gothic" panose="020B0502020202020204" pitchFamily="34" charset="0"/>
              </a:rPr>
              <a:t>!</a:t>
            </a:r>
            <a:br>
              <a:rPr lang="en-GB" sz="1600" dirty="0">
                <a:latin typeface="Century Gothic" panose="020B0502020202020204" pitchFamily="34" charset="0"/>
              </a:rPr>
            </a:br>
            <a:r>
              <a:rPr lang="en-GB" sz="1600" i="1" dirty="0">
                <a:latin typeface="Century Gothic" panose="020B0502020202020204" pitchFamily="34" charset="0"/>
              </a:rPr>
              <a:t>I want a phone!</a:t>
            </a:r>
          </a:p>
        </p:txBody>
      </p:sp>
      <p:sp>
        <p:nvSpPr>
          <p:cNvPr id="2" name="Title 1">
            <a:extLst>
              <a:ext uri="{FF2B5EF4-FFF2-40B4-BE49-F238E27FC236}">
                <a16:creationId xmlns:a16="http://schemas.microsoft.com/office/drawing/2014/main" id="{A2738011-22C0-E64A-9124-3B72DDBBB12B}"/>
              </a:ext>
            </a:extLst>
          </p:cNvPr>
          <p:cNvSpPr>
            <a:spLocks noGrp="1"/>
          </p:cNvSpPr>
          <p:nvPr>
            <p:ph type="title"/>
          </p:nvPr>
        </p:nvSpPr>
        <p:spPr>
          <a:xfrm>
            <a:off x="172381" y="145319"/>
            <a:ext cx="2016224" cy="456950"/>
          </a:xfrm>
        </p:spPr>
        <p:txBody>
          <a:bodyPr/>
          <a:lstStyle/>
          <a:p>
            <a:r>
              <a:rPr lang="en-GB" sz="2000" b="1" dirty="0">
                <a:solidFill>
                  <a:srgbClr val="FFFFFF"/>
                </a:solidFill>
                <a:latin typeface="Century Gothic" panose="020B0502020202020204" pitchFamily="34" charset="0"/>
              </a:rPr>
              <a:t>T1.2 Semana 7</a:t>
            </a:r>
            <a:endParaRPr lang="en-US" sz="2000" dirty="0"/>
          </a:p>
        </p:txBody>
      </p:sp>
      <p:sp>
        <p:nvSpPr>
          <p:cNvPr id="17"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23</a:t>
            </a:r>
          </a:p>
        </p:txBody>
      </p:sp>
      <p:sp>
        <p:nvSpPr>
          <p:cNvPr id="18" name="Oval Callout 17"/>
          <p:cNvSpPr/>
          <p:nvPr/>
        </p:nvSpPr>
        <p:spPr>
          <a:xfrm>
            <a:off x="5225426" y="4810201"/>
            <a:ext cx="1505118" cy="891038"/>
          </a:xfrm>
          <a:prstGeom prst="wedgeEllipseCallout">
            <a:avLst>
              <a:gd name="adj1" fmla="val -60148"/>
              <a:gd name="adj2" fmla="val 36658"/>
            </a:avLst>
          </a:prstGeom>
          <a:solidFill>
            <a:srgbClr val="FFF3F3"/>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Century Gothic" panose="020B0502020202020204" pitchFamily="34" charset="0"/>
              </a:rPr>
              <a:t>¿Qué quieres?</a:t>
            </a:r>
          </a:p>
        </p:txBody>
      </p:sp>
      <p:sp>
        <p:nvSpPr>
          <p:cNvPr id="19" name="Oval Callout 18"/>
          <p:cNvSpPr/>
          <p:nvPr/>
        </p:nvSpPr>
        <p:spPr>
          <a:xfrm>
            <a:off x="4753313" y="5868144"/>
            <a:ext cx="1638175" cy="891038"/>
          </a:xfrm>
          <a:prstGeom prst="wedgeEllipseCallout">
            <a:avLst>
              <a:gd name="adj1" fmla="val 57982"/>
              <a:gd name="adj2" fmla="val 42359"/>
            </a:avLst>
          </a:prstGeom>
          <a:solidFill>
            <a:srgbClr val="FFF3F3"/>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Century Gothic" panose="020B0502020202020204" pitchFamily="34" charset="0"/>
              </a:rPr>
              <a:t>Quiero un mérito</a:t>
            </a:r>
          </a:p>
        </p:txBody>
      </p:sp>
      <p:sp>
        <p:nvSpPr>
          <p:cNvPr id="10" name="Rounded Rectangle 9"/>
          <p:cNvSpPr/>
          <p:nvPr/>
        </p:nvSpPr>
        <p:spPr>
          <a:xfrm>
            <a:off x="4154013" y="7092280"/>
            <a:ext cx="901447" cy="917610"/>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1.2.4 &amp; 1.1.6</a:t>
            </a:r>
          </a:p>
        </p:txBody>
      </p:sp>
      <p:graphicFrame>
        <p:nvGraphicFramePr>
          <p:cNvPr id="20" name="Table 19"/>
          <p:cNvGraphicFramePr>
            <a:graphicFrameLocks noGrp="1"/>
          </p:cNvGraphicFramePr>
          <p:nvPr>
            <p:extLst>
              <p:ext uri="{D42A27DB-BD31-4B8C-83A1-F6EECF244321}">
                <p14:modId xmlns:p14="http://schemas.microsoft.com/office/powerpoint/2010/main" val="2304109151"/>
              </p:ext>
            </p:extLst>
          </p:nvPr>
        </p:nvGraphicFramePr>
        <p:xfrm>
          <a:off x="-27384" y="3738223"/>
          <a:ext cx="668422" cy="5131514"/>
        </p:xfrm>
        <a:graphic>
          <a:graphicData uri="http://schemas.openxmlformats.org/drawingml/2006/table">
            <a:tbl>
              <a:tblPr firstRow="1" bandRow="1">
                <a:tableStyleId>{5940675A-B579-460E-94D1-54222C63F5DA}</a:tableStyleId>
              </a:tblPr>
              <a:tblGrid>
                <a:gridCol w="668422">
                  <a:extLst>
                    <a:ext uri="{9D8B030D-6E8A-4147-A177-3AD203B41FA5}">
                      <a16:colId xmlns:a16="http://schemas.microsoft.com/office/drawing/2014/main" val="20000"/>
                    </a:ext>
                  </a:extLst>
                </a:gridCol>
              </a:tblGrid>
              <a:tr h="3727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prep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9197" y="7501658"/>
            <a:ext cx="1068710" cy="1068710"/>
          </a:xfrm>
          <a:prstGeom prst="rect">
            <a:avLst/>
          </a:prstGeom>
        </p:spPr>
      </p:pic>
      <p:sp>
        <p:nvSpPr>
          <p:cNvPr id="22" name="Rectangle 21">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695817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4" name="Rectangle 3">
            <a:extLst>
              <a:ext uri="{FF2B5EF4-FFF2-40B4-BE49-F238E27FC236}">
                <a16:creationId xmlns:a16="http://schemas.microsoft.com/office/drawing/2014/main" id="{273D61D3-9CEE-4C16-994F-D7FD9B4DF72F}"/>
              </a:ext>
            </a:extLst>
          </p:cNvPr>
          <p:cNvSpPr/>
          <p:nvPr/>
        </p:nvSpPr>
        <p:spPr>
          <a:xfrm>
            <a:off x="172381" y="683568"/>
            <a:ext cx="3429000" cy="646331"/>
          </a:xfrm>
          <a:prstGeom prst="rect">
            <a:avLst/>
          </a:prstGeom>
        </p:spPr>
        <p:txBody>
          <a:bodyPr>
            <a:spAutoFit/>
          </a:bodyPr>
          <a:lstStyle/>
          <a:p>
            <a:r>
              <a:rPr lang="es-ES" b="1" dirty="0">
                <a:solidFill>
                  <a:srgbClr val="000000"/>
                </a:solidFill>
                <a:latin typeface="Century Gothic" panose="020B0502020202020204" pitchFamily="34" charset="0"/>
              </a:rPr>
              <a:t>La plaza tiene una torre </a:t>
            </a:r>
            <a:r>
              <a:rPr lang="es-ES" dirty="0">
                <a:solidFill>
                  <a:srgbClr val="000000"/>
                </a:solidFill>
                <a:latin typeface="Century Gothic" panose="020B0502020202020204" pitchFamily="34" charset="0"/>
              </a:rPr>
              <a:t>(Antonio Machado)</a:t>
            </a:r>
            <a:r>
              <a:rPr lang="es-ES" dirty="0">
                <a:latin typeface="Century Gothic" panose="020B0502020202020204" pitchFamily="34" charset="0"/>
              </a:rPr>
              <a:t> </a:t>
            </a:r>
            <a:endParaRPr lang="en-GB" dirty="0">
              <a:latin typeface="Century Gothic" panose="020B0502020202020204" pitchFamily="34" charset="0"/>
            </a:endParaRPr>
          </a:p>
        </p:txBody>
      </p:sp>
      <p:sp>
        <p:nvSpPr>
          <p:cNvPr id="5" name="Rectangle 4"/>
          <p:cNvSpPr/>
          <p:nvPr/>
        </p:nvSpPr>
        <p:spPr>
          <a:xfrm>
            <a:off x="200055" y="1446263"/>
            <a:ext cx="3429000" cy="5909310"/>
          </a:xfrm>
          <a:prstGeom prst="rect">
            <a:avLst/>
          </a:prstGeom>
        </p:spPr>
        <p:txBody>
          <a:bodyPr>
            <a:spAutoFit/>
          </a:bodyPr>
          <a:lstStyle/>
          <a:p>
            <a:pPr>
              <a:lnSpc>
                <a:spcPct val="150000"/>
              </a:lnSpc>
            </a:pPr>
            <a:r>
              <a:rPr lang="es-ES" dirty="0">
                <a:latin typeface="Century Gothic" panose="020B0502020202020204" pitchFamily="34" charset="0"/>
              </a:rPr>
              <a:t>La plaza tiene una torre,</a:t>
            </a:r>
          </a:p>
          <a:p>
            <a:pPr>
              <a:lnSpc>
                <a:spcPct val="150000"/>
              </a:lnSpc>
            </a:pPr>
            <a:r>
              <a:rPr lang="es-ES" dirty="0">
                <a:latin typeface="Century Gothic" panose="020B0502020202020204" pitchFamily="34" charset="0"/>
              </a:rPr>
              <a:t>la torre tiene un balcón, </a:t>
            </a:r>
          </a:p>
          <a:p>
            <a:pPr>
              <a:lnSpc>
                <a:spcPct val="150000"/>
              </a:lnSpc>
            </a:pPr>
            <a:endParaRPr lang="es-ES" dirty="0">
              <a:latin typeface="Century Gothic" panose="020B0502020202020204" pitchFamily="34" charset="0"/>
            </a:endParaRPr>
          </a:p>
          <a:p>
            <a:pPr>
              <a:lnSpc>
                <a:spcPct val="150000"/>
              </a:lnSpc>
            </a:pPr>
            <a:r>
              <a:rPr lang="es-ES" dirty="0">
                <a:latin typeface="Century Gothic" panose="020B0502020202020204" pitchFamily="34" charset="0"/>
              </a:rPr>
              <a:t>el balcón tiene una dama, </a:t>
            </a:r>
          </a:p>
          <a:p>
            <a:pPr>
              <a:lnSpc>
                <a:spcPct val="150000"/>
              </a:lnSpc>
            </a:pPr>
            <a:r>
              <a:rPr lang="es-ES" dirty="0">
                <a:latin typeface="Century Gothic" panose="020B0502020202020204" pitchFamily="34" charset="0"/>
              </a:rPr>
              <a:t>la dama una blanca flor. </a:t>
            </a:r>
          </a:p>
          <a:p>
            <a:pPr>
              <a:lnSpc>
                <a:spcPct val="150000"/>
              </a:lnSpc>
            </a:pPr>
            <a:endParaRPr lang="es-ES" dirty="0">
              <a:latin typeface="Century Gothic" panose="020B0502020202020204" pitchFamily="34" charset="0"/>
            </a:endParaRPr>
          </a:p>
          <a:p>
            <a:pPr>
              <a:lnSpc>
                <a:spcPct val="150000"/>
              </a:lnSpc>
            </a:pPr>
            <a:r>
              <a:rPr lang="es-ES" dirty="0">
                <a:latin typeface="Century Gothic" panose="020B0502020202020204" pitchFamily="34" charset="0"/>
              </a:rPr>
              <a:t>Ha pasado un caballero </a:t>
            </a:r>
          </a:p>
          <a:p>
            <a:pPr>
              <a:lnSpc>
                <a:spcPct val="150000"/>
              </a:lnSpc>
            </a:pPr>
            <a:r>
              <a:rPr lang="es-ES" dirty="0">
                <a:latin typeface="Century Gothic" panose="020B0502020202020204" pitchFamily="34" charset="0"/>
              </a:rPr>
              <a:t>- ¡quién sabe por qué pasó! -</a:t>
            </a:r>
          </a:p>
          <a:p>
            <a:pPr>
              <a:lnSpc>
                <a:spcPct val="150000"/>
              </a:lnSpc>
            </a:pPr>
            <a:endParaRPr lang="es-ES" dirty="0">
              <a:latin typeface="Century Gothic" panose="020B0502020202020204" pitchFamily="34" charset="0"/>
            </a:endParaRPr>
          </a:p>
          <a:p>
            <a:pPr>
              <a:lnSpc>
                <a:spcPct val="150000"/>
              </a:lnSpc>
            </a:pPr>
            <a:r>
              <a:rPr lang="es-ES" dirty="0">
                <a:latin typeface="Century Gothic" panose="020B0502020202020204" pitchFamily="34" charset="0"/>
              </a:rPr>
              <a:t>y se ha llevado la plaza, </a:t>
            </a:r>
          </a:p>
          <a:p>
            <a:pPr>
              <a:lnSpc>
                <a:spcPct val="150000"/>
              </a:lnSpc>
            </a:pPr>
            <a:r>
              <a:rPr lang="es-ES" dirty="0">
                <a:latin typeface="Century Gothic" panose="020B0502020202020204" pitchFamily="34" charset="0"/>
              </a:rPr>
              <a:t>con su torre y su balcón, </a:t>
            </a:r>
          </a:p>
          <a:p>
            <a:pPr>
              <a:lnSpc>
                <a:spcPct val="150000"/>
              </a:lnSpc>
            </a:pPr>
            <a:endParaRPr lang="es-ES" dirty="0">
              <a:latin typeface="Century Gothic" panose="020B0502020202020204" pitchFamily="34" charset="0"/>
            </a:endParaRPr>
          </a:p>
          <a:p>
            <a:pPr>
              <a:lnSpc>
                <a:spcPct val="150000"/>
              </a:lnSpc>
            </a:pPr>
            <a:r>
              <a:rPr lang="es-ES" dirty="0">
                <a:latin typeface="Century Gothic" panose="020B0502020202020204" pitchFamily="34" charset="0"/>
              </a:rPr>
              <a:t>con su balcón y su dama, </a:t>
            </a:r>
          </a:p>
          <a:p>
            <a:pPr>
              <a:lnSpc>
                <a:spcPct val="150000"/>
              </a:lnSpc>
            </a:pPr>
            <a:r>
              <a:rPr lang="es-ES" dirty="0">
                <a:latin typeface="Century Gothic" panose="020B0502020202020204" pitchFamily="34" charset="0"/>
              </a:rPr>
              <a:t>su dama y su blanca flor.</a:t>
            </a:r>
            <a:endParaRPr lang="en-GB" dirty="0">
              <a:latin typeface="Century Gothic" panose="020B0502020202020204" pitchFamily="34" charset="0"/>
            </a:endParaRPr>
          </a:p>
        </p:txBody>
      </p:sp>
      <p:sp>
        <p:nvSpPr>
          <p:cNvPr id="6" name="Rounded Rectangle 5"/>
          <p:cNvSpPr/>
          <p:nvPr/>
        </p:nvSpPr>
        <p:spPr>
          <a:xfrm>
            <a:off x="5733256" y="224763"/>
            <a:ext cx="901447" cy="917610"/>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1.2.5 &amp; 1.1.6</a:t>
            </a:r>
          </a:p>
        </p:txBody>
      </p:sp>
      <p:sp>
        <p:nvSpPr>
          <p:cNvPr id="7" name="Flowchart: Decision 6"/>
          <p:cNvSpPr/>
          <p:nvPr/>
        </p:nvSpPr>
        <p:spPr>
          <a:xfrm>
            <a:off x="3633381" y="1277400"/>
            <a:ext cx="2943425" cy="1556598"/>
          </a:xfrm>
          <a:prstGeom prst="flowChartDecision">
            <a:avLst/>
          </a:prstGeom>
          <a:solidFill>
            <a:srgbClr val="E3EAFD"/>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6" descr="http://www.clker.com/cliparts/2/e/b/c/1206570767847217711nicubunu_RPG_map_symbols_Round_Tower.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055" y="955454"/>
            <a:ext cx="899249" cy="12803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3"/>
          <a:stretch>
            <a:fillRect/>
          </a:stretch>
        </p:blipFill>
        <p:spPr>
          <a:xfrm>
            <a:off x="3894877" y="1638584"/>
            <a:ext cx="280441" cy="237765"/>
          </a:xfrm>
          <a:prstGeom prst="rect">
            <a:avLst/>
          </a:prstGeom>
        </p:spPr>
      </p:pic>
      <p:pic>
        <p:nvPicPr>
          <p:cNvPr id="23" name="Picture 22"/>
          <p:cNvPicPr>
            <a:picLocks noChangeAspect="1"/>
          </p:cNvPicPr>
          <p:nvPr/>
        </p:nvPicPr>
        <p:blipFill>
          <a:blip r:embed="rId4"/>
          <a:stretch>
            <a:fillRect/>
          </a:stretch>
        </p:blipFill>
        <p:spPr>
          <a:xfrm>
            <a:off x="3542318" y="2626754"/>
            <a:ext cx="1265999" cy="983094"/>
          </a:xfrm>
          <a:prstGeom prst="rect">
            <a:avLst/>
          </a:prstGeom>
        </p:spPr>
      </p:pic>
      <p:pic>
        <p:nvPicPr>
          <p:cNvPr id="24" name="Picture 4" descr="http://www.clker.com/cliparts/o/q/7/Q/k/y/historic-soldier-on-a-horse-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2318" y="3665770"/>
            <a:ext cx="1107273" cy="1137714"/>
          </a:xfrm>
          <a:prstGeom prst="rect">
            <a:avLst/>
          </a:prstGeom>
          <a:noFill/>
          <a:extLst>
            <a:ext uri="{909E8E84-426E-40DD-AFC4-6F175D3DCCD1}">
              <a14:hiddenFill xmlns:a14="http://schemas.microsoft.com/office/drawing/2010/main">
                <a:solidFill>
                  <a:srgbClr val="FFFFFF"/>
                </a:solidFill>
              </a14:hiddenFill>
            </a:ext>
          </a:extLst>
        </p:spPr>
      </p:pic>
      <p:sp>
        <p:nvSpPr>
          <p:cNvPr id="25" name="Flowchart: Decision 24"/>
          <p:cNvSpPr/>
          <p:nvPr/>
        </p:nvSpPr>
        <p:spPr>
          <a:xfrm>
            <a:off x="3336604" y="4864830"/>
            <a:ext cx="2943425" cy="1556598"/>
          </a:xfrm>
          <a:prstGeom prst="flowChartDecision">
            <a:avLst/>
          </a:prstGeom>
          <a:solidFill>
            <a:srgbClr val="E3EAFD"/>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6" descr="http://www.clker.com/cliparts/2/e/b/c/1206570767847217711nicubunu_RPG_map_symbols_Round_Tower.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890" y="4865482"/>
            <a:ext cx="899249" cy="12803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3"/>
          <a:stretch>
            <a:fillRect/>
          </a:stretch>
        </p:blipFill>
        <p:spPr>
          <a:xfrm>
            <a:off x="3683712" y="5548612"/>
            <a:ext cx="280441" cy="237765"/>
          </a:xfrm>
          <a:prstGeom prst="rect">
            <a:avLst/>
          </a:prstGeom>
        </p:spPr>
      </p:pic>
      <p:pic>
        <p:nvPicPr>
          <p:cNvPr id="28" name="Picture 27"/>
          <p:cNvPicPr>
            <a:picLocks noChangeAspect="1"/>
          </p:cNvPicPr>
          <p:nvPr/>
        </p:nvPicPr>
        <p:blipFill>
          <a:blip r:embed="rId4"/>
          <a:stretch>
            <a:fillRect/>
          </a:stretch>
        </p:blipFill>
        <p:spPr>
          <a:xfrm>
            <a:off x="3486043" y="6476489"/>
            <a:ext cx="1265999" cy="983094"/>
          </a:xfrm>
          <a:prstGeom prst="rect">
            <a:avLst/>
          </a:prstGeom>
        </p:spPr>
      </p:pic>
      <p:sp>
        <p:nvSpPr>
          <p:cNvPr id="2" name="Title 1">
            <a:extLst>
              <a:ext uri="{FF2B5EF4-FFF2-40B4-BE49-F238E27FC236}">
                <a16:creationId xmlns:a16="http://schemas.microsoft.com/office/drawing/2014/main" id="{40344805-647B-DE4C-B387-91B38216B5CE}"/>
              </a:ext>
            </a:extLst>
          </p:cNvPr>
          <p:cNvSpPr>
            <a:spLocks noGrp="1"/>
          </p:cNvSpPr>
          <p:nvPr>
            <p:ph type="title"/>
          </p:nvPr>
        </p:nvSpPr>
        <p:spPr>
          <a:xfrm>
            <a:off x="200055" y="153610"/>
            <a:ext cx="1988550" cy="423756"/>
          </a:xfrm>
        </p:spPr>
        <p:txBody>
          <a:bodyPr/>
          <a:lstStyle/>
          <a:p>
            <a:r>
              <a:rPr lang="en-GB" sz="2000" b="1" dirty="0">
                <a:solidFill>
                  <a:srgbClr val="FFFFFF"/>
                </a:solidFill>
                <a:latin typeface="Century Gothic" panose="020B0502020202020204" pitchFamily="34" charset="0"/>
              </a:rPr>
              <a:t>T2.1 Semana 1</a:t>
            </a:r>
            <a:endParaRPr lang="en-US" sz="2000" dirty="0"/>
          </a:p>
        </p:txBody>
      </p:sp>
      <p:sp>
        <p:nvSpPr>
          <p:cNvPr id="15"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24</a:t>
            </a:r>
          </a:p>
        </p:txBody>
      </p:sp>
      <p:graphicFrame>
        <p:nvGraphicFramePr>
          <p:cNvPr id="17" name="Table 16"/>
          <p:cNvGraphicFramePr>
            <a:graphicFrameLocks noGrp="1"/>
          </p:cNvGraphicFramePr>
          <p:nvPr>
            <p:extLst>
              <p:ext uri="{D42A27DB-BD31-4B8C-83A1-F6EECF244321}">
                <p14:modId xmlns:p14="http://schemas.microsoft.com/office/powerpoint/2010/main" val="2080607033"/>
              </p:ext>
            </p:extLst>
          </p:nvPr>
        </p:nvGraphicFramePr>
        <p:xfrm>
          <a:off x="847953" y="7572101"/>
          <a:ext cx="2975979" cy="1410720"/>
        </p:xfrm>
        <a:graphic>
          <a:graphicData uri="http://schemas.openxmlformats.org/drawingml/2006/table">
            <a:tbl>
              <a:tblPr>
                <a:tableStyleId>{5940675A-B579-460E-94D1-54222C63F5DA}</a:tableStyleId>
              </a:tblPr>
              <a:tblGrid>
                <a:gridCol w="1522573">
                  <a:extLst>
                    <a:ext uri="{9D8B030D-6E8A-4147-A177-3AD203B41FA5}">
                      <a16:colId xmlns:a16="http://schemas.microsoft.com/office/drawing/2014/main" val="20000"/>
                    </a:ext>
                  </a:extLst>
                </a:gridCol>
                <a:gridCol w="1453406">
                  <a:extLst>
                    <a:ext uri="{9D8B030D-6E8A-4147-A177-3AD203B41FA5}">
                      <a16:colId xmlns:a16="http://schemas.microsoft.com/office/drawing/2014/main" val="20001"/>
                    </a:ext>
                  </a:extLst>
                </a:gridCol>
              </a:tblGrid>
              <a:tr h="280672">
                <a:tc>
                  <a:txBody>
                    <a:bodyPr/>
                    <a:lstStyle/>
                    <a:p>
                      <a:pPr algn="l" fontAlgn="b"/>
                      <a:r>
                        <a:rPr lang="en-GB" sz="1700" b="0" i="0" u="none" strike="noStrike" dirty="0" err="1">
                          <a:solidFill>
                            <a:srgbClr val="000000"/>
                          </a:solidFill>
                          <a:effectLst/>
                          <a:latin typeface="Century Gothic" panose="020B0502020202020204" pitchFamily="34" charset="0"/>
                        </a:rPr>
                        <a:t>saber</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b="0" i="0" u="none" strike="noStrike" dirty="0">
                          <a:solidFill>
                            <a:srgbClr val="000000"/>
                          </a:solidFill>
                          <a:effectLst/>
                          <a:latin typeface="Century Gothic" panose="020B0502020202020204" pitchFamily="34" charset="0"/>
                        </a:rPr>
                        <a:t>to know</a:t>
                      </a:r>
                    </a:p>
                  </a:txBody>
                  <a:tcPr marL="90000" marR="90000" marT="46800" marB="46800" anchor="b"/>
                </a:tc>
                <a:extLst>
                  <a:ext uri="{0D108BD9-81ED-4DB2-BD59-A6C34878D82A}">
                    <a16:rowId xmlns:a16="http://schemas.microsoft.com/office/drawing/2014/main" val="10000"/>
                  </a:ext>
                </a:extLst>
              </a:tr>
              <a:tr h="284578">
                <a:tc>
                  <a:txBody>
                    <a:bodyPr/>
                    <a:lstStyle/>
                    <a:p>
                      <a:pPr algn="l" fontAlgn="b"/>
                      <a:r>
                        <a:rPr lang="en-GB" sz="1700" b="0" i="0" u="none" strike="noStrike" dirty="0" err="1">
                          <a:solidFill>
                            <a:srgbClr val="000000"/>
                          </a:solidFill>
                          <a:effectLst/>
                          <a:latin typeface="Century Gothic" panose="020B0502020202020204" pitchFamily="34" charset="0"/>
                        </a:rPr>
                        <a:t>pasar</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b="0" i="0" u="none" strike="noStrike" dirty="0">
                          <a:solidFill>
                            <a:srgbClr val="000000"/>
                          </a:solidFill>
                          <a:effectLst/>
                          <a:latin typeface="Century Gothic" panose="020B0502020202020204" pitchFamily="34" charset="0"/>
                        </a:rPr>
                        <a:t>to pass</a:t>
                      </a:r>
                    </a:p>
                  </a:txBody>
                  <a:tcPr marL="90000" marR="90000" marT="46800" marB="46800" anchor="b"/>
                </a:tc>
                <a:extLst>
                  <a:ext uri="{0D108BD9-81ED-4DB2-BD59-A6C34878D82A}">
                    <a16:rowId xmlns:a16="http://schemas.microsoft.com/office/drawing/2014/main" val="10001"/>
                  </a:ext>
                </a:extLst>
              </a:tr>
              <a:tr h="284578">
                <a:tc>
                  <a:txBody>
                    <a:bodyPr/>
                    <a:lstStyle/>
                    <a:p>
                      <a:pPr algn="l" fontAlgn="b"/>
                      <a:r>
                        <a:rPr lang="en-GB" sz="1700" b="0" i="0" u="none" strike="noStrike" dirty="0">
                          <a:solidFill>
                            <a:srgbClr val="000000"/>
                          </a:solidFill>
                          <a:effectLst/>
                          <a:latin typeface="Century Gothic" panose="020B0502020202020204" pitchFamily="34" charset="0"/>
                        </a:rPr>
                        <a:t>la </a:t>
                      </a:r>
                      <a:r>
                        <a:rPr lang="en-GB" sz="1700" b="0" i="0" u="none" strike="noStrike" dirty="0" err="1">
                          <a:solidFill>
                            <a:srgbClr val="000000"/>
                          </a:solidFill>
                          <a:effectLst/>
                          <a:latin typeface="Century Gothic" panose="020B0502020202020204" pitchFamily="34" charset="0"/>
                        </a:rPr>
                        <a:t>torre</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b="0" i="0" u="none" strike="noStrike" dirty="0">
                          <a:solidFill>
                            <a:srgbClr val="000000"/>
                          </a:solidFill>
                          <a:effectLst/>
                          <a:latin typeface="Century Gothic" panose="020B0502020202020204" pitchFamily="34" charset="0"/>
                        </a:rPr>
                        <a:t>tower</a:t>
                      </a:r>
                    </a:p>
                  </a:txBody>
                  <a:tcPr marL="90000" marR="90000" marT="46800" marB="46800" anchor="b"/>
                </a:tc>
                <a:extLst>
                  <a:ext uri="{0D108BD9-81ED-4DB2-BD59-A6C34878D82A}">
                    <a16:rowId xmlns:a16="http://schemas.microsoft.com/office/drawing/2014/main" val="10002"/>
                  </a:ext>
                </a:extLst>
              </a:tr>
              <a:tr h="284578">
                <a:tc>
                  <a:txBody>
                    <a:bodyPr/>
                    <a:lstStyle/>
                    <a:p>
                      <a:pPr algn="l" fontAlgn="b"/>
                      <a:r>
                        <a:rPr lang="en-GB" sz="1700" b="0" i="0" u="none" strike="noStrike" dirty="0" err="1">
                          <a:solidFill>
                            <a:srgbClr val="000000"/>
                          </a:solidFill>
                          <a:effectLst/>
                          <a:latin typeface="Century Gothic" panose="020B0502020202020204" pitchFamily="34" charset="0"/>
                        </a:rPr>
                        <a:t>su</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b="0" i="0" u="none" strike="noStrike" dirty="0">
                          <a:solidFill>
                            <a:srgbClr val="000000"/>
                          </a:solidFill>
                          <a:effectLst/>
                          <a:latin typeface="Century Gothic" panose="020B0502020202020204" pitchFamily="34" charset="0"/>
                        </a:rPr>
                        <a:t>his,</a:t>
                      </a:r>
                      <a:r>
                        <a:rPr lang="en-GB" sz="1700" b="0" i="0" u="none" strike="noStrike" baseline="0" dirty="0">
                          <a:solidFill>
                            <a:srgbClr val="000000"/>
                          </a:solidFill>
                          <a:effectLst/>
                          <a:latin typeface="Century Gothic" panose="020B0502020202020204" pitchFamily="34" charset="0"/>
                        </a:rPr>
                        <a:t> her, its</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35774318"/>
              </p:ext>
            </p:extLst>
          </p:nvPr>
        </p:nvGraphicFramePr>
        <p:xfrm>
          <a:off x="150574" y="7545337"/>
          <a:ext cx="668422" cy="1464248"/>
        </p:xfrm>
        <a:graphic>
          <a:graphicData uri="http://schemas.openxmlformats.org/drawingml/2006/table">
            <a:tbl>
              <a:tblPr firstRow="1" bandRow="1">
                <a:tableStyleId>{5940675A-B579-460E-94D1-54222C63F5DA}</a:tableStyleId>
              </a:tblPr>
              <a:tblGrid>
                <a:gridCol w="668422">
                  <a:extLst>
                    <a:ext uri="{9D8B030D-6E8A-4147-A177-3AD203B41FA5}">
                      <a16:colId xmlns:a16="http://schemas.microsoft.com/office/drawing/2014/main" val="2767852503"/>
                    </a:ext>
                  </a:extLst>
                </a:gridCol>
              </a:tblGrid>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5844552"/>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970907"/>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nf</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5441435"/>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adj</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466364"/>
                  </a:ext>
                </a:extLst>
              </a:tr>
            </a:tbl>
          </a:graphicData>
        </a:graphic>
      </p:graphicFrame>
    </p:spTree>
    <p:extLst>
      <p:ext uri="{BB962C8B-B14F-4D97-AF65-F5344CB8AC3E}">
        <p14:creationId xmlns:p14="http://schemas.microsoft.com/office/powerpoint/2010/main" val="3195597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a:extLst>
              <a:ext uri="{FF2B5EF4-FFF2-40B4-BE49-F238E27FC236}">
                <a16:creationId xmlns:a16="http://schemas.microsoft.com/office/drawing/2014/main" id="{62EBD834-1E2D-44FA-960B-D5E01CB2C65F}"/>
              </a:ext>
            </a:extLst>
          </p:cNvPr>
          <p:cNvSpPr/>
          <p:nvPr/>
        </p:nvSpPr>
        <p:spPr>
          <a:xfrm>
            <a:off x="134641" y="4067944"/>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Talking about family</a:t>
            </a:r>
          </a:p>
        </p:txBody>
      </p:sp>
      <p:sp>
        <p:nvSpPr>
          <p:cNvPr id="6" name="Rectangle 5">
            <a:extLst>
              <a:ext uri="{FF2B5EF4-FFF2-40B4-BE49-F238E27FC236}">
                <a16:creationId xmlns:a16="http://schemas.microsoft.com/office/drawing/2014/main" id="{187D3DE4-1B8E-4EF9-A0F4-FAE19AE97A2E}"/>
              </a:ext>
            </a:extLst>
          </p:cNvPr>
          <p:cNvSpPr/>
          <p:nvPr/>
        </p:nvSpPr>
        <p:spPr>
          <a:xfrm>
            <a:off x="5023132" y="407411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sp>
        <p:nvSpPr>
          <p:cNvPr id="7" name="Rectangle 6"/>
          <p:cNvSpPr/>
          <p:nvPr/>
        </p:nvSpPr>
        <p:spPr>
          <a:xfrm>
            <a:off x="78410" y="587456"/>
            <a:ext cx="2472152"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Using the verb TENER</a:t>
            </a:r>
          </a:p>
        </p:txBody>
      </p:sp>
      <p:graphicFrame>
        <p:nvGraphicFramePr>
          <p:cNvPr id="8" name="Table 7"/>
          <p:cNvGraphicFramePr>
            <a:graphicFrameLocks noGrp="1"/>
          </p:cNvGraphicFramePr>
          <p:nvPr>
            <p:extLst>
              <p:ext uri="{D42A27DB-BD31-4B8C-83A1-F6EECF244321}">
                <p14:modId xmlns:p14="http://schemas.microsoft.com/office/powerpoint/2010/main" val="3549789005"/>
              </p:ext>
            </p:extLst>
          </p:nvPr>
        </p:nvGraphicFramePr>
        <p:xfrm>
          <a:off x="194701" y="1071491"/>
          <a:ext cx="5250523" cy="2708421"/>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20000"/>
                    </a:ext>
                  </a:extLst>
                </a:gridCol>
                <a:gridCol w="4098395">
                  <a:extLst>
                    <a:ext uri="{9D8B030D-6E8A-4147-A177-3AD203B41FA5}">
                      <a16:colId xmlns:a16="http://schemas.microsoft.com/office/drawing/2014/main" val="20001"/>
                    </a:ext>
                  </a:extLst>
                </a:gridCol>
              </a:tblGrid>
              <a:tr h="283857">
                <a:tc gridSpan="2">
                  <a:txBody>
                    <a:bodyPr/>
                    <a:lstStyle/>
                    <a:p>
                      <a:r>
                        <a:rPr lang="en-GB" sz="1600" dirty="0">
                          <a:latin typeface="Century Gothic" panose="020B0502020202020204" pitchFamily="34" charset="0"/>
                        </a:rPr>
                        <a:t>Verb TENER [to have, having]</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000"/>
                  </a:ext>
                </a:extLst>
              </a:tr>
              <a:tr h="283857">
                <a:tc>
                  <a:txBody>
                    <a:bodyPr/>
                    <a:lstStyle/>
                    <a:p>
                      <a:r>
                        <a:rPr lang="en-GB" sz="1600" dirty="0" err="1">
                          <a:latin typeface="Century Gothic" panose="020B0502020202020204" pitchFamily="34" charset="0"/>
                        </a:rPr>
                        <a:t>tengo</a:t>
                      </a:r>
                      <a:endParaRPr lang="en-GB" sz="16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I</a:t>
                      </a:r>
                      <a:r>
                        <a:rPr lang="en-GB" sz="1600" baseline="0" dirty="0">
                          <a:latin typeface="Century Gothic" panose="020B0502020202020204" pitchFamily="34" charset="0"/>
                        </a:rPr>
                        <a:t> </a:t>
                      </a:r>
                      <a:r>
                        <a:rPr lang="en-GB" sz="1600" dirty="0">
                          <a:latin typeface="Century Gothic" panose="020B0502020202020204" pitchFamily="34" charset="0"/>
                        </a:rPr>
                        <a:t>have</a:t>
                      </a:r>
                    </a:p>
                  </a:txBody>
                  <a:tcPr/>
                </a:tc>
                <a:extLst>
                  <a:ext uri="{0D108BD9-81ED-4DB2-BD59-A6C34878D82A}">
                    <a16:rowId xmlns:a16="http://schemas.microsoft.com/office/drawing/2014/main" val="10001"/>
                  </a:ext>
                </a:extLst>
              </a:tr>
              <a:tr h="283857">
                <a:tc>
                  <a:txBody>
                    <a:bodyPr/>
                    <a:lstStyle/>
                    <a:p>
                      <a:r>
                        <a:rPr lang="en-GB" sz="1600" dirty="0" err="1">
                          <a:latin typeface="Century Gothic" panose="020B0502020202020204" pitchFamily="34" charset="0"/>
                        </a:rPr>
                        <a:t>tienes</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you have</a:t>
                      </a:r>
                    </a:p>
                  </a:txBody>
                  <a:tcPr/>
                </a:tc>
                <a:extLst>
                  <a:ext uri="{0D108BD9-81ED-4DB2-BD59-A6C34878D82A}">
                    <a16:rowId xmlns:a16="http://schemas.microsoft.com/office/drawing/2014/main" val="10002"/>
                  </a:ext>
                </a:extLst>
              </a:tr>
              <a:tr h="283857">
                <a:tc>
                  <a:txBody>
                    <a:bodyPr/>
                    <a:lstStyle/>
                    <a:p>
                      <a:r>
                        <a:rPr lang="en-GB" sz="1600" dirty="0" err="1">
                          <a:latin typeface="Century Gothic" panose="020B0502020202020204" pitchFamily="34" charset="0"/>
                        </a:rPr>
                        <a:t>tiene</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he/she/it has</a:t>
                      </a:r>
                    </a:p>
                  </a:txBody>
                  <a:tcPr/>
                </a:tc>
                <a:extLst>
                  <a:ext uri="{0D108BD9-81ED-4DB2-BD59-A6C34878D82A}">
                    <a16:rowId xmlns:a16="http://schemas.microsoft.com/office/drawing/2014/main" val="10003"/>
                  </a:ext>
                </a:extLst>
              </a:tr>
              <a:tr h="283857">
                <a:tc>
                  <a:txBody>
                    <a:bodyPr/>
                    <a:lstStyle/>
                    <a:p>
                      <a:r>
                        <a:rPr lang="en-GB" sz="1600" dirty="0" err="1">
                          <a:latin typeface="Century Gothic" panose="020B0502020202020204" pitchFamily="34" charset="0"/>
                        </a:rPr>
                        <a:t>tenemos</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we have</a:t>
                      </a:r>
                    </a:p>
                  </a:txBody>
                  <a:tcPr/>
                </a:tc>
                <a:extLst>
                  <a:ext uri="{0D108BD9-81ED-4DB2-BD59-A6C34878D82A}">
                    <a16:rowId xmlns:a16="http://schemas.microsoft.com/office/drawing/2014/main" val="10004"/>
                  </a:ext>
                </a:extLst>
              </a:tr>
              <a:tr h="283857">
                <a:tc>
                  <a:txBody>
                    <a:bodyPr/>
                    <a:lstStyle/>
                    <a:p>
                      <a:r>
                        <a:rPr lang="en-GB" sz="1600" dirty="0" err="1">
                          <a:latin typeface="Century Gothic" panose="020B0502020202020204" pitchFamily="34" charset="0"/>
                        </a:rPr>
                        <a:t>tienen</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they have</a:t>
                      </a:r>
                    </a:p>
                  </a:txBody>
                  <a:tcPr/>
                </a:tc>
                <a:extLst>
                  <a:ext uri="{0D108BD9-81ED-4DB2-BD59-A6C34878D82A}">
                    <a16:rowId xmlns:a16="http://schemas.microsoft.com/office/drawing/2014/main" val="10005"/>
                  </a:ext>
                </a:extLst>
              </a:tr>
              <a:tr h="696741">
                <a:tc gridSpan="2">
                  <a:txBody>
                    <a:bodyPr/>
                    <a:lstStyle/>
                    <a:p>
                      <a:r>
                        <a:rPr lang="en-GB" sz="1600" b="1" dirty="0" err="1">
                          <a:latin typeface="Century Gothic" panose="020B0502020202020204" pitchFamily="34" charset="0"/>
                        </a:rPr>
                        <a:t>Tenemos</a:t>
                      </a:r>
                      <a:r>
                        <a:rPr lang="en-GB" sz="1600" b="1" dirty="0">
                          <a:latin typeface="Century Gothic" panose="020B0502020202020204" pitchFamily="34" charset="0"/>
                        </a:rPr>
                        <a:t> </a:t>
                      </a:r>
                      <a:r>
                        <a:rPr lang="en-GB" sz="1600" b="0" dirty="0">
                          <a:latin typeface="Century Gothic" panose="020B0502020202020204" pitchFamily="34" charset="0"/>
                        </a:rPr>
                        <a:t>dos</a:t>
                      </a:r>
                      <a:r>
                        <a:rPr lang="en-GB" sz="1600" b="0" baseline="0" dirty="0">
                          <a:latin typeface="Century Gothic" panose="020B0502020202020204" pitchFamily="34" charset="0"/>
                        </a:rPr>
                        <a:t> </a:t>
                      </a:r>
                      <a:r>
                        <a:rPr lang="en-GB" sz="1600" b="0" baseline="0" dirty="0" err="1">
                          <a:latin typeface="Century Gothic" panose="020B0502020202020204" pitchFamily="34" charset="0"/>
                        </a:rPr>
                        <a:t>primos</a:t>
                      </a:r>
                      <a:r>
                        <a:rPr lang="en-GB" sz="1600" dirty="0">
                          <a:latin typeface="Century Gothic" panose="020B0502020202020204" pitchFamily="34" charset="0"/>
                        </a:rPr>
                        <a:t>. </a:t>
                      </a:r>
                      <a:r>
                        <a:rPr lang="en-GB" sz="1600" b="1" i="1" dirty="0">
                          <a:latin typeface="Century Gothic" panose="020B0502020202020204" pitchFamily="34" charset="0"/>
                        </a:rPr>
                        <a:t>We have </a:t>
                      </a:r>
                      <a:r>
                        <a:rPr lang="en-GB" sz="1600" i="1" dirty="0">
                          <a:latin typeface="Century Gothic" panose="020B0502020202020204" pitchFamily="34" charset="0"/>
                        </a:rPr>
                        <a:t>two cousins.</a:t>
                      </a:r>
                      <a:br>
                        <a:rPr lang="en-GB" sz="1600" dirty="0">
                          <a:latin typeface="Century Gothic" panose="020B0502020202020204" pitchFamily="34" charset="0"/>
                        </a:rPr>
                      </a:br>
                      <a:r>
                        <a:rPr lang="en-GB" sz="1600" b="1" dirty="0" err="1">
                          <a:latin typeface="Century Gothic" panose="020B0502020202020204" pitchFamily="34" charset="0"/>
                        </a:rPr>
                        <a:t>Tienen</a:t>
                      </a:r>
                      <a:r>
                        <a:rPr lang="en-GB" sz="1600" dirty="0">
                          <a:latin typeface="Century Gothic" panose="020B0502020202020204" pitchFamily="34" charset="0"/>
                        </a:rPr>
                        <a:t> un</a:t>
                      </a:r>
                      <a:r>
                        <a:rPr lang="en-GB" sz="1600" baseline="0" dirty="0">
                          <a:latin typeface="Century Gothic" panose="020B0502020202020204" pitchFamily="34" charset="0"/>
                        </a:rPr>
                        <a:t> </a:t>
                      </a:r>
                      <a:r>
                        <a:rPr lang="en-GB" sz="1600" baseline="0" dirty="0" err="1">
                          <a:latin typeface="Century Gothic" panose="020B0502020202020204" pitchFamily="34" charset="0"/>
                        </a:rPr>
                        <a:t>gato</a:t>
                      </a:r>
                      <a:r>
                        <a:rPr lang="en-GB" sz="1600" baseline="0" dirty="0">
                          <a:latin typeface="Century Gothic" panose="020B0502020202020204" pitchFamily="34" charset="0"/>
                        </a:rPr>
                        <a:t>.  </a:t>
                      </a:r>
                      <a:r>
                        <a:rPr lang="en-GB" sz="1600" b="1" i="1" baseline="0" dirty="0">
                          <a:latin typeface="Century Gothic" panose="020B0502020202020204" pitchFamily="34" charset="0"/>
                        </a:rPr>
                        <a:t>They have </a:t>
                      </a:r>
                      <a:r>
                        <a:rPr lang="en-GB" sz="1600" i="1" baseline="0" dirty="0">
                          <a:latin typeface="Century Gothic" panose="020B0502020202020204" pitchFamily="34" charset="0"/>
                        </a:rPr>
                        <a:t>a cat.</a:t>
                      </a:r>
                      <a:endParaRPr lang="en-GB" sz="1600" i="1" dirty="0">
                        <a:latin typeface="Century Gothic" panose="020B0502020202020204" pitchFamily="34" charset="0"/>
                      </a:endParaRP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006"/>
                  </a:ext>
                </a:extLst>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032" y="3399431"/>
            <a:ext cx="864192" cy="64814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3855" y="2786343"/>
            <a:ext cx="496364" cy="56863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8312" y="2800865"/>
            <a:ext cx="546219" cy="614497"/>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2563990696"/>
              </p:ext>
            </p:extLst>
          </p:nvPr>
        </p:nvGraphicFramePr>
        <p:xfrm>
          <a:off x="698080" y="4573445"/>
          <a:ext cx="3569900" cy="4415040"/>
        </p:xfrm>
        <a:graphic>
          <a:graphicData uri="http://schemas.openxmlformats.org/drawingml/2006/table">
            <a:tbl>
              <a:tblPr>
                <a:tableStyleId>{5940675A-B579-460E-94D1-54222C63F5DA}</a:tableStyleId>
              </a:tblPr>
              <a:tblGrid>
                <a:gridCol w="155367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209550">
                <a:tc>
                  <a:txBody>
                    <a:bodyPr/>
                    <a:lstStyle/>
                    <a:p>
                      <a:pPr algn="l" fontAlgn="b"/>
                      <a:r>
                        <a:rPr lang="en-GB" sz="1800" b="0" i="0" u="none" strike="noStrike" dirty="0" err="1">
                          <a:solidFill>
                            <a:srgbClr val="000000"/>
                          </a:solidFill>
                          <a:effectLst/>
                          <a:latin typeface="Century Gothic" panose="020B0502020202020204" pitchFamily="34" charset="0"/>
                        </a:rPr>
                        <a:t>tenemos</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we have</a:t>
                      </a:r>
                    </a:p>
                  </a:txBody>
                  <a:tcPr marL="90000" marR="90000" marT="46800" marB="46800" anchor="b"/>
                </a:tc>
                <a:extLst>
                  <a:ext uri="{0D108BD9-81ED-4DB2-BD59-A6C34878D82A}">
                    <a16:rowId xmlns:a16="http://schemas.microsoft.com/office/drawing/2014/main" val="2515177563"/>
                  </a:ext>
                </a:extLst>
              </a:tr>
              <a:tr h="209550">
                <a:tc>
                  <a:txBody>
                    <a:bodyPr/>
                    <a:lstStyle/>
                    <a:p>
                      <a:pPr algn="l" fontAlgn="b"/>
                      <a:r>
                        <a:rPr lang="en-GB" sz="1800" b="0" i="0" u="none" strike="noStrike" dirty="0" err="1">
                          <a:solidFill>
                            <a:srgbClr val="000000"/>
                          </a:solidFill>
                          <a:effectLst/>
                          <a:latin typeface="Century Gothic" panose="020B0502020202020204" pitchFamily="34" charset="0"/>
                        </a:rPr>
                        <a:t>tienen</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they have</a:t>
                      </a:r>
                    </a:p>
                  </a:txBody>
                  <a:tcPr marL="90000" marR="90000" marT="46800" marB="46800" anchor="b"/>
                </a:tc>
                <a:extLst>
                  <a:ext uri="{0D108BD9-81ED-4DB2-BD59-A6C34878D82A}">
                    <a16:rowId xmlns:a16="http://schemas.microsoft.com/office/drawing/2014/main" val="1542272781"/>
                  </a:ext>
                </a:extLst>
              </a:tr>
              <a:tr h="209550">
                <a:tc>
                  <a:txBody>
                    <a:bodyPr/>
                    <a:lstStyle/>
                    <a:p>
                      <a:pPr algn="l" fontAlgn="b"/>
                      <a:r>
                        <a:rPr lang="en-GB" sz="1800" b="0" i="0" u="none" strike="noStrike" dirty="0">
                          <a:solidFill>
                            <a:srgbClr val="000000"/>
                          </a:solidFill>
                          <a:effectLst/>
                          <a:latin typeface="Century Gothic" panose="020B0502020202020204" pitchFamily="34" charset="0"/>
                        </a:rPr>
                        <a:t>el </a:t>
                      </a:r>
                      <a:r>
                        <a:rPr lang="en-GB" sz="1800" b="0" i="0" u="none" strike="noStrike" dirty="0" err="1">
                          <a:solidFill>
                            <a:srgbClr val="000000"/>
                          </a:solidFill>
                          <a:effectLst/>
                          <a:latin typeface="Century Gothic" panose="020B0502020202020204" pitchFamily="34" charset="0"/>
                        </a:rPr>
                        <a:t>abuelo</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grandfather</a:t>
                      </a:r>
                    </a:p>
                  </a:txBody>
                  <a:tcPr marL="90000" marR="90000" marT="46800" marB="46800" anchor="b"/>
                </a:tc>
                <a:extLst>
                  <a:ext uri="{0D108BD9-81ED-4DB2-BD59-A6C34878D82A}">
                    <a16:rowId xmlns:a16="http://schemas.microsoft.com/office/drawing/2014/main" val="10000"/>
                  </a:ext>
                </a:extLst>
              </a:tr>
              <a:tr h="209550">
                <a:tc>
                  <a:txBody>
                    <a:bodyPr/>
                    <a:lstStyle/>
                    <a:p>
                      <a:pPr algn="l" fontAlgn="b"/>
                      <a:r>
                        <a:rPr lang="en-GB" sz="1800" b="0" i="0" u="none" strike="noStrike" dirty="0">
                          <a:solidFill>
                            <a:srgbClr val="000000"/>
                          </a:solidFill>
                          <a:effectLst/>
                          <a:latin typeface="Century Gothic" panose="020B0502020202020204" pitchFamily="34" charset="0"/>
                        </a:rPr>
                        <a:t>la </a:t>
                      </a:r>
                      <a:r>
                        <a:rPr lang="en-GB" sz="1800" b="0" i="0" u="none" strike="noStrike" dirty="0" err="1">
                          <a:solidFill>
                            <a:srgbClr val="000000"/>
                          </a:solidFill>
                          <a:effectLst/>
                          <a:latin typeface="Century Gothic" panose="020B0502020202020204" pitchFamily="34" charset="0"/>
                        </a:rPr>
                        <a:t>abuela</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grandmother</a:t>
                      </a:r>
                    </a:p>
                  </a:txBody>
                  <a:tcPr marL="90000" marR="90000" marT="46800" marB="46800" anchor="b"/>
                </a:tc>
                <a:extLst>
                  <a:ext uri="{0D108BD9-81ED-4DB2-BD59-A6C34878D82A}">
                    <a16:rowId xmlns:a16="http://schemas.microsoft.com/office/drawing/2014/main" val="10001"/>
                  </a:ext>
                </a:extLst>
              </a:tr>
              <a:tr h="209550">
                <a:tc>
                  <a:txBody>
                    <a:bodyPr/>
                    <a:lstStyle/>
                    <a:p>
                      <a:pPr algn="l" fontAlgn="b"/>
                      <a:r>
                        <a:rPr lang="en-GB" sz="1800" b="0" i="0" u="none" strike="noStrike" dirty="0">
                          <a:solidFill>
                            <a:srgbClr val="000000"/>
                          </a:solidFill>
                          <a:effectLst/>
                          <a:latin typeface="Century Gothic" panose="020B0502020202020204" pitchFamily="34" charset="0"/>
                        </a:rPr>
                        <a:t>el </a:t>
                      </a:r>
                      <a:r>
                        <a:rPr lang="en-GB" sz="1800" b="0" i="0" u="none" strike="noStrike" dirty="0" err="1">
                          <a:solidFill>
                            <a:srgbClr val="000000"/>
                          </a:solidFill>
                          <a:effectLst/>
                          <a:latin typeface="Century Gothic" panose="020B0502020202020204" pitchFamily="34" charset="0"/>
                        </a:rPr>
                        <a:t>perro</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dog</a:t>
                      </a:r>
                    </a:p>
                  </a:txBody>
                  <a:tcPr marL="90000" marR="90000" marT="46800" marB="46800" anchor="b"/>
                </a:tc>
                <a:extLst>
                  <a:ext uri="{0D108BD9-81ED-4DB2-BD59-A6C34878D82A}">
                    <a16:rowId xmlns:a16="http://schemas.microsoft.com/office/drawing/2014/main" val="10002"/>
                  </a:ext>
                </a:extLst>
              </a:tr>
              <a:tr h="209550">
                <a:tc>
                  <a:txBody>
                    <a:bodyPr/>
                    <a:lstStyle/>
                    <a:p>
                      <a:pPr algn="l" fontAlgn="b"/>
                      <a:r>
                        <a:rPr lang="en-GB" sz="1800" b="0" i="0" u="none" strike="noStrike" dirty="0">
                          <a:solidFill>
                            <a:srgbClr val="000000"/>
                          </a:solidFill>
                          <a:effectLst/>
                          <a:latin typeface="Century Gothic" panose="020B0502020202020204" pitchFamily="34" charset="0"/>
                        </a:rPr>
                        <a:t>el primo</a:t>
                      </a: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male cousin</a:t>
                      </a:r>
                    </a:p>
                  </a:txBody>
                  <a:tcPr marL="90000" marR="90000" marT="46800" marB="46800" anchor="b"/>
                </a:tc>
                <a:extLst>
                  <a:ext uri="{0D108BD9-81ED-4DB2-BD59-A6C34878D82A}">
                    <a16:rowId xmlns:a16="http://schemas.microsoft.com/office/drawing/2014/main" val="10003"/>
                  </a:ext>
                </a:extLst>
              </a:tr>
              <a:tr h="209550">
                <a:tc>
                  <a:txBody>
                    <a:bodyPr/>
                    <a:lstStyle/>
                    <a:p>
                      <a:pPr algn="l" fontAlgn="b"/>
                      <a:r>
                        <a:rPr lang="en-GB" sz="1800" b="0" i="0" u="none" strike="noStrike" dirty="0">
                          <a:solidFill>
                            <a:srgbClr val="000000"/>
                          </a:solidFill>
                          <a:effectLst/>
                          <a:latin typeface="Century Gothic" panose="020B0502020202020204" pitchFamily="34" charset="0"/>
                        </a:rPr>
                        <a:t>la prima</a:t>
                      </a: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female cousin</a:t>
                      </a:r>
                    </a:p>
                  </a:txBody>
                  <a:tcPr marL="90000" marR="90000" marT="46800" marB="46800" anchor="b"/>
                </a:tc>
                <a:extLst>
                  <a:ext uri="{0D108BD9-81ED-4DB2-BD59-A6C34878D82A}">
                    <a16:rowId xmlns:a16="http://schemas.microsoft.com/office/drawing/2014/main" val="10004"/>
                  </a:ext>
                </a:extLst>
              </a:tr>
              <a:tr h="209550">
                <a:tc>
                  <a:txBody>
                    <a:bodyPr/>
                    <a:lstStyle/>
                    <a:p>
                      <a:pPr algn="l" fontAlgn="b"/>
                      <a:r>
                        <a:rPr lang="en-GB" sz="1800" b="0" i="0" u="none" strike="noStrike" dirty="0">
                          <a:solidFill>
                            <a:srgbClr val="000000"/>
                          </a:solidFill>
                          <a:effectLst/>
                          <a:latin typeface="Century Gothic" panose="020B0502020202020204" pitchFamily="34" charset="0"/>
                        </a:rPr>
                        <a:t>el </a:t>
                      </a:r>
                      <a:r>
                        <a:rPr lang="en-GB" sz="1800" b="0" i="0" u="none" strike="noStrike" dirty="0" err="1">
                          <a:solidFill>
                            <a:srgbClr val="000000"/>
                          </a:solidFill>
                          <a:effectLst/>
                          <a:latin typeface="Century Gothic" panose="020B0502020202020204" pitchFamily="34" charset="0"/>
                        </a:rPr>
                        <a:t>trabajo</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job,</a:t>
                      </a:r>
                      <a:r>
                        <a:rPr lang="en-GB" sz="1800" b="0" i="0" u="none" strike="noStrike" baseline="0" dirty="0">
                          <a:solidFill>
                            <a:srgbClr val="000000"/>
                          </a:solidFill>
                          <a:effectLst/>
                          <a:latin typeface="Century Gothic" panose="020B0502020202020204" pitchFamily="34" charset="0"/>
                        </a:rPr>
                        <a:t> work</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2020737445"/>
                  </a:ext>
                </a:extLst>
              </a:tr>
              <a:tr h="209550">
                <a:tc>
                  <a:txBody>
                    <a:bodyPr/>
                    <a:lstStyle/>
                    <a:p>
                      <a:pPr algn="l" fontAlgn="b"/>
                      <a:r>
                        <a:rPr lang="en-GB" sz="1800" b="0" i="0" u="none" strike="noStrike" dirty="0" err="1">
                          <a:solidFill>
                            <a:srgbClr val="000000"/>
                          </a:solidFill>
                          <a:effectLst/>
                          <a:latin typeface="Century Gothic" panose="020B0502020202020204" pitchFamily="34" charset="0"/>
                        </a:rPr>
                        <a:t>activo</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active</a:t>
                      </a:r>
                    </a:p>
                  </a:txBody>
                  <a:tcPr marL="90000" marR="90000" marT="46800" marB="46800" anchor="b"/>
                </a:tc>
                <a:extLst>
                  <a:ext uri="{0D108BD9-81ED-4DB2-BD59-A6C34878D82A}">
                    <a16:rowId xmlns:a16="http://schemas.microsoft.com/office/drawing/2014/main" val="10005"/>
                  </a:ext>
                </a:extLst>
              </a:tr>
              <a:tr h="209550">
                <a:tc>
                  <a:txBody>
                    <a:bodyPr/>
                    <a:lstStyle/>
                    <a:p>
                      <a:pPr algn="l" fontAlgn="b"/>
                      <a:r>
                        <a:rPr lang="en-GB" sz="1800" b="0" i="0" u="none" strike="noStrike" dirty="0" err="1">
                          <a:solidFill>
                            <a:srgbClr val="000000"/>
                          </a:solidFill>
                          <a:effectLst/>
                          <a:latin typeface="Century Gothic" panose="020B0502020202020204" pitchFamily="34" charset="0"/>
                        </a:rPr>
                        <a:t>fuerte</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strong</a:t>
                      </a:r>
                    </a:p>
                  </a:txBody>
                  <a:tcPr marL="90000" marR="90000" marT="46800" marB="46800" anchor="b"/>
                </a:tc>
                <a:extLst>
                  <a:ext uri="{0D108BD9-81ED-4DB2-BD59-A6C34878D82A}">
                    <a16:rowId xmlns:a16="http://schemas.microsoft.com/office/drawing/2014/main" val="10007"/>
                  </a:ext>
                </a:extLst>
              </a:tr>
              <a:tr h="209550">
                <a:tc>
                  <a:txBody>
                    <a:bodyPr/>
                    <a:lstStyle/>
                    <a:p>
                      <a:pPr algn="l" fontAlgn="b"/>
                      <a:r>
                        <a:rPr lang="en-GB" sz="1800" b="0" i="0" u="none" strike="noStrike" dirty="0" err="1">
                          <a:solidFill>
                            <a:srgbClr val="000000"/>
                          </a:solidFill>
                          <a:effectLst/>
                          <a:latin typeface="Century Gothic" panose="020B0502020202020204" pitchFamily="34" charset="0"/>
                        </a:rPr>
                        <a:t>hermoso</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beautiful</a:t>
                      </a:r>
                    </a:p>
                  </a:txBody>
                  <a:tcPr marL="90000" marR="90000" marT="46800" marB="46800" anchor="b"/>
                </a:tc>
                <a:extLst>
                  <a:ext uri="{0D108BD9-81ED-4DB2-BD59-A6C34878D82A}">
                    <a16:rowId xmlns:a16="http://schemas.microsoft.com/office/drawing/2014/main" val="10008"/>
                  </a:ext>
                </a:extLst>
              </a:tr>
              <a:tr h="209550">
                <a:tc>
                  <a:txBody>
                    <a:bodyPr/>
                    <a:lstStyle/>
                    <a:p>
                      <a:pPr algn="l" fontAlgn="b"/>
                      <a:r>
                        <a:rPr lang="en-GB" sz="1800" b="0" i="0" u="none" strike="noStrike" dirty="0" err="1">
                          <a:solidFill>
                            <a:srgbClr val="000000"/>
                          </a:solidFill>
                          <a:effectLst/>
                          <a:latin typeface="Century Gothic" panose="020B0502020202020204" pitchFamily="34" charset="0"/>
                        </a:rPr>
                        <a:t>bastante</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quite</a:t>
                      </a:r>
                    </a:p>
                  </a:txBody>
                  <a:tcPr marL="90000" marR="90000" marT="46800" marB="46800" anchor="b"/>
                </a:tc>
                <a:extLst>
                  <a:ext uri="{0D108BD9-81ED-4DB2-BD59-A6C34878D82A}">
                    <a16:rowId xmlns:a16="http://schemas.microsoft.com/office/drawing/2014/main" val="10009"/>
                  </a:ext>
                </a:extLst>
              </a:tr>
            </a:tbl>
          </a:graphicData>
        </a:graphic>
      </p:graphicFrame>
      <p:sp>
        <p:nvSpPr>
          <p:cNvPr id="12" name="Rounded Rectangle 11"/>
          <p:cNvSpPr/>
          <p:nvPr/>
        </p:nvSpPr>
        <p:spPr>
          <a:xfrm>
            <a:off x="4831420" y="4968486"/>
            <a:ext cx="1693924" cy="917610"/>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Revisit vocab 1.2.6 &amp; 1.1.7</a:t>
            </a:r>
          </a:p>
        </p:txBody>
      </p:sp>
      <p:sp>
        <p:nvSpPr>
          <p:cNvPr id="4" name="Title 3">
            <a:extLst>
              <a:ext uri="{FF2B5EF4-FFF2-40B4-BE49-F238E27FC236}">
                <a16:creationId xmlns:a16="http://schemas.microsoft.com/office/drawing/2014/main" id="{4620FC1A-1E38-2C43-9A45-AF21407DD5BD}"/>
              </a:ext>
            </a:extLst>
          </p:cNvPr>
          <p:cNvSpPr>
            <a:spLocks noGrp="1"/>
          </p:cNvSpPr>
          <p:nvPr>
            <p:ph type="title"/>
          </p:nvPr>
        </p:nvSpPr>
        <p:spPr>
          <a:xfrm>
            <a:off x="172381" y="172590"/>
            <a:ext cx="2016224" cy="404776"/>
          </a:xfrm>
        </p:spPr>
        <p:txBody>
          <a:bodyPr/>
          <a:lstStyle/>
          <a:p>
            <a:r>
              <a:rPr lang="en-GB" sz="2000" b="1" dirty="0">
                <a:solidFill>
                  <a:srgbClr val="FFFFFF"/>
                </a:solidFill>
                <a:latin typeface="Century Gothic" panose="020B0502020202020204" pitchFamily="34" charset="0"/>
              </a:rPr>
              <a:t>T2.1 Semana 2</a:t>
            </a:r>
            <a:endParaRPr lang="en-US" sz="2000" dirty="0"/>
          </a:p>
        </p:txBody>
      </p:sp>
      <p:sp>
        <p:nvSpPr>
          <p:cNvPr id="14"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25</a:t>
            </a:r>
          </a:p>
        </p:txBody>
      </p:sp>
      <p:graphicFrame>
        <p:nvGraphicFramePr>
          <p:cNvPr id="15" name="Table 14"/>
          <p:cNvGraphicFramePr>
            <a:graphicFrameLocks noGrp="1"/>
          </p:cNvGraphicFramePr>
          <p:nvPr>
            <p:extLst>
              <p:ext uri="{D42A27DB-BD31-4B8C-83A1-F6EECF244321}">
                <p14:modId xmlns:p14="http://schemas.microsoft.com/office/powerpoint/2010/main" val="1361507797"/>
              </p:ext>
            </p:extLst>
          </p:nvPr>
        </p:nvGraphicFramePr>
        <p:xfrm>
          <a:off x="78410" y="4573445"/>
          <a:ext cx="619670" cy="4429269"/>
        </p:xfrm>
        <a:graphic>
          <a:graphicData uri="http://schemas.openxmlformats.org/drawingml/2006/table">
            <a:tbl>
              <a:tblPr firstRow="1" bandRow="1">
                <a:tableStyleId>{5940675A-B579-460E-94D1-54222C63F5DA}</a:tableStyleId>
              </a:tblPr>
              <a:tblGrid>
                <a:gridCol w="619670">
                  <a:extLst>
                    <a:ext uri="{9D8B030D-6E8A-4147-A177-3AD203B41FA5}">
                      <a16:colId xmlns:a16="http://schemas.microsoft.com/office/drawing/2014/main" val="20000"/>
                    </a:ext>
                  </a:extLst>
                </a:gridCol>
              </a:tblGrid>
              <a:tr h="3741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2861163"/>
                  </a:ext>
                </a:extLst>
              </a:tr>
              <a:tr h="3741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2487962"/>
                  </a:ext>
                </a:extLst>
              </a:tr>
              <a:tr h="3741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7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7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7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7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7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4882113"/>
                  </a:ext>
                </a:extLst>
              </a:tr>
              <a:tr h="367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7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7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7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1840" y="6426861"/>
            <a:ext cx="1161511" cy="1161511"/>
          </a:xfrm>
          <a:prstGeom prst="rect">
            <a:avLst/>
          </a:prstGeom>
        </p:spPr>
      </p:pic>
      <p:sp>
        <p:nvSpPr>
          <p:cNvPr id="16" name="Rectangle 15">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3654696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p:cNvSpPr/>
          <p:nvPr/>
        </p:nvSpPr>
        <p:spPr>
          <a:xfrm>
            <a:off x="78410" y="587456"/>
            <a:ext cx="2980303"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Adjectives after the noun</a:t>
            </a:r>
          </a:p>
        </p:txBody>
      </p:sp>
      <p:sp>
        <p:nvSpPr>
          <p:cNvPr id="6" name="Rectangle 5">
            <a:extLst>
              <a:ext uri="{FF2B5EF4-FFF2-40B4-BE49-F238E27FC236}">
                <a16:creationId xmlns:a16="http://schemas.microsoft.com/office/drawing/2014/main" id="{62EBD834-1E2D-44FA-960B-D5E01CB2C65F}"/>
              </a:ext>
            </a:extLst>
          </p:cNvPr>
          <p:cNvSpPr/>
          <p:nvPr/>
        </p:nvSpPr>
        <p:spPr>
          <a:xfrm>
            <a:off x="158576" y="3563888"/>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Describing people and places</a:t>
            </a:r>
          </a:p>
        </p:txBody>
      </p:sp>
      <p:sp>
        <p:nvSpPr>
          <p:cNvPr id="7" name="Rectangle 6">
            <a:extLst>
              <a:ext uri="{FF2B5EF4-FFF2-40B4-BE49-F238E27FC236}">
                <a16:creationId xmlns:a16="http://schemas.microsoft.com/office/drawing/2014/main" id="{187D3DE4-1B8E-4EF9-A0F4-FAE19AE97A2E}"/>
              </a:ext>
            </a:extLst>
          </p:cNvPr>
          <p:cNvSpPr/>
          <p:nvPr/>
        </p:nvSpPr>
        <p:spPr>
          <a:xfrm>
            <a:off x="5047067" y="3570058"/>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sp>
        <p:nvSpPr>
          <p:cNvPr id="8" name="TextBox 7"/>
          <p:cNvSpPr txBox="1"/>
          <p:nvPr/>
        </p:nvSpPr>
        <p:spPr>
          <a:xfrm>
            <a:off x="75396" y="913181"/>
            <a:ext cx="6957289" cy="338554"/>
          </a:xfrm>
          <a:prstGeom prst="rect">
            <a:avLst/>
          </a:prstGeom>
          <a:noFill/>
        </p:spPr>
        <p:txBody>
          <a:bodyPr wrap="square" rtlCol="0">
            <a:spAutoFit/>
          </a:bodyPr>
          <a:lstStyle/>
          <a:p>
            <a:r>
              <a:rPr lang="en-GB" sz="1600" dirty="0">
                <a:latin typeface="Century Gothic" panose="020B0502020202020204" pitchFamily="34" charset="0"/>
              </a:rPr>
              <a:t>In Spanish, many adjectives </a:t>
            </a:r>
            <a:r>
              <a:rPr lang="en-GB" sz="1600" b="1" dirty="0">
                <a:latin typeface="Century Gothic" panose="020B0502020202020204" pitchFamily="34" charset="0"/>
              </a:rPr>
              <a:t>follow</a:t>
            </a:r>
            <a:r>
              <a:rPr lang="en-GB" sz="1600" dirty="0">
                <a:latin typeface="Century Gothic" panose="020B0502020202020204" pitchFamily="34" charset="0"/>
              </a:rPr>
              <a:t> the noun:</a:t>
            </a:r>
          </a:p>
        </p:txBody>
      </p:sp>
      <p:sp>
        <p:nvSpPr>
          <p:cNvPr id="10" name="TextBox 9"/>
          <p:cNvSpPr txBox="1"/>
          <p:nvPr/>
        </p:nvSpPr>
        <p:spPr>
          <a:xfrm>
            <a:off x="75396" y="1495172"/>
            <a:ext cx="3449937" cy="338554"/>
          </a:xfrm>
          <a:prstGeom prst="rect">
            <a:avLst/>
          </a:prstGeom>
          <a:noFill/>
        </p:spPr>
        <p:txBody>
          <a:bodyPr wrap="square" rtlCol="0">
            <a:spAutoFit/>
          </a:bodyPr>
          <a:lstStyle/>
          <a:p>
            <a:pPr algn="ctr"/>
            <a:r>
              <a:rPr lang="en-GB" sz="1600" dirty="0">
                <a:latin typeface="Century Gothic" panose="020B0502020202020204" pitchFamily="34" charset="0"/>
              </a:rPr>
              <a:t>un profesor </a:t>
            </a:r>
            <a:r>
              <a:rPr lang="en-GB" sz="1600" b="1" dirty="0">
                <a:latin typeface="Century Gothic" panose="020B0502020202020204" pitchFamily="34" charset="0"/>
              </a:rPr>
              <a:t>nervioso</a:t>
            </a:r>
          </a:p>
        </p:txBody>
      </p:sp>
      <p:sp>
        <p:nvSpPr>
          <p:cNvPr id="11" name="TextBox 10"/>
          <p:cNvSpPr txBox="1"/>
          <p:nvPr/>
        </p:nvSpPr>
        <p:spPr>
          <a:xfrm>
            <a:off x="2198064" y="1502394"/>
            <a:ext cx="4121414" cy="338554"/>
          </a:xfrm>
          <a:prstGeom prst="rect">
            <a:avLst/>
          </a:prstGeom>
          <a:noFill/>
        </p:spPr>
        <p:txBody>
          <a:bodyPr wrap="square" rtlCol="0">
            <a:spAutoFit/>
          </a:bodyPr>
          <a:lstStyle/>
          <a:p>
            <a:pPr algn="ctr"/>
            <a:r>
              <a:rPr lang="en-GB" sz="1600" dirty="0">
                <a:latin typeface="Century Gothic" panose="020B0502020202020204" pitchFamily="34" charset="0"/>
              </a:rPr>
              <a:t>a </a:t>
            </a:r>
            <a:r>
              <a:rPr lang="en-GB" sz="1600" b="1" dirty="0">
                <a:latin typeface="Century Gothic" panose="020B0502020202020204" pitchFamily="34" charset="0"/>
              </a:rPr>
              <a:t>nervous </a:t>
            </a:r>
            <a:r>
              <a:rPr lang="en-GB" sz="1600" dirty="0">
                <a:latin typeface="Century Gothic" panose="020B0502020202020204" pitchFamily="34" charset="0"/>
              </a:rPr>
              <a:t>male teacher</a:t>
            </a:r>
            <a:endParaRPr lang="en-GB" sz="1600" b="1" dirty="0">
              <a:latin typeface="Century Gothic" panose="020B0502020202020204" pitchFamily="34" charset="0"/>
            </a:endParaRPr>
          </a:p>
        </p:txBody>
      </p:sp>
      <p:sp>
        <p:nvSpPr>
          <p:cNvPr id="12" name="TextBox 11"/>
          <p:cNvSpPr txBox="1"/>
          <p:nvPr/>
        </p:nvSpPr>
        <p:spPr>
          <a:xfrm>
            <a:off x="83973" y="1790119"/>
            <a:ext cx="3449936" cy="338554"/>
          </a:xfrm>
          <a:prstGeom prst="rect">
            <a:avLst/>
          </a:prstGeom>
          <a:noFill/>
        </p:spPr>
        <p:txBody>
          <a:bodyPr wrap="square" rtlCol="0">
            <a:spAutoFit/>
          </a:bodyPr>
          <a:lstStyle/>
          <a:p>
            <a:pPr algn="ctr"/>
            <a:r>
              <a:rPr lang="en-GB" sz="1600" dirty="0">
                <a:latin typeface="Century Gothic" panose="020B0502020202020204" pitchFamily="34" charset="0"/>
              </a:rPr>
              <a:t>un director </a:t>
            </a:r>
            <a:r>
              <a:rPr lang="en-GB" sz="1600" b="1" dirty="0">
                <a:latin typeface="Century Gothic" panose="020B0502020202020204" pitchFamily="34" charset="0"/>
              </a:rPr>
              <a:t>tranquilo</a:t>
            </a:r>
          </a:p>
        </p:txBody>
      </p:sp>
      <p:sp>
        <p:nvSpPr>
          <p:cNvPr id="13" name="TextBox 12"/>
          <p:cNvSpPr txBox="1"/>
          <p:nvPr/>
        </p:nvSpPr>
        <p:spPr>
          <a:xfrm>
            <a:off x="1700808" y="1763688"/>
            <a:ext cx="6225822" cy="338554"/>
          </a:xfrm>
          <a:prstGeom prst="rect">
            <a:avLst/>
          </a:prstGeom>
          <a:noFill/>
        </p:spPr>
        <p:txBody>
          <a:bodyPr wrap="square" rtlCol="0">
            <a:spAutoFit/>
          </a:bodyPr>
          <a:lstStyle/>
          <a:p>
            <a:pPr algn="ctr"/>
            <a:r>
              <a:rPr lang="en-GB" sz="1600" dirty="0">
                <a:latin typeface="Century Gothic" panose="020B0502020202020204" pitchFamily="34" charset="0"/>
              </a:rPr>
              <a:t>a </a:t>
            </a:r>
            <a:r>
              <a:rPr lang="en-GB" sz="1600" b="1" dirty="0">
                <a:latin typeface="Century Gothic" panose="020B0502020202020204" pitchFamily="34" charset="0"/>
              </a:rPr>
              <a:t>calm</a:t>
            </a:r>
            <a:r>
              <a:rPr lang="en-GB" sz="1600" dirty="0">
                <a:latin typeface="Century Gothic" panose="020B0502020202020204" pitchFamily="34" charset="0"/>
              </a:rPr>
              <a:t> male director/headteacher</a:t>
            </a:r>
            <a:endParaRPr lang="en-GB" sz="1600" b="1" dirty="0">
              <a:latin typeface="Century Gothic" panose="020B0502020202020204" pitchFamily="34" charset="0"/>
            </a:endParaRPr>
          </a:p>
        </p:txBody>
      </p:sp>
      <p:sp>
        <p:nvSpPr>
          <p:cNvPr id="14" name="TextBox 13"/>
          <p:cNvSpPr txBox="1"/>
          <p:nvPr/>
        </p:nvSpPr>
        <p:spPr>
          <a:xfrm>
            <a:off x="-121176" y="2085066"/>
            <a:ext cx="3581400" cy="338554"/>
          </a:xfrm>
          <a:prstGeom prst="rect">
            <a:avLst/>
          </a:prstGeom>
          <a:noFill/>
        </p:spPr>
        <p:txBody>
          <a:bodyPr wrap="square" rtlCol="0">
            <a:spAutoFit/>
          </a:bodyPr>
          <a:lstStyle/>
          <a:p>
            <a:pPr algn="ctr"/>
            <a:r>
              <a:rPr lang="en-GB" sz="1600" dirty="0">
                <a:latin typeface="Century Gothic" panose="020B0502020202020204" pitchFamily="34" charset="0"/>
              </a:rPr>
              <a:t>una autora </a:t>
            </a:r>
            <a:r>
              <a:rPr lang="en-GB" sz="1600" b="1" dirty="0">
                <a:latin typeface="Century Gothic" panose="020B0502020202020204" pitchFamily="34" charset="0"/>
              </a:rPr>
              <a:t>importante</a:t>
            </a:r>
          </a:p>
        </p:txBody>
      </p:sp>
      <p:sp>
        <p:nvSpPr>
          <p:cNvPr id="15" name="TextBox 14"/>
          <p:cNvSpPr txBox="1"/>
          <p:nvPr/>
        </p:nvSpPr>
        <p:spPr>
          <a:xfrm>
            <a:off x="2047570" y="2051720"/>
            <a:ext cx="4737099" cy="338554"/>
          </a:xfrm>
          <a:prstGeom prst="rect">
            <a:avLst/>
          </a:prstGeom>
          <a:noFill/>
        </p:spPr>
        <p:txBody>
          <a:bodyPr wrap="square" rtlCol="0">
            <a:spAutoFit/>
          </a:bodyPr>
          <a:lstStyle/>
          <a:p>
            <a:pPr algn="ctr"/>
            <a:r>
              <a:rPr lang="en-GB" sz="1600" dirty="0">
                <a:latin typeface="Century Gothic" panose="020B0502020202020204" pitchFamily="34" charset="0"/>
              </a:rPr>
              <a:t>an </a:t>
            </a:r>
            <a:r>
              <a:rPr lang="en-GB" sz="1600" b="1" dirty="0">
                <a:latin typeface="Century Gothic" panose="020B0502020202020204" pitchFamily="34" charset="0"/>
              </a:rPr>
              <a:t>important</a:t>
            </a:r>
            <a:r>
              <a:rPr lang="en-GB" sz="1600" dirty="0">
                <a:latin typeface="Century Gothic" panose="020B0502020202020204" pitchFamily="34" charset="0"/>
              </a:rPr>
              <a:t> female author</a:t>
            </a:r>
            <a:endParaRPr lang="en-GB" sz="1600" b="1" dirty="0">
              <a:latin typeface="Century Gothic" panose="020B0502020202020204" pitchFamily="34" charset="0"/>
            </a:endParaRPr>
          </a:p>
        </p:txBody>
      </p:sp>
      <p:sp>
        <p:nvSpPr>
          <p:cNvPr id="16" name="TextBox 15"/>
          <p:cNvSpPr txBox="1"/>
          <p:nvPr/>
        </p:nvSpPr>
        <p:spPr>
          <a:xfrm>
            <a:off x="195036" y="2352207"/>
            <a:ext cx="3581400" cy="338554"/>
          </a:xfrm>
          <a:prstGeom prst="rect">
            <a:avLst/>
          </a:prstGeom>
          <a:noFill/>
        </p:spPr>
        <p:txBody>
          <a:bodyPr wrap="square" rtlCol="0">
            <a:spAutoFit/>
          </a:bodyPr>
          <a:lstStyle/>
          <a:p>
            <a:pPr algn="ctr"/>
            <a:r>
              <a:rPr lang="en-GB" sz="1600" dirty="0">
                <a:latin typeface="Century Gothic" panose="020B0502020202020204" pitchFamily="34" charset="0"/>
              </a:rPr>
              <a:t>una flor </a:t>
            </a:r>
            <a:r>
              <a:rPr lang="en-GB" sz="1600" b="1" dirty="0">
                <a:latin typeface="Century Gothic" panose="020B0502020202020204" pitchFamily="34" charset="0"/>
              </a:rPr>
              <a:t>blanca</a:t>
            </a:r>
          </a:p>
        </p:txBody>
      </p:sp>
      <p:sp>
        <p:nvSpPr>
          <p:cNvPr id="17" name="TextBox 16"/>
          <p:cNvSpPr txBox="1"/>
          <p:nvPr/>
        </p:nvSpPr>
        <p:spPr>
          <a:xfrm>
            <a:off x="1965458" y="2363012"/>
            <a:ext cx="3581400" cy="338554"/>
          </a:xfrm>
          <a:prstGeom prst="rect">
            <a:avLst/>
          </a:prstGeom>
          <a:noFill/>
        </p:spPr>
        <p:txBody>
          <a:bodyPr wrap="square" rtlCol="0">
            <a:spAutoFit/>
          </a:bodyPr>
          <a:lstStyle/>
          <a:p>
            <a:pPr algn="ctr"/>
            <a:r>
              <a:rPr lang="en-GB" sz="1600" dirty="0">
                <a:latin typeface="Century Gothic" panose="020B0502020202020204" pitchFamily="34" charset="0"/>
              </a:rPr>
              <a:t>a </a:t>
            </a:r>
            <a:r>
              <a:rPr lang="en-GB" sz="1600" b="1" dirty="0">
                <a:latin typeface="Century Gothic" panose="020B0502020202020204" pitchFamily="34" charset="0"/>
              </a:rPr>
              <a:t>white</a:t>
            </a:r>
            <a:r>
              <a:rPr lang="en-GB" sz="1600" dirty="0">
                <a:latin typeface="Century Gothic" panose="020B0502020202020204" pitchFamily="34" charset="0"/>
              </a:rPr>
              <a:t> flower </a:t>
            </a:r>
            <a:endParaRPr lang="en-GB" sz="1600" b="1" dirty="0">
              <a:latin typeface="Century Gothic" panose="020B0502020202020204" pitchFamily="34" charset="0"/>
            </a:endParaRPr>
          </a:p>
        </p:txBody>
      </p:sp>
      <p:sp>
        <p:nvSpPr>
          <p:cNvPr id="18" name="Oval Callout 17"/>
          <p:cNvSpPr/>
          <p:nvPr/>
        </p:nvSpPr>
        <p:spPr>
          <a:xfrm>
            <a:off x="4581106" y="614496"/>
            <a:ext cx="2242422" cy="826445"/>
          </a:xfrm>
          <a:prstGeom prst="wedgeEllipseCallout">
            <a:avLst>
              <a:gd name="adj1" fmla="val -69299"/>
              <a:gd name="adj2" fmla="val 65341"/>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0000"/>
                </a:solidFill>
                <a:latin typeface="Century Gothic" panose="020B0502020202020204" pitchFamily="34" charset="0"/>
              </a:rPr>
              <a:t>In English the adjective comes </a:t>
            </a:r>
            <a:r>
              <a:rPr lang="en-GB" sz="1200" b="1" dirty="0">
                <a:solidFill>
                  <a:srgbClr val="000000"/>
                </a:solidFill>
                <a:latin typeface="Century Gothic" panose="020B0502020202020204" pitchFamily="34" charset="0"/>
              </a:rPr>
              <a:t>before</a:t>
            </a:r>
            <a:r>
              <a:rPr lang="en-GB" sz="1200" dirty="0">
                <a:solidFill>
                  <a:srgbClr val="000000"/>
                </a:solidFill>
                <a:latin typeface="Century Gothic" panose="020B0502020202020204" pitchFamily="34" charset="0"/>
              </a:rPr>
              <a:t> the noun.</a:t>
            </a:r>
          </a:p>
        </p:txBody>
      </p:sp>
      <p:graphicFrame>
        <p:nvGraphicFramePr>
          <p:cNvPr id="20" name="Table 19"/>
          <p:cNvGraphicFramePr>
            <a:graphicFrameLocks noGrp="1"/>
          </p:cNvGraphicFramePr>
          <p:nvPr>
            <p:extLst>
              <p:ext uri="{D42A27DB-BD31-4B8C-83A1-F6EECF244321}">
                <p14:modId xmlns:p14="http://schemas.microsoft.com/office/powerpoint/2010/main" val="1080018879"/>
              </p:ext>
            </p:extLst>
          </p:nvPr>
        </p:nvGraphicFramePr>
        <p:xfrm>
          <a:off x="798984" y="4224903"/>
          <a:ext cx="3779632" cy="4415040"/>
        </p:xfrm>
        <a:graphic>
          <a:graphicData uri="http://schemas.openxmlformats.org/drawingml/2006/table">
            <a:tbl>
              <a:tblPr>
                <a:tableStyleId>{5940675A-B579-460E-94D1-54222C63F5DA}</a:tableStyleId>
              </a:tblPr>
              <a:tblGrid>
                <a:gridCol w="1854996">
                  <a:extLst>
                    <a:ext uri="{9D8B030D-6E8A-4147-A177-3AD203B41FA5}">
                      <a16:colId xmlns:a16="http://schemas.microsoft.com/office/drawing/2014/main" val="20000"/>
                    </a:ext>
                  </a:extLst>
                </a:gridCol>
                <a:gridCol w="1924636">
                  <a:extLst>
                    <a:ext uri="{9D8B030D-6E8A-4147-A177-3AD203B41FA5}">
                      <a16:colId xmlns:a16="http://schemas.microsoft.com/office/drawing/2014/main" val="20001"/>
                    </a:ext>
                  </a:extLst>
                </a:gridCol>
              </a:tblGrid>
              <a:tr h="0">
                <a:tc>
                  <a:txBody>
                    <a:bodyPr/>
                    <a:lstStyle/>
                    <a:p>
                      <a:pPr algn="l" fontAlgn="b"/>
                      <a:r>
                        <a:rPr lang="en-GB" sz="1800" u="none" strike="noStrike" dirty="0">
                          <a:effectLst/>
                          <a:latin typeface="Century Gothic" panose="020B0502020202020204" pitchFamily="34" charset="0"/>
                        </a:rPr>
                        <a:t>el </a:t>
                      </a:r>
                      <a:r>
                        <a:rPr lang="en-GB" sz="1800" u="none" strike="noStrike" dirty="0" err="1">
                          <a:effectLst/>
                          <a:latin typeface="Century Gothic" panose="020B0502020202020204" pitchFamily="34" charset="0"/>
                        </a:rPr>
                        <a:t>árbol</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800" u="none" strike="noStrike" dirty="0">
                          <a:effectLst/>
                          <a:latin typeface="Century Gothic" panose="020B0502020202020204" pitchFamily="34" charset="0"/>
                        </a:rPr>
                        <a:t>tree</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0"/>
                  </a:ext>
                </a:extLst>
              </a:tr>
              <a:tr h="0">
                <a:tc>
                  <a:txBody>
                    <a:bodyPr/>
                    <a:lstStyle/>
                    <a:p>
                      <a:pPr algn="l" fontAlgn="b"/>
                      <a:r>
                        <a:rPr lang="en-GB" sz="1800" u="none" strike="noStrike" dirty="0">
                          <a:effectLst/>
                          <a:latin typeface="Century Gothic" panose="020B0502020202020204" pitchFamily="34" charset="0"/>
                        </a:rPr>
                        <a:t>el </a:t>
                      </a:r>
                      <a:r>
                        <a:rPr lang="en-GB" sz="1800" u="none" strike="noStrike" dirty="0" err="1">
                          <a:effectLst/>
                          <a:latin typeface="Century Gothic" panose="020B0502020202020204" pitchFamily="34" charset="0"/>
                        </a:rPr>
                        <a:t>lugar</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800" u="none" strike="noStrike" dirty="0">
                          <a:effectLst/>
                          <a:latin typeface="Century Gothic" panose="020B0502020202020204" pitchFamily="34" charset="0"/>
                        </a:rPr>
                        <a:t>place</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1"/>
                  </a:ext>
                </a:extLst>
              </a:tr>
              <a:tr h="0">
                <a:tc>
                  <a:txBody>
                    <a:bodyPr/>
                    <a:lstStyle/>
                    <a:p>
                      <a:pPr algn="l" fontAlgn="b"/>
                      <a:r>
                        <a:rPr lang="en-GB" sz="1800" u="none" strike="noStrike" dirty="0">
                          <a:effectLst/>
                          <a:latin typeface="Century Gothic" panose="020B0502020202020204" pitchFamily="34" charset="0"/>
                        </a:rPr>
                        <a:t>la </a:t>
                      </a:r>
                      <a:r>
                        <a:rPr lang="en-GB" sz="1800" u="none" strike="noStrike" dirty="0" err="1">
                          <a:effectLst/>
                          <a:latin typeface="Century Gothic" panose="020B0502020202020204" pitchFamily="34" charset="0"/>
                        </a:rPr>
                        <a:t>naturaleza</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800" u="none" strike="noStrike" dirty="0">
                          <a:effectLst/>
                          <a:latin typeface="Century Gothic" panose="020B0502020202020204" pitchFamily="34" charset="0"/>
                        </a:rPr>
                        <a:t>nature</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2"/>
                  </a:ext>
                </a:extLst>
              </a:tr>
              <a:tr h="0">
                <a:tc>
                  <a:txBody>
                    <a:bodyPr/>
                    <a:lstStyle/>
                    <a:p>
                      <a:pPr algn="l" fontAlgn="b"/>
                      <a:r>
                        <a:rPr lang="en-GB" sz="1800" u="none" strike="noStrike" dirty="0">
                          <a:effectLst/>
                          <a:latin typeface="Century Gothic" panose="020B0502020202020204" pitchFamily="34" charset="0"/>
                        </a:rPr>
                        <a:t>el </a:t>
                      </a:r>
                      <a:r>
                        <a:rPr lang="en-GB" sz="1800" u="none" strike="noStrike" dirty="0" err="1">
                          <a:effectLst/>
                          <a:latin typeface="Century Gothic" panose="020B0502020202020204" pitchFamily="34" charset="0"/>
                        </a:rPr>
                        <a:t>pájaro</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800" u="none" strike="noStrike" dirty="0">
                          <a:effectLst/>
                          <a:latin typeface="Century Gothic" panose="020B0502020202020204" pitchFamily="34" charset="0"/>
                        </a:rPr>
                        <a:t>bird</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3"/>
                  </a:ext>
                </a:extLst>
              </a:tr>
              <a:tr h="0">
                <a:tc>
                  <a:txBody>
                    <a:bodyPr/>
                    <a:lstStyle/>
                    <a:p>
                      <a:pPr algn="l" fontAlgn="b"/>
                      <a:r>
                        <a:rPr lang="en-GB" sz="1800" u="none" strike="noStrike" dirty="0">
                          <a:effectLst/>
                          <a:latin typeface="Century Gothic" panose="020B0502020202020204" pitchFamily="34" charset="0"/>
                        </a:rPr>
                        <a:t>el </a:t>
                      </a:r>
                      <a:r>
                        <a:rPr lang="en-GB" sz="1800" u="none" strike="noStrike" dirty="0" err="1">
                          <a:effectLst/>
                          <a:latin typeface="Century Gothic" panose="020B0502020202020204" pitchFamily="34" charset="0"/>
                        </a:rPr>
                        <a:t>río</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800" u="none" strike="noStrike" dirty="0">
                          <a:effectLst/>
                          <a:latin typeface="Century Gothic" panose="020B0502020202020204" pitchFamily="34" charset="0"/>
                        </a:rPr>
                        <a:t>river</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4"/>
                  </a:ext>
                </a:extLst>
              </a:tr>
              <a:tr h="0">
                <a:tc>
                  <a:txBody>
                    <a:bodyPr/>
                    <a:lstStyle/>
                    <a:p>
                      <a:pPr algn="l" fontAlgn="b"/>
                      <a:r>
                        <a:rPr lang="en-GB" sz="1800" u="none" strike="noStrike" dirty="0" err="1">
                          <a:effectLst/>
                          <a:latin typeface="Century Gothic" panose="020B0502020202020204" pitchFamily="34" charset="0"/>
                        </a:rPr>
                        <a:t>amarillo</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800" u="none" strike="noStrike" dirty="0">
                          <a:effectLst/>
                          <a:latin typeface="Century Gothic" panose="020B0502020202020204" pitchFamily="34" charset="0"/>
                        </a:rPr>
                        <a:t>yellow</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5"/>
                  </a:ext>
                </a:extLst>
              </a:tr>
              <a:tr h="0">
                <a:tc>
                  <a:txBody>
                    <a:bodyPr/>
                    <a:lstStyle/>
                    <a:p>
                      <a:pPr algn="l" fontAlgn="b"/>
                      <a:r>
                        <a:rPr lang="en-GB" sz="1800" u="none" strike="noStrike" dirty="0" err="1">
                          <a:effectLst/>
                          <a:latin typeface="Century Gothic" panose="020B0502020202020204" pitchFamily="34" charset="0"/>
                        </a:rPr>
                        <a:t>azul</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800" u="none" strike="noStrike" dirty="0">
                          <a:effectLst/>
                          <a:latin typeface="Century Gothic" panose="020B0502020202020204" pitchFamily="34" charset="0"/>
                        </a:rPr>
                        <a:t>blue</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6"/>
                  </a:ext>
                </a:extLst>
              </a:tr>
              <a:tr h="0">
                <a:tc>
                  <a:txBody>
                    <a:bodyPr/>
                    <a:lstStyle/>
                    <a:p>
                      <a:pPr algn="l" fontAlgn="b"/>
                      <a:r>
                        <a:rPr lang="en-GB" sz="1800" u="none" strike="noStrike" dirty="0">
                          <a:effectLst/>
                          <a:latin typeface="Century Gothic" panose="020B0502020202020204" pitchFamily="34" charset="0"/>
                        </a:rPr>
                        <a:t>genial</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800" u="none" strike="noStrike" dirty="0">
                          <a:effectLst/>
                          <a:latin typeface="Century Gothic" panose="020B0502020202020204" pitchFamily="34" charset="0"/>
                        </a:rPr>
                        <a:t>great</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7"/>
                  </a:ext>
                </a:extLst>
              </a:tr>
              <a:tr h="0">
                <a:tc>
                  <a:txBody>
                    <a:bodyPr/>
                    <a:lstStyle/>
                    <a:p>
                      <a:pPr algn="l" fontAlgn="b"/>
                      <a:r>
                        <a:rPr lang="en-GB" sz="1800" u="none" strike="noStrike" dirty="0" err="1">
                          <a:effectLst/>
                          <a:latin typeface="Century Gothic" panose="020B0502020202020204" pitchFamily="34" charset="0"/>
                        </a:rPr>
                        <a:t>rojo</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800" u="none" strike="noStrike" dirty="0">
                          <a:effectLst/>
                          <a:latin typeface="Century Gothic" panose="020B0502020202020204" pitchFamily="34" charset="0"/>
                        </a:rPr>
                        <a:t>red</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9"/>
                  </a:ext>
                </a:extLst>
              </a:tr>
              <a:tr h="0">
                <a:tc>
                  <a:txBody>
                    <a:bodyPr/>
                    <a:lstStyle/>
                    <a:p>
                      <a:pPr algn="l" fontAlgn="b"/>
                      <a:r>
                        <a:rPr lang="en-GB" sz="1800" u="none" strike="noStrike" dirty="0" err="1">
                          <a:effectLst/>
                          <a:latin typeface="Century Gothic" panose="020B0502020202020204" pitchFamily="34" charset="0"/>
                        </a:rPr>
                        <a:t>verde</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800" u="none" strike="noStrike" dirty="0">
                          <a:effectLst/>
                          <a:latin typeface="Century Gothic" panose="020B0502020202020204" pitchFamily="34" charset="0"/>
                        </a:rPr>
                        <a:t>green</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10"/>
                  </a:ext>
                </a:extLst>
              </a:tr>
              <a:tr h="0">
                <a:tc>
                  <a:txBody>
                    <a:bodyPr/>
                    <a:lstStyle/>
                    <a:p>
                      <a:pPr algn="l" fontAlgn="b"/>
                      <a:r>
                        <a:rPr lang="en-GB" sz="1800" b="0" i="0" u="none" strike="noStrike" dirty="0">
                          <a:solidFill>
                            <a:srgbClr val="000000"/>
                          </a:solidFill>
                          <a:effectLst/>
                          <a:latin typeface="Century Gothic" panose="020B0502020202020204" pitchFamily="34" charset="0"/>
                        </a:rPr>
                        <a:t>mucho</a:t>
                      </a:r>
                    </a:p>
                  </a:txBody>
                  <a:tcPr marL="90000" marR="90000" marT="46800" marB="46800" anchor="ctr"/>
                </a:tc>
                <a:tc>
                  <a:txBody>
                    <a:bodyPr/>
                    <a:lstStyle/>
                    <a:p>
                      <a:pPr algn="l" fontAlgn="b"/>
                      <a:r>
                        <a:rPr lang="en-GB" sz="1800" b="0" i="0" u="none" strike="noStrike" dirty="0">
                          <a:solidFill>
                            <a:srgbClr val="000000"/>
                          </a:solidFill>
                          <a:effectLst/>
                          <a:latin typeface="Century Gothic" panose="020B0502020202020204" pitchFamily="34" charset="0"/>
                        </a:rPr>
                        <a:t>much, a lot (of)</a:t>
                      </a:r>
                    </a:p>
                  </a:txBody>
                  <a:tcPr marL="90000" marR="90000" marT="46800" marB="46800" anchor="ctr"/>
                </a:tc>
                <a:extLst>
                  <a:ext uri="{0D108BD9-81ED-4DB2-BD59-A6C34878D82A}">
                    <a16:rowId xmlns:a16="http://schemas.microsoft.com/office/drawing/2014/main" val="2162771201"/>
                  </a:ext>
                </a:extLst>
              </a:tr>
              <a:tr h="0">
                <a:tc>
                  <a:txBody>
                    <a:bodyPr/>
                    <a:lstStyle/>
                    <a:p>
                      <a:pPr algn="l" fontAlgn="b"/>
                      <a:r>
                        <a:rPr lang="en-GB" sz="1800" u="none" strike="noStrike" dirty="0">
                          <a:effectLst/>
                          <a:latin typeface="Century Gothic" panose="020B0502020202020204" pitchFamily="34" charset="0"/>
                        </a:rPr>
                        <a:t>solo</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800" u="none" strike="noStrike" dirty="0">
                          <a:effectLst/>
                          <a:latin typeface="Century Gothic" panose="020B0502020202020204" pitchFamily="34" charset="0"/>
                        </a:rPr>
                        <a:t>only</a:t>
                      </a:r>
                      <a:endParaRPr lang="en-GB" sz="18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11"/>
                  </a:ext>
                </a:extLst>
              </a:tr>
            </a:tbl>
          </a:graphicData>
        </a:graphic>
      </p:graphicFrame>
      <p:sp>
        <p:nvSpPr>
          <p:cNvPr id="21" name="Rounded Rectangle 20"/>
          <p:cNvSpPr/>
          <p:nvPr/>
        </p:nvSpPr>
        <p:spPr>
          <a:xfrm>
            <a:off x="4855355" y="4222103"/>
            <a:ext cx="1693924" cy="917610"/>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Revisit vocab 1.2.7 &amp; 1.2.1</a:t>
            </a:r>
          </a:p>
        </p:txBody>
      </p:sp>
      <p:pic>
        <p:nvPicPr>
          <p:cNvPr id="23" name="Picture 22"/>
          <p:cNvPicPr>
            <a:picLocks noChangeAspect="1"/>
          </p:cNvPicPr>
          <p:nvPr/>
        </p:nvPicPr>
        <p:blipFill>
          <a:blip r:embed="rId2"/>
          <a:stretch>
            <a:fillRect/>
          </a:stretch>
        </p:blipFill>
        <p:spPr>
          <a:xfrm>
            <a:off x="4684681" y="5446840"/>
            <a:ext cx="1864598" cy="1240805"/>
          </a:xfrm>
          <a:prstGeom prst="rect">
            <a:avLst/>
          </a:prstGeom>
        </p:spPr>
      </p:pic>
      <p:sp>
        <p:nvSpPr>
          <p:cNvPr id="4" name="Title 3">
            <a:extLst>
              <a:ext uri="{FF2B5EF4-FFF2-40B4-BE49-F238E27FC236}">
                <a16:creationId xmlns:a16="http://schemas.microsoft.com/office/drawing/2014/main" id="{FFAB0D8F-F2B2-E64D-A67B-17D0190D9448}"/>
              </a:ext>
            </a:extLst>
          </p:cNvPr>
          <p:cNvSpPr>
            <a:spLocks noGrp="1"/>
          </p:cNvSpPr>
          <p:nvPr>
            <p:ph type="title"/>
          </p:nvPr>
        </p:nvSpPr>
        <p:spPr>
          <a:xfrm>
            <a:off x="197230" y="142452"/>
            <a:ext cx="2000834" cy="434199"/>
          </a:xfrm>
        </p:spPr>
        <p:txBody>
          <a:bodyPr/>
          <a:lstStyle/>
          <a:p>
            <a:r>
              <a:rPr lang="en-GB" sz="2000" b="1" dirty="0">
                <a:solidFill>
                  <a:srgbClr val="FFFFFF"/>
                </a:solidFill>
                <a:latin typeface="Century Gothic" panose="020B0502020202020204" pitchFamily="34" charset="0"/>
              </a:rPr>
              <a:t>T2.1 Semana 3</a:t>
            </a:r>
            <a:endParaRPr lang="en-US" sz="2000" dirty="0"/>
          </a:p>
        </p:txBody>
      </p:sp>
      <p:sp>
        <p:nvSpPr>
          <p:cNvPr id="22"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26</a:t>
            </a:r>
          </a:p>
        </p:txBody>
      </p:sp>
      <p:sp>
        <p:nvSpPr>
          <p:cNvPr id="24" name="Oval Callout 23"/>
          <p:cNvSpPr/>
          <p:nvPr/>
        </p:nvSpPr>
        <p:spPr>
          <a:xfrm>
            <a:off x="347623" y="2712371"/>
            <a:ext cx="2441876" cy="889196"/>
          </a:xfrm>
          <a:prstGeom prst="wedgeEllipseCallout">
            <a:avLst>
              <a:gd name="adj1" fmla="val 54020"/>
              <a:gd name="adj2" fmla="val 46034"/>
            </a:avLst>
          </a:prstGeom>
          <a:solidFill>
            <a:srgbClr val="FFF3F3"/>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a:solidFill>
                  <a:srgbClr val="000000"/>
                </a:solidFill>
                <a:latin typeface="Century Gothic" panose="020B0502020202020204" pitchFamily="34" charset="0"/>
              </a:rPr>
              <a:t>Necesito</a:t>
            </a:r>
            <a:r>
              <a:rPr lang="en-GB" sz="1400" b="1" dirty="0">
                <a:solidFill>
                  <a:srgbClr val="000000"/>
                </a:solidFill>
                <a:latin typeface="Century Gothic" panose="020B0502020202020204" pitchFamily="34" charset="0"/>
              </a:rPr>
              <a:t> un </a:t>
            </a:r>
            <a:r>
              <a:rPr lang="en-GB" sz="1400" b="1" dirty="0" err="1">
                <a:solidFill>
                  <a:srgbClr val="000000"/>
                </a:solidFill>
                <a:latin typeface="Century Gothic" panose="020B0502020202020204" pitchFamily="34" charset="0"/>
              </a:rPr>
              <a:t>cuaderno</a:t>
            </a:r>
            <a:r>
              <a:rPr lang="en-GB" sz="1400" b="1" dirty="0">
                <a:solidFill>
                  <a:srgbClr val="000000"/>
                </a:solidFill>
                <a:latin typeface="Century Gothic" panose="020B0502020202020204" pitchFamily="34" charset="0"/>
              </a:rPr>
              <a:t> </a:t>
            </a:r>
            <a:r>
              <a:rPr lang="en-GB" sz="1400" b="1" dirty="0" err="1">
                <a:solidFill>
                  <a:srgbClr val="000000"/>
                </a:solidFill>
                <a:latin typeface="Century Gothic" panose="020B0502020202020204" pitchFamily="34" charset="0"/>
              </a:rPr>
              <a:t>nuevo</a:t>
            </a:r>
            <a:r>
              <a:rPr lang="en-GB" sz="1400" b="1" dirty="0">
                <a:solidFill>
                  <a:srgbClr val="000000"/>
                </a:solidFill>
                <a:latin typeface="Century Gothic" panose="020B0502020202020204" pitchFamily="34" charset="0"/>
              </a:rPr>
              <a:t>.</a:t>
            </a:r>
          </a:p>
        </p:txBody>
      </p:sp>
      <p:pic>
        <p:nvPicPr>
          <p:cNvPr id="25" name="Picture 6" descr="Notebook With Decorative Cover on EmojiOn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3734" y="2891956"/>
            <a:ext cx="445765" cy="4457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p:cNvGraphicFramePr>
            <a:graphicFrameLocks noGrp="1"/>
          </p:cNvGraphicFramePr>
          <p:nvPr>
            <p:extLst>
              <p:ext uri="{D42A27DB-BD31-4B8C-83A1-F6EECF244321}">
                <p14:modId xmlns:p14="http://schemas.microsoft.com/office/powerpoint/2010/main" val="3247150718"/>
              </p:ext>
            </p:extLst>
          </p:nvPr>
        </p:nvGraphicFramePr>
        <p:xfrm>
          <a:off x="210249" y="4222106"/>
          <a:ext cx="668422" cy="4417836"/>
        </p:xfrm>
        <a:graphic>
          <a:graphicData uri="http://schemas.openxmlformats.org/drawingml/2006/table">
            <a:tbl>
              <a:tblPr firstRow="1" bandRow="1">
                <a:tableStyleId>{5940675A-B579-460E-94D1-54222C63F5DA}</a:tableStyleId>
              </a:tblPr>
              <a:tblGrid>
                <a:gridCol w="668422">
                  <a:extLst>
                    <a:ext uri="{9D8B030D-6E8A-4147-A177-3AD203B41FA5}">
                      <a16:colId xmlns:a16="http://schemas.microsoft.com/office/drawing/2014/main" val="20000"/>
                    </a:ext>
                  </a:extLst>
                </a:gridCol>
              </a:tblGrid>
              <a:tr h="368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8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8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8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8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8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8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8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8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8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8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8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adv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6201" y="7597892"/>
            <a:ext cx="1081314" cy="1081314"/>
          </a:xfrm>
          <a:prstGeom prst="rect">
            <a:avLst/>
          </a:prstGeom>
        </p:spPr>
      </p:pic>
      <p:sp>
        <p:nvSpPr>
          <p:cNvPr id="27" name="Rectangle 26">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1442521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6" name="Rectangle 5"/>
          <p:cNvSpPr/>
          <p:nvPr/>
        </p:nvSpPr>
        <p:spPr>
          <a:xfrm>
            <a:off x="116632" y="602268"/>
            <a:ext cx="1752403"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HACER - to do</a:t>
            </a:r>
          </a:p>
        </p:txBody>
      </p:sp>
      <p:graphicFrame>
        <p:nvGraphicFramePr>
          <p:cNvPr id="7" name="Table 6"/>
          <p:cNvGraphicFramePr>
            <a:graphicFrameLocks noGrp="1"/>
          </p:cNvGraphicFramePr>
          <p:nvPr>
            <p:extLst>
              <p:ext uri="{D42A27DB-BD31-4B8C-83A1-F6EECF244321}">
                <p14:modId xmlns:p14="http://schemas.microsoft.com/office/powerpoint/2010/main" val="2028852565"/>
              </p:ext>
            </p:extLst>
          </p:nvPr>
        </p:nvGraphicFramePr>
        <p:xfrm>
          <a:off x="175904" y="971600"/>
          <a:ext cx="3037072" cy="1341120"/>
        </p:xfrm>
        <a:graphic>
          <a:graphicData uri="http://schemas.openxmlformats.org/drawingml/2006/table">
            <a:tbl>
              <a:tblPr firstRow="1" bandRow="1">
                <a:tableStyleId>{5940675A-B579-460E-94D1-54222C63F5DA}</a:tableStyleId>
              </a:tblPr>
              <a:tblGrid>
                <a:gridCol w="1374244">
                  <a:extLst>
                    <a:ext uri="{9D8B030D-6E8A-4147-A177-3AD203B41FA5}">
                      <a16:colId xmlns:a16="http://schemas.microsoft.com/office/drawing/2014/main" val="20000"/>
                    </a:ext>
                  </a:extLst>
                </a:gridCol>
                <a:gridCol w="1662828">
                  <a:extLst>
                    <a:ext uri="{9D8B030D-6E8A-4147-A177-3AD203B41FA5}">
                      <a16:colId xmlns:a16="http://schemas.microsoft.com/office/drawing/2014/main" val="20001"/>
                    </a:ext>
                  </a:extLst>
                </a:gridCol>
              </a:tblGrid>
              <a:tr h="283857">
                <a:tc gridSpan="2">
                  <a:txBody>
                    <a:bodyPr/>
                    <a:lstStyle/>
                    <a:p>
                      <a:pPr algn="ctr"/>
                      <a:r>
                        <a:rPr lang="en-GB" sz="1600" dirty="0">
                          <a:latin typeface="Century Gothic" panose="020B0502020202020204" pitchFamily="34" charset="0"/>
                        </a:rPr>
                        <a:t>verb HACER [to do, make]</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000"/>
                  </a:ext>
                </a:extLst>
              </a:tr>
              <a:tr h="283857">
                <a:tc>
                  <a:txBody>
                    <a:bodyPr/>
                    <a:lstStyle/>
                    <a:p>
                      <a:r>
                        <a:rPr lang="en-GB" sz="1600" dirty="0" err="1">
                          <a:latin typeface="Century Gothic" panose="020B0502020202020204" pitchFamily="34" charset="0"/>
                        </a:rPr>
                        <a:t>hago</a:t>
                      </a:r>
                      <a:endParaRPr lang="en-GB" sz="16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I</a:t>
                      </a:r>
                      <a:r>
                        <a:rPr lang="en-GB" sz="1600" baseline="0" dirty="0">
                          <a:latin typeface="Century Gothic" panose="020B0502020202020204" pitchFamily="34" charset="0"/>
                        </a:rPr>
                        <a:t> </a:t>
                      </a:r>
                      <a:r>
                        <a:rPr lang="en-GB" sz="1600" dirty="0">
                          <a:latin typeface="Century Gothic" panose="020B0502020202020204" pitchFamily="34" charset="0"/>
                        </a:rPr>
                        <a:t>do</a:t>
                      </a:r>
                    </a:p>
                  </a:txBody>
                  <a:tcPr/>
                </a:tc>
                <a:extLst>
                  <a:ext uri="{0D108BD9-81ED-4DB2-BD59-A6C34878D82A}">
                    <a16:rowId xmlns:a16="http://schemas.microsoft.com/office/drawing/2014/main" val="10001"/>
                  </a:ext>
                </a:extLst>
              </a:tr>
              <a:tr h="283857">
                <a:tc>
                  <a:txBody>
                    <a:bodyPr/>
                    <a:lstStyle/>
                    <a:p>
                      <a:r>
                        <a:rPr lang="en-GB" sz="1600" dirty="0" err="1">
                          <a:latin typeface="Century Gothic" panose="020B0502020202020204" pitchFamily="34" charset="0"/>
                        </a:rPr>
                        <a:t>haces</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you do</a:t>
                      </a:r>
                    </a:p>
                  </a:txBody>
                  <a:tcPr/>
                </a:tc>
                <a:extLst>
                  <a:ext uri="{0D108BD9-81ED-4DB2-BD59-A6C34878D82A}">
                    <a16:rowId xmlns:a16="http://schemas.microsoft.com/office/drawing/2014/main" val="10002"/>
                  </a:ext>
                </a:extLst>
              </a:tr>
              <a:tr h="283857">
                <a:tc>
                  <a:txBody>
                    <a:bodyPr/>
                    <a:lstStyle/>
                    <a:p>
                      <a:r>
                        <a:rPr lang="en-GB" sz="1600" dirty="0" err="1">
                          <a:latin typeface="Century Gothic" panose="020B0502020202020204" pitchFamily="34" charset="0"/>
                        </a:rPr>
                        <a:t>hace</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he/she/it does</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3284984" y="1245582"/>
            <a:ext cx="3672408" cy="338554"/>
          </a:xfrm>
          <a:prstGeom prst="rect">
            <a:avLst/>
          </a:prstGeom>
          <a:noFill/>
        </p:spPr>
        <p:txBody>
          <a:bodyPr wrap="square" rtlCol="0">
            <a:spAutoFit/>
          </a:bodyPr>
          <a:lstStyle/>
          <a:p>
            <a:r>
              <a:rPr lang="en-GB" sz="1600" dirty="0" err="1">
                <a:latin typeface="Century Gothic" panose="020B0502020202020204" pitchFamily="34" charset="0"/>
              </a:rPr>
              <a:t>Hago</a:t>
            </a:r>
            <a:r>
              <a:rPr lang="en-GB" sz="1600" dirty="0">
                <a:latin typeface="Century Gothic" panose="020B0502020202020204" pitchFamily="34" charset="0"/>
              </a:rPr>
              <a:t> </a:t>
            </a:r>
            <a:r>
              <a:rPr lang="en-GB" sz="1600" dirty="0" err="1">
                <a:latin typeface="Century Gothic" panose="020B0502020202020204" pitchFamily="34" charset="0"/>
              </a:rPr>
              <a:t>deporte</a:t>
            </a:r>
            <a:r>
              <a:rPr lang="en-GB" sz="1600" dirty="0">
                <a:latin typeface="Century Gothic" panose="020B0502020202020204" pitchFamily="34" charset="0"/>
              </a:rPr>
              <a:t>.  </a:t>
            </a:r>
            <a:r>
              <a:rPr lang="en-GB" sz="1600" i="1" dirty="0">
                <a:latin typeface="Century Gothic" panose="020B0502020202020204" pitchFamily="34" charset="0"/>
              </a:rPr>
              <a:t>I do sport.</a:t>
            </a:r>
          </a:p>
        </p:txBody>
      </p:sp>
      <p:sp>
        <p:nvSpPr>
          <p:cNvPr id="9" name="TextBox 8"/>
          <p:cNvSpPr txBox="1"/>
          <p:nvPr/>
        </p:nvSpPr>
        <p:spPr>
          <a:xfrm>
            <a:off x="3272248" y="1616114"/>
            <a:ext cx="3883502" cy="338554"/>
          </a:xfrm>
          <a:prstGeom prst="rect">
            <a:avLst/>
          </a:prstGeom>
          <a:noFill/>
        </p:spPr>
        <p:txBody>
          <a:bodyPr wrap="square" rtlCol="0">
            <a:spAutoFit/>
          </a:bodyPr>
          <a:lstStyle/>
          <a:p>
            <a:r>
              <a:rPr lang="en-GB" sz="1600" dirty="0" err="1">
                <a:latin typeface="Century Gothic" panose="020B0502020202020204" pitchFamily="34" charset="0"/>
              </a:rPr>
              <a:t>Haces</a:t>
            </a:r>
            <a:r>
              <a:rPr lang="en-GB" sz="1600" dirty="0">
                <a:latin typeface="Century Gothic" panose="020B0502020202020204" pitchFamily="34" charset="0"/>
              </a:rPr>
              <a:t> </a:t>
            </a:r>
            <a:r>
              <a:rPr lang="en-GB" sz="1600" dirty="0" err="1">
                <a:latin typeface="Century Gothic" panose="020B0502020202020204" pitchFamily="34" charset="0"/>
              </a:rPr>
              <a:t>dinero</a:t>
            </a:r>
            <a:r>
              <a:rPr lang="en-GB" sz="1600" dirty="0">
                <a:latin typeface="Century Gothic" panose="020B0502020202020204" pitchFamily="34" charset="0"/>
              </a:rPr>
              <a:t>.  </a:t>
            </a:r>
            <a:r>
              <a:rPr lang="en-GB" sz="1600" i="1" dirty="0">
                <a:latin typeface="Century Gothic" panose="020B0502020202020204" pitchFamily="34" charset="0"/>
              </a:rPr>
              <a:t>You make money.</a:t>
            </a:r>
          </a:p>
        </p:txBody>
      </p:sp>
      <p:sp>
        <p:nvSpPr>
          <p:cNvPr id="10" name="TextBox 9"/>
          <p:cNvSpPr txBox="1"/>
          <p:nvPr/>
        </p:nvSpPr>
        <p:spPr>
          <a:xfrm>
            <a:off x="3272248" y="1964112"/>
            <a:ext cx="3739486" cy="584775"/>
          </a:xfrm>
          <a:prstGeom prst="rect">
            <a:avLst/>
          </a:prstGeom>
          <a:noFill/>
        </p:spPr>
        <p:txBody>
          <a:bodyPr wrap="square" rtlCol="0">
            <a:spAutoFit/>
          </a:bodyPr>
          <a:lstStyle/>
          <a:p>
            <a:r>
              <a:rPr lang="en-GB" sz="1600" dirty="0">
                <a:latin typeface="Century Gothic" panose="020B0502020202020204" pitchFamily="34" charset="0"/>
              </a:rPr>
              <a:t>¿</a:t>
            </a:r>
            <a:r>
              <a:rPr lang="en-GB" sz="1600" dirty="0" err="1">
                <a:latin typeface="Century Gothic" panose="020B0502020202020204" pitchFamily="34" charset="0"/>
              </a:rPr>
              <a:t>Qué</a:t>
            </a:r>
            <a:r>
              <a:rPr lang="en-GB" sz="1600" dirty="0">
                <a:latin typeface="Century Gothic" panose="020B0502020202020204" pitchFamily="34" charset="0"/>
              </a:rPr>
              <a:t> </a:t>
            </a:r>
            <a:r>
              <a:rPr lang="en-GB" sz="1600" dirty="0" err="1">
                <a:latin typeface="Century Gothic" panose="020B0502020202020204" pitchFamily="34" charset="0"/>
              </a:rPr>
              <a:t>hace</a:t>
            </a:r>
            <a:r>
              <a:rPr lang="en-GB" sz="1600" dirty="0">
                <a:latin typeface="Century Gothic" panose="020B0502020202020204" pitchFamily="34" charset="0"/>
              </a:rPr>
              <a:t>?   What does s/he do?</a:t>
            </a:r>
            <a:br>
              <a:rPr lang="en-GB" sz="1600" dirty="0">
                <a:latin typeface="Century Gothic" panose="020B0502020202020204" pitchFamily="34" charset="0"/>
              </a:rPr>
            </a:br>
            <a:r>
              <a:rPr lang="en-GB" sz="1600" dirty="0" err="1">
                <a:latin typeface="Century Gothic" panose="020B0502020202020204" pitchFamily="34" charset="0"/>
              </a:rPr>
              <a:t>Hace</a:t>
            </a:r>
            <a:r>
              <a:rPr lang="en-GB" sz="1600" dirty="0">
                <a:latin typeface="Century Gothic" panose="020B0502020202020204" pitchFamily="34" charset="0"/>
              </a:rPr>
              <a:t> karate.  </a:t>
            </a:r>
            <a:r>
              <a:rPr lang="en-GB" sz="1600" i="1" dirty="0">
                <a:latin typeface="Century Gothic" panose="020B0502020202020204" pitchFamily="34" charset="0"/>
              </a:rPr>
              <a:t>S/he does karate.</a:t>
            </a:r>
          </a:p>
        </p:txBody>
      </p:sp>
      <p:sp>
        <p:nvSpPr>
          <p:cNvPr id="11" name="Rectangle 10">
            <a:extLst>
              <a:ext uri="{FF2B5EF4-FFF2-40B4-BE49-F238E27FC236}">
                <a16:creationId xmlns:a16="http://schemas.microsoft.com/office/drawing/2014/main" id="{30E7B6DD-54CA-4D3E-A681-16298ABEC036}"/>
              </a:ext>
            </a:extLst>
          </p:cNvPr>
          <p:cNvSpPr/>
          <p:nvPr/>
        </p:nvSpPr>
        <p:spPr>
          <a:xfrm>
            <a:off x="119111" y="2333354"/>
            <a:ext cx="6038428" cy="5324535"/>
          </a:xfrm>
          <a:prstGeom prst="rect">
            <a:avLst/>
          </a:prstGeom>
        </p:spPr>
        <p:txBody>
          <a:bodyPr wrap="square">
            <a:spAutoFit/>
          </a:bodyPr>
          <a:lstStyle/>
          <a:p>
            <a:r>
              <a:rPr lang="es-ES" b="1" dirty="0" err="1">
                <a:solidFill>
                  <a:srgbClr val="000000"/>
                </a:solidFill>
                <a:latin typeface="Century Gothic" panose="020B0502020202020204" pitchFamily="34" charset="0"/>
              </a:rPr>
              <a:t>Question</a:t>
            </a:r>
            <a:r>
              <a:rPr lang="es-ES" b="1" dirty="0">
                <a:solidFill>
                  <a:srgbClr val="000000"/>
                </a:solidFill>
                <a:latin typeface="Century Gothic" panose="020B0502020202020204" pitchFamily="34" charset="0"/>
              </a:rPr>
              <a:t> </a:t>
            </a:r>
            <a:r>
              <a:rPr lang="es-ES" b="1" dirty="0" err="1">
                <a:solidFill>
                  <a:srgbClr val="000000"/>
                </a:solidFill>
                <a:latin typeface="Century Gothic" panose="020B0502020202020204" pitchFamily="34" charset="0"/>
              </a:rPr>
              <a:t>words</a:t>
            </a:r>
            <a:r>
              <a:rPr lang="es-ES" b="1" dirty="0">
                <a:solidFill>
                  <a:srgbClr val="000000"/>
                </a:solidFill>
                <a:latin typeface="Century Gothic" panose="020B0502020202020204" pitchFamily="34" charset="0"/>
              </a:rPr>
              <a:t> </a:t>
            </a:r>
          </a:p>
          <a:p>
            <a:endParaRPr lang="es-ES" dirty="0">
              <a:solidFill>
                <a:srgbClr val="000000"/>
              </a:solidFill>
              <a:latin typeface="Century Gothic" panose="020B0502020202020204" pitchFamily="34" charset="0"/>
            </a:endParaRPr>
          </a:p>
          <a:p>
            <a:r>
              <a:rPr lang="es-ES" b="1" dirty="0">
                <a:solidFill>
                  <a:srgbClr val="000000"/>
                </a:solidFill>
                <a:latin typeface="Century Gothic" panose="020B0502020202020204" pitchFamily="34" charset="0"/>
              </a:rPr>
              <a:t>¿Dónde? </a:t>
            </a:r>
            <a:r>
              <a:rPr lang="es-ES" dirty="0">
                <a:solidFill>
                  <a:srgbClr val="000000"/>
                </a:solidFill>
                <a:latin typeface="Century Gothic" panose="020B0502020202020204" pitchFamily="34" charset="0"/>
              </a:rPr>
              <a:t>– </a:t>
            </a:r>
            <a:r>
              <a:rPr lang="es-ES" dirty="0" err="1">
                <a:solidFill>
                  <a:srgbClr val="000000"/>
                </a:solidFill>
                <a:latin typeface="Century Gothic" panose="020B0502020202020204" pitchFamily="34" charset="0"/>
              </a:rPr>
              <a:t>Where</a:t>
            </a:r>
            <a:r>
              <a:rPr lang="es-ES" dirty="0">
                <a:solidFill>
                  <a:srgbClr val="000000"/>
                </a:solidFill>
                <a:latin typeface="Century Gothic" panose="020B0502020202020204" pitchFamily="34" charset="0"/>
              </a:rPr>
              <a:t>? </a:t>
            </a:r>
          </a:p>
          <a:p>
            <a:endParaRPr lang="es-ES" dirty="0">
              <a:solidFill>
                <a:srgbClr val="000000"/>
              </a:solidFill>
              <a:latin typeface="Century Gothic" panose="020B0502020202020204" pitchFamily="34" charset="0"/>
            </a:endParaRPr>
          </a:p>
          <a:p>
            <a:r>
              <a:rPr lang="es-ES" b="1" dirty="0">
                <a:solidFill>
                  <a:srgbClr val="000000"/>
                </a:solidFill>
                <a:latin typeface="Century Gothic" panose="020B0502020202020204" pitchFamily="34" charset="0"/>
              </a:rPr>
              <a:t>			    ¿Cómo? </a:t>
            </a:r>
            <a:r>
              <a:rPr lang="es-ES" dirty="0">
                <a:solidFill>
                  <a:srgbClr val="000000"/>
                </a:solidFill>
                <a:latin typeface="Century Gothic" panose="020B0502020202020204" pitchFamily="34" charset="0"/>
              </a:rPr>
              <a:t>– </a:t>
            </a:r>
            <a:r>
              <a:rPr lang="es-ES" dirty="0" err="1">
                <a:solidFill>
                  <a:srgbClr val="000000"/>
                </a:solidFill>
                <a:latin typeface="Century Gothic" panose="020B0502020202020204" pitchFamily="34" charset="0"/>
              </a:rPr>
              <a:t>How</a:t>
            </a:r>
            <a:r>
              <a:rPr lang="es-ES" dirty="0">
                <a:solidFill>
                  <a:srgbClr val="000000"/>
                </a:solidFill>
                <a:latin typeface="Century Gothic" panose="020B0502020202020204" pitchFamily="34" charset="0"/>
              </a:rPr>
              <a:t>?  </a:t>
            </a:r>
          </a:p>
          <a:p>
            <a:endParaRPr lang="es-ES" dirty="0">
              <a:solidFill>
                <a:srgbClr val="000000"/>
              </a:solidFill>
              <a:latin typeface="Century Gothic" panose="020B0502020202020204" pitchFamily="34" charset="0"/>
            </a:endParaRPr>
          </a:p>
          <a:p>
            <a:r>
              <a:rPr lang="es-ES" b="1" dirty="0">
                <a:solidFill>
                  <a:srgbClr val="000000"/>
                </a:solidFill>
                <a:latin typeface="Century Gothic" panose="020B0502020202020204" pitchFamily="34" charset="0"/>
              </a:rPr>
              <a:t>¿Qué? </a:t>
            </a:r>
            <a:r>
              <a:rPr lang="es-ES" dirty="0">
                <a:solidFill>
                  <a:srgbClr val="000000"/>
                </a:solidFill>
                <a:latin typeface="Century Gothic" panose="020B0502020202020204" pitchFamily="34" charset="0"/>
              </a:rPr>
              <a:t>– </a:t>
            </a:r>
            <a:r>
              <a:rPr lang="es-ES" dirty="0" err="1">
                <a:solidFill>
                  <a:srgbClr val="000000"/>
                </a:solidFill>
                <a:latin typeface="Century Gothic" panose="020B0502020202020204" pitchFamily="34" charset="0"/>
              </a:rPr>
              <a:t>What</a:t>
            </a:r>
            <a:r>
              <a:rPr lang="es-ES" dirty="0">
                <a:solidFill>
                  <a:srgbClr val="000000"/>
                </a:solidFill>
                <a:latin typeface="Century Gothic" panose="020B0502020202020204" pitchFamily="34" charset="0"/>
              </a:rPr>
              <a:t>?</a:t>
            </a:r>
          </a:p>
          <a:p>
            <a:endParaRPr lang="es-ES" b="1" dirty="0">
              <a:solidFill>
                <a:srgbClr val="000000"/>
              </a:solidFill>
              <a:latin typeface="Century Gothic" panose="020B0502020202020204" pitchFamily="34" charset="0"/>
            </a:endParaRPr>
          </a:p>
          <a:p>
            <a:r>
              <a:rPr lang="es-ES" b="1" dirty="0">
                <a:solidFill>
                  <a:srgbClr val="000000"/>
                </a:solidFill>
                <a:latin typeface="Century Gothic" panose="020B0502020202020204" pitchFamily="34" charset="0"/>
              </a:rPr>
              <a:t>			    ¿Cuándo? </a:t>
            </a:r>
            <a:r>
              <a:rPr lang="es-ES" dirty="0">
                <a:solidFill>
                  <a:srgbClr val="000000"/>
                </a:solidFill>
                <a:latin typeface="Century Gothic" panose="020B0502020202020204" pitchFamily="34" charset="0"/>
              </a:rPr>
              <a:t>–  </a:t>
            </a:r>
            <a:r>
              <a:rPr lang="es-ES" dirty="0" err="1">
                <a:solidFill>
                  <a:srgbClr val="000000"/>
                </a:solidFill>
                <a:latin typeface="Century Gothic" panose="020B0502020202020204" pitchFamily="34" charset="0"/>
              </a:rPr>
              <a:t>When</a:t>
            </a:r>
            <a:r>
              <a:rPr lang="es-ES" dirty="0">
                <a:solidFill>
                  <a:srgbClr val="000000"/>
                </a:solidFill>
                <a:latin typeface="Century Gothic" panose="020B0502020202020204" pitchFamily="34" charset="0"/>
              </a:rPr>
              <a:t>? </a:t>
            </a:r>
          </a:p>
          <a:p>
            <a:r>
              <a:rPr lang="es-ES" dirty="0">
                <a:solidFill>
                  <a:srgbClr val="000000"/>
                </a:solidFill>
                <a:latin typeface="Century Gothic" panose="020B0502020202020204" pitchFamily="34" charset="0"/>
              </a:rPr>
              <a:t> </a:t>
            </a:r>
          </a:p>
          <a:p>
            <a:r>
              <a:rPr lang="es-ES" b="1" dirty="0">
                <a:solidFill>
                  <a:srgbClr val="000000"/>
                </a:solidFill>
                <a:latin typeface="Century Gothic" panose="020B0502020202020204" pitchFamily="34" charset="0"/>
              </a:rPr>
              <a:t>¿Cuánto? </a:t>
            </a:r>
            <a:r>
              <a:rPr lang="es-ES" dirty="0">
                <a:solidFill>
                  <a:srgbClr val="000000"/>
                </a:solidFill>
                <a:latin typeface="Century Gothic" panose="020B0502020202020204" pitchFamily="34" charset="0"/>
              </a:rPr>
              <a:t>– </a:t>
            </a:r>
            <a:r>
              <a:rPr lang="es-ES" dirty="0" err="1">
                <a:solidFill>
                  <a:srgbClr val="000000"/>
                </a:solidFill>
                <a:latin typeface="Century Gothic" panose="020B0502020202020204" pitchFamily="34" charset="0"/>
              </a:rPr>
              <a:t>How</a:t>
            </a:r>
            <a:r>
              <a:rPr lang="es-ES" dirty="0">
                <a:solidFill>
                  <a:srgbClr val="000000"/>
                </a:solidFill>
                <a:latin typeface="Century Gothic" panose="020B0502020202020204" pitchFamily="34" charset="0"/>
              </a:rPr>
              <a:t> </a:t>
            </a:r>
            <a:r>
              <a:rPr lang="es-ES" dirty="0" err="1">
                <a:solidFill>
                  <a:srgbClr val="000000"/>
                </a:solidFill>
                <a:latin typeface="Century Gothic" panose="020B0502020202020204" pitchFamily="34" charset="0"/>
              </a:rPr>
              <a:t>much</a:t>
            </a:r>
            <a:r>
              <a:rPr lang="es-ES" dirty="0">
                <a:solidFill>
                  <a:srgbClr val="000000"/>
                </a:solidFill>
                <a:latin typeface="Century Gothic" panose="020B0502020202020204" pitchFamily="34" charset="0"/>
              </a:rPr>
              <a:t>?</a:t>
            </a:r>
          </a:p>
          <a:p>
            <a:r>
              <a:rPr lang="es-ES" sz="1600" dirty="0">
                <a:solidFill>
                  <a:srgbClr val="000000"/>
                </a:solidFill>
                <a:latin typeface="Century Gothic" panose="020B0502020202020204" pitchFamily="34" charset="0"/>
              </a:rPr>
              <a:t> </a:t>
            </a:r>
          </a:p>
          <a:p>
            <a:r>
              <a:rPr lang="es-ES" b="1" dirty="0">
                <a:solidFill>
                  <a:srgbClr val="000000"/>
                </a:solidFill>
                <a:latin typeface="Century Gothic" panose="020B0502020202020204" pitchFamily="34" charset="0"/>
              </a:rPr>
              <a:t>		</a:t>
            </a:r>
          </a:p>
          <a:p>
            <a:r>
              <a:rPr lang="es-ES" b="1" dirty="0">
                <a:solidFill>
                  <a:srgbClr val="000000"/>
                </a:solidFill>
                <a:latin typeface="Century Gothic" panose="020B0502020202020204" pitchFamily="34" charset="0"/>
              </a:rPr>
              <a:t>		¿Cuántos/as? </a:t>
            </a:r>
            <a:r>
              <a:rPr lang="es-ES" dirty="0">
                <a:solidFill>
                  <a:srgbClr val="000000"/>
                </a:solidFill>
                <a:latin typeface="Century Gothic" panose="020B0502020202020204" pitchFamily="34" charset="0"/>
              </a:rPr>
              <a:t>– </a:t>
            </a:r>
            <a:r>
              <a:rPr lang="es-ES" dirty="0" err="1">
                <a:solidFill>
                  <a:srgbClr val="000000"/>
                </a:solidFill>
                <a:latin typeface="Century Gothic" panose="020B0502020202020204" pitchFamily="34" charset="0"/>
              </a:rPr>
              <a:t>How</a:t>
            </a:r>
            <a:r>
              <a:rPr lang="es-ES" dirty="0">
                <a:solidFill>
                  <a:srgbClr val="000000"/>
                </a:solidFill>
                <a:latin typeface="Century Gothic" panose="020B0502020202020204" pitchFamily="34" charset="0"/>
              </a:rPr>
              <a:t> </a:t>
            </a:r>
            <a:r>
              <a:rPr lang="es-ES" dirty="0" err="1">
                <a:solidFill>
                  <a:srgbClr val="000000"/>
                </a:solidFill>
                <a:latin typeface="Century Gothic" panose="020B0502020202020204" pitchFamily="34" charset="0"/>
              </a:rPr>
              <a:t>many</a:t>
            </a:r>
            <a:r>
              <a:rPr lang="es-ES" dirty="0">
                <a:solidFill>
                  <a:srgbClr val="000000"/>
                </a:solidFill>
                <a:latin typeface="Century Gothic" panose="020B0502020202020204" pitchFamily="34" charset="0"/>
              </a:rPr>
              <a:t>?</a:t>
            </a:r>
          </a:p>
          <a:p>
            <a:endParaRPr lang="es-ES" b="1" dirty="0">
              <a:solidFill>
                <a:srgbClr val="000000"/>
              </a:solidFill>
              <a:latin typeface="Century Gothic" panose="020B0502020202020204" pitchFamily="34" charset="0"/>
            </a:endParaRPr>
          </a:p>
          <a:p>
            <a:r>
              <a:rPr lang="es-ES" b="1" dirty="0">
                <a:solidFill>
                  <a:srgbClr val="000000"/>
                </a:solidFill>
                <a:latin typeface="Century Gothic" panose="020B0502020202020204" pitchFamily="34" charset="0"/>
              </a:rPr>
              <a:t>¿Quién(es)?</a:t>
            </a:r>
            <a:r>
              <a:rPr lang="es-ES" dirty="0">
                <a:solidFill>
                  <a:srgbClr val="000000"/>
                </a:solidFill>
                <a:latin typeface="Century Gothic" panose="020B0502020202020204" pitchFamily="34" charset="0"/>
              </a:rPr>
              <a:t> </a:t>
            </a:r>
            <a:r>
              <a:rPr lang="es-ES" dirty="0" err="1">
                <a:solidFill>
                  <a:srgbClr val="000000"/>
                </a:solidFill>
                <a:latin typeface="Century Gothic" panose="020B0502020202020204" pitchFamily="34" charset="0"/>
              </a:rPr>
              <a:t>Who</a:t>
            </a:r>
            <a:r>
              <a:rPr lang="es-ES" dirty="0">
                <a:solidFill>
                  <a:srgbClr val="000000"/>
                </a:solidFill>
                <a:latin typeface="Century Gothic" panose="020B0502020202020204" pitchFamily="34" charset="0"/>
              </a:rPr>
              <a:t>?</a:t>
            </a:r>
            <a:endParaRPr lang="en-GB" dirty="0"/>
          </a:p>
          <a:p>
            <a:r>
              <a:rPr lang="es-ES" b="1" dirty="0">
                <a:solidFill>
                  <a:srgbClr val="000000"/>
                </a:solidFill>
                <a:latin typeface="Century Gothic" panose="020B0502020202020204" pitchFamily="34" charset="0"/>
              </a:rPr>
              <a:t>         </a:t>
            </a:r>
          </a:p>
          <a:p>
            <a:endParaRPr lang="es-ES" b="1" dirty="0">
              <a:solidFill>
                <a:srgbClr val="000000"/>
              </a:solidFill>
              <a:latin typeface="Century Gothic" panose="020B0502020202020204" pitchFamily="34" charset="0"/>
            </a:endParaRPr>
          </a:p>
          <a:p>
            <a:r>
              <a:rPr lang="es-ES" b="1" dirty="0">
                <a:solidFill>
                  <a:srgbClr val="000000"/>
                </a:solidFill>
                <a:latin typeface="Century Gothic" panose="020B0502020202020204" pitchFamily="34" charset="0"/>
              </a:rPr>
              <a:t>¿Cuál(es)? </a:t>
            </a:r>
            <a:r>
              <a:rPr lang="es-ES" dirty="0">
                <a:solidFill>
                  <a:srgbClr val="000000"/>
                </a:solidFill>
                <a:latin typeface="Century Gothic" panose="020B0502020202020204" pitchFamily="34" charset="0"/>
              </a:rPr>
              <a:t>– </a:t>
            </a:r>
            <a:r>
              <a:rPr lang="es-ES" dirty="0" err="1">
                <a:solidFill>
                  <a:srgbClr val="000000"/>
                </a:solidFill>
                <a:latin typeface="Century Gothic" panose="020B0502020202020204" pitchFamily="34" charset="0"/>
              </a:rPr>
              <a:t>Which</a:t>
            </a:r>
            <a:r>
              <a:rPr lang="es-ES" dirty="0">
                <a:solidFill>
                  <a:srgbClr val="000000"/>
                </a:solidFill>
                <a:latin typeface="Century Gothic" panose="020B0502020202020204" pitchFamily="34" charset="0"/>
              </a:rPr>
              <a:t> (</a:t>
            </a:r>
            <a:r>
              <a:rPr lang="es-ES" dirty="0" err="1">
                <a:solidFill>
                  <a:srgbClr val="000000"/>
                </a:solidFill>
                <a:latin typeface="Century Gothic" panose="020B0502020202020204" pitchFamily="34" charset="0"/>
              </a:rPr>
              <a:t>one</a:t>
            </a:r>
            <a:r>
              <a:rPr lang="es-ES" dirty="0">
                <a:solidFill>
                  <a:srgbClr val="000000"/>
                </a:solidFill>
                <a:latin typeface="Century Gothic" panose="020B0502020202020204" pitchFamily="34" charset="0"/>
              </a:rPr>
              <a:t>/s)? </a:t>
            </a:r>
          </a:p>
        </p:txBody>
      </p:sp>
      <p:pic>
        <p:nvPicPr>
          <p:cNvPr id="13" name="Picture 12">
            <a:extLst>
              <a:ext uri="{FF2B5EF4-FFF2-40B4-BE49-F238E27FC236}">
                <a16:creationId xmlns:a16="http://schemas.microsoft.com/office/drawing/2014/main" id="{5A248BC5-BFD2-4E09-829E-18356FBAF1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6497" y="2525391"/>
            <a:ext cx="1151015" cy="1206134"/>
          </a:xfrm>
          <a:prstGeom prst="rect">
            <a:avLst/>
          </a:prstGeom>
        </p:spPr>
      </p:pic>
      <p:pic>
        <p:nvPicPr>
          <p:cNvPr id="14" name="Picture 13">
            <a:extLst>
              <a:ext uri="{FF2B5EF4-FFF2-40B4-BE49-F238E27FC236}">
                <a16:creationId xmlns:a16="http://schemas.microsoft.com/office/drawing/2014/main" id="{7A379224-DA36-4B51-858E-6FB84EDEE2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0767" y="6379542"/>
            <a:ext cx="598995" cy="741871"/>
          </a:xfrm>
          <a:prstGeom prst="rect">
            <a:avLst/>
          </a:prstGeom>
        </p:spPr>
      </p:pic>
      <p:pic>
        <p:nvPicPr>
          <p:cNvPr id="15" name="Picture 14">
            <a:extLst>
              <a:ext uri="{FF2B5EF4-FFF2-40B4-BE49-F238E27FC236}">
                <a16:creationId xmlns:a16="http://schemas.microsoft.com/office/drawing/2014/main" id="{2AE8BC98-1634-41C7-BDD6-3B7B2A154E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7609" y="3767364"/>
            <a:ext cx="718326" cy="741871"/>
          </a:xfrm>
          <a:prstGeom prst="rect">
            <a:avLst/>
          </a:prstGeom>
        </p:spPr>
      </p:pic>
      <p:pic>
        <p:nvPicPr>
          <p:cNvPr id="16" name="Picture 15">
            <a:extLst>
              <a:ext uri="{FF2B5EF4-FFF2-40B4-BE49-F238E27FC236}">
                <a16:creationId xmlns:a16="http://schemas.microsoft.com/office/drawing/2014/main" id="{D2F2B4A7-4B23-43B3-A17A-C2AC27D98E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7146" y="4527624"/>
            <a:ext cx="1249366" cy="894060"/>
          </a:xfrm>
          <a:prstGeom prst="rect">
            <a:avLst/>
          </a:prstGeom>
        </p:spPr>
      </p:pic>
      <p:pic>
        <p:nvPicPr>
          <p:cNvPr id="17" name="Picture 16">
            <a:extLst>
              <a:ext uri="{FF2B5EF4-FFF2-40B4-BE49-F238E27FC236}">
                <a16:creationId xmlns:a16="http://schemas.microsoft.com/office/drawing/2014/main" id="{916DC0F5-3DE0-490F-BFB8-E3F235A66AB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7177" y="3229764"/>
            <a:ext cx="952049" cy="908536"/>
          </a:xfrm>
          <a:prstGeom prst="rect">
            <a:avLst/>
          </a:prstGeom>
        </p:spPr>
      </p:pic>
      <p:pic>
        <p:nvPicPr>
          <p:cNvPr id="19" name="Picture 18">
            <a:extLst>
              <a:ext uri="{FF2B5EF4-FFF2-40B4-BE49-F238E27FC236}">
                <a16:creationId xmlns:a16="http://schemas.microsoft.com/office/drawing/2014/main" id="{0616668A-EE69-4A02-8D1A-31FBDD78BA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5936" y="7001208"/>
            <a:ext cx="767090" cy="704611"/>
          </a:xfrm>
          <a:prstGeom prst="rect">
            <a:avLst/>
          </a:prstGeom>
        </p:spPr>
      </p:pic>
      <p:pic>
        <p:nvPicPr>
          <p:cNvPr id="20" name="Picture 19">
            <a:extLst>
              <a:ext uri="{FF2B5EF4-FFF2-40B4-BE49-F238E27FC236}">
                <a16:creationId xmlns:a16="http://schemas.microsoft.com/office/drawing/2014/main" id="{FA28222D-615B-4763-ACF4-0B65CCF60E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2004" y="5112625"/>
            <a:ext cx="1117477" cy="751907"/>
          </a:xfrm>
          <a:prstGeom prst="rect">
            <a:avLst/>
          </a:prstGeom>
        </p:spPr>
      </p:pic>
      <p:pic>
        <p:nvPicPr>
          <p:cNvPr id="22" name="Picture 21">
            <a:extLst>
              <a:ext uri="{FF2B5EF4-FFF2-40B4-BE49-F238E27FC236}">
                <a16:creationId xmlns:a16="http://schemas.microsoft.com/office/drawing/2014/main" id="{3F0B9FF4-99AD-4FA3-9DCA-531B53ACF9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1629" y="5733058"/>
            <a:ext cx="947317" cy="704611"/>
          </a:xfrm>
          <a:prstGeom prst="rect">
            <a:avLst/>
          </a:prstGeom>
        </p:spPr>
      </p:pic>
      <p:sp>
        <p:nvSpPr>
          <p:cNvPr id="23" name="Rectangle 22"/>
          <p:cNvSpPr/>
          <p:nvPr/>
        </p:nvSpPr>
        <p:spPr>
          <a:xfrm>
            <a:off x="27384" y="7773596"/>
            <a:ext cx="6858000" cy="1384995"/>
          </a:xfrm>
          <a:prstGeom prst="rect">
            <a:avLst/>
          </a:prstGeom>
          <a:solidFill>
            <a:schemeClr val="bg1">
              <a:lumMod val="95000"/>
            </a:schemeClr>
          </a:solidFill>
        </p:spPr>
        <p:txBody>
          <a:bodyPr wrap="square">
            <a:spAutoFit/>
          </a:bodyPr>
          <a:lstStyle/>
          <a:p>
            <a:pPr lvl="0" fontAlgn="auto">
              <a:spcBef>
                <a:spcPts val="0"/>
              </a:spcBef>
              <a:spcAft>
                <a:spcPts val="0"/>
              </a:spcAft>
            </a:pPr>
            <a:r>
              <a:rPr lang="en-GB" sz="1400" dirty="0">
                <a:latin typeface="Century Gothic" panose="020B0502020202020204" pitchFamily="34" charset="0"/>
                <a:ea typeface="Calibri" panose="020F0502020204030204" pitchFamily="34" charset="0"/>
                <a:cs typeface="Times New Roman" panose="02020603050405020304" pitchFamily="18" charset="0"/>
              </a:rPr>
              <a:t>‘</a:t>
            </a:r>
            <a:r>
              <a:rPr lang="en-GB" sz="1400" b="1" dirty="0" err="1">
                <a:latin typeface="Century Gothic" panose="020B0502020202020204" pitchFamily="34" charset="0"/>
                <a:ea typeface="Calibri" panose="020F0502020204030204" pitchFamily="34" charset="0"/>
                <a:cs typeface="Times New Roman" panose="02020603050405020304" pitchFamily="18" charset="0"/>
              </a:rPr>
              <a:t>Cuál</a:t>
            </a:r>
            <a:r>
              <a:rPr lang="en-GB" sz="1400" b="1" dirty="0">
                <a:latin typeface="Century Gothic" panose="020B0502020202020204" pitchFamily="34" charset="0"/>
                <a:ea typeface="Calibri" panose="020F0502020204030204" pitchFamily="34" charset="0"/>
                <a:cs typeface="Times New Roman" panose="02020603050405020304" pitchFamily="18" charset="0"/>
              </a:rPr>
              <a:t>(</a:t>
            </a:r>
            <a:r>
              <a:rPr lang="en-GB" sz="1400" b="1" dirty="0" err="1">
                <a:latin typeface="Century Gothic" panose="020B0502020202020204" pitchFamily="34" charset="0"/>
                <a:ea typeface="Calibri" panose="020F0502020204030204" pitchFamily="34" charset="0"/>
                <a:cs typeface="Times New Roman" panose="02020603050405020304" pitchFamily="18" charset="0"/>
              </a:rPr>
              <a:t>es</a:t>
            </a:r>
            <a:r>
              <a:rPr lang="en-GB" sz="1400" b="1" dirty="0">
                <a:latin typeface="Century Gothic" panose="020B0502020202020204" pitchFamily="34" charset="0"/>
                <a:ea typeface="Calibri" panose="020F0502020204030204" pitchFamily="34" charset="0"/>
                <a:cs typeface="Times New Roman" panose="02020603050405020304" pitchFamily="18" charset="0"/>
              </a:rPr>
              <a:t>)</a:t>
            </a:r>
            <a:r>
              <a:rPr lang="en-GB" sz="1400" dirty="0">
                <a:latin typeface="Century Gothic" panose="020B0502020202020204" pitchFamily="34" charset="0"/>
                <a:ea typeface="Calibri" panose="020F0502020204030204" pitchFamily="34" charset="0"/>
                <a:cs typeface="Times New Roman" panose="02020603050405020304" pitchFamily="18" charset="0"/>
              </a:rPr>
              <a:t>’</a:t>
            </a:r>
            <a:r>
              <a:rPr lang="en-GB" sz="1400" b="1" dirty="0">
                <a:latin typeface="Century Gothic" panose="020B0502020202020204" pitchFamily="34" charset="0"/>
                <a:ea typeface="Calibri" panose="020F0502020204030204" pitchFamily="34" charset="0"/>
                <a:cs typeface="Times New Roman" panose="02020603050405020304" pitchFamily="18" charset="0"/>
              </a:rPr>
              <a:t> </a:t>
            </a:r>
            <a:r>
              <a:rPr lang="en-GB" sz="1400" dirty="0">
                <a:latin typeface="Century Gothic" panose="020B0502020202020204" pitchFamily="34" charset="0"/>
                <a:ea typeface="Calibri" panose="020F0502020204030204" pitchFamily="34" charset="0"/>
                <a:cs typeface="Times New Roman" panose="02020603050405020304" pitchFamily="18" charset="0"/>
              </a:rPr>
              <a:t>is never followed directly by a noun.</a:t>
            </a:r>
          </a:p>
          <a:p>
            <a:pPr lvl="0" fontAlgn="auto">
              <a:spcBef>
                <a:spcPts val="0"/>
              </a:spcBef>
              <a:spcAft>
                <a:spcPts val="0"/>
              </a:spcAft>
            </a:pPr>
            <a:r>
              <a:rPr lang="en-GB" sz="1400" dirty="0">
                <a:latin typeface="Century Gothic" panose="020B0502020202020204" pitchFamily="34" charset="0"/>
                <a:ea typeface="Calibri" panose="020F0502020204030204" pitchFamily="34" charset="0"/>
                <a:cs typeface="Times New Roman" panose="02020603050405020304" pitchFamily="18" charset="0"/>
              </a:rPr>
              <a:t>Use ‘</a:t>
            </a:r>
            <a:r>
              <a:rPr lang="en-GB" sz="1400" b="1" dirty="0" err="1">
                <a:latin typeface="Century Gothic" panose="020B0502020202020204" pitchFamily="34" charset="0"/>
                <a:ea typeface="Calibri" panose="020F0502020204030204" pitchFamily="34" charset="0"/>
                <a:cs typeface="Times New Roman" panose="02020603050405020304" pitchFamily="18" charset="0"/>
              </a:rPr>
              <a:t>qué</a:t>
            </a:r>
            <a:r>
              <a:rPr lang="en-GB" sz="1400" dirty="0">
                <a:latin typeface="Century Gothic" panose="020B0502020202020204" pitchFamily="34" charset="0"/>
                <a:ea typeface="Calibri" panose="020F0502020204030204" pitchFamily="34" charset="0"/>
                <a:cs typeface="Times New Roman" panose="02020603050405020304" pitchFamily="18" charset="0"/>
              </a:rPr>
              <a:t>’ to say ‘which + noun’.</a:t>
            </a:r>
          </a:p>
          <a:p>
            <a:pPr lvl="0" fontAlgn="auto">
              <a:spcBef>
                <a:spcPts val="0"/>
              </a:spcBef>
              <a:spcAft>
                <a:spcPts val="0"/>
              </a:spcAft>
            </a:pPr>
            <a:endParaRPr lang="en-GB" sz="1400" dirty="0">
              <a:latin typeface="Century Gothic" panose="020B0502020202020204" pitchFamily="34" charset="0"/>
              <a:ea typeface="Calibri" panose="020F0502020204030204" pitchFamily="34" charset="0"/>
              <a:cs typeface="Times New Roman" panose="02020603050405020304" pitchFamily="18" charset="0"/>
            </a:endParaRPr>
          </a:p>
          <a:p>
            <a:pPr lvl="0" fontAlgn="auto">
              <a:spcBef>
                <a:spcPts val="0"/>
              </a:spcBef>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a:t>
            </a:r>
            <a:r>
              <a:rPr lang="en-GB" sz="1400" b="1" u="sng" dirty="0" err="1">
                <a:latin typeface="Century Gothic" panose="020B0502020202020204" pitchFamily="34" charset="0"/>
                <a:ea typeface="Calibri" panose="020F0502020204030204" pitchFamily="34" charset="0"/>
                <a:cs typeface="Times New Roman" panose="02020603050405020304" pitchFamily="18" charset="0"/>
              </a:rPr>
              <a:t>Qué</a:t>
            </a:r>
            <a:r>
              <a:rPr lang="en-GB" sz="1400" u="sng" dirty="0">
                <a:latin typeface="Century Gothic" panose="020B0502020202020204" pitchFamily="34" charset="0"/>
                <a:ea typeface="Calibri" panose="020F0502020204030204" pitchFamily="34" charset="0"/>
                <a:cs typeface="Times New Roman" panose="02020603050405020304" pitchFamily="18" charset="0"/>
              </a:rPr>
              <a:t> </a:t>
            </a:r>
            <a:r>
              <a:rPr lang="en-GB" sz="1400" u="sng" dirty="0" err="1">
                <a:latin typeface="Century Gothic" panose="020B0502020202020204" pitchFamily="34" charset="0"/>
                <a:ea typeface="Calibri" panose="020F0502020204030204" pitchFamily="34" charset="0"/>
                <a:cs typeface="Times New Roman" panose="02020603050405020304" pitchFamily="18" charset="0"/>
              </a:rPr>
              <a:t>libro</a:t>
            </a:r>
            <a:r>
              <a:rPr lang="en-GB" sz="1400" u="sng" dirty="0">
                <a:latin typeface="Century Gothic" panose="020B0502020202020204" pitchFamily="34" charset="0"/>
                <a:ea typeface="Calibri" panose="020F0502020204030204" pitchFamily="34" charset="0"/>
                <a:cs typeface="Times New Roman" panose="02020603050405020304" pitchFamily="18" charset="0"/>
              </a:rPr>
              <a:t> </a:t>
            </a:r>
            <a:r>
              <a:rPr lang="en-GB" sz="1400" dirty="0" err="1">
                <a:latin typeface="Century Gothic" panose="020B0502020202020204" pitchFamily="34" charset="0"/>
                <a:ea typeface="Calibri" panose="020F0502020204030204" pitchFamily="34" charset="0"/>
                <a:cs typeface="Times New Roman" panose="02020603050405020304" pitchFamily="18" charset="0"/>
              </a:rPr>
              <a:t>tienes</a:t>
            </a:r>
            <a:r>
              <a:rPr lang="en-GB" sz="1400" dirty="0">
                <a:latin typeface="Century Gothic" panose="020B0502020202020204" pitchFamily="34" charset="0"/>
                <a:ea typeface="Calibri" panose="020F0502020204030204" pitchFamily="34" charset="0"/>
                <a:cs typeface="Times New Roman" panose="02020603050405020304" pitchFamily="18" charset="0"/>
              </a:rPr>
              <a:t>? (</a:t>
            </a:r>
            <a:r>
              <a:rPr lang="en-GB" sz="1400" u="sng" dirty="0">
                <a:latin typeface="Century Gothic" panose="020B0502020202020204" pitchFamily="34" charset="0"/>
                <a:ea typeface="Calibri" panose="020F0502020204030204" pitchFamily="34" charset="0"/>
                <a:cs typeface="Times New Roman" panose="02020603050405020304" pitchFamily="18" charset="0"/>
              </a:rPr>
              <a:t>Which book </a:t>
            </a:r>
            <a:r>
              <a:rPr lang="en-GB" sz="1400" dirty="0">
                <a:latin typeface="Century Gothic" panose="020B0502020202020204" pitchFamily="34" charset="0"/>
                <a:ea typeface="Calibri" panose="020F0502020204030204" pitchFamily="34" charset="0"/>
                <a:cs typeface="Times New Roman" panose="02020603050405020304" pitchFamily="18" charset="0"/>
              </a:rPr>
              <a:t>do you have?)</a:t>
            </a:r>
          </a:p>
          <a:p>
            <a:pPr lvl="0" fontAlgn="auto">
              <a:spcBef>
                <a:spcPts val="0"/>
              </a:spcBef>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a:t>
            </a:r>
            <a:r>
              <a:rPr lang="es-CO" sz="1400" b="1" u="sng" dirty="0">
                <a:latin typeface="Century Gothic" panose="020B0502020202020204" pitchFamily="34" charset="0"/>
                <a:ea typeface="Calibri" panose="020F0502020204030204" pitchFamily="34" charset="0"/>
                <a:cs typeface="Times New Roman" panose="02020603050405020304" pitchFamily="18" charset="0"/>
              </a:rPr>
              <a:t>Cuál</a:t>
            </a:r>
            <a:r>
              <a:rPr lang="es-CO" sz="1400" u="sng" dirty="0">
                <a:latin typeface="Century Gothic" panose="020B0502020202020204" pitchFamily="34" charset="0"/>
                <a:ea typeface="Calibri" panose="020F0502020204030204" pitchFamily="34" charset="0"/>
                <a:cs typeface="Times New Roman" panose="02020603050405020304" pitchFamily="18" charset="0"/>
              </a:rPr>
              <a:t> es</a:t>
            </a:r>
            <a:r>
              <a:rPr lang="es-CO" sz="1400" dirty="0">
                <a:latin typeface="Century Gothic" panose="020B0502020202020204" pitchFamily="34" charset="0"/>
                <a:ea typeface="Calibri" panose="020F0502020204030204" pitchFamily="34" charset="0"/>
                <a:cs typeface="Times New Roman" panose="02020603050405020304" pitchFamily="18" charset="0"/>
              </a:rPr>
              <a:t> la persona con el libro? (</a:t>
            </a:r>
            <a:r>
              <a:rPr lang="es-CO" sz="1400" u="sng" dirty="0" err="1">
                <a:latin typeface="Century Gothic" panose="020B0502020202020204" pitchFamily="34" charset="0"/>
                <a:ea typeface="Calibri" panose="020F0502020204030204" pitchFamily="34" charset="0"/>
                <a:cs typeface="Times New Roman" panose="02020603050405020304" pitchFamily="18" charset="0"/>
              </a:rPr>
              <a:t>Which</a:t>
            </a:r>
            <a:r>
              <a:rPr lang="es-CO" sz="1400" u="sng" dirty="0">
                <a:latin typeface="Century Gothic" panose="020B0502020202020204" pitchFamily="34" charset="0"/>
                <a:ea typeface="Calibri" panose="020F0502020204030204" pitchFamily="34" charset="0"/>
                <a:cs typeface="Times New Roman" panose="02020603050405020304" pitchFamily="18" charset="0"/>
              </a:rPr>
              <a:t> </a:t>
            </a:r>
            <a:r>
              <a:rPr lang="es-CO" sz="1400" u="sng" dirty="0" err="1">
                <a:latin typeface="Century Gothic" panose="020B0502020202020204" pitchFamily="34" charset="0"/>
                <a:ea typeface="Calibri" panose="020F0502020204030204" pitchFamily="34" charset="0"/>
                <a:cs typeface="Times New Roman" panose="02020603050405020304" pitchFamily="18" charset="0"/>
              </a:rPr>
              <a:t>is</a:t>
            </a:r>
            <a:r>
              <a:rPr lang="es-CO" sz="1400" u="sng" dirty="0">
                <a:latin typeface="Century Gothic" panose="020B0502020202020204" pitchFamily="34" charset="0"/>
                <a:ea typeface="Calibri" panose="020F0502020204030204" pitchFamily="34" charset="0"/>
                <a:cs typeface="Times New Roman" panose="02020603050405020304" pitchFamily="18" charset="0"/>
              </a:rPr>
              <a:t> </a:t>
            </a:r>
            <a:r>
              <a:rPr lang="es-CO" sz="1400" dirty="0" err="1">
                <a:latin typeface="Century Gothic" panose="020B0502020202020204" pitchFamily="34" charset="0"/>
                <a:ea typeface="Calibri" panose="020F0502020204030204" pitchFamily="34" charset="0"/>
                <a:cs typeface="Times New Roman" panose="02020603050405020304" pitchFamily="18" charset="0"/>
              </a:rPr>
              <a:t>the</a:t>
            </a:r>
            <a:r>
              <a:rPr lang="es-CO" sz="1400" dirty="0">
                <a:latin typeface="Century Gothic" panose="020B0502020202020204" pitchFamily="34" charset="0"/>
                <a:ea typeface="Calibri" panose="020F0502020204030204" pitchFamily="34" charset="0"/>
                <a:cs typeface="Times New Roman" panose="02020603050405020304" pitchFamily="18" charset="0"/>
              </a:rPr>
              <a:t> </a:t>
            </a:r>
            <a:r>
              <a:rPr lang="es-CO" sz="1400" dirty="0" err="1">
                <a:latin typeface="Century Gothic" panose="020B0502020202020204" pitchFamily="34" charset="0"/>
                <a:ea typeface="Calibri" panose="020F0502020204030204" pitchFamily="34" charset="0"/>
                <a:cs typeface="Times New Roman" panose="02020603050405020304" pitchFamily="18" charset="0"/>
              </a:rPr>
              <a:t>person</a:t>
            </a:r>
            <a:r>
              <a:rPr lang="es-CO" sz="1400" dirty="0">
                <a:latin typeface="Century Gothic" panose="020B0502020202020204" pitchFamily="34" charset="0"/>
                <a:ea typeface="Calibri" panose="020F0502020204030204" pitchFamily="34" charset="0"/>
                <a:cs typeface="Times New Roman" panose="02020603050405020304" pitchFamily="18" charset="0"/>
              </a:rPr>
              <a:t> </a:t>
            </a:r>
            <a:r>
              <a:rPr lang="es-CO" sz="1400" dirty="0" err="1">
                <a:latin typeface="Century Gothic" panose="020B0502020202020204" pitchFamily="34" charset="0"/>
                <a:ea typeface="Calibri" panose="020F0502020204030204" pitchFamily="34" charset="0"/>
                <a:cs typeface="Times New Roman" panose="02020603050405020304" pitchFamily="18" charset="0"/>
              </a:rPr>
              <a:t>with</a:t>
            </a:r>
            <a:r>
              <a:rPr lang="es-CO" sz="1400" dirty="0">
                <a:latin typeface="Century Gothic" panose="020B0502020202020204" pitchFamily="34" charset="0"/>
                <a:ea typeface="Calibri" panose="020F0502020204030204" pitchFamily="34" charset="0"/>
                <a:cs typeface="Times New Roman" panose="02020603050405020304" pitchFamily="18" charset="0"/>
              </a:rPr>
              <a:t> </a:t>
            </a:r>
            <a:r>
              <a:rPr lang="es-CO" sz="1400" dirty="0" err="1">
                <a:latin typeface="Century Gothic" panose="020B0502020202020204" pitchFamily="34" charset="0"/>
                <a:ea typeface="Calibri" panose="020F0502020204030204" pitchFamily="34" charset="0"/>
                <a:cs typeface="Times New Roman" panose="02020603050405020304" pitchFamily="18" charset="0"/>
              </a:rPr>
              <a:t>the</a:t>
            </a:r>
            <a:r>
              <a:rPr lang="es-CO" sz="1400" dirty="0">
                <a:latin typeface="Century Gothic" panose="020B0502020202020204" pitchFamily="34" charset="0"/>
                <a:ea typeface="Calibri" panose="020F0502020204030204" pitchFamily="34" charset="0"/>
                <a:cs typeface="Times New Roman" panose="02020603050405020304" pitchFamily="18" charset="0"/>
              </a:rPr>
              <a:t> </a:t>
            </a:r>
            <a:r>
              <a:rPr lang="es-CO" sz="1400" dirty="0" err="1">
                <a:latin typeface="Century Gothic" panose="020B0502020202020204" pitchFamily="34" charset="0"/>
                <a:ea typeface="Calibri" panose="020F0502020204030204" pitchFamily="34" charset="0"/>
                <a:cs typeface="Times New Roman" panose="02020603050405020304" pitchFamily="18" charset="0"/>
              </a:rPr>
              <a:t>book</a:t>
            </a:r>
            <a:r>
              <a:rPr lang="es-CO" sz="1400" dirty="0">
                <a:latin typeface="Century Gothic" panose="020B0502020202020204" pitchFamily="34" charset="0"/>
                <a:ea typeface="Calibri" panose="020F0502020204030204" pitchFamily="34" charset="0"/>
                <a:cs typeface="Times New Roman" panose="02020603050405020304" pitchFamily="18" charset="0"/>
              </a:rPr>
              <a:t>?)</a:t>
            </a:r>
            <a:br>
              <a:rPr lang="es-CO" sz="1400" dirty="0">
                <a:latin typeface="Century Gothic" panose="020B0502020202020204" pitchFamily="34" charset="0"/>
                <a:ea typeface="Calibri" panose="020F0502020204030204" pitchFamily="34" charset="0"/>
                <a:cs typeface="Times New Roman" panose="02020603050405020304" pitchFamily="18" charset="0"/>
              </a:rPr>
            </a:br>
            <a:r>
              <a:rPr lang="en-GB" sz="1400" b="1" u="sng" dirty="0">
                <a:latin typeface="Century Gothic" panose="020B0502020202020204" pitchFamily="34" charset="0"/>
                <a:ea typeface="Calibri" panose="020F0502020204030204" pitchFamily="34" charset="0"/>
                <a:cs typeface="Times New Roman" panose="02020603050405020304" pitchFamily="18" charset="0"/>
              </a:rPr>
              <a:t>¿</a:t>
            </a:r>
            <a:r>
              <a:rPr lang="es-CO" sz="1400" b="1" u="sng" dirty="0">
                <a:latin typeface="Century Gothic" panose="020B0502020202020204" pitchFamily="34" charset="0"/>
                <a:ea typeface="Calibri" panose="020F0502020204030204" pitchFamily="34" charset="0"/>
                <a:cs typeface="Times New Roman" panose="02020603050405020304" pitchFamily="18" charset="0"/>
              </a:rPr>
              <a:t>Cuáles </a:t>
            </a:r>
            <a:r>
              <a:rPr lang="es-CO" sz="1400" u="sng" dirty="0">
                <a:latin typeface="Century Gothic" panose="020B0502020202020204" pitchFamily="34" charset="0"/>
                <a:ea typeface="Calibri" panose="020F0502020204030204" pitchFamily="34" charset="0"/>
                <a:cs typeface="Times New Roman" panose="02020603050405020304" pitchFamily="18" charset="0"/>
              </a:rPr>
              <a:t>son</a:t>
            </a:r>
            <a:r>
              <a:rPr lang="es-CO" sz="1400" dirty="0">
                <a:latin typeface="Century Gothic" panose="020B0502020202020204" pitchFamily="34" charset="0"/>
                <a:ea typeface="Calibri" panose="020F0502020204030204" pitchFamily="34" charset="0"/>
                <a:cs typeface="Times New Roman" panose="02020603050405020304" pitchFamily="18" charset="0"/>
              </a:rPr>
              <a:t>  las personas con el libro? (</a:t>
            </a:r>
            <a:r>
              <a:rPr lang="es-CO" sz="1200" u="sng" dirty="0" err="1">
                <a:latin typeface="Century Gothic" panose="020B0502020202020204" pitchFamily="34" charset="0"/>
                <a:ea typeface="Calibri" panose="020F0502020204030204" pitchFamily="34" charset="0"/>
                <a:cs typeface="Times New Roman" panose="02020603050405020304" pitchFamily="18" charset="0"/>
              </a:rPr>
              <a:t>Which</a:t>
            </a:r>
            <a:r>
              <a:rPr lang="es-CO" sz="1200" u="sng" dirty="0">
                <a:latin typeface="Century Gothic" panose="020B0502020202020204" pitchFamily="34" charset="0"/>
                <a:ea typeface="Calibri" panose="020F0502020204030204" pitchFamily="34" charset="0"/>
                <a:cs typeface="Times New Roman" panose="02020603050405020304" pitchFamily="18" charset="0"/>
              </a:rPr>
              <a:t> are </a:t>
            </a:r>
            <a:r>
              <a:rPr lang="es-CO" sz="1200" dirty="0" err="1">
                <a:latin typeface="Century Gothic" panose="020B0502020202020204" pitchFamily="34" charset="0"/>
                <a:ea typeface="Calibri" panose="020F0502020204030204" pitchFamily="34" charset="0"/>
                <a:cs typeface="Times New Roman" panose="02020603050405020304" pitchFamily="18" charset="0"/>
              </a:rPr>
              <a:t>the</a:t>
            </a:r>
            <a:r>
              <a:rPr lang="es-CO" sz="1200" dirty="0">
                <a:latin typeface="Century Gothic" panose="020B0502020202020204" pitchFamily="34" charset="0"/>
                <a:ea typeface="Calibri" panose="020F0502020204030204" pitchFamily="34" charset="0"/>
                <a:cs typeface="Times New Roman" panose="02020603050405020304" pitchFamily="18" charset="0"/>
              </a:rPr>
              <a:t> </a:t>
            </a:r>
            <a:r>
              <a:rPr lang="es-CO" sz="1200" dirty="0" err="1">
                <a:latin typeface="Century Gothic" panose="020B0502020202020204" pitchFamily="34" charset="0"/>
                <a:ea typeface="Calibri" panose="020F0502020204030204" pitchFamily="34" charset="0"/>
                <a:cs typeface="Times New Roman" panose="02020603050405020304" pitchFamily="18" charset="0"/>
              </a:rPr>
              <a:t>people</a:t>
            </a:r>
            <a:r>
              <a:rPr lang="es-CO" sz="1200" dirty="0">
                <a:latin typeface="Century Gothic" panose="020B0502020202020204" pitchFamily="34" charset="0"/>
                <a:ea typeface="Calibri" panose="020F0502020204030204" pitchFamily="34" charset="0"/>
                <a:cs typeface="Times New Roman" panose="02020603050405020304" pitchFamily="18" charset="0"/>
              </a:rPr>
              <a:t> </a:t>
            </a:r>
            <a:r>
              <a:rPr lang="es-CO" sz="1200" dirty="0" err="1">
                <a:latin typeface="Century Gothic" panose="020B0502020202020204" pitchFamily="34" charset="0"/>
                <a:ea typeface="Calibri" panose="020F0502020204030204" pitchFamily="34" charset="0"/>
                <a:cs typeface="Times New Roman" panose="02020603050405020304" pitchFamily="18" charset="0"/>
              </a:rPr>
              <a:t>with</a:t>
            </a:r>
            <a:r>
              <a:rPr lang="es-CO" sz="1200" dirty="0">
                <a:latin typeface="Century Gothic" panose="020B0502020202020204" pitchFamily="34" charset="0"/>
                <a:ea typeface="Calibri" panose="020F0502020204030204" pitchFamily="34" charset="0"/>
                <a:cs typeface="Times New Roman" panose="02020603050405020304" pitchFamily="18" charset="0"/>
              </a:rPr>
              <a:t> </a:t>
            </a:r>
            <a:r>
              <a:rPr lang="es-CO" sz="1200" dirty="0" err="1">
                <a:latin typeface="Century Gothic" panose="020B0502020202020204" pitchFamily="34" charset="0"/>
                <a:ea typeface="Calibri" panose="020F0502020204030204" pitchFamily="34" charset="0"/>
                <a:cs typeface="Times New Roman" panose="02020603050405020304" pitchFamily="18" charset="0"/>
              </a:rPr>
              <a:t>the</a:t>
            </a:r>
            <a:r>
              <a:rPr lang="es-CO" sz="1200" dirty="0">
                <a:latin typeface="Century Gothic" panose="020B0502020202020204" pitchFamily="34" charset="0"/>
                <a:ea typeface="Calibri" panose="020F0502020204030204" pitchFamily="34" charset="0"/>
                <a:cs typeface="Times New Roman" panose="02020603050405020304" pitchFamily="18" charset="0"/>
              </a:rPr>
              <a:t> </a:t>
            </a:r>
            <a:r>
              <a:rPr lang="es-CO" sz="1200" dirty="0" err="1">
                <a:latin typeface="Century Gothic" panose="020B0502020202020204" pitchFamily="34" charset="0"/>
                <a:ea typeface="Calibri" panose="020F0502020204030204" pitchFamily="34" charset="0"/>
                <a:cs typeface="Times New Roman" panose="02020603050405020304" pitchFamily="18" charset="0"/>
              </a:rPr>
              <a:t>book</a:t>
            </a:r>
            <a:r>
              <a:rPr lang="es-CO" sz="1200" dirty="0">
                <a:latin typeface="Century Gothic" panose="020B0502020202020204" pitchFamily="34" charset="0"/>
                <a:ea typeface="Calibri" panose="020F0502020204030204" pitchFamily="34" charset="0"/>
                <a:cs typeface="Times New Roman" panose="02020603050405020304" pitchFamily="18" charset="0"/>
              </a:rPr>
              <a:t>?)</a:t>
            </a:r>
            <a:endParaRPr lang="en-GB" sz="1200" u="sng" dirty="0">
              <a:latin typeface="Tw Cen MT" panose="020B0602020104020603"/>
            </a:endParaRPr>
          </a:p>
        </p:txBody>
      </p:sp>
      <p:sp>
        <p:nvSpPr>
          <p:cNvPr id="3" name="Title 2">
            <a:extLst>
              <a:ext uri="{FF2B5EF4-FFF2-40B4-BE49-F238E27FC236}">
                <a16:creationId xmlns:a16="http://schemas.microsoft.com/office/drawing/2014/main" id="{97087EC6-DD79-A649-8D1F-670337AD6A78}"/>
              </a:ext>
            </a:extLst>
          </p:cNvPr>
          <p:cNvSpPr>
            <a:spLocks noGrp="1"/>
          </p:cNvSpPr>
          <p:nvPr>
            <p:ph type="title"/>
          </p:nvPr>
        </p:nvSpPr>
        <p:spPr>
          <a:xfrm>
            <a:off x="149852" y="170448"/>
            <a:ext cx="2047867" cy="402690"/>
          </a:xfrm>
        </p:spPr>
        <p:txBody>
          <a:bodyPr/>
          <a:lstStyle/>
          <a:p>
            <a:r>
              <a:rPr lang="en-GB" sz="2000" b="1" dirty="0">
                <a:solidFill>
                  <a:srgbClr val="FFFFFF"/>
                </a:solidFill>
                <a:latin typeface="Century Gothic" panose="020B0502020202020204" pitchFamily="34" charset="0"/>
              </a:rPr>
              <a:t>T2.1 Semana 4</a:t>
            </a:r>
            <a:endParaRPr lang="en-US" sz="2000" dirty="0"/>
          </a:p>
        </p:txBody>
      </p:sp>
      <p:sp>
        <p:nvSpPr>
          <p:cNvPr id="25"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27</a:t>
            </a:r>
          </a:p>
        </p:txBody>
      </p:sp>
      <p:sp>
        <p:nvSpPr>
          <p:cNvPr id="21" name="Rectangle 20">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2239668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a:off x="5328849" y="7078830"/>
            <a:ext cx="1510867" cy="113315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857949353"/>
              </p:ext>
            </p:extLst>
          </p:nvPr>
        </p:nvGraphicFramePr>
        <p:xfrm>
          <a:off x="560679" y="758700"/>
          <a:ext cx="4320481" cy="5061600"/>
        </p:xfrm>
        <a:graphic>
          <a:graphicData uri="http://schemas.openxmlformats.org/drawingml/2006/table">
            <a:tbl>
              <a:tblPr>
                <a:tableStyleId>{5940675A-B579-460E-94D1-54222C63F5DA}</a:tableStyleId>
              </a:tblPr>
              <a:tblGrid>
                <a:gridCol w="1656185">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209550">
                <a:tc>
                  <a:txBody>
                    <a:bodyPr/>
                    <a:lstStyle/>
                    <a:p>
                      <a:pPr algn="l" fontAlgn="b"/>
                      <a:r>
                        <a:rPr lang="en-GB" sz="1600" u="none" strike="noStrike" dirty="0" err="1">
                          <a:effectLst/>
                          <a:latin typeface="Century Gothic" panose="020B0502020202020204" pitchFamily="34" charset="0"/>
                        </a:rPr>
                        <a:t>hacer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do, to make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0"/>
                  </a:ext>
                </a:extLst>
              </a:tr>
              <a:tr h="209550">
                <a:tc>
                  <a:txBody>
                    <a:bodyPr/>
                    <a:lstStyle/>
                    <a:p>
                      <a:pPr algn="l" fontAlgn="b"/>
                      <a:r>
                        <a:rPr lang="en-GB" sz="1600" u="none" strike="noStrike">
                          <a:effectLst/>
                          <a:latin typeface="Century Gothic" panose="020B0502020202020204" pitchFamily="34" charset="0"/>
                        </a:rPr>
                        <a:t>hago</a:t>
                      </a:r>
                      <a:endParaRPr lang="en-GB" sz="16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I do, I make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1"/>
                  </a:ext>
                </a:extLst>
              </a:tr>
              <a:tr h="209550">
                <a:tc>
                  <a:txBody>
                    <a:bodyPr/>
                    <a:lstStyle/>
                    <a:p>
                      <a:pPr algn="l" fontAlgn="b"/>
                      <a:r>
                        <a:rPr lang="en-GB" sz="1600" u="none" strike="noStrike">
                          <a:effectLst/>
                          <a:latin typeface="Century Gothic" panose="020B0502020202020204" pitchFamily="34" charset="0"/>
                        </a:rPr>
                        <a:t>haces</a:t>
                      </a:r>
                      <a:endParaRPr lang="en-GB" sz="16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you do, you make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2"/>
                  </a:ext>
                </a:extLst>
              </a:tr>
              <a:tr h="209550">
                <a:tc>
                  <a:txBody>
                    <a:bodyPr/>
                    <a:lstStyle/>
                    <a:p>
                      <a:pPr algn="l" fontAlgn="b"/>
                      <a:r>
                        <a:rPr lang="en-GB" sz="1600" u="none" strike="noStrike">
                          <a:effectLst/>
                          <a:latin typeface="Century Gothic" panose="020B0502020202020204" pitchFamily="34" charset="0"/>
                        </a:rPr>
                        <a:t>hace</a:t>
                      </a:r>
                      <a:endParaRPr lang="en-GB" sz="16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s/he does, s/he makes</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3"/>
                  </a:ext>
                </a:extLst>
              </a:tr>
              <a:tr h="209550">
                <a:tc>
                  <a:txBody>
                    <a:bodyPr/>
                    <a:lstStyle/>
                    <a:p>
                      <a:pPr algn="l" fontAlgn="b"/>
                      <a:r>
                        <a:rPr lang="en-GB" sz="1600" u="none" strike="noStrike" dirty="0" err="1">
                          <a:effectLst/>
                          <a:latin typeface="Century Gothic" panose="020B0502020202020204" pitchFamily="34" charset="0"/>
                        </a:rPr>
                        <a:t>cuál</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which</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4"/>
                  </a:ext>
                </a:extLst>
              </a:tr>
              <a:tr h="209550">
                <a:tc>
                  <a:txBody>
                    <a:bodyPr/>
                    <a:lstStyle/>
                    <a:p>
                      <a:pPr algn="l" fontAlgn="b"/>
                      <a:r>
                        <a:rPr lang="en-GB" sz="1600" u="none" strike="noStrike" dirty="0">
                          <a:effectLst/>
                          <a:latin typeface="Century Gothic" panose="020B0502020202020204" pitchFamily="34" charset="0"/>
                        </a:rPr>
                        <a:t>la </a:t>
                      </a:r>
                      <a:r>
                        <a:rPr lang="en-GB" sz="1600" u="none" strike="noStrike" dirty="0" err="1">
                          <a:effectLst/>
                          <a:latin typeface="Century Gothic" panose="020B0502020202020204" pitchFamily="34" charset="0"/>
                        </a:rPr>
                        <a:t>actividad</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activity</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5"/>
                  </a:ext>
                </a:extLst>
              </a:tr>
              <a:tr h="209550">
                <a:tc>
                  <a:txBody>
                    <a:bodyPr/>
                    <a:lstStyle/>
                    <a:p>
                      <a:pPr algn="l" fontAlgn="b"/>
                      <a:r>
                        <a:rPr lang="en-GB" sz="1600" u="none" strike="noStrike" dirty="0" err="1">
                          <a:effectLst/>
                          <a:latin typeface="Century Gothic" panose="020B0502020202020204" pitchFamily="34" charset="0"/>
                        </a:rPr>
                        <a:t>los</a:t>
                      </a:r>
                      <a:r>
                        <a:rPr lang="en-GB" sz="1600" u="none" strike="noStrike" dirty="0">
                          <a:effectLst/>
                          <a:latin typeface="Century Gothic" panose="020B0502020202020204" pitchFamily="34" charset="0"/>
                        </a:rPr>
                        <a:t> </a:t>
                      </a:r>
                      <a:r>
                        <a:rPr lang="en-GB" sz="1600" u="none" strike="noStrike" dirty="0" err="1">
                          <a:effectLst/>
                          <a:latin typeface="Century Gothic" panose="020B0502020202020204" pitchFamily="34" charset="0"/>
                        </a:rPr>
                        <a:t>deberes</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homework</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6"/>
                  </a:ext>
                </a:extLst>
              </a:tr>
              <a:tr h="209550">
                <a:tc>
                  <a:txBody>
                    <a:bodyPr/>
                    <a:lstStyle/>
                    <a:p>
                      <a:pPr algn="l" fontAlgn="b"/>
                      <a:r>
                        <a:rPr lang="en-GB" sz="1600" u="none" strike="noStrike" dirty="0">
                          <a:effectLst/>
                          <a:latin typeface="Century Gothic" panose="020B0502020202020204" pitchFamily="34" charset="0"/>
                        </a:rPr>
                        <a:t>el </a:t>
                      </a:r>
                      <a:r>
                        <a:rPr lang="en-GB" sz="1600" u="none" strike="noStrike" dirty="0" err="1">
                          <a:effectLst/>
                          <a:latin typeface="Century Gothic" panose="020B0502020202020204" pitchFamily="34" charset="0"/>
                        </a:rPr>
                        <a:t>deporte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sport</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7"/>
                  </a:ext>
                </a:extLst>
              </a:tr>
              <a:tr h="209550">
                <a:tc>
                  <a:txBody>
                    <a:bodyPr/>
                    <a:lstStyle/>
                    <a:p>
                      <a:pPr algn="l" fontAlgn="b"/>
                      <a:r>
                        <a:rPr lang="en-GB" sz="1600" u="none" strike="noStrike" dirty="0">
                          <a:effectLst/>
                          <a:latin typeface="Century Gothic" panose="020B0502020202020204" pitchFamily="34" charset="0"/>
                        </a:rPr>
                        <a:t>el </a:t>
                      </a:r>
                      <a:r>
                        <a:rPr lang="en-GB" sz="1600" u="none" strike="noStrike" dirty="0" err="1">
                          <a:effectLst/>
                          <a:latin typeface="Century Gothic" panose="020B0502020202020204" pitchFamily="34" charset="0"/>
                        </a:rPr>
                        <a:t>dibujo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drawing</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8"/>
                  </a:ext>
                </a:extLst>
              </a:tr>
              <a:tr h="209550">
                <a:tc>
                  <a:txBody>
                    <a:bodyPr/>
                    <a:lstStyle/>
                    <a:p>
                      <a:pPr algn="l" fontAlgn="b"/>
                      <a:r>
                        <a:rPr lang="en-GB" sz="1600" u="none" strike="noStrike" dirty="0">
                          <a:effectLst/>
                          <a:latin typeface="Century Gothic" panose="020B0502020202020204" pitchFamily="34" charset="0"/>
                        </a:rPr>
                        <a:t>la </a:t>
                      </a:r>
                      <a:r>
                        <a:rPr lang="en-GB" sz="1600" u="none" strike="noStrike" dirty="0" err="1">
                          <a:effectLst/>
                          <a:latin typeface="Century Gothic" panose="020B0502020202020204" pitchFamily="34" charset="0"/>
                        </a:rPr>
                        <a:t>mañana</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morning</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9"/>
                  </a:ext>
                </a:extLst>
              </a:tr>
              <a:tr h="209550">
                <a:tc>
                  <a:txBody>
                    <a:bodyPr/>
                    <a:lstStyle/>
                    <a:p>
                      <a:pPr algn="l" fontAlgn="b"/>
                      <a:r>
                        <a:rPr lang="en-GB" sz="1600" u="none" strike="noStrike" dirty="0">
                          <a:effectLst/>
                          <a:latin typeface="Century Gothic" panose="020B0502020202020204" pitchFamily="34" charset="0"/>
                        </a:rPr>
                        <a:t>la </a:t>
                      </a:r>
                      <a:r>
                        <a:rPr lang="en-GB" sz="1600" u="none" strike="noStrike" dirty="0" err="1">
                          <a:effectLst/>
                          <a:latin typeface="Century Gothic" panose="020B0502020202020204" pitchFamily="34" charset="0"/>
                        </a:rPr>
                        <a:t>noche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night</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0"/>
                  </a:ext>
                </a:extLst>
              </a:tr>
              <a:tr h="209550">
                <a:tc>
                  <a:txBody>
                    <a:bodyPr/>
                    <a:lstStyle/>
                    <a:p>
                      <a:pPr algn="l" fontAlgn="b"/>
                      <a:r>
                        <a:rPr lang="en-GB" sz="1600" u="none" strike="noStrike" dirty="0">
                          <a:effectLst/>
                          <a:latin typeface="Century Gothic" panose="020B0502020202020204" pitchFamily="34" charset="0"/>
                        </a:rPr>
                        <a:t>la </a:t>
                      </a:r>
                      <a:r>
                        <a:rPr lang="en-GB" sz="1600" u="none" strike="noStrike" dirty="0" err="1">
                          <a:effectLst/>
                          <a:latin typeface="Century Gothic" panose="020B0502020202020204" pitchFamily="34" charset="0"/>
                        </a:rPr>
                        <a:t>tarde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afternoon, evening</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1"/>
                  </a:ext>
                </a:extLst>
              </a:tr>
              <a:tr h="209550">
                <a:tc>
                  <a:txBody>
                    <a:bodyPr/>
                    <a:lstStyle/>
                    <a:p>
                      <a:pPr algn="l" fontAlgn="b"/>
                      <a:r>
                        <a:rPr lang="en-GB" sz="1600" u="none" strike="noStrike" dirty="0" err="1">
                          <a:effectLst/>
                          <a:latin typeface="Century Gothic" panose="020B0502020202020204" pitchFamily="34" charset="0"/>
                        </a:rPr>
                        <a:t>cuánto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how much, how many</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2"/>
                  </a:ext>
                </a:extLst>
              </a:tr>
              <a:tr h="209550">
                <a:tc>
                  <a:txBody>
                    <a:bodyPr/>
                    <a:lstStyle/>
                    <a:p>
                      <a:pPr algn="l" fontAlgn="b"/>
                      <a:r>
                        <a:rPr lang="en-GB" sz="1600" u="none" strike="noStrike" dirty="0" err="1">
                          <a:effectLst/>
                          <a:latin typeface="Century Gothic" panose="020B0502020202020204" pitchFamily="34" charset="0"/>
                        </a:rPr>
                        <a:t>cuándo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when</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3"/>
                  </a:ext>
                </a:extLst>
              </a:tr>
              <a:tr h="209550">
                <a:tc>
                  <a:txBody>
                    <a:bodyPr/>
                    <a:lstStyle/>
                    <a:p>
                      <a:pPr algn="l" fontAlgn="b"/>
                      <a:r>
                        <a:rPr lang="en-GB" sz="1600" u="none" strike="noStrike" dirty="0">
                          <a:effectLst/>
                          <a:latin typeface="Century Gothic" panose="020B0502020202020204" pitchFamily="34" charset="0"/>
                        </a:rPr>
                        <a:t>para</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for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5"/>
                  </a:ext>
                </a:extLst>
              </a:tr>
            </a:tbl>
          </a:graphicData>
        </a:graphic>
      </p:graphicFrame>
      <p:sp>
        <p:nvSpPr>
          <p:cNvPr id="18" name="Bent Arrow 17"/>
          <p:cNvSpPr/>
          <p:nvPr/>
        </p:nvSpPr>
        <p:spPr>
          <a:xfrm flipH="1">
            <a:off x="4528228" y="3845013"/>
            <a:ext cx="432048" cy="3641845"/>
          </a:xfrm>
          <a:prstGeom prst="ben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a:extLst>
              <a:ext uri="{FF2B5EF4-FFF2-40B4-BE49-F238E27FC236}">
                <a16:creationId xmlns:a16="http://schemas.microsoft.com/office/drawing/2014/main" id="{62EBD834-1E2D-44FA-960B-D5E01CB2C65F}"/>
              </a:ext>
            </a:extLst>
          </p:cNvPr>
          <p:cNvSpPr/>
          <p:nvPr/>
        </p:nvSpPr>
        <p:spPr>
          <a:xfrm>
            <a:off x="188640" y="179512"/>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sz="1600" b="1" dirty="0">
              <a:solidFill>
                <a:srgbClr val="FFFFFF"/>
              </a:solidFill>
              <a:latin typeface="Century Gothic" panose="020B0502020202020204" pitchFamily="34" charset="0"/>
            </a:endParaRPr>
          </a:p>
        </p:txBody>
      </p:sp>
      <p:sp>
        <p:nvSpPr>
          <p:cNvPr id="7" name="Rectangle 6">
            <a:extLst>
              <a:ext uri="{FF2B5EF4-FFF2-40B4-BE49-F238E27FC236}">
                <a16:creationId xmlns:a16="http://schemas.microsoft.com/office/drawing/2014/main" id="{187D3DE4-1B8E-4EF9-A0F4-FAE19AE97A2E}"/>
              </a:ext>
            </a:extLst>
          </p:cNvPr>
          <p:cNvSpPr/>
          <p:nvPr/>
        </p:nvSpPr>
        <p:spPr>
          <a:xfrm>
            <a:off x="5077131" y="185682"/>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sp>
        <p:nvSpPr>
          <p:cNvPr id="11" name="Rounded Rectangle 10"/>
          <p:cNvSpPr/>
          <p:nvPr/>
        </p:nvSpPr>
        <p:spPr>
          <a:xfrm>
            <a:off x="5039391" y="3678527"/>
            <a:ext cx="1693924" cy="705309"/>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Revisit vocab 2.1.1 &amp; 1.2.2</a:t>
            </a:r>
          </a:p>
        </p:txBody>
      </p:sp>
      <p:sp>
        <p:nvSpPr>
          <p:cNvPr id="12" name="Oval Callout 11"/>
          <p:cNvSpPr/>
          <p:nvPr/>
        </p:nvSpPr>
        <p:spPr>
          <a:xfrm>
            <a:off x="171231" y="6157740"/>
            <a:ext cx="5544638" cy="2658236"/>
          </a:xfrm>
          <a:prstGeom prst="wedgeEllipseCallout">
            <a:avLst>
              <a:gd name="adj1" fmla="val -10381"/>
              <a:gd name="adj2" fmla="val -44355"/>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rgbClr val="002060"/>
              </a:solidFill>
              <a:latin typeface="Century Gothic" panose="020B0502020202020204" pitchFamily="34" charset="0"/>
            </a:endParaRPr>
          </a:p>
        </p:txBody>
      </p:sp>
      <p:sp>
        <p:nvSpPr>
          <p:cNvPr id="13" name="Rectangle 12"/>
          <p:cNvSpPr/>
          <p:nvPr/>
        </p:nvSpPr>
        <p:spPr>
          <a:xfrm>
            <a:off x="694218" y="6746756"/>
            <a:ext cx="5002721" cy="1569660"/>
          </a:xfrm>
          <a:prstGeom prst="rect">
            <a:avLst/>
          </a:prstGeom>
        </p:spPr>
        <p:txBody>
          <a:bodyPr wrap="square">
            <a:spAutoFit/>
          </a:bodyPr>
          <a:lstStyle/>
          <a:p>
            <a:r>
              <a:rPr lang="en-GB" sz="1600" dirty="0">
                <a:latin typeface="Century Gothic" panose="020B0502020202020204" pitchFamily="34" charset="0"/>
              </a:rPr>
              <a:t>To say ‘in the morning/afternoon’ or ‘at night’, Spanish often uses the word ‘</a:t>
            </a:r>
            <a:r>
              <a:rPr lang="en-GB" sz="1600" b="1" dirty="0" err="1">
                <a:latin typeface="Century Gothic" panose="020B0502020202020204" pitchFamily="34" charset="0"/>
              </a:rPr>
              <a:t>por</a:t>
            </a:r>
            <a:r>
              <a:rPr lang="en-GB" sz="1600" dirty="0">
                <a:latin typeface="Century Gothic" panose="020B0502020202020204" pitchFamily="34" charset="0"/>
              </a:rPr>
              <a:t>’. </a:t>
            </a:r>
          </a:p>
          <a:p>
            <a:endParaRPr lang="en-GB" sz="1600" dirty="0">
              <a:latin typeface="Century Gothic" panose="020B0502020202020204" pitchFamily="34" charset="0"/>
            </a:endParaRPr>
          </a:p>
          <a:p>
            <a:endParaRPr lang="en-GB" sz="1600" dirty="0">
              <a:latin typeface="Century Gothic" panose="020B0502020202020204" pitchFamily="34" charset="0"/>
            </a:endParaRPr>
          </a:p>
          <a:p>
            <a:r>
              <a:rPr lang="en-GB" sz="1600" dirty="0">
                <a:latin typeface="Century Gothic" panose="020B0502020202020204" pitchFamily="34" charset="0"/>
              </a:rPr>
              <a:t>It is also correct to say ‘</a:t>
            </a:r>
            <a:r>
              <a:rPr lang="en-GB" sz="1600" b="1" dirty="0" err="1">
                <a:latin typeface="Century Gothic" panose="020B0502020202020204" pitchFamily="34" charset="0"/>
              </a:rPr>
              <a:t>en</a:t>
            </a:r>
            <a:r>
              <a:rPr lang="en-GB" sz="1600" dirty="0">
                <a:latin typeface="Century Gothic" panose="020B0502020202020204" pitchFamily="34" charset="0"/>
              </a:rPr>
              <a:t> la </a:t>
            </a:r>
            <a:r>
              <a:rPr lang="en-GB" sz="1600" dirty="0" err="1">
                <a:latin typeface="Century Gothic" panose="020B0502020202020204" pitchFamily="34" charset="0"/>
              </a:rPr>
              <a:t>mañana</a:t>
            </a:r>
            <a:r>
              <a:rPr lang="en-GB" sz="1600" dirty="0">
                <a:latin typeface="Century Gothic" panose="020B0502020202020204" pitchFamily="34" charset="0"/>
              </a:rPr>
              <a:t> / </a:t>
            </a:r>
            <a:r>
              <a:rPr lang="en-GB" sz="1600" dirty="0" err="1">
                <a:latin typeface="Century Gothic" panose="020B0502020202020204" pitchFamily="34" charset="0"/>
              </a:rPr>
              <a:t>tarde</a:t>
            </a:r>
            <a:r>
              <a:rPr lang="en-GB" sz="1600" dirty="0">
                <a:latin typeface="Century Gothic" panose="020B0502020202020204" pitchFamily="34" charset="0"/>
              </a:rPr>
              <a:t> / </a:t>
            </a:r>
            <a:r>
              <a:rPr lang="en-GB" sz="1600" dirty="0" err="1">
                <a:latin typeface="Century Gothic" panose="020B0502020202020204" pitchFamily="34" charset="0"/>
              </a:rPr>
              <a:t>noche</a:t>
            </a:r>
            <a:r>
              <a:rPr lang="en-GB" sz="1600" dirty="0">
                <a:latin typeface="Century Gothic" panose="020B0502020202020204" pitchFamily="34" charset="0"/>
              </a:rPr>
              <a:t>’ in some Spanish-speaking countries.</a:t>
            </a:r>
          </a:p>
        </p:txBody>
      </p:sp>
      <p:sp>
        <p:nvSpPr>
          <p:cNvPr id="14" name="Rectangle 13"/>
          <p:cNvSpPr/>
          <p:nvPr/>
        </p:nvSpPr>
        <p:spPr>
          <a:xfrm>
            <a:off x="404664" y="7388846"/>
            <a:ext cx="6683052" cy="338554"/>
          </a:xfrm>
          <a:prstGeom prst="rect">
            <a:avLst/>
          </a:prstGeom>
        </p:spPr>
        <p:txBody>
          <a:bodyPr wrap="square">
            <a:spAutoFit/>
          </a:bodyPr>
          <a:lstStyle/>
          <a:p>
            <a:pPr lvl="0"/>
            <a:r>
              <a:rPr lang="en-GB" sz="1600" dirty="0">
                <a:solidFill>
                  <a:srgbClr val="000000"/>
                </a:solidFill>
                <a:latin typeface="Century Gothic" panose="020B0502020202020204" pitchFamily="34" charset="0"/>
              </a:rPr>
              <a:t>E.g. ‘</a:t>
            </a:r>
            <a:r>
              <a:rPr lang="en-GB" sz="1600" dirty="0" err="1">
                <a:solidFill>
                  <a:srgbClr val="000000"/>
                </a:solidFill>
                <a:latin typeface="Century Gothic" panose="020B0502020202020204" pitchFamily="34" charset="0"/>
              </a:rPr>
              <a:t>Estudio</a:t>
            </a:r>
            <a:r>
              <a:rPr lang="en-GB" sz="1600" dirty="0">
                <a:solidFill>
                  <a:srgbClr val="000000"/>
                </a:solidFill>
                <a:latin typeface="Century Gothic" panose="020B0502020202020204" pitchFamily="34" charset="0"/>
              </a:rPr>
              <a:t> </a:t>
            </a:r>
            <a:r>
              <a:rPr lang="en-GB" sz="1600" b="1" dirty="0" err="1">
                <a:solidFill>
                  <a:srgbClr val="000000"/>
                </a:solidFill>
                <a:latin typeface="Century Gothic" panose="020B0502020202020204" pitchFamily="34" charset="0"/>
              </a:rPr>
              <a:t>por</a:t>
            </a:r>
            <a:r>
              <a:rPr lang="en-GB" sz="1600" dirty="0">
                <a:solidFill>
                  <a:srgbClr val="000000"/>
                </a:solidFill>
                <a:latin typeface="Century Gothic" panose="020B0502020202020204" pitchFamily="34" charset="0"/>
              </a:rPr>
              <a:t> la </a:t>
            </a:r>
            <a:r>
              <a:rPr lang="en-GB" sz="1600" dirty="0" err="1">
                <a:solidFill>
                  <a:srgbClr val="000000"/>
                </a:solidFill>
                <a:latin typeface="Century Gothic" panose="020B0502020202020204" pitchFamily="34" charset="0"/>
              </a:rPr>
              <a:t>mañana</a:t>
            </a:r>
            <a:r>
              <a:rPr lang="en-GB" sz="1600" dirty="0">
                <a:solidFill>
                  <a:srgbClr val="000000"/>
                </a:solidFill>
                <a:latin typeface="Century Gothic" panose="020B0502020202020204" pitchFamily="34" charset="0"/>
              </a:rPr>
              <a:t>’ = I study in the morning.</a:t>
            </a:r>
          </a:p>
        </p:txBody>
      </p:sp>
      <p:sp>
        <p:nvSpPr>
          <p:cNvPr id="15" name="Rectangle 14">
            <a:extLst>
              <a:ext uri="{FF2B5EF4-FFF2-40B4-BE49-F238E27FC236}">
                <a16:creationId xmlns:a16="http://schemas.microsoft.com/office/drawing/2014/main" id="{62EBD834-1E2D-44FA-960B-D5E01CB2C65F}"/>
              </a:ext>
            </a:extLst>
          </p:cNvPr>
          <p:cNvSpPr/>
          <p:nvPr/>
        </p:nvSpPr>
        <p:spPr>
          <a:xfrm>
            <a:off x="174946" y="8526457"/>
            <a:ext cx="4729101" cy="493375"/>
          </a:xfrm>
          <a:prstGeom prst="rect">
            <a:avLst/>
          </a:prstGeom>
          <a:solidFill>
            <a:schemeClr val="bg1">
              <a:lumMod val="9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chemeClr val="tx1"/>
                </a:solidFill>
                <a:latin typeface="Century Gothic" panose="020B0502020202020204" pitchFamily="34" charset="0"/>
              </a:rPr>
              <a:t>T2.1 Semana 5 &amp; 6: Revision and assessment</a:t>
            </a:r>
          </a:p>
        </p:txBody>
      </p:sp>
      <p:sp>
        <p:nvSpPr>
          <p:cNvPr id="2" name="Title 1">
            <a:extLst>
              <a:ext uri="{FF2B5EF4-FFF2-40B4-BE49-F238E27FC236}">
                <a16:creationId xmlns:a16="http://schemas.microsoft.com/office/drawing/2014/main" id="{8A26DDF2-5064-314A-A54C-402E6AE8A49D}"/>
              </a:ext>
            </a:extLst>
          </p:cNvPr>
          <p:cNvSpPr>
            <a:spLocks noGrp="1"/>
          </p:cNvSpPr>
          <p:nvPr>
            <p:ph type="title"/>
          </p:nvPr>
        </p:nvSpPr>
        <p:spPr>
          <a:xfrm>
            <a:off x="188640" y="169490"/>
            <a:ext cx="4592813" cy="425603"/>
          </a:xfrm>
        </p:spPr>
        <p:txBody>
          <a:bodyPr/>
          <a:lstStyle/>
          <a:p>
            <a:pPr algn="l"/>
            <a:r>
              <a:rPr lang="en-US" sz="1600" dirty="0"/>
              <a:t> </a:t>
            </a:r>
            <a:r>
              <a:rPr lang="en-GB" sz="1600" b="1" dirty="0">
                <a:solidFill>
                  <a:srgbClr val="FFFFFF"/>
                </a:solidFill>
                <a:latin typeface="Century Gothic" panose="020B0502020202020204" pitchFamily="34" charset="0"/>
              </a:rPr>
              <a:t>Asking and answering questions</a:t>
            </a:r>
            <a:endParaRPr lang="en-US" sz="1600" dirty="0"/>
          </a:p>
        </p:txBody>
      </p:sp>
      <p:sp>
        <p:nvSpPr>
          <p:cNvPr id="17"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28</a:t>
            </a:r>
          </a:p>
        </p:txBody>
      </p:sp>
      <p:graphicFrame>
        <p:nvGraphicFramePr>
          <p:cNvPr id="19" name="Table 18"/>
          <p:cNvGraphicFramePr>
            <a:graphicFrameLocks noGrp="1"/>
          </p:cNvGraphicFramePr>
          <p:nvPr>
            <p:extLst>
              <p:ext uri="{D42A27DB-BD31-4B8C-83A1-F6EECF244321}">
                <p14:modId xmlns:p14="http://schemas.microsoft.com/office/powerpoint/2010/main" val="1993907313"/>
              </p:ext>
            </p:extLst>
          </p:nvPr>
        </p:nvGraphicFramePr>
        <p:xfrm>
          <a:off x="-27384" y="758699"/>
          <a:ext cx="668422" cy="5399040"/>
        </p:xfrm>
        <a:graphic>
          <a:graphicData uri="http://schemas.openxmlformats.org/drawingml/2006/table">
            <a:tbl>
              <a:tblPr firstRow="1" bandRow="1">
                <a:tableStyleId>{5940675A-B579-460E-94D1-54222C63F5DA}</a:tableStyleId>
              </a:tblPr>
              <a:tblGrid>
                <a:gridCol w="668422">
                  <a:extLst>
                    <a:ext uri="{9D8B030D-6E8A-4147-A177-3AD203B41FA5}">
                      <a16:colId xmlns:a16="http://schemas.microsoft.com/office/drawing/2014/main" val="20000"/>
                    </a:ext>
                  </a:extLst>
                </a:gridCol>
              </a:tblGrid>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pron</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adv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prep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37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7308" y="4669150"/>
            <a:ext cx="1284734" cy="1284734"/>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6481" y="6153721"/>
            <a:ext cx="1538777" cy="923266"/>
          </a:xfrm>
          <a:prstGeom prst="rect">
            <a:avLst/>
          </a:prstGeom>
        </p:spPr>
      </p:pic>
    </p:spTree>
    <p:extLst>
      <p:ext uri="{BB962C8B-B14F-4D97-AF65-F5344CB8AC3E}">
        <p14:creationId xmlns:p14="http://schemas.microsoft.com/office/powerpoint/2010/main" val="246601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37819631"/>
              </p:ext>
            </p:extLst>
          </p:nvPr>
        </p:nvGraphicFramePr>
        <p:xfrm>
          <a:off x="82871" y="179512"/>
          <a:ext cx="6692258" cy="8856985"/>
        </p:xfrm>
        <a:graphic>
          <a:graphicData uri="http://schemas.openxmlformats.org/drawingml/2006/table">
            <a:tbl>
              <a:tblPr firstRow="1" bandRow="1"/>
              <a:tblGrid>
                <a:gridCol w="1291658">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380699">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en-GB" sz="1400" baseline="0" dirty="0">
                          <a:solidFill>
                            <a:schemeClr val="tx1"/>
                          </a:solidFill>
                          <a:latin typeface="Century Gothic" panose="020B0502020202020204" pitchFamily="34" charset="0"/>
                          <a:cs typeface="Arial" panose="020B0604020202020204" pitchFamily="34" charset="0"/>
                        </a:rPr>
                        <a:t>Overview </a:t>
                      </a:r>
                      <a:endParaRPr lang="en-GB" sz="1400" dirty="0">
                        <a:solidFill>
                          <a:schemeClr val="tx1"/>
                        </a:solidFill>
                        <a:latin typeface="Century Gothic" panose="020B0502020202020204" pitchFamily="34" charset="0"/>
                        <a:cs typeface="Arial" panose="020B0604020202020204" pitchFamily="34" charset="0"/>
                      </a:endParaRP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en-GB" sz="1400" dirty="0">
                          <a:solidFill>
                            <a:schemeClr val="tx1"/>
                          </a:solidFill>
                          <a:latin typeface="Century Gothic" panose="020B0502020202020204" pitchFamily="34" charset="0"/>
                          <a:cs typeface="Arial" panose="020B0604020202020204" pitchFamily="34" charset="0"/>
                        </a:rPr>
                        <a:t>Theme / Topic</a:t>
                      </a: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1916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solidFill>
                            <a:schemeClr val="tx1"/>
                          </a:solidFill>
                          <a:latin typeface="Century Gothic" panose="020B0502020202020204" pitchFamily="34" charset="0"/>
                          <a:cs typeface="Arial" panose="020B0604020202020204" pitchFamily="34" charset="0"/>
                        </a:rPr>
                        <a:t>Autumn </a:t>
                      </a:r>
                      <a:r>
                        <a:rPr lang="en-GB" sz="1400" baseline="0" dirty="0">
                          <a:solidFill>
                            <a:schemeClr val="tx1"/>
                          </a:solidFill>
                          <a:latin typeface="Century Gothic" panose="020B0502020202020204" pitchFamily="34" charset="0"/>
                          <a:cs typeface="Arial" panose="020B0604020202020204" pitchFamily="34" charset="0"/>
                        </a:rPr>
                        <a:t> Term 1</a:t>
                      </a:r>
                      <a:br>
                        <a:rPr lang="en-GB" sz="1400" dirty="0">
                          <a:solidFill>
                            <a:schemeClr val="tx1"/>
                          </a:solidFill>
                          <a:latin typeface="Century Gothic" panose="020B0502020202020204" pitchFamily="34" charset="0"/>
                          <a:cs typeface="Arial" panose="020B0604020202020204" pitchFamily="34" charset="0"/>
                        </a:rPr>
                      </a:br>
                      <a:endParaRPr lang="en-GB" sz="1400" dirty="0">
                        <a:solidFill>
                          <a:schemeClr val="tx1"/>
                        </a:solidFill>
                        <a:latin typeface="Century Gothic" panose="020B0502020202020204" pitchFamily="34" charset="0"/>
                        <a:cs typeface="Arial" panose="020B0604020202020204" pitchFamily="34" charset="0"/>
                      </a:endParaRPr>
                    </a:p>
                  </a:txBody>
                  <a:tcP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lvl="0" indent="0">
                        <a:lnSpc>
                          <a:spcPct val="115000"/>
                        </a:lnSpc>
                        <a:spcAft>
                          <a:spcPts val="0"/>
                        </a:spcAft>
                        <a:buFontTx/>
                        <a:buNone/>
                      </a:pPr>
                      <a:r>
                        <a:rPr lang="en-GB" sz="1400" u="none" strike="noStrike" dirty="0">
                          <a:solidFill>
                            <a:schemeClr val="tx1"/>
                          </a:solidFill>
                          <a:effectLst/>
                          <a:latin typeface="Century Gothic" panose="020B0502020202020204" pitchFamily="34" charset="0"/>
                        </a:rPr>
                        <a:t>Describing places and location</a:t>
                      </a:r>
                      <a:endParaRPr lang="en-GB" sz="1400" dirty="0">
                        <a:solidFill>
                          <a:schemeClr val="tx1"/>
                        </a:solidFill>
                        <a:effectLst/>
                        <a:latin typeface="Century Gothic" panose="020B0502020202020204" pitchFamily="34" charset="0"/>
                      </a:endParaRPr>
                    </a:p>
                    <a:p>
                      <a:pPr marL="0" lvl="0" indent="0">
                        <a:lnSpc>
                          <a:spcPct val="115000"/>
                        </a:lnSpc>
                        <a:spcAft>
                          <a:spcPts val="0"/>
                        </a:spcAft>
                        <a:buFontTx/>
                        <a:buNone/>
                      </a:pPr>
                      <a:r>
                        <a:rPr lang="en-GB" sz="1400" u="none" strike="noStrike" dirty="0">
                          <a:solidFill>
                            <a:schemeClr val="tx1"/>
                          </a:solidFill>
                          <a:effectLst/>
                          <a:latin typeface="Century Gothic" panose="020B0502020202020204" pitchFamily="34" charset="0"/>
                        </a:rPr>
                        <a:t>Saying what someone is like at the moment</a:t>
                      </a:r>
                      <a:endParaRPr lang="en-GB" sz="1400" dirty="0">
                        <a:solidFill>
                          <a:schemeClr val="tx1"/>
                        </a:solidFill>
                        <a:effectLst/>
                        <a:latin typeface="Century Gothic" panose="020B0502020202020204" pitchFamily="34" charset="0"/>
                      </a:endParaRPr>
                    </a:p>
                    <a:p>
                      <a:pPr marL="0" lvl="0" indent="0">
                        <a:lnSpc>
                          <a:spcPct val="115000"/>
                        </a:lnSpc>
                        <a:spcAft>
                          <a:spcPts val="0"/>
                        </a:spcAft>
                        <a:buFontTx/>
                        <a:buNone/>
                      </a:pPr>
                      <a:r>
                        <a:rPr lang="en-GB" sz="1400" u="none" strike="noStrike" dirty="0">
                          <a:solidFill>
                            <a:schemeClr val="tx1"/>
                          </a:solidFill>
                          <a:effectLst/>
                          <a:latin typeface="Century Gothic" panose="020B0502020202020204" pitchFamily="34" charset="0"/>
                        </a:rPr>
                        <a:t>Saying what someone is like in general</a:t>
                      </a:r>
                    </a:p>
                    <a:p>
                      <a:pPr marL="0" lvl="0" indent="0">
                        <a:lnSpc>
                          <a:spcPct val="115000"/>
                        </a:lnSpc>
                        <a:spcAft>
                          <a:spcPts val="0"/>
                        </a:spcAft>
                        <a:buFontTx/>
                        <a:buNone/>
                      </a:pPr>
                      <a:r>
                        <a:rPr lang="en-GB" sz="1400" u="none" strike="noStrike" dirty="0">
                          <a:solidFill>
                            <a:schemeClr val="tx1"/>
                          </a:solidFill>
                          <a:effectLst/>
                          <a:latin typeface="Century Gothic" panose="020B0502020202020204" pitchFamily="34" charset="0"/>
                        </a:rPr>
                        <a:t>Saying what people have</a:t>
                      </a:r>
                    </a:p>
                    <a:p>
                      <a:pPr marL="0" lvl="0" indent="0">
                        <a:lnSpc>
                          <a:spcPct val="115000"/>
                        </a:lnSpc>
                        <a:spcAft>
                          <a:spcPts val="0"/>
                        </a:spcAft>
                        <a:buFontTx/>
                        <a:buNone/>
                      </a:pPr>
                      <a:r>
                        <a:rPr lang="en-GB" sz="1400" u="none" strike="noStrike" dirty="0">
                          <a:solidFill>
                            <a:schemeClr val="tx1"/>
                          </a:solidFill>
                          <a:effectLst/>
                          <a:latin typeface="Century Gothic" panose="020B0502020202020204" pitchFamily="34" charset="0"/>
                        </a:rPr>
                        <a:t>Saying what people do</a:t>
                      </a:r>
                    </a:p>
                  </a:txBody>
                  <a:tcP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0001"/>
                  </a:ext>
                </a:extLst>
              </a:tr>
              <a:tr h="19256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solidFill>
                            <a:schemeClr val="tx1"/>
                          </a:solidFill>
                          <a:latin typeface="Century Gothic" panose="020B0502020202020204" pitchFamily="34" charset="0"/>
                          <a:cs typeface="Arial" panose="020B0604020202020204" pitchFamily="34" charset="0"/>
                        </a:rPr>
                        <a:t>Autumn </a:t>
                      </a:r>
                      <a:r>
                        <a:rPr lang="en-GB" sz="1400" baseline="0" dirty="0">
                          <a:solidFill>
                            <a:schemeClr val="tx1"/>
                          </a:solidFill>
                          <a:latin typeface="Century Gothic" panose="020B0502020202020204" pitchFamily="34" charset="0"/>
                          <a:cs typeface="Arial" panose="020B0604020202020204" pitchFamily="34" charset="0"/>
                        </a:rPr>
                        <a:t> Term 2</a:t>
                      </a:r>
                      <a:endParaRPr lang="en-GB" sz="1400" dirty="0">
                        <a:solidFill>
                          <a:schemeClr val="tx1"/>
                        </a:solidFill>
                        <a:latin typeface="Century Gothic" panose="020B0502020202020204" pitchFamily="34" charset="0"/>
                        <a:cs typeface="Arial" panose="020B0604020202020204" pitchFamily="34" charset="0"/>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lvl="0" indent="0" algn="l" defTabSz="914400" rtl="0" eaLnBrk="1" latinLnBrk="0" hangingPunct="1">
                        <a:lnSpc>
                          <a:spcPct val="115000"/>
                        </a:lnSpc>
                        <a:spcAft>
                          <a:spcPts val="0"/>
                        </a:spcAft>
                        <a:buFontTx/>
                        <a:buNone/>
                      </a:pPr>
                      <a:r>
                        <a:rPr lang="en-GB" sz="1400" u="none" strike="noStrike" kern="1200" dirty="0">
                          <a:solidFill>
                            <a:schemeClr val="tx1"/>
                          </a:solidFill>
                          <a:effectLst/>
                          <a:latin typeface="Century Gothic" panose="020B0502020202020204" pitchFamily="34" charset="0"/>
                          <a:ea typeface="+mn-ea"/>
                          <a:cs typeface="+mn-cs"/>
                        </a:rPr>
                        <a:t>Saying what people do and don't do </a:t>
                      </a:r>
                    </a:p>
                    <a:p>
                      <a:pPr marL="0" lvl="0" indent="0" algn="l" defTabSz="914400" rtl="0" eaLnBrk="1" latinLnBrk="0" hangingPunct="1">
                        <a:lnSpc>
                          <a:spcPct val="115000"/>
                        </a:lnSpc>
                        <a:spcAft>
                          <a:spcPts val="0"/>
                        </a:spcAft>
                        <a:buFontTx/>
                        <a:buNone/>
                      </a:pPr>
                      <a:r>
                        <a:rPr lang="en-GB" sz="1400" u="none" strike="noStrike" kern="1200" dirty="0">
                          <a:solidFill>
                            <a:schemeClr val="tx1"/>
                          </a:solidFill>
                          <a:effectLst/>
                          <a:latin typeface="Century Gothic" panose="020B0502020202020204" pitchFamily="34" charset="0"/>
                          <a:ea typeface="+mn-ea"/>
                          <a:cs typeface="+mn-cs"/>
                        </a:rPr>
                        <a:t>Numbers ( 1 to 12) and talking about more than one thing </a:t>
                      </a:r>
                    </a:p>
                    <a:p>
                      <a:pPr marL="0" lvl="0" indent="0" algn="l" defTabSz="914400" rtl="0" eaLnBrk="1" latinLnBrk="0" hangingPunct="1">
                        <a:lnSpc>
                          <a:spcPct val="115000"/>
                        </a:lnSpc>
                        <a:spcAft>
                          <a:spcPts val="0"/>
                        </a:spcAft>
                        <a:buFontTx/>
                        <a:buNone/>
                      </a:pPr>
                      <a:r>
                        <a:rPr lang="en-GB" sz="1400" u="none" strike="noStrike" kern="1200" dirty="0">
                          <a:solidFill>
                            <a:schemeClr val="tx1"/>
                          </a:solidFill>
                          <a:effectLst/>
                          <a:latin typeface="Century Gothic" panose="020B0502020202020204" pitchFamily="34" charset="0"/>
                          <a:ea typeface="+mn-ea"/>
                          <a:cs typeface="+mn-cs"/>
                        </a:rPr>
                        <a:t>Saying what there is around you and describing it</a:t>
                      </a:r>
                    </a:p>
                    <a:p>
                      <a:pPr marL="0" lvl="0" indent="0" algn="l" defTabSz="914400" rtl="0" eaLnBrk="1" latinLnBrk="0" hangingPunct="1">
                        <a:lnSpc>
                          <a:spcPct val="115000"/>
                        </a:lnSpc>
                        <a:spcAft>
                          <a:spcPts val="0"/>
                        </a:spcAft>
                        <a:buFontTx/>
                        <a:buNone/>
                      </a:pPr>
                      <a:r>
                        <a:rPr lang="en-GB" sz="1400" u="none" strike="noStrike" kern="1200" dirty="0">
                          <a:solidFill>
                            <a:schemeClr val="tx1"/>
                          </a:solidFill>
                          <a:effectLst/>
                          <a:latin typeface="Century Gothic" panose="020B0502020202020204" pitchFamily="34" charset="0"/>
                          <a:ea typeface="+mn-ea"/>
                          <a:cs typeface="+mn-cs"/>
                        </a:rPr>
                        <a:t>Talking about the location of things</a:t>
                      </a:r>
                    </a:p>
                    <a:p>
                      <a:pPr marL="0" lvl="0" indent="0" algn="l" defTabSz="914400" rtl="0" eaLnBrk="1" latinLnBrk="0" hangingPunct="1">
                        <a:lnSpc>
                          <a:spcPct val="115000"/>
                        </a:lnSpc>
                        <a:spcAft>
                          <a:spcPts val="0"/>
                        </a:spcAft>
                        <a:buFontTx/>
                        <a:buNone/>
                      </a:pPr>
                      <a:r>
                        <a:rPr lang="en-GB" sz="1400" u="none" strike="noStrike" kern="1200" dirty="0">
                          <a:solidFill>
                            <a:schemeClr val="tx1"/>
                          </a:solidFill>
                          <a:effectLst/>
                          <a:latin typeface="Century Gothic" panose="020B0502020202020204" pitchFamily="34" charset="0"/>
                          <a:ea typeface="+mn-ea"/>
                          <a:cs typeface="+mn-cs"/>
                        </a:rPr>
                        <a:t>Describing a place</a:t>
                      </a:r>
                    </a:p>
                    <a:p>
                      <a:pPr marL="0" lvl="0" indent="0" algn="l" defTabSz="914400" rtl="0" eaLnBrk="1" latinLnBrk="0" hangingPunct="1">
                        <a:lnSpc>
                          <a:spcPct val="115000"/>
                        </a:lnSpc>
                        <a:spcAft>
                          <a:spcPts val="0"/>
                        </a:spcAft>
                        <a:buFontTx/>
                        <a:buNone/>
                      </a:pPr>
                      <a:r>
                        <a:rPr lang="en-GB" sz="1400" u="none" strike="noStrike" kern="1200" dirty="0">
                          <a:solidFill>
                            <a:schemeClr val="tx1"/>
                          </a:solidFill>
                          <a:effectLst/>
                          <a:latin typeface="Century Gothic" panose="020B0502020202020204" pitchFamily="34" charset="0"/>
                          <a:ea typeface="+mn-ea"/>
                          <a:cs typeface="+mn-cs"/>
                        </a:rPr>
                        <a:t>Giving and wanting (festive season</a:t>
                      </a:r>
                      <a:r>
                        <a:rPr lang="en-GB" sz="1400" u="none" strike="noStrike" kern="1200" baseline="0" dirty="0">
                          <a:solidFill>
                            <a:schemeClr val="tx1"/>
                          </a:solidFill>
                          <a:effectLst/>
                          <a:latin typeface="Century Gothic" panose="020B0502020202020204" pitchFamily="34" charset="0"/>
                          <a:ea typeface="+mn-ea"/>
                          <a:cs typeface="+mn-cs"/>
                        </a:rPr>
                        <a:t> and family)</a:t>
                      </a:r>
                      <a:endParaRPr lang="en-GB" sz="1400" u="none" strike="noStrike" kern="1200" dirty="0">
                        <a:solidFill>
                          <a:schemeClr val="tx1"/>
                        </a:solidFill>
                        <a:effectLst/>
                        <a:latin typeface="Century Gothic" panose="020B0502020202020204" pitchFamily="34" charset="0"/>
                        <a:ea typeface="+mn-ea"/>
                        <a:cs typeface="+mn-cs"/>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7918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solidFill>
                            <a:schemeClr val="tx1"/>
                          </a:solidFill>
                          <a:latin typeface="Century Gothic" panose="020B0502020202020204" pitchFamily="34" charset="0"/>
                          <a:cs typeface="Arial" panose="020B0604020202020204" pitchFamily="34" charset="0"/>
                        </a:rPr>
                        <a:t>Spring </a:t>
                      </a:r>
                      <a:br>
                        <a:rPr lang="en-GB" sz="1400" dirty="0">
                          <a:solidFill>
                            <a:schemeClr val="tx1"/>
                          </a:solidFill>
                          <a:latin typeface="Century Gothic" panose="020B0502020202020204" pitchFamily="34" charset="0"/>
                          <a:cs typeface="Arial" panose="020B0604020202020204" pitchFamily="34" charset="0"/>
                        </a:rPr>
                      </a:br>
                      <a:r>
                        <a:rPr lang="en-GB" sz="1400" dirty="0">
                          <a:solidFill>
                            <a:schemeClr val="tx1"/>
                          </a:solidFill>
                          <a:latin typeface="Century Gothic" panose="020B0502020202020204" pitchFamily="34" charset="0"/>
                          <a:cs typeface="Arial" panose="020B0604020202020204" pitchFamily="34" charset="0"/>
                        </a:rPr>
                        <a:t>Term 1</a:t>
                      </a: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solidFill>
                            <a:schemeClr val="tx1"/>
                          </a:solidFill>
                          <a:effectLst/>
                          <a:latin typeface="Century Gothic" panose="020B0502020202020204" pitchFamily="34" charset="0"/>
                        </a:rPr>
                        <a:t>Describing family</a:t>
                      </a:r>
                      <a:endParaRPr lang="en-GB" sz="1400" dirty="0">
                        <a:solidFill>
                          <a:schemeClr val="tx1"/>
                        </a:solidFill>
                        <a:effectLst/>
                        <a:latin typeface="Century Gothic" panose="020B0502020202020204" pitchFamily="34" charset="0"/>
                      </a:endParaRPr>
                    </a:p>
                    <a:p>
                      <a:pPr marL="0" lvl="0" indent="0">
                        <a:lnSpc>
                          <a:spcPct val="115000"/>
                        </a:lnSpc>
                        <a:spcAft>
                          <a:spcPts val="0"/>
                        </a:spcAft>
                        <a:buFontTx/>
                        <a:buNone/>
                      </a:pPr>
                      <a:r>
                        <a:rPr lang="en-GB" sz="1400" u="none" strike="noStrike" dirty="0">
                          <a:solidFill>
                            <a:schemeClr val="tx1"/>
                          </a:solidFill>
                          <a:effectLst/>
                          <a:latin typeface="Century Gothic" panose="020B0502020202020204" pitchFamily="34" charset="0"/>
                        </a:rPr>
                        <a:t>Describing some natural wonders of the Spanish-speaking world</a:t>
                      </a:r>
                      <a:endParaRPr lang="en-GB" sz="1400" dirty="0">
                        <a:solidFill>
                          <a:schemeClr val="tx1"/>
                        </a:solidFill>
                        <a:effectLst/>
                        <a:latin typeface="Century Gothic" panose="020B0502020202020204" pitchFamily="34" charset="0"/>
                      </a:endParaRPr>
                    </a:p>
                    <a:p>
                      <a:pPr marL="0" lvl="0" indent="0">
                        <a:lnSpc>
                          <a:spcPct val="115000"/>
                        </a:lnSpc>
                        <a:spcAft>
                          <a:spcPts val="0"/>
                        </a:spcAft>
                        <a:buFontTx/>
                        <a:buNone/>
                      </a:pPr>
                      <a:r>
                        <a:rPr lang="en-GB" sz="1400" u="none" strike="noStrike" dirty="0">
                          <a:solidFill>
                            <a:schemeClr val="tx1"/>
                          </a:solidFill>
                          <a:effectLst/>
                          <a:latin typeface="Century Gothic" panose="020B0502020202020204" pitchFamily="34" charset="0"/>
                        </a:rPr>
                        <a:t>Asking and answering</a:t>
                      </a:r>
                      <a:r>
                        <a:rPr lang="en-GB" sz="1400" u="none" strike="noStrike" baseline="0" dirty="0">
                          <a:solidFill>
                            <a:schemeClr val="tx1"/>
                          </a:solidFill>
                          <a:effectLst/>
                          <a:latin typeface="Century Gothic" panose="020B0502020202020204" pitchFamily="34" charset="0"/>
                        </a:rPr>
                        <a:t> questions</a:t>
                      </a:r>
                      <a:endParaRPr lang="en-GB" sz="1400" u="none" strike="noStrike" dirty="0">
                        <a:solidFill>
                          <a:schemeClr val="tx1"/>
                        </a:solidFill>
                        <a:effectLst/>
                        <a:latin typeface="Century Gothic" panose="020B0502020202020204" pitchFamily="34" charset="0"/>
                      </a:endParaRPr>
                    </a:p>
                    <a:p>
                      <a:pPr marL="0" lvl="0" indent="0">
                        <a:lnSpc>
                          <a:spcPct val="115000"/>
                        </a:lnSpc>
                        <a:spcAft>
                          <a:spcPts val="0"/>
                        </a:spcAft>
                        <a:buFontTx/>
                        <a:buNone/>
                      </a:pPr>
                      <a:r>
                        <a:rPr lang="en-GB" sz="1400" u="none" strike="noStrike" dirty="0">
                          <a:solidFill>
                            <a:schemeClr val="tx1"/>
                          </a:solidFill>
                          <a:effectLst/>
                          <a:latin typeface="Century Gothic" panose="020B0502020202020204" pitchFamily="34" charset="0"/>
                        </a:rPr>
                        <a:t>Talking about what you do with others (rural life)</a:t>
                      </a:r>
                      <a:endParaRPr lang="en-GB" sz="1400" dirty="0">
                        <a:solidFill>
                          <a:schemeClr val="tx1"/>
                        </a:solidFill>
                        <a:latin typeface="Century Gothic" panose="020B0502020202020204" pitchFamily="34" charset="0"/>
                        <a:cs typeface="Arial" panose="020B0604020202020204" pitchFamily="34" charset="0"/>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0003"/>
                  </a:ext>
                </a:extLst>
              </a:tr>
              <a:tr h="13126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Century Gothic" panose="020B0502020202020204" pitchFamily="34" charset="0"/>
                          <a:cs typeface="Arial" panose="020B0604020202020204" pitchFamily="34" charset="0"/>
                        </a:rPr>
                        <a:t>Spring </a:t>
                      </a:r>
                      <a:br>
                        <a:rPr lang="en-GB" sz="1400" dirty="0">
                          <a:solidFill>
                            <a:schemeClr val="tx1"/>
                          </a:solidFill>
                          <a:latin typeface="Century Gothic" panose="020B0502020202020204" pitchFamily="34" charset="0"/>
                          <a:cs typeface="Arial" panose="020B0604020202020204" pitchFamily="34" charset="0"/>
                        </a:rPr>
                      </a:br>
                      <a:r>
                        <a:rPr lang="en-GB" sz="1400" dirty="0">
                          <a:solidFill>
                            <a:schemeClr val="tx1"/>
                          </a:solidFill>
                          <a:latin typeface="Century Gothic" panose="020B0502020202020204" pitchFamily="34" charset="0"/>
                          <a:cs typeface="Arial" panose="020B0604020202020204" pitchFamily="34" charset="0"/>
                        </a:rPr>
                        <a:t>Term 2</a:t>
                      </a: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lvl="0" indent="0" algn="l" defTabSz="914400" rtl="0" eaLnBrk="1" latinLnBrk="0" hangingPunct="1">
                        <a:lnSpc>
                          <a:spcPct val="115000"/>
                        </a:lnSpc>
                        <a:spcAft>
                          <a:spcPts val="0"/>
                        </a:spcAft>
                        <a:buFontTx/>
                        <a:buNone/>
                      </a:pPr>
                      <a:r>
                        <a:rPr lang="en-GB" sz="1400" u="none" strike="noStrike" kern="1200" dirty="0">
                          <a:solidFill>
                            <a:schemeClr val="tx1"/>
                          </a:solidFill>
                          <a:effectLst/>
                          <a:latin typeface="Century Gothic" panose="020B0502020202020204" pitchFamily="34" charset="0"/>
                          <a:ea typeface="+mn-ea"/>
                          <a:cs typeface="+mn-cs"/>
                        </a:rPr>
                        <a:t>Talking</a:t>
                      </a:r>
                      <a:r>
                        <a:rPr lang="en-GB" sz="1400" u="none" strike="noStrike" kern="1200" baseline="0" dirty="0">
                          <a:solidFill>
                            <a:schemeClr val="tx1"/>
                          </a:solidFill>
                          <a:effectLst/>
                          <a:latin typeface="Century Gothic" panose="020B0502020202020204" pitchFamily="34" charset="0"/>
                          <a:ea typeface="+mn-ea"/>
                          <a:cs typeface="+mn-cs"/>
                        </a:rPr>
                        <a:t> about what people </a:t>
                      </a:r>
                      <a:r>
                        <a:rPr lang="en-GB" sz="1400" b="1" i="1" u="none" strike="noStrike" kern="1200" baseline="0" dirty="0">
                          <a:solidFill>
                            <a:schemeClr val="tx1"/>
                          </a:solidFill>
                          <a:effectLst/>
                          <a:latin typeface="Century Gothic" panose="020B0502020202020204" pitchFamily="34" charset="0"/>
                          <a:ea typeface="+mn-ea"/>
                          <a:cs typeface="+mn-cs"/>
                        </a:rPr>
                        <a:t>can</a:t>
                      </a:r>
                      <a:r>
                        <a:rPr lang="en-GB" sz="1400" u="none" strike="noStrike" kern="1200" baseline="0" dirty="0">
                          <a:solidFill>
                            <a:schemeClr val="tx1"/>
                          </a:solidFill>
                          <a:effectLst/>
                          <a:latin typeface="Century Gothic" panose="020B0502020202020204" pitchFamily="34" charset="0"/>
                          <a:ea typeface="+mn-ea"/>
                          <a:cs typeface="+mn-cs"/>
                        </a:rPr>
                        <a:t> do</a:t>
                      </a:r>
                    </a:p>
                    <a:p>
                      <a:pPr marL="0" lvl="0" indent="0" algn="l" defTabSz="914400" rtl="0" eaLnBrk="1" latinLnBrk="0" hangingPunct="1">
                        <a:lnSpc>
                          <a:spcPct val="115000"/>
                        </a:lnSpc>
                        <a:spcAft>
                          <a:spcPts val="0"/>
                        </a:spcAft>
                        <a:buFontTx/>
                        <a:buNone/>
                      </a:pPr>
                      <a:r>
                        <a:rPr lang="en-GB" sz="1400" u="none" strike="noStrike" kern="1200" baseline="0" dirty="0">
                          <a:solidFill>
                            <a:schemeClr val="tx1"/>
                          </a:solidFill>
                          <a:effectLst/>
                          <a:latin typeface="Century Gothic" panose="020B0502020202020204" pitchFamily="34" charset="0"/>
                          <a:ea typeface="+mn-ea"/>
                          <a:cs typeface="+mn-cs"/>
                        </a:rPr>
                        <a:t>Contrasting what people </a:t>
                      </a:r>
                      <a:r>
                        <a:rPr lang="en-GB" sz="1400" b="1" i="1" u="none" strike="noStrike" kern="1200" baseline="0" dirty="0">
                          <a:solidFill>
                            <a:schemeClr val="tx1"/>
                          </a:solidFill>
                          <a:effectLst/>
                          <a:latin typeface="Century Gothic" panose="020B0502020202020204" pitchFamily="34" charset="0"/>
                          <a:ea typeface="+mn-ea"/>
                          <a:cs typeface="+mn-cs"/>
                        </a:rPr>
                        <a:t>must</a:t>
                      </a:r>
                      <a:r>
                        <a:rPr lang="en-GB" sz="1400" u="none" strike="noStrike" kern="1200" baseline="0" dirty="0">
                          <a:solidFill>
                            <a:schemeClr val="tx1"/>
                          </a:solidFill>
                          <a:effectLst/>
                          <a:latin typeface="Century Gothic" panose="020B0502020202020204" pitchFamily="34" charset="0"/>
                          <a:ea typeface="+mn-ea"/>
                          <a:cs typeface="+mn-cs"/>
                        </a:rPr>
                        <a:t>, </a:t>
                      </a:r>
                      <a:r>
                        <a:rPr lang="en-GB" sz="1400" b="1" i="1" u="none" strike="noStrike" kern="1200" baseline="0" dirty="0">
                          <a:solidFill>
                            <a:schemeClr val="tx1"/>
                          </a:solidFill>
                          <a:effectLst/>
                          <a:latin typeface="Century Gothic" panose="020B0502020202020204" pitchFamily="34" charset="0"/>
                          <a:ea typeface="+mn-ea"/>
                          <a:cs typeface="+mn-cs"/>
                        </a:rPr>
                        <a:t>can </a:t>
                      </a:r>
                      <a:r>
                        <a:rPr lang="en-GB" sz="1400" u="none" strike="noStrike" kern="1200" baseline="0" dirty="0">
                          <a:solidFill>
                            <a:schemeClr val="tx1"/>
                          </a:solidFill>
                          <a:effectLst/>
                          <a:latin typeface="Century Gothic" panose="020B0502020202020204" pitchFamily="34" charset="0"/>
                          <a:ea typeface="+mn-ea"/>
                          <a:cs typeface="+mn-cs"/>
                        </a:rPr>
                        <a:t>and </a:t>
                      </a:r>
                      <a:r>
                        <a:rPr lang="en-GB" sz="1400" b="1" i="1" u="none" strike="noStrike" kern="1200" baseline="0" dirty="0">
                          <a:solidFill>
                            <a:schemeClr val="tx1"/>
                          </a:solidFill>
                          <a:effectLst/>
                          <a:latin typeface="Century Gothic" panose="020B0502020202020204" pitchFamily="34" charset="0"/>
                          <a:ea typeface="+mn-ea"/>
                          <a:cs typeface="+mn-cs"/>
                        </a:rPr>
                        <a:t>want</a:t>
                      </a:r>
                      <a:r>
                        <a:rPr lang="en-GB" sz="1400" u="none" strike="noStrike" kern="1200" baseline="0" dirty="0">
                          <a:solidFill>
                            <a:schemeClr val="tx1"/>
                          </a:solidFill>
                          <a:effectLst/>
                          <a:latin typeface="Century Gothic" panose="020B0502020202020204" pitchFamily="34" charset="0"/>
                          <a:ea typeface="+mn-ea"/>
                          <a:cs typeface="+mn-cs"/>
                        </a:rPr>
                        <a:t> to do</a:t>
                      </a:r>
                    </a:p>
                    <a:p>
                      <a:pPr marL="0" lvl="0" indent="0" algn="l" defTabSz="914400" rtl="0" eaLnBrk="1" latinLnBrk="0" hangingPunct="1">
                        <a:lnSpc>
                          <a:spcPct val="115000"/>
                        </a:lnSpc>
                        <a:spcAft>
                          <a:spcPts val="0"/>
                        </a:spcAft>
                        <a:buFontTx/>
                        <a:buNone/>
                      </a:pPr>
                      <a:r>
                        <a:rPr lang="en-GB" sz="1400" u="none" strike="noStrike" kern="1200" baseline="0" dirty="0">
                          <a:solidFill>
                            <a:schemeClr val="tx1"/>
                          </a:solidFill>
                          <a:effectLst/>
                          <a:latin typeface="Century Gothic" panose="020B0502020202020204" pitchFamily="34" charset="0"/>
                          <a:ea typeface="+mn-ea"/>
                          <a:cs typeface="+mn-cs"/>
                        </a:rPr>
                        <a:t>Places and locations</a:t>
                      </a:r>
                    </a:p>
                    <a:p>
                      <a:pPr marL="0" lvl="0" indent="0" algn="l" defTabSz="914400" rtl="0" eaLnBrk="1" latinLnBrk="0" hangingPunct="1">
                        <a:lnSpc>
                          <a:spcPct val="115000"/>
                        </a:lnSpc>
                        <a:spcAft>
                          <a:spcPts val="0"/>
                        </a:spcAft>
                        <a:buFontTx/>
                        <a:buNone/>
                      </a:pPr>
                      <a:r>
                        <a:rPr lang="en-GB" sz="1400" u="none" strike="noStrike" kern="1200" baseline="0" dirty="0">
                          <a:solidFill>
                            <a:schemeClr val="tx1"/>
                          </a:solidFill>
                          <a:effectLst/>
                          <a:latin typeface="Century Gothic" panose="020B0502020202020204" pitchFamily="34" charset="0"/>
                          <a:ea typeface="+mn-ea"/>
                          <a:cs typeface="+mn-cs"/>
                        </a:rPr>
                        <a:t>Saying what people are like today vs in general</a:t>
                      </a: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0623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solidFill>
                            <a:schemeClr val="tx1"/>
                          </a:solidFill>
                          <a:latin typeface="Century Gothic" panose="020B0502020202020204" pitchFamily="34" charset="0"/>
                          <a:cs typeface="Arial" panose="020B0604020202020204" pitchFamily="34" charset="0"/>
                        </a:rPr>
                        <a:t>Summer Term 1</a:t>
                      </a: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u="none" strike="noStrike" kern="1200" baseline="0" dirty="0">
                          <a:solidFill>
                            <a:schemeClr val="tx1"/>
                          </a:solidFill>
                          <a:effectLst/>
                          <a:latin typeface="Century Gothic" panose="020B0502020202020204" pitchFamily="34" charset="0"/>
                          <a:ea typeface="+mn-ea"/>
                          <a:cs typeface="+mn-cs"/>
                        </a:rPr>
                        <a:t>Describing activities (travel)</a:t>
                      </a:r>
                      <a:endParaRPr lang="en-GB" sz="1400" u="none" strike="noStrike"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solidFill>
                            <a:schemeClr val="tx1"/>
                          </a:solidFill>
                          <a:effectLst/>
                          <a:latin typeface="Century Gothic" panose="020B0502020202020204" pitchFamily="34" charset="0"/>
                          <a:ea typeface="Calibri" panose="020F0502020204030204" pitchFamily="34" charset="0"/>
                        </a:rPr>
                        <a:t>Describing what people do</a:t>
                      </a:r>
                      <a:br>
                        <a:rPr lang="en-GB" sz="1400" dirty="0">
                          <a:solidFill>
                            <a:schemeClr val="tx1"/>
                          </a:solidFill>
                          <a:effectLst/>
                          <a:latin typeface="Century Gothic" panose="020B0502020202020204" pitchFamily="34" charset="0"/>
                          <a:ea typeface="Calibri" panose="020F0502020204030204" pitchFamily="34" charset="0"/>
                        </a:rPr>
                      </a:br>
                      <a:r>
                        <a:rPr lang="en-GB" sz="1400" u="none" strike="noStrike" kern="1200" dirty="0">
                          <a:solidFill>
                            <a:schemeClr val="tx1"/>
                          </a:solidFill>
                          <a:effectLst/>
                          <a:latin typeface="Century Gothic" panose="020B0502020202020204" pitchFamily="34" charset="0"/>
                          <a:ea typeface="+mn-ea"/>
                          <a:cs typeface="+mn-cs"/>
                        </a:rPr>
                        <a:t>Describing what people do (technology</a:t>
                      </a: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0005"/>
                  </a:ext>
                </a:extLst>
              </a:tr>
              <a:tr h="10333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Century Gothic" panose="020B0502020202020204" pitchFamily="34" charset="0"/>
                          <a:cs typeface="Arial" panose="020B0604020202020204" pitchFamily="34" charset="0"/>
                        </a:rPr>
                        <a:t>Summer Term 2</a:t>
                      </a:r>
                    </a:p>
                    <a:p>
                      <a:endParaRPr lang="en-GB" sz="1400" dirty="0">
                        <a:solidFill>
                          <a:schemeClr val="tx1"/>
                        </a:solidFill>
                        <a:latin typeface="Century Gothic" panose="020B0502020202020204" pitchFamily="34" charset="0"/>
                        <a:cs typeface="Arial" panose="020B0604020202020204" pitchFamily="34" charset="0"/>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u="none" strike="noStrike" kern="1200" dirty="0">
                          <a:solidFill>
                            <a:schemeClr val="tx1"/>
                          </a:solidFill>
                          <a:effectLst/>
                          <a:latin typeface="Century Gothic" panose="020B0502020202020204" pitchFamily="34" charset="0"/>
                          <a:ea typeface="+mn-ea"/>
                          <a:cs typeface="+mn-cs"/>
                        </a:rPr>
                        <a:t>Describing</a:t>
                      </a:r>
                      <a:r>
                        <a:rPr lang="en-GB" sz="1400" u="none" strike="noStrike" kern="1200" baseline="0" dirty="0">
                          <a:solidFill>
                            <a:schemeClr val="tx1"/>
                          </a:solidFill>
                          <a:effectLst/>
                          <a:latin typeface="Century Gothic" panose="020B0502020202020204" pitchFamily="34" charset="0"/>
                          <a:ea typeface="+mn-ea"/>
                          <a:cs typeface="+mn-cs"/>
                        </a:rPr>
                        <a:t> people and possessions</a:t>
                      </a:r>
                      <a:endParaRPr lang="en-GB" sz="1400" u="none" strike="noStrike" kern="1200" dirty="0">
                        <a:solidFill>
                          <a:schemeClr val="tx1"/>
                        </a:solidFill>
                        <a:effectLst/>
                        <a:latin typeface="Century Gothic" panose="020B0502020202020204" pitchFamily="34" charset="0"/>
                        <a:ea typeface="+mn-ea"/>
                        <a:cs typeface="+mn-cs"/>
                      </a:endParaRPr>
                    </a:p>
                    <a:p>
                      <a:pPr marL="0" lvl="0" indent="0" algn="l" defTabSz="914400" rtl="0" eaLnBrk="1" latinLnBrk="0" hangingPunct="1">
                        <a:lnSpc>
                          <a:spcPct val="115000"/>
                        </a:lnSpc>
                        <a:spcAft>
                          <a:spcPts val="0"/>
                        </a:spcAft>
                        <a:buFontTx/>
                        <a:buNone/>
                      </a:pPr>
                      <a:r>
                        <a:rPr lang="en-GB" sz="1400" u="none" strike="noStrike" kern="1200" dirty="0">
                          <a:solidFill>
                            <a:schemeClr val="tx1"/>
                          </a:solidFill>
                          <a:effectLst/>
                          <a:latin typeface="Century Gothic" panose="020B0502020202020204" pitchFamily="34" charset="0"/>
                          <a:ea typeface="+mn-ea"/>
                          <a:cs typeface="+mn-cs"/>
                        </a:rPr>
                        <a:t>Describing when and where people go</a:t>
                      </a:r>
                      <a:br>
                        <a:rPr lang="en-GB" sz="1400" u="none" strike="noStrike" kern="1200" dirty="0">
                          <a:solidFill>
                            <a:schemeClr val="tx1"/>
                          </a:solidFill>
                          <a:effectLst/>
                          <a:latin typeface="Century Gothic" panose="020B0502020202020204" pitchFamily="34" charset="0"/>
                          <a:ea typeface="+mn-ea"/>
                          <a:cs typeface="+mn-cs"/>
                        </a:rPr>
                      </a:br>
                      <a:r>
                        <a:rPr lang="en-GB" sz="1400" u="none" strike="noStrike" kern="1200" dirty="0">
                          <a:solidFill>
                            <a:schemeClr val="tx1"/>
                          </a:solidFill>
                          <a:effectLst/>
                          <a:latin typeface="Century Gothic" panose="020B0502020202020204" pitchFamily="34" charset="0"/>
                          <a:ea typeface="+mn-ea"/>
                          <a:cs typeface="+mn-cs"/>
                        </a:rPr>
                        <a:t>Describing future plans</a:t>
                      </a: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EA873768-414D-45EC-BC1F-B9BBCEE38269}"/>
              </a:ext>
            </a:extLst>
          </p:cNvPr>
          <p:cNvSpPr>
            <a:spLocks noGrp="1"/>
          </p:cNvSpPr>
          <p:nvPr>
            <p:ph type="sldNum" sz="quarter" idx="12"/>
          </p:nvPr>
        </p:nvSpPr>
        <p:spPr>
          <a:xfrm>
            <a:off x="5141168" y="8718995"/>
            <a:ext cx="1600200" cy="635000"/>
          </a:xfrm>
        </p:spPr>
        <p:txBody>
          <a:bodyPr/>
          <a:lstStyle/>
          <a:p>
            <a:r>
              <a:rPr lang="en-GB" altLang="en-US" b="1" dirty="0">
                <a:latin typeface="Century Gothic" panose="020B0502020202020204" pitchFamily="34" charset="0"/>
              </a:rPr>
              <a:t>2</a:t>
            </a:r>
          </a:p>
        </p:txBody>
      </p:sp>
      <p:sp>
        <p:nvSpPr>
          <p:cNvPr id="3" name="Title 2" hidden="1">
            <a:extLst>
              <a:ext uri="{FF2B5EF4-FFF2-40B4-BE49-F238E27FC236}">
                <a16:creationId xmlns:a16="http://schemas.microsoft.com/office/drawing/2014/main" id="{8486A3E4-522D-824E-9C55-B13E3E028936}"/>
              </a:ext>
            </a:extLst>
          </p:cNvPr>
          <p:cNvSpPr>
            <a:spLocks noGrp="1"/>
          </p:cNvSpPr>
          <p:nvPr>
            <p:ph type="title" idx="4294967295"/>
          </p:nvPr>
        </p:nvSpPr>
        <p:spPr/>
        <p:txBody>
          <a:bodyPr/>
          <a:lstStyle/>
          <a:p>
            <a:r>
              <a:rPr lang="en-US" dirty="0"/>
              <a:t>Overview</a:t>
            </a:r>
          </a:p>
        </p:txBody>
      </p:sp>
    </p:spTree>
    <p:extLst>
      <p:ext uri="{BB962C8B-B14F-4D97-AF65-F5344CB8AC3E}">
        <p14:creationId xmlns:p14="http://schemas.microsoft.com/office/powerpoint/2010/main" val="2262722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p:cNvSpPr/>
          <p:nvPr/>
        </p:nvSpPr>
        <p:spPr>
          <a:xfrm>
            <a:off x="116632" y="602268"/>
            <a:ext cx="6240811"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Present tense -</a:t>
            </a:r>
            <a:r>
              <a:rPr lang="en-GB" b="1" dirty="0" err="1">
                <a:solidFill>
                  <a:srgbClr val="000000"/>
                </a:solidFill>
                <a:latin typeface="Century Gothic" panose="020B0502020202020204" pitchFamily="34" charset="0"/>
              </a:rPr>
              <a:t>ar</a:t>
            </a:r>
            <a:r>
              <a:rPr lang="en-GB" b="1" dirty="0">
                <a:solidFill>
                  <a:srgbClr val="000000"/>
                </a:solidFill>
                <a:latin typeface="Century Gothic" panose="020B0502020202020204" pitchFamily="34" charset="0"/>
              </a:rPr>
              <a:t> verbs: 1</a:t>
            </a:r>
            <a:r>
              <a:rPr lang="en-GB" b="1" baseline="30000" dirty="0">
                <a:solidFill>
                  <a:srgbClr val="000000"/>
                </a:solidFill>
                <a:latin typeface="Century Gothic" panose="020B0502020202020204" pitchFamily="34" charset="0"/>
              </a:rPr>
              <a:t>st</a:t>
            </a:r>
            <a:r>
              <a:rPr lang="en-GB" b="1" dirty="0">
                <a:solidFill>
                  <a:srgbClr val="000000"/>
                </a:solidFill>
                <a:latin typeface="Century Gothic" panose="020B0502020202020204" pitchFamily="34" charset="0"/>
              </a:rPr>
              <a:t> person plural (we) </a:t>
            </a:r>
            <a:r>
              <a:rPr lang="en-GB" b="1" dirty="0">
                <a:solidFill>
                  <a:srgbClr val="000000"/>
                </a:solidFill>
                <a:latin typeface="Century Gothic" panose="020B0502020202020204" pitchFamily="34" charset="0"/>
                <a:sym typeface="Wingdings" panose="05000000000000000000" pitchFamily="2" charset="2"/>
              </a:rPr>
              <a:t> -</a:t>
            </a:r>
            <a:r>
              <a:rPr lang="en-GB" b="1" dirty="0" err="1">
                <a:solidFill>
                  <a:srgbClr val="000000"/>
                </a:solidFill>
                <a:latin typeface="Century Gothic" panose="020B0502020202020204" pitchFamily="34" charset="0"/>
                <a:sym typeface="Wingdings" panose="05000000000000000000" pitchFamily="2" charset="2"/>
              </a:rPr>
              <a:t>amos</a:t>
            </a:r>
            <a:endParaRPr lang="en-GB" b="1" dirty="0">
              <a:solidFill>
                <a:srgbClr val="000000"/>
              </a:solidFill>
              <a:latin typeface="Century Gothic" panose="020B0502020202020204" pitchFamily="34" charset="0"/>
            </a:endParaRPr>
          </a:p>
        </p:txBody>
      </p:sp>
      <p:sp>
        <p:nvSpPr>
          <p:cNvPr id="6" name="ZoneTexte 2">
            <a:extLst>
              <a:ext uri="{FF2B5EF4-FFF2-40B4-BE49-F238E27FC236}">
                <a16:creationId xmlns:a16="http://schemas.microsoft.com/office/drawing/2014/main" id="{D164AFBC-A1A6-44A3-B9CB-5AC3B5C249B6}"/>
              </a:ext>
            </a:extLst>
          </p:cNvPr>
          <p:cNvSpPr txBox="1"/>
          <p:nvPr/>
        </p:nvSpPr>
        <p:spPr>
          <a:xfrm>
            <a:off x="116633" y="974582"/>
            <a:ext cx="6741368" cy="584775"/>
          </a:xfrm>
          <a:prstGeom prst="rect">
            <a:avLst/>
          </a:prstGeom>
          <a:noFill/>
        </p:spPr>
        <p:txBody>
          <a:bodyPr wrap="square" rtlCol="0">
            <a:spAutoFit/>
          </a:bodyPr>
          <a:lstStyle/>
          <a:p>
            <a:pPr fontAlgn="auto">
              <a:spcBef>
                <a:spcPts val="0"/>
              </a:spcBef>
              <a:spcAft>
                <a:spcPts val="0"/>
              </a:spcAft>
            </a:pPr>
            <a:r>
              <a:rPr lang="en-US" sz="1600" dirty="0">
                <a:latin typeface="Century Gothic" panose="020F0302020204030204"/>
              </a:rPr>
              <a:t>Remember that present tense –ar verbs </a:t>
            </a:r>
            <a:r>
              <a:rPr lang="en-US" sz="1600" i="1" u="sng" dirty="0">
                <a:latin typeface="Century Gothic" panose="020F0302020204030204"/>
              </a:rPr>
              <a:t>change </a:t>
            </a:r>
            <a:r>
              <a:rPr lang="en-US" sz="1600" dirty="0">
                <a:latin typeface="Century Gothic" panose="020F0302020204030204"/>
              </a:rPr>
              <a:t>depending on who the verb refers to.</a:t>
            </a:r>
          </a:p>
        </p:txBody>
      </p:sp>
      <p:sp>
        <p:nvSpPr>
          <p:cNvPr id="7" name="ZoneTexte 5">
            <a:extLst>
              <a:ext uri="{FF2B5EF4-FFF2-40B4-BE49-F238E27FC236}">
                <a16:creationId xmlns:a16="http://schemas.microsoft.com/office/drawing/2014/main" id="{9B668377-F975-440C-87D8-16236E774750}"/>
              </a:ext>
            </a:extLst>
          </p:cNvPr>
          <p:cNvSpPr txBox="1"/>
          <p:nvPr/>
        </p:nvSpPr>
        <p:spPr>
          <a:xfrm>
            <a:off x="118877" y="2287570"/>
            <a:ext cx="6741368" cy="584775"/>
          </a:xfrm>
          <a:prstGeom prst="rect">
            <a:avLst/>
          </a:prstGeom>
          <a:noFill/>
        </p:spPr>
        <p:txBody>
          <a:bodyPr wrap="square" rtlCol="0">
            <a:spAutoFit/>
          </a:bodyPr>
          <a:lstStyle/>
          <a:p>
            <a:pPr fontAlgn="auto">
              <a:spcBef>
                <a:spcPts val="0"/>
              </a:spcBef>
              <a:spcAft>
                <a:spcPts val="0"/>
              </a:spcAft>
            </a:pPr>
            <a:r>
              <a:rPr lang="en-US" sz="1600" dirty="0">
                <a:latin typeface="Century Gothic" panose="020F0302020204030204"/>
              </a:rPr>
              <a:t>To mean ‘we’ with an –</a:t>
            </a:r>
            <a:r>
              <a:rPr lang="en-US" sz="1600" b="1" dirty="0">
                <a:latin typeface="Century Gothic" panose="020F0302020204030204"/>
              </a:rPr>
              <a:t>ar</a:t>
            </a:r>
            <a:r>
              <a:rPr lang="en-US" sz="1600" dirty="0">
                <a:latin typeface="Century Gothic" panose="020F0302020204030204"/>
              </a:rPr>
              <a:t> verb, remove –</a:t>
            </a:r>
            <a:r>
              <a:rPr lang="en-US" sz="1600" b="1" dirty="0">
                <a:latin typeface="Century Gothic" panose="020F0302020204030204"/>
              </a:rPr>
              <a:t>ar</a:t>
            </a:r>
            <a:r>
              <a:rPr lang="en-US" sz="1600" dirty="0">
                <a:latin typeface="Century Gothic" panose="020F0302020204030204"/>
              </a:rPr>
              <a:t> and add –</a:t>
            </a:r>
            <a:r>
              <a:rPr lang="en-US" sz="1600" b="1" dirty="0">
                <a:latin typeface="Century Gothic" panose="020F0302020204030204"/>
              </a:rPr>
              <a:t>amos</a:t>
            </a:r>
            <a:r>
              <a:rPr lang="en-US" sz="1600" dirty="0">
                <a:latin typeface="Century Gothic" panose="020F0302020204030204"/>
              </a:rPr>
              <a:t> to the stem.</a:t>
            </a:r>
          </a:p>
        </p:txBody>
      </p:sp>
      <p:sp>
        <p:nvSpPr>
          <p:cNvPr id="8" name="ZoneTexte 11">
            <a:extLst>
              <a:ext uri="{FF2B5EF4-FFF2-40B4-BE49-F238E27FC236}">
                <a16:creationId xmlns:a16="http://schemas.microsoft.com/office/drawing/2014/main" id="{ADDBC5CA-B42A-4441-8757-56CEB26F75B3}"/>
              </a:ext>
            </a:extLst>
          </p:cNvPr>
          <p:cNvSpPr txBox="1"/>
          <p:nvPr/>
        </p:nvSpPr>
        <p:spPr>
          <a:xfrm>
            <a:off x="1198114" y="1929304"/>
            <a:ext cx="2788153" cy="338554"/>
          </a:xfrm>
          <a:prstGeom prst="rect">
            <a:avLst/>
          </a:prstGeom>
          <a:noFill/>
        </p:spPr>
        <p:txBody>
          <a:bodyPr wrap="square" rtlCol="0">
            <a:spAutoFit/>
          </a:bodyPr>
          <a:lstStyle/>
          <a:p>
            <a:pPr fontAlgn="auto">
              <a:spcBef>
                <a:spcPts val="0"/>
              </a:spcBef>
              <a:spcAft>
                <a:spcPts val="0"/>
              </a:spcAft>
            </a:pPr>
            <a:r>
              <a:rPr lang="es-ES" sz="1600" dirty="0">
                <a:latin typeface="Century Gothic" panose="020F0302020204030204"/>
              </a:rPr>
              <a:t>Lleg</a:t>
            </a:r>
            <a:r>
              <a:rPr lang="es-ES" sz="1600" b="1" dirty="0">
                <a:latin typeface="Century Gothic" panose="020F0302020204030204"/>
              </a:rPr>
              <a:t>amos</a:t>
            </a:r>
            <a:r>
              <a:rPr lang="es-ES" sz="1600" dirty="0">
                <a:latin typeface="Century Gothic" panose="020F0302020204030204"/>
              </a:rPr>
              <a:t> tarde.</a:t>
            </a:r>
          </a:p>
        </p:txBody>
      </p:sp>
      <p:sp>
        <p:nvSpPr>
          <p:cNvPr id="9" name="ZoneTexte 12">
            <a:extLst>
              <a:ext uri="{FF2B5EF4-FFF2-40B4-BE49-F238E27FC236}">
                <a16:creationId xmlns:a16="http://schemas.microsoft.com/office/drawing/2014/main" id="{631A418F-8FBD-44B7-B0B2-8A38CEA12794}"/>
              </a:ext>
            </a:extLst>
          </p:cNvPr>
          <p:cNvSpPr txBox="1"/>
          <p:nvPr/>
        </p:nvSpPr>
        <p:spPr>
          <a:xfrm>
            <a:off x="1218316" y="1584074"/>
            <a:ext cx="2788153" cy="338554"/>
          </a:xfrm>
          <a:prstGeom prst="rect">
            <a:avLst/>
          </a:prstGeom>
          <a:noFill/>
        </p:spPr>
        <p:txBody>
          <a:bodyPr wrap="square" rtlCol="0">
            <a:spAutoFit/>
          </a:bodyPr>
          <a:lstStyle/>
          <a:p>
            <a:pPr fontAlgn="auto">
              <a:spcBef>
                <a:spcPts val="0"/>
              </a:spcBef>
              <a:spcAft>
                <a:spcPts val="0"/>
              </a:spcAft>
            </a:pPr>
            <a:r>
              <a:rPr lang="es-ES" sz="1600" dirty="0">
                <a:latin typeface="Century Gothic" panose="020F0302020204030204"/>
              </a:rPr>
              <a:t>Lleg</a:t>
            </a:r>
            <a:r>
              <a:rPr lang="es-ES" sz="1600" b="1" dirty="0">
                <a:latin typeface="Century Gothic" panose="020F0302020204030204"/>
              </a:rPr>
              <a:t>o</a:t>
            </a:r>
            <a:r>
              <a:rPr lang="es-ES" sz="1600" dirty="0">
                <a:latin typeface="Century Gothic" panose="020F0302020204030204"/>
              </a:rPr>
              <a:t> tarde.</a:t>
            </a:r>
          </a:p>
        </p:txBody>
      </p:sp>
      <p:sp>
        <p:nvSpPr>
          <p:cNvPr id="10" name="ZoneTexte 13">
            <a:extLst>
              <a:ext uri="{FF2B5EF4-FFF2-40B4-BE49-F238E27FC236}">
                <a16:creationId xmlns:a16="http://schemas.microsoft.com/office/drawing/2014/main" id="{E2DF3248-A072-4D81-9BE4-BD6F1D4F07DD}"/>
              </a:ext>
            </a:extLst>
          </p:cNvPr>
          <p:cNvSpPr txBox="1"/>
          <p:nvPr/>
        </p:nvSpPr>
        <p:spPr>
          <a:xfrm>
            <a:off x="3202885" y="1930670"/>
            <a:ext cx="2788153" cy="338554"/>
          </a:xfrm>
          <a:prstGeom prst="rect">
            <a:avLst/>
          </a:prstGeom>
          <a:noFill/>
        </p:spPr>
        <p:txBody>
          <a:bodyPr wrap="square" rtlCol="0">
            <a:spAutoFit/>
          </a:bodyPr>
          <a:lstStyle/>
          <a:p>
            <a:pPr fontAlgn="auto">
              <a:spcBef>
                <a:spcPts val="0"/>
              </a:spcBef>
              <a:spcAft>
                <a:spcPts val="0"/>
              </a:spcAft>
            </a:pPr>
            <a:r>
              <a:rPr lang="en-US" sz="1600" dirty="0">
                <a:latin typeface="Century Gothic" panose="020F0302020204030204"/>
              </a:rPr>
              <a:t>We arrive late.</a:t>
            </a:r>
          </a:p>
        </p:txBody>
      </p:sp>
      <p:sp>
        <p:nvSpPr>
          <p:cNvPr id="11" name="ZoneTexte 14">
            <a:extLst>
              <a:ext uri="{FF2B5EF4-FFF2-40B4-BE49-F238E27FC236}">
                <a16:creationId xmlns:a16="http://schemas.microsoft.com/office/drawing/2014/main" id="{61B46173-CA96-4662-9498-4E906F55F9B8}"/>
              </a:ext>
            </a:extLst>
          </p:cNvPr>
          <p:cNvSpPr txBox="1"/>
          <p:nvPr/>
        </p:nvSpPr>
        <p:spPr>
          <a:xfrm>
            <a:off x="3229059" y="1606150"/>
            <a:ext cx="2788153" cy="338554"/>
          </a:xfrm>
          <a:prstGeom prst="rect">
            <a:avLst/>
          </a:prstGeom>
          <a:noFill/>
        </p:spPr>
        <p:txBody>
          <a:bodyPr wrap="square" rtlCol="0">
            <a:spAutoFit/>
          </a:bodyPr>
          <a:lstStyle/>
          <a:p>
            <a:pPr fontAlgn="auto">
              <a:spcBef>
                <a:spcPts val="0"/>
              </a:spcBef>
              <a:spcAft>
                <a:spcPts val="0"/>
              </a:spcAft>
            </a:pPr>
            <a:r>
              <a:rPr lang="en-US" sz="1600" dirty="0">
                <a:latin typeface="Century Gothic" panose="020F0302020204030204"/>
              </a:rPr>
              <a:t>I arrive late</a:t>
            </a:r>
            <a:r>
              <a:rPr lang="es-ES" sz="1600" dirty="0">
                <a:latin typeface="Century Gothic" panose="020F0302020204030204"/>
              </a:rPr>
              <a:t>. </a:t>
            </a:r>
          </a:p>
        </p:txBody>
      </p:sp>
      <p:cxnSp>
        <p:nvCxnSpPr>
          <p:cNvPr id="12" name="Connecteur droit avec flèche 16">
            <a:extLst>
              <a:ext uri="{FF2B5EF4-FFF2-40B4-BE49-F238E27FC236}">
                <a16:creationId xmlns:a16="http://schemas.microsoft.com/office/drawing/2014/main" id="{7757157A-96C1-4B27-A975-16BBB4A10E8C}"/>
              </a:ext>
            </a:extLst>
          </p:cNvPr>
          <p:cNvCxnSpPr>
            <a:cxnSpLocks/>
          </p:cNvCxnSpPr>
          <p:nvPr/>
        </p:nvCxnSpPr>
        <p:spPr>
          <a:xfrm>
            <a:off x="3000362" y="2957797"/>
            <a:ext cx="856892" cy="0"/>
          </a:xfrm>
          <a:prstGeom prst="straightConnector1">
            <a:avLst/>
          </a:prstGeom>
          <a:noFill/>
          <a:ln w="76200" cap="flat" cmpd="sng" algn="ctr">
            <a:solidFill>
              <a:srgbClr val="ED7D31"/>
            </a:solidFill>
            <a:prstDash val="solid"/>
            <a:miter lim="800000"/>
            <a:tailEnd type="triangle"/>
          </a:ln>
          <a:effectLst/>
        </p:spPr>
      </p:cxnSp>
      <p:sp>
        <p:nvSpPr>
          <p:cNvPr id="13" name="ZoneTexte 18">
            <a:extLst>
              <a:ext uri="{FF2B5EF4-FFF2-40B4-BE49-F238E27FC236}">
                <a16:creationId xmlns:a16="http://schemas.microsoft.com/office/drawing/2014/main" id="{DE672866-C21F-4211-85B9-9E6835043FCC}"/>
              </a:ext>
            </a:extLst>
          </p:cNvPr>
          <p:cNvSpPr txBox="1"/>
          <p:nvPr/>
        </p:nvSpPr>
        <p:spPr>
          <a:xfrm>
            <a:off x="2085164" y="2780036"/>
            <a:ext cx="1288710" cy="341160"/>
          </a:xfrm>
          <a:prstGeom prst="rect">
            <a:avLst/>
          </a:prstGeom>
          <a:noFill/>
        </p:spPr>
        <p:txBody>
          <a:bodyPr wrap="square" rtlCol="0">
            <a:spAutoFit/>
          </a:bodyPr>
          <a:lstStyle/>
          <a:p>
            <a:pPr fontAlgn="auto">
              <a:spcBef>
                <a:spcPts val="0"/>
              </a:spcBef>
              <a:spcAft>
                <a:spcPts val="0"/>
              </a:spcAft>
            </a:pPr>
            <a:r>
              <a:rPr lang="fr-CA" sz="1600" dirty="0" err="1">
                <a:latin typeface="Century Gothic" panose="020F0302020204030204"/>
              </a:rPr>
              <a:t>compr</a:t>
            </a:r>
            <a:r>
              <a:rPr lang="fr-CA" sz="1600" dirty="0">
                <a:latin typeface="Century Gothic" panose="020F0302020204030204"/>
              </a:rPr>
              <a:t>-</a:t>
            </a:r>
            <a:endParaRPr lang="en-CA" sz="1600" dirty="0">
              <a:latin typeface="Century Gothic" panose="020F0302020204030204"/>
            </a:endParaRPr>
          </a:p>
        </p:txBody>
      </p:sp>
      <p:sp>
        <p:nvSpPr>
          <p:cNvPr id="14" name="ZoneTexte 21">
            <a:extLst>
              <a:ext uri="{FF2B5EF4-FFF2-40B4-BE49-F238E27FC236}">
                <a16:creationId xmlns:a16="http://schemas.microsoft.com/office/drawing/2014/main" id="{A5206ADB-EE94-4E7D-BFDB-0593BD3D91F8}"/>
              </a:ext>
            </a:extLst>
          </p:cNvPr>
          <p:cNvSpPr txBox="1"/>
          <p:nvPr/>
        </p:nvSpPr>
        <p:spPr>
          <a:xfrm>
            <a:off x="3894580" y="2788520"/>
            <a:ext cx="2111238" cy="338554"/>
          </a:xfrm>
          <a:prstGeom prst="rect">
            <a:avLst/>
          </a:prstGeom>
          <a:noFill/>
        </p:spPr>
        <p:txBody>
          <a:bodyPr wrap="square" rtlCol="0">
            <a:spAutoFit/>
          </a:bodyPr>
          <a:lstStyle/>
          <a:p>
            <a:pPr fontAlgn="auto">
              <a:spcBef>
                <a:spcPts val="0"/>
              </a:spcBef>
              <a:spcAft>
                <a:spcPts val="0"/>
              </a:spcAft>
            </a:pPr>
            <a:r>
              <a:rPr lang="es-ES" sz="1600" dirty="0">
                <a:latin typeface="Century Gothic" panose="020F0302020204030204"/>
              </a:rPr>
              <a:t>compr</a:t>
            </a:r>
            <a:r>
              <a:rPr lang="es-ES" sz="1600" b="1" dirty="0">
                <a:latin typeface="Century Gothic" panose="020F0302020204030204"/>
              </a:rPr>
              <a:t>amos</a:t>
            </a:r>
          </a:p>
        </p:txBody>
      </p:sp>
      <p:cxnSp>
        <p:nvCxnSpPr>
          <p:cNvPr id="15" name="Connecteur droit avec flèche 22">
            <a:extLst>
              <a:ext uri="{FF2B5EF4-FFF2-40B4-BE49-F238E27FC236}">
                <a16:creationId xmlns:a16="http://schemas.microsoft.com/office/drawing/2014/main" id="{2C37D334-C3E7-4E56-AAA0-9C0F4788F971}"/>
              </a:ext>
            </a:extLst>
          </p:cNvPr>
          <p:cNvCxnSpPr>
            <a:cxnSpLocks/>
          </p:cNvCxnSpPr>
          <p:nvPr/>
        </p:nvCxnSpPr>
        <p:spPr>
          <a:xfrm>
            <a:off x="3000362" y="3402309"/>
            <a:ext cx="993921" cy="0"/>
          </a:xfrm>
          <a:prstGeom prst="straightConnector1">
            <a:avLst/>
          </a:prstGeom>
          <a:noFill/>
          <a:ln w="76200" cap="flat" cmpd="sng" algn="ctr">
            <a:solidFill>
              <a:srgbClr val="ED7D31"/>
            </a:solidFill>
            <a:prstDash val="solid"/>
            <a:miter lim="800000"/>
            <a:tailEnd type="triangle"/>
          </a:ln>
          <a:effectLst/>
        </p:spPr>
      </p:cxnSp>
      <p:sp>
        <p:nvSpPr>
          <p:cNvPr id="16" name="ZoneTexte 23">
            <a:extLst>
              <a:ext uri="{FF2B5EF4-FFF2-40B4-BE49-F238E27FC236}">
                <a16:creationId xmlns:a16="http://schemas.microsoft.com/office/drawing/2014/main" id="{328A0AE9-F6C6-4257-9A53-E4F69A910CEA}"/>
              </a:ext>
            </a:extLst>
          </p:cNvPr>
          <p:cNvSpPr txBox="1"/>
          <p:nvPr/>
        </p:nvSpPr>
        <p:spPr>
          <a:xfrm>
            <a:off x="2135083" y="3212106"/>
            <a:ext cx="2303362" cy="338554"/>
          </a:xfrm>
          <a:prstGeom prst="rect">
            <a:avLst/>
          </a:prstGeom>
          <a:noFill/>
        </p:spPr>
        <p:txBody>
          <a:bodyPr wrap="square" rtlCol="0">
            <a:spAutoFit/>
          </a:bodyPr>
          <a:lstStyle/>
          <a:p>
            <a:pPr fontAlgn="auto">
              <a:spcBef>
                <a:spcPts val="0"/>
              </a:spcBef>
              <a:spcAft>
                <a:spcPts val="0"/>
              </a:spcAft>
            </a:pPr>
            <a:r>
              <a:rPr lang="fr-CA" sz="1600" dirty="0" err="1">
                <a:latin typeface="Century Gothic" panose="020F0302020204030204"/>
              </a:rPr>
              <a:t>habl</a:t>
            </a:r>
            <a:r>
              <a:rPr lang="fr-CA" sz="1600" dirty="0">
                <a:latin typeface="Century Gothic" panose="020F0302020204030204"/>
              </a:rPr>
              <a:t>-</a:t>
            </a:r>
            <a:endParaRPr lang="en-CA" sz="1600" dirty="0">
              <a:latin typeface="Century Gothic" panose="020F0302020204030204"/>
            </a:endParaRPr>
          </a:p>
        </p:txBody>
      </p:sp>
      <p:sp>
        <p:nvSpPr>
          <p:cNvPr id="17" name="ZoneTexte 24">
            <a:extLst>
              <a:ext uri="{FF2B5EF4-FFF2-40B4-BE49-F238E27FC236}">
                <a16:creationId xmlns:a16="http://schemas.microsoft.com/office/drawing/2014/main" id="{3ADEBB78-C610-4A29-8E24-9CF36D481EE5}"/>
              </a:ext>
            </a:extLst>
          </p:cNvPr>
          <p:cNvSpPr txBox="1"/>
          <p:nvPr/>
        </p:nvSpPr>
        <p:spPr>
          <a:xfrm>
            <a:off x="4025715" y="3233032"/>
            <a:ext cx="1848967" cy="338554"/>
          </a:xfrm>
          <a:prstGeom prst="rect">
            <a:avLst/>
          </a:prstGeom>
          <a:noFill/>
        </p:spPr>
        <p:txBody>
          <a:bodyPr wrap="square" rtlCol="0">
            <a:spAutoFit/>
          </a:bodyPr>
          <a:lstStyle/>
          <a:p>
            <a:pPr fontAlgn="auto">
              <a:spcBef>
                <a:spcPts val="0"/>
              </a:spcBef>
              <a:spcAft>
                <a:spcPts val="0"/>
              </a:spcAft>
            </a:pPr>
            <a:r>
              <a:rPr lang="es-ES" sz="1600" dirty="0">
                <a:latin typeface="Century Gothic" panose="020F0302020204030204"/>
              </a:rPr>
              <a:t>habl</a:t>
            </a:r>
            <a:r>
              <a:rPr lang="es-ES" sz="1600" b="1" dirty="0">
                <a:latin typeface="Century Gothic" panose="020F0302020204030204"/>
              </a:rPr>
              <a:t>amos</a:t>
            </a:r>
          </a:p>
        </p:txBody>
      </p:sp>
      <p:sp>
        <p:nvSpPr>
          <p:cNvPr id="18" name="ZoneTexte 13">
            <a:extLst>
              <a:ext uri="{FF2B5EF4-FFF2-40B4-BE49-F238E27FC236}">
                <a16:creationId xmlns:a16="http://schemas.microsoft.com/office/drawing/2014/main" id="{E2DF3248-A072-4D81-9BE4-BD6F1D4F07DD}"/>
              </a:ext>
            </a:extLst>
          </p:cNvPr>
          <p:cNvSpPr txBox="1"/>
          <p:nvPr/>
        </p:nvSpPr>
        <p:spPr>
          <a:xfrm>
            <a:off x="5361157" y="2780036"/>
            <a:ext cx="2788153" cy="338554"/>
          </a:xfrm>
          <a:prstGeom prst="rect">
            <a:avLst/>
          </a:prstGeom>
          <a:noFill/>
        </p:spPr>
        <p:txBody>
          <a:bodyPr wrap="square" rtlCol="0">
            <a:spAutoFit/>
          </a:bodyPr>
          <a:lstStyle/>
          <a:p>
            <a:pPr fontAlgn="auto">
              <a:spcBef>
                <a:spcPts val="0"/>
              </a:spcBef>
              <a:spcAft>
                <a:spcPts val="0"/>
              </a:spcAft>
            </a:pPr>
            <a:r>
              <a:rPr lang="en-US" sz="1600" dirty="0">
                <a:latin typeface="Century Gothic" panose="020F0302020204030204"/>
              </a:rPr>
              <a:t>we buy</a:t>
            </a:r>
          </a:p>
        </p:txBody>
      </p:sp>
      <p:sp>
        <p:nvSpPr>
          <p:cNvPr id="19" name="ZoneTexte 13">
            <a:extLst>
              <a:ext uri="{FF2B5EF4-FFF2-40B4-BE49-F238E27FC236}">
                <a16:creationId xmlns:a16="http://schemas.microsoft.com/office/drawing/2014/main" id="{E2DF3248-A072-4D81-9BE4-BD6F1D4F07DD}"/>
              </a:ext>
            </a:extLst>
          </p:cNvPr>
          <p:cNvSpPr txBox="1"/>
          <p:nvPr/>
        </p:nvSpPr>
        <p:spPr>
          <a:xfrm>
            <a:off x="5350813" y="3225292"/>
            <a:ext cx="2788153" cy="338554"/>
          </a:xfrm>
          <a:prstGeom prst="rect">
            <a:avLst/>
          </a:prstGeom>
          <a:noFill/>
        </p:spPr>
        <p:txBody>
          <a:bodyPr wrap="square" rtlCol="0">
            <a:spAutoFit/>
          </a:bodyPr>
          <a:lstStyle/>
          <a:p>
            <a:pPr fontAlgn="auto">
              <a:spcBef>
                <a:spcPts val="0"/>
              </a:spcBef>
              <a:spcAft>
                <a:spcPts val="0"/>
              </a:spcAft>
            </a:pPr>
            <a:r>
              <a:rPr lang="en-US" sz="1600" dirty="0">
                <a:latin typeface="Century Gothic" panose="020F0302020204030204"/>
              </a:rPr>
              <a:t>we speak</a:t>
            </a:r>
          </a:p>
        </p:txBody>
      </p:sp>
      <p:sp>
        <p:nvSpPr>
          <p:cNvPr id="22" name="ZoneTexte 18">
            <a:extLst>
              <a:ext uri="{FF2B5EF4-FFF2-40B4-BE49-F238E27FC236}">
                <a16:creationId xmlns:a16="http://schemas.microsoft.com/office/drawing/2014/main" id="{DE672866-C21F-4211-85B9-9E6835043FCC}"/>
              </a:ext>
            </a:extLst>
          </p:cNvPr>
          <p:cNvSpPr txBox="1"/>
          <p:nvPr/>
        </p:nvSpPr>
        <p:spPr>
          <a:xfrm>
            <a:off x="600830" y="2826794"/>
            <a:ext cx="2303362" cy="338554"/>
          </a:xfrm>
          <a:prstGeom prst="rect">
            <a:avLst/>
          </a:prstGeom>
          <a:noFill/>
        </p:spPr>
        <p:txBody>
          <a:bodyPr wrap="square" rtlCol="0">
            <a:spAutoFit/>
          </a:bodyPr>
          <a:lstStyle/>
          <a:p>
            <a:pPr fontAlgn="auto">
              <a:spcBef>
                <a:spcPts val="0"/>
              </a:spcBef>
              <a:spcAft>
                <a:spcPts val="0"/>
              </a:spcAft>
            </a:pPr>
            <a:r>
              <a:rPr lang="fr-CA" sz="1600" dirty="0" err="1">
                <a:latin typeface="Century Gothic" panose="020F0302020204030204"/>
              </a:rPr>
              <a:t>compr</a:t>
            </a:r>
            <a:r>
              <a:rPr lang="fr-CA" sz="1600" strike="sngStrike" dirty="0" err="1">
                <a:latin typeface="Century Gothic" panose="020F0302020204030204"/>
              </a:rPr>
              <a:t>ar</a:t>
            </a:r>
            <a:endParaRPr lang="en-CA" sz="1600" strike="sngStrike" dirty="0">
              <a:latin typeface="Century Gothic" panose="020F0302020204030204"/>
            </a:endParaRPr>
          </a:p>
        </p:txBody>
      </p:sp>
      <p:sp>
        <p:nvSpPr>
          <p:cNvPr id="23" name="ZoneTexte 23">
            <a:extLst>
              <a:ext uri="{FF2B5EF4-FFF2-40B4-BE49-F238E27FC236}">
                <a16:creationId xmlns:a16="http://schemas.microsoft.com/office/drawing/2014/main" id="{328A0AE9-F6C6-4257-9A53-E4F69A910CEA}"/>
              </a:ext>
            </a:extLst>
          </p:cNvPr>
          <p:cNvSpPr txBox="1"/>
          <p:nvPr/>
        </p:nvSpPr>
        <p:spPr>
          <a:xfrm>
            <a:off x="605016" y="3227154"/>
            <a:ext cx="1530067" cy="338554"/>
          </a:xfrm>
          <a:prstGeom prst="rect">
            <a:avLst/>
          </a:prstGeom>
          <a:noFill/>
        </p:spPr>
        <p:txBody>
          <a:bodyPr wrap="square" rtlCol="0">
            <a:spAutoFit/>
          </a:bodyPr>
          <a:lstStyle/>
          <a:p>
            <a:pPr fontAlgn="auto">
              <a:spcBef>
                <a:spcPts val="0"/>
              </a:spcBef>
              <a:spcAft>
                <a:spcPts val="0"/>
              </a:spcAft>
            </a:pPr>
            <a:r>
              <a:rPr lang="fr-CA" sz="1600" dirty="0" err="1">
                <a:latin typeface="Century Gothic" panose="020F0302020204030204"/>
              </a:rPr>
              <a:t>habl</a:t>
            </a:r>
            <a:r>
              <a:rPr lang="fr-CA" sz="1600" strike="sngStrike" dirty="0" err="1">
                <a:latin typeface="Century Gothic" panose="020F0302020204030204"/>
              </a:rPr>
              <a:t>ar</a:t>
            </a:r>
            <a:endParaRPr lang="en-CA" sz="1600" strike="sngStrike" dirty="0">
              <a:latin typeface="Century Gothic" panose="020F0302020204030204"/>
            </a:endParaRPr>
          </a:p>
        </p:txBody>
      </p:sp>
      <p:graphicFrame>
        <p:nvGraphicFramePr>
          <p:cNvPr id="25" name="Table 24"/>
          <p:cNvGraphicFramePr>
            <a:graphicFrameLocks noGrp="1"/>
          </p:cNvGraphicFramePr>
          <p:nvPr>
            <p:extLst>
              <p:ext uri="{D42A27DB-BD31-4B8C-83A1-F6EECF244321}">
                <p14:modId xmlns:p14="http://schemas.microsoft.com/office/powerpoint/2010/main" val="937700461"/>
              </p:ext>
            </p:extLst>
          </p:nvPr>
        </p:nvGraphicFramePr>
        <p:xfrm>
          <a:off x="511310" y="4735353"/>
          <a:ext cx="3931868" cy="3711840"/>
        </p:xfrm>
        <a:graphic>
          <a:graphicData uri="http://schemas.openxmlformats.org/drawingml/2006/table">
            <a:tbl>
              <a:tblPr>
                <a:tableStyleId>{5940675A-B579-460E-94D1-54222C63F5DA}</a:tableStyleId>
              </a:tblPr>
              <a:tblGrid>
                <a:gridCol w="1483596">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209550">
                <a:tc>
                  <a:txBody>
                    <a:bodyPr/>
                    <a:lstStyle/>
                    <a:p>
                      <a:pPr algn="l" fontAlgn="b"/>
                      <a:r>
                        <a:rPr lang="en-GB" sz="1600" u="none" strike="noStrike" dirty="0" err="1">
                          <a:effectLst/>
                          <a:latin typeface="Century Gothic" panose="020B0502020202020204" pitchFamily="34" charset="0"/>
                        </a:rPr>
                        <a:t>buscar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look for, looking for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0"/>
                  </a:ext>
                </a:extLst>
              </a:tr>
              <a:tr h="209550">
                <a:tc>
                  <a:txBody>
                    <a:bodyPr/>
                    <a:lstStyle/>
                    <a:p>
                      <a:pPr algn="l" fontAlgn="b"/>
                      <a:r>
                        <a:rPr lang="en-GB" sz="1600" u="none" strike="noStrike" dirty="0" err="1">
                          <a:effectLst/>
                          <a:latin typeface="Century Gothic" panose="020B0502020202020204" pitchFamily="34" charset="0"/>
                        </a:rPr>
                        <a:t>descansar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rest,</a:t>
                      </a:r>
                      <a:r>
                        <a:rPr lang="en-GB" sz="1600" u="none" strike="noStrike" baseline="0" dirty="0">
                          <a:effectLst/>
                          <a:latin typeface="Century Gothic" panose="020B0502020202020204" pitchFamily="34" charset="0"/>
                        </a:rPr>
                        <a:t> resting</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1"/>
                  </a:ext>
                </a:extLst>
              </a:tr>
              <a:tr h="209550">
                <a:tc>
                  <a:txBody>
                    <a:bodyPr/>
                    <a:lstStyle/>
                    <a:p>
                      <a:pPr algn="l" fontAlgn="b"/>
                      <a:r>
                        <a:rPr lang="en-GB" sz="1600" u="none" strike="noStrike" dirty="0" err="1">
                          <a:effectLst/>
                          <a:latin typeface="Century Gothic" panose="020B0502020202020204" pitchFamily="34" charset="0"/>
                        </a:rPr>
                        <a:t>pasar</a:t>
                      </a:r>
                      <a:r>
                        <a:rPr lang="en-GB" sz="1600" u="none" strike="noStrike" dirty="0">
                          <a:effectLst/>
                          <a:latin typeface="Century Gothic" panose="020B0502020202020204" pitchFamily="34" charset="0"/>
                        </a:rPr>
                        <a:t> </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spend (time)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2"/>
                  </a:ext>
                </a:extLst>
              </a:tr>
              <a:tr h="209550">
                <a:tc>
                  <a:txBody>
                    <a:bodyPr/>
                    <a:lstStyle/>
                    <a:p>
                      <a:pPr algn="l" fontAlgn="b"/>
                      <a:r>
                        <a:rPr lang="en-GB" sz="1600" u="none" strike="noStrike" dirty="0" err="1">
                          <a:effectLst/>
                          <a:latin typeface="Century Gothic" panose="020B0502020202020204" pitchFamily="34" charset="0"/>
                        </a:rPr>
                        <a:t>preparar</a:t>
                      </a:r>
                      <a:r>
                        <a:rPr lang="en-GB" sz="1600" u="none" strike="noStrike" dirty="0">
                          <a:effectLst/>
                          <a:latin typeface="Century Gothic" panose="020B0502020202020204" pitchFamily="34" charset="0"/>
                        </a:rPr>
                        <a:t> </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prepare, preparing</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3"/>
                  </a:ext>
                </a:extLst>
              </a:tr>
              <a:tr h="209550">
                <a:tc>
                  <a:txBody>
                    <a:bodyPr/>
                    <a:lstStyle/>
                    <a:p>
                      <a:pPr algn="l" fontAlgn="b"/>
                      <a:r>
                        <a:rPr lang="en-GB" sz="1600" u="none" strike="noStrike" dirty="0" err="1">
                          <a:effectLst/>
                          <a:latin typeface="Century Gothic" panose="020B0502020202020204" pitchFamily="34" charset="0"/>
                        </a:rPr>
                        <a:t>trabajar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work</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4"/>
                  </a:ext>
                </a:extLst>
              </a:tr>
              <a:tr h="209550">
                <a:tc>
                  <a:txBody>
                    <a:bodyPr/>
                    <a:lstStyle/>
                    <a:p>
                      <a:pPr algn="l" fontAlgn="b"/>
                      <a:r>
                        <a:rPr lang="en-GB" sz="1600" u="none" strike="noStrike" dirty="0">
                          <a:effectLst/>
                          <a:latin typeface="Century Gothic" panose="020B0502020202020204" pitchFamily="34" charset="0"/>
                        </a:rPr>
                        <a:t>el animal</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animal</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5"/>
                  </a:ext>
                </a:extLst>
              </a:tr>
              <a:tr h="209550">
                <a:tc>
                  <a:txBody>
                    <a:bodyPr/>
                    <a:lstStyle/>
                    <a:p>
                      <a:pPr algn="l" fontAlgn="b"/>
                      <a:r>
                        <a:rPr lang="en-GB" sz="1600" u="none" strike="noStrike" dirty="0">
                          <a:effectLst/>
                          <a:latin typeface="Century Gothic" panose="020B0502020202020204" pitchFamily="34" charset="0"/>
                        </a:rPr>
                        <a:t>el campo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countryside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6"/>
                  </a:ext>
                </a:extLst>
              </a:tr>
              <a:tr h="209550">
                <a:tc>
                  <a:txBody>
                    <a:bodyPr/>
                    <a:lstStyle/>
                    <a:p>
                      <a:pPr algn="l" fontAlgn="b"/>
                      <a:r>
                        <a:rPr lang="en-GB" sz="1600" u="none" strike="noStrike" dirty="0">
                          <a:effectLst/>
                          <a:latin typeface="Century Gothic" panose="020B0502020202020204" pitchFamily="34" charset="0"/>
                        </a:rPr>
                        <a:t>la comida</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food</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7"/>
                  </a:ext>
                </a:extLst>
              </a:tr>
              <a:tr h="209550">
                <a:tc>
                  <a:txBody>
                    <a:bodyPr/>
                    <a:lstStyle/>
                    <a:p>
                      <a:pPr algn="l" fontAlgn="b"/>
                      <a:r>
                        <a:rPr lang="en-GB" sz="1600" u="none" strike="noStrike" dirty="0">
                          <a:effectLst/>
                          <a:latin typeface="Century Gothic" panose="020B0502020202020204" pitchFamily="34" charset="0"/>
                        </a:rPr>
                        <a:t>el </a:t>
                      </a:r>
                      <a:r>
                        <a:rPr lang="en-GB" sz="1600" u="none" strike="noStrike" dirty="0" err="1">
                          <a:effectLst/>
                          <a:latin typeface="Century Gothic" panose="020B0502020202020204" pitchFamily="34" charset="0"/>
                        </a:rPr>
                        <a:t>tiempo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time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8"/>
                  </a:ext>
                </a:extLst>
              </a:tr>
              <a:tr h="209550">
                <a:tc>
                  <a:txBody>
                    <a:bodyPr/>
                    <a:lstStyle/>
                    <a:p>
                      <a:pPr algn="l" fontAlgn="b"/>
                      <a:r>
                        <a:rPr lang="en-GB" sz="1600" u="none" strike="noStrike" dirty="0">
                          <a:effectLst/>
                          <a:latin typeface="Century Gothic" panose="020B0502020202020204" pitchFamily="34" charset="0"/>
                        </a:rPr>
                        <a:t>junto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together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9"/>
                  </a:ext>
                </a:extLst>
              </a:tr>
              <a:tr h="209550">
                <a:tc>
                  <a:txBody>
                    <a:bodyPr/>
                    <a:lstStyle/>
                    <a:p>
                      <a:pPr algn="l" fontAlgn="b"/>
                      <a:r>
                        <a:rPr lang="en-GB" sz="1600" u="none" strike="noStrike" dirty="0">
                          <a:effectLst/>
                          <a:latin typeface="Century Gothic" panose="020B0502020202020204" pitchFamily="34" charset="0"/>
                        </a:rPr>
                        <a:t>solo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alone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0"/>
                  </a:ext>
                </a:extLst>
              </a:tr>
            </a:tbl>
          </a:graphicData>
        </a:graphic>
      </p:graphicFrame>
      <p:sp>
        <p:nvSpPr>
          <p:cNvPr id="26" name="Rounded Rectangle 25"/>
          <p:cNvSpPr/>
          <p:nvPr/>
        </p:nvSpPr>
        <p:spPr>
          <a:xfrm>
            <a:off x="5157191" y="4544995"/>
            <a:ext cx="1618609" cy="677448"/>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Revisit vocab 2.1.2 &amp; 1.2.3</a:t>
            </a:r>
          </a:p>
        </p:txBody>
      </p:sp>
      <p:sp>
        <p:nvSpPr>
          <p:cNvPr id="27" name="Rectangle 26">
            <a:extLst>
              <a:ext uri="{FF2B5EF4-FFF2-40B4-BE49-F238E27FC236}">
                <a16:creationId xmlns:a16="http://schemas.microsoft.com/office/drawing/2014/main" id="{62EBD834-1E2D-44FA-960B-D5E01CB2C65F}"/>
              </a:ext>
            </a:extLst>
          </p:cNvPr>
          <p:cNvSpPr/>
          <p:nvPr/>
        </p:nvSpPr>
        <p:spPr>
          <a:xfrm>
            <a:off x="172381" y="4016775"/>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Talking about what you do with other people</a:t>
            </a:r>
          </a:p>
        </p:txBody>
      </p:sp>
      <p:sp>
        <p:nvSpPr>
          <p:cNvPr id="28" name="Rectangle 27">
            <a:extLst>
              <a:ext uri="{FF2B5EF4-FFF2-40B4-BE49-F238E27FC236}">
                <a16:creationId xmlns:a16="http://schemas.microsoft.com/office/drawing/2014/main" id="{187D3DE4-1B8E-4EF9-A0F4-FAE19AE97A2E}"/>
              </a:ext>
            </a:extLst>
          </p:cNvPr>
          <p:cNvSpPr/>
          <p:nvPr/>
        </p:nvSpPr>
        <p:spPr>
          <a:xfrm>
            <a:off x="5060872" y="4022945"/>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sp>
        <p:nvSpPr>
          <p:cNvPr id="30" name="Oval Callout 29"/>
          <p:cNvSpPr/>
          <p:nvPr/>
        </p:nvSpPr>
        <p:spPr>
          <a:xfrm>
            <a:off x="3309900" y="6463942"/>
            <a:ext cx="2763987" cy="1657746"/>
          </a:xfrm>
          <a:prstGeom prst="wedgeEllipseCallout">
            <a:avLst>
              <a:gd name="adj1" fmla="val -60148"/>
              <a:gd name="adj2" fmla="val 36658"/>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rgbClr val="002060"/>
              </a:solidFill>
              <a:latin typeface="Century Gothic" panose="020B0502020202020204" pitchFamily="34" charset="0"/>
            </a:endParaRPr>
          </a:p>
        </p:txBody>
      </p:sp>
      <p:sp>
        <p:nvSpPr>
          <p:cNvPr id="29" name="Rectangle 28"/>
          <p:cNvSpPr/>
          <p:nvPr/>
        </p:nvSpPr>
        <p:spPr>
          <a:xfrm>
            <a:off x="3661455" y="6619504"/>
            <a:ext cx="2105448" cy="350865"/>
          </a:xfrm>
          <a:prstGeom prst="rect">
            <a:avLst/>
          </a:prstGeom>
        </p:spPr>
        <p:txBody>
          <a:bodyPr wrap="square">
            <a:spAutoFit/>
          </a:bodyPr>
          <a:lstStyle/>
          <a:p>
            <a:pPr lvl="0">
              <a:lnSpc>
                <a:spcPct val="120000"/>
              </a:lnSpc>
              <a:defRPr/>
            </a:pPr>
            <a:r>
              <a:rPr lang="es-ES" sz="1400" dirty="0">
                <a:latin typeface="Century Gothic" panose="020B0502020202020204" pitchFamily="34" charset="0"/>
              </a:rPr>
              <a:t>‘</a:t>
            </a:r>
            <a:r>
              <a:rPr lang="es-ES" sz="1400" b="1" dirty="0">
                <a:latin typeface="Century Gothic" panose="020B0502020202020204" pitchFamily="34" charset="0"/>
              </a:rPr>
              <a:t>Junto</a:t>
            </a:r>
            <a:r>
              <a:rPr lang="es-ES" sz="1400" dirty="0">
                <a:latin typeface="Century Gothic" panose="020B0502020202020204" pitchFamily="34" charset="0"/>
              </a:rPr>
              <a:t>’ </a:t>
            </a:r>
            <a:r>
              <a:rPr lang="en-US" sz="1400" dirty="0">
                <a:latin typeface="Century Gothic" panose="020B0502020202020204" pitchFamily="34" charset="0"/>
              </a:rPr>
              <a:t>normally refers</a:t>
            </a:r>
            <a:endParaRPr lang="es-ES" sz="1400" dirty="0">
              <a:latin typeface="Century Gothic" panose="020B0502020202020204" pitchFamily="34" charset="0"/>
            </a:endParaRPr>
          </a:p>
        </p:txBody>
      </p:sp>
      <p:sp>
        <p:nvSpPr>
          <p:cNvPr id="31" name="Rectangle 30"/>
          <p:cNvSpPr/>
          <p:nvPr/>
        </p:nvSpPr>
        <p:spPr>
          <a:xfrm>
            <a:off x="3027825" y="6885738"/>
            <a:ext cx="3429000" cy="1126462"/>
          </a:xfrm>
          <a:prstGeom prst="rect">
            <a:avLst/>
          </a:prstGeom>
        </p:spPr>
        <p:txBody>
          <a:bodyPr>
            <a:spAutoFit/>
          </a:bodyPr>
          <a:lstStyle/>
          <a:p>
            <a:pPr lvl="0" algn="ctr">
              <a:lnSpc>
                <a:spcPct val="120000"/>
              </a:lnSpc>
              <a:defRPr/>
            </a:pPr>
            <a:r>
              <a:rPr lang="en-US" sz="1400" dirty="0">
                <a:latin typeface="Century Gothic" panose="020B0502020202020204" pitchFamily="34" charset="0"/>
              </a:rPr>
              <a:t>to more than one thing or </a:t>
            </a:r>
            <a:br>
              <a:rPr lang="en-US" sz="1400" dirty="0">
                <a:latin typeface="Century Gothic" panose="020B0502020202020204" pitchFamily="34" charset="0"/>
              </a:rPr>
            </a:br>
            <a:r>
              <a:rPr lang="en-US" sz="1400" dirty="0">
                <a:latin typeface="Century Gothic" panose="020B0502020202020204" pitchFamily="34" charset="0"/>
              </a:rPr>
              <a:t>person, so usually appears with </a:t>
            </a:r>
            <a:br>
              <a:rPr lang="en-US" sz="1400" dirty="0">
                <a:latin typeface="Century Gothic" panose="020B0502020202020204" pitchFamily="34" charset="0"/>
              </a:rPr>
            </a:br>
            <a:r>
              <a:rPr lang="en-US" sz="1400" dirty="0">
                <a:latin typeface="Century Gothic" panose="020B0502020202020204" pitchFamily="34" charset="0"/>
              </a:rPr>
              <a:t>an –</a:t>
            </a:r>
            <a:r>
              <a:rPr lang="en-US" sz="1400" b="1" dirty="0">
                <a:latin typeface="Century Gothic" panose="020B0502020202020204" pitchFamily="34" charset="0"/>
              </a:rPr>
              <a:t>s</a:t>
            </a:r>
            <a:r>
              <a:rPr lang="en-US" sz="1400" dirty="0">
                <a:latin typeface="Century Gothic" panose="020B0502020202020204" pitchFamily="34" charset="0"/>
              </a:rPr>
              <a:t> at the end </a:t>
            </a:r>
            <a:br>
              <a:rPr lang="en-US" sz="1400" dirty="0">
                <a:latin typeface="Century Gothic" panose="020B0502020202020204" pitchFamily="34" charset="0"/>
              </a:rPr>
            </a:br>
            <a:r>
              <a:rPr lang="es-ES" sz="1400" dirty="0">
                <a:latin typeface="Century Gothic" panose="020B0502020202020204" pitchFamily="34" charset="0"/>
              </a:rPr>
              <a:t>(</a:t>
            </a:r>
            <a:r>
              <a:rPr lang="es-ES" sz="1400" dirty="0" err="1">
                <a:latin typeface="Century Gothic" panose="020B0502020202020204" pitchFamily="34" charset="0"/>
              </a:rPr>
              <a:t>e.g</a:t>
            </a:r>
            <a:r>
              <a:rPr lang="es-ES" sz="1400" dirty="0">
                <a:latin typeface="Century Gothic" panose="020B0502020202020204" pitchFamily="34" charset="0"/>
              </a:rPr>
              <a:t>., </a:t>
            </a:r>
            <a:r>
              <a:rPr lang="es-ES" sz="1400" b="1" dirty="0">
                <a:latin typeface="Century Gothic" panose="020B0502020202020204" pitchFamily="34" charset="0"/>
              </a:rPr>
              <a:t>junto</a:t>
            </a:r>
            <a:r>
              <a:rPr lang="es-ES" sz="1400" b="1" u="sng" dirty="0">
                <a:latin typeface="Century Gothic" panose="020B0502020202020204" pitchFamily="34" charset="0"/>
              </a:rPr>
              <a:t>s</a:t>
            </a:r>
            <a:r>
              <a:rPr lang="es-ES" sz="1400" dirty="0">
                <a:latin typeface="Century Gothic" panose="020B0502020202020204" pitchFamily="34" charset="0"/>
              </a:rPr>
              <a:t>, </a:t>
            </a:r>
            <a:r>
              <a:rPr lang="es-ES" sz="1400" b="1" dirty="0">
                <a:latin typeface="Century Gothic" panose="020B0502020202020204" pitchFamily="34" charset="0"/>
              </a:rPr>
              <a:t>junta</a:t>
            </a:r>
            <a:r>
              <a:rPr lang="es-ES" sz="1400" b="1" u="sng" dirty="0">
                <a:latin typeface="Century Gothic" panose="020B0502020202020204" pitchFamily="34" charset="0"/>
              </a:rPr>
              <a:t>s</a:t>
            </a:r>
            <a:r>
              <a:rPr lang="es-ES" sz="1400" dirty="0">
                <a:latin typeface="Century Gothic" panose="020B0502020202020204" pitchFamily="34" charset="0"/>
              </a:rPr>
              <a:t>).</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4744" y="7890299"/>
            <a:ext cx="465943" cy="559132"/>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80473" y="8227243"/>
            <a:ext cx="498518" cy="598595"/>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8951" y="7915192"/>
            <a:ext cx="465943" cy="559132"/>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561" y="8267827"/>
            <a:ext cx="465943" cy="559132"/>
          </a:xfrm>
          <a:prstGeom prst="rect">
            <a:avLst/>
          </a:prstGeom>
        </p:spPr>
      </p:pic>
      <p:sp>
        <p:nvSpPr>
          <p:cNvPr id="2" name="Title 1">
            <a:extLst>
              <a:ext uri="{FF2B5EF4-FFF2-40B4-BE49-F238E27FC236}">
                <a16:creationId xmlns:a16="http://schemas.microsoft.com/office/drawing/2014/main" id="{DF360D88-BC3A-2F4A-A238-EEA3F81B5E99}"/>
              </a:ext>
            </a:extLst>
          </p:cNvPr>
          <p:cNvSpPr>
            <a:spLocks noGrp="1"/>
          </p:cNvSpPr>
          <p:nvPr>
            <p:ph type="title"/>
          </p:nvPr>
        </p:nvSpPr>
        <p:spPr>
          <a:xfrm>
            <a:off x="171808" y="151201"/>
            <a:ext cx="2016797" cy="404275"/>
          </a:xfrm>
        </p:spPr>
        <p:txBody>
          <a:bodyPr/>
          <a:lstStyle/>
          <a:p>
            <a:pPr algn="l"/>
            <a:r>
              <a:rPr lang="en-GB" sz="2000" b="1" dirty="0">
                <a:solidFill>
                  <a:srgbClr val="FFFFFF"/>
                </a:solidFill>
                <a:latin typeface="Century Gothic" panose="020B0502020202020204" pitchFamily="34" charset="0"/>
              </a:rPr>
              <a:t>T2.2 Semana 1</a:t>
            </a:r>
            <a:endParaRPr lang="en-US" sz="2000" dirty="0"/>
          </a:p>
        </p:txBody>
      </p:sp>
      <p:sp>
        <p:nvSpPr>
          <p:cNvPr id="36"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29</a:t>
            </a:r>
          </a:p>
        </p:txBody>
      </p:sp>
      <p:graphicFrame>
        <p:nvGraphicFramePr>
          <p:cNvPr id="37" name="Table 36"/>
          <p:cNvGraphicFramePr>
            <a:graphicFrameLocks noGrp="1"/>
          </p:cNvGraphicFramePr>
          <p:nvPr>
            <p:extLst>
              <p:ext uri="{D42A27DB-BD31-4B8C-83A1-F6EECF244321}">
                <p14:modId xmlns:p14="http://schemas.microsoft.com/office/powerpoint/2010/main" val="2204317173"/>
              </p:ext>
            </p:extLst>
          </p:nvPr>
        </p:nvGraphicFramePr>
        <p:xfrm>
          <a:off x="-67592" y="4710140"/>
          <a:ext cx="668422" cy="3737052"/>
        </p:xfrm>
        <a:graphic>
          <a:graphicData uri="http://schemas.openxmlformats.org/drawingml/2006/table">
            <a:tbl>
              <a:tblPr firstRow="1" bandRow="1">
                <a:tableStyleId>{5940675A-B579-460E-94D1-54222C63F5DA}</a:tableStyleId>
              </a:tblPr>
              <a:tblGrid>
                <a:gridCol w="668422">
                  <a:extLst>
                    <a:ext uri="{9D8B030D-6E8A-4147-A177-3AD203B41FA5}">
                      <a16:colId xmlns:a16="http://schemas.microsoft.com/office/drawing/2014/main" val="20000"/>
                    </a:ext>
                  </a:extLst>
                </a:gridCol>
              </a:tblGrid>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adj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0538" y="5336025"/>
            <a:ext cx="1266518" cy="1266518"/>
          </a:xfrm>
          <a:prstGeom prst="rect">
            <a:avLst/>
          </a:prstGeom>
        </p:spPr>
      </p:pic>
      <p:sp>
        <p:nvSpPr>
          <p:cNvPr id="39" name="Rectangle 38">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3129726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p:cNvSpPr/>
          <p:nvPr/>
        </p:nvSpPr>
        <p:spPr>
          <a:xfrm>
            <a:off x="116632" y="602268"/>
            <a:ext cx="2988319"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Using modal verb ‘</a:t>
            </a:r>
            <a:r>
              <a:rPr lang="en-GB" b="1" dirty="0" err="1">
                <a:solidFill>
                  <a:srgbClr val="000000"/>
                </a:solidFill>
                <a:latin typeface="Century Gothic" panose="020B0502020202020204" pitchFamily="34" charset="0"/>
              </a:rPr>
              <a:t>poder</a:t>
            </a:r>
            <a:r>
              <a:rPr lang="en-GB" b="1" dirty="0">
                <a:solidFill>
                  <a:srgbClr val="000000"/>
                </a:solidFill>
                <a:latin typeface="Century Gothic" panose="020B0502020202020204" pitchFamily="34" charset="0"/>
              </a:rPr>
              <a:t>’</a:t>
            </a:r>
          </a:p>
        </p:txBody>
      </p:sp>
      <p:sp>
        <p:nvSpPr>
          <p:cNvPr id="6" name="Rounded Rectangle 5"/>
          <p:cNvSpPr/>
          <p:nvPr/>
        </p:nvSpPr>
        <p:spPr>
          <a:xfrm>
            <a:off x="5157191" y="4544995"/>
            <a:ext cx="1618609" cy="470390"/>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2.1.3 &amp; 1.2.4</a:t>
            </a:r>
          </a:p>
        </p:txBody>
      </p:sp>
      <p:sp>
        <p:nvSpPr>
          <p:cNvPr id="7" name="Rectangle 6">
            <a:extLst>
              <a:ext uri="{FF2B5EF4-FFF2-40B4-BE49-F238E27FC236}">
                <a16:creationId xmlns:a16="http://schemas.microsoft.com/office/drawing/2014/main" id="{62EBD834-1E2D-44FA-960B-D5E01CB2C65F}"/>
              </a:ext>
            </a:extLst>
          </p:cNvPr>
          <p:cNvSpPr/>
          <p:nvPr/>
        </p:nvSpPr>
        <p:spPr>
          <a:xfrm>
            <a:off x="172381" y="4016775"/>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Describing what people can / are able to do</a:t>
            </a:r>
          </a:p>
        </p:txBody>
      </p:sp>
      <p:sp>
        <p:nvSpPr>
          <p:cNvPr id="8" name="Rectangle 7">
            <a:extLst>
              <a:ext uri="{FF2B5EF4-FFF2-40B4-BE49-F238E27FC236}">
                <a16:creationId xmlns:a16="http://schemas.microsoft.com/office/drawing/2014/main" id="{187D3DE4-1B8E-4EF9-A0F4-FAE19AE97A2E}"/>
              </a:ext>
            </a:extLst>
          </p:cNvPr>
          <p:cNvSpPr/>
          <p:nvPr/>
        </p:nvSpPr>
        <p:spPr>
          <a:xfrm>
            <a:off x="5060872" y="4022945"/>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graphicFrame>
        <p:nvGraphicFramePr>
          <p:cNvPr id="9" name="Table 8"/>
          <p:cNvGraphicFramePr>
            <a:graphicFrameLocks noGrp="1"/>
          </p:cNvGraphicFramePr>
          <p:nvPr>
            <p:extLst>
              <p:ext uri="{D42A27DB-BD31-4B8C-83A1-F6EECF244321}">
                <p14:modId xmlns:p14="http://schemas.microsoft.com/office/powerpoint/2010/main" val="368745346"/>
              </p:ext>
            </p:extLst>
          </p:nvPr>
        </p:nvGraphicFramePr>
        <p:xfrm>
          <a:off x="186663" y="1676037"/>
          <a:ext cx="3472643" cy="1341120"/>
        </p:xfrm>
        <a:graphic>
          <a:graphicData uri="http://schemas.openxmlformats.org/drawingml/2006/table">
            <a:tbl>
              <a:tblPr firstRow="1" bandRow="1">
                <a:tableStyleId>{5940675A-B579-460E-94D1-54222C63F5DA}</a:tableStyleId>
              </a:tblPr>
              <a:tblGrid>
                <a:gridCol w="952363">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tblGrid>
              <a:tr h="283857">
                <a:tc gridSpan="2">
                  <a:txBody>
                    <a:bodyPr/>
                    <a:lstStyle/>
                    <a:p>
                      <a:pPr algn="ctr"/>
                      <a:r>
                        <a:rPr lang="en-GB" sz="1600" dirty="0">
                          <a:latin typeface="Century Gothic" panose="020B0502020202020204" pitchFamily="34" charset="0"/>
                        </a:rPr>
                        <a:t>verb PODER [can, to be able to]</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000"/>
                  </a:ext>
                </a:extLst>
              </a:tr>
              <a:tr h="283857">
                <a:tc>
                  <a:txBody>
                    <a:bodyPr/>
                    <a:lstStyle/>
                    <a:p>
                      <a:r>
                        <a:rPr lang="en-GB" sz="1600" dirty="0" err="1">
                          <a:latin typeface="Century Gothic" panose="020B0502020202020204" pitchFamily="34" charset="0"/>
                        </a:rPr>
                        <a:t>puedo</a:t>
                      </a:r>
                      <a:endParaRPr lang="en-GB" sz="16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I</a:t>
                      </a:r>
                      <a:r>
                        <a:rPr lang="en-GB" sz="1600" baseline="0" dirty="0">
                          <a:latin typeface="Century Gothic" panose="020B0502020202020204" pitchFamily="34" charset="0"/>
                        </a:rPr>
                        <a:t> </a:t>
                      </a:r>
                      <a:r>
                        <a:rPr lang="en-GB" sz="1600" dirty="0">
                          <a:latin typeface="Century Gothic" panose="020B0502020202020204" pitchFamily="34" charset="0"/>
                        </a:rPr>
                        <a:t>can,</a:t>
                      </a:r>
                      <a:r>
                        <a:rPr lang="en-GB" sz="1600" baseline="0" dirty="0">
                          <a:latin typeface="Century Gothic" panose="020B0502020202020204" pitchFamily="34" charset="0"/>
                        </a:rPr>
                        <a:t> am able to</a:t>
                      </a:r>
                      <a:endParaRPr lang="en-GB" sz="1600" dirty="0">
                        <a:latin typeface="Century Gothic" panose="020B0502020202020204" pitchFamily="34" charset="0"/>
                      </a:endParaRPr>
                    </a:p>
                  </a:txBody>
                  <a:tcPr/>
                </a:tc>
                <a:extLst>
                  <a:ext uri="{0D108BD9-81ED-4DB2-BD59-A6C34878D82A}">
                    <a16:rowId xmlns:a16="http://schemas.microsoft.com/office/drawing/2014/main" val="10001"/>
                  </a:ext>
                </a:extLst>
              </a:tr>
              <a:tr h="283857">
                <a:tc>
                  <a:txBody>
                    <a:bodyPr/>
                    <a:lstStyle/>
                    <a:p>
                      <a:r>
                        <a:rPr lang="en-GB" sz="1600" dirty="0" err="1">
                          <a:latin typeface="Century Gothic" panose="020B0502020202020204" pitchFamily="34" charset="0"/>
                        </a:rPr>
                        <a:t>puedes</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you can, are able to</a:t>
                      </a:r>
                    </a:p>
                  </a:txBody>
                  <a:tcPr/>
                </a:tc>
                <a:extLst>
                  <a:ext uri="{0D108BD9-81ED-4DB2-BD59-A6C34878D82A}">
                    <a16:rowId xmlns:a16="http://schemas.microsoft.com/office/drawing/2014/main" val="10002"/>
                  </a:ext>
                </a:extLst>
              </a:tr>
              <a:tr h="218296">
                <a:tc>
                  <a:txBody>
                    <a:bodyPr/>
                    <a:lstStyle/>
                    <a:p>
                      <a:r>
                        <a:rPr lang="en-GB" sz="1600" dirty="0">
                          <a:latin typeface="Century Gothic" panose="020B0502020202020204" pitchFamily="34" charset="0"/>
                        </a:rPr>
                        <a:t>puede</a:t>
                      </a:r>
                    </a:p>
                  </a:txBody>
                  <a:tcPr/>
                </a:tc>
                <a:tc>
                  <a:txBody>
                    <a:bodyPr/>
                    <a:lstStyle/>
                    <a:p>
                      <a:r>
                        <a:rPr lang="en-GB" sz="1600" dirty="0">
                          <a:latin typeface="Century Gothic" panose="020B0502020202020204" pitchFamily="34" charset="0"/>
                        </a:rPr>
                        <a:t>he/she/it can, is able to</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3679722" y="1787342"/>
            <a:ext cx="4968552" cy="523220"/>
          </a:xfrm>
          <a:prstGeom prst="rect">
            <a:avLst/>
          </a:prstGeom>
          <a:noFill/>
        </p:spPr>
        <p:txBody>
          <a:bodyPr wrap="square" rtlCol="0">
            <a:spAutoFit/>
          </a:bodyPr>
          <a:lstStyle/>
          <a:p>
            <a:r>
              <a:rPr lang="en-GB" sz="1600" dirty="0" err="1">
                <a:latin typeface="Century Gothic" panose="020B0502020202020204" pitchFamily="34" charset="0"/>
              </a:rPr>
              <a:t>Puedo</a:t>
            </a:r>
            <a:r>
              <a:rPr lang="en-GB" sz="1600" dirty="0">
                <a:latin typeface="Century Gothic" panose="020B0502020202020204" pitchFamily="34" charset="0"/>
              </a:rPr>
              <a:t> </a:t>
            </a:r>
            <a:r>
              <a:rPr lang="en-GB" sz="1600" dirty="0" err="1">
                <a:latin typeface="Century Gothic" panose="020B0502020202020204" pitchFamily="34" charset="0"/>
              </a:rPr>
              <a:t>pedir</a:t>
            </a:r>
            <a:r>
              <a:rPr lang="en-GB" sz="1600" dirty="0">
                <a:latin typeface="Century Gothic" panose="020B0502020202020204" pitchFamily="34" charset="0"/>
              </a:rPr>
              <a:t> </a:t>
            </a:r>
            <a:r>
              <a:rPr lang="en-GB" sz="1600" dirty="0" err="1">
                <a:latin typeface="Century Gothic" panose="020B0502020202020204" pitchFamily="34" charset="0"/>
              </a:rPr>
              <a:t>papel</a:t>
            </a:r>
            <a:r>
              <a:rPr lang="en-GB" sz="1600" dirty="0">
                <a:latin typeface="Century Gothic" panose="020B0502020202020204" pitchFamily="34" charset="0"/>
              </a:rPr>
              <a:t>.  </a:t>
            </a:r>
            <a:br>
              <a:rPr lang="en-GB" sz="1600" dirty="0">
                <a:latin typeface="Century Gothic" panose="020B0502020202020204" pitchFamily="34" charset="0"/>
              </a:rPr>
            </a:br>
            <a:r>
              <a:rPr lang="en-GB" sz="1200" i="1" dirty="0">
                <a:latin typeface="Century Gothic" panose="020B0502020202020204" pitchFamily="34" charset="0"/>
              </a:rPr>
              <a:t>I can ask for paper.</a:t>
            </a:r>
          </a:p>
        </p:txBody>
      </p:sp>
      <p:sp>
        <p:nvSpPr>
          <p:cNvPr id="11" name="TextBox 10"/>
          <p:cNvSpPr txBox="1"/>
          <p:nvPr/>
        </p:nvSpPr>
        <p:spPr>
          <a:xfrm>
            <a:off x="122802" y="1006113"/>
            <a:ext cx="6735198" cy="584775"/>
          </a:xfrm>
          <a:prstGeom prst="rect">
            <a:avLst/>
          </a:prstGeom>
          <a:noFill/>
        </p:spPr>
        <p:txBody>
          <a:bodyPr wrap="square" rtlCol="0">
            <a:spAutoFit/>
          </a:bodyPr>
          <a:lstStyle/>
          <a:p>
            <a:r>
              <a:rPr lang="en-GB" sz="1600" dirty="0">
                <a:latin typeface="Century Gothic" panose="020B0502020202020204" pitchFamily="34" charset="0"/>
              </a:rPr>
              <a:t>After ‘</a:t>
            </a:r>
            <a:r>
              <a:rPr lang="en-GB" sz="1600" dirty="0" err="1">
                <a:latin typeface="Century Gothic" panose="020B0502020202020204" pitchFamily="34" charset="0"/>
              </a:rPr>
              <a:t>poder</a:t>
            </a:r>
            <a:r>
              <a:rPr lang="en-GB" sz="1600" dirty="0">
                <a:latin typeface="Century Gothic" panose="020B0502020202020204" pitchFamily="34" charset="0"/>
              </a:rPr>
              <a:t>’, use an infinitive verb to say what you can / are able to do:</a:t>
            </a:r>
            <a:endParaRPr lang="en-GB" sz="1600" i="1" dirty="0">
              <a:latin typeface="Century Gothic" panose="020B0502020202020204" pitchFamily="34" charset="0"/>
            </a:endParaRPr>
          </a:p>
        </p:txBody>
      </p:sp>
      <p:sp>
        <p:nvSpPr>
          <p:cNvPr id="13" name="TextBox 12"/>
          <p:cNvSpPr txBox="1"/>
          <p:nvPr/>
        </p:nvSpPr>
        <p:spPr>
          <a:xfrm>
            <a:off x="91480" y="3228564"/>
            <a:ext cx="6504551" cy="338554"/>
          </a:xfrm>
          <a:prstGeom prst="rect">
            <a:avLst/>
          </a:prstGeom>
          <a:noFill/>
        </p:spPr>
        <p:txBody>
          <a:bodyPr wrap="square" rtlCol="0">
            <a:spAutoFit/>
          </a:bodyPr>
          <a:lstStyle/>
          <a:p>
            <a:r>
              <a:rPr lang="en-GB" sz="1600" dirty="0">
                <a:latin typeface="Century Gothic" panose="020B0502020202020204" pitchFamily="34" charset="0"/>
              </a:rPr>
              <a:t>‘</a:t>
            </a:r>
            <a:r>
              <a:rPr lang="en-GB" sz="1600" dirty="0" err="1">
                <a:latin typeface="Century Gothic" panose="020B0502020202020204" pitchFamily="34" charset="0"/>
              </a:rPr>
              <a:t>Poder</a:t>
            </a:r>
            <a:r>
              <a:rPr lang="en-GB" sz="1600" dirty="0">
                <a:latin typeface="Century Gothic" panose="020B0502020202020204" pitchFamily="34" charset="0"/>
              </a:rPr>
              <a:t>’ is also used for making requests and asking permission:</a:t>
            </a:r>
          </a:p>
        </p:txBody>
      </p:sp>
      <p:sp>
        <p:nvSpPr>
          <p:cNvPr id="14" name="TextBox 13"/>
          <p:cNvSpPr txBox="1"/>
          <p:nvPr/>
        </p:nvSpPr>
        <p:spPr>
          <a:xfrm>
            <a:off x="66121" y="3514189"/>
            <a:ext cx="4121414" cy="338554"/>
          </a:xfrm>
          <a:prstGeom prst="rect">
            <a:avLst/>
          </a:prstGeom>
          <a:noFill/>
        </p:spPr>
        <p:txBody>
          <a:bodyPr wrap="square" rtlCol="0">
            <a:spAutoFit/>
          </a:bodyPr>
          <a:lstStyle/>
          <a:p>
            <a:r>
              <a:rPr lang="en-GB" sz="1600" dirty="0">
                <a:latin typeface="Century Gothic" panose="020B0502020202020204" pitchFamily="34" charset="0"/>
              </a:rPr>
              <a:t>¿</a:t>
            </a:r>
            <a:r>
              <a:rPr lang="en-GB" sz="1600" b="1" dirty="0" err="1">
                <a:latin typeface="Century Gothic" panose="020B0502020202020204" pitchFamily="34" charset="0"/>
              </a:rPr>
              <a:t>Puedo</a:t>
            </a:r>
            <a:r>
              <a:rPr lang="en-GB" sz="1600" dirty="0">
                <a:latin typeface="Century Gothic" panose="020B0502020202020204" pitchFamily="34" charset="0"/>
              </a:rPr>
              <a:t> </a:t>
            </a:r>
            <a:r>
              <a:rPr lang="en-GB" sz="1600" dirty="0" err="1">
                <a:latin typeface="Century Gothic" panose="020B0502020202020204" pitchFamily="34" charset="0"/>
              </a:rPr>
              <a:t>trabajar</a:t>
            </a:r>
            <a:r>
              <a:rPr lang="en-GB" sz="1600" dirty="0">
                <a:latin typeface="Century Gothic" panose="020B0502020202020204" pitchFamily="34" charset="0"/>
              </a:rPr>
              <a:t> con un </a:t>
            </a:r>
            <a:r>
              <a:rPr lang="en-GB" sz="1600" dirty="0" err="1">
                <a:latin typeface="Century Gothic" panose="020B0502020202020204" pitchFamily="34" charset="0"/>
              </a:rPr>
              <a:t>compañero</a:t>
            </a:r>
            <a:r>
              <a:rPr lang="en-GB" sz="1600" dirty="0">
                <a:latin typeface="Century Gothic" panose="020B0502020202020204" pitchFamily="34" charset="0"/>
              </a:rPr>
              <a:t>?</a:t>
            </a:r>
            <a:endParaRPr lang="en-GB" sz="1600" b="1" dirty="0">
              <a:latin typeface="Century Gothic" panose="020B0502020202020204" pitchFamily="34" charset="0"/>
            </a:endParaRPr>
          </a:p>
        </p:txBody>
      </p:sp>
      <p:sp>
        <p:nvSpPr>
          <p:cNvPr id="15" name="TextBox 14"/>
          <p:cNvSpPr txBox="1"/>
          <p:nvPr/>
        </p:nvSpPr>
        <p:spPr>
          <a:xfrm>
            <a:off x="4051920" y="3519936"/>
            <a:ext cx="2780928" cy="338554"/>
          </a:xfrm>
          <a:prstGeom prst="rect">
            <a:avLst/>
          </a:prstGeom>
          <a:noFill/>
        </p:spPr>
        <p:txBody>
          <a:bodyPr wrap="square" rtlCol="0">
            <a:spAutoFit/>
          </a:bodyPr>
          <a:lstStyle/>
          <a:p>
            <a:r>
              <a:rPr lang="en-GB" sz="1600" b="1" i="1" dirty="0">
                <a:latin typeface="Century Gothic" panose="020B0502020202020204" pitchFamily="34" charset="0"/>
              </a:rPr>
              <a:t>Can I</a:t>
            </a:r>
            <a:r>
              <a:rPr lang="en-GB" sz="1600" i="1" dirty="0">
                <a:latin typeface="Century Gothic" panose="020B0502020202020204" pitchFamily="34" charset="0"/>
              </a:rPr>
              <a:t> work with a friend?</a:t>
            </a:r>
            <a:endParaRPr lang="en-GB" sz="1600" b="1" i="1" dirty="0">
              <a:latin typeface="Century Gothic" panose="020B050202020202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982549944"/>
              </p:ext>
            </p:extLst>
          </p:nvPr>
        </p:nvGraphicFramePr>
        <p:xfrm>
          <a:off x="407248" y="4561426"/>
          <a:ext cx="4579657" cy="4293120"/>
        </p:xfrm>
        <a:graphic>
          <a:graphicData uri="http://schemas.openxmlformats.org/drawingml/2006/table">
            <a:tbl>
              <a:tblPr>
                <a:tableStyleId>{5940675A-B579-460E-94D1-54222C63F5DA}</a:tableStyleId>
              </a:tblPr>
              <a:tblGrid>
                <a:gridCol w="1627329">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209550">
                <a:tc>
                  <a:txBody>
                    <a:bodyPr/>
                    <a:lstStyle/>
                    <a:p>
                      <a:pPr algn="l" fontAlgn="b"/>
                      <a:r>
                        <a:rPr lang="en-GB" sz="1600" u="none" strike="noStrike" dirty="0" err="1">
                          <a:effectLst/>
                          <a:latin typeface="Century Gothic" panose="020B0502020202020204" pitchFamily="34" charset="0"/>
                        </a:rPr>
                        <a:t>cambiar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change, changing</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0"/>
                  </a:ext>
                </a:extLst>
              </a:tr>
              <a:tr h="209550">
                <a:tc>
                  <a:txBody>
                    <a:bodyPr/>
                    <a:lstStyle/>
                    <a:p>
                      <a:pPr algn="l" fontAlgn="b"/>
                      <a:r>
                        <a:rPr lang="en-GB" sz="1600" u="none" strike="noStrike" dirty="0" err="1">
                          <a:effectLst/>
                          <a:latin typeface="Century Gothic" panose="020B0502020202020204" pitchFamily="34" charset="0"/>
                        </a:rPr>
                        <a:t>jugar</a:t>
                      </a:r>
                      <a:r>
                        <a:rPr lang="en-GB" sz="1600" u="none" strike="noStrike" dirty="0">
                          <a:effectLst/>
                          <a:latin typeface="Century Gothic" panose="020B0502020202020204" pitchFamily="34" charset="0"/>
                        </a:rPr>
                        <a:t> </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play, playing</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1"/>
                  </a:ext>
                </a:extLst>
              </a:tr>
              <a:tr h="209550">
                <a:tc>
                  <a:txBody>
                    <a:bodyPr/>
                    <a:lstStyle/>
                    <a:p>
                      <a:pPr algn="l" fontAlgn="b"/>
                      <a:r>
                        <a:rPr lang="en-GB" sz="1600" u="none" strike="noStrike" dirty="0" err="1">
                          <a:effectLst/>
                          <a:latin typeface="Century Gothic" panose="020B0502020202020204" pitchFamily="34" charset="0"/>
                        </a:rPr>
                        <a:t>participar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participate, participating</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2"/>
                  </a:ext>
                </a:extLst>
              </a:tr>
              <a:tr h="209550">
                <a:tc>
                  <a:txBody>
                    <a:bodyPr/>
                    <a:lstStyle/>
                    <a:p>
                      <a:pPr algn="l" fontAlgn="b"/>
                      <a:r>
                        <a:rPr lang="en-GB" sz="1600" u="none" strike="noStrike" dirty="0" err="1">
                          <a:effectLst/>
                          <a:latin typeface="Century Gothic" panose="020B0502020202020204" pitchFamily="34" charset="0"/>
                        </a:rPr>
                        <a:t>pedir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ask for, asking for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3"/>
                  </a:ext>
                </a:extLst>
              </a:tr>
              <a:tr h="209550">
                <a:tc>
                  <a:txBody>
                    <a:bodyPr/>
                    <a:lstStyle/>
                    <a:p>
                      <a:pPr algn="l" fontAlgn="b"/>
                      <a:r>
                        <a:rPr lang="en-GB" sz="1600" u="none" strike="noStrike" dirty="0" err="1">
                          <a:effectLst/>
                          <a:latin typeface="Century Gothic" panose="020B0502020202020204" pitchFamily="34" charset="0"/>
                        </a:rPr>
                        <a:t>preguntar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ask, asking</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4"/>
                  </a:ext>
                </a:extLst>
              </a:tr>
              <a:tr h="209550">
                <a:tc>
                  <a:txBody>
                    <a:bodyPr/>
                    <a:lstStyle/>
                    <a:p>
                      <a:pPr algn="l" fontAlgn="b"/>
                      <a:r>
                        <a:rPr lang="en-GB" sz="1600" u="none" strike="noStrike" dirty="0" err="1">
                          <a:effectLst/>
                          <a:latin typeface="Century Gothic" panose="020B0502020202020204" pitchFamily="34" charset="0"/>
                        </a:rPr>
                        <a:t>poder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to be able to, can</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5"/>
                  </a:ext>
                </a:extLst>
              </a:tr>
              <a:tr h="209550">
                <a:tc>
                  <a:txBody>
                    <a:bodyPr/>
                    <a:lstStyle/>
                    <a:p>
                      <a:pPr algn="l" fontAlgn="b"/>
                      <a:r>
                        <a:rPr lang="en-GB" sz="1600" u="none" strike="noStrike">
                          <a:effectLst/>
                          <a:latin typeface="Century Gothic" panose="020B0502020202020204" pitchFamily="34" charset="0"/>
                        </a:rPr>
                        <a:t>puedo</a:t>
                      </a:r>
                      <a:endParaRPr lang="en-GB" sz="16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I am able to, I can</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6"/>
                  </a:ext>
                </a:extLst>
              </a:tr>
              <a:tr h="209550">
                <a:tc>
                  <a:txBody>
                    <a:bodyPr/>
                    <a:lstStyle/>
                    <a:p>
                      <a:pPr algn="l" fontAlgn="b"/>
                      <a:r>
                        <a:rPr lang="en-GB" sz="1600" u="none" strike="noStrike">
                          <a:effectLst/>
                          <a:latin typeface="Century Gothic" panose="020B0502020202020204" pitchFamily="34" charset="0"/>
                        </a:rPr>
                        <a:t>puedes</a:t>
                      </a:r>
                      <a:endParaRPr lang="en-GB" sz="16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you are able to, you can</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7"/>
                  </a:ext>
                </a:extLst>
              </a:tr>
              <a:tr h="209550">
                <a:tc>
                  <a:txBody>
                    <a:bodyPr/>
                    <a:lstStyle/>
                    <a:p>
                      <a:pPr algn="l" fontAlgn="b"/>
                      <a:r>
                        <a:rPr lang="en-GB" sz="1600" u="none" strike="noStrike" dirty="0">
                          <a:effectLst/>
                          <a:latin typeface="Century Gothic" panose="020B0502020202020204" pitchFamily="34" charset="0"/>
                        </a:rPr>
                        <a:t>puede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dirty="0">
                          <a:effectLst/>
                          <a:latin typeface="Century Gothic" panose="020B0502020202020204" pitchFamily="34" charset="0"/>
                        </a:rPr>
                        <a:t>s/he is able to, s/he can</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8"/>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el </a:t>
                      </a:r>
                      <a:r>
                        <a:rPr lang="en-GB" sz="1600" b="0" i="0" u="none" strike="noStrike" dirty="0" err="1">
                          <a:solidFill>
                            <a:srgbClr val="000000"/>
                          </a:solidFill>
                          <a:effectLst/>
                          <a:latin typeface="Century Gothic" panose="020B0502020202020204" pitchFamily="34" charset="0"/>
                        </a:rPr>
                        <a:t>compañero</a:t>
                      </a:r>
                      <a:endParaRPr lang="en-GB" sz="1600" b="0" i="0" u="none" strike="noStrike" dirty="0">
                        <a:solidFill>
                          <a:srgbClr val="000000"/>
                        </a:solidFill>
                        <a:effectLst/>
                        <a:latin typeface="Century Gothic" panose="020B0502020202020204" pitchFamily="34" charset="0"/>
                      </a:endParaRPr>
                    </a:p>
                    <a:p>
                      <a:pPr algn="l" fontAlgn="b"/>
                      <a:r>
                        <a:rPr lang="en-GB" sz="1600" b="0" i="0" u="none" strike="noStrike" dirty="0">
                          <a:solidFill>
                            <a:srgbClr val="000000"/>
                          </a:solidFill>
                          <a:effectLst/>
                          <a:latin typeface="Century Gothic" panose="020B0502020202020204" pitchFamily="34" charset="0"/>
                        </a:rPr>
                        <a:t>la </a:t>
                      </a:r>
                      <a:r>
                        <a:rPr lang="en-GB" sz="1600" b="0" i="0" u="none" strike="noStrike" dirty="0" err="1">
                          <a:solidFill>
                            <a:srgbClr val="000000"/>
                          </a:solidFill>
                          <a:effectLst/>
                          <a:latin typeface="Century Gothic" panose="020B0502020202020204" pitchFamily="34" charset="0"/>
                        </a:rPr>
                        <a:t>compañera</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classmate (m)</a:t>
                      </a:r>
                    </a:p>
                    <a:p>
                      <a:pPr algn="l" fontAlgn="b"/>
                      <a:r>
                        <a:rPr lang="en-GB" sz="1600" b="0" i="0" u="none" strike="noStrike" dirty="0">
                          <a:solidFill>
                            <a:srgbClr val="000000"/>
                          </a:solidFill>
                          <a:effectLst/>
                          <a:latin typeface="Century Gothic" panose="020B0502020202020204" pitchFamily="34" charset="0"/>
                        </a:rPr>
                        <a:t>classmate (f)</a:t>
                      </a:r>
                    </a:p>
                  </a:txBody>
                  <a:tcPr marL="90000" marR="90000" marT="46800" marB="46800" anchor="b"/>
                </a:tc>
                <a:extLst>
                  <a:ext uri="{0D108BD9-81ED-4DB2-BD59-A6C34878D82A}">
                    <a16:rowId xmlns:a16="http://schemas.microsoft.com/office/drawing/2014/main" val="10009"/>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el </a:t>
                      </a:r>
                      <a:r>
                        <a:rPr lang="en-GB" sz="1600" b="0" i="0" u="none" strike="noStrike" dirty="0" err="1">
                          <a:solidFill>
                            <a:srgbClr val="000000"/>
                          </a:solidFill>
                          <a:effectLst/>
                          <a:latin typeface="Century Gothic" panose="020B0502020202020204" pitchFamily="34" charset="0"/>
                        </a:rPr>
                        <a:t>favor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favour</a:t>
                      </a:r>
                    </a:p>
                  </a:txBody>
                  <a:tcPr marL="90000" marR="90000" marT="46800" marB="46800" anchor="b"/>
                </a:tc>
                <a:extLst>
                  <a:ext uri="{0D108BD9-81ED-4DB2-BD59-A6C34878D82A}">
                    <a16:rowId xmlns:a16="http://schemas.microsoft.com/office/drawing/2014/main" val="10010"/>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el material</a:t>
                      </a: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material</a:t>
                      </a:r>
                    </a:p>
                  </a:txBody>
                  <a:tcPr marL="90000" marR="90000" marT="46800" marB="46800" anchor="b"/>
                </a:tc>
                <a:extLst>
                  <a:ext uri="{0D108BD9-81ED-4DB2-BD59-A6C34878D82A}">
                    <a16:rowId xmlns:a16="http://schemas.microsoft.com/office/drawing/2014/main" val="10011"/>
                  </a:ext>
                </a:extLst>
              </a:tr>
            </a:tbl>
          </a:graphicData>
        </a:graphic>
      </p:graphicFrame>
      <p:sp>
        <p:nvSpPr>
          <p:cNvPr id="21" name="TextBox 20"/>
          <p:cNvSpPr txBox="1"/>
          <p:nvPr/>
        </p:nvSpPr>
        <p:spPr>
          <a:xfrm>
            <a:off x="3659306" y="2235201"/>
            <a:ext cx="4968552" cy="523220"/>
          </a:xfrm>
          <a:prstGeom prst="rect">
            <a:avLst/>
          </a:prstGeom>
          <a:noFill/>
        </p:spPr>
        <p:txBody>
          <a:bodyPr wrap="square" rtlCol="0">
            <a:spAutoFit/>
          </a:bodyPr>
          <a:lstStyle/>
          <a:p>
            <a:r>
              <a:rPr lang="en-GB" sz="1600" dirty="0" err="1">
                <a:latin typeface="Century Gothic" panose="020B0502020202020204" pitchFamily="34" charset="0"/>
              </a:rPr>
              <a:t>Puedes</a:t>
            </a:r>
            <a:r>
              <a:rPr lang="en-GB" sz="1600" dirty="0">
                <a:latin typeface="Century Gothic" panose="020B0502020202020204" pitchFamily="34" charset="0"/>
              </a:rPr>
              <a:t> </a:t>
            </a:r>
            <a:r>
              <a:rPr lang="en-GB" sz="1600" dirty="0" err="1">
                <a:latin typeface="Century Gothic" panose="020B0502020202020204" pitchFamily="34" charset="0"/>
              </a:rPr>
              <a:t>participar</a:t>
            </a:r>
            <a:r>
              <a:rPr lang="en-GB" sz="1600" dirty="0">
                <a:latin typeface="Century Gothic" panose="020B0502020202020204" pitchFamily="34" charset="0"/>
              </a:rPr>
              <a:t>.</a:t>
            </a:r>
            <a:br>
              <a:rPr lang="en-GB" sz="1600" dirty="0">
                <a:latin typeface="Century Gothic" panose="020B0502020202020204" pitchFamily="34" charset="0"/>
              </a:rPr>
            </a:br>
            <a:r>
              <a:rPr lang="en-GB" sz="1200" i="1" dirty="0">
                <a:latin typeface="Century Gothic" panose="020B0502020202020204" pitchFamily="34" charset="0"/>
              </a:rPr>
              <a:t>You can participate.</a:t>
            </a:r>
          </a:p>
        </p:txBody>
      </p:sp>
      <p:sp>
        <p:nvSpPr>
          <p:cNvPr id="22" name="TextBox 21"/>
          <p:cNvSpPr txBox="1"/>
          <p:nvPr/>
        </p:nvSpPr>
        <p:spPr>
          <a:xfrm>
            <a:off x="3659306" y="2693892"/>
            <a:ext cx="4968552" cy="523220"/>
          </a:xfrm>
          <a:prstGeom prst="rect">
            <a:avLst/>
          </a:prstGeom>
          <a:noFill/>
        </p:spPr>
        <p:txBody>
          <a:bodyPr wrap="square" rtlCol="0">
            <a:spAutoFit/>
          </a:bodyPr>
          <a:lstStyle/>
          <a:p>
            <a:r>
              <a:rPr lang="en-GB" sz="1600" dirty="0">
                <a:latin typeface="Century Gothic" panose="020B0502020202020204" pitchFamily="34" charset="0"/>
              </a:rPr>
              <a:t>Puede </a:t>
            </a:r>
            <a:r>
              <a:rPr lang="en-GB" sz="1600" dirty="0" err="1">
                <a:latin typeface="Century Gothic" panose="020B0502020202020204" pitchFamily="34" charset="0"/>
              </a:rPr>
              <a:t>preguntar</a:t>
            </a:r>
            <a:r>
              <a:rPr lang="en-GB" sz="1600" dirty="0">
                <a:latin typeface="Century Gothic" panose="020B0502020202020204" pitchFamily="34" charset="0"/>
              </a:rPr>
              <a:t> </a:t>
            </a:r>
            <a:r>
              <a:rPr lang="en-GB" sz="1600" dirty="0" err="1">
                <a:latin typeface="Century Gothic" panose="020B0502020202020204" pitchFamily="34" charset="0"/>
              </a:rPr>
              <a:t>algo</a:t>
            </a:r>
            <a:r>
              <a:rPr lang="en-GB" sz="1600" dirty="0">
                <a:latin typeface="Century Gothic" panose="020B0502020202020204" pitchFamily="34" charset="0"/>
              </a:rPr>
              <a:t>.</a:t>
            </a:r>
            <a:br>
              <a:rPr lang="en-GB" sz="1600" dirty="0">
                <a:latin typeface="Century Gothic" panose="020B0502020202020204" pitchFamily="34" charset="0"/>
              </a:rPr>
            </a:br>
            <a:r>
              <a:rPr lang="en-GB" sz="1200" i="1" dirty="0">
                <a:latin typeface="Century Gothic" panose="020B0502020202020204" pitchFamily="34" charset="0"/>
              </a:rPr>
              <a:t>S/he can ask something.</a:t>
            </a:r>
          </a:p>
        </p:txBody>
      </p:sp>
      <p:sp>
        <p:nvSpPr>
          <p:cNvPr id="2" name="Title 1">
            <a:extLst>
              <a:ext uri="{FF2B5EF4-FFF2-40B4-BE49-F238E27FC236}">
                <a16:creationId xmlns:a16="http://schemas.microsoft.com/office/drawing/2014/main" id="{044F8C6E-823E-B44E-88FC-87E6C899459D}"/>
              </a:ext>
            </a:extLst>
          </p:cNvPr>
          <p:cNvSpPr>
            <a:spLocks noGrp="1"/>
          </p:cNvSpPr>
          <p:nvPr>
            <p:ph type="title"/>
          </p:nvPr>
        </p:nvSpPr>
        <p:spPr>
          <a:xfrm>
            <a:off x="186663" y="132025"/>
            <a:ext cx="2001942" cy="435729"/>
          </a:xfrm>
        </p:spPr>
        <p:txBody>
          <a:bodyPr/>
          <a:lstStyle/>
          <a:p>
            <a:r>
              <a:rPr lang="en-GB" sz="2000" b="1" dirty="0">
                <a:solidFill>
                  <a:srgbClr val="FFFFFF"/>
                </a:solidFill>
                <a:latin typeface="Century Gothic" panose="020B0502020202020204" pitchFamily="34" charset="0"/>
              </a:rPr>
              <a:t>T2.2 Semana 2</a:t>
            </a:r>
            <a:endParaRPr lang="en-US" sz="2000" dirty="0"/>
          </a:p>
        </p:txBody>
      </p:sp>
      <p:sp>
        <p:nvSpPr>
          <p:cNvPr id="24"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30</a:t>
            </a:r>
          </a:p>
        </p:txBody>
      </p:sp>
      <p:sp>
        <p:nvSpPr>
          <p:cNvPr id="19" name="Oval Callout 18"/>
          <p:cNvSpPr/>
          <p:nvPr/>
        </p:nvSpPr>
        <p:spPr>
          <a:xfrm>
            <a:off x="4187535" y="5925900"/>
            <a:ext cx="2081483" cy="891038"/>
          </a:xfrm>
          <a:prstGeom prst="wedgeEllipseCallout">
            <a:avLst>
              <a:gd name="adj1" fmla="val -60148"/>
              <a:gd name="adj2" fmla="val 36658"/>
            </a:avLst>
          </a:prstGeom>
          <a:solidFill>
            <a:srgbClr val="FFF3F3"/>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Century Gothic" panose="020B0502020202020204" pitchFamily="34" charset="0"/>
              </a:rPr>
              <a:t>¿Puedo ir a los servicios?</a:t>
            </a:r>
          </a:p>
        </p:txBody>
      </p:sp>
      <p:graphicFrame>
        <p:nvGraphicFramePr>
          <p:cNvPr id="25" name="Table 24"/>
          <p:cNvGraphicFramePr>
            <a:graphicFrameLocks noGrp="1"/>
          </p:cNvGraphicFramePr>
          <p:nvPr>
            <p:extLst>
              <p:ext uri="{D42A27DB-BD31-4B8C-83A1-F6EECF244321}">
                <p14:modId xmlns:p14="http://schemas.microsoft.com/office/powerpoint/2010/main" val="2971709618"/>
              </p:ext>
            </p:extLst>
          </p:nvPr>
        </p:nvGraphicFramePr>
        <p:xfrm>
          <a:off x="-97249" y="4556004"/>
          <a:ext cx="668422" cy="4285692"/>
        </p:xfrm>
        <a:graphic>
          <a:graphicData uri="http://schemas.openxmlformats.org/drawingml/2006/table">
            <a:tbl>
              <a:tblPr firstRow="1" bandRow="1">
                <a:tableStyleId>{5940675A-B579-460E-94D1-54222C63F5DA}</a:tableStyleId>
              </a:tblPr>
              <a:tblGrid>
                <a:gridCol w="668422">
                  <a:extLst>
                    <a:ext uri="{9D8B030D-6E8A-4147-A177-3AD203B41FA5}">
                      <a16:colId xmlns:a16="http://schemas.microsoft.com/office/drawing/2014/main" val="20000"/>
                    </a:ext>
                  </a:extLst>
                </a:gridCol>
              </a:tblGrid>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vb</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err="1">
                          <a:latin typeface="Century Gothic" panose="020B0502020202020204" pitchFamily="34" charset="0"/>
                        </a:rPr>
                        <a:t>nf</a:t>
                      </a:r>
                      <a:endParaRPr lang="en-GB" sz="15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39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pic>
        <p:nvPicPr>
          <p:cNvPr id="20" name="Picture 19" descr="Water Closet on HTC Sens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2742" y="6146992"/>
            <a:ext cx="448852" cy="4488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3547" y="5154845"/>
            <a:ext cx="852686" cy="852686"/>
          </a:xfrm>
          <a:prstGeom prst="rect">
            <a:avLst/>
          </a:prstGeom>
        </p:spPr>
      </p:pic>
      <p:sp>
        <p:nvSpPr>
          <p:cNvPr id="23" name="Rectangle 22">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3509066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p:cNvSpPr/>
          <p:nvPr/>
        </p:nvSpPr>
        <p:spPr>
          <a:xfrm>
            <a:off x="116632" y="602268"/>
            <a:ext cx="3001143"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Using modal verb ‘</a:t>
            </a:r>
            <a:r>
              <a:rPr lang="en-GB" b="1" dirty="0" err="1">
                <a:solidFill>
                  <a:srgbClr val="000000"/>
                </a:solidFill>
                <a:latin typeface="Century Gothic" panose="020B0502020202020204" pitchFamily="34" charset="0"/>
              </a:rPr>
              <a:t>deber</a:t>
            </a:r>
            <a:r>
              <a:rPr lang="en-GB" b="1" dirty="0">
                <a:solidFill>
                  <a:srgbClr val="000000"/>
                </a:solidFill>
                <a:latin typeface="Century Gothic" panose="020B0502020202020204" pitchFamily="34" charset="0"/>
              </a:rPr>
              <a:t>’</a:t>
            </a:r>
          </a:p>
        </p:txBody>
      </p:sp>
      <p:sp>
        <p:nvSpPr>
          <p:cNvPr id="6" name="Rectangle 5">
            <a:extLst>
              <a:ext uri="{FF2B5EF4-FFF2-40B4-BE49-F238E27FC236}">
                <a16:creationId xmlns:a16="http://schemas.microsoft.com/office/drawing/2014/main" id="{62EBD834-1E2D-44FA-960B-D5E01CB2C65F}"/>
              </a:ext>
            </a:extLst>
          </p:cNvPr>
          <p:cNvSpPr/>
          <p:nvPr/>
        </p:nvSpPr>
        <p:spPr>
          <a:xfrm>
            <a:off x="182407" y="3067773"/>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Describing what people must do</a:t>
            </a:r>
          </a:p>
        </p:txBody>
      </p:sp>
      <p:sp>
        <p:nvSpPr>
          <p:cNvPr id="7" name="Rectangle 6">
            <a:extLst>
              <a:ext uri="{FF2B5EF4-FFF2-40B4-BE49-F238E27FC236}">
                <a16:creationId xmlns:a16="http://schemas.microsoft.com/office/drawing/2014/main" id="{187D3DE4-1B8E-4EF9-A0F4-FAE19AE97A2E}"/>
              </a:ext>
            </a:extLst>
          </p:cNvPr>
          <p:cNvSpPr/>
          <p:nvPr/>
        </p:nvSpPr>
        <p:spPr>
          <a:xfrm>
            <a:off x="5013176" y="3096459"/>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graphicFrame>
        <p:nvGraphicFramePr>
          <p:cNvPr id="10" name="Table 9"/>
          <p:cNvGraphicFramePr>
            <a:graphicFrameLocks noGrp="1"/>
          </p:cNvGraphicFramePr>
          <p:nvPr>
            <p:extLst>
              <p:ext uri="{D42A27DB-BD31-4B8C-83A1-F6EECF244321}">
                <p14:modId xmlns:p14="http://schemas.microsoft.com/office/powerpoint/2010/main" val="3210645518"/>
              </p:ext>
            </p:extLst>
          </p:nvPr>
        </p:nvGraphicFramePr>
        <p:xfrm>
          <a:off x="207079" y="1435622"/>
          <a:ext cx="3472643" cy="1341120"/>
        </p:xfrm>
        <a:graphic>
          <a:graphicData uri="http://schemas.openxmlformats.org/drawingml/2006/table">
            <a:tbl>
              <a:tblPr firstRow="1" bandRow="1">
                <a:tableStyleId>{5940675A-B579-460E-94D1-54222C63F5DA}</a:tableStyleId>
              </a:tblPr>
              <a:tblGrid>
                <a:gridCol w="952363">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tblGrid>
              <a:tr h="283857">
                <a:tc gridSpan="2">
                  <a:txBody>
                    <a:bodyPr/>
                    <a:lstStyle/>
                    <a:p>
                      <a:pPr algn="ctr"/>
                      <a:r>
                        <a:rPr lang="en-GB" sz="1600" dirty="0">
                          <a:latin typeface="Century Gothic" panose="020B0502020202020204" pitchFamily="34" charset="0"/>
                        </a:rPr>
                        <a:t>verb DEBER [must, to have to]</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000"/>
                  </a:ext>
                </a:extLst>
              </a:tr>
              <a:tr h="283857">
                <a:tc>
                  <a:txBody>
                    <a:bodyPr/>
                    <a:lstStyle/>
                    <a:p>
                      <a:r>
                        <a:rPr lang="en-GB" sz="1600" dirty="0" err="1">
                          <a:latin typeface="Century Gothic" panose="020B0502020202020204" pitchFamily="34" charset="0"/>
                        </a:rPr>
                        <a:t>debo</a:t>
                      </a:r>
                      <a:endParaRPr lang="en-GB" sz="16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I</a:t>
                      </a:r>
                      <a:r>
                        <a:rPr lang="en-GB" sz="1600" baseline="0" dirty="0">
                          <a:latin typeface="Century Gothic" panose="020B0502020202020204" pitchFamily="34" charset="0"/>
                        </a:rPr>
                        <a:t> </a:t>
                      </a:r>
                      <a:r>
                        <a:rPr lang="en-GB" sz="1600" dirty="0">
                          <a:latin typeface="Century Gothic" panose="020B0502020202020204" pitchFamily="34" charset="0"/>
                        </a:rPr>
                        <a:t>must, have</a:t>
                      </a:r>
                      <a:r>
                        <a:rPr lang="en-GB" sz="1600" baseline="0" dirty="0">
                          <a:latin typeface="Century Gothic" panose="020B0502020202020204" pitchFamily="34" charset="0"/>
                        </a:rPr>
                        <a:t> to</a:t>
                      </a:r>
                      <a:endParaRPr lang="en-GB" sz="1600" dirty="0">
                        <a:latin typeface="Century Gothic" panose="020B0502020202020204" pitchFamily="34" charset="0"/>
                      </a:endParaRPr>
                    </a:p>
                  </a:txBody>
                  <a:tcPr/>
                </a:tc>
                <a:extLst>
                  <a:ext uri="{0D108BD9-81ED-4DB2-BD59-A6C34878D82A}">
                    <a16:rowId xmlns:a16="http://schemas.microsoft.com/office/drawing/2014/main" val="10001"/>
                  </a:ext>
                </a:extLst>
              </a:tr>
              <a:tr h="283857">
                <a:tc>
                  <a:txBody>
                    <a:bodyPr/>
                    <a:lstStyle/>
                    <a:p>
                      <a:r>
                        <a:rPr lang="en-GB" sz="1600" dirty="0" err="1">
                          <a:latin typeface="Century Gothic" panose="020B0502020202020204" pitchFamily="34" charset="0"/>
                        </a:rPr>
                        <a:t>debes</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you must, have to</a:t>
                      </a:r>
                    </a:p>
                  </a:txBody>
                  <a:tcPr/>
                </a:tc>
                <a:extLst>
                  <a:ext uri="{0D108BD9-81ED-4DB2-BD59-A6C34878D82A}">
                    <a16:rowId xmlns:a16="http://schemas.microsoft.com/office/drawing/2014/main" val="10002"/>
                  </a:ext>
                </a:extLst>
              </a:tr>
              <a:tr h="218296">
                <a:tc>
                  <a:txBody>
                    <a:bodyPr/>
                    <a:lstStyle/>
                    <a:p>
                      <a:r>
                        <a:rPr lang="en-GB" sz="1600" dirty="0">
                          <a:latin typeface="Century Gothic" panose="020B0502020202020204" pitchFamily="34" charset="0"/>
                        </a:rPr>
                        <a:t>debe</a:t>
                      </a:r>
                    </a:p>
                  </a:txBody>
                  <a:tcPr/>
                </a:tc>
                <a:tc>
                  <a:txBody>
                    <a:bodyPr/>
                    <a:lstStyle/>
                    <a:p>
                      <a:r>
                        <a:rPr lang="en-GB" sz="1600" dirty="0">
                          <a:latin typeface="Century Gothic" panose="020B0502020202020204" pitchFamily="34" charset="0"/>
                        </a:rPr>
                        <a:t>he/she/it must, has to</a:t>
                      </a:r>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122802" y="1006113"/>
            <a:ext cx="6735198" cy="338554"/>
          </a:xfrm>
          <a:prstGeom prst="rect">
            <a:avLst/>
          </a:prstGeom>
          <a:noFill/>
        </p:spPr>
        <p:txBody>
          <a:bodyPr wrap="square" rtlCol="0">
            <a:spAutoFit/>
          </a:bodyPr>
          <a:lstStyle/>
          <a:p>
            <a:r>
              <a:rPr lang="en-GB" sz="1600" dirty="0">
                <a:latin typeface="Century Gothic" panose="020B0502020202020204" pitchFamily="34" charset="0"/>
              </a:rPr>
              <a:t>After ‘</a:t>
            </a:r>
            <a:r>
              <a:rPr lang="en-GB" sz="1600" dirty="0" err="1">
                <a:latin typeface="Century Gothic" panose="020B0502020202020204" pitchFamily="34" charset="0"/>
              </a:rPr>
              <a:t>deber</a:t>
            </a:r>
            <a:r>
              <a:rPr lang="en-GB" sz="1600" dirty="0">
                <a:latin typeface="Century Gothic" panose="020B0502020202020204" pitchFamily="34" charset="0"/>
              </a:rPr>
              <a:t>’, use an infinitive verb to say what you </a:t>
            </a:r>
            <a:r>
              <a:rPr lang="en-GB" sz="1600" i="1" u="sng" dirty="0">
                <a:latin typeface="Century Gothic" panose="020B0502020202020204" pitchFamily="34" charset="0"/>
              </a:rPr>
              <a:t>must</a:t>
            </a:r>
            <a:r>
              <a:rPr lang="en-GB" sz="1600" dirty="0">
                <a:latin typeface="Century Gothic" panose="020B0502020202020204" pitchFamily="34" charset="0"/>
              </a:rPr>
              <a:t> do:</a:t>
            </a:r>
            <a:endParaRPr lang="en-GB" sz="1600" i="1" dirty="0">
              <a:latin typeface="Century Gothic" panose="020B0502020202020204" pitchFamily="34" charset="0"/>
            </a:endParaRPr>
          </a:p>
        </p:txBody>
      </p:sp>
      <p:sp>
        <p:nvSpPr>
          <p:cNvPr id="15" name="TextBox 14"/>
          <p:cNvSpPr txBox="1"/>
          <p:nvPr/>
        </p:nvSpPr>
        <p:spPr>
          <a:xfrm>
            <a:off x="3669514" y="1597556"/>
            <a:ext cx="4968552" cy="523220"/>
          </a:xfrm>
          <a:prstGeom prst="rect">
            <a:avLst/>
          </a:prstGeom>
          <a:noFill/>
        </p:spPr>
        <p:txBody>
          <a:bodyPr wrap="square" rtlCol="0">
            <a:spAutoFit/>
          </a:bodyPr>
          <a:lstStyle/>
          <a:p>
            <a:r>
              <a:rPr lang="en-GB" sz="1600" dirty="0" err="1">
                <a:latin typeface="Century Gothic" panose="020B0502020202020204" pitchFamily="34" charset="0"/>
              </a:rPr>
              <a:t>Debo</a:t>
            </a:r>
            <a:r>
              <a:rPr lang="en-GB" sz="1600" dirty="0">
                <a:latin typeface="Century Gothic" panose="020B0502020202020204" pitchFamily="34" charset="0"/>
              </a:rPr>
              <a:t> </a:t>
            </a:r>
            <a:r>
              <a:rPr lang="en-GB" sz="1600" dirty="0" err="1">
                <a:latin typeface="Century Gothic" panose="020B0502020202020204" pitchFamily="34" charset="0"/>
              </a:rPr>
              <a:t>limpiar</a:t>
            </a:r>
            <a:r>
              <a:rPr lang="en-GB" sz="1600" dirty="0">
                <a:latin typeface="Century Gothic" panose="020B0502020202020204" pitchFamily="34" charset="0"/>
              </a:rPr>
              <a:t> el </a:t>
            </a:r>
            <a:r>
              <a:rPr lang="en-GB" sz="1600" dirty="0" err="1">
                <a:latin typeface="Century Gothic" panose="020B0502020202020204" pitchFamily="34" charset="0"/>
              </a:rPr>
              <a:t>suelo</a:t>
            </a:r>
            <a:r>
              <a:rPr lang="en-GB" sz="1600" dirty="0">
                <a:latin typeface="Century Gothic" panose="020B0502020202020204" pitchFamily="34" charset="0"/>
              </a:rPr>
              <a:t>.</a:t>
            </a:r>
            <a:br>
              <a:rPr lang="en-GB" sz="1600" dirty="0">
                <a:latin typeface="Century Gothic" panose="020B0502020202020204" pitchFamily="34" charset="0"/>
              </a:rPr>
            </a:br>
            <a:r>
              <a:rPr lang="en-GB" sz="1200" i="1" dirty="0">
                <a:latin typeface="Century Gothic" panose="020B0502020202020204" pitchFamily="34" charset="0"/>
              </a:rPr>
              <a:t>I must clean the floor.</a:t>
            </a:r>
          </a:p>
        </p:txBody>
      </p:sp>
      <p:sp>
        <p:nvSpPr>
          <p:cNvPr id="16" name="TextBox 15"/>
          <p:cNvSpPr txBox="1"/>
          <p:nvPr/>
        </p:nvSpPr>
        <p:spPr>
          <a:xfrm>
            <a:off x="3654815" y="2029779"/>
            <a:ext cx="3082657" cy="523220"/>
          </a:xfrm>
          <a:prstGeom prst="rect">
            <a:avLst/>
          </a:prstGeom>
          <a:noFill/>
        </p:spPr>
        <p:txBody>
          <a:bodyPr wrap="square" rtlCol="0">
            <a:spAutoFit/>
          </a:bodyPr>
          <a:lstStyle/>
          <a:p>
            <a:r>
              <a:rPr lang="en-GB" sz="1600" dirty="0" err="1">
                <a:latin typeface="Century Gothic" panose="020B0502020202020204" pitchFamily="34" charset="0"/>
              </a:rPr>
              <a:t>Debes</a:t>
            </a:r>
            <a:r>
              <a:rPr lang="en-GB" sz="1600" dirty="0">
                <a:latin typeface="Century Gothic" panose="020B0502020202020204" pitchFamily="34" charset="0"/>
              </a:rPr>
              <a:t> </a:t>
            </a:r>
            <a:r>
              <a:rPr lang="en-GB" sz="1600" dirty="0" err="1">
                <a:latin typeface="Century Gothic" panose="020B0502020202020204" pitchFamily="34" charset="0"/>
              </a:rPr>
              <a:t>lavar</a:t>
            </a:r>
            <a:r>
              <a:rPr lang="en-GB" sz="1600" dirty="0">
                <a:latin typeface="Century Gothic" panose="020B0502020202020204" pitchFamily="34" charset="0"/>
              </a:rPr>
              <a:t> la </a:t>
            </a:r>
            <a:r>
              <a:rPr lang="en-GB" sz="1600" dirty="0" err="1">
                <a:latin typeface="Century Gothic" panose="020B0502020202020204" pitchFamily="34" charset="0"/>
              </a:rPr>
              <a:t>ropa</a:t>
            </a:r>
            <a:r>
              <a:rPr lang="en-GB" sz="1600" dirty="0">
                <a:latin typeface="Century Gothic" panose="020B0502020202020204" pitchFamily="34" charset="0"/>
              </a:rPr>
              <a:t>.</a:t>
            </a:r>
            <a:br>
              <a:rPr lang="en-GB" sz="1600" dirty="0">
                <a:latin typeface="Century Gothic" panose="020B0502020202020204" pitchFamily="34" charset="0"/>
              </a:rPr>
            </a:br>
            <a:r>
              <a:rPr lang="en-GB" sz="1200" i="1" dirty="0">
                <a:latin typeface="Century Gothic" panose="020B0502020202020204" pitchFamily="34" charset="0"/>
              </a:rPr>
              <a:t>You must wash the clothing.</a:t>
            </a:r>
          </a:p>
        </p:txBody>
      </p:sp>
      <p:sp>
        <p:nvSpPr>
          <p:cNvPr id="17" name="TextBox 16"/>
          <p:cNvSpPr txBox="1"/>
          <p:nvPr/>
        </p:nvSpPr>
        <p:spPr>
          <a:xfrm>
            <a:off x="3679722" y="2453477"/>
            <a:ext cx="3057750" cy="523220"/>
          </a:xfrm>
          <a:prstGeom prst="rect">
            <a:avLst/>
          </a:prstGeom>
          <a:noFill/>
        </p:spPr>
        <p:txBody>
          <a:bodyPr wrap="square" rtlCol="0">
            <a:spAutoFit/>
          </a:bodyPr>
          <a:lstStyle/>
          <a:p>
            <a:r>
              <a:rPr lang="en-GB" sz="1600" dirty="0">
                <a:latin typeface="Century Gothic" panose="020B0502020202020204" pitchFamily="34" charset="0"/>
              </a:rPr>
              <a:t>Debe </a:t>
            </a:r>
            <a:r>
              <a:rPr lang="en-GB" sz="1600" dirty="0" err="1">
                <a:latin typeface="Century Gothic" panose="020B0502020202020204" pitchFamily="34" charset="0"/>
              </a:rPr>
              <a:t>preparar</a:t>
            </a:r>
            <a:r>
              <a:rPr lang="en-GB" sz="1600" dirty="0">
                <a:latin typeface="Century Gothic" panose="020B0502020202020204" pitchFamily="34" charset="0"/>
              </a:rPr>
              <a:t> la comida.</a:t>
            </a:r>
            <a:br>
              <a:rPr lang="en-GB" sz="1600" dirty="0">
                <a:latin typeface="Century Gothic" panose="020B0502020202020204" pitchFamily="34" charset="0"/>
              </a:rPr>
            </a:br>
            <a:r>
              <a:rPr lang="en-GB" sz="1200" i="1" dirty="0">
                <a:latin typeface="Century Gothic" panose="020B0502020202020204" pitchFamily="34" charset="0"/>
              </a:rPr>
              <a:t>S/he must prepare the food.</a:t>
            </a:r>
          </a:p>
        </p:txBody>
      </p:sp>
      <p:graphicFrame>
        <p:nvGraphicFramePr>
          <p:cNvPr id="20" name="Table 19"/>
          <p:cNvGraphicFramePr>
            <a:graphicFrameLocks noGrp="1"/>
          </p:cNvGraphicFramePr>
          <p:nvPr>
            <p:extLst>
              <p:ext uri="{D42A27DB-BD31-4B8C-83A1-F6EECF244321}">
                <p14:modId xmlns:p14="http://schemas.microsoft.com/office/powerpoint/2010/main" val="3035282778"/>
              </p:ext>
            </p:extLst>
          </p:nvPr>
        </p:nvGraphicFramePr>
        <p:xfrm>
          <a:off x="476672" y="3590897"/>
          <a:ext cx="3744416" cy="5373600"/>
        </p:xfrm>
        <a:graphic>
          <a:graphicData uri="http://schemas.openxmlformats.org/drawingml/2006/table">
            <a:tbl>
              <a:tblPr>
                <a:tableStyleId>{5940675A-B579-460E-94D1-54222C63F5DA}</a:tableStyleId>
              </a:tblPr>
              <a:tblGrid>
                <a:gridCol w="1296144">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384180">
                <a:tc>
                  <a:txBody>
                    <a:bodyPr/>
                    <a:lstStyle/>
                    <a:p>
                      <a:pPr algn="l" fontAlgn="b"/>
                      <a:r>
                        <a:rPr lang="en-GB" sz="1600" u="none" strike="noStrike" dirty="0" err="1">
                          <a:effectLst/>
                          <a:latin typeface="Century Gothic" panose="020B0502020202020204" pitchFamily="34" charset="0"/>
                        </a:rPr>
                        <a:t>deber</a:t>
                      </a:r>
                      <a:r>
                        <a:rPr lang="en-GB" sz="1600" u="none" strike="noStrike" dirty="0">
                          <a:effectLst/>
                          <a:latin typeface="Century Gothic" panose="020B0502020202020204" pitchFamily="34" charset="0"/>
                        </a:rPr>
                        <a:t> </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must, to have to</a:t>
                      </a:r>
                    </a:p>
                  </a:txBody>
                  <a:tcPr marL="90000" marR="90000" marT="46800" marB="46800" anchor="ctr"/>
                </a:tc>
                <a:extLst>
                  <a:ext uri="{0D108BD9-81ED-4DB2-BD59-A6C34878D82A}">
                    <a16:rowId xmlns:a16="http://schemas.microsoft.com/office/drawing/2014/main" val="10000"/>
                  </a:ext>
                </a:extLst>
              </a:tr>
              <a:tr h="384180">
                <a:tc>
                  <a:txBody>
                    <a:bodyPr/>
                    <a:lstStyle/>
                    <a:p>
                      <a:pPr algn="l" fontAlgn="b"/>
                      <a:r>
                        <a:rPr lang="en-GB" sz="1600" b="0" i="0" u="none" strike="noStrike" dirty="0" err="1">
                          <a:solidFill>
                            <a:srgbClr val="000000"/>
                          </a:solidFill>
                          <a:effectLst/>
                          <a:latin typeface="Century Gothic" panose="020B0502020202020204" pitchFamily="34" charset="0"/>
                        </a:rPr>
                        <a:t>debo</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I must, have to</a:t>
                      </a:r>
                    </a:p>
                  </a:txBody>
                  <a:tcPr marL="90000" marR="90000" marT="46800" marB="46800" anchor="ctr"/>
                </a:tc>
                <a:extLst>
                  <a:ext uri="{0D108BD9-81ED-4DB2-BD59-A6C34878D82A}">
                    <a16:rowId xmlns:a16="http://schemas.microsoft.com/office/drawing/2014/main" val="10001"/>
                  </a:ext>
                </a:extLst>
              </a:tr>
              <a:tr h="381720">
                <a:tc>
                  <a:txBody>
                    <a:bodyPr/>
                    <a:lstStyle/>
                    <a:p>
                      <a:r>
                        <a:rPr lang="en-GB" sz="1600" dirty="0" err="1">
                          <a:latin typeface="Century Gothic" panose="020B0502020202020204" pitchFamily="34" charset="0"/>
                        </a:rPr>
                        <a:t>debes</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you must, have to</a:t>
                      </a:r>
                    </a:p>
                  </a:txBody>
                  <a:tcPr anchor="ctr"/>
                </a:tc>
                <a:extLst>
                  <a:ext uri="{0D108BD9-81ED-4DB2-BD59-A6C34878D82A}">
                    <a16:rowId xmlns:a16="http://schemas.microsoft.com/office/drawing/2014/main" val="10002"/>
                  </a:ext>
                </a:extLst>
              </a:tr>
              <a:tr h="381720">
                <a:tc>
                  <a:txBody>
                    <a:bodyPr/>
                    <a:lstStyle/>
                    <a:p>
                      <a:r>
                        <a:rPr lang="en-GB" sz="1600" dirty="0">
                          <a:latin typeface="Century Gothic" panose="020B0502020202020204" pitchFamily="34" charset="0"/>
                        </a:rPr>
                        <a:t>debe</a:t>
                      </a:r>
                    </a:p>
                  </a:txBody>
                  <a:tcPr anchor="ctr"/>
                </a:tc>
                <a:tc>
                  <a:txBody>
                    <a:bodyPr/>
                    <a:lstStyle/>
                    <a:p>
                      <a:r>
                        <a:rPr lang="en-GB" sz="1600" dirty="0">
                          <a:latin typeface="Century Gothic" panose="020B0502020202020204" pitchFamily="34" charset="0"/>
                        </a:rPr>
                        <a:t>he/she/it must, has to</a:t>
                      </a:r>
                    </a:p>
                  </a:txBody>
                  <a:tcPr anchor="ctr"/>
                </a:tc>
                <a:extLst>
                  <a:ext uri="{0D108BD9-81ED-4DB2-BD59-A6C34878D82A}">
                    <a16:rowId xmlns:a16="http://schemas.microsoft.com/office/drawing/2014/main" val="10003"/>
                  </a:ext>
                </a:extLst>
              </a:tr>
              <a:tr h="384180">
                <a:tc>
                  <a:txBody>
                    <a:bodyPr/>
                    <a:lstStyle/>
                    <a:p>
                      <a:pPr algn="l" fontAlgn="b"/>
                      <a:r>
                        <a:rPr lang="en-GB" sz="1600" u="none" strike="noStrike" dirty="0" err="1">
                          <a:effectLst/>
                          <a:latin typeface="Century Gothic" panose="020B0502020202020204" pitchFamily="34" charset="0"/>
                        </a:rPr>
                        <a:t>lavar</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to wash, washing</a:t>
                      </a:r>
                    </a:p>
                  </a:txBody>
                  <a:tcPr marL="90000" marR="90000" marT="46800" marB="46800" anchor="ctr"/>
                </a:tc>
                <a:extLst>
                  <a:ext uri="{0D108BD9-81ED-4DB2-BD59-A6C34878D82A}">
                    <a16:rowId xmlns:a16="http://schemas.microsoft.com/office/drawing/2014/main" val="10004"/>
                  </a:ext>
                </a:extLst>
              </a:tr>
              <a:tr h="384180">
                <a:tc>
                  <a:txBody>
                    <a:bodyPr/>
                    <a:lstStyle/>
                    <a:p>
                      <a:pPr algn="l" fontAlgn="b"/>
                      <a:r>
                        <a:rPr lang="en-GB" sz="1600" u="none" strike="noStrike">
                          <a:effectLst/>
                          <a:latin typeface="Century Gothic" panose="020B0502020202020204" pitchFamily="34" charset="0"/>
                        </a:rPr>
                        <a:t>limpiar</a:t>
                      </a:r>
                      <a:endParaRPr lang="en-GB" sz="1600" b="0" i="0" u="none" strike="noStrike">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to clean, cleaning</a:t>
                      </a:r>
                    </a:p>
                  </a:txBody>
                  <a:tcPr marL="90000" marR="90000" marT="46800" marB="46800" anchor="ctr"/>
                </a:tc>
                <a:extLst>
                  <a:ext uri="{0D108BD9-81ED-4DB2-BD59-A6C34878D82A}">
                    <a16:rowId xmlns:a16="http://schemas.microsoft.com/office/drawing/2014/main" val="10005"/>
                  </a:ext>
                </a:extLst>
              </a:tr>
              <a:tr h="384180">
                <a:tc>
                  <a:txBody>
                    <a:bodyPr/>
                    <a:lstStyle/>
                    <a:p>
                      <a:pPr algn="l" fontAlgn="b"/>
                      <a:r>
                        <a:rPr lang="en-GB" sz="1600" u="none" strike="noStrike" dirty="0" err="1">
                          <a:effectLst/>
                          <a:latin typeface="Century Gothic" panose="020B0502020202020204" pitchFamily="34" charset="0"/>
                        </a:rPr>
                        <a:t>sacar</a:t>
                      </a:r>
                      <a:r>
                        <a:rPr lang="en-GB" sz="1600" u="none" strike="noStrike" dirty="0">
                          <a:effectLst/>
                          <a:latin typeface="Century Gothic" panose="020B0502020202020204" pitchFamily="34" charset="0"/>
                        </a:rPr>
                        <a:t> </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to take out, taking out</a:t>
                      </a:r>
                    </a:p>
                  </a:txBody>
                  <a:tcPr marL="90000" marR="90000" marT="46800" marB="46800" anchor="ctr"/>
                </a:tc>
                <a:extLst>
                  <a:ext uri="{0D108BD9-81ED-4DB2-BD59-A6C34878D82A}">
                    <a16:rowId xmlns:a16="http://schemas.microsoft.com/office/drawing/2014/main" val="10006"/>
                  </a:ext>
                </a:extLst>
              </a:tr>
              <a:tr h="384180">
                <a:tc>
                  <a:txBody>
                    <a:bodyPr/>
                    <a:lstStyle/>
                    <a:p>
                      <a:pPr algn="l" fontAlgn="b"/>
                      <a:r>
                        <a:rPr lang="en-GB" sz="1600" b="0" i="0" u="none" strike="noStrike" dirty="0">
                          <a:solidFill>
                            <a:srgbClr val="000000"/>
                          </a:solidFill>
                          <a:effectLst/>
                          <a:latin typeface="Century Gothic" panose="020B0502020202020204" pitchFamily="34" charset="0"/>
                        </a:rPr>
                        <a:t>la </a:t>
                      </a:r>
                      <a:r>
                        <a:rPr lang="en-GB" sz="1600" b="0" i="0" u="none" strike="noStrike" dirty="0" err="1">
                          <a:solidFill>
                            <a:srgbClr val="000000"/>
                          </a:solidFill>
                          <a:effectLst/>
                          <a:latin typeface="Century Gothic" panose="020B0502020202020204" pitchFamily="34" charset="0"/>
                        </a:rPr>
                        <a:t>basura</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rubbish</a:t>
                      </a:r>
                    </a:p>
                  </a:txBody>
                  <a:tcPr marL="90000" marR="90000" marT="46800" marB="46800" anchor="ctr"/>
                </a:tc>
                <a:extLst>
                  <a:ext uri="{0D108BD9-81ED-4DB2-BD59-A6C34878D82A}">
                    <a16:rowId xmlns:a16="http://schemas.microsoft.com/office/drawing/2014/main" val="10007"/>
                  </a:ext>
                </a:extLst>
              </a:tr>
              <a:tr h="384180">
                <a:tc>
                  <a:txBody>
                    <a:bodyPr/>
                    <a:lstStyle/>
                    <a:p>
                      <a:pPr algn="l" fontAlgn="b"/>
                      <a:r>
                        <a:rPr lang="en-GB" sz="1600" b="0" i="0" u="none" strike="noStrike" dirty="0">
                          <a:solidFill>
                            <a:srgbClr val="000000"/>
                          </a:solidFill>
                          <a:effectLst/>
                          <a:latin typeface="Century Gothic" panose="020B0502020202020204" pitchFamily="34" charset="0"/>
                        </a:rPr>
                        <a:t>el </a:t>
                      </a:r>
                      <a:r>
                        <a:rPr lang="en-GB" sz="1600" b="0" i="0" u="none" strike="noStrike" dirty="0" err="1">
                          <a:solidFill>
                            <a:srgbClr val="000000"/>
                          </a:solidFill>
                          <a:effectLst/>
                          <a:latin typeface="Century Gothic" panose="020B0502020202020204" pitchFamily="34" charset="0"/>
                        </a:rPr>
                        <a:t>coche</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car</a:t>
                      </a:r>
                    </a:p>
                  </a:txBody>
                  <a:tcPr marL="90000" marR="90000" marT="46800" marB="46800" anchor="ctr"/>
                </a:tc>
                <a:extLst>
                  <a:ext uri="{0D108BD9-81ED-4DB2-BD59-A6C34878D82A}">
                    <a16:rowId xmlns:a16="http://schemas.microsoft.com/office/drawing/2014/main" val="10008"/>
                  </a:ext>
                </a:extLst>
              </a:tr>
              <a:tr h="384180">
                <a:tc>
                  <a:txBody>
                    <a:bodyPr/>
                    <a:lstStyle/>
                    <a:p>
                      <a:pPr algn="l" fontAlgn="b"/>
                      <a:r>
                        <a:rPr lang="en-GB" sz="1600" b="0" i="0" u="none" strike="noStrike" dirty="0">
                          <a:solidFill>
                            <a:srgbClr val="000000"/>
                          </a:solidFill>
                          <a:effectLst/>
                          <a:latin typeface="Century Gothic" panose="020B0502020202020204" pitchFamily="34" charset="0"/>
                        </a:rPr>
                        <a:t>la </a:t>
                      </a:r>
                      <a:r>
                        <a:rPr lang="en-GB" sz="1600" b="0" i="0" u="none" strike="noStrike" dirty="0" err="1">
                          <a:solidFill>
                            <a:srgbClr val="000000"/>
                          </a:solidFill>
                          <a:effectLst/>
                          <a:latin typeface="Century Gothic" panose="020B0502020202020204" pitchFamily="34" charset="0"/>
                        </a:rPr>
                        <a:t>ropa</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clothing</a:t>
                      </a:r>
                    </a:p>
                  </a:txBody>
                  <a:tcPr marL="90000" marR="90000" marT="46800" marB="46800" anchor="ctr"/>
                </a:tc>
                <a:extLst>
                  <a:ext uri="{0D108BD9-81ED-4DB2-BD59-A6C34878D82A}">
                    <a16:rowId xmlns:a16="http://schemas.microsoft.com/office/drawing/2014/main" val="10009"/>
                  </a:ext>
                </a:extLst>
              </a:tr>
              <a:tr h="384180">
                <a:tc>
                  <a:txBody>
                    <a:bodyPr/>
                    <a:lstStyle/>
                    <a:p>
                      <a:pPr algn="l" fontAlgn="b"/>
                      <a:r>
                        <a:rPr lang="en-GB" sz="1600" b="0" i="0" u="none" strike="noStrike" dirty="0">
                          <a:solidFill>
                            <a:srgbClr val="000000"/>
                          </a:solidFill>
                          <a:effectLst/>
                          <a:latin typeface="Century Gothic" panose="020B0502020202020204" pitchFamily="34" charset="0"/>
                        </a:rPr>
                        <a:t>el </a:t>
                      </a:r>
                      <a:r>
                        <a:rPr lang="en-GB" sz="1600" b="0" i="0" u="none" strike="noStrike" dirty="0" err="1">
                          <a:solidFill>
                            <a:srgbClr val="000000"/>
                          </a:solidFill>
                          <a:effectLst/>
                          <a:latin typeface="Century Gothic" panose="020B0502020202020204" pitchFamily="34" charset="0"/>
                        </a:rPr>
                        <a:t>suelo</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floor</a:t>
                      </a:r>
                    </a:p>
                  </a:txBody>
                  <a:tcPr marL="90000" marR="90000" marT="46800" marB="46800" anchor="ctr"/>
                </a:tc>
                <a:extLst>
                  <a:ext uri="{0D108BD9-81ED-4DB2-BD59-A6C34878D82A}">
                    <a16:rowId xmlns:a16="http://schemas.microsoft.com/office/drawing/2014/main" val="10010"/>
                  </a:ext>
                </a:extLst>
              </a:tr>
              <a:tr h="384180">
                <a:tc>
                  <a:txBody>
                    <a:bodyPr/>
                    <a:lstStyle/>
                    <a:p>
                      <a:pPr algn="l" fontAlgn="b"/>
                      <a:r>
                        <a:rPr lang="en-GB" sz="1600" b="0" i="0" u="none" strike="noStrike" dirty="0" err="1">
                          <a:solidFill>
                            <a:srgbClr val="000000"/>
                          </a:solidFill>
                          <a:effectLst/>
                          <a:latin typeface="Century Gothic" panose="020B0502020202020204" pitchFamily="34" charset="0"/>
                        </a:rPr>
                        <a:t>otro</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another, other</a:t>
                      </a:r>
                    </a:p>
                  </a:txBody>
                  <a:tcPr marL="90000" marR="90000" marT="46800" marB="46800" anchor="ctr"/>
                </a:tc>
                <a:extLst>
                  <a:ext uri="{0D108BD9-81ED-4DB2-BD59-A6C34878D82A}">
                    <a16:rowId xmlns:a16="http://schemas.microsoft.com/office/drawing/2014/main" val="10011"/>
                  </a:ext>
                </a:extLst>
              </a:tr>
              <a:tr h="384180">
                <a:tc>
                  <a:txBody>
                    <a:bodyPr/>
                    <a:lstStyle/>
                    <a:p>
                      <a:pPr algn="l" fontAlgn="b"/>
                      <a:r>
                        <a:rPr lang="en-GB" sz="1600" b="0" i="0" u="none" strike="noStrike" dirty="0" err="1">
                          <a:solidFill>
                            <a:srgbClr val="000000"/>
                          </a:solidFill>
                          <a:effectLst/>
                          <a:latin typeface="Century Gothic" panose="020B0502020202020204" pitchFamily="34" charset="0"/>
                        </a:rPr>
                        <a:t>aunque</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although</a:t>
                      </a:r>
                    </a:p>
                  </a:txBody>
                  <a:tcPr marL="90000" marR="90000" marT="46800" marB="46800" anchor="ctr"/>
                </a:tc>
                <a:extLst>
                  <a:ext uri="{0D108BD9-81ED-4DB2-BD59-A6C34878D82A}">
                    <a16:rowId xmlns:a16="http://schemas.microsoft.com/office/drawing/2014/main" val="10012"/>
                  </a:ext>
                </a:extLst>
              </a:tr>
              <a:tr h="384180">
                <a:tc>
                  <a:txBody>
                    <a:bodyPr/>
                    <a:lstStyle/>
                    <a:p>
                      <a:pPr algn="l" fontAlgn="b"/>
                      <a:r>
                        <a:rPr lang="en-GB" sz="1600" b="0" i="0" u="none" strike="noStrike" dirty="0" err="1">
                          <a:solidFill>
                            <a:srgbClr val="000000"/>
                          </a:solidFill>
                          <a:effectLst/>
                          <a:latin typeface="Century Gothic" panose="020B0502020202020204" pitchFamily="34" charset="0"/>
                        </a:rPr>
                        <a:t>si</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if</a:t>
                      </a:r>
                    </a:p>
                  </a:txBody>
                  <a:tcPr marL="90000" marR="90000" marT="46800" marB="46800" anchor="ctr"/>
                </a:tc>
                <a:extLst>
                  <a:ext uri="{0D108BD9-81ED-4DB2-BD59-A6C34878D82A}">
                    <a16:rowId xmlns:a16="http://schemas.microsoft.com/office/drawing/2014/main" val="10013"/>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794705112"/>
              </p:ext>
            </p:extLst>
          </p:nvPr>
        </p:nvGraphicFramePr>
        <p:xfrm>
          <a:off x="-76476" y="3590897"/>
          <a:ext cx="625156" cy="5373606"/>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383829">
                <a:tc>
                  <a:txBody>
                    <a:bodyPr/>
                    <a:lstStyle/>
                    <a:p>
                      <a:pPr algn="ct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3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3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3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3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3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3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83829">
                <a:tc>
                  <a:txBody>
                    <a:bodyPr/>
                    <a:lstStyle/>
                    <a:p>
                      <a:pPr algn="ct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3829">
                <a:tc>
                  <a:txBody>
                    <a:bodyPr/>
                    <a:lstStyle/>
                    <a:p>
                      <a:pPr algn="ct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83829">
                <a:tc>
                  <a:txBody>
                    <a:bodyPr/>
                    <a:lstStyle/>
                    <a:p>
                      <a:pPr algn="ct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83829">
                <a:tc>
                  <a:txBody>
                    <a:bodyPr/>
                    <a:lstStyle/>
                    <a:p>
                      <a:pPr algn="ct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83829">
                <a:tc>
                  <a:txBody>
                    <a:bodyPr/>
                    <a:lstStyle/>
                    <a:p>
                      <a:pPr algn="ct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83829">
                <a:tc>
                  <a:txBody>
                    <a:bodyPr/>
                    <a:lstStyle/>
                    <a:p>
                      <a:pPr algn="ctr"/>
                      <a:r>
                        <a:rPr lang="en-GB" sz="1400" i="1" dirty="0" err="1">
                          <a:latin typeface="Century Gothic" panose="020B0502020202020204" pitchFamily="34" charset="0"/>
                        </a:rPr>
                        <a:t>conj</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83829">
                <a:tc>
                  <a:txBody>
                    <a:bodyPr/>
                    <a:lstStyle/>
                    <a:p>
                      <a:pPr algn="ctr"/>
                      <a:r>
                        <a:rPr lang="en-GB" sz="1400" i="1" dirty="0" err="1">
                          <a:latin typeface="Century Gothic" panose="020B0502020202020204" pitchFamily="34" charset="0"/>
                        </a:rPr>
                        <a:t>conj</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40533437"/>
              </p:ext>
            </p:extLst>
          </p:nvPr>
        </p:nvGraphicFramePr>
        <p:xfrm>
          <a:off x="4162126" y="3642099"/>
          <a:ext cx="2541360" cy="2503802"/>
        </p:xfrm>
        <a:graphic>
          <a:graphicData uri="http://schemas.openxmlformats.org/drawingml/2006/table">
            <a:tbl>
              <a:tblPr firstRow="1" firstCol="1" bandRow="1">
                <a:effectLst>
                  <a:outerShdw blurRad="50800" dist="38100" dir="5400000" algn="t" rotWithShape="0">
                    <a:prstClr val="black">
                      <a:alpha val="40000"/>
                    </a:prstClr>
                  </a:outerShdw>
                </a:effectLst>
              </a:tblPr>
              <a:tblGrid>
                <a:gridCol w="124521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tblGrid>
              <a:tr h="35768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algn="ctr">
                        <a:lnSpc>
                          <a:spcPct val="107000"/>
                        </a:lnSpc>
                        <a:spcAft>
                          <a:spcPts val="0"/>
                        </a:spcAft>
                      </a:pPr>
                      <a:r>
                        <a:rPr lang="es-ES" sz="1400" noProof="0" dirty="0">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el lunes</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algn="ctr">
                        <a:lnSpc>
                          <a:spcPct val="107000"/>
                        </a:lnSpc>
                        <a:spcAft>
                          <a:spcPts val="0"/>
                        </a:spcAft>
                      </a:pPr>
                      <a:r>
                        <a:rPr lang="en-GB" sz="1400" dirty="0">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Monday</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5768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algn="ctr">
                        <a:lnSpc>
                          <a:spcPct val="107000"/>
                        </a:lnSpc>
                        <a:spcAft>
                          <a:spcPts val="0"/>
                        </a:spcAft>
                      </a:pPr>
                      <a:r>
                        <a:rPr lang="es-ES" sz="1400" noProof="0" dirty="0">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el martes</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algn="ctr">
                        <a:lnSpc>
                          <a:spcPct val="107000"/>
                        </a:lnSpc>
                        <a:spcAft>
                          <a:spcPts val="0"/>
                        </a:spcAft>
                      </a:pPr>
                      <a:r>
                        <a:rPr lang="en-GB" sz="1400" dirty="0">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Tuesday</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768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algn="ctr">
                        <a:lnSpc>
                          <a:spcPct val="107000"/>
                        </a:lnSpc>
                        <a:spcAft>
                          <a:spcPts val="0"/>
                        </a:spcAft>
                      </a:pPr>
                      <a:r>
                        <a:rPr lang="es-ES" sz="1400" noProof="0" dirty="0">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el miércoles</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algn="ctr">
                        <a:lnSpc>
                          <a:spcPct val="107000"/>
                        </a:lnSpc>
                        <a:spcAft>
                          <a:spcPts val="0"/>
                        </a:spcAft>
                      </a:pPr>
                      <a:r>
                        <a:rPr lang="en-GB" sz="1400" dirty="0">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Wednesday</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768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algn="ctr">
                        <a:lnSpc>
                          <a:spcPct val="107000"/>
                        </a:lnSpc>
                        <a:spcAft>
                          <a:spcPts val="0"/>
                        </a:spcAft>
                      </a:pPr>
                      <a:r>
                        <a:rPr lang="es-ES" sz="1400" noProof="0" dirty="0">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el jueves</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algn="ctr">
                        <a:lnSpc>
                          <a:spcPct val="107000"/>
                        </a:lnSpc>
                        <a:spcAft>
                          <a:spcPts val="0"/>
                        </a:spcAft>
                      </a:pPr>
                      <a:r>
                        <a:rPr lang="en-GB" sz="1400" dirty="0">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Thursday</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768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algn="ctr">
                        <a:lnSpc>
                          <a:spcPct val="107000"/>
                        </a:lnSpc>
                        <a:spcAft>
                          <a:spcPts val="0"/>
                        </a:spcAft>
                      </a:pPr>
                      <a:r>
                        <a:rPr lang="es-ES" sz="1400" noProof="0" dirty="0">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el viernes</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algn="ctr">
                        <a:lnSpc>
                          <a:spcPct val="107000"/>
                        </a:lnSpc>
                        <a:spcAft>
                          <a:spcPts val="0"/>
                        </a:spcAft>
                      </a:pPr>
                      <a:r>
                        <a:rPr lang="en-GB" sz="1400" dirty="0">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Friday</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768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algn="ctr">
                        <a:lnSpc>
                          <a:spcPct val="107000"/>
                        </a:lnSpc>
                        <a:spcAft>
                          <a:spcPts val="0"/>
                        </a:spcAft>
                      </a:pPr>
                      <a:r>
                        <a:rPr lang="es-ES" sz="1400" noProof="0" dirty="0">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el sábado</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algn="ctr">
                        <a:lnSpc>
                          <a:spcPct val="107000"/>
                        </a:lnSpc>
                        <a:spcAft>
                          <a:spcPts val="0"/>
                        </a:spcAft>
                      </a:pPr>
                      <a:r>
                        <a:rPr lang="en-GB" sz="1400" dirty="0">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Saturday</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5768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algn="ctr">
                        <a:lnSpc>
                          <a:spcPct val="107000"/>
                        </a:lnSpc>
                        <a:spcAft>
                          <a:spcPts val="0"/>
                        </a:spcAft>
                      </a:pPr>
                      <a:r>
                        <a:rPr lang="es-ES" sz="1400" noProof="0" dirty="0">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el domingo</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algn="ctr">
                        <a:lnSpc>
                          <a:spcPct val="107000"/>
                        </a:lnSpc>
                        <a:spcAft>
                          <a:spcPts val="0"/>
                        </a:spcAft>
                      </a:pPr>
                      <a:r>
                        <a:rPr lang="en-GB" sz="1400" dirty="0">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Sunday</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3356992" y="6315208"/>
            <a:ext cx="3326296" cy="954107"/>
          </a:xfrm>
          <a:prstGeom prst="rect">
            <a:avLst/>
          </a:prstGeom>
          <a:solidFill>
            <a:schemeClr val="bg1">
              <a:lumMod val="95000"/>
            </a:schemeClr>
          </a:solidFill>
        </p:spPr>
        <p:txBody>
          <a:bodyPr wrap="square">
            <a:spAutoFit/>
          </a:bodyPr>
          <a:lstStyle/>
          <a:p>
            <a:pPr lvl="0" fontAlgn="auto">
              <a:spcBef>
                <a:spcPts val="0"/>
              </a:spcBef>
              <a:spcAft>
                <a:spcPts val="0"/>
              </a:spcAft>
            </a:pPr>
            <a:r>
              <a:rPr lang="en-GB" sz="1400" dirty="0">
                <a:latin typeface="Century Gothic" panose="020F0302020204030204"/>
              </a:rPr>
              <a:t>To say ‘</a:t>
            </a:r>
            <a:r>
              <a:rPr lang="en-GB" sz="1400" b="1" i="1" dirty="0">
                <a:latin typeface="Century Gothic" panose="020F0302020204030204"/>
              </a:rPr>
              <a:t>on</a:t>
            </a:r>
            <a:r>
              <a:rPr lang="en-GB" sz="1400" dirty="0">
                <a:latin typeface="Century Gothic" panose="020F0302020204030204"/>
              </a:rPr>
              <a:t>’ a day just use ‘el’ or ‘</a:t>
            </a:r>
            <a:r>
              <a:rPr lang="en-GB" sz="1400" dirty="0" err="1">
                <a:latin typeface="Century Gothic" panose="020F0302020204030204"/>
              </a:rPr>
              <a:t>los</a:t>
            </a:r>
            <a:r>
              <a:rPr lang="en-GB" sz="1400" dirty="0">
                <a:latin typeface="Century Gothic" panose="020F0302020204030204"/>
              </a:rPr>
              <a:t>’:</a:t>
            </a:r>
          </a:p>
          <a:p>
            <a:pPr lvl="0" fontAlgn="auto">
              <a:spcBef>
                <a:spcPts val="0"/>
              </a:spcBef>
              <a:spcAft>
                <a:spcPts val="0"/>
              </a:spcAft>
            </a:pPr>
            <a:r>
              <a:rPr lang="en-GB" sz="1400" b="1" dirty="0">
                <a:latin typeface="Century Gothic" panose="020F0302020204030204"/>
              </a:rPr>
              <a:t>(On) </a:t>
            </a:r>
            <a:r>
              <a:rPr lang="en-GB" sz="1400" dirty="0">
                <a:latin typeface="Century Gothic" panose="020F0302020204030204"/>
              </a:rPr>
              <a:t>Saturday = </a:t>
            </a:r>
            <a:r>
              <a:rPr lang="en-GB" sz="1400" b="1" dirty="0">
                <a:latin typeface="Century Gothic" panose="020F0302020204030204"/>
              </a:rPr>
              <a:t>el </a:t>
            </a:r>
            <a:r>
              <a:rPr lang="en-GB" sz="1400" dirty="0" err="1">
                <a:latin typeface="Century Gothic" panose="020F0302020204030204"/>
              </a:rPr>
              <a:t>sábado</a:t>
            </a:r>
            <a:endParaRPr lang="en-GB" sz="1400" dirty="0">
              <a:latin typeface="Century Gothic" panose="020F0302020204030204"/>
            </a:endParaRPr>
          </a:p>
          <a:p>
            <a:pPr lvl="0" fontAlgn="auto">
              <a:spcBef>
                <a:spcPts val="0"/>
              </a:spcBef>
              <a:spcAft>
                <a:spcPts val="0"/>
              </a:spcAft>
            </a:pPr>
            <a:r>
              <a:rPr lang="en-GB" sz="1400" b="1" dirty="0">
                <a:latin typeface="Century Gothic" panose="020F0302020204030204"/>
              </a:rPr>
              <a:t>(On) </a:t>
            </a:r>
            <a:r>
              <a:rPr lang="en-GB" sz="1400" dirty="0">
                <a:latin typeface="Century Gothic" panose="020F0302020204030204"/>
              </a:rPr>
              <a:t>Saturday</a:t>
            </a:r>
            <a:r>
              <a:rPr lang="en-GB" sz="1400" b="1" u="sng" dirty="0">
                <a:latin typeface="Century Gothic" panose="020F0302020204030204"/>
              </a:rPr>
              <a:t>s</a:t>
            </a:r>
            <a:r>
              <a:rPr lang="en-GB" sz="1400" dirty="0">
                <a:latin typeface="Century Gothic" panose="020F0302020204030204"/>
              </a:rPr>
              <a:t> = </a:t>
            </a:r>
            <a:r>
              <a:rPr lang="en-GB" sz="1400" b="1" dirty="0" err="1">
                <a:latin typeface="Century Gothic" panose="020F0302020204030204"/>
              </a:rPr>
              <a:t>lo</a:t>
            </a:r>
            <a:r>
              <a:rPr lang="en-GB" sz="1400" b="1" u="sng" dirty="0" err="1">
                <a:latin typeface="Century Gothic" panose="020F0302020204030204"/>
              </a:rPr>
              <a:t>s</a:t>
            </a:r>
            <a:r>
              <a:rPr lang="en-GB" sz="1400" b="1" dirty="0">
                <a:latin typeface="Century Gothic" panose="020F0302020204030204"/>
              </a:rPr>
              <a:t> </a:t>
            </a:r>
            <a:r>
              <a:rPr lang="en-GB" sz="1400" dirty="0" err="1">
                <a:latin typeface="Century Gothic" panose="020F0302020204030204"/>
              </a:rPr>
              <a:t>sábado</a:t>
            </a:r>
            <a:r>
              <a:rPr lang="en-GB" sz="1400" b="1" u="sng" dirty="0" err="1">
                <a:latin typeface="Century Gothic" panose="020F0302020204030204"/>
              </a:rPr>
              <a:t>s</a:t>
            </a:r>
            <a:endParaRPr lang="en-GB" sz="1400" b="1" u="sng" dirty="0">
              <a:latin typeface="Century Gothic" panose="020F0302020204030204"/>
            </a:endParaRPr>
          </a:p>
          <a:p>
            <a:pPr lvl="0" fontAlgn="auto">
              <a:spcBef>
                <a:spcPts val="0"/>
              </a:spcBef>
              <a:spcAft>
                <a:spcPts val="0"/>
              </a:spcAft>
            </a:pPr>
            <a:r>
              <a:rPr lang="en-GB" sz="1400" i="1" dirty="0">
                <a:latin typeface="Century Gothic" panose="020F0302020204030204"/>
              </a:rPr>
              <a:t>No capital letters on days in Spanish!</a:t>
            </a:r>
          </a:p>
        </p:txBody>
      </p:sp>
      <p:sp>
        <p:nvSpPr>
          <p:cNvPr id="18" name="Rectangle 17"/>
          <p:cNvSpPr/>
          <p:nvPr/>
        </p:nvSpPr>
        <p:spPr>
          <a:xfrm>
            <a:off x="3429000" y="7352157"/>
            <a:ext cx="3253232" cy="1323439"/>
          </a:xfrm>
          <a:prstGeom prst="rect">
            <a:avLst/>
          </a:prstGeom>
          <a:solidFill>
            <a:schemeClr val="bg1">
              <a:lumMod val="85000"/>
            </a:schemeClr>
          </a:solidFill>
        </p:spPr>
        <p:txBody>
          <a:bodyPr wrap="square">
            <a:spAutoFit/>
          </a:bodyPr>
          <a:lstStyle/>
          <a:p>
            <a:pPr lvl="0" fontAlgn="auto">
              <a:spcBef>
                <a:spcPts val="0"/>
              </a:spcBef>
              <a:spcAft>
                <a:spcPts val="0"/>
              </a:spcAft>
            </a:pPr>
            <a:r>
              <a:rPr lang="en-GB" sz="1600" b="1" i="1" dirty="0" err="1">
                <a:latin typeface="Century Gothic" panose="020F0302020204030204"/>
              </a:rPr>
              <a:t>Otro</a:t>
            </a:r>
            <a:r>
              <a:rPr lang="en-GB" sz="1600" dirty="0">
                <a:latin typeface="Century Gothic" panose="020F0302020204030204"/>
              </a:rPr>
              <a:t> needs to agree:</a:t>
            </a:r>
          </a:p>
          <a:p>
            <a:pPr lvl="0" fontAlgn="auto">
              <a:spcBef>
                <a:spcPts val="0"/>
              </a:spcBef>
              <a:spcAft>
                <a:spcPts val="0"/>
              </a:spcAft>
            </a:pPr>
            <a:r>
              <a:rPr lang="en-GB" sz="1600" dirty="0">
                <a:latin typeface="Century Gothic" panose="020F0302020204030204"/>
              </a:rPr>
              <a:t>‘</a:t>
            </a:r>
            <a:r>
              <a:rPr lang="en-GB" sz="1600" dirty="0" err="1">
                <a:latin typeface="Century Gothic" panose="020F0302020204030204"/>
              </a:rPr>
              <a:t>Otr</a:t>
            </a:r>
            <a:r>
              <a:rPr lang="en-GB" sz="1600" b="1" dirty="0" err="1">
                <a:latin typeface="Century Gothic" panose="020F0302020204030204"/>
              </a:rPr>
              <a:t>o</a:t>
            </a:r>
            <a:r>
              <a:rPr lang="en-GB" sz="1600" dirty="0">
                <a:latin typeface="Century Gothic" panose="020F0302020204030204"/>
              </a:rPr>
              <a:t> </a:t>
            </a:r>
            <a:r>
              <a:rPr lang="en-GB" sz="1600" dirty="0" err="1">
                <a:latin typeface="Century Gothic" panose="020F0302020204030204"/>
              </a:rPr>
              <a:t>chic</a:t>
            </a:r>
            <a:r>
              <a:rPr lang="en-GB" sz="1600" b="1" dirty="0" err="1">
                <a:latin typeface="Century Gothic" panose="020F0302020204030204"/>
              </a:rPr>
              <a:t>o</a:t>
            </a:r>
            <a:r>
              <a:rPr lang="en-GB" sz="1600" dirty="0">
                <a:latin typeface="Century Gothic" panose="020F0302020204030204"/>
              </a:rPr>
              <a:t>’ – another boy</a:t>
            </a:r>
          </a:p>
          <a:p>
            <a:pPr lvl="0" fontAlgn="auto">
              <a:spcBef>
                <a:spcPts val="0"/>
              </a:spcBef>
              <a:spcAft>
                <a:spcPts val="0"/>
              </a:spcAft>
            </a:pPr>
            <a:r>
              <a:rPr lang="en-GB" sz="1600" dirty="0">
                <a:latin typeface="Century Gothic" panose="020F0302020204030204"/>
              </a:rPr>
              <a:t>‘</a:t>
            </a:r>
            <a:r>
              <a:rPr lang="en-GB" sz="1600" dirty="0" err="1">
                <a:latin typeface="Century Gothic" panose="020F0302020204030204"/>
              </a:rPr>
              <a:t>Otr</a:t>
            </a:r>
            <a:r>
              <a:rPr lang="en-GB" sz="1600" b="1" dirty="0" err="1">
                <a:latin typeface="Century Gothic" panose="020F0302020204030204"/>
              </a:rPr>
              <a:t>a</a:t>
            </a:r>
            <a:r>
              <a:rPr lang="en-GB" sz="1600" dirty="0">
                <a:latin typeface="Century Gothic" panose="020F0302020204030204"/>
              </a:rPr>
              <a:t> </a:t>
            </a:r>
            <a:r>
              <a:rPr lang="en-GB" sz="1600" dirty="0" err="1">
                <a:latin typeface="Century Gothic" panose="020F0302020204030204"/>
              </a:rPr>
              <a:t>chic</a:t>
            </a:r>
            <a:r>
              <a:rPr lang="en-GB" sz="1600" b="1" dirty="0" err="1">
                <a:latin typeface="Century Gothic" panose="020F0302020204030204"/>
              </a:rPr>
              <a:t>a</a:t>
            </a:r>
            <a:r>
              <a:rPr lang="en-GB" sz="1600" dirty="0">
                <a:latin typeface="Century Gothic" panose="020F0302020204030204"/>
              </a:rPr>
              <a:t>’ – another girl</a:t>
            </a:r>
          </a:p>
          <a:p>
            <a:pPr lvl="0" fontAlgn="auto">
              <a:spcBef>
                <a:spcPts val="0"/>
              </a:spcBef>
              <a:spcAft>
                <a:spcPts val="0"/>
              </a:spcAft>
            </a:pPr>
            <a:r>
              <a:rPr lang="en-GB" sz="1600" dirty="0">
                <a:latin typeface="Century Gothic" panose="020F0302020204030204"/>
              </a:rPr>
              <a:t>‘</a:t>
            </a:r>
            <a:r>
              <a:rPr lang="en-GB" sz="1600" dirty="0" err="1">
                <a:latin typeface="Century Gothic" panose="020F0302020204030204"/>
              </a:rPr>
              <a:t>Otr</a:t>
            </a:r>
            <a:r>
              <a:rPr lang="en-GB" sz="1600" b="1" dirty="0" err="1">
                <a:latin typeface="Century Gothic" panose="020F0302020204030204"/>
              </a:rPr>
              <a:t>os</a:t>
            </a:r>
            <a:r>
              <a:rPr lang="en-GB" sz="1600" dirty="0">
                <a:latin typeface="Century Gothic" panose="020F0302020204030204"/>
              </a:rPr>
              <a:t> </a:t>
            </a:r>
            <a:r>
              <a:rPr lang="en-GB" sz="1600" dirty="0" err="1">
                <a:latin typeface="Century Gothic" panose="020F0302020204030204"/>
              </a:rPr>
              <a:t>regal</a:t>
            </a:r>
            <a:r>
              <a:rPr lang="en-GB" sz="1600" b="1" dirty="0" err="1">
                <a:latin typeface="Century Gothic" panose="020F0302020204030204"/>
              </a:rPr>
              <a:t>os</a:t>
            </a:r>
            <a:r>
              <a:rPr lang="en-GB" sz="1600" dirty="0">
                <a:latin typeface="Century Gothic" panose="020F0302020204030204"/>
              </a:rPr>
              <a:t>’ – other presents</a:t>
            </a:r>
          </a:p>
          <a:p>
            <a:pPr lvl="0" fontAlgn="auto">
              <a:spcBef>
                <a:spcPts val="0"/>
              </a:spcBef>
              <a:spcAft>
                <a:spcPts val="0"/>
              </a:spcAft>
            </a:pPr>
            <a:r>
              <a:rPr lang="en-GB" sz="1600" dirty="0">
                <a:latin typeface="Century Gothic" panose="020F0302020204030204"/>
              </a:rPr>
              <a:t>‘</a:t>
            </a:r>
            <a:r>
              <a:rPr lang="en-GB" sz="1600" dirty="0" err="1">
                <a:latin typeface="Century Gothic" panose="020F0302020204030204"/>
              </a:rPr>
              <a:t>Otr</a:t>
            </a:r>
            <a:r>
              <a:rPr lang="en-GB" sz="1600" b="1" dirty="0" err="1">
                <a:latin typeface="Century Gothic" panose="020F0302020204030204"/>
              </a:rPr>
              <a:t>as</a:t>
            </a:r>
            <a:r>
              <a:rPr lang="en-GB" sz="1600" dirty="0">
                <a:latin typeface="Century Gothic" panose="020F0302020204030204"/>
              </a:rPr>
              <a:t> vist</a:t>
            </a:r>
            <a:r>
              <a:rPr lang="en-GB" sz="1600" b="1" dirty="0">
                <a:latin typeface="Century Gothic" panose="020F0302020204030204"/>
              </a:rPr>
              <a:t>as</a:t>
            </a:r>
            <a:r>
              <a:rPr lang="en-GB" sz="1600" dirty="0">
                <a:latin typeface="Century Gothic" panose="020F0302020204030204"/>
              </a:rPr>
              <a:t>’ – other views </a:t>
            </a:r>
          </a:p>
        </p:txBody>
      </p:sp>
      <p:sp>
        <p:nvSpPr>
          <p:cNvPr id="23" name="Rounded Rectangle 22"/>
          <p:cNvSpPr/>
          <p:nvPr/>
        </p:nvSpPr>
        <p:spPr>
          <a:xfrm>
            <a:off x="2266583" y="8537592"/>
            <a:ext cx="1268760" cy="458805"/>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Revisit vocab </a:t>
            </a:r>
            <a:br>
              <a:rPr lang="en-GB" sz="1200" b="1" dirty="0">
                <a:solidFill>
                  <a:schemeClr val="tx1"/>
                </a:solidFill>
                <a:latin typeface="Century Gothic" panose="020B0502020202020204" pitchFamily="34" charset="0"/>
              </a:rPr>
            </a:br>
            <a:r>
              <a:rPr lang="en-GB" sz="1200" b="1" dirty="0">
                <a:solidFill>
                  <a:schemeClr val="tx1"/>
                </a:solidFill>
                <a:latin typeface="Century Gothic" panose="020B0502020202020204" pitchFamily="34" charset="0"/>
              </a:rPr>
              <a:t>2.1.4 &amp; 1.2.5</a:t>
            </a:r>
          </a:p>
        </p:txBody>
      </p:sp>
      <p:pic>
        <p:nvPicPr>
          <p:cNvPr id="24" name="Picture 23"/>
          <p:cNvPicPr>
            <a:picLocks noChangeAspect="1"/>
          </p:cNvPicPr>
          <p:nvPr/>
        </p:nvPicPr>
        <p:blipFill rotWithShape="1">
          <a:blip r:embed="rId2" cstate="print">
            <a:clrChange>
              <a:clrFrom>
                <a:srgbClr val="FBFBFB"/>
              </a:clrFrom>
              <a:clrTo>
                <a:srgbClr val="FBFBFB">
                  <a:alpha val="0"/>
                </a:srgbClr>
              </a:clrTo>
            </a:clrChange>
            <a:extLst>
              <a:ext uri="{28A0092B-C50C-407E-A947-70E740481C1C}">
                <a14:useLocalDpi xmlns:a14="http://schemas.microsoft.com/office/drawing/2010/main" val="0"/>
              </a:ext>
            </a:extLst>
          </a:blip>
          <a:srcRect l="44955" t="27128" r="24600" b="10383"/>
          <a:stretch/>
        </p:blipFill>
        <p:spPr>
          <a:xfrm>
            <a:off x="5851884" y="1185200"/>
            <a:ext cx="1006116" cy="1161638"/>
          </a:xfrm>
          <a:prstGeom prst="rect">
            <a:avLst/>
          </a:prstGeom>
        </p:spPr>
      </p:pic>
      <p:sp>
        <p:nvSpPr>
          <p:cNvPr id="2" name="Title 1">
            <a:extLst>
              <a:ext uri="{FF2B5EF4-FFF2-40B4-BE49-F238E27FC236}">
                <a16:creationId xmlns:a16="http://schemas.microsoft.com/office/drawing/2014/main" id="{3E14416B-C41B-0642-A6CD-6147D1E311A8}"/>
              </a:ext>
            </a:extLst>
          </p:cNvPr>
          <p:cNvSpPr>
            <a:spLocks noGrp="1"/>
          </p:cNvSpPr>
          <p:nvPr>
            <p:ph type="title"/>
          </p:nvPr>
        </p:nvSpPr>
        <p:spPr>
          <a:xfrm>
            <a:off x="182407" y="165064"/>
            <a:ext cx="1989558" cy="402691"/>
          </a:xfrm>
        </p:spPr>
        <p:txBody>
          <a:bodyPr/>
          <a:lstStyle/>
          <a:p>
            <a:r>
              <a:rPr lang="en-GB" sz="2000" b="1" dirty="0">
                <a:solidFill>
                  <a:srgbClr val="FFFFFF"/>
                </a:solidFill>
                <a:latin typeface="Century Gothic" panose="020B0502020202020204" pitchFamily="34" charset="0"/>
              </a:rPr>
              <a:t>T2.2 Semana 3</a:t>
            </a:r>
            <a:endParaRPr lang="en-US" sz="2000" dirty="0"/>
          </a:p>
        </p:txBody>
      </p:sp>
      <p:sp>
        <p:nvSpPr>
          <p:cNvPr id="25"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31</a:t>
            </a:r>
          </a:p>
        </p:txBody>
      </p:sp>
      <p:sp>
        <p:nvSpPr>
          <p:cNvPr id="26" name="Rounded Rectangle 25"/>
          <p:cNvSpPr/>
          <p:nvPr/>
        </p:nvSpPr>
        <p:spPr>
          <a:xfrm>
            <a:off x="3738985" y="688280"/>
            <a:ext cx="3001175" cy="229403"/>
          </a:xfrm>
          <a:prstGeom prst="roundRect">
            <a:avLst/>
          </a:prstGeom>
          <a:solidFill>
            <a:srgbClr val="FFF3F3"/>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See classroom language </a:t>
            </a:r>
            <a:r>
              <a:rPr lang="en-GB" sz="1200" b="1" dirty="0" err="1">
                <a:solidFill>
                  <a:schemeClr val="tx1"/>
                </a:solidFill>
                <a:latin typeface="Century Gothic" panose="020B0502020202020204" pitchFamily="34" charset="0"/>
              </a:rPr>
              <a:t>En</a:t>
            </a:r>
            <a:r>
              <a:rPr lang="en-GB" sz="1200" b="1" dirty="0">
                <a:solidFill>
                  <a:schemeClr val="tx1"/>
                </a:solidFill>
                <a:latin typeface="Century Gothic" panose="020B0502020202020204" pitchFamily="34" charset="0"/>
              </a:rPr>
              <a:t> </a:t>
            </a:r>
            <a:r>
              <a:rPr lang="en-GB" sz="1200" b="1" dirty="0" err="1">
                <a:solidFill>
                  <a:schemeClr val="tx1"/>
                </a:solidFill>
                <a:latin typeface="Century Gothic" panose="020B0502020202020204" pitchFamily="34" charset="0"/>
              </a:rPr>
              <a:t>clase</a:t>
            </a:r>
            <a:r>
              <a:rPr lang="en-GB" sz="1200" b="1" dirty="0">
                <a:solidFill>
                  <a:schemeClr val="tx1"/>
                </a:solidFill>
                <a:latin typeface="Century Gothic" panose="020B0502020202020204" pitchFamily="34" charset="0"/>
              </a:rPr>
              <a:t> [5]</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6583" y="-4956"/>
            <a:ext cx="708670" cy="708670"/>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483" y="13466"/>
            <a:ext cx="717018" cy="717018"/>
          </a:xfrm>
          <a:prstGeom prst="rect">
            <a:avLst/>
          </a:prstGeom>
        </p:spPr>
      </p:pic>
      <p:sp>
        <p:nvSpPr>
          <p:cNvPr id="29" name="Rectangle 28">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510249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p:cNvSpPr/>
          <p:nvPr/>
        </p:nvSpPr>
        <p:spPr>
          <a:xfrm>
            <a:off x="12576" y="601969"/>
            <a:ext cx="2585964"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Using ‘del’ and ‘de la’</a:t>
            </a:r>
          </a:p>
        </p:txBody>
      </p:sp>
      <p:sp>
        <p:nvSpPr>
          <p:cNvPr id="6" name="ZoneTexte 2">
            <a:extLst>
              <a:ext uri="{FF2B5EF4-FFF2-40B4-BE49-F238E27FC236}">
                <a16:creationId xmlns:a16="http://schemas.microsoft.com/office/drawing/2014/main" id="{D164AFBC-A1A6-44A3-B9CB-5AC3B5C249B6}"/>
              </a:ext>
            </a:extLst>
          </p:cNvPr>
          <p:cNvSpPr txBox="1"/>
          <p:nvPr/>
        </p:nvSpPr>
        <p:spPr>
          <a:xfrm>
            <a:off x="0" y="884229"/>
            <a:ext cx="7135887" cy="338554"/>
          </a:xfrm>
          <a:prstGeom prst="rect">
            <a:avLst/>
          </a:prstGeom>
          <a:noFill/>
        </p:spPr>
        <p:txBody>
          <a:bodyPr wrap="square" rtlCol="0">
            <a:spAutoFit/>
          </a:bodyPr>
          <a:lstStyle/>
          <a:p>
            <a:pPr fontAlgn="auto">
              <a:spcBef>
                <a:spcPts val="0"/>
              </a:spcBef>
              <a:spcAft>
                <a:spcPts val="0"/>
              </a:spcAft>
            </a:pPr>
            <a:r>
              <a:rPr lang="en-US" sz="1600" dirty="0">
                <a:latin typeface="Century Gothic" panose="020F0302020204030204"/>
              </a:rPr>
              <a:t>You can give locations using adverbs like ‘cerca’ or ‘lejos’.</a:t>
            </a:r>
          </a:p>
        </p:txBody>
      </p:sp>
      <p:sp>
        <p:nvSpPr>
          <p:cNvPr id="7" name="ZoneTexte 2">
            <a:extLst>
              <a:ext uri="{FF2B5EF4-FFF2-40B4-BE49-F238E27FC236}">
                <a16:creationId xmlns:a16="http://schemas.microsoft.com/office/drawing/2014/main" id="{D164AFBC-A1A6-44A3-B9CB-5AC3B5C249B6}"/>
              </a:ext>
            </a:extLst>
          </p:cNvPr>
          <p:cNvSpPr txBox="1"/>
          <p:nvPr/>
        </p:nvSpPr>
        <p:spPr>
          <a:xfrm>
            <a:off x="0" y="1206931"/>
            <a:ext cx="6858001" cy="338554"/>
          </a:xfrm>
          <a:prstGeom prst="rect">
            <a:avLst/>
          </a:prstGeom>
          <a:solidFill>
            <a:schemeClr val="bg1">
              <a:lumMod val="95000"/>
            </a:schemeClr>
          </a:solidFill>
        </p:spPr>
        <p:txBody>
          <a:bodyPr wrap="square" rtlCol="0">
            <a:spAutoFit/>
          </a:bodyPr>
          <a:lstStyle/>
          <a:p>
            <a:pPr fontAlgn="auto">
              <a:spcBef>
                <a:spcPts val="0"/>
              </a:spcBef>
              <a:spcAft>
                <a:spcPts val="0"/>
              </a:spcAft>
            </a:pPr>
            <a:r>
              <a:rPr lang="en-US" sz="1600" dirty="0">
                <a:latin typeface="Century Gothic" panose="020F0302020204030204"/>
              </a:rPr>
              <a:t>You often use ‘</a:t>
            </a:r>
            <a:r>
              <a:rPr lang="en-US" sz="1600" b="1" dirty="0">
                <a:latin typeface="Century Gothic" panose="020F0302020204030204"/>
              </a:rPr>
              <a:t>de</a:t>
            </a:r>
            <a:r>
              <a:rPr lang="en-US" sz="1600" dirty="0">
                <a:latin typeface="Century Gothic" panose="020F0302020204030204"/>
              </a:rPr>
              <a:t>’ after them to refer to a person, place or thing:</a:t>
            </a:r>
          </a:p>
        </p:txBody>
      </p:sp>
      <p:sp>
        <p:nvSpPr>
          <p:cNvPr id="8" name="TextBox 7"/>
          <p:cNvSpPr txBox="1"/>
          <p:nvPr/>
        </p:nvSpPr>
        <p:spPr>
          <a:xfrm>
            <a:off x="626388" y="1510859"/>
            <a:ext cx="4930310" cy="338554"/>
          </a:xfrm>
          <a:prstGeom prst="rect">
            <a:avLst/>
          </a:prstGeom>
          <a:noFill/>
        </p:spPr>
        <p:txBody>
          <a:bodyPr wrap="square" rtlCol="0">
            <a:spAutoFit/>
          </a:bodyPr>
          <a:lstStyle/>
          <a:p>
            <a:pPr fontAlgn="auto">
              <a:spcBef>
                <a:spcPts val="0"/>
              </a:spcBef>
              <a:spcAft>
                <a:spcPts val="0"/>
              </a:spcAft>
            </a:pPr>
            <a:r>
              <a:rPr lang="en-GB" sz="1600" dirty="0">
                <a:latin typeface="Century Gothic" panose="020F0302020204030204"/>
              </a:rPr>
              <a:t>Ana está </a:t>
            </a:r>
            <a:r>
              <a:rPr lang="en-GB" sz="1600" b="1" dirty="0">
                <a:latin typeface="Century Gothic" panose="020F0302020204030204"/>
              </a:rPr>
              <a:t>cerca </a:t>
            </a:r>
            <a:r>
              <a:rPr lang="en-GB" sz="1600" b="1" u="sng" dirty="0">
                <a:latin typeface="Century Gothic" panose="020F0302020204030204"/>
              </a:rPr>
              <a:t>de</a:t>
            </a:r>
            <a:r>
              <a:rPr lang="en-GB" sz="1600" b="1" dirty="0">
                <a:latin typeface="Century Gothic" panose="020F0302020204030204"/>
              </a:rPr>
              <a:t> </a:t>
            </a:r>
            <a:r>
              <a:rPr lang="en-GB" sz="1600" dirty="0">
                <a:latin typeface="Century Gothic" panose="020F0302020204030204"/>
              </a:rPr>
              <a:t>Madrid.</a:t>
            </a:r>
          </a:p>
        </p:txBody>
      </p:sp>
      <p:sp>
        <p:nvSpPr>
          <p:cNvPr id="9" name="TextBox 8"/>
          <p:cNvSpPr txBox="1"/>
          <p:nvPr/>
        </p:nvSpPr>
        <p:spPr>
          <a:xfrm>
            <a:off x="3448950" y="1521674"/>
            <a:ext cx="4021428" cy="338554"/>
          </a:xfrm>
          <a:prstGeom prst="rect">
            <a:avLst/>
          </a:prstGeom>
          <a:noFill/>
        </p:spPr>
        <p:txBody>
          <a:bodyPr wrap="square" rtlCol="0">
            <a:spAutoFit/>
          </a:bodyPr>
          <a:lstStyle/>
          <a:p>
            <a:pPr fontAlgn="auto">
              <a:spcBef>
                <a:spcPts val="0"/>
              </a:spcBef>
              <a:spcAft>
                <a:spcPts val="0"/>
              </a:spcAft>
            </a:pPr>
            <a:r>
              <a:rPr lang="en-GB" sz="1600" i="1" dirty="0">
                <a:latin typeface="Century Gothic" panose="020F0302020204030204"/>
              </a:rPr>
              <a:t>Ana is </a:t>
            </a:r>
            <a:r>
              <a:rPr lang="en-GB" sz="1600" b="1" i="1" dirty="0">
                <a:latin typeface="Century Gothic" panose="020F0302020204030204"/>
              </a:rPr>
              <a:t>near (to) </a:t>
            </a:r>
            <a:r>
              <a:rPr lang="en-GB" sz="1600" i="1" dirty="0">
                <a:latin typeface="Century Gothic" panose="020F0302020204030204"/>
              </a:rPr>
              <a:t>Madrid.</a:t>
            </a:r>
          </a:p>
        </p:txBody>
      </p:sp>
      <p:sp>
        <p:nvSpPr>
          <p:cNvPr id="10" name="TextBox 9"/>
          <p:cNvSpPr txBox="1"/>
          <p:nvPr/>
        </p:nvSpPr>
        <p:spPr>
          <a:xfrm>
            <a:off x="640706" y="1823773"/>
            <a:ext cx="4930310" cy="338554"/>
          </a:xfrm>
          <a:prstGeom prst="rect">
            <a:avLst/>
          </a:prstGeom>
          <a:noFill/>
        </p:spPr>
        <p:txBody>
          <a:bodyPr wrap="square" rtlCol="0">
            <a:spAutoFit/>
          </a:bodyPr>
          <a:lstStyle/>
          <a:p>
            <a:pPr fontAlgn="auto">
              <a:spcBef>
                <a:spcPts val="0"/>
              </a:spcBef>
              <a:spcAft>
                <a:spcPts val="0"/>
              </a:spcAft>
            </a:pPr>
            <a:r>
              <a:rPr lang="en-GB" sz="1600" dirty="0">
                <a:latin typeface="Century Gothic" panose="020F0302020204030204"/>
              </a:rPr>
              <a:t>Sara está </a:t>
            </a:r>
            <a:r>
              <a:rPr lang="en-GB" sz="1600" b="1" dirty="0">
                <a:latin typeface="Century Gothic" panose="020F0302020204030204"/>
              </a:rPr>
              <a:t>cerca </a:t>
            </a:r>
            <a:r>
              <a:rPr lang="en-GB" sz="1600" b="1" u="sng" dirty="0">
                <a:latin typeface="Century Gothic" panose="020F0302020204030204"/>
              </a:rPr>
              <a:t>de</a:t>
            </a:r>
            <a:r>
              <a:rPr lang="en-GB" sz="1600" b="1" dirty="0">
                <a:latin typeface="Century Gothic" panose="020F0302020204030204"/>
              </a:rPr>
              <a:t> </a:t>
            </a:r>
            <a:r>
              <a:rPr lang="en-GB" sz="1600" dirty="0">
                <a:latin typeface="Century Gothic" panose="020F0302020204030204"/>
              </a:rPr>
              <a:t>Diego.</a:t>
            </a:r>
          </a:p>
        </p:txBody>
      </p:sp>
      <p:sp>
        <p:nvSpPr>
          <p:cNvPr id="11" name="TextBox 10"/>
          <p:cNvSpPr txBox="1"/>
          <p:nvPr/>
        </p:nvSpPr>
        <p:spPr>
          <a:xfrm>
            <a:off x="3429000" y="1826117"/>
            <a:ext cx="4033611" cy="338554"/>
          </a:xfrm>
          <a:prstGeom prst="rect">
            <a:avLst/>
          </a:prstGeom>
          <a:noFill/>
        </p:spPr>
        <p:txBody>
          <a:bodyPr wrap="square" rtlCol="0">
            <a:spAutoFit/>
          </a:bodyPr>
          <a:lstStyle/>
          <a:p>
            <a:pPr fontAlgn="auto">
              <a:spcBef>
                <a:spcPts val="0"/>
              </a:spcBef>
              <a:spcAft>
                <a:spcPts val="0"/>
              </a:spcAft>
            </a:pPr>
            <a:r>
              <a:rPr lang="en-GB" sz="1600" i="1" dirty="0">
                <a:latin typeface="Century Gothic" panose="020F0302020204030204"/>
              </a:rPr>
              <a:t>Sara is </a:t>
            </a:r>
            <a:r>
              <a:rPr lang="en-GB" sz="1600" b="1" i="1" dirty="0">
                <a:latin typeface="Century Gothic" panose="020F0302020204030204"/>
              </a:rPr>
              <a:t>near (to) </a:t>
            </a:r>
            <a:r>
              <a:rPr lang="en-GB" sz="1600" i="1" dirty="0">
                <a:latin typeface="Century Gothic" panose="020F0302020204030204"/>
              </a:rPr>
              <a:t>Diego.</a:t>
            </a:r>
          </a:p>
        </p:txBody>
      </p:sp>
      <p:sp>
        <p:nvSpPr>
          <p:cNvPr id="12" name="ZoneTexte 10">
            <a:extLst>
              <a:ext uri="{FF2B5EF4-FFF2-40B4-BE49-F238E27FC236}">
                <a16:creationId xmlns:a16="http://schemas.microsoft.com/office/drawing/2014/main" id="{D23524D3-9224-4D74-9CE0-4ED564673D55}"/>
              </a:ext>
            </a:extLst>
          </p:cNvPr>
          <p:cNvSpPr txBox="1"/>
          <p:nvPr/>
        </p:nvSpPr>
        <p:spPr>
          <a:xfrm>
            <a:off x="0" y="2222323"/>
            <a:ext cx="6873189" cy="338554"/>
          </a:xfrm>
          <a:prstGeom prst="rect">
            <a:avLst/>
          </a:prstGeom>
          <a:solidFill>
            <a:schemeClr val="bg1">
              <a:lumMod val="95000"/>
            </a:schemeClr>
          </a:solidFill>
        </p:spPr>
        <p:txBody>
          <a:bodyPr wrap="square" rtlCol="0">
            <a:spAutoFit/>
          </a:bodyPr>
          <a:lstStyle/>
          <a:p>
            <a:pPr fontAlgn="auto">
              <a:spcBef>
                <a:spcPts val="0"/>
              </a:spcBef>
              <a:spcAft>
                <a:spcPts val="0"/>
              </a:spcAft>
            </a:pPr>
            <a:r>
              <a:rPr lang="fr-CA" sz="1600" dirty="0">
                <a:latin typeface="Century Gothic" panose="020F0302020204030204"/>
              </a:rPr>
              <a:t>To refer to </a:t>
            </a:r>
            <a:r>
              <a:rPr lang="fr-CA" sz="1600" dirty="0" err="1">
                <a:latin typeface="Century Gothic" panose="020F0302020204030204"/>
              </a:rPr>
              <a:t>singular</a:t>
            </a:r>
            <a:r>
              <a:rPr lang="fr-CA" sz="1600" dirty="0">
                <a:latin typeface="Century Gothic" panose="020F0302020204030204"/>
              </a:rPr>
              <a:t> </a:t>
            </a:r>
            <a:r>
              <a:rPr lang="fr-CA" sz="1600" b="1" dirty="0">
                <a:latin typeface="Century Gothic" panose="020F0302020204030204"/>
              </a:rPr>
              <a:t>masculine</a:t>
            </a:r>
            <a:r>
              <a:rPr lang="fr-CA" sz="1600" dirty="0">
                <a:latin typeface="Century Gothic" panose="020F0302020204030204"/>
              </a:rPr>
              <a:t> </a:t>
            </a:r>
            <a:r>
              <a:rPr lang="fr-CA" sz="1600" dirty="0" err="1">
                <a:latin typeface="Century Gothic" panose="020F0302020204030204"/>
              </a:rPr>
              <a:t>nouns</a:t>
            </a:r>
            <a:r>
              <a:rPr lang="fr-CA" sz="1600" dirty="0">
                <a:latin typeface="Century Gothic" panose="020F0302020204030204"/>
              </a:rPr>
              <a:t> change de + el </a:t>
            </a:r>
            <a:r>
              <a:rPr lang="fr-CA" sz="1600" dirty="0">
                <a:latin typeface="Century Gothic" panose="020F0302020204030204"/>
                <a:sym typeface="Wingdings" panose="05000000000000000000" pitchFamily="2" charset="2"/>
              </a:rPr>
              <a:t>to </a:t>
            </a:r>
            <a:r>
              <a:rPr lang="fr-CA" sz="1600" b="1" dirty="0">
                <a:latin typeface="Century Gothic" panose="020F0302020204030204"/>
                <a:sym typeface="Wingdings" panose="05000000000000000000" pitchFamily="2" charset="2"/>
              </a:rPr>
              <a:t>‘</a:t>
            </a:r>
            <a:r>
              <a:rPr lang="fr-CA" sz="1600" b="1" dirty="0" err="1">
                <a:latin typeface="Century Gothic" panose="020F0302020204030204"/>
                <a:sym typeface="Wingdings" panose="05000000000000000000" pitchFamily="2" charset="2"/>
              </a:rPr>
              <a:t>del</a:t>
            </a:r>
            <a:r>
              <a:rPr lang="fr-CA" sz="1600" b="1" dirty="0">
                <a:latin typeface="Century Gothic" panose="020F0302020204030204"/>
                <a:sym typeface="Wingdings" panose="05000000000000000000" pitchFamily="2" charset="2"/>
              </a:rPr>
              <a:t>’</a:t>
            </a:r>
            <a:r>
              <a:rPr lang="fr-CA" sz="1600" dirty="0">
                <a:latin typeface="Century Gothic" panose="020F0302020204030204"/>
                <a:sym typeface="Wingdings" panose="05000000000000000000" pitchFamily="2" charset="2"/>
              </a:rPr>
              <a:t>:</a:t>
            </a:r>
            <a:endParaRPr lang="en-CA" sz="1600" dirty="0">
              <a:latin typeface="Century Gothic" panose="020F0302020204030204"/>
            </a:endParaRPr>
          </a:p>
        </p:txBody>
      </p:sp>
      <p:sp>
        <p:nvSpPr>
          <p:cNvPr id="13" name="ZoneTexte 10">
            <a:extLst>
              <a:ext uri="{FF2B5EF4-FFF2-40B4-BE49-F238E27FC236}">
                <a16:creationId xmlns:a16="http://schemas.microsoft.com/office/drawing/2014/main" id="{D23524D3-9224-4D74-9CE0-4ED564673D55}"/>
              </a:ext>
            </a:extLst>
          </p:cNvPr>
          <p:cNvSpPr txBox="1"/>
          <p:nvPr/>
        </p:nvSpPr>
        <p:spPr>
          <a:xfrm>
            <a:off x="626388" y="2608171"/>
            <a:ext cx="3030632" cy="338554"/>
          </a:xfrm>
          <a:prstGeom prst="rect">
            <a:avLst/>
          </a:prstGeom>
          <a:noFill/>
        </p:spPr>
        <p:txBody>
          <a:bodyPr wrap="square" rtlCol="0">
            <a:spAutoFit/>
          </a:bodyPr>
          <a:lstStyle/>
          <a:p>
            <a:pPr fontAlgn="auto">
              <a:spcBef>
                <a:spcPts val="0"/>
              </a:spcBef>
              <a:spcAft>
                <a:spcPts val="0"/>
              </a:spcAft>
            </a:pPr>
            <a:r>
              <a:rPr lang="fr-CA" sz="1600" dirty="0">
                <a:latin typeface="Century Gothic" panose="020F0302020204030204"/>
              </a:rPr>
              <a:t>Ana está </a:t>
            </a:r>
            <a:r>
              <a:rPr lang="fr-CA" sz="1600" b="1" dirty="0">
                <a:latin typeface="Century Gothic" panose="020F0302020204030204"/>
              </a:rPr>
              <a:t>cerca del </a:t>
            </a:r>
            <a:r>
              <a:rPr lang="fr-CA" sz="1600" dirty="0">
                <a:latin typeface="Century Gothic" panose="020F0302020204030204"/>
              </a:rPr>
              <a:t>museo. </a:t>
            </a:r>
            <a:endParaRPr lang="en-CA" sz="1600" dirty="0">
              <a:latin typeface="Century Gothic" panose="020F0302020204030204"/>
            </a:endParaRPr>
          </a:p>
        </p:txBody>
      </p:sp>
      <p:sp>
        <p:nvSpPr>
          <p:cNvPr id="14" name="ZoneTexte 10">
            <a:extLst>
              <a:ext uri="{FF2B5EF4-FFF2-40B4-BE49-F238E27FC236}">
                <a16:creationId xmlns:a16="http://schemas.microsoft.com/office/drawing/2014/main" id="{D23524D3-9224-4D74-9CE0-4ED564673D55}"/>
              </a:ext>
            </a:extLst>
          </p:cNvPr>
          <p:cNvSpPr txBox="1"/>
          <p:nvPr/>
        </p:nvSpPr>
        <p:spPr>
          <a:xfrm>
            <a:off x="3469783" y="2613506"/>
            <a:ext cx="3168351" cy="338554"/>
          </a:xfrm>
          <a:prstGeom prst="rect">
            <a:avLst/>
          </a:prstGeom>
          <a:noFill/>
        </p:spPr>
        <p:txBody>
          <a:bodyPr wrap="square" rtlCol="0">
            <a:spAutoFit/>
          </a:bodyPr>
          <a:lstStyle/>
          <a:p>
            <a:pPr fontAlgn="auto">
              <a:spcBef>
                <a:spcPts val="0"/>
              </a:spcBef>
              <a:spcAft>
                <a:spcPts val="0"/>
              </a:spcAft>
            </a:pPr>
            <a:r>
              <a:rPr lang="fr-CA" sz="1600" i="1" dirty="0">
                <a:latin typeface="Century Gothic" panose="020F0302020204030204"/>
              </a:rPr>
              <a:t>Ana </a:t>
            </a:r>
            <a:r>
              <a:rPr lang="fr-CA" sz="1600" i="1" dirty="0" err="1">
                <a:latin typeface="Century Gothic" panose="020F0302020204030204"/>
              </a:rPr>
              <a:t>is</a:t>
            </a:r>
            <a:r>
              <a:rPr lang="fr-CA" sz="1600" i="1" dirty="0">
                <a:latin typeface="Century Gothic" panose="020F0302020204030204"/>
              </a:rPr>
              <a:t> </a:t>
            </a:r>
            <a:r>
              <a:rPr lang="fr-CA" sz="1600" b="1" i="1" dirty="0" err="1">
                <a:latin typeface="Century Gothic" panose="020F0302020204030204"/>
              </a:rPr>
              <a:t>near</a:t>
            </a:r>
            <a:r>
              <a:rPr lang="fr-CA" sz="1600" b="1" i="1" dirty="0">
                <a:latin typeface="Century Gothic" panose="020F0302020204030204"/>
              </a:rPr>
              <a:t> (to)</a:t>
            </a:r>
            <a:r>
              <a:rPr lang="fr-CA" sz="1600" i="1" dirty="0">
                <a:latin typeface="Century Gothic" panose="020F0302020204030204"/>
              </a:rPr>
              <a:t> </a:t>
            </a:r>
            <a:r>
              <a:rPr lang="fr-CA" sz="1600" b="1" i="1" dirty="0">
                <a:latin typeface="Century Gothic" panose="020F0302020204030204"/>
              </a:rPr>
              <a:t>the</a:t>
            </a:r>
            <a:r>
              <a:rPr lang="fr-CA" sz="1600" i="1" dirty="0">
                <a:latin typeface="Century Gothic" panose="020F0302020204030204"/>
              </a:rPr>
              <a:t> </a:t>
            </a:r>
            <a:r>
              <a:rPr lang="fr-CA" sz="1600" i="1" dirty="0" err="1">
                <a:latin typeface="Century Gothic" panose="020F0302020204030204"/>
              </a:rPr>
              <a:t>museum</a:t>
            </a:r>
            <a:r>
              <a:rPr lang="fr-CA" sz="1600" i="1" dirty="0">
                <a:latin typeface="Century Gothic" panose="020F0302020204030204"/>
              </a:rPr>
              <a:t>.</a:t>
            </a:r>
            <a:endParaRPr lang="en-CA" sz="1600" i="1" dirty="0">
              <a:latin typeface="Century Gothic" panose="020F0302020204030204"/>
            </a:endParaRPr>
          </a:p>
        </p:txBody>
      </p:sp>
      <p:sp>
        <p:nvSpPr>
          <p:cNvPr id="15" name="ZoneTexte 10">
            <a:extLst>
              <a:ext uri="{FF2B5EF4-FFF2-40B4-BE49-F238E27FC236}">
                <a16:creationId xmlns:a16="http://schemas.microsoft.com/office/drawing/2014/main" id="{D23524D3-9224-4D74-9CE0-4ED564673D55}"/>
              </a:ext>
            </a:extLst>
          </p:cNvPr>
          <p:cNvSpPr txBox="1"/>
          <p:nvPr/>
        </p:nvSpPr>
        <p:spPr>
          <a:xfrm>
            <a:off x="0" y="3034973"/>
            <a:ext cx="6873189" cy="338554"/>
          </a:xfrm>
          <a:prstGeom prst="rect">
            <a:avLst/>
          </a:prstGeom>
          <a:solidFill>
            <a:schemeClr val="bg1">
              <a:lumMod val="95000"/>
            </a:schemeClr>
          </a:solidFill>
        </p:spPr>
        <p:txBody>
          <a:bodyPr wrap="square" rtlCol="0">
            <a:spAutoFit/>
          </a:bodyPr>
          <a:lstStyle/>
          <a:p>
            <a:pPr fontAlgn="auto">
              <a:spcBef>
                <a:spcPts val="0"/>
              </a:spcBef>
              <a:spcAft>
                <a:spcPts val="0"/>
              </a:spcAft>
            </a:pPr>
            <a:r>
              <a:rPr lang="fr-CA" sz="1600" dirty="0">
                <a:latin typeface="Century Gothic" panose="020F0302020204030204"/>
              </a:rPr>
              <a:t>To refer to </a:t>
            </a:r>
            <a:r>
              <a:rPr lang="fr-CA" sz="1600" dirty="0" err="1">
                <a:latin typeface="Century Gothic" panose="020F0302020204030204"/>
              </a:rPr>
              <a:t>singular</a:t>
            </a:r>
            <a:r>
              <a:rPr lang="fr-CA" sz="1600" dirty="0">
                <a:latin typeface="Century Gothic" panose="020F0302020204030204"/>
              </a:rPr>
              <a:t> </a:t>
            </a:r>
            <a:r>
              <a:rPr lang="fr-CA" sz="1600" b="1" dirty="0" err="1">
                <a:latin typeface="Century Gothic" panose="020F0302020204030204"/>
              </a:rPr>
              <a:t>feminine</a:t>
            </a:r>
            <a:r>
              <a:rPr lang="fr-CA" sz="1600" dirty="0">
                <a:latin typeface="Century Gothic" panose="020F0302020204030204"/>
              </a:rPr>
              <a:t> </a:t>
            </a:r>
            <a:r>
              <a:rPr lang="fr-CA" sz="1600" dirty="0" err="1">
                <a:latin typeface="Century Gothic" panose="020F0302020204030204"/>
              </a:rPr>
              <a:t>nouns</a:t>
            </a:r>
            <a:r>
              <a:rPr lang="fr-CA" sz="1600" dirty="0">
                <a:latin typeface="Century Gothic" panose="020F0302020204030204"/>
              </a:rPr>
              <a:t> use ‘</a:t>
            </a:r>
            <a:r>
              <a:rPr lang="fr-CA" sz="1600" b="1" dirty="0">
                <a:latin typeface="Century Gothic" panose="020F0302020204030204"/>
              </a:rPr>
              <a:t>de la</a:t>
            </a:r>
            <a:r>
              <a:rPr lang="fr-CA" sz="1600" dirty="0">
                <a:latin typeface="Century Gothic" panose="020F0302020204030204"/>
              </a:rPr>
              <a:t>’.</a:t>
            </a:r>
            <a:endParaRPr lang="en-CA" sz="1600" dirty="0">
              <a:latin typeface="Century Gothic" panose="020F0302020204030204"/>
            </a:endParaRPr>
          </a:p>
        </p:txBody>
      </p:sp>
      <p:sp>
        <p:nvSpPr>
          <p:cNvPr id="16" name="ZoneTexte 10">
            <a:extLst>
              <a:ext uri="{FF2B5EF4-FFF2-40B4-BE49-F238E27FC236}">
                <a16:creationId xmlns:a16="http://schemas.microsoft.com/office/drawing/2014/main" id="{D23524D3-9224-4D74-9CE0-4ED564673D55}"/>
              </a:ext>
            </a:extLst>
          </p:cNvPr>
          <p:cNvSpPr txBox="1"/>
          <p:nvPr/>
        </p:nvSpPr>
        <p:spPr>
          <a:xfrm>
            <a:off x="3448950" y="3456440"/>
            <a:ext cx="3489302" cy="338554"/>
          </a:xfrm>
          <a:prstGeom prst="rect">
            <a:avLst/>
          </a:prstGeom>
          <a:noFill/>
        </p:spPr>
        <p:txBody>
          <a:bodyPr wrap="square" rtlCol="0">
            <a:spAutoFit/>
          </a:bodyPr>
          <a:lstStyle/>
          <a:p>
            <a:pPr fontAlgn="auto">
              <a:spcBef>
                <a:spcPts val="0"/>
              </a:spcBef>
              <a:spcAft>
                <a:spcPts val="0"/>
              </a:spcAft>
            </a:pPr>
            <a:r>
              <a:rPr lang="fr-CA" sz="1600" i="1" dirty="0">
                <a:latin typeface="Century Gothic" panose="020F0302020204030204"/>
              </a:rPr>
              <a:t>Ana </a:t>
            </a:r>
            <a:r>
              <a:rPr lang="fr-CA" sz="1600" i="1" dirty="0" err="1">
                <a:latin typeface="Century Gothic" panose="020F0302020204030204"/>
              </a:rPr>
              <a:t>is</a:t>
            </a:r>
            <a:r>
              <a:rPr lang="fr-CA" sz="1600" i="1" dirty="0">
                <a:latin typeface="Century Gothic" panose="020F0302020204030204"/>
              </a:rPr>
              <a:t> </a:t>
            </a:r>
            <a:r>
              <a:rPr lang="fr-CA" sz="1600" b="1" i="1" dirty="0" err="1">
                <a:latin typeface="Century Gothic" panose="020F0302020204030204"/>
              </a:rPr>
              <a:t>near</a:t>
            </a:r>
            <a:r>
              <a:rPr lang="fr-CA" sz="1600" b="1" i="1" dirty="0">
                <a:latin typeface="Century Gothic" panose="020F0302020204030204"/>
              </a:rPr>
              <a:t> (to)</a:t>
            </a:r>
            <a:r>
              <a:rPr lang="fr-CA" sz="1600" i="1" dirty="0">
                <a:latin typeface="Century Gothic" panose="020F0302020204030204"/>
              </a:rPr>
              <a:t> </a:t>
            </a:r>
            <a:r>
              <a:rPr lang="fr-CA" sz="1600" b="1" i="1" dirty="0">
                <a:latin typeface="Century Gothic" panose="020F0302020204030204"/>
              </a:rPr>
              <a:t>the</a:t>
            </a:r>
            <a:r>
              <a:rPr lang="fr-CA" sz="1600" i="1" dirty="0">
                <a:latin typeface="Century Gothic" panose="020F0302020204030204"/>
              </a:rPr>
              <a:t> square.</a:t>
            </a:r>
            <a:endParaRPr lang="en-CA" sz="1600" i="1" dirty="0">
              <a:latin typeface="Century Gothic" panose="020F0302020204030204"/>
            </a:endParaRPr>
          </a:p>
        </p:txBody>
      </p:sp>
      <p:sp>
        <p:nvSpPr>
          <p:cNvPr id="17" name="ZoneTexte 10">
            <a:extLst>
              <a:ext uri="{FF2B5EF4-FFF2-40B4-BE49-F238E27FC236}">
                <a16:creationId xmlns:a16="http://schemas.microsoft.com/office/drawing/2014/main" id="{D23524D3-9224-4D74-9CE0-4ED564673D55}"/>
              </a:ext>
            </a:extLst>
          </p:cNvPr>
          <p:cNvSpPr txBox="1"/>
          <p:nvPr/>
        </p:nvSpPr>
        <p:spPr>
          <a:xfrm>
            <a:off x="431731" y="3442223"/>
            <a:ext cx="5159025" cy="338554"/>
          </a:xfrm>
          <a:prstGeom prst="rect">
            <a:avLst/>
          </a:prstGeom>
          <a:noFill/>
        </p:spPr>
        <p:txBody>
          <a:bodyPr wrap="square" rtlCol="0">
            <a:spAutoFit/>
          </a:bodyPr>
          <a:lstStyle/>
          <a:p>
            <a:pPr fontAlgn="auto">
              <a:spcBef>
                <a:spcPts val="0"/>
              </a:spcBef>
              <a:spcAft>
                <a:spcPts val="0"/>
              </a:spcAft>
            </a:pPr>
            <a:r>
              <a:rPr lang="fr-CA" sz="1600" dirty="0">
                <a:latin typeface="Century Gothic" panose="020F0302020204030204"/>
              </a:rPr>
              <a:t>Ana está </a:t>
            </a:r>
            <a:r>
              <a:rPr lang="fr-CA" sz="1600" b="1" dirty="0">
                <a:latin typeface="Century Gothic" panose="020F0302020204030204"/>
              </a:rPr>
              <a:t>cerca de la </a:t>
            </a:r>
            <a:r>
              <a:rPr lang="fr-CA" sz="1600" dirty="0">
                <a:latin typeface="Century Gothic" panose="020F0302020204030204"/>
              </a:rPr>
              <a:t>plaza. </a:t>
            </a:r>
            <a:endParaRPr lang="en-CA" sz="1600" dirty="0">
              <a:latin typeface="Century Gothic" panose="020F0302020204030204"/>
            </a:endParaRPr>
          </a:p>
        </p:txBody>
      </p:sp>
      <p:sp>
        <p:nvSpPr>
          <p:cNvPr id="22" name="Rounded Rectangle 21"/>
          <p:cNvSpPr/>
          <p:nvPr/>
        </p:nvSpPr>
        <p:spPr>
          <a:xfrm>
            <a:off x="133600" y="3794994"/>
            <a:ext cx="6535760" cy="704998"/>
          </a:xfrm>
          <a:prstGeom prst="roundRect">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72380" y="3826644"/>
            <a:ext cx="7108889" cy="584584"/>
          </a:xfrm>
          <a:prstGeom prst="rect">
            <a:avLst/>
          </a:prstGeom>
        </p:spPr>
        <p:txBody>
          <a:bodyPr wrap="square">
            <a:spAutoFit/>
          </a:bodyPr>
          <a:lstStyle/>
          <a:p>
            <a:pPr>
              <a:lnSpc>
                <a:spcPct val="120000"/>
              </a:lnSpc>
              <a:defRPr/>
            </a:pPr>
            <a:r>
              <a:rPr lang="es-ES" sz="1400" dirty="0">
                <a:latin typeface="Century Gothic" panose="020B0502020202020204" pitchFamily="34" charset="0"/>
              </a:rPr>
              <a:t>In English </a:t>
            </a:r>
            <a:r>
              <a:rPr lang="es-ES" sz="1400" dirty="0" err="1">
                <a:latin typeface="Century Gothic" panose="020B0502020202020204" pitchFamily="34" charset="0"/>
              </a:rPr>
              <a:t>we</a:t>
            </a:r>
            <a:r>
              <a:rPr lang="es-ES" sz="1400" dirty="0">
                <a:latin typeface="Century Gothic" panose="020B0502020202020204" pitchFamily="34" charset="0"/>
              </a:rPr>
              <a:t> use </a:t>
            </a:r>
            <a:r>
              <a:rPr lang="es-ES" sz="1400" dirty="0" err="1">
                <a:latin typeface="Century Gothic" panose="020B0502020202020204" pitchFamily="34" charset="0"/>
              </a:rPr>
              <a:t>several</a:t>
            </a:r>
            <a:r>
              <a:rPr lang="es-ES" sz="1400" dirty="0">
                <a:latin typeface="Century Gothic" panose="020B0502020202020204" pitchFamily="34" charset="0"/>
              </a:rPr>
              <a:t> </a:t>
            </a:r>
            <a:r>
              <a:rPr lang="es-ES" sz="1400" dirty="0" err="1">
                <a:latin typeface="Century Gothic" panose="020B0502020202020204" pitchFamily="34" charset="0"/>
              </a:rPr>
              <a:t>words</a:t>
            </a:r>
            <a:r>
              <a:rPr lang="es-ES" sz="1400" dirty="0">
                <a:latin typeface="Century Gothic" panose="020B0502020202020204" pitchFamily="34" charset="0"/>
              </a:rPr>
              <a:t> </a:t>
            </a:r>
            <a:r>
              <a:rPr lang="es-ES" sz="1400" dirty="0" err="1">
                <a:latin typeface="Century Gothic" panose="020B0502020202020204" pitchFamily="34" charset="0"/>
              </a:rPr>
              <a:t>for</a:t>
            </a:r>
            <a:r>
              <a:rPr lang="es-ES" sz="1400" dirty="0">
                <a:latin typeface="Century Gothic" panose="020B0502020202020204" pitchFamily="34" charset="0"/>
              </a:rPr>
              <a:t> ‘</a:t>
            </a:r>
            <a:r>
              <a:rPr lang="es-ES" sz="1400" b="1" dirty="0">
                <a:latin typeface="Century Gothic" panose="020B0502020202020204" pitchFamily="34" charset="0"/>
              </a:rPr>
              <a:t>de</a:t>
            </a:r>
            <a:r>
              <a:rPr lang="es-ES" sz="1400" dirty="0">
                <a:latin typeface="Century Gothic" panose="020B0502020202020204" pitchFamily="34" charset="0"/>
              </a:rPr>
              <a:t>’: </a:t>
            </a:r>
            <a:r>
              <a:rPr lang="en-GB" sz="1400" kern="0" dirty="0">
                <a:latin typeface="Century Gothic" panose="020F0302020204030204"/>
              </a:rPr>
              <a:t>near (</a:t>
            </a:r>
            <a:r>
              <a:rPr lang="en-GB" sz="1400" b="1" kern="0" dirty="0">
                <a:latin typeface="Century Gothic" panose="020F0302020204030204"/>
              </a:rPr>
              <a:t>to</a:t>
            </a:r>
            <a:r>
              <a:rPr lang="en-GB" sz="1400" kern="0" dirty="0">
                <a:latin typeface="Century Gothic" panose="020F0302020204030204"/>
              </a:rPr>
              <a:t>), far (</a:t>
            </a:r>
            <a:r>
              <a:rPr lang="en-GB" sz="1400" b="1" kern="0" dirty="0">
                <a:latin typeface="Century Gothic" panose="020F0302020204030204"/>
              </a:rPr>
              <a:t>from</a:t>
            </a:r>
            <a:r>
              <a:rPr lang="en-GB" sz="1400" kern="0" dirty="0">
                <a:latin typeface="Century Gothic" panose="020F0302020204030204"/>
              </a:rPr>
              <a:t>), in front (</a:t>
            </a:r>
            <a:r>
              <a:rPr lang="en-GB" sz="1400" b="1" kern="0" dirty="0">
                <a:latin typeface="Century Gothic" panose="020F0302020204030204"/>
              </a:rPr>
              <a:t>of</a:t>
            </a:r>
            <a:r>
              <a:rPr lang="en-GB" sz="1400" kern="0" dirty="0">
                <a:latin typeface="Century Gothic" panose="020F0302020204030204"/>
              </a:rPr>
              <a:t>).</a:t>
            </a:r>
            <a:br>
              <a:rPr lang="en-GB" sz="1400" kern="0" dirty="0">
                <a:latin typeface="Century Gothic" panose="020F0302020204030204"/>
              </a:rPr>
            </a:br>
            <a:r>
              <a:rPr lang="en-GB" sz="1400" kern="0" dirty="0">
                <a:latin typeface="Century Gothic" panose="020F0302020204030204"/>
              </a:rPr>
              <a:t>Or no word: under (-), behind (-), outside (-)</a:t>
            </a:r>
          </a:p>
        </p:txBody>
      </p:sp>
      <p:sp>
        <p:nvSpPr>
          <p:cNvPr id="23" name="ZoneTexte 2">
            <a:extLst>
              <a:ext uri="{FF2B5EF4-FFF2-40B4-BE49-F238E27FC236}">
                <a16:creationId xmlns:a16="http://schemas.microsoft.com/office/drawing/2014/main" id="{D164AFBC-A1A6-44A3-B9CB-5AC3B5C249B6}"/>
              </a:ext>
            </a:extLst>
          </p:cNvPr>
          <p:cNvSpPr txBox="1"/>
          <p:nvPr/>
        </p:nvSpPr>
        <p:spPr>
          <a:xfrm>
            <a:off x="33409" y="4902342"/>
            <a:ext cx="5112568" cy="338554"/>
          </a:xfrm>
          <a:prstGeom prst="rect">
            <a:avLst/>
          </a:prstGeom>
          <a:noFill/>
        </p:spPr>
        <p:txBody>
          <a:bodyPr wrap="square" rtlCol="0">
            <a:spAutoFit/>
          </a:bodyPr>
          <a:lstStyle/>
          <a:p>
            <a:pPr fontAlgn="auto">
              <a:spcBef>
                <a:spcPts val="0"/>
              </a:spcBef>
              <a:spcAft>
                <a:spcPts val="0"/>
              </a:spcAft>
            </a:pPr>
            <a:r>
              <a:rPr lang="en-US" sz="1600" dirty="0">
                <a:latin typeface="Century Gothic" panose="020F0302020204030204"/>
              </a:rPr>
              <a:t>Use the verb ‘</a:t>
            </a:r>
            <a:r>
              <a:rPr lang="en-US" sz="1600" b="1" dirty="0">
                <a:latin typeface="Century Gothic" panose="020F0302020204030204"/>
              </a:rPr>
              <a:t>estar</a:t>
            </a:r>
            <a:r>
              <a:rPr lang="en-US" sz="1600" dirty="0">
                <a:latin typeface="Century Gothic" panose="020F0302020204030204"/>
              </a:rPr>
              <a:t>’ to talk about locations.</a:t>
            </a:r>
          </a:p>
        </p:txBody>
      </p:sp>
      <p:sp>
        <p:nvSpPr>
          <p:cNvPr id="24" name="ZoneTexte 10">
            <a:extLst>
              <a:ext uri="{FF2B5EF4-FFF2-40B4-BE49-F238E27FC236}">
                <a16:creationId xmlns:a16="http://schemas.microsoft.com/office/drawing/2014/main" id="{D23524D3-9224-4D74-9CE0-4ED564673D55}"/>
              </a:ext>
            </a:extLst>
          </p:cNvPr>
          <p:cNvSpPr txBox="1"/>
          <p:nvPr/>
        </p:nvSpPr>
        <p:spPr>
          <a:xfrm>
            <a:off x="183823" y="7431416"/>
            <a:ext cx="6674177" cy="338554"/>
          </a:xfrm>
          <a:prstGeom prst="rect">
            <a:avLst/>
          </a:prstGeom>
          <a:noFill/>
        </p:spPr>
        <p:txBody>
          <a:bodyPr wrap="square" rtlCol="0">
            <a:spAutoFit/>
          </a:bodyPr>
          <a:lstStyle/>
          <a:p>
            <a:pPr fontAlgn="auto">
              <a:spcBef>
                <a:spcPts val="0"/>
              </a:spcBef>
              <a:spcAft>
                <a:spcPts val="0"/>
              </a:spcAft>
            </a:pPr>
            <a:r>
              <a:rPr lang="fr-CA" sz="1600" dirty="0">
                <a:latin typeface="Century Gothic" panose="020F0302020204030204"/>
              </a:rPr>
              <a:t>To say ‘we are’ with a place or location, say ‘</a:t>
            </a:r>
            <a:r>
              <a:rPr lang="fr-CA" sz="1600" b="1" dirty="0">
                <a:latin typeface="Century Gothic" panose="020F0302020204030204"/>
              </a:rPr>
              <a:t>estamos</a:t>
            </a:r>
            <a:r>
              <a:rPr lang="fr-CA" sz="1600" dirty="0">
                <a:latin typeface="Century Gothic" panose="020F0302020204030204"/>
              </a:rPr>
              <a:t>’.</a:t>
            </a:r>
            <a:endParaRPr lang="en-CA" sz="1600" dirty="0">
              <a:latin typeface="Century Gothic" panose="020F0302020204030204"/>
            </a:endParaRPr>
          </a:p>
        </p:txBody>
      </p:sp>
      <p:sp>
        <p:nvSpPr>
          <p:cNvPr id="25" name="ZoneTexte 12">
            <a:extLst>
              <a:ext uri="{FF2B5EF4-FFF2-40B4-BE49-F238E27FC236}">
                <a16:creationId xmlns:a16="http://schemas.microsoft.com/office/drawing/2014/main" id="{631A418F-8FBD-44B7-B0B2-8A38CEA12794}"/>
              </a:ext>
            </a:extLst>
          </p:cNvPr>
          <p:cNvSpPr txBox="1"/>
          <p:nvPr/>
        </p:nvSpPr>
        <p:spPr>
          <a:xfrm>
            <a:off x="692517" y="8585353"/>
            <a:ext cx="2918252" cy="338554"/>
          </a:xfrm>
          <a:prstGeom prst="rect">
            <a:avLst/>
          </a:prstGeom>
          <a:noFill/>
        </p:spPr>
        <p:txBody>
          <a:bodyPr wrap="square" rtlCol="0">
            <a:spAutoFit/>
          </a:bodyPr>
          <a:lstStyle/>
          <a:p>
            <a:pPr fontAlgn="auto">
              <a:spcBef>
                <a:spcPts val="0"/>
              </a:spcBef>
              <a:spcAft>
                <a:spcPts val="0"/>
              </a:spcAft>
            </a:pPr>
            <a:r>
              <a:rPr lang="es-ES" sz="1600" b="1" dirty="0">
                <a:latin typeface="Century Gothic" panose="020F0302020204030204"/>
              </a:rPr>
              <a:t>Están</a:t>
            </a:r>
            <a:r>
              <a:rPr lang="es-ES" sz="1600" dirty="0">
                <a:latin typeface="Century Gothic" panose="020F0302020204030204"/>
              </a:rPr>
              <a:t> en el centro.</a:t>
            </a:r>
          </a:p>
        </p:txBody>
      </p:sp>
      <p:sp>
        <p:nvSpPr>
          <p:cNvPr id="26" name="ZoneTexte 14">
            <a:extLst>
              <a:ext uri="{FF2B5EF4-FFF2-40B4-BE49-F238E27FC236}">
                <a16:creationId xmlns:a16="http://schemas.microsoft.com/office/drawing/2014/main" id="{61B46173-CA96-4662-9498-4E906F55F9B8}"/>
              </a:ext>
            </a:extLst>
          </p:cNvPr>
          <p:cNvSpPr txBox="1"/>
          <p:nvPr/>
        </p:nvSpPr>
        <p:spPr>
          <a:xfrm>
            <a:off x="3484370" y="8585353"/>
            <a:ext cx="3549019" cy="338554"/>
          </a:xfrm>
          <a:prstGeom prst="rect">
            <a:avLst/>
          </a:prstGeom>
          <a:noFill/>
        </p:spPr>
        <p:txBody>
          <a:bodyPr wrap="square" rtlCol="0">
            <a:spAutoFit/>
          </a:bodyPr>
          <a:lstStyle/>
          <a:p>
            <a:pPr fontAlgn="auto">
              <a:spcBef>
                <a:spcPts val="0"/>
              </a:spcBef>
              <a:spcAft>
                <a:spcPts val="0"/>
              </a:spcAft>
            </a:pPr>
            <a:r>
              <a:rPr lang="en-GB" sz="1600" b="1" dirty="0">
                <a:latin typeface="Century Gothic" panose="020F0302020204030204"/>
              </a:rPr>
              <a:t>They are </a:t>
            </a:r>
            <a:r>
              <a:rPr lang="en-GB" sz="1600" dirty="0">
                <a:latin typeface="Century Gothic" panose="020F0302020204030204"/>
              </a:rPr>
              <a:t>in the centre.</a:t>
            </a:r>
            <a:endParaRPr lang="es-ES" sz="1600" dirty="0">
              <a:latin typeface="Century Gothic" panose="020F0302020204030204"/>
            </a:endParaRPr>
          </a:p>
        </p:txBody>
      </p:sp>
      <p:sp>
        <p:nvSpPr>
          <p:cNvPr id="27" name="ZoneTexte 10">
            <a:extLst>
              <a:ext uri="{FF2B5EF4-FFF2-40B4-BE49-F238E27FC236}">
                <a16:creationId xmlns:a16="http://schemas.microsoft.com/office/drawing/2014/main" id="{D23524D3-9224-4D74-9CE0-4ED564673D55}"/>
              </a:ext>
            </a:extLst>
          </p:cNvPr>
          <p:cNvSpPr txBox="1"/>
          <p:nvPr/>
        </p:nvSpPr>
        <p:spPr>
          <a:xfrm>
            <a:off x="692517" y="7680272"/>
            <a:ext cx="2448452" cy="338554"/>
          </a:xfrm>
          <a:prstGeom prst="rect">
            <a:avLst/>
          </a:prstGeom>
          <a:noFill/>
        </p:spPr>
        <p:txBody>
          <a:bodyPr wrap="square" rtlCol="0">
            <a:spAutoFit/>
          </a:bodyPr>
          <a:lstStyle/>
          <a:p>
            <a:pPr fontAlgn="auto">
              <a:spcBef>
                <a:spcPts val="0"/>
              </a:spcBef>
              <a:spcAft>
                <a:spcPts val="0"/>
              </a:spcAft>
            </a:pPr>
            <a:r>
              <a:rPr lang="fr-CA" sz="1600" b="1" dirty="0">
                <a:latin typeface="Century Gothic" panose="020F0302020204030204"/>
              </a:rPr>
              <a:t>Estamos</a:t>
            </a:r>
            <a:r>
              <a:rPr lang="fr-CA" sz="1600" dirty="0">
                <a:latin typeface="Century Gothic" panose="020F0302020204030204"/>
              </a:rPr>
              <a:t> en un café.</a:t>
            </a:r>
            <a:endParaRPr lang="en-CA" sz="1600" dirty="0">
              <a:latin typeface="Century Gothic" panose="020F0302020204030204"/>
            </a:endParaRPr>
          </a:p>
        </p:txBody>
      </p:sp>
      <p:sp>
        <p:nvSpPr>
          <p:cNvPr id="28" name="ZoneTexte 10">
            <a:extLst>
              <a:ext uri="{FF2B5EF4-FFF2-40B4-BE49-F238E27FC236}">
                <a16:creationId xmlns:a16="http://schemas.microsoft.com/office/drawing/2014/main" id="{D23524D3-9224-4D74-9CE0-4ED564673D55}"/>
              </a:ext>
            </a:extLst>
          </p:cNvPr>
          <p:cNvSpPr txBox="1"/>
          <p:nvPr/>
        </p:nvSpPr>
        <p:spPr>
          <a:xfrm>
            <a:off x="3464175" y="7715877"/>
            <a:ext cx="1981049" cy="338554"/>
          </a:xfrm>
          <a:prstGeom prst="rect">
            <a:avLst/>
          </a:prstGeom>
          <a:noFill/>
        </p:spPr>
        <p:txBody>
          <a:bodyPr wrap="square" rtlCol="0">
            <a:spAutoFit/>
          </a:bodyPr>
          <a:lstStyle/>
          <a:p>
            <a:pPr fontAlgn="auto">
              <a:spcBef>
                <a:spcPts val="0"/>
              </a:spcBef>
              <a:spcAft>
                <a:spcPts val="0"/>
              </a:spcAft>
            </a:pPr>
            <a:r>
              <a:rPr lang="fr-CA" sz="1600" b="1" dirty="0">
                <a:latin typeface="Century Gothic" panose="020F0302020204030204"/>
              </a:rPr>
              <a:t>We are </a:t>
            </a:r>
            <a:r>
              <a:rPr lang="fr-CA" sz="1600" dirty="0">
                <a:latin typeface="Century Gothic" panose="020F0302020204030204"/>
              </a:rPr>
              <a:t>in a café.</a:t>
            </a:r>
            <a:endParaRPr lang="en-CA" sz="1600" dirty="0">
              <a:latin typeface="Century Gothic" panose="020F0302020204030204"/>
            </a:endParaRPr>
          </a:p>
        </p:txBody>
      </p:sp>
      <p:sp>
        <p:nvSpPr>
          <p:cNvPr id="29" name="ZoneTexte 10">
            <a:extLst>
              <a:ext uri="{FF2B5EF4-FFF2-40B4-BE49-F238E27FC236}">
                <a16:creationId xmlns:a16="http://schemas.microsoft.com/office/drawing/2014/main" id="{D23524D3-9224-4D74-9CE0-4ED564673D55}"/>
              </a:ext>
            </a:extLst>
          </p:cNvPr>
          <p:cNvSpPr txBox="1"/>
          <p:nvPr/>
        </p:nvSpPr>
        <p:spPr>
          <a:xfrm>
            <a:off x="187343" y="8246799"/>
            <a:ext cx="6482017" cy="338554"/>
          </a:xfrm>
          <a:prstGeom prst="rect">
            <a:avLst/>
          </a:prstGeom>
          <a:noFill/>
        </p:spPr>
        <p:txBody>
          <a:bodyPr wrap="square" rtlCol="0">
            <a:spAutoFit/>
          </a:bodyPr>
          <a:lstStyle/>
          <a:p>
            <a:pPr fontAlgn="auto">
              <a:spcBef>
                <a:spcPts val="0"/>
              </a:spcBef>
              <a:spcAft>
                <a:spcPts val="0"/>
              </a:spcAft>
            </a:pPr>
            <a:r>
              <a:rPr lang="fr-CA" sz="1600" dirty="0">
                <a:latin typeface="Century Gothic" panose="020F0302020204030204"/>
              </a:rPr>
              <a:t>To say ‘they are’ with a place or location, say ‘</a:t>
            </a:r>
            <a:r>
              <a:rPr lang="fr-CA" sz="1600" b="1" dirty="0" err="1">
                <a:latin typeface="Century Gothic" panose="020F0302020204030204"/>
              </a:rPr>
              <a:t>están</a:t>
            </a:r>
            <a:r>
              <a:rPr lang="fr-CA" sz="1600" dirty="0">
                <a:latin typeface="Century Gothic" panose="020F0302020204030204"/>
              </a:rPr>
              <a:t>’.</a:t>
            </a:r>
            <a:endParaRPr lang="en-CA" sz="1600" dirty="0">
              <a:latin typeface="Century Gothic" panose="020F0302020204030204"/>
            </a:endParaRPr>
          </a:p>
        </p:txBody>
      </p:sp>
      <p:graphicFrame>
        <p:nvGraphicFramePr>
          <p:cNvPr id="30" name="Table 29"/>
          <p:cNvGraphicFramePr>
            <a:graphicFrameLocks noGrp="1"/>
          </p:cNvGraphicFramePr>
          <p:nvPr>
            <p:extLst>
              <p:ext uri="{D42A27DB-BD31-4B8C-83A1-F6EECF244321}">
                <p14:modId xmlns:p14="http://schemas.microsoft.com/office/powerpoint/2010/main" val="3953560947"/>
              </p:ext>
            </p:extLst>
          </p:nvPr>
        </p:nvGraphicFramePr>
        <p:xfrm>
          <a:off x="146312" y="5269904"/>
          <a:ext cx="2741908" cy="2011680"/>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20000"/>
                    </a:ext>
                  </a:extLst>
                </a:gridCol>
                <a:gridCol w="1589780">
                  <a:extLst>
                    <a:ext uri="{9D8B030D-6E8A-4147-A177-3AD203B41FA5}">
                      <a16:colId xmlns:a16="http://schemas.microsoft.com/office/drawing/2014/main" val="20001"/>
                    </a:ext>
                  </a:extLst>
                </a:gridCol>
              </a:tblGrid>
              <a:tr h="283857">
                <a:tc gridSpan="2">
                  <a:txBody>
                    <a:bodyPr/>
                    <a:lstStyle/>
                    <a:p>
                      <a:r>
                        <a:rPr lang="en-GB" sz="1600" dirty="0">
                          <a:latin typeface="Century Gothic" panose="020B0502020202020204" pitchFamily="34" charset="0"/>
                        </a:rPr>
                        <a:t>Verb ESTAR [to be, being]</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000"/>
                  </a:ext>
                </a:extLst>
              </a:tr>
              <a:tr h="283857">
                <a:tc>
                  <a:txBody>
                    <a:bodyPr/>
                    <a:lstStyle/>
                    <a:p>
                      <a:r>
                        <a:rPr lang="en-GB" sz="1600" dirty="0" err="1">
                          <a:latin typeface="Century Gothic" panose="020B0502020202020204" pitchFamily="34" charset="0"/>
                        </a:rPr>
                        <a:t>estoy</a:t>
                      </a:r>
                      <a:endParaRPr lang="en-GB" sz="16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I</a:t>
                      </a:r>
                      <a:r>
                        <a:rPr lang="en-GB" sz="1600" baseline="0" dirty="0">
                          <a:latin typeface="Century Gothic" panose="020B0502020202020204" pitchFamily="34" charset="0"/>
                        </a:rPr>
                        <a:t> </a:t>
                      </a:r>
                      <a:r>
                        <a:rPr lang="en-GB" sz="1600" dirty="0">
                          <a:latin typeface="Century Gothic" panose="020B0502020202020204" pitchFamily="34" charset="0"/>
                        </a:rPr>
                        <a:t>am</a:t>
                      </a:r>
                    </a:p>
                  </a:txBody>
                  <a:tcPr/>
                </a:tc>
                <a:extLst>
                  <a:ext uri="{0D108BD9-81ED-4DB2-BD59-A6C34878D82A}">
                    <a16:rowId xmlns:a16="http://schemas.microsoft.com/office/drawing/2014/main" val="10001"/>
                  </a:ext>
                </a:extLst>
              </a:tr>
              <a:tr h="283857">
                <a:tc>
                  <a:txBody>
                    <a:bodyPr/>
                    <a:lstStyle/>
                    <a:p>
                      <a:r>
                        <a:rPr lang="en-GB" sz="1600" dirty="0" err="1">
                          <a:latin typeface="Century Gothic" panose="020B0502020202020204" pitchFamily="34" charset="0"/>
                        </a:rPr>
                        <a:t>estás</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you are</a:t>
                      </a:r>
                    </a:p>
                  </a:txBody>
                  <a:tcPr/>
                </a:tc>
                <a:extLst>
                  <a:ext uri="{0D108BD9-81ED-4DB2-BD59-A6C34878D82A}">
                    <a16:rowId xmlns:a16="http://schemas.microsoft.com/office/drawing/2014/main" val="10002"/>
                  </a:ext>
                </a:extLst>
              </a:tr>
              <a:tr h="283857">
                <a:tc>
                  <a:txBody>
                    <a:bodyPr/>
                    <a:lstStyle/>
                    <a:p>
                      <a:r>
                        <a:rPr lang="en-GB" sz="1600" dirty="0" err="1">
                          <a:latin typeface="Century Gothic" panose="020B0502020202020204" pitchFamily="34" charset="0"/>
                        </a:rPr>
                        <a:t>está</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he/she/it is</a:t>
                      </a:r>
                    </a:p>
                  </a:txBody>
                  <a:tcPr/>
                </a:tc>
                <a:extLst>
                  <a:ext uri="{0D108BD9-81ED-4DB2-BD59-A6C34878D82A}">
                    <a16:rowId xmlns:a16="http://schemas.microsoft.com/office/drawing/2014/main" val="10003"/>
                  </a:ext>
                </a:extLst>
              </a:tr>
              <a:tr h="283857">
                <a:tc>
                  <a:txBody>
                    <a:bodyPr/>
                    <a:lstStyle/>
                    <a:p>
                      <a:r>
                        <a:rPr lang="en-GB" sz="1600" b="1" dirty="0" err="1">
                          <a:latin typeface="Century Gothic" panose="020B0502020202020204" pitchFamily="34" charset="0"/>
                        </a:rPr>
                        <a:t>estamos</a:t>
                      </a:r>
                      <a:endParaRPr lang="en-GB" sz="1600" b="1" dirty="0">
                        <a:latin typeface="Century Gothic" panose="020B0502020202020204" pitchFamily="34" charset="0"/>
                      </a:endParaRPr>
                    </a:p>
                  </a:txBody>
                  <a:tcPr/>
                </a:tc>
                <a:tc>
                  <a:txBody>
                    <a:bodyPr/>
                    <a:lstStyle/>
                    <a:p>
                      <a:r>
                        <a:rPr lang="en-GB" sz="1600" dirty="0">
                          <a:latin typeface="Century Gothic" panose="020B0502020202020204" pitchFamily="34" charset="0"/>
                        </a:rPr>
                        <a:t>we are</a:t>
                      </a:r>
                    </a:p>
                  </a:txBody>
                  <a:tcPr/>
                </a:tc>
                <a:extLst>
                  <a:ext uri="{0D108BD9-81ED-4DB2-BD59-A6C34878D82A}">
                    <a16:rowId xmlns:a16="http://schemas.microsoft.com/office/drawing/2014/main" val="10004"/>
                  </a:ext>
                </a:extLst>
              </a:tr>
              <a:tr h="283857">
                <a:tc>
                  <a:txBody>
                    <a:bodyPr/>
                    <a:lstStyle/>
                    <a:p>
                      <a:r>
                        <a:rPr lang="en-GB" sz="1600" b="1" dirty="0" err="1">
                          <a:latin typeface="Century Gothic" panose="020B0502020202020204" pitchFamily="34" charset="0"/>
                        </a:rPr>
                        <a:t>están</a:t>
                      </a:r>
                      <a:endParaRPr lang="en-GB" sz="1600" b="1" dirty="0">
                        <a:latin typeface="Century Gothic" panose="020B0502020202020204" pitchFamily="34" charset="0"/>
                      </a:endParaRPr>
                    </a:p>
                  </a:txBody>
                  <a:tcPr/>
                </a:tc>
                <a:tc>
                  <a:txBody>
                    <a:bodyPr/>
                    <a:lstStyle/>
                    <a:p>
                      <a:r>
                        <a:rPr lang="en-GB" sz="1600" dirty="0">
                          <a:latin typeface="Century Gothic" panose="020B0502020202020204" pitchFamily="34" charset="0"/>
                        </a:rPr>
                        <a:t>they are</a:t>
                      </a:r>
                    </a:p>
                  </a:txBody>
                  <a:tcPr/>
                </a:tc>
                <a:extLst>
                  <a:ext uri="{0D108BD9-81ED-4DB2-BD59-A6C34878D82A}">
                    <a16:rowId xmlns:a16="http://schemas.microsoft.com/office/drawing/2014/main" val="10005"/>
                  </a:ext>
                </a:extLst>
              </a:tr>
            </a:tbl>
          </a:graphicData>
        </a:graphic>
      </p:graphicFrame>
      <p:sp>
        <p:nvSpPr>
          <p:cNvPr id="31" name="Rectangle 30"/>
          <p:cNvSpPr/>
          <p:nvPr/>
        </p:nvSpPr>
        <p:spPr>
          <a:xfrm>
            <a:off x="33409" y="4601920"/>
            <a:ext cx="3212739"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Using ‘</a:t>
            </a:r>
            <a:r>
              <a:rPr lang="en-GB" b="1" dirty="0" err="1">
                <a:solidFill>
                  <a:srgbClr val="000000"/>
                </a:solidFill>
                <a:latin typeface="Century Gothic" panose="020B0502020202020204" pitchFamily="34" charset="0"/>
              </a:rPr>
              <a:t>estamos</a:t>
            </a:r>
            <a:r>
              <a:rPr lang="en-GB" b="1" dirty="0">
                <a:solidFill>
                  <a:srgbClr val="000000"/>
                </a:solidFill>
                <a:latin typeface="Century Gothic" panose="020B0502020202020204" pitchFamily="34" charset="0"/>
              </a:rPr>
              <a:t>’ and ‘</a:t>
            </a:r>
            <a:r>
              <a:rPr lang="en-GB" b="1" dirty="0" err="1">
                <a:solidFill>
                  <a:srgbClr val="000000"/>
                </a:solidFill>
                <a:latin typeface="Century Gothic" panose="020B0502020202020204" pitchFamily="34" charset="0"/>
              </a:rPr>
              <a:t>están</a:t>
            </a:r>
            <a:r>
              <a:rPr lang="en-GB" b="1" dirty="0">
                <a:solidFill>
                  <a:srgbClr val="000000"/>
                </a:solidFill>
                <a:latin typeface="Century Gothic" panose="020B0502020202020204" pitchFamily="34" charset="0"/>
              </a:rPr>
              <a:t>’</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0497" y="5402272"/>
            <a:ext cx="1805358" cy="1805358"/>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7005" y="7724661"/>
            <a:ext cx="836712" cy="816304"/>
          </a:xfrm>
          <a:prstGeom prst="rect">
            <a:avLst/>
          </a:prstGeom>
        </p:spPr>
      </p:pic>
      <p:sp>
        <p:nvSpPr>
          <p:cNvPr id="2" name="Title 1">
            <a:extLst>
              <a:ext uri="{FF2B5EF4-FFF2-40B4-BE49-F238E27FC236}">
                <a16:creationId xmlns:a16="http://schemas.microsoft.com/office/drawing/2014/main" id="{296FD499-FAEE-2F44-8379-6C2571502A31}"/>
              </a:ext>
            </a:extLst>
          </p:cNvPr>
          <p:cNvSpPr>
            <a:spLocks noGrp="1"/>
          </p:cNvSpPr>
          <p:nvPr>
            <p:ph type="title"/>
          </p:nvPr>
        </p:nvSpPr>
        <p:spPr>
          <a:xfrm>
            <a:off x="152908" y="157437"/>
            <a:ext cx="2035697" cy="422864"/>
          </a:xfrm>
        </p:spPr>
        <p:txBody>
          <a:bodyPr/>
          <a:lstStyle/>
          <a:p>
            <a:r>
              <a:rPr lang="en-GB" sz="2000" b="1" dirty="0">
                <a:solidFill>
                  <a:srgbClr val="FFFFFF"/>
                </a:solidFill>
                <a:latin typeface="Century Gothic" panose="020B0502020202020204" pitchFamily="34" charset="0"/>
              </a:rPr>
              <a:t>T2.2 Semana 4</a:t>
            </a:r>
            <a:endParaRPr lang="en-US" sz="2000" dirty="0"/>
          </a:p>
        </p:txBody>
      </p:sp>
      <p:sp>
        <p:nvSpPr>
          <p:cNvPr id="34"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32</a:t>
            </a:r>
          </a:p>
        </p:txBody>
      </p:sp>
      <p:sp>
        <p:nvSpPr>
          <p:cNvPr id="35" name="Rectangle 34">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672504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88640" y="179512"/>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sz="1600" b="1" dirty="0">
              <a:solidFill>
                <a:srgbClr val="FFFFFF"/>
              </a:solidFill>
              <a:latin typeface="Century Gothic" panose="020B0502020202020204" pitchFamily="34" charset="0"/>
            </a:endParaRPr>
          </a:p>
        </p:txBody>
      </p:sp>
      <p:sp>
        <p:nvSpPr>
          <p:cNvPr id="4" name="Rectangle 3">
            <a:extLst>
              <a:ext uri="{FF2B5EF4-FFF2-40B4-BE49-F238E27FC236}">
                <a16:creationId xmlns:a16="http://schemas.microsoft.com/office/drawing/2014/main" id="{187D3DE4-1B8E-4EF9-A0F4-FAE19AE97A2E}"/>
              </a:ext>
            </a:extLst>
          </p:cNvPr>
          <p:cNvSpPr/>
          <p:nvPr/>
        </p:nvSpPr>
        <p:spPr>
          <a:xfrm>
            <a:off x="5019409" y="208198"/>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graphicFrame>
        <p:nvGraphicFramePr>
          <p:cNvPr id="6" name="Table 5"/>
          <p:cNvGraphicFramePr>
            <a:graphicFrameLocks noGrp="1"/>
          </p:cNvGraphicFramePr>
          <p:nvPr>
            <p:extLst>
              <p:ext uri="{D42A27DB-BD31-4B8C-83A1-F6EECF244321}">
                <p14:modId xmlns:p14="http://schemas.microsoft.com/office/powerpoint/2010/main" val="3475838544"/>
              </p:ext>
            </p:extLst>
          </p:nvPr>
        </p:nvGraphicFramePr>
        <p:xfrm>
          <a:off x="404664" y="755576"/>
          <a:ext cx="5806008" cy="3711840"/>
        </p:xfrm>
        <a:graphic>
          <a:graphicData uri="http://schemas.openxmlformats.org/drawingml/2006/table">
            <a:tbl>
              <a:tblPr>
                <a:tableStyleId>{5940675A-B579-460E-94D1-54222C63F5DA}</a:tableStyleId>
              </a:tblPr>
              <a:tblGrid>
                <a:gridCol w="2678367">
                  <a:extLst>
                    <a:ext uri="{9D8B030D-6E8A-4147-A177-3AD203B41FA5}">
                      <a16:colId xmlns:a16="http://schemas.microsoft.com/office/drawing/2014/main" val="20000"/>
                    </a:ext>
                  </a:extLst>
                </a:gridCol>
                <a:gridCol w="3127641">
                  <a:extLst>
                    <a:ext uri="{9D8B030D-6E8A-4147-A177-3AD203B41FA5}">
                      <a16:colId xmlns:a16="http://schemas.microsoft.com/office/drawing/2014/main" val="20001"/>
                    </a:ext>
                  </a:extLst>
                </a:gridCol>
              </a:tblGrid>
              <a:tr h="209550">
                <a:tc>
                  <a:txBody>
                    <a:bodyPr/>
                    <a:lstStyle/>
                    <a:p>
                      <a:pPr algn="l" fontAlgn="b"/>
                      <a:r>
                        <a:rPr lang="en-GB" sz="1600" u="none" strike="noStrike" dirty="0" err="1">
                          <a:effectLst/>
                          <a:latin typeface="Century Gothic" panose="020B0502020202020204" pitchFamily="34" charset="0"/>
                        </a:rPr>
                        <a:t>estamos</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a:effectLst/>
                          <a:latin typeface="Century Gothic" panose="020B0502020202020204" pitchFamily="34" charset="0"/>
                        </a:rPr>
                        <a:t>we are (location/state)</a:t>
                      </a:r>
                      <a:endParaRPr lang="en-GB" sz="1600" b="0" i="0" u="none" strike="noStrike">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0"/>
                  </a:ext>
                </a:extLst>
              </a:tr>
              <a:tr h="209550">
                <a:tc>
                  <a:txBody>
                    <a:bodyPr/>
                    <a:lstStyle/>
                    <a:p>
                      <a:pPr algn="l" fontAlgn="b"/>
                      <a:r>
                        <a:rPr lang="en-GB" sz="1600" u="none" strike="noStrike">
                          <a:effectLst/>
                          <a:latin typeface="Century Gothic" panose="020B0502020202020204" pitchFamily="34" charset="0"/>
                        </a:rPr>
                        <a:t>están</a:t>
                      </a:r>
                      <a:endParaRPr lang="en-GB" sz="1600" b="0" i="0" u="none" strike="noStrike">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u="none" strike="noStrike">
                          <a:effectLst/>
                          <a:latin typeface="Century Gothic" panose="020B0502020202020204" pitchFamily="34" charset="0"/>
                        </a:rPr>
                        <a:t>they are (location/state)</a:t>
                      </a:r>
                      <a:endParaRPr lang="en-GB" sz="1600" b="0" i="0" u="none" strike="noStrike">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1"/>
                  </a:ext>
                </a:extLst>
              </a:tr>
              <a:tr h="209550">
                <a:tc>
                  <a:txBody>
                    <a:bodyPr/>
                    <a:lstStyle/>
                    <a:p>
                      <a:pPr algn="l" fontAlgn="b"/>
                      <a:r>
                        <a:rPr lang="en-GB" sz="1600" u="none" strike="noStrike" dirty="0">
                          <a:effectLst/>
                          <a:latin typeface="Century Gothic" panose="020B0502020202020204" pitchFamily="34" charset="0"/>
                        </a:rPr>
                        <a:t>la </a:t>
                      </a:r>
                      <a:r>
                        <a:rPr lang="en-GB" sz="1600" u="none" strike="noStrike" dirty="0" err="1">
                          <a:effectLst/>
                          <a:latin typeface="Century Gothic" panose="020B0502020202020204" pitchFamily="34" charset="0"/>
                        </a:rPr>
                        <a:t>estación</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station</a:t>
                      </a:r>
                    </a:p>
                  </a:txBody>
                  <a:tcPr marL="90000" marR="90000" marT="46800" marB="46800" anchor="b"/>
                </a:tc>
                <a:extLst>
                  <a:ext uri="{0D108BD9-81ED-4DB2-BD59-A6C34878D82A}">
                    <a16:rowId xmlns:a16="http://schemas.microsoft.com/office/drawing/2014/main" val="10002"/>
                  </a:ext>
                </a:extLst>
              </a:tr>
              <a:tr h="209550">
                <a:tc>
                  <a:txBody>
                    <a:bodyPr/>
                    <a:lstStyle/>
                    <a:p>
                      <a:pPr algn="l" fontAlgn="b"/>
                      <a:r>
                        <a:rPr lang="en-GB" sz="1600" u="none" strike="noStrike" dirty="0">
                          <a:effectLst/>
                          <a:latin typeface="Century Gothic" panose="020B0502020202020204" pitchFamily="34" charset="0"/>
                        </a:rPr>
                        <a:t>el </a:t>
                      </a:r>
                      <a:r>
                        <a:rPr lang="en-GB" sz="1600" u="none" strike="noStrike" dirty="0" err="1">
                          <a:effectLst/>
                          <a:latin typeface="Century Gothic" panose="020B0502020202020204" pitchFamily="34" charset="0"/>
                        </a:rPr>
                        <a:t>coche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car</a:t>
                      </a:r>
                    </a:p>
                  </a:txBody>
                  <a:tcPr marL="90000" marR="90000" marT="46800" marB="46800" anchor="b"/>
                </a:tc>
                <a:extLst>
                  <a:ext uri="{0D108BD9-81ED-4DB2-BD59-A6C34878D82A}">
                    <a16:rowId xmlns:a16="http://schemas.microsoft.com/office/drawing/2014/main" val="10003"/>
                  </a:ext>
                </a:extLst>
              </a:tr>
              <a:tr h="209550">
                <a:tc>
                  <a:txBody>
                    <a:bodyPr/>
                    <a:lstStyle/>
                    <a:p>
                      <a:pPr algn="l" fontAlgn="b"/>
                      <a:r>
                        <a:rPr lang="en-GB" sz="1600" u="none" strike="noStrike" dirty="0">
                          <a:effectLst/>
                          <a:latin typeface="Century Gothic" panose="020B0502020202020204" pitchFamily="34" charset="0"/>
                        </a:rPr>
                        <a:t>el </a:t>
                      </a:r>
                      <a:r>
                        <a:rPr lang="en-GB" sz="1600" u="none" strike="noStrike" dirty="0" err="1">
                          <a:effectLst/>
                          <a:latin typeface="Century Gothic" panose="020B0502020202020204" pitchFamily="34" charset="0"/>
                        </a:rPr>
                        <a:t>este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East</a:t>
                      </a:r>
                    </a:p>
                  </a:txBody>
                  <a:tcPr marL="90000" marR="90000" marT="46800" marB="46800" anchor="b"/>
                </a:tc>
                <a:extLst>
                  <a:ext uri="{0D108BD9-81ED-4DB2-BD59-A6C34878D82A}">
                    <a16:rowId xmlns:a16="http://schemas.microsoft.com/office/drawing/2014/main" val="10004"/>
                  </a:ext>
                </a:extLst>
              </a:tr>
              <a:tr h="209550">
                <a:tc>
                  <a:txBody>
                    <a:bodyPr/>
                    <a:lstStyle/>
                    <a:p>
                      <a:pPr algn="l" fontAlgn="b"/>
                      <a:r>
                        <a:rPr lang="en-GB" sz="1600" u="none" strike="noStrike" dirty="0">
                          <a:effectLst/>
                          <a:latin typeface="Century Gothic" panose="020B0502020202020204" pitchFamily="34" charset="0"/>
                        </a:rPr>
                        <a:t>el </a:t>
                      </a:r>
                      <a:r>
                        <a:rPr lang="en-GB" sz="1600" u="none" strike="noStrike" dirty="0" err="1">
                          <a:effectLst/>
                          <a:latin typeface="Century Gothic" panose="020B0502020202020204" pitchFamily="34" charset="0"/>
                        </a:rPr>
                        <a:t>oeste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West</a:t>
                      </a:r>
                    </a:p>
                  </a:txBody>
                  <a:tcPr marL="90000" marR="90000" marT="46800" marB="46800" anchor="b"/>
                </a:tc>
                <a:extLst>
                  <a:ext uri="{0D108BD9-81ED-4DB2-BD59-A6C34878D82A}">
                    <a16:rowId xmlns:a16="http://schemas.microsoft.com/office/drawing/2014/main" val="10005"/>
                  </a:ext>
                </a:extLst>
              </a:tr>
              <a:tr h="209550">
                <a:tc>
                  <a:txBody>
                    <a:bodyPr/>
                    <a:lstStyle/>
                    <a:p>
                      <a:pPr algn="l" fontAlgn="b"/>
                      <a:r>
                        <a:rPr lang="en-GB" sz="1600" u="none" strike="noStrike" dirty="0">
                          <a:effectLst/>
                          <a:latin typeface="Century Gothic" panose="020B0502020202020204" pitchFamily="34" charset="0"/>
                        </a:rPr>
                        <a:t>el </a:t>
                      </a:r>
                      <a:r>
                        <a:rPr lang="en-GB" sz="1600" u="none" strike="noStrike" dirty="0" err="1">
                          <a:effectLst/>
                          <a:latin typeface="Century Gothic" panose="020B0502020202020204" pitchFamily="34" charset="0"/>
                        </a:rPr>
                        <a:t>tren</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train</a:t>
                      </a:r>
                    </a:p>
                  </a:txBody>
                  <a:tcPr marL="90000" marR="90000" marT="46800" marB="46800" anchor="b"/>
                </a:tc>
                <a:extLst>
                  <a:ext uri="{0D108BD9-81ED-4DB2-BD59-A6C34878D82A}">
                    <a16:rowId xmlns:a16="http://schemas.microsoft.com/office/drawing/2014/main" val="10006"/>
                  </a:ext>
                </a:extLst>
              </a:tr>
              <a:tr h="209550">
                <a:tc>
                  <a:txBody>
                    <a:bodyPr/>
                    <a:lstStyle/>
                    <a:p>
                      <a:pPr algn="l" fontAlgn="b"/>
                      <a:r>
                        <a:rPr lang="en-GB" sz="1600" b="0" i="0" u="none" strike="noStrike" dirty="0" err="1">
                          <a:solidFill>
                            <a:srgbClr val="000000"/>
                          </a:solidFill>
                          <a:effectLst/>
                          <a:latin typeface="Century Gothic" panose="020B0502020202020204" pitchFamily="34" charset="0"/>
                        </a:rPr>
                        <a:t>debajo</a:t>
                      </a:r>
                      <a:r>
                        <a:rPr lang="en-GB" sz="1600" b="0" i="0" u="none" strike="noStrike" dirty="0">
                          <a:solidFill>
                            <a:srgbClr val="000000"/>
                          </a:solidFill>
                          <a:effectLst/>
                          <a:latin typeface="Century Gothic" panose="020B0502020202020204" pitchFamily="34" charset="0"/>
                        </a:rPr>
                        <a:t> de</a:t>
                      </a: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under</a:t>
                      </a:r>
                    </a:p>
                  </a:txBody>
                  <a:tcPr marL="90000" marR="90000" marT="46800" marB="46800" anchor="b"/>
                </a:tc>
                <a:extLst>
                  <a:ext uri="{0D108BD9-81ED-4DB2-BD59-A6C34878D82A}">
                    <a16:rowId xmlns:a16="http://schemas.microsoft.com/office/drawing/2014/main" val="10007"/>
                  </a:ext>
                </a:extLst>
              </a:tr>
              <a:tr h="209550">
                <a:tc>
                  <a:txBody>
                    <a:bodyPr/>
                    <a:lstStyle/>
                    <a:p>
                      <a:pPr algn="l" fontAlgn="b"/>
                      <a:r>
                        <a:rPr lang="en-GB" sz="1600" b="0" i="0" u="none" strike="noStrike" dirty="0" err="1">
                          <a:solidFill>
                            <a:srgbClr val="000000"/>
                          </a:solidFill>
                          <a:effectLst/>
                          <a:latin typeface="Century Gothic" panose="020B0502020202020204" pitchFamily="34" charset="0"/>
                        </a:rPr>
                        <a:t>delante</a:t>
                      </a:r>
                      <a:r>
                        <a:rPr lang="en-GB" sz="1600" b="0" i="0" u="none" strike="noStrike" baseline="0" dirty="0">
                          <a:solidFill>
                            <a:srgbClr val="000000"/>
                          </a:solidFill>
                          <a:effectLst/>
                          <a:latin typeface="Century Gothic" panose="020B0502020202020204" pitchFamily="34" charset="0"/>
                        </a:rPr>
                        <a:t> de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in front of</a:t>
                      </a:r>
                    </a:p>
                  </a:txBody>
                  <a:tcPr marL="90000" marR="90000" marT="46800" marB="46800" anchor="b"/>
                </a:tc>
                <a:extLst>
                  <a:ext uri="{0D108BD9-81ED-4DB2-BD59-A6C34878D82A}">
                    <a16:rowId xmlns:a16="http://schemas.microsoft.com/office/drawing/2014/main" val="10008"/>
                  </a:ext>
                </a:extLst>
              </a:tr>
              <a:tr h="209550">
                <a:tc>
                  <a:txBody>
                    <a:bodyPr/>
                    <a:lstStyle/>
                    <a:p>
                      <a:pPr algn="l" fontAlgn="b"/>
                      <a:r>
                        <a:rPr lang="en-GB" sz="1600" b="0" i="0" u="none" strike="noStrike" dirty="0" err="1">
                          <a:solidFill>
                            <a:srgbClr val="000000"/>
                          </a:solidFill>
                          <a:effectLst/>
                          <a:latin typeface="Century Gothic" panose="020B0502020202020204" pitchFamily="34" charset="0"/>
                        </a:rPr>
                        <a:t>detrás</a:t>
                      </a:r>
                      <a:r>
                        <a:rPr lang="en-GB" sz="1600" b="0" i="0" u="none" strike="noStrike" dirty="0">
                          <a:solidFill>
                            <a:srgbClr val="000000"/>
                          </a:solidFill>
                          <a:effectLst/>
                          <a:latin typeface="Century Gothic" panose="020B0502020202020204" pitchFamily="34" charset="0"/>
                        </a:rPr>
                        <a:t> de</a:t>
                      </a: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behind</a:t>
                      </a:r>
                    </a:p>
                  </a:txBody>
                  <a:tcPr marL="90000" marR="90000" marT="46800" marB="46800" anchor="b"/>
                </a:tc>
                <a:extLst>
                  <a:ext uri="{0D108BD9-81ED-4DB2-BD59-A6C34878D82A}">
                    <a16:rowId xmlns:a16="http://schemas.microsoft.com/office/drawing/2014/main" val="10009"/>
                  </a:ext>
                </a:extLst>
              </a:tr>
              <a:tr h="209550">
                <a:tc>
                  <a:txBody>
                    <a:bodyPr/>
                    <a:lstStyle/>
                    <a:p>
                      <a:pPr algn="l" fontAlgn="b"/>
                      <a:r>
                        <a:rPr lang="en-GB" sz="1600" b="0" i="0" u="none" strike="noStrike" dirty="0" err="1">
                          <a:solidFill>
                            <a:srgbClr val="000000"/>
                          </a:solidFill>
                          <a:effectLst/>
                          <a:latin typeface="Century Gothic" panose="020B0502020202020204" pitchFamily="34" charset="0"/>
                        </a:rPr>
                        <a:t>fuera</a:t>
                      </a:r>
                      <a:r>
                        <a:rPr lang="en-GB" sz="1600" b="0" i="0" u="none" strike="noStrike" dirty="0">
                          <a:solidFill>
                            <a:srgbClr val="000000"/>
                          </a:solidFill>
                          <a:effectLst/>
                          <a:latin typeface="Century Gothic" panose="020B0502020202020204" pitchFamily="34" charset="0"/>
                        </a:rPr>
                        <a:t> de</a:t>
                      </a: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outside of</a:t>
                      </a:r>
                    </a:p>
                  </a:txBody>
                  <a:tcPr marL="90000" marR="90000" marT="46800" marB="46800" anchor="b"/>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14976586"/>
              </p:ext>
            </p:extLst>
          </p:nvPr>
        </p:nvGraphicFramePr>
        <p:xfrm>
          <a:off x="-99392" y="757127"/>
          <a:ext cx="625156" cy="3694515"/>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335865">
                <a:tc>
                  <a:txBody>
                    <a:bodyPr/>
                    <a:lstStyle/>
                    <a:p>
                      <a:pPr algn="ct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58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58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58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58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58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58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5865">
                <a:tc>
                  <a:txBody>
                    <a:bodyPr/>
                    <a:lstStyle/>
                    <a:p>
                      <a:pPr algn="ctr"/>
                      <a:r>
                        <a:rPr lang="en-GB" sz="14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5865">
                <a:tc>
                  <a:txBody>
                    <a:bodyPr/>
                    <a:lstStyle/>
                    <a:p>
                      <a:pPr algn="ctr"/>
                      <a:r>
                        <a:rPr lang="en-GB" sz="14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5865">
                <a:tc>
                  <a:txBody>
                    <a:bodyPr/>
                    <a:lstStyle/>
                    <a:p>
                      <a:pPr algn="ctr"/>
                      <a:r>
                        <a:rPr lang="en-GB" sz="14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5865">
                <a:tc>
                  <a:txBody>
                    <a:bodyPr/>
                    <a:lstStyle/>
                    <a:p>
                      <a:pPr algn="ctr"/>
                      <a:r>
                        <a:rPr lang="en-GB" sz="14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9" name="Rounded Rectangle 8"/>
          <p:cNvSpPr/>
          <p:nvPr/>
        </p:nvSpPr>
        <p:spPr>
          <a:xfrm>
            <a:off x="4900089" y="6612920"/>
            <a:ext cx="1577943" cy="458805"/>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a:t>
            </a:r>
            <a:br>
              <a:rPr lang="en-GB" sz="1400" b="1" dirty="0">
                <a:solidFill>
                  <a:schemeClr val="tx1"/>
                </a:solidFill>
                <a:latin typeface="Century Gothic" panose="020B0502020202020204" pitchFamily="34" charset="0"/>
              </a:rPr>
            </a:br>
            <a:r>
              <a:rPr lang="en-GB" sz="1400" b="1" dirty="0">
                <a:solidFill>
                  <a:schemeClr val="tx1"/>
                </a:solidFill>
                <a:latin typeface="Century Gothic" panose="020B0502020202020204" pitchFamily="34" charset="0"/>
              </a:rPr>
              <a:t>2.2.1 &amp; 1.2.6</a:t>
            </a:r>
          </a:p>
        </p:txBody>
      </p:sp>
      <p:sp>
        <p:nvSpPr>
          <p:cNvPr id="10" name="TextBox 9"/>
          <p:cNvSpPr txBox="1"/>
          <p:nvPr/>
        </p:nvSpPr>
        <p:spPr>
          <a:xfrm>
            <a:off x="89452" y="4611432"/>
            <a:ext cx="6768548" cy="32624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Century Gothic" panose="020F0302020204030204"/>
                <a:ea typeface="+mn-ea"/>
                <a:cs typeface="+mn-cs"/>
              </a:rPr>
              <a:t>How well </a:t>
            </a:r>
            <a:r>
              <a:rPr kumimoji="0" lang="en-GB" sz="1600" b="0" i="0" u="none" strike="noStrike" kern="1200" cap="none" spc="0" normalizeH="0" baseline="0" noProof="0" dirty="0">
                <a:ln>
                  <a:noFill/>
                </a:ln>
                <a:effectLst/>
                <a:uLnTx/>
                <a:uFillTx/>
                <a:latin typeface="Century Gothic" panose="020F0302020204030204"/>
                <a:ea typeface="+mn-ea"/>
                <a:cs typeface="+mn-cs"/>
              </a:rPr>
              <a:t>do you know the words we have learned so far this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1" u="none" strike="noStrike" kern="1200" cap="none" spc="0" normalizeH="0" baseline="0" noProof="0" dirty="0">
                <a:ln>
                  <a:noFill/>
                </a:ln>
                <a:effectLst/>
                <a:uLnTx/>
                <a:uFillTx/>
                <a:latin typeface="Century Gothic" panose="020F0302020204030204"/>
                <a:ea typeface="+mn-ea"/>
                <a:cs typeface="+mn-cs"/>
              </a:rPr>
              <a:t>Go back through</a:t>
            </a:r>
            <a:r>
              <a:rPr kumimoji="0" lang="en-GB" sz="1600" i="1" u="none" strike="noStrike" kern="1200" cap="none" spc="0" normalizeH="0" noProof="0" dirty="0">
                <a:ln>
                  <a:noFill/>
                </a:ln>
                <a:effectLst/>
                <a:uLnTx/>
                <a:uFillTx/>
                <a:latin typeface="Century Gothic" panose="020F0302020204030204"/>
                <a:ea typeface="+mn-ea"/>
                <a:cs typeface="+mn-cs"/>
              </a:rPr>
              <a:t> your language guide and use this checklist for each week’s vocabulary from Term 1:</a:t>
            </a:r>
            <a:br>
              <a:rPr kumimoji="0" lang="en-GB" sz="1400" i="1" u="none" strike="noStrike" kern="1200" cap="none" spc="0" normalizeH="0" noProof="0" dirty="0">
                <a:ln>
                  <a:noFill/>
                </a:ln>
                <a:effectLst/>
                <a:uLnTx/>
                <a:uFillTx/>
                <a:latin typeface="Century Gothic" panose="020F0302020204030204"/>
                <a:ea typeface="+mn-ea"/>
                <a:cs typeface="+mn-cs"/>
              </a:rPr>
            </a:br>
            <a:endParaRPr kumimoji="0" lang="en-GB" sz="1400" i="1" u="none" strike="noStrike" kern="1200" cap="none" spc="0" normalizeH="0" baseline="0" noProof="0" dirty="0">
              <a:ln>
                <a:noFill/>
              </a:ln>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entury Gothic" panose="020B0502020202020204" pitchFamily="34" charset="0"/>
                <a:ea typeface="+mn-ea"/>
                <a:cs typeface="+mn-cs"/>
              </a:rPr>
              <a:t>1. I have seen this word before.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entury Gothic" panose="020B0502020202020204" pitchFamily="34" charset="0"/>
                <a:ea typeface="+mn-ea"/>
                <a:cs typeface="+mn-cs"/>
              </a:rPr>
              <a:t>2. I know what the word means.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entury Gothic" panose="020B0502020202020204" pitchFamily="34" charset="0"/>
                <a:ea typeface="+mn-ea"/>
                <a:cs typeface="+mn-cs"/>
              </a:rPr>
              <a:t>3. I can read the word aloud.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entury Gothic" panose="020B0502020202020204" pitchFamily="34" charset="0"/>
                <a:ea typeface="+mn-ea"/>
                <a:cs typeface="+mn-cs"/>
              </a:rPr>
              <a:t>4. I can spell the word correctly.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entury Gothic" panose="020B0502020202020204" pitchFamily="34" charset="0"/>
                <a:ea typeface="+mn-ea"/>
                <a:cs typeface="+mn-cs"/>
              </a:rPr>
              <a:t>5. I can use the word in a sentence.</a:t>
            </a:r>
            <a:endParaRPr kumimoji="0" lang="en-GB" sz="1600" b="1" i="0" u="none" strike="noStrike" kern="1200" cap="none" spc="0" normalizeH="0" baseline="0" noProof="0" dirty="0">
              <a:ln>
                <a:noFill/>
              </a:ln>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entury Gothic" panose="020B0502020202020204" pitchFamily="34" charset="0"/>
                <a:ea typeface="+mn-ea"/>
                <a:cs typeface="+mn-cs"/>
              </a:rPr>
              <a:t>6. I know the </a:t>
            </a:r>
            <a:r>
              <a:rPr kumimoji="0" lang="en-GB" sz="1600" b="1" i="0" u="none" strike="noStrike" kern="1200" cap="none" spc="0" normalizeH="0" baseline="0" noProof="0" dirty="0">
                <a:ln>
                  <a:noFill/>
                </a:ln>
                <a:effectLst/>
                <a:uLnTx/>
                <a:uFillTx/>
                <a:latin typeface="Century Gothic" panose="020B0502020202020204" pitchFamily="34" charset="0"/>
                <a:ea typeface="+mn-ea"/>
                <a:cs typeface="+mn-cs"/>
              </a:rPr>
              <a:t>gender</a:t>
            </a:r>
            <a:r>
              <a:rPr kumimoji="0" lang="en-GB" sz="1600" b="0" i="0" u="none" strike="noStrike" kern="1200" cap="none" spc="0" normalizeH="0" baseline="0" noProof="0" dirty="0">
                <a:ln>
                  <a:noFill/>
                </a:ln>
                <a:effectLst/>
                <a:uLnTx/>
                <a:uFillTx/>
                <a:latin typeface="Century Gothic" panose="020B0502020202020204" pitchFamily="34" charset="0"/>
                <a:ea typeface="+mn-ea"/>
                <a:cs typeface="+mn-cs"/>
              </a:rPr>
              <a:t> of nouns. </a:t>
            </a:r>
          </a:p>
        </p:txBody>
      </p:sp>
      <p:sp>
        <p:nvSpPr>
          <p:cNvPr id="2" name="Title 1">
            <a:extLst>
              <a:ext uri="{FF2B5EF4-FFF2-40B4-BE49-F238E27FC236}">
                <a16:creationId xmlns:a16="http://schemas.microsoft.com/office/drawing/2014/main" id="{7B7C1594-BE6F-4941-A48A-BD9A813E1C16}"/>
              </a:ext>
            </a:extLst>
          </p:cNvPr>
          <p:cNvSpPr>
            <a:spLocks noGrp="1"/>
          </p:cNvSpPr>
          <p:nvPr>
            <p:ph type="title"/>
          </p:nvPr>
        </p:nvSpPr>
        <p:spPr>
          <a:xfrm>
            <a:off x="188640" y="179512"/>
            <a:ext cx="4310236" cy="404637"/>
          </a:xfrm>
        </p:spPr>
        <p:txBody>
          <a:bodyPr/>
          <a:lstStyle/>
          <a:p>
            <a:pPr algn="l"/>
            <a:r>
              <a:rPr lang="en-GB" sz="1600" b="1" dirty="0">
                <a:solidFill>
                  <a:srgbClr val="FFFFFF"/>
                </a:solidFill>
                <a:latin typeface="Century Gothic" panose="020B0502020202020204" pitchFamily="34" charset="0"/>
              </a:rPr>
              <a:t>Describing places and locations</a:t>
            </a:r>
            <a:endParaRPr lang="en-US" sz="1600" dirty="0"/>
          </a:p>
        </p:txBody>
      </p:sp>
      <p:sp>
        <p:nvSpPr>
          <p:cNvPr id="11"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33</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1208" y="5292080"/>
            <a:ext cx="1176824" cy="1176824"/>
          </a:xfrm>
          <a:prstGeom prst="rect">
            <a:avLst/>
          </a:prstGeom>
        </p:spPr>
      </p:pic>
    </p:spTree>
    <p:extLst>
      <p:ext uri="{BB962C8B-B14F-4D97-AF65-F5344CB8AC3E}">
        <p14:creationId xmlns:p14="http://schemas.microsoft.com/office/powerpoint/2010/main" val="1745008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p:cNvSpPr/>
          <p:nvPr/>
        </p:nvSpPr>
        <p:spPr>
          <a:xfrm>
            <a:off x="12576" y="601969"/>
            <a:ext cx="3318537"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Using ‘</a:t>
            </a:r>
            <a:r>
              <a:rPr lang="en-GB" b="1" dirty="0" err="1">
                <a:solidFill>
                  <a:srgbClr val="000000"/>
                </a:solidFill>
                <a:latin typeface="Century Gothic" panose="020B0502020202020204" pitchFamily="34" charset="0"/>
              </a:rPr>
              <a:t>somos</a:t>
            </a:r>
            <a:r>
              <a:rPr lang="en-GB" b="1" dirty="0">
                <a:solidFill>
                  <a:srgbClr val="000000"/>
                </a:solidFill>
                <a:latin typeface="Century Gothic" panose="020B0502020202020204" pitchFamily="34" charset="0"/>
              </a:rPr>
              <a:t>’ and ‘</a:t>
            </a:r>
            <a:r>
              <a:rPr lang="en-GB" b="1" dirty="0" err="1">
                <a:solidFill>
                  <a:srgbClr val="000000"/>
                </a:solidFill>
                <a:latin typeface="Century Gothic" panose="020B0502020202020204" pitchFamily="34" charset="0"/>
              </a:rPr>
              <a:t>estamos</a:t>
            </a:r>
            <a:r>
              <a:rPr lang="en-GB" b="1" dirty="0">
                <a:solidFill>
                  <a:srgbClr val="000000"/>
                </a:solidFill>
                <a:latin typeface="Century Gothic" panose="020B0502020202020204" pitchFamily="34" charset="0"/>
              </a:rPr>
              <a:t>’</a:t>
            </a:r>
          </a:p>
        </p:txBody>
      </p:sp>
      <p:sp>
        <p:nvSpPr>
          <p:cNvPr id="6" name="TextBox 5"/>
          <p:cNvSpPr txBox="1"/>
          <p:nvPr/>
        </p:nvSpPr>
        <p:spPr>
          <a:xfrm>
            <a:off x="33826" y="963008"/>
            <a:ext cx="66355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In Spanish there are two verbs for ‘to be’: SER and ESTAR.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We use </a:t>
            </a:r>
            <a:r>
              <a:rPr lang="en-GB" sz="1600" i="1" dirty="0">
                <a:latin typeface="Century Gothic" panose="020B0502020202020204" pitchFamily="34" charset="0"/>
              </a:rPr>
              <a:t>ser </a:t>
            </a:r>
            <a:r>
              <a:rPr lang="en-GB" sz="1600" dirty="0">
                <a:latin typeface="Century Gothic" panose="020B0502020202020204" pitchFamily="34" charset="0"/>
              </a:rPr>
              <a:t>to describe general traits or characteristics and </a:t>
            </a:r>
            <a:r>
              <a:rPr lang="en-GB" sz="1600" i="1" dirty="0">
                <a:latin typeface="Century Gothic" panose="020B0502020202020204" pitchFamily="34" charset="0"/>
              </a:rPr>
              <a:t>estar </a:t>
            </a:r>
            <a:r>
              <a:rPr lang="en-GB" sz="1600" dirty="0">
                <a:latin typeface="Century Gothic" panose="020B0502020202020204" pitchFamily="34" charset="0"/>
              </a:rPr>
              <a:t>to describe temporary states, moods (and location).</a:t>
            </a:r>
            <a:endParaRPr kumimoji="0" lang="en-GB" sz="1600" b="0" u="none" strike="noStrike" kern="1200" cap="none" spc="0" normalizeH="0" baseline="0" noProof="0" dirty="0">
              <a:ln>
                <a:noFill/>
              </a:ln>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err="1">
                <a:latin typeface="Century Gothic" panose="020B0502020202020204" pitchFamily="34" charset="0"/>
              </a:rPr>
              <a:t>Somo</a:t>
            </a:r>
            <a:r>
              <a:rPr kumimoji="0" lang="en-GB" sz="1600" b="1" i="0" u="none" strike="noStrike" kern="1200" cap="none" spc="0" normalizeH="0" baseline="0" noProof="0" dirty="0">
                <a:ln>
                  <a:noFill/>
                </a:ln>
                <a:effectLst/>
                <a:uLnTx/>
                <a:uFillTx/>
                <a:latin typeface="Century Gothic" panose="020B0502020202020204" pitchFamily="34" charset="0"/>
              </a:rPr>
              <a:t>s</a:t>
            </a:r>
            <a:r>
              <a:rPr kumimoji="0" lang="en-GB" sz="1600" b="0" i="0" u="none" strike="noStrike" kern="1200" cap="none" spc="0" normalizeH="0" baseline="0" noProof="0" dirty="0">
                <a:ln>
                  <a:noFill/>
                </a:ln>
                <a:effectLst/>
                <a:uLnTx/>
                <a:uFillTx/>
                <a:latin typeface="Century Gothic" panose="020B0502020202020204" pitchFamily="34" charset="0"/>
              </a:rPr>
              <a:t> </a:t>
            </a:r>
            <a:r>
              <a:rPr kumimoji="0" lang="en-GB" sz="1600" b="0" i="0" u="none" strike="noStrike" kern="1200" cap="none" spc="0" normalizeH="0" baseline="0" noProof="0" dirty="0" err="1">
                <a:ln>
                  <a:noFill/>
                </a:ln>
                <a:effectLst/>
                <a:uLnTx/>
                <a:uFillTx/>
                <a:latin typeface="Century Gothic" panose="020B0502020202020204" pitchFamily="34" charset="0"/>
              </a:rPr>
              <a:t>tranquilos</a:t>
            </a:r>
            <a:r>
              <a:rPr kumimoji="0" lang="en-GB" sz="1600" b="0" i="0" u="none" strike="noStrike" kern="1200" cap="none" spc="0" normalizeH="0" baseline="0" noProof="0" dirty="0">
                <a:ln>
                  <a:noFill/>
                </a:ln>
                <a:effectLst/>
                <a:uLnTx/>
                <a:uFillTx/>
                <a:latin typeface="Century Gothic" panose="020B0502020202020204" pitchFamily="34" charset="0"/>
              </a:rPr>
              <a:t>. </a:t>
            </a:r>
          </a:p>
          <a:p>
            <a:pPr lvl="0"/>
            <a:r>
              <a:rPr lang="en-GB" sz="1600" b="1" dirty="0">
                <a:latin typeface="Century Gothic" panose="020B0502020202020204" pitchFamily="34" charset="0"/>
              </a:rPr>
              <a:t>Estamos</a:t>
            </a:r>
            <a:r>
              <a:rPr lang="en-GB" sz="1600" dirty="0">
                <a:latin typeface="Century Gothic" panose="020B0502020202020204" pitchFamily="34" charset="0"/>
              </a:rPr>
              <a:t> </a:t>
            </a:r>
            <a:r>
              <a:rPr lang="en-GB" sz="1600" dirty="0" err="1">
                <a:latin typeface="Century Gothic" panose="020B0502020202020204" pitchFamily="34" charset="0"/>
              </a:rPr>
              <a:t>tranquilos</a:t>
            </a:r>
            <a:r>
              <a:rPr lang="en-GB" sz="1600" dirty="0">
                <a:latin typeface="Century Gothic" panose="020B0502020202020204" pitchFamily="34" charset="0"/>
              </a:rPr>
              <a:t>. </a:t>
            </a:r>
            <a:endParaRPr kumimoji="0" lang="en-GB" sz="1600" b="0" i="0" u="none" strike="noStrike" kern="1200" cap="none" spc="0" normalizeH="0" baseline="0" noProof="0" dirty="0">
              <a:ln>
                <a:noFill/>
              </a:ln>
              <a:effectLst/>
              <a:uLnTx/>
              <a:uFillTx/>
              <a:latin typeface="Century Gothic" panose="020B0502020202020204" pitchFamily="34" charset="0"/>
            </a:endParaRPr>
          </a:p>
        </p:txBody>
      </p:sp>
      <p:sp>
        <p:nvSpPr>
          <p:cNvPr id="9" name="TextBox 8"/>
          <p:cNvSpPr txBox="1"/>
          <p:nvPr/>
        </p:nvSpPr>
        <p:spPr>
          <a:xfrm>
            <a:off x="2132856" y="1907704"/>
            <a:ext cx="5760640" cy="338554"/>
          </a:xfrm>
          <a:prstGeom prst="rect">
            <a:avLst/>
          </a:prstGeom>
          <a:noFill/>
        </p:spPr>
        <p:txBody>
          <a:bodyPr wrap="square" rtlCol="0">
            <a:spAutoFit/>
          </a:bodyPr>
          <a:lstStyle/>
          <a:p>
            <a:r>
              <a:rPr lang="en-GB" sz="1600" i="1" dirty="0">
                <a:latin typeface="Century Gothic" panose="020B0502020202020204" pitchFamily="34" charset="0"/>
              </a:rPr>
              <a:t>We are calm. (calm people in general)</a:t>
            </a:r>
          </a:p>
        </p:txBody>
      </p:sp>
      <p:sp>
        <p:nvSpPr>
          <p:cNvPr id="10" name="TextBox 9"/>
          <p:cNvSpPr txBox="1"/>
          <p:nvPr/>
        </p:nvSpPr>
        <p:spPr>
          <a:xfrm>
            <a:off x="2132856" y="2152304"/>
            <a:ext cx="5760640" cy="338554"/>
          </a:xfrm>
          <a:prstGeom prst="rect">
            <a:avLst/>
          </a:prstGeom>
          <a:noFill/>
        </p:spPr>
        <p:txBody>
          <a:bodyPr wrap="square" rtlCol="0">
            <a:spAutoFit/>
          </a:bodyPr>
          <a:lstStyle/>
          <a:p>
            <a:r>
              <a:rPr lang="en-GB" sz="1600" i="1" dirty="0">
                <a:latin typeface="Century Gothic" panose="020B0502020202020204" pitchFamily="34" charset="0"/>
              </a:rPr>
              <a:t>We are calm. (feeling calm at the moment)</a:t>
            </a:r>
          </a:p>
        </p:txBody>
      </p:sp>
      <p:sp>
        <p:nvSpPr>
          <p:cNvPr id="12" name="Rectangle 11"/>
          <p:cNvSpPr/>
          <p:nvPr/>
        </p:nvSpPr>
        <p:spPr>
          <a:xfrm>
            <a:off x="24735" y="2548519"/>
            <a:ext cx="6644625" cy="584775"/>
          </a:xfrm>
          <a:prstGeom prst="rect">
            <a:avLst/>
          </a:prstGeom>
        </p:spPr>
        <p:txBody>
          <a:bodyPr wrap="square">
            <a:spAutoFit/>
          </a:bodyPr>
          <a:lstStyle/>
          <a:p>
            <a:r>
              <a:rPr lang="en-GB" sz="1600" dirty="0">
                <a:latin typeface="Century Gothic" panose="020B0502020202020204" pitchFamily="34" charset="0"/>
              </a:rPr>
              <a:t>Some adjectives have different meanings when used with </a:t>
            </a:r>
            <a:r>
              <a:rPr lang="en-GB" sz="1600" i="1" dirty="0" err="1">
                <a:latin typeface="Century Gothic" panose="020B0502020202020204" pitchFamily="34" charset="0"/>
              </a:rPr>
              <a:t>ser</a:t>
            </a:r>
            <a:r>
              <a:rPr lang="en-GB" sz="1600" dirty="0">
                <a:latin typeface="Century Gothic" panose="020B0502020202020204" pitchFamily="34" charset="0"/>
              </a:rPr>
              <a:t> and </a:t>
            </a:r>
            <a:r>
              <a:rPr lang="en-GB" sz="1600" i="1" dirty="0" err="1">
                <a:latin typeface="Century Gothic" panose="020B0502020202020204" pitchFamily="34" charset="0"/>
              </a:rPr>
              <a:t>estar</a:t>
            </a:r>
            <a:r>
              <a:rPr lang="en-GB" sz="1600" i="1" dirty="0">
                <a:latin typeface="Century Gothic" panose="020B0502020202020204" pitchFamily="34" charset="0"/>
              </a:rPr>
              <a:t>. </a:t>
            </a:r>
            <a:r>
              <a:rPr lang="en-GB" sz="1600" dirty="0">
                <a:latin typeface="Century Gothic" panose="020B0502020202020204" pitchFamily="34" charset="0"/>
              </a:rPr>
              <a:t>For example:  </a:t>
            </a:r>
            <a:r>
              <a:rPr lang="en-GB" sz="1600" b="1" i="1" dirty="0" err="1">
                <a:latin typeface="Century Gothic" panose="020B0502020202020204" pitchFamily="34" charset="0"/>
              </a:rPr>
              <a:t>moreno</a:t>
            </a:r>
            <a:r>
              <a:rPr lang="en-GB" sz="1600" dirty="0">
                <a:latin typeface="Century Gothic" panose="020B0502020202020204" pitchFamily="34" charset="0"/>
              </a:rPr>
              <a:t> / </a:t>
            </a:r>
            <a:r>
              <a:rPr lang="en-GB" sz="1600" b="1" i="1" dirty="0">
                <a:latin typeface="Century Gothic" panose="020B0502020202020204" pitchFamily="34" charset="0"/>
              </a:rPr>
              <a:t>loco</a:t>
            </a:r>
            <a:r>
              <a:rPr lang="en-GB" sz="1600" dirty="0">
                <a:latin typeface="Century Gothic" panose="020B0502020202020204" pitchFamily="34" charset="0"/>
              </a:rPr>
              <a:t> / </a:t>
            </a:r>
            <a:r>
              <a:rPr lang="en-GB" sz="1600" b="1" i="1" dirty="0" err="1">
                <a:latin typeface="Century Gothic" panose="020B0502020202020204" pitchFamily="34" charset="0"/>
              </a:rPr>
              <a:t>aburrido</a:t>
            </a:r>
            <a:r>
              <a:rPr lang="en-GB" sz="1600" dirty="0">
                <a:latin typeface="Century Gothic" panose="020B0502020202020204" pitchFamily="34" charset="0"/>
              </a:rPr>
              <a:t>	</a:t>
            </a:r>
          </a:p>
        </p:txBody>
      </p:sp>
      <p:sp>
        <p:nvSpPr>
          <p:cNvPr id="13" name="Rectangle 12"/>
          <p:cNvSpPr/>
          <p:nvPr/>
        </p:nvSpPr>
        <p:spPr>
          <a:xfrm>
            <a:off x="38070" y="3149145"/>
            <a:ext cx="5894549" cy="584775"/>
          </a:xfrm>
          <a:prstGeom prst="rect">
            <a:avLst/>
          </a:prstGeom>
        </p:spPr>
        <p:txBody>
          <a:bodyPr wrap="square">
            <a:spAutoFit/>
          </a:bodyPr>
          <a:lstStyle/>
          <a:p>
            <a:pPr lvl="0" fontAlgn="auto">
              <a:spcBef>
                <a:spcPts val="0"/>
              </a:spcBef>
              <a:spcAft>
                <a:spcPts val="0"/>
              </a:spcAft>
            </a:pPr>
            <a:r>
              <a:rPr lang="en-GB" sz="1600" b="1" dirty="0" err="1">
                <a:latin typeface="Century Gothic" panose="020B0502020202020204" pitchFamily="34" charset="0"/>
              </a:rPr>
              <a:t>Somos</a:t>
            </a:r>
            <a:r>
              <a:rPr lang="en-GB" sz="1600" b="1" dirty="0">
                <a:latin typeface="Century Gothic" panose="020B0502020202020204" pitchFamily="34" charset="0"/>
              </a:rPr>
              <a:t> </a:t>
            </a:r>
            <a:r>
              <a:rPr lang="en-GB" sz="1600" b="1" dirty="0" err="1">
                <a:latin typeface="Century Gothic" panose="020B0502020202020204" pitchFamily="34" charset="0"/>
              </a:rPr>
              <a:t>morenos</a:t>
            </a:r>
            <a:r>
              <a:rPr lang="en-GB" sz="1600" b="1" dirty="0">
                <a:latin typeface="Century Gothic" panose="020B0502020202020204" pitchFamily="34" charset="0"/>
              </a:rPr>
              <a:t>.	 </a:t>
            </a:r>
            <a:r>
              <a:rPr lang="en-GB" sz="1600" dirty="0">
                <a:latin typeface="Century Gothic" panose="020B0502020202020204" pitchFamily="34" charset="0"/>
              </a:rPr>
              <a:t>– </a:t>
            </a:r>
            <a:r>
              <a:rPr lang="en-GB" sz="1600" i="1" dirty="0">
                <a:latin typeface="Century Gothic" panose="020B0502020202020204" pitchFamily="34" charset="0"/>
              </a:rPr>
              <a:t>We are dark-skinned/dark-haired.	</a:t>
            </a:r>
          </a:p>
          <a:p>
            <a:pPr lvl="0" fontAlgn="auto">
              <a:spcBef>
                <a:spcPts val="0"/>
              </a:spcBef>
              <a:spcAft>
                <a:spcPts val="0"/>
              </a:spcAft>
            </a:pPr>
            <a:r>
              <a:rPr lang="en-GB" sz="1600" b="1" dirty="0" err="1">
                <a:latin typeface="Century Gothic" panose="020B0502020202020204" pitchFamily="34" charset="0"/>
              </a:rPr>
              <a:t>Estamos</a:t>
            </a:r>
            <a:r>
              <a:rPr lang="en-GB" sz="1600" b="1" dirty="0">
                <a:latin typeface="Century Gothic" panose="020B0502020202020204" pitchFamily="34" charset="0"/>
              </a:rPr>
              <a:t> </a:t>
            </a:r>
            <a:r>
              <a:rPr lang="en-GB" sz="1600" b="1" dirty="0" err="1">
                <a:latin typeface="Century Gothic" panose="020B0502020202020204" pitchFamily="34" charset="0"/>
              </a:rPr>
              <a:t>morenos</a:t>
            </a:r>
            <a:r>
              <a:rPr lang="en-GB" sz="1600" b="1" dirty="0">
                <a:latin typeface="Century Gothic" panose="020B0502020202020204" pitchFamily="34" charset="0"/>
              </a:rPr>
              <a:t>.	 </a:t>
            </a:r>
            <a:r>
              <a:rPr lang="en-GB" sz="1600" dirty="0">
                <a:latin typeface="Century Gothic" panose="020B0502020202020204" pitchFamily="34" charset="0"/>
              </a:rPr>
              <a:t>– </a:t>
            </a:r>
            <a:r>
              <a:rPr lang="en-GB" sz="1600" i="1" dirty="0">
                <a:latin typeface="Century Gothic" panose="020B0502020202020204" pitchFamily="34" charset="0"/>
              </a:rPr>
              <a:t>We are tanned/brown.	</a:t>
            </a:r>
          </a:p>
        </p:txBody>
      </p:sp>
      <p:sp>
        <p:nvSpPr>
          <p:cNvPr id="14" name="Rectangle 13"/>
          <p:cNvSpPr/>
          <p:nvPr/>
        </p:nvSpPr>
        <p:spPr>
          <a:xfrm>
            <a:off x="45765" y="4377978"/>
            <a:ext cx="7979196" cy="584775"/>
          </a:xfrm>
          <a:prstGeom prst="rect">
            <a:avLst/>
          </a:prstGeom>
        </p:spPr>
        <p:txBody>
          <a:bodyPr wrap="square">
            <a:spAutoFit/>
          </a:bodyPr>
          <a:lstStyle/>
          <a:p>
            <a:pPr lvl="0" fontAlgn="auto">
              <a:spcBef>
                <a:spcPts val="0"/>
              </a:spcBef>
              <a:spcAft>
                <a:spcPts val="0"/>
              </a:spcAft>
            </a:pPr>
            <a:r>
              <a:rPr lang="en-GB" sz="1600" b="1" dirty="0" err="1">
                <a:latin typeface="Century Gothic" panose="020B0502020202020204" pitchFamily="34" charset="0"/>
              </a:rPr>
              <a:t>Somos</a:t>
            </a:r>
            <a:r>
              <a:rPr lang="en-GB" sz="1600" b="1" dirty="0">
                <a:latin typeface="Century Gothic" panose="020B0502020202020204" pitchFamily="34" charset="0"/>
              </a:rPr>
              <a:t> locos.	 </a:t>
            </a:r>
            <a:r>
              <a:rPr lang="en-GB" sz="1600" dirty="0">
                <a:latin typeface="Century Gothic" panose="020B0502020202020204" pitchFamily="34" charset="0"/>
              </a:rPr>
              <a:t>– </a:t>
            </a:r>
            <a:r>
              <a:rPr lang="en-GB" sz="1600" i="1" dirty="0">
                <a:latin typeface="Century Gothic" panose="020B0502020202020204" pitchFamily="34" charset="0"/>
              </a:rPr>
              <a:t>We are insane.</a:t>
            </a:r>
          </a:p>
          <a:p>
            <a:pPr lvl="0" fontAlgn="auto">
              <a:spcBef>
                <a:spcPts val="0"/>
              </a:spcBef>
              <a:spcAft>
                <a:spcPts val="0"/>
              </a:spcAft>
            </a:pPr>
            <a:r>
              <a:rPr lang="en-GB" sz="1600" b="1" dirty="0" err="1">
                <a:latin typeface="Century Gothic" panose="020B0502020202020204" pitchFamily="34" charset="0"/>
              </a:rPr>
              <a:t>Estamos</a:t>
            </a:r>
            <a:r>
              <a:rPr lang="en-GB" sz="1600" b="1" dirty="0">
                <a:latin typeface="Century Gothic" panose="020B0502020202020204" pitchFamily="34" charset="0"/>
              </a:rPr>
              <a:t> locos.	 </a:t>
            </a:r>
            <a:r>
              <a:rPr lang="en-GB" sz="1600" dirty="0">
                <a:latin typeface="Century Gothic" panose="020B0502020202020204" pitchFamily="34" charset="0"/>
              </a:rPr>
              <a:t>– </a:t>
            </a:r>
            <a:r>
              <a:rPr lang="en-GB" sz="1600" i="1" dirty="0">
                <a:latin typeface="Century Gothic" panose="020B0502020202020204" pitchFamily="34" charset="0"/>
              </a:rPr>
              <a:t>We are acting crazy.</a:t>
            </a:r>
          </a:p>
        </p:txBody>
      </p:sp>
      <p:sp>
        <p:nvSpPr>
          <p:cNvPr id="15" name="Rectangle 14"/>
          <p:cNvSpPr/>
          <p:nvPr/>
        </p:nvSpPr>
        <p:spPr>
          <a:xfrm>
            <a:off x="38070" y="3766387"/>
            <a:ext cx="7187108" cy="830997"/>
          </a:xfrm>
          <a:prstGeom prst="rect">
            <a:avLst/>
          </a:prstGeom>
        </p:spPr>
        <p:txBody>
          <a:bodyPr wrap="square">
            <a:spAutoFit/>
          </a:bodyPr>
          <a:lstStyle/>
          <a:p>
            <a:pPr lvl="0" fontAlgn="auto">
              <a:spcBef>
                <a:spcPts val="0"/>
              </a:spcBef>
              <a:spcAft>
                <a:spcPts val="0"/>
              </a:spcAft>
            </a:pPr>
            <a:r>
              <a:rPr lang="en-GB" sz="1600" b="1" dirty="0" err="1">
                <a:latin typeface="Century Gothic" panose="020B0502020202020204" pitchFamily="34" charset="0"/>
              </a:rPr>
              <a:t>Somos</a:t>
            </a:r>
            <a:r>
              <a:rPr lang="en-GB" sz="1600" b="1" dirty="0">
                <a:latin typeface="Century Gothic" panose="020B0502020202020204" pitchFamily="34" charset="0"/>
              </a:rPr>
              <a:t> </a:t>
            </a:r>
            <a:r>
              <a:rPr lang="en-GB" sz="1600" b="1" dirty="0" err="1">
                <a:latin typeface="Century Gothic" panose="020B0502020202020204" pitchFamily="34" charset="0"/>
              </a:rPr>
              <a:t>aburridos</a:t>
            </a:r>
            <a:r>
              <a:rPr lang="en-GB" sz="1600" b="1" dirty="0">
                <a:latin typeface="Century Gothic" panose="020B0502020202020204" pitchFamily="34" charset="0"/>
              </a:rPr>
              <a:t>.	 </a:t>
            </a:r>
            <a:r>
              <a:rPr lang="en-GB" sz="1600" dirty="0">
                <a:latin typeface="Century Gothic" panose="020B0502020202020204" pitchFamily="34" charset="0"/>
              </a:rPr>
              <a:t>– </a:t>
            </a:r>
            <a:r>
              <a:rPr lang="en-GB" sz="1600" i="1" dirty="0">
                <a:latin typeface="Century Gothic" panose="020B0502020202020204" pitchFamily="34" charset="0"/>
              </a:rPr>
              <a:t>We are boring.</a:t>
            </a:r>
          </a:p>
          <a:p>
            <a:pPr lvl="0" fontAlgn="auto">
              <a:spcBef>
                <a:spcPts val="0"/>
              </a:spcBef>
              <a:spcAft>
                <a:spcPts val="0"/>
              </a:spcAft>
            </a:pPr>
            <a:r>
              <a:rPr lang="en-GB" sz="1600" b="1" dirty="0" err="1">
                <a:latin typeface="Century Gothic" panose="020B0502020202020204" pitchFamily="34" charset="0"/>
              </a:rPr>
              <a:t>Estamos</a:t>
            </a:r>
            <a:r>
              <a:rPr lang="en-GB" sz="1600" b="1" dirty="0">
                <a:latin typeface="Century Gothic" panose="020B0502020202020204" pitchFamily="34" charset="0"/>
              </a:rPr>
              <a:t> </a:t>
            </a:r>
            <a:r>
              <a:rPr lang="en-GB" sz="1600" b="1" dirty="0" err="1">
                <a:latin typeface="Century Gothic" panose="020B0502020202020204" pitchFamily="34" charset="0"/>
              </a:rPr>
              <a:t>aburridos</a:t>
            </a:r>
            <a:r>
              <a:rPr lang="en-GB" sz="1600" b="1" dirty="0">
                <a:latin typeface="Century Gothic" panose="020B0502020202020204" pitchFamily="34" charset="0"/>
              </a:rPr>
              <a:t>. </a:t>
            </a:r>
            <a:r>
              <a:rPr lang="en-GB" sz="1600" dirty="0">
                <a:latin typeface="Century Gothic" panose="020B0502020202020204" pitchFamily="34" charset="0"/>
              </a:rPr>
              <a:t>– </a:t>
            </a:r>
            <a:r>
              <a:rPr lang="en-GB" sz="1600" i="1" dirty="0">
                <a:latin typeface="Century Gothic" panose="020B0502020202020204" pitchFamily="34" charset="0"/>
              </a:rPr>
              <a:t>We are bored.</a:t>
            </a:r>
          </a:p>
          <a:p>
            <a:pPr lvl="0" fontAlgn="auto">
              <a:spcBef>
                <a:spcPts val="0"/>
              </a:spcBef>
              <a:spcAft>
                <a:spcPts val="0"/>
              </a:spcAft>
            </a:pPr>
            <a:r>
              <a:rPr lang="en-GB" sz="1600" dirty="0">
                <a:latin typeface="Century Gothic" panose="020B0502020202020204" pitchFamily="34" charset="0"/>
              </a:rPr>
              <a:t>	</a:t>
            </a:r>
          </a:p>
        </p:txBody>
      </p:sp>
      <p:sp>
        <p:nvSpPr>
          <p:cNvPr id="16" name="Rectangle 15"/>
          <p:cNvSpPr/>
          <p:nvPr/>
        </p:nvSpPr>
        <p:spPr>
          <a:xfrm>
            <a:off x="4292061" y="3707904"/>
            <a:ext cx="2521315" cy="1200329"/>
          </a:xfrm>
          <a:prstGeom prst="rect">
            <a:avLst/>
          </a:prstGeom>
          <a:solidFill>
            <a:schemeClr val="bg1">
              <a:lumMod val="95000"/>
            </a:schemeClr>
          </a:solidFill>
        </p:spPr>
        <p:txBody>
          <a:bodyPr wrap="square">
            <a:spAutoFit/>
          </a:bodyPr>
          <a:lstStyle/>
          <a:p>
            <a:pPr lvl="0" fontAlgn="auto">
              <a:spcBef>
                <a:spcPts val="0"/>
              </a:spcBef>
              <a:spcAft>
                <a:spcPts val="0"/>
              </a:spcAft>
              <a:defRPr/>
            </a:pPr>
            <a:r>
              <a:rPr lang="en-GB" sz="1200" b="1" dirty="0">
                <a:solidFill>
                  <a:prstClr val="black"/>
                </a:solidFill>
                <a:latin typeface="Century Gothic" panose="020B0502020202020204" pitchFamily="34" charset="0"/>
              </a:rPr>
              <a:t>Note: </a:t>
            </a:r>
            <a:r>
              <a:rPr lang="en-GB" sz="1200" b="1" i="1" dirty="0" err="1">
                <a:solidFill>
                  <a:prstClr val="black"/>
                </a:solidFill>
                <a:latin typeface="Century Gothic" panose="020B0502020202020204" pitchFamily="34" charset="0"/>
              </a:rPr>
              <a:t>ser</a:t>
            </a:r>
            <a:r>
              <a:rPr lang="en-GB" sz="1200" b="1" i="1" dirty="0">
                <a:solidFill>
                  <a:prstClr val="black"/>
                </a:solidFill>
                <a:latin typeface="Century Gothic" panose="020B0502020202020204" pitchFamily="34" charset="0"/>
              </a:rPr>
              <a:t> loco </a:t>
            </a:r>
            <a:r>
              <a:rPr lang="en-GB" sz="1200" dirty="0">
                <a:solidFill>
                  <a:prstClr val="black"/>
                </a:solidFill>
                <a:latin typeface="Century Gothic" panose="020B0502020202020204" pitchFamily="34" charset="0"/>
              </a:rPr>
              <a:t>is only used in Spain to refer to people who are clinically insane. It has a broader use in much of Latin America, but if you want to say someone is crazy, use ‘</a:t>
            </a:r>
            <a:r>
              <a:rPr lang="en-GB" sz="1200" b="1" dirty="0" err="1">
                <a:solidFill>
                  <a:prstClr val="black"/>
                </a:solidFill>
                <a:latin typeface="Century Gothic" panose="020B0502020202020204" pitchFamily="34" charset="0"/>
              </a:rPr>
              <a:t>estar</a:t>
            </a:r>
            <a:r>
              <a:rPr lang="en-GB" sz="1200" dirty="0">
                <a:solidFill>
                  <a:prstClr val="black"/>
                </a:solidFill>
                <a:latin typeface="Century Gothic" panose="020B0502020202020204" pitchFamily="34" charset="0"/>
              </a:rPr>
              <a:t>’. </a:t>
            </a:r>
          </a:p>
        </p:txBody>
      </p:sp>
      <p:graphicFrame>
        <p:nvGraphicFramePr>
          <p:cNvPr id="18" name="Table 17"/>
          <p:cNvGraphicFramePr>
            <a:graphicFrameLocks noGrp="1"/>
          </p:cNvGraphicFramePr>
          <p:nvPr>
            <p:extLst>
              <p:ext uri="{D42A27DB-BD31-4B8C-83A1-F6EECF244321}">
                <p14:modId xmlns:p14="http://schemas.microsoft.com/office/powerpoint/2010/main" val="2520029583"/>
              </p:ext>
            </p:extLst>
          </p:nvPr>
        </p:nvGraphicFramePr>
        <p:xfrm>
          <a:off x="459396" y="5765200"/>
          <a:ext cx="4811931" cy="2595880"/>
        </p:xfrm>
        <a:graphic>
          <a:graphicData uri="http://schemas.openxmlformats.org/drawingml/2006/table">
            <a:tbl>
              <a:tblPr firstRow="1" bandRow="1">
                <a:tableStyleId>{5940675A-B579-460E-94D1-54222C63F5DA}</a:tableStyleId>
              </a:tblPr>
              <a:tblGrid>
                <a:gridCol w="1211531">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370840">
                <a:tc>
                  <a:txBody>
                    <a:bodyPr/>
                    <a:lstStyle/>
                    <a:p>
                      <a:r>
                        <a:rPr lang="en-GB" sz="1600" dirty="0" err="1">
                          <a:latin typeface="Century Gothic" panose="020B0502020202020204" pitchFamily="34" charset="0"/>
                        </a:rPr>
                        <a:t>somos</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we are (trait)</a:t>
                      </a:r>
                    </a:p>
                  </a:txBody>
                  <a:tcPr anchor="ctr"/>
                </a:tc>
                <a:extLst>
                  <a:ext uri="{0D108BD9-81ED-4DB2-BD59-A6C34878D82A}">
                    <a16:rowId xmlns:a16="http://schemas.microsoft.com/office/drawing/2014/main" val="10000"/>
                  </a:ext>
                </a:extLst>
              </a:tr>
              <a:tr h="370840">
                <a:tc>
                  <a:txBody>
                    <a:bodyPr/>
                    <a:lstStyle/>
                    <a:p>
                      <a:r>
                        <a:rPr lang="en-GB" sz="1600" dirty="0" err="1">
                          <a:latin typeface="Century Gothic" panose="020B0502020202020204" pitchFamily="34" charset="0"/>
                        </a:rPr>
                        <a:t>aburrido</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boring, bored</a:t>
                      </a:r>
                    </a:p>
                  </a:txBody>
                  <a:tcPr anchor="ctr"/>
                </a:tc>
                <a:extLst>
                  <a:ext uri="{0D108BD9-81ED-4DB2-BD59-A6C34878D82A}">
                    <a16:rowId xmlns:a16="http://schemas.microsoft.com/office/drawing/2014/main" val="10001"/>
                  </a:ext>
                </a:extLst>
              </a:tr>
              <a:tr h="370840">
                <a:tc>
                  <a:txBody>
                    <a:bodyPr/>
                    <a:lstStyle/>
                    <a:p>
                      <a:r>
                        <a:rPr lang="en-GB" sz="1600" dirty="0" err="1">
                          <a:latin typeface="Century Gothic" panose="020B0502020202020204" pitchFamily="34" charset="0"/>
                        </a:rPr>
                        <a:t>claro</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light (colour), clear</a:t>
                      </a:r>
                    </a:p>
                  </a:txBody>
                  <a:tcPr anchor="ctr"/>
                </a:tc>
                <a:extLst>
                  <a:ext uri="{0D108BD9-81ED-4DB2-BD59-A6C34878D82A}">
                    <a16:rowId xmlns:a16="http://schemas.microsoft.com/office/drawing/2014/main" val="10002"/>
                  </a:ext>
                </a:extLst>
              </a:tr>
              <a:tr h="370840">
                <a:tc>
                  <a:txBody>
                    <a:bodyPr/>
                    <a:lstStyle/>
                    <a:p>
                      <a:r>
                        <a:rPr lang="en-GB" sz="1600" dirty="0">
                          <a:latin typeface="Century Gothic" panose="020B0502020202020204" pitchFamily="34" charset="0"/>
                        </a:rPr>
                        <a:t>loco</a:t>
                      </a:r>
                    </a:p>
                  </a:txBody>
                  <a:tcPr anchor="ctr"/>
                </a:tc>
                <a:tc>
                  <a:txBody>
                    <a:bodyPr/>
                    <a:lstStyle/>
                    <a:p>
                      <a:r>
                        <a:rPr lang="en-GB" sz="1600" dirty="0">
                          <a:latin typeface="Century Gothic" panose="020B0502020202020204" pitchFamily="34" charset="0"/>
                        </a:rPr>
                        <a:t>insane, crazy</a:t>
                      </a:r>
                    </a:p>
                  </a:txBody>
                  <a:tcPr anchor="ctr"/>
                </a:tc>
                <a:extLst>
                  <a:ext uri="{0D108BD9-81ED-4DB2-BD59-A6C34878D82A}">
                    <a16:rowId xmlns:a16="http://schemas.microsoft.com/office/drawing/2014/main" val="10003"/>
                  </a:ext>
                </a:extLst>
              </a:tr>
              <a:tr h="370840">
                <a:tc>
                  <a:txBody>
                    <a:bodyPr/>
                    <a:lstStyle/>
                    <a:p>
                      <a:r>
                        <a:rPr lang="en-GB" sz="1600" dirty="0" err="1">
                          <a:latin typeface="Century Gothic" panose="020B0502020202020204" pitchFamily="34" charset="0"/>
                        </a:rPr>
                        <a:t>moreno</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dark-haired, dark-skinned, tanned</a:t>
                      </a:r>
                    </a:p>
                  </a:txBody>
                  <a:tcPr anchor="ctr"/>
                </a:tc>
                <a:extLst>
                  <a:ext uri="{0D108BD9-81ED-4DB2-BD59-A6C34878D82A}">
                    <a16:rowId xmlns:a16="http://schemas.microsoft.com/office/drawing/2014/main" val="10004"/>
                  </a:ext>
                </a:extLst>
              </a:tr>
              <a:tr h="370840">
                <a:tc>
                  <a:txBody>
                    <a:bodyPr/>
                    <a:lstStyle/>
                    <a:p>
                      <a:r>
                        <a:rPr lang="en-GB" sz="1600" dirty="0" err="1">
                          <a:latin typeface="Century Gothic" panose="020B0502020202020204" pitchFamily="34" charset="0"/>
                        </a:rPr>
                        <a:t>oscuro</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dark</a:t>
                      </a:r>
                    </a:p>
                  </a:txBody>
                  <a:tcPr anchor="ctr"/>
                </a:tc>
                <a:extLst>
                  <a:ext uri="{0D108BD9-81ED-4DB2-BD59-A6C34878D82A}">
                    <a16:rowId xmlns:a16="http://schemas.microsoft.com/office/drawing/2014/main" val="10005"/>
                  </a:ext>
                </a:extLst>
              </a:tr>
              <a:tr h="370840">
                <a:tc>
                  <a:txBody>
                    <a:bodyPr/>
                    <a:lstStyle/>
                    <a:p>
                      <a:r>
                        <a:rPr lang="en-GB" sz="1600" dirty="0" err="1">
                          <a:latin typeface="Century Gothic" panose="020B0502020202020204" pitchFamily="34" charset="0"/>
                        </a:rPr>
                        <a:t>como</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like</a:t>
                      </a:r>
                    </a:p>
                  </a:txBody>
                  <a:tcPr anchor="ctr"/>
                </a:tc>
                <a:extLst>
                  <a:ext uri="{0D108BD9-81ED-4DB2-BD59-A6C34878D82A}">
                    <a16:rowId xmlns:a16="http://schemas.microsoft.com/office/drawing/2014/main" val="832286219"/>
                  </a:ext>
                </a:extLst>
              </a:tr>
            </a:tbl>
          </a:graphicData>
        </a:graphic>
      </p:graphicFrame>
      <p:sp>
        <p:nvSpPr>
          <p:cNvPr id="19" name="Rounded Rectangle 18"/>
          <p:cNvSpPr/>
          <p:nvPr/>
        </p:nvSpPr>
        <p:spPr>
          <a:xfrm>
            <a:off x="4763746" y="5842069"/>
            <a:ext cx="1577943" cy="458805"/>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a:t>
            </a:r>
            <a:br>
              <a:rPr lang="en-GB" sz="1400" b="1" dirty="0">
                <a:solidFill>
                  <a:schemeClr val="tx1"/>
                </a:solidFill>
                <a:latin typeface="Century Gothic" panose="020B0502020202020204" pitchFamily="34" charset="0"/>
              </a:rPr>
            </a:br>
            <a:r>
              <a:rPr lang="en-GB" sz="1400" b="1" dirty="0">
                <a:solidFill>
                  <a:schemeClr val="tx1"/>
                </a:solidFill>
                <a:latin typeface="Century Gothic" panose="020B0502020202020204" pitchFamily="34" charset="0"/>
              </a:rPr>
              <a:t>2.2.2 &amp; 1.2.7</a:t>
            </a:r>
          </a:p>
        </p:txBody>
      </p:sp>
      <p:graphicFrame>
        <p:nvGraphicFramePr>
          <p:cNvPr id="20" name="Table 19"/>
          <p:cNvGraphicFramePr>
            <a:graphicFrameLocks noGrp="1"/>
          </p:cNvGraphicFramePr>
          <p:nvPr>
            <p:extLst>
              <p:ext uri="{D42A27DB-BD31-4B8C-83A1-F6EECF244321}">
                <p14:modId xmlns:p14="http://schemas.microsoft.com/office/powerpoint/2010/main" val="3303600402"/>
              </p:ext>
            </p:extLst>
          </p:nvPr>
        </p:nvGraphicFramePr>
        <p:xfrm>
          <a:off x="-76842" y="5816578"/>
          <a:ext cx="625156" cy="2534490"/>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362070">
                <a:tc>
                  <a:txBody>
                    <a:bodyPr/>
                    <a:lstStyle/>
                    <a:p>
                      <a:pPr algn="ct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2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2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2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2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2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2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adv</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6662911"/>
                  </a:ext>
                </a:extLst>
              </a:tr>
            </a:tbl>
          </a:graphicData>
        </a:graphic>
      </p:graphicFrame>
      <p:sp>
        <p:nvSpPr>
          <p:cNvPr id="21" name="Rectangle 20">
            <a:extLst>
              <a:ext uri="{FF2B5EF4-FFF2-40B4-BE49-F238E27FC236}">
                <a16:creationId xmlns:a16="http://schemas.microsoft.com/office/drawing/2014/main" id="{62EBD834-1E2D-44FA-960B-D5E01CB2C65F}"/>
              </a:ext>
            </a:extLst>
          </p:cNvPr>
          <p:cNvSpPr/>
          <p:nvPr/>
        </p:nvSpPr>
        <p:spPr>
          <a:xfrm>
            <a:off x="182407" y="5247136"/>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500" b="1" dirty="0">
                <a:solidFill>
                  <a:srgbClr val="FFFFFF"/>
                </a:solidFill>
                <a:latin typeface="Century Gothic" panose="020B0502020202020204" pitchFamily="34" charset="0"/>
              </a:rPr>
              <a:t>Saying what people are like today vs in general</a:t>
            </a:r>
          </a:p>
        </p:txBody>
      </p:sp>
      <p:sp>
        <p:nvSpPr>
          <p:cNvPr id="22" name="Rectangle 21">
            <a:extLst>
              <a:ext uri="{FF2B5EF4-FFF2-40B4-BE49-F238E27FC236}">
                <a16:creationId xmlns:a16="http://schemas.microsoft.com/office/drawing/2014/main" id="{187D3DE4-1B8E-4EF9-A0F4-FAE19AE97A2E}"/>
              </a:ext>
            </a:extLst>
          </p:cNvPr>
          <p:cNvSpPr/>
          <p:nvPr/>
        </p:nvSpPr>
        <p:spPr>
          <a:xfrm>
            <a:off x="5013176" y="5275822"/>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grpSp>
        <p:nvGrpSpPr>
          <p:cNvPr id="23" name="Group 22"/>
          <p:cNvGrpSpPr/>
          <p:nvPr/>
        </p:nvGrpSpPr>
        <p:grpSpPr>
          <a:xfrm>
            <a:off x="2595502" y="8032168"/>
            <a:ext cx="1143899" cy="1031841"/>
            <a:chOff x="3551167" y="1437567"/>
            <a:chExt cx="1830407" cy="1724598"/>
          </a:xfrm>
        </p:grpSpPr>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r="23327"/>
            <a:stretch/>
          </p:blipFill>
          <p:spPr>
            <a:xfrm>
              <a:off x="3551167" y="1437567"/>
              <a:ext cx="1830407" cy="1724598"/>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8921" y="1763710"/>
              <a:ext cx="414315" cy="444230"/>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6662" y="1758386"/>
              <a:ext cx="414315" cy="444230"/>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5267" y="1671873"/>
              <a:ext cx="414315" cy="444230"/>
            </a:xfrm>
            <a:prstGeom prst="rect">
              <a:avLst/>
            </a:prstGeom>
          </p:spPr>
        </p:pic>
      </p:grpSp>
      <p:grpSp>
        <p:nvGrpSpPr>
          <p:cNvPr id="28" name="Group 27"/>
          <p:cNvGrpSpPr/>
          <p:nvPr/>
        </p:nvGrpSpPr>
        <p:grpSpPr>
          <a:xfrm>
            <a:off x="4182326" y="7720853"/>
            <a:ext cx="2214635" cy="1162675"/>
            <a:chOff x="475687" y="1526096"/>
            <a:chExt cx="2214635" cy="1162675"/>
          </a:xfrm>
        </p:grpSpPr>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687" y="1777916"/>
              <a:ext cx="1086442" cy="910855"/>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0561" y="1777916"/>
              <a:ext cx="1086442" cy="910855"/>
            </a:xfrm>
            <a:prstGeom prst="rect">
              <a:avLst/>
            </a:prstGeom>
          </p:spPr>
        </p:pic>
        <p:sp>
          <p:nvSpPr>
            <p:cNvPr id="31" name="Rectangle 30"/>
            <p:cNvSpPr/>
            <p:nvPr/>
          </p:nvSpPr>
          <p:spPr>
            <a:xfrm>
              <a:off x="941372" y="1531328"/>
              <a:ext cx="752129" cy="584775"/>
            </a:xfrm>
            <a:prstGeom prst="rect">
              <a:avLst/>
            </a:prstGeom>
            <a:noFill/>
          </p:spPr>
          <p:txBody>
            <a:bodyPr wrap="none" lIns="91440" tIns="45720" rIns="91440" bIns="45720">
              <a:spAutoFit/>
            </a:bodyPr>
            <a:lstStyle/>
            <a:p>
              <a:pPr algn="ctr"/>
              <a:r>
                <a:rPr lang="en-US" sz="3200" b="1" cap="none" spc="0" dirty="0" err="1">
                  <a:ln w="22225">
                    <a:solidFill>
                      <a:schemeClr val="accent2"/>
                    </a:solidFill>
                    <a:prstDash val="solid"/>
                  </a:ln>
                  <a:solidFill>
                    <a:schemeClr val="accent2">
                      <a:lumMod val="40000"/>
                      <a:lumOff val="60000"/>
                    </a:schemeClr>
                  </a:solidFill>
                  <a:effectLst/>
                </a:rPr>
                <a:t>zzz</a:t>
              </a:r>
              <a:endParaRPr lang="en-US" sz="3200" b="1" cap="none" spc="0" dirty="0">
                <a:ln w="22225">
                  <a:solidFill>
                    <a:schemeClr val="accent2"/>
                  </a:solidFill>
                  <a:prstDash val="solid"/>
                </a:ln>
                <a:solidFill>
                  <a:schemeClr val="accent2">
                    <a:lumMod val="40000"/>
                    <a:lumOff val="60000"/>
                  </a:schemeClr>
                </a:solidFill>
                <a:effectLst/>
              </a:endParaRPr>
            </a:p>
          </p:txBody>
        </p:sp>
        <p:sp>
          <p:nvSpPr>
            <p:cNvPr id="32" name="Rectangle 31"/>
            <p:cNvSpPr/>
            <p:nvPr/>
          </p:nvSpPr>
          <p:spPr>
            <a:xfrm>
              <a:off x="1938193" y="1526096"/>
              <a:ext cx="752129" cy="584775"/>
            </a:xfrm>
            <a:prstGeom prst="rect">
              <a:avLst/>
            </a:prstGeom>
            <a:noFill/>
          </p:spPr>
          <p:txBody>
            <a:bodyPr wrap="none" lIns="91440" tIns="45720" rIns="91440" bIns="45720">
              <a:spAutoFit/>
            </a:bodyPr>
            <a:lstStyle/>
            <a:p>
              <a:pPr algn="ctr"/>
              <a:r>
                <a:rPr lang="en-US" sz="3200" b="1" cap="none" spc="0" dirty="0" err="1">
                  <a:ln w="22225">
                    <a:solidFill>
                      <a:schemeClr val="accent2"/>
                    </a:solidFill>
                    <a:prstDash val="solid"/>
                  </a:ln>
                  <a:solidFill>
                    <a:schemeClr val="accent2">
                      <a:lumMod val="40000"/>
                      <a:lumOff val="60000"/>
                    </a:schemeClr>
                  </a:solidFill>
                  <a:effectLst/>
                </a:rPr>
                <a:t>zzz</a:t>
              </a:r>
              <a:endParaRPr lang="en-US" sz="3200" b="1" cap="none" spc="0" dirty="0">
                <a:ln w="22225">
                  <a:solidFill>
                    <a:schemeClr val="accent2"/>
                  </a:solidFill>
                  <a:prstDash val="solid"/>
                </a:ln>
                <a:solidFill>
                  <a:schemeClr val="accent2">
                    <a:lumMod val="40000"/>
                    <a:lumOff val="60000"/>
                  </a:schemeClr>
                </a:solidFill>
                <a:effectLst/>
              </a:endParaRPr>
            </a:p>
          </p:txBody>
        </p:sp>
      </p:grpSp>
      <p:sp>
        <p:nvSpPr>
          <p:cNvPr id="2" name="Title 1">
            <a:extLst>
              <a:ext uri="{FF2B5EF4-FFF2-40B4-BE49-F238E27FC236}">
                <a16:creationId xmlns:a16="http://schemas.microsoft.com/office/drawing/2014/main" id="{2B60AD5C-B248-744A-9A8D-189A91BE455F}"/>
              </a:ext>
            </a:extLst>
          </p:cNvPr>
          <p:cNvSpPr>
            <a:spLocks noGrp="1"/>
          </p:cNvSpPr>
          <p:nvPr>
            <p:ph type="title"/>
          </p:nvPr>
        </p:nvSpPr>
        <p:spPr>
          <a:xfrm>
            <a:off x="164160" y="140880"/>
            <a:ext cx="1974495" cy="456759"/>
          </a:xfrm>
        </p:spPr>
        <p:txBody>
          <a:bodyPr/>
          <a:lstStyle/>
          <a:p>
            <a:r>
              <a:rPr lang="en-GB" sz="2000" b="1" dirty="0">
                <a:solidFill>
                  <a:srgbClr val="FFFFFF"/>
                </a:solidFill>
                <a:latin typeface="Century Gothic" panose="020B0502020202020204" pitchFamily="34" charset="0"/>
              </a:rPr>
              <a:t>T2.2 Semana 5</a:t>
            </a:r>
            <a:endParaRPr lang="en-US" sz="2000" dirty="0"/>
          </a:p>
        </p:txBody>
      </p:sp>
      <p:sp>
        <p:nvSpPr>
          <p:cNvPr id="33"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34</a:t>
            </a: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3620" y="6680768"/>
            <a:ext cx="1037997" cy="1037997"/>
          </a:xfrm>
          <a:prstGeom prst="rect">
            <a:avLst/>
          </a:prstGeom>
        </p:spPr>
      </p:pic>
      <p:sp>
        <p:nvSpPr>
          <p:cNvPr id="35" name="Rectangle 34">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559766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6" name="Rectangle 5"/>
          <p:cNvSpPr/>
          <p:nvPr/>
        </p:nvSpPr>
        <p:spPr>
          <a:xfrm>
            <a:off x="89547" y="627656"/>
            <a:ext cx="6107762"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Present tense -</a:t>
            </a:r>
            <a:r>
              <a:rPr lang="en-GB" b="1" dirty="0" err="1">
                <a:solidFill>
                  <a:srgbClr val="000000"/>
                </a:solidFill>
                <a:latin typeface="Century Gothic" panose="020B0502020202020204" pitchFamily="34" charset="0"/>
              </a:rPr>
              <a:t>ar</a:t>
            </a:r>
            <a:r>
              <a:rPr lang="en-GB" b="1" dirty="0">
                <a:solidFill>
                  <a:srgbClr val="000000"/>
                </a:solidFill>
                <a:latin typeface="Century Gothic" panose="020B0502020202020204" pitchFamily="34" charset="0"/>
              </a:rPr>
              <a:t> verbs: 3</a:t>
            </a:r>
            <a:r>
              <a:rPr lang="en-GB" b="1" baseline="30000" dirty="0">
                <a:solidFill>
                  <a:srgbClr val="000000"/>
                </a:solidFill>
                <a:latin typeface="Century Gothic" panose="020B0502020202020204" pitchFamily="34" charset="0"/>
              </a:rPr>
              <a:t>rd</a:t>
            </a:r>
            <a:r>
              <a:rPr lang="en-GB" b="1" dirty="0">
                <a:solidFill>
                  <a:srgbClr val="000000"/>
                </a:solidFill>
                <a:latin typeface="Century Gothic" panose="020B0502020202020204" pitchFamily="34" charset="0"/>
              </a:rPr>
              <a:t> person plural (they) </a:t>
            </a:r>
            <a:r>
              <a:rPr lang="en-GB" b="1" dirty="0">
                <a:solidFill>
                  <a:srgbClr val="000000"/>
                </a:solidFill>
                <a:latin typeface="Century Gothic" panose="020B0502020202020204" pitchFamily="34" charset="0"/>
                <a:sym typeface="Wingdings" panose="05000000000000000000" pitchFamily="2" charset="2"/>
              </a:rPr>
              <a:t> -an</a:t>
            </a:r>
            <a:endParaRPr lang="en-GB" b="1" dirty="0">
              <a:solidFill>
                <a:srgbClr val="000000"/>
              </a:solidFill>
              <a:latin typeface="Century Gothic" panose="020B0502020202020204" pitchFamily="34" charset="0"/>
            </a:endParaRPr>
          </a:p>
        </p:txBody>
      </p:sp>
      <p:sp>
        <p:nvSpPr>
          <p:cNvPr id="8" name="ZoneTexte 2">
            <a:extLst>
              <a:ext uri="{FF2B5EF4-FFF2-40B4-BE49-F238E27FC236}">
                <a16:creationId xmlns:a16="http://schemas.microsoft.com/office/drawing/2014/main" id="{D164AFBC-A1A6-44A3-B9CB-5AC3B5C249B6}"/>
              </a:ext>
            </a:extLst>
          </p:cNvPr>
          <p:cNvSpPr txBox="1"/>
          <p:nvPr/>
        </p:nvSpPr>
        <p:spPr>
          <a:xfrm>
            <a:off x="116633" y="974582"/>
            <a:ext cx="6741368" cy="584775"/>
          </a:xfrm>
          <a:prstGeom prst="rect">
            <a:avLst/>
          </a:prstGeom>
          <a:noFill/>
        </p:spPr>
        <p:txBody>
          <a:bodyPr wrap="square" rtlCol="0">
            <a:spAutoFit/>
          </a:bodyPr>
          <a:lstStyle/>
          <a:p>
            <a:pPr fontAlgn="auto">
              <a:spcBef>
                <a:spcPts val="0"/>
              </a:spcBef>
              <a:spcAft>
                <a:spcPts val="0"/>
              </a:spcAft>
            </a:pPr>
            <a:r>
              <a:rPr lang="en-US" sz="1600" dirty="0">
                <a:latin typeface="Century Gothic" panose="020F0302020204030204"/>
              </a:rPr>
              <a:t>Remember that present tense –ar verbs </a:t>
            </a:r>
            <a:r>
              <a:rPr lang="en-US" sz="1600" i="1" u="sng" dirty="0">
                <a:latin typeface="Century Gothic" panose="020F0302020204030204"/>
              </a:rPr>
              <a:t>change </a:t>
            </a:r>
            <a:r>
              <a:rPr lang="en-US" sz="1600" dirty="0">
                <a:latin typeface="Century Gothic" panose="020F0302020204030204"/>
              </a:rPr>
              <a:t>depending on who the verb refers to.</a:t>
            </a:r>
          </a:p>
        </p:txBody>
      </p:sp>
      <p:sp>
        <p:nvSpPr>
          <p:cNvPr id="9" name="ZoneTexte 5">
            <a:extLst>
              <a:ext uri="{FF2B5EF4-FFF2-40B4-BE49-F238E27FC236}">
                <a16:creationId xmlns:a16="http://schemas.microsoft.com/office/drawing/2014/main" id="{9B668377-F975-440C-87D8-16236E774750}"/>
              </a:ext>
            </a:extLst>
          </p:cNvPr>
          <p:cNvSpPr txBox="1"/>
          <p:nvPr/>
        </p:nvSpPr>
        <p:spPr>
          <a:xfrm>
            <a:off x="118877" y="2287570"/>
            <a:ext cx="6741368" cy="584775"/>
          </a:xfrm>
          <a:prstGeom prst="rect">
            <a:avLst/>
          </a:prstGeom>
          <a:noFill/>
        </p:spPr>
        <p:txBody>
          <a:bodyPr wrap="square" rtlCol="0">
            <a:spAutoFit/>
          </a:bodyPr>
          <a:lstStyle/>
          <a:p>
            <a:pPr fontAlgn="auto">
              <a:spcBef>
                <a:spcPts val="0"/>
              </a:spcBef>
              <a:spcAft>
                <a:spcPts val="0"/>
              </a:spcAft>
            </a:pPr>
            <a:r>
              <a:rPr lang="en-US" sz="1600" dirty="0">
                <a:latin typeface="Century Gothic" panose="020F0302020204030204"/>
              </a:rPr>
              <a:t>To mean ‘they’ with an –</a:t>
            </a:r>
            <a:r>
              <a:rPr lang="en-US" sz="1600" b="1" dirty="0">
                <a:latin typeface="Century Gothic" panose="020F0302020204030204"/>
              </a:rPr>
              <a:t>ar</a:t>
            </a:r>
            <a:r>
              <a:rPr lang="en-US" sz="1600" dirty="0">
                <a:latin typeface="Century Gothic" panose="020F0302020204030204"/>
              </a:rPr>
              <a:t> verb, remove –</a:t>
            </a:r>
            <a:r>
              <a:rPr lang="en-US" sz="1600" b="1" dirty="0">
                <a:latin typeface="Century Gothic" panose="020F0302020204030204"/>
              </a:rPr>
              <a:t>ar</a:t>
            </a:r>
            <a:r>
              <a:rPr lang="en-US" sz="1600" dirty="0">
                <a:latin typeface="Century Gothic" panose="020F0302020204030204"/>
              </a:rPr>
              <a:t> and add –</a:t>
            </a:r>
            <a:r>
              <a:rPr lang="en-US" sz="1600" b="1" dirty="0">
                <a:latin typeface="Century Gothic" panose="020F0302020204030204"/>
              </a:rPr>
              <a:t>an</a:t>
            </a:r>
            <a:r>
              <a:rPr lang="en-US" sz="1600" dirty="0">
                <a:latin typeface="Century Gothic" panose="020F0302020204030204"/>
              </a:rPr>
              <a:t> to the stem.</a:t>
            </a:r>
          </a:p>
        </p:txBody>
      </p:sp>
      <p:sp>
        <p:nvSpPr>
          <p:cNvPr id="10" name="ZoneTexte 11">
            <a:extLst>
              <a:ext uri="{FF2B5EF4-FFF2-40B4-BE49-F238E27FC236}">
                <a16:creationId xmlns:a16="http://schemas.microsoft.com/office/drawing/2014/main" id="{ADDBC5CA-B42A-4441-8757-56CEB26F75B3}"/>
              </a:ext>
            </a:extLst>
          </p:cNvPr>
          <p:cNvSpPr txBox="1"/>
          <p:nvPr/>
        </p:nvSpPr>
        <p:spPr>
          <a:xfrm>
            <a:off x="1198114" y="1929304"/>
            <a:ext cx="2788153" cy="338554"/>
          </a:xfrm>
          <a:prstGeom prst="rect">
            <a:avLst/>
          </a:prstGeom>
          <a:noFill/>
        </p:spPr>
        <p:txBody>
          <a:bodyPr wrap="square" rtlCol="0">
            <a:spAutoFit/>
          </a:bodyPr>
          <a:lstStyle/>
          <a:p>
            <a:pPr fontAlgn="auto">
              <a:spcBef>
                <a:spcPts val="0"/>
              </a:spcBef>
              <a:spcAft>
                <a:spcPts val="0"/>
              </a:spcAft>
            </a:pPr>
            <a:r>
              <a:rPr lang="es-ES" sz="1600" dirty="0">
                <a:latin typeface="Century Gothic" panose="020F0302020204030204"/>
              </a:rPr>
              <a:t>Viaj</a:t>
            </a:r>
            <a:r>
              <a:rPr lang="es-ES" sz="1600" b="1" dirty="0">
                <a:latin typeface="Century Gothic" panose="020F0302020204030204"/>
              </a:rPr>
              <a:t>an</a:t>
            </a:r>
            <a:r>
              <a:rPr lang="es-ES" sz="1600" dirty="0">
                <a:latin typeface="Century Gothic" panose="020F0302020204030204"/>
              </a:rPr>
              <a:t> a Francia.</a:t>
            </a:r>
          </a:p>
        </p:txBody>
      </p:sp>
      <p:sp>
        <p:nvSpPr>
          <p:cNvPr id="11" name="ZoneTexte 12">
            <a:extLst>
              <a:ext uri="{FF2B5EF4-FFF2-40B4-BE49-F238E27FC236}">
                <a16:creationId xmlns:a16="http://schemas.microsoft.com/office/drawing/2014/main" id="{631A418F-8FBD-44B7-B0B2-8A38CEA12794}"/>
              </a:ext>
            </a:extLst>
          </p:cNvPr>
          <p:cNvSpPr txBox="1"/>
          <p:nvPr/>
        </p:nvSpPr>
        <p:spPr>
          <a:xfrm>
            <a:off x="1218316" y="1584074"/>
            <a:ext cx="2788153" cy="338554"/>
          </a:xfrm>
          <a:prstGeom prst="rect">
            <a:avLst/>
          </a:prstGeom>
          <a:noFill/>
        </p:spPr>
        <p:txBody>
          <a:bodyPr wrap="square" rtlCol="0">
            <a:spAutoFit/>
          </a:bodyPr>
          <a:lstStyle/>
          <a:p>
            <a:pPr fontAlgn="auto">
              <a:spcBef>
                <a:spcPts val="0"/>
              </a:spcBef>
              <a:spcAft>
                <a:spcPts val="0"/>
              </a:spcAft>
            </a:pPr>
            <a:r>
              <a:rPr lang="es-ES" sz="1600" dirty="0">
                <a:latin typeface="Century Gothic" panose="020F0302020204030204"/>
              </a:rPr>
              <a:t>Viaj</a:t>
            </a:r>
            <a:r>
              <a:rPr lang="es-ES" sz="1600" b="1" dirty="0">
                <a:latin typeface="Century Gothic" panose="020F0302020204030204"/>
              </a:rPr>
              <a:t>a</a:t>
            </a:r>
            <a:r>
              <a:rPr lang="es-ES" sz="1600" dirty="0">
                <a:latin typeface="Century Gothic" panose="020F0302020204030204"/>
              </a:rPr>
              <a:t> a Francia.</a:t>
            </a:r>
          </a:p>
        </p:txBody>
      </p:sp>
      <p:sp>
        <p:nvSpPr>
          <p:cNvPr id="12" name="ZoneTexte 13">
            <a:extLst>
              <a:ext uri="{FF2B5EF4-FFF2-40B4-BE49-F238E27FC236}">
                <a16:creationId xmlns:a16="http://schemas.microsoft.com/office/drawing/2014/main" id="{E2DF3248-A072-4D81-9BE4-BD6F1D4F07DD}"/>
              </a:ext>
            </a:extLst>
          </p:cNvPr>
          <p:cNvSpPr txBox="1"/>
          <p:nvPr/>
        </p:nvSpPr>
        <p:spPr>
          <a:xfrm>
            <a:off x="3202885" y="1930670"/>
            <a:ext cx="2788153" cy="338554"/>
          </a:xfrm>
          <a:prstGeom prst="rect">
            <a:avLst/>
          </a:prstGeom>
          <a:noFill/>
        </p:spPr>
        <p:txBody>
          <a:bodyPr wrap="square" rtlCol="0">
            <a:spAutoFit/>
          </a:bodyPr>
          <a:lstStyle/>
          <a:p>
            <a:pPr fontAlgn="auto">
              <a:spcBef>
                <a:spcPts val="0"/>
              </a:spcBef>
              <a:spcAft>
                <a:spcPts val="0"/>
              </a:spcAft>
            </a:pPr>
            <a:r>
              <a:rPr lang="en-US" sz="1600" b="1" i="1" dirty="0">
                <a:latin typeface="Century Gothic" panose="020F0302020204030204"/>
              </a:rPr>
              <a:t>They</a:t>
            </a:r>
            <a:r>
              <a:rPr lang="en-US" sz="1600" i="1" dirty="0">
                <a:latin typeface="Century Gothic" panose="020F0302020204030204"/>
              </a:rPr>
              <a:t> travel to France.</a:t>
            </a:r>
          </a:p>
        </p:txBody>
      </p:sp>
      <p:sp>
        <p:nvSpPr>
          <p:cNvPr id="13" name="ZoneTexte 14">
            <a:extLst>
              <a:ext uri="{FF2B5EF4-FFF2-40B4-BE49-F238E27FC236}">
                <a16:creationId xmlns:a16="http://schemas.microsoft.com/office/drawing/2014/main" id="{61B46173-CA96-4662-9498-4E906F55F9B8}"/>
              </a:ext>
            </a:extLst>
          </p:cNvPr>
          <p:cNvSpPr txBox="1"/>
          <p:nvPr/>
        </p:nvSpPr>
        <p:spPr>
          <a:xfrm>
            <a:off x="3229059" y="1606150"/>
            <a:ext cx="2788153" cy="338554"/>
          </a:xfrm>
          <a:prstGeom prst="rect">
            <a:avLst/>
          </a:prstGeom>
          <a:noFill/>
        </p:spPr>
        <p:txBody>
          <a:bodyPr wrap="square" rtlCol="0">
            <a:spAutoFit/>
          </a:bodyPr>
          <a:lstStyle/>
          <a:p>
            <a:pPr fontAlgn="auto">
              <a:spcBef>
                <a:spcPts val="0"/>
              </a:spcBef>
              <a:spcAft>
                <a:spcPts val="0"/>
              </a:spcAft>
            </a:pPr>
            <a:r>
              <a:rPr lang="en-GB" sz="1600" b="1" i="1" dirty="0">
                <a:latin typeface="Century Gothic" panose="020F0302020204030204"/>
              </a:rPr>
              <a:t>S/he </a:t>
            </a:r>
            <a:r>
              <a:rPr lang="en-GB" sz="1600" i="1" dirty="0">
                <a:latin typeface="Century Gothic" panose="020F0302020204030204"/>
              </a:rPr>
              <a:t>travels to France.</a:t>
            </a:r>
            <a:endParaRPr lang="es-ES" sz="1600" i="1" dirty="0">
              <a:latin typeface="Century Gothic" panose="020F0302020204030204"/>
            </a:endParaRPr>
          </a:p>
        </p:txBody>
      </p:sp>
      <p:cxnSp>
        <p:nvCxnSpPr>
          <p:cNvPr id="14" name="Connecteur droit avec flèche 16">
            <a:extLst>
              <a:ext uri="{FF2B5EF4-FFF2-40B4-BE49-F238E27FC236}">
                <a16:creationId xmlns:a16="http://schemas.microsoft.com/office/drawing/2014/main" id="{7757157A-96C1-4B27-A975-16BBB4A10E8C}"/>
              </a:ext>
            </a:extLst>
          </p:cNvPr>
          <p:cNvCxnSpPr>
            <a:cxnSpLocks/>
          </p:cNvCxnSpPr>
          <p:nvPr/>
        </p:nvCxnSpPr>
        <p:spPr>
          <a:xfrm>
            <a:off x="2286536" y="3038082"/>
            <a:ext cx="856892" cy="0"/>
          </a:xfrm>
          <a:prstGeom prst="straightConnector1">
            <a:avLst/>
          </a:prstGeom>
          <a:noFill/>
          <a:ln w="76200" cap="flat" cmpd="sng" algn="ctr">
            <a:solidFill>
              <a:srgbClr val="ED7D31"/>
            </a:solidFill>
            <a:prstDash val="solid"/>
            <a:miter lim="800000"/>
            <a:tailEnd type="triangle"/>
          </a:ln>
          <a:effectLst/>
        </p:spPr>
      </p:cxnSp>
      <p:sp>
        <p:nvSpPr>
          <p:cNvPr id="15" name="ZoneTexte 18">
            <a:extLst>
              <a:ext uri="{FF2B5EF4-FFF2-40B4-BE49-F238E27FC236}">
                <a16:creationId xmlns:a16="http://schemas.microsoft.com/office/drawing/2014/main" id="{DE672866-C21F-4211-85B9-9E6835043FCC}"/>
              </a:ext>
            </a:extLst>
          </p:cNvPr>
          <p:cNvSpPr txBox="1"/>
          <p:nvPr/>
        </p:nvSpPr>
        <p:spPr>
          <a:xfrm>
            <a:off x="1365453" y="2857715"/>
            <a:ext cx="1288710" cy="341160"/>
          </a:xfrm>
          <a:prstGeom prst="rect">
            <a:avLst/>
          </a:prstGeom>
          <a:noFill/>
        </p:spPr>
        <p:txBody>
          <a:bodyPr wrap="square" rtlCol="0">
            <a:spAutoFit/>
          </a:bodyPr>
          <a:lstStyle/>
          <a:p>
            <a:pPr fontAlgn="auto">
              <a:spcBef>
                <a:spcPts val="0"/>
              </a:spcBef>
              <a:spcAft>
                <a:spcPts val="0"/>
              </a:spcAft>
            </a:pPr>
            <a:r>
              <a:rPr lang="fr-CA" sz="1600" dirty="0" err="1">
                <a:latin typeface="Century Gothic" panose="020F0302020204030204"/>
              </a:rPr>
              <a:t>organiz</a:t>
            </a:r>
            <a:r>
              <a:rPr lang="fr-CA" sz="1600" dirty="0">
                <a:latin typeface="Century Gothic" panose="020F0302020204030204"/>
              </a:rPr>
              <a:t>-</a:t>
            </a:r>
            <a:endParaRPr lang="en-CA" sz="1600" dirty="0">
              <a:latin typeface="Century Gothic" panose="020F0302020204030204"/>
            </a:endParaRPr>
          </a:p>
        </p:txBody>
      </p:sp>
      <p:sp>
        <p:nvSpPr>
          <p:cNvPr id="16" name="ZoneTexte 21">
            <a:extLst>
              <a:ext uri="{FF2B5EF4-FFF2-40B4-BE49-F238E27FC236}">
                <a16:creationId xmlns:a16="http://schemas.microsoft.com/office/drawing/2014/main" id="{A5206ADB-EE94-4E7D-BFDB-0593BD3D91F8}"/>
              </a:ext>
            </a:extLst>
          </p:cNvPr>
          <p:cNvSpPr txBox="1"/>
          <p:nvPr/>
        </p:nvSpPr>
        <p:spPr>
          <a:xfrm>
            <a:off x="3180754" y="2868805"/>
            <a:ext cx="2111238" cy="338554"/>
          </a:xfrm>
          <a:prstGeom prst="rect">
            <a:avLst/>
          </a:prstGeom>
          <a:noFill/>
        </p:spPr>
        <p:txBody>
          <a:bodyPr wrap="square" rtlCol="0">
            <a:spAutoFit/>
          </a:bodyPr>
          <a:lstStyle/>
          <a:p>
            <a:pPr fontAlgn="auto">
              <a:spcBef>
                <a:spcPts val="0"/>
              </a:spcBef>
              <a:spcAft>
                <a:spcPts val="0"/>
              </a:spcAft>
            </a:pPr>
            <a:r>
              <a:rPr lang="es-ES" sz="1600" dirty="0">
                <a:latin typeface="Century Gothic" panose="020F0302020204030204"/>
              </a:rPr>
              <a:t>organiz</a:t>
            </a:r>
            <a:r>
              <a:rPr lang="es-ES" sz="1600" b="1" dirty="0">
                <a:latin typeface="Century Gothic" panose="020F0302020204030204"/>
              </a:rPr>
              <a:t>an</a:t>
            </a:r>
          </a:p>
        </p:txBody>
      </p:sp>
      <p:cxnSp>
        <p:nvCxnSpPr>
          <p:cNvPr id="17" name="Connecteur droit avec flèche 22">
            <a:extLst>
              <a:ext uri="{FF2B5EF4-FFF2-40B4-BE49-F238E27FC236}">
                <a16:creationId xmlns:a16="http://schemas.microsoft.com/office/drawing/2014/main" id="{2C37D334-C3E7-4E56-AAA0-9C0F4788F971}"/>
              </a:ext>
            </a:extLst>
          </p:cNvPr>
          <p:cNvCxnSpPr>
            <a:cxnSpLocks/>
          </p:cNvCxnSpPr>
          <p:nvPr/>
        </p:nvCxnSpPr>
        <p:spPr>
          <a:xfrm>
            <a:off x="2286536" y="3482594"/>
            <a:ext cx="993921" cy="0"/>
          </a:xfrm>
          <a:prstGeom prst="straightConnector1">
            <a:avLst/>
          </a:prstGeom>
          <a:noFill/>
          <a:ln w="76200" cap="flat" cmpd="sng" algn="ctr">
            <a:solidFill>
              <a:srgbClr val="ED7D31"/>
            </a:solidFill>
            <a:prstDash val="solid"/>
            <a:miter lim="800000"/>
            <a:tailEnd type="triangle"/>
          </a:ln>
          <a:effectLst/>
        </p:spPr>
      </p:cxnSp>
      <p:sp>
        <p:nvSpPr>
          <p:cNvPr id="18" name="ZoneTexte 23">
            <a:extLst>
              <a:ext uri="{FF2B5EF4-FFF2-40B4-BE49-F238E27FC236}">
                <a16:creationId xmlns:a16="http://schemas.microsoft.com/office/drawing/2014/main" id="{328A0AE9-F6C6-4257-9A53-E4F69A910CEA}"/>
              </a:ext>
            </a:extLst>
          </p:cNvPr>
          <p:cNvSpPr txBox="1"/>
          <p:nvPr/>
        </p:nvSpPr>
        <p:spPr>
          <a:xfrm>
            <a:off x="1671076" y="3292811"/>
            <a:ext cx="2303362" cy="338554"/>
          </a:xfrm>
          <a:prstGeom prst="rect">
            <a:avLst/>
          </a:prstGeom>
          <a:noFill/>
        </p:spPr>
        <p:txBody>
          <a:bodyPr wrap="square" rtlCol="0">
            <a:spAutoFit/>
          </a:bodyPr>
          <a:lstStyle/>
          <a:p>
            <a:pPr fontAlgn="auto">
              <a:spcBef>
                <a:spcPts val="0"/>
              </a:spcBef>
              <a:spcAft>
                <a:spcPts val="0"/>
              </a:spcAft>
            </a:pPr>
            <a:r>
              <a:rPr lang="fr-CA" sz="1600" dirty="0">
                <a:latin typeface="Century Gothic" panose="020F0302020204030204"/>
              </a:rPr>
              <a:t>sac-</a:t>
            </a:r>
            <a:endParaRPr lang="en-CA" sz="1600" dirty="0">
              <a:latin typeface="Century Gothic" panose="020F0302020204030204"/>
            </a:endParaRPr>
          </a:p>
        </p:txBody>
      </p:sp>
      <p:sp>
        <p:nvSpPr>
          <p:cNvPr id="19" name="ZoneTexte 24">
            <a:extLst>
              <a:ext uri="{FF2B5EF4-FFF2-40B4-BE49-F238E27FC236}">
                <a16:creationId xmlns:a16="http://schemas.microsoft.com/office/drawing/2014/main" id="{3ADEBB78-C610-4A29-8E24-9CF36D481EE5}"/>
              </a:ext>
            </a:extLst>
          </p:cNvPr>
          <p:cNvSpPr txBox="1"/>
          <p:nvPr/>
        </p:nvSpPr>
        <p:spPr>
          <a:xfrm>
            <a:off x="3311889" y="3313317"/>
            <a:ext cx="1848967" cy="338554"/>
          </a:xfrm>
          <a:prstGeom prst="rect">
            <a:avLst/>
          </a:prstGeom>
          <a:noFill/>
        </p:spPr>
        <p:txBody>
          <a:bodyPr wrap="square" rtlCol="0">
            <a:spAutoFit/>
          </a:bodyPr>
          <a:lstStyle/>
          <a:p>
            <a:pPr fontAlgn="auto">
              <a:spcBef>
                <a:spcPts val="0"/>
              </a:spcBef>
              <a:spcAft>
                <a:spcPts val="0"/>
              </a:spcAft>
            </a:pPr>
            <a:r>
              <a:rPr lang="es-ES" sz="1600" dirty="0">
                <a:latin typeface="Century Gothic" panose="020F0302020204030204"/>
              </a:rPr>
              <a:t>sac</a:t>
            </a:r>
            <a:r>
              <a:rPr lang="es-ES" sz="1600" b="1" dirty="0">
                <a:latin typeface="Century Gothic" panose="020F0302020204030204"/>
              </a:rPr>
              <a:t>an</a:t>
            </a:r>
          </a:p>
        </p:txBody>
      </p:sp>
      <p:sp>
        <p:nvSpPr>
          <p:cNvPr id="20" name="ZoneTexte 13">
            <a:extLst>
              <a:ext uri="{FF2B5EF4-FFF2-40B4-BE49-F238E27FC236}">
                <a16:creationId xmlns:a16="http://schemas.microsoft.com/office/drawing/2014/main" id="{E2DF3248-A072-4D81-9BE4-BD6F1D4F07DD}"/>
              </a:ext>
            </a:extLst>
          </p:cNvPr>
          <p:cNvSpPr txBox="1"/>
          <p:nvPr/>
        </p:nvSpPr>
        <p:spPr>
          <a:xfrm>
            <a:off x="4313255" y="2860321"/>
            <a:ext cx="2788153" cy="338554"/>
          </a:xfrm>
          <a:prstGeom prst="rect">
            <a:avLst/>
          </a:prstGeom>
          <a:noFill/>
        </p:spPr>
        <p:txBody>
          <a:bodyPr wrap="square" rtlCol="0">
            <a:spAutoFit/>
          </a:bodyPr>
          <a:lstStyle/>
          <a:p>
            <a:pPr fontAlgn="auto">
              <a:spcBef>
                <a:spcPts val="0"/>
              </a:spcBef>
              <a:spcAft>
                <a:spcPts val="0"/>
              </a:spcAft>
            </a:pPr>
            <a:r>
              <a:rPr lang="en-US" sz="1600" dirty="0">
                <a:latin typeface="Century Gothic" panose="020F0302020204030204"/>
              </a:rPr>
              <a:t>they </a:t>
            </a:r>
            <a:r>
              <a:rPr lang="en-US" sz="1600" dirty="0" err="1">
                <a:latin typeface="Century Gothic" panose="020F0302020204030204"/>
              </a:rPr>
              <a:t>organise</a:t>
            </a:r>
            <a:endParaRPr lang="en-US" sz="1600" dirty="0">
              <a:latin typeface="Century Gothic" panose="020F0302020204030204"/>
            </a:endParaRPr>
          </a:p>
        </p:txBody>
      </p:sp>
      <p:sp>
        <p:nvSpPr>
          <p:cNvPr id="21" name="ZoneTexte 13">
            <a:extLst>
              <a:ext uri="{FF2B5EF4-FFF2-40B4-BE49-F238E27FC236}">
                <a16:creationId xmlns:a16="http://schemas.microsoft.com/office/drawing/2014/main" id="{E2DF3248-A072-4D81-9BE4-BD6F1D4F07DD}"/>
              </a:ext>
            </a:extLst>
          </p:cNvPr>
          <p:cNvSpPr txBox="1"/>
          <p:nvPr/>
        </p:nvSpPr>
        <p:spPr>
          <a:xfrm>
            <a:off x="4116491" y="3313317"/>
            <a:ext cx="2788153" cy="338554"/>
          </a:xfrm>
          <a:prstGeom prst="rect">
            <a:avLst/>
          </a:prstGeom>
          <a:noFill/>
        </p:spPr>
        <p:txBody>
          <a:bodyPr wrap="square" rtlCol="0">
            <a:spAutoFit/>
          </a:bodyPr>
          <a:lstStyle/>
          <a:p>
            <a:pPr fontAlgn="auto">
              <a:spcBef>
                <a:spcPts val="0"/>
              </a:spcBef>
              <a:spcAft>
                <a:spcPts val="0"/>
              </a:spcAft>
            </a:pPr>
            <a:r>
              <a:rPr lang="en-US" sz="1600" dirty="0">
                <a:latin typeface="Century Gothic" panose="020F0302020204030204"/>
              </a:rPr>
              <a:t>they take (something) out</a:t>
            </a:r>
          </a:p>
        </p:txBody>
      </p:sp>
      <p:sp>
        <p:nvSpPr>
          <p:cNvPr id="22" name="ZoneTexte 18">
            <a:extLst>
              <a:ext uri="{FF2B5EF4-FFF2-40B4-BE49-F238E27FC236}">
                <a16:creationId xmlns:a16="http://schemas.microsoft.com/office/drawing/2014/main" id="{DE672866-C21F-4211-85B9-9E6835043FCC}"/>
              </a:ext>
            </a:extLst>
          </p:cNvPr>
          <p:cNvSpPr txBox="1"/>
          <p:nvPr/>
        </p:nvSpPr>
        <p:spPr>
          <a:xfrm>
            <a:off x="134021" y="2866333"/>
            <a:ext cx="1484334" cy="338554"/>
          </a:xfrm>
          <a:prstGeom prst="rect">
            <a:avLst/>
          </a:prstGeom>
          <a:noFill/>
        </p:spPr>
        <p:txBody>
          <a:bodyPr wrap="square" rtlCol="0">
            <a:spAutoFit/>
          </a:bodyPr>
          <a:lstStyle/>
          <a:p>
            <a:pPr fontAlgn="auto">
              <a:spcBef>
                <a:spcPts val="0"/>
              </a:spcBef>
              <a:spcAft>
                <a:spcPts val="0"/>
              </a:spcAft>
            </a:pPr>
            <a:r>
              <a:rPr lang="fr-CA" sz="1600" dirty="0" err="1">
                <a:latin typeface="Century Gothic" panose="020F0302020204030204"/>
              </a:rPr>
              <a:t>organiz</a:t>
            </a:r>
            <a:r>
              <a:rPr lang="fr-CA" sz="1600" strike="sngStrike" dirty="0" err="1">
                <a:latin typeface="Century Gothic" panose="020F0302020204030204"/>
              </a:rPr>
              <a:t>ar</a:t>
            </a:r>
            <a:endParaRPr lang="en-CA" sz="1600" strike="sngStrike" dirty="0">
              <a:latin typeface="Century Gothic" panose="020F0302020204030204"/>
            </a:endParaRPr>
          </a:p>
        </p:txBody>
      </p:sp>
      <p:sp>
        <p:nvSpPr>
          <p:cNvPr id="23" name="ZoneTexte 23">
            <a:extLst>
              <a:ext uri="{FF2B5EF4-FFF2-40B4-BE49-F238E27FC236}">
                <a16:creationId xmlns:a16="http://schemas.microsoft.com/office/drawing/2014/main" id="{328A0AE9-F6C6-4257-9A53-E4F69A910CEA}"/>
              </a:ext>
            </a:extLst>
          </p:cNvPr>
          <p:cNvSpPr txBox="1"/>
          <p:nvPr/>
        </p:nvSpPr>
        <p:spPr>
          <a:xfrm>
            <a:off x="152483" y="3276809"/>
            <a:ext cx="1530067" cy="338554"/>
          </a:xfrm>
          <a:prstGeom prst="rect">
            <a:avLst/>
          </a:prstGeom>
          <a:noFill/>
        </p:spPr>
        <p:txBody>
          <a:bodyPr wrap="square" rtlCol="0">
            <a:spAutoFit/>
          </a:bodyPr>
          <a:lstStyle/>
          <a:p>
            <a:pPr fontAlgn="auto">
              <a:spcBef>
                <a:spcPts val="0"/>
              </a:spcBef>
              <a:spcAft>
                <a:spcPts val="0"/>
              </a:spcAft>
            </a:pPr>
            <a:r>
              <a:rPr lang="fr-CA" sz="1600" dirty="0" err="1">
                <a:latin typeface="Century Gothic" panose="020F0302020204030204"/>
              </a:rPr>
              <a:t>sacl</a:t>
            </a:r>
            <a:r>
              <a:rPr lang="fr-CA" sz="1600" strike="sngStrike" dirty="0" err="1">
                <a:latin typeface="Century Gothic" panose="020F0302020204030204"/>
              </a:rPr>
              <a:t>ar</a:t>
            </a:r>
            <a:endParaRPr lang="en-CA" sz="1600" strike="sngStrike" dirty="0">
              <a:latin typeface="Century Gothic" panose="020F0302020204030204"/>
            </a:endParaRPr>
          </a:p>
        </p:txBody>
      </p:sp>
      <p:sp>
        <p:nvSpPr>
          <p:cNvPr id="24" name="Rectangle 23">
            <a:extLst>
              <a:ext uri="{FF2B5EF4-FFF2-40B4-BE49-F238E27FC236}">
                <a16:creationId xmlns:a16="http://schemas.microsoft.com/office/drawing/2014/main" id="{62EBD834-1E2D-44FA-960B-D5E01CB2C65F}"/>
              </a:ext>
            </a:extLst>
          </p:cNvPr>
          <p:cNvSpPr/>
          <p:nvPr/>
        </p:nvSpPr>
        <p:spPr>
          <a:xfrm>
            <a:off x="226877" y="3695693"/>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Describing activities (travel)</a:t>
            </a:r>
          </a:p>
        </p:txBody>
      </p:sp>
      <p:sp>
        <p:nvSpPr>
          <p:cNvPr id="25" name="Rectangle 24">
            <a:extLst>
              <a:ext uri="{FF2B5EF4-FFF2-40B4-BE49-F238E27FC236}">
                <a16:creationId xmlns:a16="http://schemas.microsoft.com/office/drawing/2014/main" id="{187D3DE4-1B8E-4EF9-A0F4-FAE19AE97A2E}"/>
              </a:ext>
            </a:extLst>
          </p:cNvPr>
          <p:cNvSpPr/>
          <p:nvPr/>
        </p:nvSpPr>
        <p:spPr>
          <a:xfrm>
            <a:off x="5084580" y="3701863"/>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graphicFrame>
        <p:nvGraphicFramePr>
          <p:cNvPr id="27" name="Table 26"/>
          <p:cNvGraphicFramePr>
            <a:graphicFrameLocks noGrp="1"/>
          </p:cNvGraphicFramePr>
          <p:nvPr>
            <p:extLst>
              <p:ext uri="{D42A27DB-BD31-4B8C-83A1-F6EECF244321}">
                <p14:modId xmlns:p14="http://schemas.microsoft.com/office/powerpoint/2010/main" val="3812722004"/>
              </p:ext>
            </p:extLst>
          </p:nvPr>
        </p:nvGraphicFramePr>
        <p:xfrm>
          <a:off x="512580" y="4243343"/>
          <a:ext cx="4572000" cy="46939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321810">
                <a:tc>
                  <a:txBody>
                    <a:bodyPr/>
                    <a:lstStyle/>
                    <a:p>
                      <a:r>
                        <a:rPr lang="en-GB" sz="1600" dirty="0" err="1">
                          <a:latin typeface="Century Gothic" panose="020B0502020202020204" pitchFamily="34" charset="0"/>
                        </a:rPr>
                        <a:t>disfrutar</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to enjoy, enjoying</a:t>
                      </a:r>
                    </a:p>
                  </a:txBody>
                  <a:tcPr anchor="ctr"/>
                </a:tc>
                <a:extLst>
                  <a:ext uri="{0D108BD9-81ED-4DB2-BD59-A6C34878D82A}">
                    <a16:rowId xmlns:a16="http://schemas.microsoft.com/office/drawing/2014/main" val="10000"/>
                  </a:ext>
                </a:extLst>
              </a:tr>
              <a:tr h="321810">
                <a:tc>
                  <a:txBody>
                    <a:bodyPr/>
                    <a:lstStyle/>
                    <a:p>
                      <a:r>
                        <a:rPr lang="en-GB" sz="1600" dirty="0" err="1">
                          <a:latin typeface="Century Gothic" panose="020B0502020202020204" pitchFamily="34" charset="0"/>
                        </a:rPr>
                        <a:t>montar</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to ride, riding</a:t>
                      </a:r>
                    </a:p>
                  </a:txBody>
                  <a:tcPr anchor="ctr"/>
                </a:tc>
                <a:extLst>
                  <a:ext uri="{0D108BD9-81ED-4DB2-BD59-A6C34878D82A}">
                    <a16:rowId xmlns:a16="http://schemas.microsoft.com/office/drawing/2014/main" val="10001"/>
                  </a:ext>
                </a:extLst>
              </a:tr>
              <a:tr h="321810">
                <a:tc>
                  <a:txBody>
                    <a:bodyPr/>
                    <a:lstStyle/>
                    <a:p>
                      <a:r>
                        <a:rPr lang="en-GB" sz="1600" dirty="0" err="1">
                          <a:latin typeface="Century Gothic" panose="020B0502020202020204" pitchFamily="34" charset="0"/>
                        </a:rPr>
                        <a:t>viajar</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to travel, travelling</a:t>
                      </a:r>
                    </a:p>
                  </a:txBody>
                  <a:tcPr anchor="ctr"/>
                </a:tc>
                <a:extLst>
                  <a:ext uri="{0D108BD9-81ED-4DB2-BD59-A6C34878D82A}">
                    <a16:rowId xmlns:a16="http://schemas.microsoft.com/office/drawing/2014/main" val="10002"/>
                  </a:ext>
                </a:extLst>
              </a:tr>
              <a:tr h="321810">
                <a:tc>
                  <a:txBody>
                    <a:bodyPr/>
                    <a:lstStyle/>
                    <a:p>
                      <a:r>
                        <a:rPr lang="en-GB" sz="1600" dirty="0" err="1">
                          <a:latin typeface="Century Gothic" panose="020B0502020202020204" pitchFamily="34" charset="0"/>
                        </a:rPr>
                        <a:t>agosto</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August</a:t>
                      </a:r>
                    </a:p>
                  </a:txBody>
                  <a:tcPr anchor="ctr"/>
                </a:tc>
                <a:extLst>
                  <a:ext uri="{0D108BD9-81ED-4DB2-BD59-A6C34878D82A}">
                    <a16:rowId xmlns:a16="http://schemas.microsoft.com/office/drawing/2014/main" val="10003"/>
                  </a:ext>
                </a:extLst>
              </a:tr>
              <a:tr h="321810">
                <a:tc>
                  <a:txBody>
                    <a:bodyPr/>
                    <a:lstStyle/>
                    <a:p>
                      <a:r>
                        <a:rPr lang="en-GB" sz="1600" dirty="0" err="1">
                          <a:latin typeface="Century Gothic" panose="020B0502020202020204" pitchFamily="34" charset="0"/>
                        </a:rPr>
                        <a:t>Francia</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France</a:t>
                      </a:r>
                    </a:p>
                  </a:txBody>
                  <a:tcPr anchor="ctr"/>
                </a:tc>
                <a:extLst>
                  <a:ext uri="{0D108BD9-81ED-4DB2-BD59-A6C34878D82A}">
                    <a16:rowId xmlns:a16="http://schemas.microsoft.com/office/drawing/2014/main" val="10004"/>
                  </a:ext>
                </a:extLst>
              </a:tr>
              <a:tr h="321810">
                <a:tc>
                  <a:txBody>
                    <a:bodyPr/>
                    <a:lstStyle/>
                    <a:p>
                      <a:r>
                        <a:rPr lang="en-GB" sz="1600" dirty="0" err="1">
                          <a:latin typeface="Century Gothic" panose="020B0502020202020204" pitchFamily="34" charset="0"/>
                        </a:rPr>
                        <a:t>julio</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July</a:t>
                      </a:r>
                    </a:p>
                  </a:txBody>
                  <a:tcPr anchor="ctr"/>
                </a:tc>
                <a:extLst>
                  <a:ext uri="{0D108BD9-81ED-4DB2-BD59-A6C34878D82A}">
                    <a16:rowId xmlns:a16="http://schemas.microsoft.com/office/drawing/2014/main" val="10005"/>
                  </a:ext>
                </a:extLst>
              </a:tr>
              <a:tr h="321810">
                <a:tc>
                  <a:txBody>
                    <a:bodyPr/>
                    <a:lstStyle/>
                    <a:p>
                      <a:r>
                        <a:rPr lang="en-GB" sz="1600" dirty="0">
                          <a:latin typeface="Century Gothic" panose="020B0502020202020204" pitchFamily="34" charset="0"/>
                        </a:rPr>
                        <a:t>el mar</a:t>
                      </a:r>
                    </a:p>
                  </a:txBody>
                  <a:tcPr anchor="ctr"/>
                </a:tc>
                <a:tc>
                  <a:txBody>
                    <a:bodyPr/>
                    <a:lstStyle/>
                    <a:p>
                      <a:r>
                        <a:rPr lang="en-GB" sz="1600" dirty="0">
                          <a:latin typeface="Century Gothic" panose="020B0502020202020204" pitchFamily="34" charset="0"/>
                        </a:rPr>
                        <a:t>sea</a:t>
                      </a:r>
                    </a:p>
                  </a:txBody>
                  <a:tcPr anchor="ctr"/>
                </a:tc>
                <a:extLst>
                  <a:ext uri="{0D108BD9-81ED-4DB2-BD59-A6C34878D82A}">
                    <a16:rowId xmlns:a16="http://schemas.microsoft.com/office/drawing/2014/main" val="10006"/>
                  </a:ext>
                </a:extLst>
              </a:tr>
              <a:tr h="321810">
                <a:tc>
                  <a:txBody>
                    <a:bodyPr/>
                    <a:lstStyle/>
                    <a:p>
                      <a:r>
                        <a:rPr lang="en-GB" sz="1600" dirty="0">
                          <a:latin typeface="Century Gothic" panose="020B0502020202020204" pitchFamily="34" charset="0"/>
                        </a:rPr>
                        <a:t>la </a:t>
                      </a:r>
                      <a:r>
                        <a:rPr lang="en-GB" sz="1600" dirty="0" err="1">
                          <a:latin typeface="Century Gothic" panose="020B0502020202020204" pitchFamily="34" charset="0"/>
                        </a:rPr>
                        <a:t>montaña</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mountain</a:t>
                      </a:r>
                    </a:p>
                  </a:txBody>
                  <a:tcPr anchor="ctr"/>
                </a:tc>
                <a:extLst>
                  <a:ext uri="{0D108BD9-81ED-4DB2-BD59-A6C34878D82A}">
                    <a16:rowId xmlns:a16="http://schemas.microsoft.com/office/drawing/2014/main" val="10007"/>
                  </a:ext>
                </a:extLst>
              </a:tr>
              <a:tr h="321810">
                <a:tc>
                  <a:txBody>
                    <a:bodyPr/>
                    <a:lstStyle/>
                    <a:p>
                      <a:r>
                        <a:rPr lang="en-GB" sz="1600" dirty="0">
                          <a:latin typeface="Century Gothic" panose="020B0502020202020204" pitchFamily="34" charset="0"/>
                        </a:rPr>
                        <a:t>las </a:t>
                      </a:r>
                      <a:r>
                        <a:rPr lang="en-GB" sz="1600" dirty="0" err="1">
                          <a:latin typeface="Century Gothic" panose="020B0502020202020204" pitchFamily="34" charset="0"/>
                        </a:rPr>
                        <a:t>vacaciones</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holidays</a:t>
                      </a:r>
                    </a:p>
                  </a:txBody>
                  <a:tcPr anchor="ctr"/>
                </a:tc>
                <a:extLst>
                  <a:ext uri="{0D108BD9-81ED-4DB2-BD59-A6C34878D82A}">
                    <a16:rowId xmlns:a16="http://schemas.microsoft.com/office/drawing/2014/main" val="10008"/>
                  </a:ext>
                </a:extLst>
              </a:tr>
              <a:tr h="321810">
                <a:tc>
                  <a:txBody>
                    <a:bodyPr/>
                    <a:lstStyle/>
                    <a:p>
                      <a:r>
                        <a:rPr lang="en-GB" sz="1600" dirty="0" err="1">
                          <a:latin typeface="Century Gothic" panose="020B0502020202020204" pitchFamily="34" charset="0"/>
                        </a:rPr>
                        <a:t>cada</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each, every</a:t>
                      </a:r>
                    </a:p>
                  </a:txBody>
                  <a:tcPr anchor="ctr"/>
                </a:tc>
                <a:extLst>
                  <a:ext uri="{0D108BD9-81ED-4DB2-BD59-A6C34878D82A}">
                    <a16:rowId xmlns:a16="http://schemas.microsoft.com/office/drawing/2014/main" val="10009"/>
                  </a:ext>
                </a:extLst>
              </a:tr>
              <a:tr h="321810">
                <a:tc>
                  <a:txBody>
                    <a:bodyPr/>
                    <a:lstStyle/>
                    <a:p>
                      <a:r>
                        <a:rPr lang="en-GB" sz="1600" dirty="0">
                          <a:latin typeface="Century Gothic" panose="020B0502020202020204" pitchFamily="34" charset="0"/>
                        </a:rPr>
                        <a:t>alto</a:t>
                      </a:r>
                    </a:p>
                  </a:txBody>
                  <a:tcPr anchor="ctr"/>
                </a:tc>
                <a:tc>
                  <a:txBody>
                    <a:bodyPr/>
                    <a:lstStyle/>
                    <a:p>
                      <a:r>
                        <a:rPr lang="en-GB" sz="1600" dirty="0">
                          <a:latin typeface="Century Gothic" panose="020B0502020202020204" pitchFamily="34" charset="0"/>
                        </a:rPr>
                        <a:t>tall, high</a:t>
                      </a:r>
                    </a:p>
                  </a:txBody>
                  <a:tcPr anchor="ctr"/>
                </a:tc>
                <a:extLst>
                  <a:ext uri="{0D108BD9-81ED-4DB2-BD59-A6C34878D82A}">
                    <a16:rowId xmlns:a16="http://schemas.microsoft.com/office/drawing/2014/main" val="3522909790"/>
                  </a:ext>
                </a:extLst>
              </a:tr>
              <a:tr h="321810">
                <a:tc>
                  <a:txBody>
                    <a:bodyPr/>
                    <a:lstStyle/>
                    <a:p>
                      <a:r>
                        <a:rPr lang="en-GB" sz="1600" dirty="0">
                          <a:latin typeface="Century Gothic" panose="020B0502020202020204" pitchFamily="34" charset="0"/>
                        </a:rPr>
                        <a:t>de</a:t>
                      </a:r>
                    </a:p>
                  </a:txBody>
                  <a:tcPr anchor="ctr"/>
                </a:tc>
                <a:tc>
                  <a:txBody>
                    <a:bodyPr/>
                    <a:lstStyle/>
                    <a:p>
                      <a:r>
                        <a:rPr lang="en-GB" sz="1600" dirty="0">
                          <a:latin typeface="Century Gothic" panose="020B0502020202020204" pitchFamily="34" charset="0"/>
                        </a:rPr>
                        <a:t>of, from</a:t>
                      </a:r>
                    </a:p>
                  </a:txBody>
                  <a:tcPr anchor="ctr"/>
                </a:tc>
                <a:extLst>
                  <a:ext uri="{0D108BD9-81ED-4DB2-BD59-A6C34878D82A}">
                    <a16:rowId xmlns:a16="http://schemas.microsoft.com/office/drawing/2014/main" val="382010938"/>
                  </a:ext>
                </a:extLst>
              </a:tr>
              <a:tr h="321810">
                <a:tc>
                  <a:txBody>
                    <a:bodyPr/>
                    <a:lstStyle/>
                    <a:p>
                      <a:r>
                        <a:rPr lang="en-GB" sz="1600" dirty="0" err="1">
                          <a:latin typeface="Century Gothic" panose="020B0502020202020204" pitchFamily="34" charset="0"/>
                        </a:rPr>
                        <a:t>durante</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during</a:t>
                      </a:r>
                    </a:p>
                  </a:txBody>
                  <a:tcPr anchor="ctr"/>
                </a:tc>
                <a:extLst>
                  <a:ext uri="{0D108BD9-81ED-4DB2-BD59-A6C34878D82A}">
                    <a16:rowId xmlns:a16="http://schemas.microsoft.com/office/drawing/2014/main" val="10010"/>
                  </a:ext>
                </a:extLst>
              </a:tr>
              <a:tr h="321810">
                <a:tc>
                  <a:txBody>
                    <a:bodyPr/>
                    <a:lstStyle/>
                    <a:p>
                      <a:r>
                        <a:rPr lang="en-GB" sz="1600" dirty="0" err="1">
                          <a:latin typeface="Century Gothic" panose="020B0502020202020204" pitchFamily="34" charset="0"/>
                        </a:rPr>
                        <a:t>normalmente</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usually, normally</a:t>
                      </a:r>
                    </a:p>
                  </a:txBody>
                  <a:tcPr anchor="ctr"/>
                </a:tc>
                <a:extLst>
                  <a:ext uri="{0D108BD9-81ED-4DB2-BD59-A6C34878D82A}">
                    <a16:rowId xmlns:a16="http://schemas.microsoft.com/office/drawing/2014/main" val="10011"/>
                  </a:ext>
                </a:extLst>
              </a:tr>
            </a:tbl>
          </a:graphicData>
        </a:graphic>
      </p:graphicFrame>
      <p:sp>
        <p:nvSpPr>
          <p:cNvPr id="28" name="Rounded Rectangle 27"/>
          <p:cNvSpPr/>
          <p:nvPr/>
        </p:nvSpPr>
        <p:spPr>
          <a:xfrm>
            <a:off x="5162821" y="7802987"/>
            <a:ext cx="1577943" cy="458805"/>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a:t>
            </a:r>
            <a:br>
              <a:rPr lang="en-GB" sz="1400" b="1" dirty="0">
                <a:solidFill>
                  <a:schemeClr val="tx1"/>
                </a:solidFill>
                <a:latin typeface="Century Gothic" panose="020B0502020202020204" pitchFamily="34" charset="0"/>
              </a:rPr>
            </a:br>
            <a:r>
              <a:rPr lang="en-GB" sz="1400" b="1" dirty="0">
                <a:solidFill>
                  <a:schemeClr val="tx1"/>
                </a:solidFill>
                <a:latin typeface="Century Gothic" panose="020B0502020202020204" pitchFamily="34" charset="0"/>
              </a:rPr>
              <a:t>2.2.3 &amp; 2.1.1</a:t>
            </a:r>
          </a:p>
        </p:txBody>
      </p:sp>
      <p:graphicFrame>
        <p:nvGraphicFramePr>
          <p:cNvPr id="30" name="Table 29"/>
          <p:cNvGraphicFramePr>
            <a:graphicFrameLocks noGrp="1"/>
          </p:cNvGraphicFramePr>
          <p:nvPr>
            <p:extLst>
              <p:ext uri="{D42A27DB-BD31-4B8C-83A1-F6EECF244321}">
                <p14:modId xmlns:p14="http://schemas.microsoft.com/office/powerpoint/2010/main" val="2113921748"/>
              </p:ext>
            </p:extLst>
          </p:nvPr>
        </p:nvGraphicFramePr>
        <p:xfrm>
          <a:off x="-35561" y="4243341"/>
          <a:ext cx="625156" cy="4693920"/>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335280">
                <a:tc>
                  <a:txBody>
                    <a:bodyPr/>
                    <a:lstStyle/>
                    <a:p>
                      <a:pPr algn="ct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5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5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5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5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5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5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5280">
                <a:tc>
                  <a:txBody>
                    <a:bodyPr/>
                    <a:lstStyle/>
                    <a:p>
                      <a:pPr algn="ct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5280">
                <a:tc>
                  <a:txBody>
                    <a:bodyPr/>
                    <a:lstStyle/>
                    <a:p>
                      <a:pPr algn="ct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5280">
                <a:tc>
                  <a:txBody>
                    <a:bodyPr/>
                    <a:lstStyle/>
                    <a:p>
                      <a:pPr algn="ct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5280">
                <a:tc>
                  <a:txBody>
                    <a:bodyPr/>
                    <a:lstStyle/>
                    <a:p>
                      <a:pPr algn="ctr"/>
                      <a:r>
                        <a:rPr lang="en-GB" sz="1400" i="1" dirty="0" err="1">
                          <a:latin typeface="Century Gothic" panose="020B0502020202020204" pitchFamily="34" charset="0"/>
                        </a:rPr>
                        <a:t>adj</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01500631"/>
                  </a:ext>
                </a:extLst>
              </a:tr>
              <a:tr h="335280">
                <a:tc>
                  <a:txBody>
                    <a:bodyPr/>
                    <a:lstStyle/>
                    <a:p>
                      <a:pPr algn="ctr"/>
                      <a:r>
                        <a:rPr lang="en-GB" sz="1400" i="1" dirty="0">
                          <a:latin typeface="Century Gothic" panose="020B0502020202020204" pitchFamily="34" charset="0"/>
                        </a:rPr>
                        <a:t>prep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3267114"/>
                  </a:ext>
                </a:extLst>
              </a:tr>
              <a:tr h="335280">
                <a:tc>
                  <a:txBody>
                    <a:bodyPr/>
                    <a:lstStyle/>
                    <a:p>
                      <a:pPr algn="ctr"/>
                      <a:r>
                        <a:rPr lang="en-GB" sz="14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35280">
                <a:tc>
                  <a:txBody>
                    <a:bodyPr/>
                    <a:lstStyle/>
                    <a:p>
                      <a:pPr algn="ctr"/>
                      <a:r>
                        <a:rPr lang="en-GB" sz="14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5154" y="4706644"/>
            <a:ext cx="2107489" cy="1557566"/>
          </a:xfrm>
          <a:prstGeom prst="rect">
            <a:avLst/>
          </a:prstGeom>
        </p:spPr>
      </p:pic>
      <p:sp>
        <p:nvSpPr>
          <p:cNvPr id="2" name="Title 1">
            <a:extLst>
              <a:ext uri="{FF2B5EF4-FFF2-40B4-BE49-F238E27FC236}">
                <a16:creationId xmlns:a16="http://schemas.microsoft.com/office/drawing/2014/main" id="{9AD34FF8-19EE-5A40-97E5-2A84EA49EDC8}"/>
              </a:ext>
            </a:extLst>
          </p:cNvPr>
          <p:cNvSpPr>
            <a:spLocks noGrp="1"/>
          </p:cNvSpPr>
          <p:nvPr>
            <p:ph type="title"/>
          </p:nvPr>
        </p:nvSpPr>
        <p:spPr>
          <a:xfrm>
            <a:off x="152483" y="124662"/>
            <a:ext cx="2036122" cy="501628"/>
          </a:xfrm>
        </p:spPr>
        <p:txBody>
          <a:bodyPr/>
          <a:lstStyle/>
          <a:p>
            <a:r>
              <a:rPr lang="en-GB" sz="2000" b="1" dirty="0">
                <a:solidFill>
                  <a:srgbClr val="FFFFFF"/>
                </a:solidFill>
                <a:latin typeface="Century Gothic" panose="020B0502020202020204" pitchFamily="34" charset="0"/>
              </a:rPr>
              <a:t>T3.1 Semana 1</a:t>
            </a:r>
            <a:endParaRPr lang="en-US" sz="2000" dirty="0"/>
          </a:p>
        </p:txBody>
      </p:sp>
      <p:sp>
        <p:nvSpPr>
          <p:cNvPr id="32"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a:xfrm>
            <a:off x="5877272" y="8368138"/>
            <a:ext cx="736104" cy="635000"/>
          </a:xfrm>
        </p:spPr>
        <p:txBody>
          <a:bodyPr/>
          <a:lstStyle/>
          <a:p>
            <a:r>
              <a:rPr lang="en-GB" altLang="en-US" dirty="0"/>
              <a:t>35</a:t>
            </a: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4614" y="6668139"/>
            <a:ext cx="996950" cy="996950"/>
          </a:xfrm>
          <a:prstGeom prst="rect">
            <a:avLst/>
          </a:prstGeom>
        </p:spPr>
      </p:pic>
      <p:sp>
        <p:nvSpPr>
          <p:cNvPr id="29" name="Rectangle 28">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766103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6" name="Rectangle 5"/>
          <p:cNvSpPr/>
          <p:nvPr/>
        </p:nvSpPr>
        <p:spPr>
          <a:xfrm>
            <a:off x="332656" y="1547664"/>
            <a:ext cx="3429000" cy="6047809"/>
          </a:xfrm>
          <a:prstGeom prst="rect">
            <a:avLst/>
          </a:prstGeom>
        </p:spPr>
        <p:txBody>
          <a:bodyPr>
            <a:spAutoFit/>
          </a:bodyPr>
          <a:lstStyle/>
          <a:p>
            <a:r>
              <a:rPr lang="es-ES" b="1" dirty="0">
                <a:solidFill>
                  <a:srgbClr val="000000"/>
                </a:solidFill>
                <a:latin typeface="Century Gothic" panose="020B0502020202020204" pitchFamily="34" charset="0"/>
              </a:rPr>
              <a:t>Un hombre sin cabeza</a:t>
            </a:r>
            <a:br>
              <a:rPr lang="es-ES" b="1" dirty="0">
                <a:solidFill>
                  <a:srgbClr val="000000"/>
                </a:solidFill>
                <a:latin typeface="Century Gothic" panose="020B0502020202020204" pitchFamily="34" charset="0"/>
              </a:rPr>
            </a:br>
            <a:r>
              <a:rPr lang="es-ES" dirty="0">
                <a:solidFill>
                  <a:srgbClr val="000000"/>
                </a:solidFill>
                <a:latin typeface="Century Gothic" panose="020B0502020202020204" pitchFamily="34" charset="0"/>
              </a:rPr>
              <a:t>(</a:t>
            </a:r>
            <a:r>
              <a:rPr lang="en-GB" dirty="0">
                <a:latin typeface="Century Gothic" panose="020B0502020202020204" pitchFamily="34" charset="0"/>
              </a:rPr>
              <a:t>Armando José </a:t>
            </a:r>
            <a:r>
              <a:rPr lang="en-GB" dirty="0" err="1">
                <a:latin typeface="Century Gothic" panose="020B0502020202020204" pitchFamily="34" charset="0"/>
              </a:rPr>
              <a:t>Sequera</a:t>
            </a:r>
            <a:r>
              <a:rPr lang="en-GB" dirty="0">
                <a:latin typeface="Century Gothic" panose="020B0502020202020204" pitchFamily="34" charset="0"/>
              </a:rPr>
              <a:t>)</a:t>
            </a:r>
          </a:p>
          <a:p>
            <a:pPr lvl="0">
              <a:lnSpc>
                <a:spcPct val="150000"/>
              </a:lnSpc>
            </a:pPr>
            <a:endParaRPr lang="es-ES" b="1" dirty="0">
              <a:solidFill>
                <a:srgbClr val="000000"/>
              </a:solidFill>
              <a:latin typeface="Century Gothic" panose="020B0502020202020204" pitchFamily="34" charset="0"/>
            </a:endParaRPr>
          </a:p>
          <a:p>
            <a:pPr lvl="0">
              <a:lnSpc>
                <a:spcPct val="150000"/>
              </a:lnSpc>
            </a:pPr>
            <a:r>
              <a:rPr lang="es-ES" dirty="0">
                <a:solidFill>
                  <a:srgbClr val="000000"/>
                </a:solidFill>
                <a:latin typeface="Century Gothic" panose="020B0502020202020204" pitchFamily="34" charset="0"/>
              </a:rPr>
              <a:t> Un hombre sin cabeza</a:t>
            </a:r>
          </a:p>
          <a:p>
            <a:pPr lvl="0">
              <a:lnSpc>
                <a:spcPct val="150000"/>
              </a:lnSpc>
            </a:pPr>
            <a:r>
              <a:rPr lang="es-ES" dirty="0">
                <a:solidFill>
                  <a:srgbClr val="000000"/>
                </a:solidFill>
                <a:latin typeface="Century Gothic" panose="020B0502020202020204" pitchFamily="34" charset="0"/>
              </a:rPr>
              <a:t>no puede usar sombrero.</a:t>
            </a:r>
          </a:p>
          <a:p>
            <a:pPr lvl="0">
              <a:lnSpc>
                <a:spcPct val="150000"/>
              </a:lnSpc>
            </a:pPr>
            <a:r>
              <a:rPr lang="es-ES" dirty="0">
                <a:solidFill>
                  <a:srgbClr val="000000"/>
                </a:solidFill>
                <a:latin typeface="Century Gothic" panose="020B0502020202020204" pitchFamily="34" charset="0"/>
              </a:rPr>
              <a:t>Pero éste no es</a:t>
            </a:r>
          </a:p>
          <a:p>
            <a:pPr lvl="0">
              <a:lnSpc>
                <a:spcPct val="150000"/>
              </a:lnSpc>
            </a:pPr>
            <a:r>
              <a:rPr lang="es-ES" dirty="0">
                <a:solidFill>
                  <a:srgbClr val="000000"/>
                </a:solidFill>
                <a:latin typeface="Century Gothic" panose="020B0502020202020204" pitchFamily="34" charset="0"/>
              </a:rPr>
              <a:t>su mayor problema:</a:t>
            </a:r>
          </a:p>
          <a:p>
            <a:pPr lvl="0">
              <a:lnSpc>
                <a:spcPct val="150000"/>
              </a:lnSpc>
            </a:pPr>
            <a:r>
              <a:rPr lang="es-ES" dirty="0">
                <a:solidFill>
                  <a:srgbClr val="000000"/>
                </a:solidFill>
                <a:latin typeface="Century Gothic" panose="020B0502020202020204" pitchFamily="34" charset="0"/>
              </a:rPr>
              <a:t>no puede pensar,</a:t>
            </a:r>
          </a:p>
          <a:p>
            <a:pPr lvl="0">
              <a:lnSpc>
                <a:spcPct val="150000"/>
              </a:lnSpc>
            </a:pPr>
            <a:r>
              <a:rPr lang="es-ES" dirty="0">
                <a:solidFill>
                  <a:srgbClr val="000000"/>
                </a:solidFill>
                <a:latin typeface="Century Gothic" panose="020B0502020202020204" pitchFamily="34" charset="0"/>
              </a:rPr>
              <a:t>no puede leer,</a:t>
            </a:r>
          </a:p>
          <a:p>
            <a:pPr lvl="0">
              <a:lnSpc>
                <a:spcPct val="150000"/>
              </a:lnSpc>
            </a:pPr>
            <a:r>
              <a:rPr lang="es-ES" dirty="0">
                <a:solidFill>
                  <a:srgbClr val="000000"/>
                </a:solidFill>
                <a:latin typeface="Century Gothic" panose="020B0502020202020204" pitchFamily="34" charset="0"/>
              </a:rPr>
              <a:t>no puede cantar,</a:t>
            </a:r>
          </a:p>
          <a:p>
            <a:pPr lvl="0">
              <a:lnSpc>
                <a:spcPct val="150000"/>
              </a:lnSpc>
            </a:pPr>
            <a:r>
              <a:rPr lang="es-ES" dirty="0">
                <a:solidFill>
                  <a:srgbClr val="000000"/>
                </a:solidFill>
                <a:latin typeface="Century Gothic" panose="020B0502020202020204" pitchFamily="34" charset="0"/>
              </a:rPr>
              <a:t>no puede comer</a:t>
            </a:r>
          </a:p>
          <a:p>
            <a:pPr lvl="0">
              <a:lnSpc>
                <a:spcPct val="150000"/>
              </a:lnSpc>
            </a:pPr>
            <a:r>
              <a:rPr lang="es-ES" dirty="0">
                <a:solidFill>
                  <a:srgbClr val="000000"/>
                </a:solidFill>
                <a:latin typeface="Century Gothic" panose="020B0502020202020204" pitchFamily="34" charset="0"/>
              </a:rPr>
              <a:t>No puede escuchar,</a:t>
            </a:r>
          </a:p>
          <a:p>
            <a:pPr lvl="0">
              <a:lnSpc>
                <a:spcPct val="150000"/>
              </a:lnSpc>
            </a:pPr>
            <a:r>
              <a:rPr lang="es-ES" dirty="0">
                <a:solidFill>
                  <a:srgbClr val="000000"/>
                </a:solidFill>
                <a:latin typeface="Century Gothic" panose="020B0502020202020204" pitchFamily="34" charset="0"/>
              </a:rPr>
              <a:t>ni puede entender,</a:t>
            </a:r>
          </a:p>
          <a:p>
            <a:pPr lvl="0">
              <a:lnSpc>
                <a:spcPct val="150000"/>
              </a:lnSpc>
            </a:pPr>
            <a:r>
              <a:rPr lang="es-ES" dirty="0">
                <a:solidFill>
                  <a:srgbClr val="000000"/>
                </a:solidFill>
                <a:latin typeface="Century Gothic" panose="020B0502020202020204" pitchFamily="34" charset="0"/>
              </a:rPr>
              <a:t>que para amar y besar</a:t>
            </a:r>
          </a:p>
          <a:p>
            <a:pPr lvl="0">
              <a:lnSpc>
                <a:spcPct val="150000"/>
              </a:lnSpc>
            </a:pPr>
            <a:r>
              <a:rPr lang="es-ES" dirty="0">
                <a:solidFill>
                  <a:srgbClr val="000000"/>
                </a:solidFill>
                <a:latin typeface="Century Gothic" panose="020B0502020202020204" pitchFamily="34" charset="0"/>
              </a:rPr>
              <a:t>cabeza debe tener.</a:t>
            </a:r>
          </a:p>
        </p:txBody>
      </p:sp>
      <p:sp>
        <p:nvSpPr>
          <p:cNvPr id="8" name="Rounded Rectangle 7"/>
          <p:cNvSpPr/>
          <p:nvPr/>
        </p:nvSpPr>
        <p:spPr>
          <a:xfrm>
            <a:off x="5035000" y="7595473"/>
            <a:ext cx="1627040" cy="729788"/>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Revisit vocab 2.2.4 &amp; 2.1.2</a:t>
            </a:r>
          </a:p>
        </p:txBody>
      </p:sp>
      <p:pic>
        <p:nvPicPr>
          <p:cNvPr id="9" name="Picture 2" descr="Image result for headless clipar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5024" y="1836452"/>
            <a:ext cx="1606068" cy="16648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clker.com/cliparts/8/a/4/7/11949864331460157366tophat_benji_park_01.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7111" y="1566862"/>
            <a:ext cx="848034" cy="6021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7BAE15-C528-3046-8E61-A2967F2CDE06}"/>
              </a:ext>
            </a:extLst>
          </p:cNvPr>
          <p:cNvSpPr>
            <a:spLocks noGrp="1"/>
          </p:cNvSpPr>
          <p:nvPr>
            <p:ph type="title"/>
          </p:nvPr>
        </p:nvSpPr>
        <p:spPr>
          <a:xfrm>
            <a:off x="181291" y="145319"/>
            <a:ext cx="2007314" cy="432048"/>
          </a:xfrm>
        </p:spPr>
        <p:txBody>
          <a:bodyPr/>
          <a:lstStyle/>
          <a:p>
            <a:r>
              <a:rPr lang="en-GB" sz="2000" b="1" dirty="0">
                <a:solidFill>
                  <a:srgbClr val="FFFFFF"/>
                </a:solidFill>
                <a:latin typeface="Century Gothic" panose="020B0502020202020204" pitchFamily="34" charset="0"/>
              </a:rPr>
              <a:t>T3.1 Semana 2</a:t>
            </a:r>
            <a:endParaRPr lang="en-US" sz="2000" dirty="0"/>
          </a:p>
        </p:txBody>
      </p:sp>
      <p:sp>
        <p:nvSpPr>
          <p:cNvPr id="11"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36</a:t>
            </a:r>
          </a:p>
        </p:txBody>
      </p:sp>
      <p:graphicFrame>
        <p:nvGraphicFramePr>
          <p:cNvPr id="12" name="Table 11"/>
          <p:cNvGraphicFramePr>
            <a:graphicFrameLocks noGrp="1"/>
          </p:cNvGraphicFramePr>
          <p:nvPr>
            <p:extLst>
              <p:ext uri="{D42A27DB-BD31-4B8C-83A1-F6EECF244321}">
                <p14:modId xmlns:p14="http://schemas.microsoft.com/office/powerpoint/2010/main" val="1449787934"/>
              </p:ext>
            </p:extLst>
          </p:nvPr>
        </p:nvGraphicFramePr>
        <p:xfrm>
          <a:off x="3356992" y="4597841"/>
          <a:ext cx="3305048" cy="1763400"/>
        </p:xfrm>
        <a:graphic>
          <a:graphicData uri="http://schemas.openxmlformats.org/drawingml/2006/table">
            <a:tbl>
              <a:tblPr>
                <a:tableStyleId>{5940675A-B579-460E-94D1-54222C63F5DA}</a:tableStyleId>
              </a:tblPr>
              <a:tblGrid>
                <a:gridCol w="1296144">
                  <a:extLst>
                    <a:ext uri="{9D8B030D-6E8A-4147-A177-3AD203B41FA5}">
                      <a16:colId xmlns:a16="http://schemas.microsoft.com/office/drawing/2014/main" val="20000"/>
                    </a:ext>
                  </a:extLst>
                </a:gridCol>
                <a:gridCol w="2008904">
                  <a:extLst>
                    <a:ext uri="{9D8B030D-6E8A-4147-A177-3AD203B41FA5}">
                      <a16:colId xmlns:a16="http://schemas.microsoft.com/office/drawing/2014/main" val="20001"/>
                    </a:ext>
                  </a:extLst>
                </a:gridCol>
              </a:tblGrid>
              <a:tr h="284578">
                <a:tc>
                  <a:txBody>
                    <a:bodyPr/>
                    <a:lstStyle/>
                    <a:p>
                      <a:pPr algn="l" fontAlgn="b"/>
                      <a:r>
                        <a:rPr lang="en-GB" sz="1700" b="0" i="0" u="none" strike="noStrike" dirty="0" err="1">
                          <a:solidFill>
                            <a:srgbClr val="000000"/>
                          </a:solidFill>
                          <a:effectLst/>
                          <a:latin typeface="Century Gothic" panose="020B0502020202020204" pitchFamily="34" charset="0"/>
                        </a:rPr>
                        <a:t>pensar</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b="0" i="0" u="none" strike="noStrike" dirty="0">
                          <a:solidFill>
                            <a:srgbClr val="000000"/>
                          </a:solidFill>
                          <a:effectLst/>
                          <a:latin typeface="Century Gothic" panose="020B0502020202020204" pitchFamily="34" charset="0"/>
                        </a:rPr>
                        <a:t>to think, thinking</a:t>
                      </a:r>
                    </a:p>
                  </a:txBody>
                  <a:tcPr marL="90000" marR="90000" marT="46800" marB="46800" anchor="b"/>
                </a:tc>
                <a:extLst>
                  <a:ext uri="{0D108BD9-81ED-4DB2-BD59-A6C34878D82A}">
                    <a16:rowId xmlns:a16="http://schemas.microsoft.com/office/drawing/2014/main" val="10002"/>
                  </a:ext>
                </a:extLst>
              </a:tr>
              <a:tr h="284578">
                <a:tc>
                  <a:txBody>
                    <a:bodyPr/>
                    <a:lstStyle/>
                    <a:p>
                      <a:pPr algn="l" fontAlgn="b"/>
                      <a:r>
                        <a:rPr lang="en-GB" sz="1700" b="0" i="0" u="none" strike="noStrike" dirty="0" err="1">
                          <a:solidFill>
                            <a:srgbClr val="000000"/>
                          </a:solidFill>
                          <a:effectLst/>
                          <a:latin typeface="Century Gothic" panose="020B0502020202020204" pitchFamily="34" charset="0"/>
                        </a:rPr>
                        <a:t>amar</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b="0" i="0" u="none" strike="noStrike" dirty="0">
                          <a:solidFill>
                            <a:srgbClr val="000000"/>
                          </a:solidFill>
                          <a:effectLst/>
                          <a:latin typeface="Century Gothic" panose="020B0502020202020204" pitchFamily="34" charset="0"/>
                        </a:rPr>
                        <a:t>to love, loving</a:t>
                      </a:r>
                    </a:p>
                  </a:txBody>
                  <a:tcPr marL="90000" marR="90000" marT="46800" marB="46800" anchor="b"/>
                </a:tc>
                <a:extLst>
                  <a:ext uri="{0D108BD9-81ED-4DB2-BD59-A6C34878D82A}">
                    <a16:rowId xmlns:a16="http://schemas.microsoft.com/office/drawing/2014/main" val="3581540275"/>
                  </a:ext>
                </a:extLst>
              </a:tr>
              <a:tr h="284578">
                <a:tc>
                  <a:txBody>
                    <a:bodyPr/>
                    <a:lstStyle/>
                    <a:p>
                      <a:pPr algn="l" fontAlgn="b"/>
                      <a:r>
                        <a:rPr lang="en-GB" sz="1700" b="0" i="0" u="none" strike="noStrike" dirty="0">
                          <a:solidFill>
                            <a:srgbClr val="000000"/>
                          </a:solidFill>
                          <a:effectLst/>
                          <a:latin typeface="Century Gothic" panose="020B0502020202020204" pitchFamily="34" charset="0"/>
                        </a:rPr>
                        <a:t>el hombre</a:t>
                      </a:r>
                    </a:p>
                  </a:txBody>
                  <a:tcPr marL="90000" marR="90000" marT="46800" marB="46800" anchor="b"/>
                </a:tc>
                <a:tc>
                  <a:txBody>
                    <a:bodyPr/>
                    <a:lstStyle/>
                    <a:p>
                      <a:pPr algn="l" fontAlgn="b"/>
                      <a:r>
                        <a:rPr lang="en-GB" sz="1700" b="0" i="0" u="none" strike="noStrike" dirty="0">
                          <a:solidFill>
                            <a:srgbClr val="000000"/>
                          </a:solidFill>
                          <a:effectLst/>
                          <a:latin typeface="Century Gothic" panose="020B0502020202020204" pitchFamily="34" charset="0"/>
                        </a:rPr>
                        <a:t>man</a:t>
                      </a:r>
                    </a:p>
                  </a:txBody>
                  <a:tcPr marL="90000" marR="90000" marT="46800" marB="46800" anchor="b"/>
                </a:tc>
                <a:extLst>
                  <a:ext uri="{0D108BD9-81ED-4DB2-BD59-A6C34878D82A}">
                    <a16:rowId xmlns:a16="http://schemas.microsoft.com/office/drawing/2014/main" val="2595107529"/>
                  </a:ext>
                </a:extLst>
              </a:tr>
              <a:tr h="284578">
                <a:tc>
                  <a:txBody>
                    <a:bodyPr/>
                    <a:lstStyle/>
                    <a:p>
                      <a:pPr algn="l" fontAlgn="b"/>
                      <a:r>
                        <a:rPr lang="en-GB" sz="1700" b="0" i="0" u="none" strike="noStrike" dirty="0">
                          <a:solidFill>
                            <a:srgbClr val="000000"/>
                          </a:solidFill>
                          <a:effectLst/>
                          <a:latin typeface="Century Gothic" panose="020B0502020202020204" pitchFamily="34" charset="0"/>
                        </a:rPr>
                        <a:t>la </a:t>
                      </a:r>
                      <a:r>
                        <a:rPr lang="en-GB" sz="1700" b="0" i="0" u="none" strike="noStrike" dirty="0" err="1">
                          <a:solidFill>
                            <a:srgbClr val="000000"/>
                          </a:solidFill>
                          <a:effectLst/>
                          <a:latin typeface="Century Gothic" panose="020B0502020202020204" pitchFamily="34" charset="0"/>
                        </a:rPr>
                        <a:t>cabeza</a:t>
                      </a:r>
                      <a:endParaRPr lang="en-GB" sz="17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700" b="0" i="0" u="none" strike="noStrike" dirty="0">
                          <a:solidFill>
                            <a:srgbClr val="000000"/>
                          </a:solidFill>
                          <a:effectLst/>
                          <a:latin typeface="Century Gothic" panose="020B0502020202020204" pitchFamily="34" charset="0"/>
                        </a:rPr>
                        <a:t>head</a:t>
                      </a:r>
                    </a:p>
                  </a:txBody>
                  <a:tcPr marL="90000" marR="90000" marT="46800" marB="46800" anchor="b"/>
                </a:tc>
                <a:extLst>
                  <a:ext uri="{0D108BD9-81ED-4DB2-BD59-A6C34878D82A}">
                    <a16:rowId xmlns:a16="http://schemas.microsoft.com/office/drawing/2014/main" val="3296267384"/>
                  </a:ext>
                </a:extLst>
              </a:tr>
              <a:tr h="284578">
                <a:tc>
                  <a:txBody>
                    <a:bodyPr/>
                    <a:lstStyle/>
                    <a:p>
                      <a:pPr algn="l" fontAlgn="b"/>
                      <a:r>
                        <a:rPr lang="en-GB" sz="1700" b="0" i="0" u="none" strike="noStrike" dirty="0">
                          <a:solidFill>
                            <a:srgbClr val="000000"/>
                          </a:solidFill>
                          <a:effectLst/>
                          <a:latin typeface="Century Gothic" panose="020B0502020202020204" pitchFamily="34" charset="0"/>
                        </a:rPr>
                        <a:t>sin</a:t>
                      </a:r>
                    </a:p>
                  </a:txBody>
                  <a:tcPr marL="90000" marR="90000" marT="46800" marB="46800" anchor="b"/>
                </a:tc>
                <a:tc>
                  <a:txBody>
                    <a:bodyPr/>
                    <a:lstStyle/>
                    <a:p>
                      <a:pPr algn="l" fontAlgn="b"/>
                      <a:r>
                        <a:rPr lang="en-GB" sz="1700" b="0" i="0" u="none" strike="noStrike" dirty="0">
                          <a:solidFill>
                            <a:srgbClr val="000000"/>
                          </a:solidFill>
                          <a:effectLst/>
                          <a:latin typeface="Century Gothic" panose="020B0502020202020204" pitchFamily="34" charset="0"/>
                        </a:rPr>
                        <a:t>without</a:t>
                      </a:r>
                    </a:p>
                  </a:txBody>
                  <a:tcPr marL="90000" marR="90000" marT="46800" marB="46800" anchor="b"/>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99550221"/>
              </p:ext>
            </p:extLst>
          </p:nvPr>
        </p:nvGraphicFramePr>
        <p:xfrm>
          <a:off x="2780928" y="4528815"/>
          <a:ext cx="668422" cy="1830310"/>
        </p:xfrm>
        <a:graphic>
          <a:graphicData uri="http://schemas.openxmlformats.org/drawingml/2006/table">
            <a:tbl>
              <a:tblPr firstRow="1" bandRow="1">
                <a:tableStyleId>{5940675A-B579-460E-94D1-54222C63F5DA}</a:tableStyleId>
              </a:tblPr>
              <a:tblGrid>
                <a:gridCol w="668422">
                  <a:extLst>
                    <a:ext uri="{9D8B030D-6E8A-4147-A177-3AD203B41FA5}">
                      <a16:colId xmlns:a16="http://schemas.microsoft.com/office/drawing/2014/main" val="2767852503"/>
                    </a:ext>
                  </a:extLst>
                </a:gridCol>
              </a:tblGrid>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5844552"/>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970907"/>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5441435"/>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nf</a:t>
                      </a:r>
                      <a:endParaRPr lang="en-GB" sz="1400" i="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466364"/>
                  </a:ext>
                </a:extLst>
              </a:tr>
              <a:tr h="366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prep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2904374"/>
                  </a:ext>
                </a:extLst>
              </a:tr>
            </a:tbl>
          </a:graphicData>
        </a:graphic>
      </p:graphicFrame>
    </p:spTree>
    <p:extLst>
      <p:ext uri="{BB962C8B-B14F-4D97-AF65-F5344CB8AC3E}">
        <p14:creationId xmlns:p14="http://schemas.microsoft.com/office/powerpoint/2010/main" val="2466071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a:extLst>
              <a:ext uri="{FF2B5EF4-FFF2-40B4-BE49-F238E27FC236}">
                <a16:creationId xmlns:a16="http://schemas.microsoft.com/office/drawing/2014/main" id="{62EBD834-1E2D-44FA-960B-D5E01CB2C65F}"/>
              </a:ext>
            </a:extLst>
          </p:cNvPr>
          <p:cNvSpPr/>
          <p:nvPr/>
        </p:nvSpPr>
        <p:spPr>
          <a:xfrm>
            <a:off x="172381" y="8621112"/>
            <a:ext cx="4729101" cy="343376"/>
          </a:xfrm>
          <a:prstGeom prst="rect">
            <a:avLst/>
          </a:prstGeom>
          <a:solidFill>
            <a:schemeClr val="bg1">
              <a:lumMod val="9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chemeClr val="tx1"/>
                </a:solidFill>
                <a:latin typeface="Century Gothic" panose="020B0502020202020204" pitchFamily="34" charset="0"/>
              </a:rPr>
              <a:t>T3.2 Semana 1 &amp; 2: Revision and assessment</a:t>
            </a:r>
          </a:p>
        </p:txBody>
      </p:sp>
      <p:sp>
        <p:nvSpPr>
          <p:cNvPr id="6" name="Rectangle 5"/>
          <p:cNvSpPr/>
          <p:nvPr/>
        </p:nvSpPr>
        <p:spPr>
          <a:xfrm>
            <a:off x="98603" y="595685"/>
            <a:ext cx="6317755"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Present tense: -</a:t>
            </a:r>
            <a:r>
              <a:rPr lang="en-GB" b="1" dirty="0" err="1">
                <a:solidFill>
                  <a:srgbClr val="000000"/>
                </a:solidFill>
                <a:latin typeface="Century Gothic" panose="020B0502020202020204" pitchFamily="34" charset="0"/>
              </a:rPr>
              <a:t>ar</a:t>
            </a:r>
            <a:r>
              <a:rPr lang="en-GB" b="1" dirty="0">
                <a:solidFill>
                  <a:srgbClr val="000000"/>
                </a:solidFill>
                <a:latin typeface="Century Gothic" panose="020B0502020202020204" pitchFamily="34" charset="0"/>
              </a:rPr>
              <a:t> regular verbs and FIVE irregular verbs</a:t>
            </a:r>
          </a:p>
        </p:txBody>
      </p:sp>
      <p:sp>
        <p:nvSpPr>
          <p:cNvPr id="8" name="Rectangle 1"/>
          <p:cNvSpPr>
            <a:spLocks noChangeArrowheads="1"/>
          </p:cNvSpPr>
          <p:nvPr/>
        </p:nvSpPr>
        <p:spPr bwMode="auto">
          <a:xfrm>
            <a:off x="89547" y="912728"/>
            <a:ext cx="66518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676275" algn="l"/>
              </a:tabLst>
              <a:defRPr>
                <a:solidFill>
                  <a:schemeClr val="tx1"/>
                </a:solidFill>
                <a:latin typeface="Arial" panose="020B0604020202020204" pitchFamily="34" charset="0"/>
              </a:defRPr>
            </a:lvl1pPr>
            <a:lvl2pPr eaLnBrk="0" hangingPunct="0">
              <a:tabLst>
                <a:tab pos="676275" algn="l"/>
              </a:tabLst>
              <a:defRPr>
                <a:solidFill>
                  <a:schemeClr val="tx1"/>
                </a:solidFill>
                <a:latin typeface="Arial" panose="020B0604020202020204" pitchFamily="34" charset="0"/>
              </a:defRPr>
            </a:lvl2pPr>
            <a:lvl3pPr eaLnBrk="0" hangingPunct="0">
              <a:tabLst>
                <a:tab pos="676275" algn="l"/>
              </a:tabLst>
              <a:defRPr>
                <a:solidFill>
                  <a:schemeClr val="tx1"/>
                </a:solidFill>
                <a:latin typeface="Arial" panose="020B0604020202020204" pitchFamily="34" charset="0"/>
              </a:defRPr>
            </a:lvl3pPr>
            <a:lvl4pPr eaLnBrk="0" hangingPunct="0">
              <a:tabLst>
                <a:tab pos="676275" algn="l"/>
              </a:tabLst>
              <a:defRPr>
                <a:solidFill>
                  <a:schemeClr val="tx1"/>
                </a:solidFill>
                <a:latin typeface="Arial" panose="020B0604020202020204" pitchFamily="34" charset="0"/>
              </a:defRPr>
            </a:lvl4pPr>
            <a:lvl5pPr eaLnBrk="0" hangingPunct="0">
              <a:tabLst>
                <a:tab pos="676275" algn="l"/>
              </a:tabLst>
              <a:defRPr>
                <a:solidFill>
                  <a:schemeClr val="tx1"/>
                </a:solidFill>
                <a:latin typeface="Arial" panose="020B0604020202020204" pitchFamily="34" charset="0"/>
              </a:defRPr>
            </a:lvl5pPr>
            <a:lvl6pPr eaLnBrk="0" fontAlgn="base" hangingPunct="0">
              <a:spcBef>
                <a:spcPct val="0"/>
              </a:spcBef>
              <a:spcAft>
                <a:spcPct val="0"/>
              </a:spcAft>
              <a:tabLst>
                <a:tab pos="676275" algn="l"/>
              </a:tabLst>
              <a:defRPr>
                <a:solidFill>
                  <a:schemeClr val="tx1"/>
                </a:solidFill>
                <a:latin typeface="Arial" panose="020B0604020202020204" pitchFamily="34" charset="0"/>
              </a:defRPr>
            </a:lvl6pPr>
            <a:lvl7pPr eaLnBrk="0" fontAlgn="base" hangingPunct="0">
              <a:spcBef>
                <a:spcPct val="0"/>
              </a:spcBef>
              <a:spcAft>
                <a:spcPct val="0"/>
              </a:spcAft>
              <a:tabLst>
                <a:tab pos="676275" algn="l"/>
              </a:tabLst>
              <a:defRPr>
                <a:solidFill>
                  <a:schemeClr val="tx1"/>
                </a:solidFill>
                <a:latin typeface="Arial" panose="020B0604020202020204" pitchFamily="34" charset="0"/>
              </a:defRPr>
            </a:lvl7pPr>
            <a:lvl8pPr eaLnBrk="0" fontAlgn="base" hangingPunct="0">
              <a:spcBef>
                <a:spcPct val="0"/>
              </a:spcBef>
              <a:spcAft>
                <a:spcPct val="0"/>
              </a:spcAft>
              <a:tabLst>
                <a:tab pos="676275" algn="l"/>
              </a:tabLst>
              <a:defRPr>
                <a:solidFill>
                  <a:schemeClr val="tx1"/>
                </a:solidFill>
                <a:latin typeface="Arial" panose="020B0604020202020204" pitchFamily="34" charset="0"/>
              </a:defRPr>
            </a:lvl8pPr>
            <a:lvl9pPr eaLnBrk="0" fontAlgn="base" hangingPunct="0">
              <a:spcBef>
                <a:spcPct val="0"/>
              </a:spcBef>
              <a:spcAft>
                <a:spcPct val="0"/>
              </a:spcAft>
              <a:tabLst>
                <a:tab pos="6762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76275" algn="l"/>
              </a:tabLst>
            </a:pPr>
            <a:r>
              <a:rPr kumimoji="0" lang="en-GB" altLang="en-US" sz="1200" b="0" i="0" u="none" strike="noStrike" cap="none" normalizeH="0" baseline="0" dirty="0">
                <a:ln>
                  <a:noFill/>
                </a:ln>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Choose five regular -AR </a:t>
            </a:r>
            <a:r>
              <a:rPr kumimoji="0" lang="en-GB" altLang="en-US" sz="1200" b="0" i="0" u="none" strike="noStrike" cap="none" normalizeH="0" dirty="0">
                <a:ln>
                  <a:noFill/>
                </a:ln>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verbs and ESTAR, SER, TENER, HACER, DAR. Write them and the English below. Then write a sentence with each verb, in the present tense.  </a:t>
            </a:r>
            <a:br>
              <a:rPr kumimoji="0" lang="en-GB" altLang="en-US" sz="1200" b="0" i="0" u="none" strike="noStrike" cap="none" normalizeH="0" dirty="0">
                <a:ln>
                  <a:noFill/>
                </a:ln>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br>
            <a:r>
              <a:rPr kumimoji="0" lang="en-GB" altLang="en-US" sz="1200" b="0" i="0" u="none" strike="noStrike" cap="none" normalizeH="0" dirty="0">
                <a:ln>
                  <a:noFill/>
                </a:ln>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Use a variety of subjects: I, you, s/he, they.</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Table 9"/>
          <p:cNvGraphicFramePr>
            <a:graphicFrameLocks noGrp="1"/>
          </p:cNvGraphicFramePr>
          <p:nvPr/>
        </p:nvGraphicFramePr>
        <p:xfrm>
          <a:off x="172381" y="1623826"/>
          <a:ext cx="4192723" cy="2755742"/>
        </p:xfrm>
        <a:graphic>
          <a:graphicData uri="http://schemas.openxmlformats.org/drawingml/2006/table">
            <a:tbl>
              <a:tblPr firstRow="1" firstCol="1" bandRow="1"/>
              <a:tblGrid>
                <a:gridCol w="376299">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250522">
                <a:tc>
                  <a:txBody>
                    <a:bodyPr/>
                    <a:lstStyle/>
                    <a:p>
                      <a:pP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0" dirty="0">
                          <a:effectLst/>
                          <a:latin typeface="Century Gothic" panose="020B0502020202020204" pitchFamily="34" charset="0"/>
                          <a:ea typeface="SimSun" panose="02010600030101010101" pitchFamily="2" charset="-122"/>
                          <a:cs typeface="Times New Roman" panose="02020603050405020304" pitchFamily="18" charset="0"/>
                        </a:rPr>
                        <a:t>Word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0" dirty="0">
                          <a:effectLst/>
                          <a:latin typeface="Century Gothic" panose="020B0502020202020204" pitchFamily="34" charset="0"/>
                          <a:ea typeface="SimSun" panose="02010600030101010101" pitchFamily="2" charset="-122"/>
                          <a:cs typeface="Times New Roman" panose="02020603050405020304" pitchFamily="18" charset="0"/>
                        </a:rPr>
                        <a:t>English meaning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0522">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12" name="Table 11"/>
          <p:cNvGraphicFramePr>
            <a:graphicFrameLocks noGrp="1"/>
          </p:cNvGraphicFramePr>
          <p:nvPr/>
        </p:nvGraphicFramePr>
        <p:xfrm>
          <a:off x="172381" y="4444333"/>
          <a:ext cx="6568987" cy="4037330"/>
        </p:xfrm>
        <a:graphic>
          <a:graphicData uri="http://schemas.openxmlformats.org/drawingml/2006/table">
            <a:tbl>
              <a:tblPr firstRow="1" firstCol="1" bandRow="1"/>
              <a:tblGrid>
                <a:gridCol w="359410">
                  <a:extLst>
                    <a:ext uri="{9D8B030D-6E8A-4147-A177-3AD203B41FA5}">
                      <a16:colId xmlns:a16="http://schemas.microsoft.com/office/drawing/2014/main" val="20000"/>
                    </a:ext>
                  </a:extLst>
                </a:gridCol>
                <a:gridCol w="6209577">
                  <a:extLst>
                    <a:ext uri="{9D8B030D-6E8A-4147-A177-3AD203B41FA5}">
                      <a16:colId xmlns:a16="http://schemas.microsoft.com/office/drawing/2014/main" val="20001"/>
                    </a:ext>
                  </a:extLst>
                </a:gridCol>
              </a:tblGrid>
              <a:tr h="367030">
                <a:tc>
                  <a:txBody>
                    <a:bodyPr/>
                    <a:lstStyle/>
                    <a:p>
                      <a:pPr algn="ct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0" dirty="0">
                          <a:effectLst/>
                          <a:latin typeface="Century Gothic" panose="020B0502020202020204" pitchFamily="34" charset="0"/>
                          <a:ea typeface="SimSun" panose="02010600030101010101" pitchFamily="2" charset="-122"/>
                          <a:cs typeface="Times New Roman" panose="02020603050405020304" pitchFamily="18" charset="0"/>
                        </a:rPr>
                        <a:t>Sentences</a:t>
                      </a:r>
                      <a:endParaRPr lang="en-GB" sz="1600" b="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1</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2</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3</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4</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5</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6</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7</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8</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9</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10</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nvGraphicFramePr>
        <p:xfrm>
          <a:off x="3935773" y="1837641"/>
          <a:ext cx="2808312" cy="1060450"/>
        </p:xfrm>
        <a:graphic>
          <a:graphicData uri="http://schemas.openxmlformats.org/drawingml/2006/table">
            <a:tbl>
              <a:tblPr firstRow="1" firstCol="1" bandRow="1">
                <a:effectLst>
                  <a:outerShdw blurRad="50800" dist="38100" dir="5400000" algn="t" rotWithShape="0">
                    <a:prstClr val="black">
                      <a:alpha val="40000"/>
                    </a:prstClr>
                  </a:outerShdw>
                </a:effectLst>
              </a:tblPr>
              <a:tblGrid>
                <a:gridCol w="170572">
                  <a:extLst>
                    <a:ext uri="{9D8B030D-6E8A-4147-A177-3AD203B41FA5}">
                      <a16:colId xmlns:a16="http://schemas.microsoft.com/office/drawing/2014/main" val="20000"/>
                    </a:ext>
                  </a:extLst>
                </a:gridCol>
                <a:gridCol w="2637740">
                  <a:extLst>
                    <a:ext uri="{9D8B030D-6E8A-4147-A177-3AD203B41FA5}">
                      <a16:colId xmlns:a16="http://schemas.microsoft.com/office/drawing/2014/main" val="20001"/>
                    </a:ext>
                  </a:extLst>
                </a:gridCol>
              </a:tblGrid>
              <a:tr h="212090">
                <a:tc>
                  <a:txBody>
                    <a:bodyPr/>
                    <a:lstStyle/>
                    <a:p>
                      <a:pPr algn="ct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1</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I have seen this word before.</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12090">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2</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I know what the word means.</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12090">
                <a:tc>
                  <a:txBody>
                    <a:bodyPr/>
                    <a:lstStyle/>
                    <a:p>
                      <a:pPr algn="ct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3</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I can read the word aloud.</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12090">
                <a:tc>
                  <a:txBody>
                    <a:bodyPr/>
                    <a:lstStyle/>
                    <a:p>
                      <a:pPr algn="ct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4</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I can spell the word correctly.</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12090">
                <a:tc>
                  <a:txBody>
                    <a:bodyPr/>
                    <a:lstStyle/>
                    <a:p>
                      <a:pPr algn="ct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5</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I can use the word in a sentence.</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13" name="Rounded Rectangle 12"/>
          <p:cNvSpPr/>
          <p:nvPr/>
        </p:nvSpPr>
        <p:spPr>
          <a:xfrm>
            <a:off x="4901482" y="3439843"/>
            <a:ext cx="1656184" cy="648072"/>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2.2.5 &amp; 2.1.3</a:t>
            </a:r>
          </a:p>
        </p:txBody>
      </p:sp>
      <p:sp>
        <p:nvSpPr>
          <p:cNvPr id="2" name="Title 1">
            <a:extLst>
              <a:ext uri="{FF2B5EF4-FFF2-40B4-BE49-F238E27FC236}">
                <a16:creationId xmlns:a16="http://schemas.microsoft.com/office/drawing/2014/main" id="{7B014C43-B92A-024A-AB65-B625DF01636A}"/>
              </a:ext>
            </a:extLst>
          </p:cNvPr>
          <p:cNvSpPr>
            <a:spLocks noGrp="1"/>
          </p:cNvSpPr>
          <p:nvPr>
            <p:ph type="title"/>
          </p:nvPr>
        </p:nvSpPr>
        <p:spPr>
          <a:xfrm>
            <a:off x="172382" y="115910"/>
            <a:ext cx="2016224" cy="461456"/>
          </a:xfrm>
        </p:spPr>
        <p:txBody>
          <a:bodyPr/>
          <a:lstStyle/>
          <a:p>
            <a:r>
              <a:rPr lang="en-GB" sz="2000" b="1" dirty="0">
                <a:solidFill>
                  <a:srgbClr val="FFFFFF"/>
                </a:solidFill>
                <a:latin typeface="Century Gothic" panose="020B0502020202020204" pitchFamily="34" charset="0"/>
              </a:rPr>
              <a:t>T3.1 Semana 3</a:t>
            </a:r>
            <a:endParaRPr lang="en-US" sz="2000" dirty="0"/>
          </a:p>
        </p:txBody>
      </p:sp>
      <p:sp>
        <p:nvSpPr>
          <p:cNvPr id="11"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37</a:t>
            </a:r>
          </a:p>
        </p:txBody>
      </p:sp>
    </p:spTree>
    <p:extLst>
      <p:ext uri="{BB962C8B-B14F-4D97-AF65-F5344CB8AC3E}">
        <p14:creationId xmlns:p14="http://schemas.microsoft.com/office/powerpoint/2010/main" val="1442592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p:cNvSpPr/>
          <p:nvPr/>
        </p:nvSpPr>
        <p:spPr>
          <a:xfrm>
            <a:off x="89547" y="627656"/>
            <a:ext cx="6280887"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a:t>
            </a:r>
            <a:r>
              <a:rPr lang="en-GB" b="1" dirty="0" err="1">
                <a:solidFill>
                  <a:srgbClr val="000000"/>
                </a:solidFill>
                <a:latin typeface="Century Gothic" panose="020B0502020202020204" pitchFamily="34" charset="0"/>
              </a:rPr>
              <a:t>er</a:t>
            </a:r>
            <a:r>
              <a:rPr lang="en-GB" b="1" dirty="0">
                <a:solidFill>
                  <a:srgbClr val="000000"/>
                </a:solidFill>
                <a:latin typeface="Century Gothic" panose="020B0502020202020204" pitchFamily="34" charset="0"/>
              </a:rPr>
              <a:t> verbs and -</a:t>
            </a:r>
            <a:r>
              <a:rPr lang="en-GB" b="1" dirty="0" err="1">
                <a:solidFill>
                  <a:srgbClr val="000000"/>
                </a:solidFill>
                <a:latin typeface="Century Gothic" panose="020B0502020202020204" pitchFamily="34" charset="0"/>
              </a:rPr>
              <a:t>ir</a:t>
            </a:r>
            <a:r>
              <a:rPr lang="en-GB" b="1" dirty="0">
                <a:solidFill>
                  <a:srgbClr val="000000"/>
                </a:solidFill>
                <a:latin typeface="Century Gothic" panose="020B0502020202020204" pitchFamily="34" charset="0"/>
              </a:rPr>
              <a:t> verbs: infinitive and 3</a:t>
            </a:r>
            <a:r>
              <a:rPr lang="en-GB" b="1" baseline="30000" dirty="0">
                <a:solidFill>
                  <a:srgbClr val="000000"/>
                </a:solidFill>
                <a:latin typeface="Century Gothic" panose="020B0502020202020204" pitchFamily="34" charset="0"/>
              </a:rPr>
              <a:t>rd</a:t>
            </a:r>
            <a:r>
              <a:rPr lang="en-GB" b="1" dirty="0">
                <a:solidFill>
                  <a:srgbClr val="000000"/>
                </a:solidFill>
                <a:latin typeface="Century Gothic" panose="020B0502020202020204" pitchFamily="34" charset="0"/>
              </a:rPr>
              <a:t> person singular</a:t>
            </a:r>
          </a:p>
        </p:txBody>
      </p:sp>
      <p:sp>
        <p:nvSpPr>
          <p:cNvPr id="6" name="ZoneTexte 2">
            <a:extLst>
              <a:ext uri="{FF2B5EF4-FFF2-40B4-BE49-F238E27FC236}">
                <a16:creationId xmlns:a16="http://schemas.microsoft.com/office/drawing/2014/main" id="{D164AFBC-A1A6-44A3-B9CB-5AC3B5C249B6}"/>
              </a:ext>
            </a:extLst>
          </p:cNvPr>
          <p:cNvSpPr txBox="1"/>
          <p:nvPr/>
        </p:nvSpPr>
        <p:spPr>
          <a:xfrm>
            <a:off x="0" y="3657555"/>
            <a:ext cx="6889800" cy="338554"/>
          </a:xfrm>
          <a:prstGeom prst="rect">
            <a:avLst/>
          </a:prstGeom>
          <a:solidFill>
            <a:schemeClr val="bg1">
              <a:lumMod val="95000"/>
            </a:schemeClr>
          </a:solidFill>
        </p:spPr>
        <p:txBody>
          <a:bodyPr wrap="square" rtlCol="0">
            <a:spAutoFit/>
          </a:bodyPr>
          <a:lstStyle/>
          <a:p>
            <a:pPr fontAlgn="auto">
              <a:spcBef>
                <a:spcPts val="0"/>
              </a:spcBef>
              <a:spcAft>
                <a:spcPts val="0"/>
              </a:spcAft>
            </a:pPr>
            <a:r>
              <a:rPr lang="en-US" sz="1600" dirty="0">
                <a:latin typeface="Century Gothic" panose="020F0302020204030204"/>
              </a:rPr>
              <a:t>In Spanish, all verbs </a:t>
            </a:r>
            <a:r>
              <a:rPr lang="en-US" sz="1600" i="1" u="sng" dirty="0">
                <a:latin typeface="Century Gothic" panose="020F0302020204030204"/>
              </a:rPr>
              <a:t>change </a:t>
            </a:r>
            <a:r>
              <a:rPr lang="en-US" sz="1600" dirty="0">
                <a:latin typeface="Century Gothic" panose="020F0302020204030204"/>
              </a:rPr>
              <a:t>depending on who the verb refers to.</a:t>
            </a:r>
          </a:p>
        </p:txBody>
      </p:sp>
      <p:sp>
        <p:nvSpPr>
          <p:cNvPr id="13" name="TextBox 12"/>
          <p:cNvSpPr txBox="1"/>
          <p:nvPr/>
        </p:nvSpPr>
        <p:spPr>
          <a:xfrm>
            <a:off x="1352417" y="1673872"/>
            <a:ext cx="4950859" cy="830997"/>
          </a:xfrm>
          <a:prstGeom prst="rect">
            <a:avLst/>
          </a:prstGeom>
          <a:noFill/>
        </p:spPr>
        <p:txBody>
          <a:bodyPr wrap="square" rtlCol="0">
            <a:spAutoFit/>
          </a:bodyPr>
          <a:lstStyle/>
          <a:p>
            <a:r>
              <a:rPr lang="en-GB" sz="1600" dirty="0" err="1">
                <a:latin typeface="Century Gothic" panose="020B0502020202020204" pitchFamily="34" charset="0"/>
              </a:rPr>
              <a:t>escuch</a:t>
            </a:r>
            <a:r>
              <a:rPr lang="en-GB" sz="1600" b="1" dirty="0" err="1">
                <a:latin typeface="Century Gothic" panose="020B0502020202020204" pitchFamily="34" charset="0"/>
              </a:rPr>
              <a:t>ar</a:t>
            </a:r>
            <a:r>
              <a:rPr lang="en-GB" sz="1600" dirty="0">
                <a:latin typeface="Century Gothic" panose="020B0502020202020204" pitchFamily="34" charset="0"/>
              </a:rPr>
              <a:t>    to listen, listening 	-</a:t>
            </a:r>
            <a:r>
              <a:rPr lang="en-GB" sz="1600" b="1" dirty="0" err="1">
                <a:latin typeface="Century Gothic" panose="020B0502020202020204" pitchFamily="34" charset="0"/>
              </a:rPr>
              <a:t>ar</a:t>
            </a:r>
            <a:r>
              <a:rPr lang="en-GB" sz="1600" dirty="0">
                <a:latin typeface="Century Gothic" panose="020B0502020202020204" pitchFamily="34" charset="0"/>
              </a:rPr>
              <a:t> verb</a:t>
            </a:r>
            <a:br>
              <a:rPr lang="en-GB" sz="1600" dirty="0">
                <a:latin typeface="Century Gothic" panose="020B0502020202020204" pitchFamily="34" charset="0"/>
              </a:rPr>
            </a:br>
            <a:r>
              <a:rPr lang="en-GB" sz="1600" dirty="0" err="1">
                <a:latin typeface="Century Gothic" panose="020B0502020202020204" pitchFamily="34" charset="0"/>
              </a:rPr>
              <a:t>beb</a:t>
            </a:r>
            <a:r>
              <a:rPr lang="en-GB" sz="1600" b="1" dirty="0" err="1">
                <a:latin typeface="Century Gothic" panose="020B0502020202020204" pitchFamily="34" charset="0"/>
              </a:rPr>
              <a:t>er</a:t>
            </a:r>
            <a:r>
              <a:rPr lang="en-GB" sz="1600" dirty="0">
                <a:latin typeface="Century Gothic" panose="020B0502020202020204" pitchFamily="34" charset="0"/>
              </a:rPr>
              <a:t>	    to drink, drinking	-</a:t>
            </a:r>
            <a:r>
              <a:rPr lang="en-GB" sz="1600" b="1" dirty="0" err="1">
                <a:latin typeface="Century Gothic" panose="020B0502020202020204" pitchFamily="34" charset="0"/>
              </a:rPr>
              <a:t>er</a:t>
            </a:r>
            <a:r>
              <a:rPr lang="en-GB" sz="1600" dirty="0">
                <a:latin typeface="Century Gothic" panose="020B0502020202020204" pitchFamily="34" charset="0"/>
              </a:rPr>
              <a:t> verb</a:t>
            </a:r>
            <a:br>
              <a:rPr lang="en-GB" sz="1600" dirty="0">
                <a:latin typeface="Century Gothic" panose="020B0502020202020204" pitchFamily="34" charset="0"/>
              </a:rPr>
            </a:br>
            <a:r>
              <a:rPr lang="en-GB" sz="1600" dirty="0" err="1">
                <a:latin typeface="Century Gothic" panose="020B0502020202020204" pitchFamily="34" charset="0"/>
              </a:rPr>
              <a:t>escrib</a:t>
            </a:r>
            <a:r>
              <a:rPr lang="en-GB" sz="1600" b="1" dirty="0" err="1">
                <a:latin typeface="Century Gothic" panose="020B0502020202020204" pitchFamily="34" charset="0"/>
              </a:rPr>
              <a:t>ir</a:t>
            </a:r>
            <a:r>
              <a:rPr lang="en-GB" sz="1600" dirty="0">
                <a:latin typeface="Century Gothic" panose="020B0502020202020204" pitchFamily="34" charset="0"/>
              </a:rPr>
              <a:t>	    to write, writing		-</a:t>
            </a:r>
            <a:r>
              <a:rPr lang="en-GB" sz="1600" b="1" dirty="0" err="1">
                <a:latin typeface="Century Gothic" panose="020B0502020202020204" pitchFamily="34" charset="0"/>
              </a:rPr>
              <a:t>ir</a:t>
            </a:r>
            <a:r>
              <a:rPr lang="en-GB" sz="1600" dirty="0">
                <a:latin typeface="Century Gothic" panose="020B0502020202020204" pitchFamily="34" charset="0"/>
              </a:rPr>
              <a:t> verb</a:t>
            </a:r>
          </a:p>
        </p:txBody>
      </p:sp>
      <p:sp>
        <p:nvSpPr>
          <p:cNvPr id="21" name="TextBox 20"/>
          <p:cNvSpPr txBox="1"/>
          <p:nvPr/>
        </p:nvSpPr>
        <p:spPr>
          <a:xfrm>
            <a:off x="89547" y="966317"/>
            <a:ext cx="6800253" cy="338554"/>
          </a:xfrm>
          <a:prstGeom prst="rect">
            <a:avLst/>
          </a:prstGeom>
          <a:noFill/>
        </p:spPr>
        <p:txBody>
          <a:bodyPr wrap="square" rtlCol="0">
            <a:spAutoFit/>
          </a:bodyPr>
          <a:lstStyle/>
          <a:p>
            <a:r>
              <a:rPr lang="en-GB" sz="1600" dirty="0">
                <a:latin typeface="Century Gothic" panose="020B0502020202020204" pitchFamily="34" charset="0"/>
              </a:rPr>
              <a:t>In Spanish, many infinitives end in -</a:t>
            </a:r>
            <a:r>
              <a:rPr lang="en-GB" sz="1600" b="1" dirty="0">
                <a:latin typeface="Century Gothic" panose="020B0502020202020204" pitchFamily="34" charset="0"/>
              </a:rPr>
              <a:t>ar</a:t>
            </a:r>
            <a:r>
              <a:rPr lang="en-GB" sz="1600" dirty="0">
                <a:latin typeface="Century Gothic" panose="020B0502020202020204" pitchFamily="34" charset="0"/>
              </a:rPr>
              <a:t>.  Others end in -</a:t>
            </a:r>
            <a:r>
              <a:rPr lang="en-GB" sz="1600" b="1" dirty="0" err="1">
                <a:latin typeface="Century Gothic" panose="020B0502020202020204" pitchFamily="34" charset="0"/>
              </a:rPr>
              <a:t>er</a:t>
            </a:r>
            <a:r>
              <a:rPr lang="en-GB" sz="1600" b="1" dirty="0">
                <a:latin typeface="Century Gothic" panose="020B0502020202020204" pitchFamily="34" charset="0"/>
              </a:rPr>
              <a:t> </a:t>
            </a:r>
            <a:r>
              <a:rPr lang="en-GB" sz="1600" dirty="0">
                <a:latin typeface="Century Gothic" panose="020B0502020202020204" pitchFamily="34" charset="0"/>
              </a:rPr>
              <a:t>and -</a:t>
            </a:r>
            <a:r>
              <a:rPr lang="en-GB" sz="1600" b="1" dirty="0" err="1">
                <a:latin typeface="Century Gothic" panose="020B0502020202020204" pitchFamily="34" charset="0"/>
              </a:rPr>
              <a:t>ir</a:t>
            </a:r>
            <a:r>
              <a:rPr lang="en-GB" sz="1600" dirty="0" err="1">
                <a:latin typeface="Century Gothic" panose="020B0502020202020204" pitchFamily="34" charset="0"/>
              </a:rPr>
              <a:t>.</a:t>
            </a:r>
            <a:r>
              <a:rPr lang="en-GB" sz="1600" dirty="0">
                <a:latin typeface="Century Gothic" panose="020B0502020202020204" pitchFamily="34" charset="0"/>
              </a:rPr>
              <a:t>  </a:t>
            </a:r>
          </a:p>
        </p:txBody>
      </p:sp>
      <p:sp>
        <p:nvSpPr>
          <p:cNvPr id="22" name="TextBox 21"/>
          <p:cNvSpPr txBox="1"/>
          <p:nvPr/>
        </p:nvSpPr>
        <p:spPr>
          <a:xfrm>
            <a:off x="126770" y="2510271"/>
            <a:ext cx="5001180" cy="338554"/>
          </a:xfrm>
          <a:prstGeom prst="rect">
            <a:avLst/>
          </a:prstGeom>
          <a:noFill/>
        </p:spPr>
        <p:txBody>
          <a:bodyPr wrap="square" rtlCol="0">
            <a:spAutoFit/>
          </a:bodyPr>
          <a:lstStyle/>
          <a:p>
            <a:r>
              <a:rPr lang="en-GB" sz="1600" dirty="0">
                <a:latin typeface="Century Gothic" panose="020B0502020202020204" pitchFamily="34" charset="0"/>
              </a:rPr>
              <a:t>Es </a:t>
            </a:r>
            <a:r>
              <a:rPr lang="en-GB" sz="1600" dirty="0" err="1">
                <a:latin typeface="Century Gothic" panose="020B0502020202020204" pitchFamily="34" charset="0"/>
              </a:rPr>
              <a:t>importante</a:t>
            </a:r>
            <a:r>
              <a:rPr lang="en-GB" sz="1600" dirty="0">
                <a:latin typeface="Century Gothic" panose="020B0502020202020204" pitchFamily="34" charset="0"/>
              </a:rPr>
              <a:t> </a:t>
            </a:r>
            <a:r>
              <a:rPr lang="en-GB" sz="1600" b="1" dirty="0" err="1">
                <a:latin typeface="Century Gothic" panose="020B0502020202020204" pitchFamily="34" charset="0"/>
              </a:rPr>
              <a:t>beber</a:t>
            </a:r>
            <a:r>
              <a:rPr lang="en-GB" sz="1600" b="1" dirty="0">
                <a:latin typeface="Century Gothic" panose="020B0502020202020204" pitchFamily="34" charset="0"/>
              </a:rPr>
              <a:t> </a:t>
            </a:r>
            <a:r>
              <a:rPr lang="en-GB" sz="1600" dirty="0" err="1">
                <a:latin typeface="Century Gothic" panose="020B0502020202020204" pitchFamily="34" charset="0"/>
              </a:rPr>
              <a:t>agua</a:t>
            </a:r>
            <a:r>
              <a:rPr lang="en-GB" sz="1600" dirty="0">
                <a:latin typeface="Century Gothic" panose="020B0502020202020204" pitchFamily="34" charset="0"/>
              </a:rPr>
              <a:t>.</a:t>
            </a:r>
          </a:p>
        </p:txBody>
      </p:sp>
      <p:sp>
        <p:nvSpPr>
          <p:cNvPr id="23" name="TextBox 22"/>
          <p:cNvSpPr txBox="1"/>
          <p:nvPr/>
        </p:nvSpPr>
        <p:spPr>
          <a:xfrm>
            <a:off x="-18769" y="2895649"/>
            <a:ext cx="6908570" cy="338554"/>
          </a:xfrm>
          <a:prstGeom prst="rect">
            <a:avLst/>
          </a:prstGeom>
          <a:solidFill>
            <a:schemeClr val="bg1">
              <a:lumMod val="95000"/>
            </a:schemeClr>
          </a:solidFill>
        </p:spPr>
        <p:txBody>
          <a:bodyPr wrap="square" rtlCol="0">
            <a:spAutoFit/>
          </a:bodyPr>
          <a:lstStyle/>
          <a:p>
            <a:pPr algn="ctr"/>
            <a:r>
              <a:rPr lang="en-GB" sz="1600" dirty="0">
                <a:latin typeface="Century Gothic" panose="020B0502020202020204" pitchFamily="34" charset="0"/>
              </a:rPr>
              <a:t>You can also </a:t>
            </a:r>
            <a:r>
              <a:rPr lang="en-GB" sz="1600" i="1" dirty="0">
                <a:latin typeface="Century Gothic" panose="020B0502020202020204" pitchFamily="34" charset="0"/>
              </a:rPr>
              <a:t>begin</a:t>
            </a:r>
            <a:r>
              <a:rPr lang="en-GB" sz="1600" dirty="0">
                <a:latin typeface="Century Gothic" panose="020B0502020202020204" pitchFamily="34" charset="0"/>
              </a:rPr>
              <a:t> a sentence with the infinitive:</a:t>
            </a:r>
          </a:p>
        </p:txBody>
      </p:sp>
      <p:sp>
        <p:nvSpPr>
          <p:cNvPr id="24" name="TextBox 23"/>
          <p:cNvSpPr txBox="1"/>
          <p:nvPr/>
        </p:nvSpPr>
        <p:spPr>
          <a:xfrm>
            <a:off x="108431" y="3208714"/>
            <a:ext cx="5371148" cy="338554"/>
          </a:xfrm>
          <a:prstGeom prst="rect">
            <a:avLst/>
          </a:prstGeom>
          <a:noFill/>
        </p:spPr>
        <p:txBody>
          <a:bodyPr wrap="square" rtlCol="0">
            <a:spAutoFit/>
          </a:bodyPr>
          <a:lstStyle/>
          <a:p>
            <a:r>
              <a:rPr lang="en-GB" sz="1600" b="1" dirty="0" err="1">
                <a:latin typeface="Century Gothic" panose="020B0502020202020204" pitchFamily="34" charset="0"/>
              </a:rPr>
              <a:t>Beber</a:t>
            </a:r>
            <a:r>
              <a:rPr lang="en-GB" sz="1600" b="1" dirty="0">
                <a:latin typeface="Century Gothic" panose="020B0502020202020204" pitchFamily="34" charset="0"/>
              </a:rPr>
              <a:t> </a:t>
            </a:r>
            <a:r>
              <a:rPr lang="en-GB" sz="1600" dirty="0" err="1">
                <a:latin typeface="Century Gothic" panose="020B0502020202020204" pitchFamily="34" charset="0"/>
              </a:rPr>
              <a:t>agua</a:t>
            </a:r>
            <a:r>
              <a:rPr lang="en-GB" sz="1600" b="1" dirty="0">
                <a:latin typeface="Century Gothic" panose="020B0502020202020204" pitchFamily="34" charset="0"/>
              </a:rPr>
              <a:t> </a:t>
            </a:r>
            <a:r>
              <a:rPr lang="en-GB" sz="1600" dirty="0" err="1">
                <a:latin typeface="Century Gothic" panose="020B0502020202020204" pitchFamily="34" charset="0"/>
              </a:rPr>
              <a:t>es</a:t>
            </a:r>
            <a:r>
              <a:rPr lang="en-GB" sz="1600" dirty="0">
                <a:latin typeface="Century Gothic" panose="020B0502020202020204" pitchFamily="34" charset="0"/>
              </a:rPr>
              <a:t> importante.</a:t>
            </a:r>
          </a:p>
        </p:txBody>
      </p:sp>
      <p:sp>
        <p:nvSpPr>
          <p:cNvPr id="27" name="TextBox 26"/>
          <p:cNvSpPr txBox="1"/>
          <p:nvPr/>
        </p:nvSpPr>
        <p:spPr>
          <a:xfrm>
            <a:off x="-27165" y="1326236"/>
            <a:ext cx="6916965" cy="338554"/>
          </a:xfrm>
          <a:prstGeom prst="rect">
            <a:avLst/>
          </a:prstGeom>
          <a:solidFill>
            <a:schemeClr val="bg1">
              <a:lumMod val="95000"/>
            </a:schemeClr>
          </a:solidFill>
        </p:spPr>
        <p:txBody>
          <a:bodyPr wrap="square" rtlCol="0">
            <a:spAutoFit/>
          </a:bodyPr>
          <a:lstStyle/>
          <a:p>
            <a:r>
              <a:rPr lang="en-GB" sz="1600" dirty="0">
                <a:latin typeface="Century Gothic" panose="020B0502020202020204" pitchFamily="34" charset="0"/>
              </a:rPr>
              <a:t>Remember: the infinitive describes the </a:t>
            </a:r>
            <a:r>
              <a:rPr lang="en-GB" sz="1600" i="1" dirty="0">
                <a:latin typeface="Century Gothic" panose="020B0502020202020204" pitchFamily="34" charset="0"/>
              </a:rPr>
              <a:t>general meaning </a:t>
            </a:r>
            <a:r>
              <a:rPr lang="en-GB" sz="1600" dirty="0">
                <a:latin typeface="Century Gothic" panose="020B0502020202020204" pitchFamily="34" charset="0"/>
              </a:rPr>
              <a:t>of the verb: </a:t>
            </a:r>
          </a:p>
        </p:txBody>
      </p:sp>
      <p:sp>
        <p:nvSpPr>
          <p:cNvPr id="28" name="TextBox 27"/>
          <p:cNvSpPr txBox="1"/>
          <p:nvPr/>
        </p:nvSpPr>
        <p:spPr>
          <a:xfrm>
            <a:off x="89547" y="3963931"/>
            <a:ext cx="6601848" cy="338554"/>
          </a:xfrm>
          <a:prstGeom prst="rect">
            <a:avLst/>
          </a:prstGeom>
          <a:noFill/>
        </p:spPr>
        <p:txBody>
          <a:bodyPr wrap="square" rtlCol="0">
            <a:spAutoFit/>
          </a:bodyPr>
          <a:lstStyle/>
          <a:p>
            <a:r>
              <a:rPr lang="en-GB" sz="1600" dirty="0">
                <a:latin typeface="Century Gothic" panose="020B0502020202020204" pitchFamily="34" charset="0"/>
              </a:rPr>
              <a:t>To mean ‘</a:t>
            </a:r>
            <a:r>
              <a:rPr lang="en-GB" sz="1600" u="sng" dirty="0">
                <a:latin typeface="Century Gothic" panose="020B0502020202020204" pitchFamily="34" charset="0"/>
              </a:rPr>
              <a:t>s/he</a:t>
            </a:r>
            <a:r>
              <a:rPr lang="en-GB" sz="1600" dirty="0">
                <a:latin typeface="Century Gothic" panose="020B0502020202020204" pitchFamily="34" charset="0"/>
              </a:rPr>
              <a:t>’ or ‘</a:t>
            </a:r>
            <a:r>
              <a:rPr lang="en-GB" sz="1600" u="sng" dirty="0">
                <a:latin typeface="Century Gothic" panose="020B0502020202020204" pitchFamily="34" charset="0"/>
              </a:rPr>
              <a:t>it</a:t>
            </a:r>
            <a:r>
              <a:rPr lang="en-GB" sz="1600" dirty="0">
                <a:latin typeface="Century Gothic" panose="020B0502020202020204" pitchFamily="34" charset="0"/>
              </a:rPr>
              <a:t>’ with an -</a:t>
            </a:r>
            <a:r>
              <a:rPr lang="en-GB" sz="1600" b="1" dirty="0" err="1">
                <a:latin typeface="Century Gothic" panose="020B0502020202020204" pitchFamily="34" charset="0"/>
              </a:rPr>
              <a:t>er</a:t>
            </a:r>
            <a:r>
              <a:rPr lang="en-GB" sz="1600" dirty="0">
                <a:latin typeface="Century Gothic" panose="020B0502020202020204" pitchFamily="34" charset="0"/>
              </a:rPr>
              <a:t> or -</a:t>
            </a:r>
            <a:r>
              <a:rPr lang="en-GB" sz="1600" b="1" dirty="0" err="1">
                <a:latin typeface="Century Gothic" panose="020B0502020202020204" pitchFamily="34" charset="0"/>
              </a:rPr>
              <a:t>ir</a:t>
            </a:r>
            <a:r>
              <a:rPr lang="en-GB" sz="1600" dirty="0">
                <a:latin typeface="Century Gothic" panose="020B0502020202020204" pitchFamily="34" charset="0"/>
              </a:rPr>
              <a:t> verb,  add –</a:t>
            </a:r>
            <a:r>
              <a:rPr lang="en-GB" sz="1600" b="1" dirty="0">
                <a:latin typeface="Century Gothic" panose="020B0502020202020204" pitchFamily="34" charset="0"/>
              </a:rPr>
              <a:t>e</a:t>
            </a:r>
            <a:r>
              <a:rPr lang="en-GB" sz="1600" dirty="0">
                <a:latin typeface="Century Gothic" panose="020B0502020202020204" pitchFamily="34" charset="0"/>
              </a:rPr>
              <a:t> to the stem:</a:t>
            </a:r>
            <a:endParaRPr lang="en-GB" sz="1600" i="1" dirty="0">
              <a:latin typeface="Century Gothic" panose="020B0502020202020204" pitchFamily="34" charset="0"/>
            </a:endParaRPr>
          </a:p>
        </p:txBody>
      </p:sp>
      <p:sp>
        <p:nvSpPr>
          <p:cNvPr id="29" name="TextBox 28"/>
          <p:cNvSpPr txBox="1"/>
          <p:nvPr/>
        </p:nvSpPr>
        <p:spPr>
          <a:xfrm>
            <a:off x="2582959" y="4380179"/>
            <a:ext cx="4088820" cy="338554"/>
          </a:xfrm>
          <a:prstGeom prst="rect">
            <a:avLst/>
          </a:prstGeom>
          <a:noFill/>
        </p:spPr>
        <p:txBody>
          <a:bodyPr wrap="square" rtlCol="0">
            <a:spAutoFit/>
          </a:bodyPr>
          <a:lstStyle/>
          <a:p>
            <a:r>
              <a:rPr lang="en-GB" sz="1600" dirty="0" err="1">
                <a:latin typeface="Century Gothic" panose="020B0502020202020204" pitchFamily="34" charset="0"/>
              </a:rPr>
              <a:t>Beb</a:t>
            </a:r>
            <a:r>
              <a:rPr lang="en-GB" sz="1600" b="1" dirty="0" err="1">
                <a:latin typeface="Century Gothic" panose="020B0502020202020204" pitchFamily="34" charset="0"/>
              </a:rPr>
              <a:t>e</a:t>
            </a:r>
            <a:r>
              <a:rPr lang="en-GB" sz="1600" dirty="0">
                <a:latin typeface="Century Gothic" panose="020B0502020202020204" pitchFamily="34" charset="0"/>
              </a:rPr>
              <a:t> </a:t>
            </a:r>
            <a:r>
              <a:rPr lang="en-GB" sz="1600" dirty="0" err="1">
                <a:latin typeface="Century Gothic" panose="020B0502020202020204" pitchFamily="34" charset="0"/>
              </a:rPr>
              <a:t>agua</a:t>
            </a:r>
            <a:r>
              <a:rPr lang="en-GB" sz="1600" dirty="0">
                <a:latin typeface="Century Gothic" panose="020B0502020202020204" pitchFamily="34" charset="0"/>
              </a:rPr>
              <a:t>.</a:t>
            </a:r>
          </a:p>
        </p:txBody>
      </p:sp>
      <p:sp>
        <p:nvSpPr>
          <p:cNvPr id="30" name="TextBox 29"/>
          <p:cNvSpPr txBox="1"/>
          <p:nvPr/>
        </p:nvSpPr>
        <p:spPr>
          <a:xfrm>
            <a:off x="4357255" y="4678139"/>
            <a:ext cx="4088820" cy="338554"/>
          </a:xfrm>
          <a:prstGeom prst="rect">
            <a:avLst/>
          </a:prstGeom>
          <a:noFill/>
        </p:spPr>
        <p:txBody>
          <a:bodyPr wrap="square" rtlCol="0">
            <a:spAutoFit/>
          </a:bodyPr>
          <a:lstStyle/>
          <a:p>
            <a:r>
              <a:rPr lang="en-GB" sz="1600" i="1" dirty="0">
                <a:latin typeface="Century Gothic" panose="020B0502020202020204" pitchFamily="34" charset="0"/>
              </a:rPr>
              <a:t>S/he writes a book.</a:t>
            </a:r>
          </a:p>
        </p:txBody>
      </p:sp>
      <p:sp>
        <p:nvSpPr>
          <p:cNvPr id="32" name="TextBox 31"/>
          <p:cNvSpPr txBox="1"/>
          <p:nvPr/>
        </p:nvSpPr>
        <p:spPr>
          <a:xfrm>
            <a:off x="2576613" y="4667755"/>
            <a:ext cx="1979351" cy="338554"/>
          </a:xfrm>
          <a:prstGeom prst="rect">
            <a:avLst/>
          </a:prstGeom>
          <a:noFill/>
        </p:spPr>
        <p:txBody>
          <a:bodyPr wrap="square" rtlCol="0">
            <a:spAutoFit/>
          </a:bodyPr>
          <a:lstStyle/>
          <a:p>
            <a:r>
              <a:rPr lang="en-GB" sz="1600" dirty="0">
                <a:latin typeface="Century Gothic" panose="020B0502020202020204" pitchFamily="34" charset="0"/>
              </a:rPr>
              <a:t>Escrib</a:t>
            </a:r>
            <a:r>
              <a:rPr lang="en-GB" sz="1600" b="1" dirty="0">
                <a:latin typeface="Century Gothic" panose="020B0502020202020204" pitchFamily="34" charset="0"/>
              </a:rPr>
              <a:t>e</a:t>
            </a:r>
            <a:r>
              <a:rPr lang="en-GB" sz="1600" dirty="0">
                <a:latin typeface="Century Gothic" panose="020B0502020202020204" pitchFamily="34" charset="0"/>
              </a:rPr>
              <a:t> un </a:t>
            </a:r>
            <a:r>
              <a:rPr lang="en-GB" sz="1600" dirty="0" err="1">
                <a:latin typeface="Century Gothic" panose="020B0502020202020204" pitchFamily="34" charset="0"/>
              </a:rPr>
              <a:t>libro</a:t>
            </a:r>
            <a:r>
              <a:rPr lang="en-GB" sz="1600" dirty="0">
                <a:latin typeface="Century Gothic" panose="020B0502020202020204" pitchFamily="34" charset="0"/>
              </a:rPr>
              <a:t>.</a:t>
            </a:r>
          </a:p>
        </p:txBody>
      </p:sp>
      <p:sp>
        <p:nvSpPr>
          <p:cNvPr id="33" name="TextBox 32"/>
          <p:cNvSpPr txBox="1"/>
          <p:nvPr/>
        </p:nvSpPr>
        <p:spPr>
          <a:xfrm>
            <a:off x="4357255" y="4393557"/>
            <a:ext cx="4088820" cy="338554"/>
          </a:xfrm>
          <a:prstGeom prst="rect">
            <a:avLst/>
          </a:prstGeom>
          <a:noFill/>
        </p:spPr>
        <p:txBody>
          <a:bodyPr wrap="square" rtlCol="0">
            <a:spAutoFit/>
          </a:bodyPr>
          <a:lstStyle/>
          <a:p>
            <a:r>
              <a:rPr lang="en-GB" sz="1600" i="1" dirty="0">
                <a:latin typeface="Century Gothic" panose="020B0502020202020204" pitchFamily="34" charset="0"/>
              </a:rPr>
              <a:t>S/he drinks water.</a:t>
            </a:r>
          </a:p>
        </p:txBody>
      </p:sp>
      <p:sp>
        <p:nvSpPr>
          <p:cNvPr id="34" name="ZoneTexte 18">
            <a:extLst>
              <a:ext uri="{FF2B5EF4-FFF2-40B4-BE49-F238E27FC236}">
                <a16:creationId xmlns:a16="http://schemas.microsoft.com/office/drawing/2014/main" id="{DE672866-C21F-4211-85B9-9E6835043FCC}"/>
              </a:ext>
            </a:extLst>
          </p:cNvPr>
          <p:cNvSpPr txBox="1"/>
          <p:nvPr/>
        </p:nvSpPr>
        <p:spPr>
          <a:xfrm>
            <a:off x="1281358" y="4384453"/>
            <a:ext cx="1288710" cy="341160"/>
          </a:xfrm>
          <a:prstGeom prst="rect">
            <a:avLst/>
          </a:prstGeom>
          <a:noFill/>
        </p:spPr>
        <p:txBody>
          <a:bodyPr wrap="square" rtlCol="0">
            <a:spAutoFit/>
          </a:bodyPr>
          <a:lstStyle/>
          <a:p>
            <a:pPr fontAlgn="auto">
              <a:spcBef>
                <a:spcPts val="0"/>
              </a:spcBef>
              <a:spcAft>
                <a:spcPts val="0"/>
              </a:spcAft>
            </a:pPr>
            <a:r>
              <a:rPr lang="fr-CA" sz="1600" dirty="0" err="1">
                <a:latin typeface="Century Gothic" panose="020F0302020204030204"/>
              </a:rPr>
              <a:t>beb</a:t>
            </a:r>
            <a:r>
              <a:rPr lang="fr-CA" sz="1600" dirty="0">
                <a:latin typeface="Century Gothic" panose="020F0302020204030204"/>
              </a:rPr>
              <a:t>-</a:t>
            </a:r>
            <a:endParaRPr lang="en-CA" sz="1600" dirty="0">
              <a:latin typeface="Century Gothic" panose="020F0302020204030204"/>
            </a:endParaRPr>
          </a:p>
        </p:txBody>
      </p:sp>
      <p:sp>
        <p:nvSpPr>
          <p:cNvPr id="35" name="ZoneTexte 23">
            <a:extLst>
              <a:ext uri="{FF2B5EF4-FFF2-40B4-BE49-F238E27FC236}">
                <a16:creationId xmlns:a16="http://schemas.microsoft.com/office/drawing/2014/main" id="{328A0AE9-F6C6-4257-9A53-E4F69A910CEA}"/>
              </a:ext>
            </a:extLst>
          </p:cNvPr>
          <p:cNvSpPr txBox="1"/>
          <p:nvPr/>
        </p:nvSpPr>
        <p:spPr>
          <a:xfrm>
            <a:off x="1248356" y="4681925"/>
            <a:ext cx="2303362" cy="338554"/>
          </a:xfrm>
          <a:prstGeom prst="rect">
            <a:avLst/>
          </a:prstGeom>
          <a:noFill/>
        </p:spPr>
        <p:txBody>
          <a:bodyPr wrap="square" rtlCol="0">
            <a:spAutoFit/>
          </a:bodyPr>
          <a:lstStyle/>
          <a:p>
            <a:pPr fontAlgn="auto">
              <a:spcBef>
                <a:spcPts val="0"/>
              </a:spcBef>
              <a:spcAft>
                <a:spcPts val="0"/>
              </a:spcAft>
            </a:pPr>
            <a:r>
              <a:rPr lang="fr-CA" sz="1600" dirty="0" err="1">
                <a:latin typeface="Century Gothic" panose="020F0302020204030204"/>
              </a:rPr>
              <a:t>escrib</a:t>
            </a:r>
            <a:r>
              <a:rPr lang="fr-CA" sz="1600" dirty="0">
                <a:latin typeface="Century Gothic" panose="020F0302020204030204"/>
              </a:rPr>
              <a:t>-</a:t>
            </a:r>
            <a:endParaRPr lang="en-CA" sz="1600" dirty="0">
              <a:latin typeface="Century Gothic" panose="020F0302020204030204"/>
            </a:endParaRPr>
          </a:p>
        </p:txBody>
      </p:sp>
      <p:sp>
        <p:nvSpPr>
          <p:cNvPr id="36" name="ZoneTexte 18">
            <a:extLst>
              <a:ext uri="{FF2B5EF4-FFF2-40B4-BE49-F238E27FC236}">
                <a16:creationId xmlns:a16="http://schemas.microsoft.com/office/drawing/2014/main" id="{DE672866-C21F-4211-85B9-9E6835043FCC}"/>
              </a:ext>
            </a:extLst>
          </p:cNvPr>
          <p:cNvSpPr txBox="1"/>
          <p:nvPr/>
        </p:nvSpPr>
        <p:spPr>
          <a:xfrm>
            <a:off x="310383" y="4363371"/>
            <a:ext cx="1484334" cy="338554"/>
          </a:xfrm>
          <a:prstGeom prst="rect">
            <a:avLst/>
          </a:prstGeom>
          <a:noFill/>
        </p:spPr>
        <p:txBody>
          <a:bodyPr wrap="square" rtlCol="0">
            <a:spAutoFit/>
          </a:bodyPr>
          <a:lstStyle/>
          <a:p>
            <a:pPr fontAlgn="auto">
              <a:spcBef>
                <a:spcPts val="0"/>
              </a:spcBef>
              <a:spcAft>
                <a:spcPts val="0"/>
              </a:spcAft>
            </a:pPr>
            <a:r>
              <a:rPr lang="fr-CA" sz="1600" dirty="0" err="1">
                <a:latin typeface="Century Gothic" panose="020F0302020204030204"/>
              </a:rPr>
              <a:t>beb</a:t>
            </a:r>
            <a:r>
              <a:rPr lang="fr-CA" sz="1600" strike="sngStrike" dirty="0" err="1">
                <a:latin typeface="Century Gothic" panose="020F0302020204030204"/>
              </a:rPr>
              <a:t>er</a:t>
            </a:r>
            <a:endParaRPr lang="en-CA" sz="1600" strike="sngStrike" dirty="0">
              <a:latin typeface="Century Gothic" panose="020F0302020204030204"/>
            </a:endParaRPr>
          </a:p>
        </p:txBody>
      </p:sp>
      <p:sp>
        <p:nvSpPr>
          <p:cNvPr id="37" name="ZoneTexte 23">
            <a:extLst>
              <a:ext uri="{FF2B5EF4-FFF2-40B4-BE49-F238E27FC236}">
                <a16:creationId xmlns:a16="http://schemas.microsoft.com/office/drawing/2014/main" id="{328A0AE9-F6C6-4257-9A53-E4F69A910CEA}"/>
              </a:ext>
            </a:extLst>
          </p:cNvPr>
          <p:cNvSpPr txBox="1"/>
          <p:nvPr/>
        </p:nvSpPr>
        <p:spPr>
          <a:xfrm>
            <a:off x="300903" y="4684531"/>
            <a:ext cx="1530067" cy="338554"/>
          </a:xfrm>
          <a:prstGeom prst="rect">
            <a:avLst/>
          </a:prstGeom>
          <a:noFill/>
        </p:spPr>
        <p:txBody>
          <a:bodyPr wrap="square" rtlCol="0">
            <a:spAutoFit/>
          </a:bodyPr>
          <a:lstStyle/>
          <a:p>
            <a:pPr fontAlgn="auto">
              <a:spcBef>
                <a:spcPts val="0"/>
              </a:spcBef>
              <a:spcAft>
                <a:spcPts val="0"/>
              </a:spcAft>
            </a:pPr>
            <a:r>
              <a:rPr lang="fr-CA" sz="1600" dirty="0" err="1">
                <a:latin typeface="Century Gothic" panose="020F0302020204030204"/>
              </a:rPr>
              <a:t>escrib</a:t>
            </a:r>
            <a:r>
              <a:rPr lang="fr-CA" sz="1600" strike="sngStrike" dirty="0" err="1">
                <a:latin typeface="Century Gothic" panose="020F0302020204030204"/>
              </a:rPr>
              <a:t>ir</a:t>
            </a:r>
            <a:endParaRPr lang="en-CA" sz="1600" strike="sngStrike" dirty="0">
              <a:latin typeface="Century Gothic" panose="020F0302020204030204"/>
            </a:endParaRPr>
          </a:p>
        </p:txBody>
      </p:sp>
      <p:cxnSp>
        <p:nvCxnSpPr>
          <p:cNvPr id="40" name="Straight Arrow Connector 39"/>
          <p:cNvCxnSpPr/>
          <p:nvPr/>
        </p:nvCxnSpPr>
        <p:spPr>
          <a:xfrm flipV="1">
            <a:off x="2018821" y="4870239"/>
            <a:ext cx="557792" cy="56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018821" y="4571416"/>
            <a:ext cx="557792" cy="56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083540" y="2517093"/>
            <a:ext cx="4088820" cy="338554"/>
          </a:xfrm>
          <a:prstGeom prst="rect">
            <a:avLst/>
          </a:prstGeom>
          <a:noFill/>
        </p:spPr>
        <p:txBody>
          <a:bodyPr wrap="square" rtlCol="0">
            <a:spAutoFit/>
          </a:bodyPr>
          <a:lstStyle/>
          <a:p>
            <a:r>
              <a:rPr lang="en-GB" sz="1600" i="1" dirty="0">
                <a:latin typeface="Century Gothic" panose="020B0502020202020204" pitchFamily="34" charset="0"/>
              </a:rPr>
              <a:t>It’s important </a:t>
            </a:r>
            <a:r>
              <a:rPr lang="en-GB" sz="1600" b="1" i="1" dirty="0">
                <a:latin typeface="Century Gothic" panose="020B0502020202020204" pitchFamily="34" charset="0"/>
              </a:rPr>
              <a:t>to drink </a:t>
            </a:r>
            <a:r>
              <a:rPr lang="en-GB" sz="1600" i="1" dirty="0">
                <a:latin typeface="Century Gothic" panose="020B0502020202020204" pitchFamily="34" charset="0"/>
              </a:rPr>
              <a:t>water.</a:t>
            </a:r>
          </a:p>
        </p:txBody>
      </p:sp>
      <p:sp>
        <p:nvSpPr>
          <p:cNvPr id="44" name="TextBox 43"/>
          <p:cNvSpPr txBox="1"/>
          <p:nvPr/>
        </p:nvSpPr>
        <p:spPr>
          <a:xfrm>
            <a:off x="3095340" y="3194544"/>
            <a:ext cx="4088820" cy="338554"/>
          </a:xfrm>
          <a:prstGeom prst="rect">
            <a:avLst/>
          </a:prstGeom>
          <a:noFill/>
        </p:spPr>
        <p:txBody>
          <a:bodyPr wrap="square" rtlCol="0">
            <a:spAutoFit/>
          </a:bodyPr>
          <a:lstStyle/>
          <a:p>
            <a:r>
              <a:rPr lang="en-GB" sz="1600" b="1" i="1" dirty="0">
                <a:latin typeface="Century Gothic" panose="020B0502020202020204" pitchFamily="34" charset="0"/>
              </a:rPr>
              <a:t>Drinking </a:t>
            </a:r>
            <a:r>
              <a:rPr lang="en-GB" sz="1600" i="1" dirty="0">
                <a:latin typeface="Century Gothic" panose="020B0502020202020204" pitchFamily="34" charset="0"/>
              </a:rPr>
              <a:t>water is important.</a:t>
            </a:r>
          </a:p>
        </p:txBody>
      </p:sp>
      <p:graphicFrame>
        <p:nvGraphicFramePr>
          <p:cNvPr id="45" name="Table 44"/>
          <p:cNvGraphicFramePr>
            <a:graphicFrameLocks noGrp="1"/>
          </p:cNvGraphicFramePr>
          <p:nvPr>
            <p:extLst>
              <p:ext uri="{D42A27DB-BD31-4B8C-83A1-F6EECF244321}">
                <p14:modId xmlns:p14="http://schemas.microsoft.com/office/powerpoint/2010/main" val="1795797533"/>
              </p:ext>
            </p:extLst>
          </p:nvPr>
        </p:nvGraphicFramePr>
        <p:xfrm>
          <a:off x="3985916" y="5688019"/>
          <a:ext cx="2617518" cy="1854200"/>
        </p:xfrm>
        <a:graphic>
          <a:graphicData uri="http://schemas.openxmlformats.org/drawingml/2006/table">
            <a:tbl>
              <a:tblPr firstRow="1" bandRow="1">
                <a:tableStyleId>{5940675A-B579-460E-94D1-54222C63F5DA}</a:tableStyleId>
              </a:tblPr>
              <a:tblGrid>
                <a:gridCol w="132137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tblGrid>
              <a:tr h="370840">
                <a:tc>
                  <a:txBody>
                    <a:bodyPr/>
                    <a:lstStyle/>
                    <a:p>
                      <a:r>
                        <a:rPr lang="en-GB" sz="1600" dirty="0">
                          <a:latin typeface="Century Gothic" panose="020B0502020202020204" pitchFamily="34" charset="0"/>
                        </a:rPr>
                        <a:t>el </a:t>
                      </a:r>
                      <a:r>
                        <a:rPr lang="en-GB" sz="1600" dirty="0" err="1">
                          <a:latin typeface="Century Gothic" panose="020B0502020202020204" pitchFamily="34" charset="0"/>
                        </a:rPr>
                        <a:t>ejercicio</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exercise</a:t>
                      </a:r>
                    </a:p>
                  </a:txBody>
                  <a:tcPr anchor="ctr"/>
                </a:tc>
                <a:extLst>
                  <a:ext uri="{0D108BD9-81ED-4DB2-BD59-A6C34878D82A}">
                    <a16:rowId xmlns:a16="http://schemas.microsoft.com/office/drawing/2014/main" val="10000"/>
                  </a:ext>
                </a:extLst>
              </a:tr>
              <a:tr h="370840">
                <a:tc>
                  <a:txBody>
                    <a:bodyPr/>
                    <a:lstStyle/>
                    <a:p>
                      <a:r>
                        <a:rPr lang="en-GB" sz="1600" dirty="0">
                          <a:latin typeface="Century Gothic" panose="020B0502020202020204" pitchFamily="34" charset="0"/>
                        </a:rPr>
                        <a:t>la </a:t>
                      </a:r>
                      <a:r>
                        <a:rPr lang="en-GB" sz="1600" dirty="0" err="1">
                          <a:latin typeface="Century Gothic" panose="020B0502020202020204" pitchFamily="34" charset="0"/>
                        </a:rPr>
                        <a:t>fruta</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fruit</a:t>
                      </a:r>
                    </a:p>
                  </a:txBody>
                  <a:tcPr/>
                </a:tc>
                <a:extLst>
                  <a:ext uri="{0D108BD9-81ED-4DB2-BD59-A6C34878D82A}">
                    <a16:rowId xmlns:a16="http://schemas.microsoft.com/office/drawing/2014/main" val="10001"/>
                  </a:ext>
                </a:extLst>
              </a:tr>
              <a:tr h="370840">
                <a:tc>
                  <a:txBody>
                    <a:bodyPr/>
                    <a:lstStyle/>
                    <a:p>
                      <a:r>
                        <a:rPr lang="en-GB" sz="1600" dirty="0">
                          <a:latin typeface="Century Gothic" panose="020B0502020202020204" pitchFamily="34" charset="0"/>
                        </a:rPr>
                        <a:t>la </a:t>
                      </a:r>
                      <a:r>
                        <a:rPr lang="en-GB" sz="1600" dirty="0" err="1">
                          <a:latin typeface="Century Gothic" panose="020B0502020202020204" pitchFamily="34" charset="0"/>
                        </a:rPr>
                        <a:t>leche</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milk</a:t>
                      </a:r>
                    </a:p>
                  </a:txBody>
                  <a:tcPr/>
                </a:tc>
                <a:extLst>
                  <a:ext uri="{0D108BD9-81ED-4DB2-BD59-A6C34878D82A}">
                    <a16:rowId xmlns:a16="http://schemas.microsoft.com/office/drawing/2014/main" val="10002"/>
                  </a:ext>
                </a:extLst>
              </a:tr>
              <a:tr h="370840">
                <a:tc>
                  <a:txBody>
                    <a:bodyPr/>
                    <a:lstStyle/>
                    <a:p>
                      <a:r>
                        <a:rPr lang="en-GB" sz="1600" dirty="0">
                          <a:latin typeface="Century Gothic" panose="020B0502020202020204" pitchFamily="34" charset="0"/>
                        </a:rPr>
                        <a:t>a </a:t>
                      </a:r>
                      <a:r>
                        <a:rPr lang="en-GB" sz="1600" dirty="0" err="1">
                          <a:latin typeface="Century Gothic" panose="020B0502020202020204" pitchFamily="34" charset="0"/>
                        </a:rPr>
                        <a:t>veces</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sometimes</a:t>
                      </a:r>
                    </a:p>
                  </a:txBody>
                  <a:tcPr/>
                </a:tc>
                <a:extLst>
                  <a:ext uri="{0D108BD9-81ED-4DB2-BD59-A6C34878D82A}">
                    <a16:rowId xmlns:a16="http://schemas.microsoft.com/office/drawing/2014/main" val="10003"/>
                  </a:ext>
                </a:extLst>
              </a:tr>
              <a:tr h="370840">
                <a:tc>
                  <a:txBody>
                    <a:bodyPr/>
                    <a:lstStyle/>
                    <a:p>
                      <a:r>
                        <a:rPr lang="en-GB" sz="1600" dirty="0" err="1">
                          <a:latin typeface="Century Gothic" panose="020B0502020202020204" pitchFamily="34" charset="0"/>
                        </a:rPr>
                        <a:t>nunca</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never</a:t>
                      </a:r>
                    </a:p>
                  </a:txBody>
                  <a:tcPr/>
                </a:tc>
                <a:extLst>
                  <a:ext uri="{0D108BD9-81ED-4DB2-BD59-A6C34878D82A}">
                    <a16:rowId xmlns:a16="http://schemas.microsoft.com/office/drawing/2014/main" val="10004"/>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969698742"/>
              </p:ext>
            </p:extLst>
          </p:nvPr>
        </p:nvGraphicFramePr>
        <p:xfrm>
          <a:off x="374743" y="5688019"/>
          <a:ext cx="3191545" cy="2225040"/>
        </p:xfrm>
        <a:graphic>
          <a:graphicData uri="http://schemas.openxmlformats.org/drawingml/2006/table">
            <a:tbl>
              <a:tblPr firstRow="1" bandRow="1">
                <a:tableStyleId>{5940675A-B579-460E-94D1-54222C63F5DA}</a:tableStyleId>
              </a:tblPr>
              <a:tblGrid>
                <a:gridCol w="1391345">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370840">
                <a:tc>
                  <a:txBody>
                    <a:bodyPr/>
                    <a:lstStyle/>
                    <a:p>
                      <a:r>
                        <a:rPr lang="en-GB" sz="1600" dirty="0" err="1">
                          <a:latin typeface="Century Gothic" panose="020B0502020202020204" pitchFamily="34" charset="0"/>
                        </a:rPr>
                        <a:t>beber</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to drink, drinking</a:t>
                      </a:r>
                    </a:p>
                  </a:txBody>
                  <a:tcPr anchor="ctr"/>
                </a:tc>
                <a:extLst>
                  <a:ext uri="{0D108BD9-81ED-4DB2-BD59-A6C34878D82A}">
                    <a16:rowId xmlns:a16="http://schemas.microsoft.com/office/drawing/2014/main" val="10000"/>
                  </a:ext>
                </a:extLst>
              </a:tr>
              <a:tr h="370840">
                <a:tc>
                  <a:txBody>
                    <a:bodyPr/>
                    <a:lstStyle/>
                    <a:p>
                      <a:r>
                        <a:rPr lang="en-GB" sz="1600" dirty="0">
                          <a:latin typeface="Century Gothic" panose="020B0502020202020204" pitchFamily="34" charset="0"/>
                        </a:rPr>
                        <a:t>comer</a:t>
                      </a:r>
                    </a:p>
                  </a:txBody>
                  <a:tcPr anchor="ctr"/>
                </a:tc>
                <a:tc>
                  <a:txBody>
                    <a:bodyPr/>
                    <a:lstStyle/>
                    <a:p>
                      <a:r>
                        <a:rPr lang="en-GB" sz="1600" dirty="0">
                          <a:latin typeface="Century Gothic" panose="020B0502020202020204" pitchFamily="34" charset="0"/>
                        </a:rPr>
                        <a:t>to eat, eating</a:t>
                      </a:r>
                    </a:p>
                  </a:txBody>
                  <a:tcPr anchor="ctr"/>
                </a:tc>
                <a:extLst>
                  <a:ext uri="{0D108BD9-81ED-4DB2-BD59-A6C34878D82A}">
                    <a16:rowId xmlns:a16="http://schemas.microsoft.com/office/drawing/2014/main" val="10001"/>
                  </a:ext>
                </a:extLst>
              </a:tr>
              <a:tr h="370840">
                <a:tc>
                  <a:txBody>
                    <a:bodyPr/>
                    <a:lstStyle/>
                    <a:p>
                      <a:r>
                        <a:rPr lang="en-GB" sz="1600" dirty="0">
                          <a:latin typeface="Century Gothic" panose="020B0502020202020204" pitchFamily="34" charset="0"/>
                        </a:rPr>
                        <a:t>leer</a:t>
                      </a:r>
                    </a:p>
                  </a:txBody>
                  <a:tcPr anchor="ctr"/>
                </a:tc>
                <a:tc>
                  <a:txBody>
                    <a:bodyPr/>
                    <a:lstStyle/>
                    <a:p>
                      <a:r>
                        <a:rPr lang="en-GB" sz="1600" dirty="0">
                          <a:latin typeface="Century Gothic" panose="020B0502020202020204" pitchFamily="34" charset="0"/>
                        </a:rPr>
                        <a:t>to read, reading</a:t>
                      </a:r>
                    </a:p>
                  </a:txBody>
                  <a:tcPr anchor="ctr"/>
                </a:tc>
                <a:extLst>
                  <a:ext uri="{0D108BD9-81ED-4DB2-BD59-A6C34878D82A}">
                    <a16:rowId xmlns:a16="http://schemas.microsoft.com/office/drawing/2014/main" val="10002"/>
                  </a:ext>
                </a:extLst>
              </a:tr>
              <a:tr h="370840">
                <a:tc>
                  <a:txBody>
                    <a:bodyPr/>
                    <a:lstStyle/>
                    <a:p>
                      <a:r>
                        <a:rPr lang="en-GB" sz="1600" dirty="0" err="1">
                          <a:latin typeface="Century Gothic" panose="020B0502020202020204" pitchFamily="34" charset="0"/>
                        </a:rPr>
                        <a:t>vivir</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to live, living</a:t>
                      </a:r>
                    </a:p>
                  </a:txBody>
                  <a:tcPr anchor="ctr"/>
                </a:tc>
                <a:extLst>
                  <a:ext uri="{0D108BD9-81ED-4DB2-BD59-A6C34878D82A}">
                    <a16:rowId xmlns:a16="http://schemas.microsoft.com/office/drawing/2014/main" val="10003"/>
                  </a:ext>
                </a:extLst>
              </a:tr>
              <a:tr h="370840">
                <a:tc>
                  <a:txBody>
                    <a:bodyPr/>
                    <a:lstStyle/>
                    <a:p>
                      <a:r>
                        <a:rPr lang="en-GB" sz="1600" dirty="0">
                          <a:latin typeface="Century Gothic" panose="020B0502020202020204" pitchFamily="34" charset="0"/>
                        </a:rPr>
                        <a:t>el </a:t>
                      </a:r>
                      <a:r>
                        <a:rPr lang="en-GB" sz="1600" dirty="0" err="1">
                          <a:latin typeface="Century Gothic" panose="020B0502020202020204" pitchFamily="34" charset="0"/>
                        </a:rPr>
                        <a:t>agua</a:t>
                      </a:r>
                      <a:endParaRPr lang="en-GB" sz="1600" dirty="0">
                        <a:latin typeface="Century Gothic" panose="020B0502020202020204" pitchFamily="34" charset="0"/>
                      </a:endParaRPr>
                    </a:p>
                  </a:txBody>
                  <a:tcPr anchor="ctr"/>
                </a:tc>
                <a:tc>
                  <a:txBody>
                    <a:bodyPr/>
                    <a:lstStyle/>
                    <a:p>
                      <a:r>
                        <a:rPr lang="en-GB" sz="1600" dirty="0">
                          <a:latin typeface="Century Gothic" panose="020B0502020202020204" pitchFamily="34" charset="0"/>
                        </a:rPr>
                        <a:t>water</a:t>
                      </a:r>
                    </a:p>
                  </a:txBody>
                  <a:tcPr anchor="ctr"/>
                </a:tc>
                <a:extLst>
                  <a:ext uri="{0D108BD9-81ED-4DB2-BD59-A6C34878D82A}">
                    <a16:rowId xmlns:a16="http://schemas.microsoft.com/office/drawing/2014/main" val="10004"/>
                  </a:ext>
                </a:extLst>
              </a:tr>
              <a:tr h="370840">
                <a:tc>
                  <a:txBody>
                    <a:bodyPr/>
                    <a:lstStyle/>
                    <a:p>
                      <a:r>
                        <a:rPr lang="en-GB" sz="1600" dirty="0">
                          <a:latin typeface="Century Gothic" panose="020B0502020202020204" pitchFamily="34" charset="0"/>
                        </a:rPr>
                        <a:t>la carne</a:t>
                      </a:r>
                    </a:p>
                  </a:txBody>
                  <a:tcPr anchor="ctr"/>
                </a:tc>
                <a:tc>
                  <a:txBody>
                    <a:bodyPr/>
                    <a:lstStyle/>
                    <a:p>
                      <a:r>
                        <a:rPr lang="en-GB" sz="1600" dirty="0">
                          <a:latin typeface="Century Gothic" panose="020B0502020202020204" pitchFamily="34" charset="0"/>
                        </a:rPr>
                        <a:t>meat</a:t>
                      </a:r>
                    </a:p>
                  </a:txBody>
                  <a:tcPr anchor="ctr"/>
                </a:tc>
                <a:extLst>
                  <a:ext uri="{0D108BD9-81ED-4DB2-BD59-A6C34878D82A}">
                    <a16:rowId xmlns:a16="http://schemas.microsoft.com/office/drawing/2014/main" val="10005"/>
                  </a:ext>
                </a:extLst>
              </a:tr>
            </a:tbl>
          </a:graphicData>
        </a:graphic>
      </p:graphicFrame>
      <p:sp>
        <p:nvSpPr>
          <p:cNvPr id="47" name="Rectangle 46">
            <a:extLst>
              <a:ext uri="{FF2B5EF4-FFF2-40B4-BE49-F238E27FC236}">
                <a16:creationId xmlns:a16="http://schemas.microsoft.com/office/drawing/2014/main" id="{62EBD834-1E2D-44FA-960B-D5E01CB2C65F}"/>
              </a:ext>
            </a:extLst>
          </p:cNvPr>
          <p:cNvSpPr/>
          <p:nvPr/>
        </p:nvSpPr>
        <p:spPr>
          <a:xfrm>
            <a:off x="89547" y="5139528"/>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Describing what people do</a:t>
            </a:r>
          </a:p>
        </p:txBody>
      </p:sp>
      <p:sp>
        <p:nvSpPr>
          <p:cNvPr id="48" name="Rectangle 47">
            <a:extLst>
              <a:ext uri="{FF2B5EF4-FFF2-40B4-BE49-F238E27FC236}">
                <a16:creationId xmlns:a16="http://schemas.microsoft.com/office/drawing/2014/main" id="{187D3DE4-1B8E-4EF9-A0F4-FAE19AE97A2E}"/>
              </a:ext>
            </a:extLst>
          </p:cNvPr>
          <p:cNvSpPr/>
          <p:nvPr/>
        </p:nvSpPr>
        <p:spPr>
          <a:xfrm>
            <a:off x="4947250" y="5145698"/>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graphicFrame>
        <p:nvGraphicFramePr>
          <p:cNvPr id="49" name="Table 48"/>
          <p:cNvGraphicFramePr>
            <a:graphicFrameLocks noGrp="1"/>
          </p:cNvGraphicFramePr>
          <p:nvPr>
            <p:extLst>
              <p:ext uri="{D42A27DB-BD31-4B8C-83A1-F6EECF244321}">
                <p14:modId xmlns:p14="http://schemas.microsoft.com/office/powerpoint/2010/main" val="2666849844"/>
              </p:ext>
            </p:extLst>
          </p:nvPr>
        </p:nvGraphicFramePr>
        <p:xfrm>
          <a:off x="-117742" y="5694411"/>
          <a:ext cx="625156" cy="2172420"/>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362070">
                <a:tc>
                  <a:txBody>
                    <a:bodyPr/>
                    <a:lstStyle/>
                    <a:p>
                      <a:pPr algn="ct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2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2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2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2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2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nf</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2759844427"/>
              </p:ext>
            </p:extLst>
          </p:nvPr>
        </p:nvGraphicFramePr>
        <p:xfrm>
          <a:off x="3489673" y="5694411"/>
          <a:ext cx="625156" cy="1810350"/>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362070">
                <a:tc>
                  <a:txBody>
                    <a:bodyPr/>
                    <a:lstStyle/>
                    <a:p>
                      <a:pPr algn="ct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2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nf</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2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2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2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51" name="Rounded Rectangle 50"/>
          <p:cNvSpPr/>
          <p:nvPr/>
        </p:nvSpPr>
        <p:spPr>
          <a:xfrm>
            <a:off x="4357255" y="7699151"/>
            <a:ext cx="1627040" cy="729788"/>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Revisit vocab 3.1.1 &amp; 2.1.4</a:t>
            </a:r>
          </a:p>
        </p:txBody>
      </p:sp>
      <p:sp>
        <p:nvSpPr>
          <p:cNvPr id="2" name="Title 1">
            <a:extLst>
              <a:ext uri="{FF2B5EF4-FFF2-40B4-BE49-F238E27FC236}">
                <a16:creationId xmlns:a16="http://schemas.microsoft.com/office/drawing/2014/main" id="{FAC31520-7A6F-C448-9CAD-9AD84D0C401D}"/>
              </a:ext>
            </a:extLst>
          </p:cNvPr>
          <p:cNvSpPr>
            <a:spLocks noGrp="1"/>
          </p:cNvSpPr>
          <p:nvPr>
            <p:ph type="title"/>
          </p:nvPr>
        </p:nvSpPr>
        <p:spPr>
          <a:xfrm>
            <a:off x="194836" y="157467"/>
            <a:ext cx="1993769" cy="388222"/>
          </a:xfrm>
        </p:spPr>
        <p:txBody>
          <a:bodyPr/>
          <a:lstStyle/>
          <a:p>
            <a:pPr algn="l"/>
            <a:r>
              <a:rPr lang="en-GB" sz="2000" b="1" dirty="0">
                <a:solidFill>
                  <a:srgbClr val="FFFFFF"/>
                </a:solidFill>
                <a:latin typeface="Century Gothic" panose="020B0502020202020204" pitchFamily="34" charset="0"/>
              </a:rPr>
              <a:t>T3.1 Semana 4</a:t>
            </a:r>
            <a:endParaRPr lang="en-US" sz="2000" dirty="0"/>
          </a:p>
        </p:txBody>
      </p:sp>
      <p:sp>
        <p:nvSpPr>
          <p:cNvPr id="52"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38</a:t>
            </a:r>
          </a:p>
        </p:txBody>
      </p:sp>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145" y="8064045"/>
            <a:ext cx="927996" cy="927996"/>
          </a:xfrm>
          <a:prstGeom prst="rect">
            <a:avLst/>
          </a:prstGeom>
        </p:spPr>
      </p:pic>
      <p:sp>
        <p:nvSpPr>
          <p:cNvPr id="38" name="Rectangle 37">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56739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148" y="1490527"/>
            <a:ext cx="5256513" cy="1600438"/>
          </a:xfrm>
          <a:prstGeom prst="rect">
            <a:avLst/>
          </a:prstGeom>
        </p:spPr>
        <p:txBody>
          <a:bodyPr wrap="square">
            <a:spAutoFit/>
          </a:bodyPr>
          <a:lstStyle/>
          <a:p>
            <a:pPr fontAlgn="auto">
              <a:spcBef>
                <a:spcPts val="0"/>
              </a:spcBef>
              <a:spcAft>
                <a:spcPts val="0"/>
              </a:spcAft>
            </a:pPr>
            <a:r>
              <a:rPr lang="en-GB" altLang="en-US" sz="1400" b="1" u="sng" dirty="0">
                <a:solidFill>
                  <a:prstClr val="black"/>
                </a:solidFill>
                <a:latin typeface="Century Gothic" panose="020B0502020202020204" pitchFamily="34" charset="0"/>
              </a:rPr>
              <a:t>Vowels</a:t>
            </a:r>
            <a:r>
              <a:rPr lang="en-GB" altLang="en-US" sz="1400" u="sng" dirty="0">
                <a:solidFill>
                  <a:prstClr val="black"/>
                </a:solidFill>
                <a:latin typeface="Century Gothic" panose="020B0502020202020204" pitchFamily="34" charset="0"/>
              </a:rPr>
              <a:t> </a:t>
            </a:r>
            <a:endParaRPr lang="en-GB" altLang="en-US" sz="1400" dirty="0">
              <a:solidFill>
                <a:prstClr val="black"/>
              </a:solidFill>
              <a:latin typeface="Century Gothic" panose="020B0502020202020204" pitchFamily="34" charset="0"/>
            </a:endParaRPr>
          </a:p>
          <a:p>
            <a:pPr fontAlgn="auto">
              <a:spcBef>
                <a:spcPts val="0"/>
              </a:spcBef>
              <a:spcAft>
                <a:spcPts val="0"/>
              </a:spcAft>
            </a:pPr>
            <a:r>
              <a:rPr lang="en-GB" altLang="en-US" sz="1400" dirty="0">
                <a:solidFill>
                  <a:prstClr val="black"/>
                </a:solidFill>
                <a:latin typeface="Century Gothic" panose="020B0502020202020204" pitchFamily="34" charset="0"/>
              </a:rPr>
              <a:t>Each of the five vowels has its own sound: </a:t>
            </a:r>
          </a:p>
          <a:p>
            <a:pPr fontAlgn="auto">
              <a:spcBef>
                <a:spcPts val="0"/>
              </a:spcBef>
              <a:spcAft>
                <a:spcPts val="0"/>
              </a:spcAft>
            </a:pPr>
            <a:r>
              <a:rPr lang="en-GB" altLang="en-US" sz="1400" b="1" dirty="0">
                <a:solidFill>
                  <a:prstClr val="black"/>
                </a:solidFill>
                <a:latin typeface="Century Gothic" panose="020B0502020202020204" pitchFamily="34" charset="0"/>
              </a:rPr>
              <a:t>a </a:t>
            </a:r>
            <a:r>
              <a:rPr lang="en-GB" altLang="en-US" sz="1400" dirty="0">
                <a:solidFill>
                  <a:prstClr val="black"/>
                </a:solidFill>
                <a:latin typeface="Century Gothic" panose="020B0502020202020204" pitchFamily="34" charset="0"/>
              </a:rPr>
              <a:t>as in h</a:t>
            </a:r>
            <a:r>
              <a:rPr lang="en-GB" altLang="en-US" sz="1400" b="1" dirty="0">
                <a:solidFill>
                  <a:prstClr val="black"/>
                </a:solidFill>
                <a:latin typeface="Century Gothic" panose="020B0502020202020204" pitchFamily="34" charset="0"/>
              </a:rPr>
              <a:t>a</a:t>
            </a:r>
            <a:r>
              <a:rPr lang="en-GB" altLang="en-US" sz="1400" dirty="0">
                <a:solidFill>
                  <a:prstClr val="black"/>
                </a:solidFill>
                <a:latin typeface="Century Gothic" panose="020B0502020202020204" pitchFamily="34" charset="0"/>
              </a:rPr>
              <a:t>t </a:t>
            </a:r>
            <a:br>
              <a:rPr lang="en-GB" altLang="en-US" sz="1400" dirty="0">
                <a:solidFill>
                  <a:prstClr val="black"/>
                </a:solidFill>
                <a:latin typeface="Century Gothic" panose="020B0502020202020204" pitchFamily="34" charset="0"/>
              </a:rPr>
            </a:br>
            <a:r>
              <a:rPr lang="en-GB" altLang="en-US" sz="1400" b="1" dirty="0">
                <a:solidFill>
                  <a:prstClr val="black"/>
                </a:solidFill>
                <a:latin typeface="Century Gothic" panose="020B0502020202020204" pitchFamily="34" charset="0"/>
              </a:rPr>
              <a:t>e</a:t>
            </a:r>
            <a:r>
              <a:rPr lang="en-GB" altLang="en-US" sz="1400" dirty="0">
                <a:solidFill>
                  <a:prstClr val="black"/>
                </a:solidFill>
                <a:latin typeface="Century Gothic" panose="020B0502020202020204" pitchFamily="34" charset="0"/>
              </a:rPr>
              <a:t> as in p</a:t>
            </a:r>
            <a:r>
              <a:rPr lang="en-GB" altLang="en-US" sz="1400" b="1" dirty="0">
                <a:solidFill>
                  <a:prstClr val="black"/>
                </a:solidFill>
                <a:latin typeface="Century Gothic" panose="020B0502020202020204" pitchFamily="34" charset="0"/>
              </a:rPr>
              <a:t>e</a:t>
            </a:r>
            <a:r>
              <a:rPr lang="en-GB" altLang="en-US" sz="1400" dirty="0">
                <a:solidFill>
                  <a:prstClr val="black"/>
                </a:solidFill>
                <a:latin typeface="Century Gothic" panose="020B0502020202020204" pitchFamily="34" charset="0"/>
              </a:rPr>
              <a:t>t </a:t>
            </a:r>
            <a:br>
              <a:rPr lang="en-GB" altLang="en-US" sz="1400" dirty="0">
                <a:solidFill>
                  <a:prstClr val="black"/>
                </a:solidFill>
                <a:latin typeface="Century Gothic" panose="020B0502020202020204" pitchFamily="34" charset="0"/>
              </a:rPr>
            </a:br>
            <a:r>
              <a:rPr lang="en-GB" altLang="en-US" sz="1400" b="1" dirty="0">
                <a:solidFill>
                  <a:prstClr val="black"/>
                </a:solidFill>
                <a:latin typeface="Century Gothic" panose="020B0502020202020204" pitchFamily="34" charset="0"/>
              </a:rPr>
              <a:t>i </a:t>
            </a:r>
            <a:r>
              <a:rPr lang="en-GB" altLang="en-US" sz="1400" dirty="0">
                <a:solidFill>
                  <a:prstClr val="black"/>
                </a:solidFill>
                <a:latin typeface="Century Gothic" panose="020B0502020202020204" pitchFamily="34" charset="0"/>
              </a:rPr>
              <a:t>as in f</a:t>
            </a:r>
            <a:r>
              <a:rPr lang="en-GB" altLang="en-US" sz="1400" b="1" dirty="0">
                <a:solidFill>
                  <a:prstClr val="black"/>
                </a:solidFill>
                <a:latin typeface="Century Gothic" panose="020B0502020202020204" pitchFamily="34" charset="0"/>
              </a:rPr>
              <a:t>ee</a:t>
            </a:r>
            <a:r>
              <a:rPr lang="en-GB" altLang="en-US" sz="1400" dirty="0">
                <a:solidFill>
                  <a:prstClr val="black"/>
                </a:solidFill>
                <a:latin typeface="Century Gothic" panose="020B0502020202020204" pitchFamily="34" charset="0"/>
              </a:rPr>
              <a:t>t </a:t>
            </a:r>
            <a:br>
              <a:rPr lang="en-GB" altLang="en-US" sz="1400" dirty="0">
                <a:solidFill>
                  <a:prstClr val="black"/>
                </a:solidFill>
                <a:latin typeface="Century Gothic" panose="020B0502020202020204" pitchFamily="34" charset="0"/>
              </a:rPr>
            </a:br>
            <a:r>
              <a:rPr lang="en-GB" altLang="en-US" sz="1400" b="1" dirty="0">
                <a:solidFill>
                  <a:prstClr val="black"/>
                </a:solidFill>
                <a:latin typeface="Century Gothic" panose="020B0502020202020204" pitchFamily="34" charset="0"/>
              </a:rPr>
              <a:t>o </a:t>
            </a:r>
            <a:r>
              <a:rPr lang="en-GB" altLang="en-US" sz="1400" dirty="0">
                <a:solidFill>
                  <a:prstClr val="black"/>
                </a:solidFill>
                <a:latin typeface="Century Gothic" panose="020B0502020202020204" pitchFamily="34" charset="0"/>
              </a:rPr>
              <a:t>as in cl</a:t>
            </a:r>
            <a:r>
              <a:rPr lang="en-GB" altLang="en-US" sz="1400" b="1" dirty="0">
                <a:solidFill>
                  <a:prstClr val="black"/>
                </a:solidFill>
                <a:latin typeface="Century Gothic" panose="020B0502020202020204" pitchFamily="34" charset="0"/>
              </a:rPr>
              <a:t>o</a:t>
            </a:r>
            <a:r>
              <a:rPr lang="en-GB" altLang="en-US" sz="1400" dirty="0">
                <a:solidFill>
                  <a:prstClr val="black"/>
                </a:solidFill>
                <a:latin typeface="Century Gothic" panose="020B0502020202020204" pitchFamily="34" charset="0"/>
              </a:rPr>
              <a:t>ck </a:t>
            </a:r>
            <a:br>
              <a:rPr lang="en-GB" altLang="en-US" sz="1400" dirty="0">
                <a:solidFill>
                  <a:prstClr val="black"/>
                </a:solidFill>
                <a:latin typeface="Century Gothic" panose="020B0502020202020204" pitchFamily="34" charset="0"/>
              </a:rPr>
            </a:br>
            <a:r>
              <a:rPr lang="en-GB" altLang="en-US" sz="1400" b="1" dirty="0">
                <a:solidFill>
                  <a:prstClr val="black"/>
                </a:solidFill>
                <a:latin typeface="Century Gothic" panose="020B0502020202020204" pitchFamily="34" charset="0"/>
              </a:rPr>
              <a:t>u</a:t>
            </a:r>
            <a:r>
              <a:rPr lang="en-GB" altLang="en-US" sz="1400" dirty="0">
                <a:solidFill>
                  <a:prstClr val="black"/>
                </a:solidFill>
                <a:latin typeface="Century Gothic" panose="020B0502020202020204" pitchFamily="34" charset="0"/>
              </a:rPr>
              <a:t> as in b</a:t>
            </a:r>
            <a:r>
              <a:rPr lang="en-GB" altLang="en-US" sz="1400" b="1" dirty="0">
                <a:solidFill>
                  <a:prstClr val="black"/>
                </a:solidFill>
                <a:latin typeface="Century Gothic" panose="020B0502020202020204" pitchFamily="34" charset="0"/>
              </a:rPr>
              <a:t>oo</a:t>
            </a:r>
            <a:r>
              <a:rPr lang="en-GB" altLang="en-US" sz="1400" dirty="0">
                <a:solidFill>
                  <a:prstClr val="black"/>
                </a:solidFill>
                <a:latin typeface="Century Gothic" panose="020B0502020202020204" pitchFamily="34" charset="0"/>
              </a:rPr>
              <a:t>t</a:t>
            </a:r>
            <a:endParaRPr lang="en-GB" sz="1400" dirty="0">
              <a:solidFill>
                <a:prstClr val="black"/>
              </a:solidFill>
              <a:latin typeface="Century Gothic" panose="020B0502020202020204" pitchFamily="34" charset="0"/>
            </a:endParaRPr>
          </a:p>
        </p:txBody>
      </p:sp>
      <p:sp>
        <p:nvSpPr>
          <p:cNvPr id="7" name="Rectangle 6"/>
          <p:cNvSpPr/>
          <p:nvPr/>
        </p:nvSpPr>
        <p:spPr>
          <a:xfrm>
            <a:off x="125732" y="397479"/>
            <a:ext cx="6526682" cy="1169551"/>
          </a:xfrm>
          <a:prstGeom prst="rect">
            <a:avLst/>
          </a:prstGeom>
        </p:spPr>
        <p:txBody>
          <a:bodyPr wrap="square">
            <a:spAutoFit/>
          </a:bodyPr>
          <a:lstStyle/>
          <a:p>
            <a:pPr fontAlgn="auto">
              <a:spcBef>
                <a:spcPts val="0"/>
              </a:spcBef>
              <a:spcAft>
                <a:spcPts val="0"/>
              </a:spcAft>
            </a:pPr>
            <a:r>
              <a:rPr lang="en-GB" sz="1400" dirty="0">
                <a:latin typeface="Century Gothic" panose="020B0502020202020204" pitchFamily="34" charset="0"/>
              </a:rPr>
              <a:t>The good news is that there are clear rules about how Spanish sounds are spelled.  Of course, people have different accents, depending on where they come from or their background, but the basic patterns between sounds and their spellings are regular and quite easy to learn compared to some other languages.</a:t>
            </a:r>
            <a:endParaRPr lang="en-GB" sz="1400" dirty="0">
              <a:solidFill>
                <a:prstClr val="black"/>
              </a:solidFill>
              <a:latin typeface="Century Gothic" panose="020B0502020202020204" pitchFamily="34" charset="0"/>
            </a:endParaRPr>
          </a:p>
        </p:txBody>
      </p:sp>
      <p:sp>
        <p:nvSpPr>
          <p:cNvPr id="2" name="Title 1">
            <a:extLst>
              <a:ext uri="{FF2B5EF4-FFF2-40B4-BE49-F238E27FC236}">
                <a16:creationId xmlns:a16="http://schemas.microsoft.com/office/drawing/2014/main" id="{F07E2F27-D464-8C48-90B1-BDAF628E2BFB}"/>
              </a:ext>
            </a:extLst>
          </p:cNvPr>
          <p:cNvSpPr>
            <a:spLocks noGrp="1"/>
          </p:cNvSpPr>
          <p:nvPr>
            <p:ph type="title"/>
          </p:nvPr>
        </p:nvSpPr>
        <p:spPr>
          <a:xfrm>
            <a:off x="203356" y="139870"/>
            <a:ext cx="1528846" cy="339861"/>
          </a:xfrm>
        </p:spPr>
        <p:txBody>
          <a:bodyPr>
            <a:noAutofit/>
          </a:bodyPr>
          <a:lstStyle/>
          <a:p>
            <a:r>
              <a:rPr lang="en-GB" altLang="en-US" sz="2400" b="1" dirty="0">
                <a:solidFill>
                  <a:prstClr val="black"/>
                </a:solidFill>
                <a:latin typeface="Century Gothic" panose="020B0502020202020204" pitchFamily="34" charset="0"/>
              </a:rPr>
              <a:t>Phonics</a:t>
            </a:r>
            <a:endParaRPr lang="en-US" sz="2400" dirty="0"/>
          </a:p>
        </p:txBody>
      </p:sp>
      <p:sp>
        <p:nvSpPr>
          <p:cNvPr id="3" name="Slide Number Placeholder 2">
            <a:extLst>
              <a:ext uri="{FF2B5EF4-FFF2-40B4-BE49-F238E27FC236}">
                <a16:creationId xmlns:a16="http://schemas.microsoft.com/office/drawing/2014/main" id="{5CA8588A-C413-4E37-A394-41A7D22EC125}"/>
              </a:ext>
            </a:extLst>
          </p:cNvPr>
          <p:cNvSpPr>
            <a:spLocks noGrp="1"/>
          </p:cNvSpPr>
          <p:nvPr>
            <p:ph type="sldNum" sz="quarter" idx="12"/>
          </p:nvPr>
        </p:nvSpPr>
        <p:spPr/>
        <p:txBody>
          <a:bodyPr/>
          <a:lstStyle/>
          <a:p>
            <a:fld id="{8FA9F171-9D58-42E8-8EE2-6F6DCC4D89CC}" type="slidenum">
              <a:rPr lang="en-GB" smtClean="0">
                <a:solidFill>
                  <a:prstClr val="black">
                    <a:tint val="75000"/>
                  </a:prstClr>
                </a:solidFill>
              </a:rPr>
              <a:pPr/>
              <a:t>4</a:t>
            </a:fld>
            <a:endParaRPr lang="en-GB">
              <a:solidFill>
                <a:prstClr val="black">
                  <a:tint val="75000"/>
                </a:prstClr>
              </a:solidFill>
            </a:endParaRPr>
          </a:p>
        </p:txBody>
      </p:sp>
      <p:pic>
        <p:nvPicPr>
          <p:cNvPr id="6" name="Picture 5"/>
          <p:cNvPicPr>
            <a:picLocks noChangeAspect="1"/>
          </p:cNvPicPr>
          <p:nvPr/>
        </p:nvPicPr>
        <p:blipFill>
          <a:blip r:embed="rId2"/>
          <a:stretch>
            <a:fillRect/>
          </a:stretch>
        </p:blipFill>
        <p:spPr>
          <a:xfrm>
            <a:off x="212177" y="3175541"/>
            <a:ext cx="1067691" cy="1067691"/>
          </a:xfrm>
          <a:prstGeom prst="rect">
            <a:avLst/>
          </a:prstGeom>
        </p:spPr>
      </p:pic>
      <p:pic>
        <p:nvPicPr>
          <p:cNvPr id="20" name="Picture 2" descr="http://www.clker.com/cliparts/8/6/6/2/1194984823427644192heart-ballons_benji_park_01.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5411" y="3379935"/>
            <a:ext cx="466281" cy="6344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clker.com/cliparts/9/7/b/7/12065640201906459233Rfc1394_Single_Bed.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044" y="3505684"/>
            <a:ext cx="941561" cy="5304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August Calendar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1533" y="3166800"/>
            <a:ext cx="723594" cy="78127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10014" y="3257565"/>
            <a:ext cx="1140404" cy="75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1336483" y="3257828"/>
            <a:ext cx="626415" cy="830997"/>
          </a:xfrm>
          <a:prstGeom prst="rect">
            <a:avLst/>
          </a:prstGeom>
          <a:noFill/>
        </p:spPr>
        <p:txBody>
          <a:bodyPr wrap="square" lIns="91440" tIns="45720" rIns="91440" bIns="45720">
            <a:spAutoFit/>
          </a:bodyPr>
          <a:lstStyle/>
          <a:p>
            <a:pPr algn="ctr"/>
            <a:r>
              <a:rPr lang="en-GB" sz="4800" b="1" dirty="0">
                <a:solidFill>
                  <a:prstClr val="black"/>
                </a:solidFill>
              </a:rPr>
              <a:t>∅</a:t>
            </a:r>
            <a:endParaRPr lang="en-US" sz="4800" b="1" dirty="0">
              <a:ln w="0"/>
              <a:solidFill>
                <a:prstClr val="black"/>
              </a:solidFill>
              <a:effectLst>
                <a:outerShdw blurRad="38100" dist="19050" dir="2700000" algn="tl" rotWithShape="0">
                  <a:prstClr val="black">
                    <a:alpha val="40000"/>
                  </a:prstClr>
                </a:outerShdw>
              </a:effectLst>
            </a:endParaRPr>
          </a:p>
        </p:txBody>
      </p:sp>
      <p:sp>
        <p:nvSpPr>
          <p:cNvPr id="35" name="TextBox 34"/>
          <p:cNvSpPr txBox="1"/>
          <p:nvPr/>
        </p:nvSpPr>
        <p:spPr>
          <a:xfrm rot="10800000" flipV="1">
            <a:off x="1110381" y="3936930"/>
            <a:ext cx="1173434" cy="400110"/>
          </a:xfrm>
          <a:prstGeom prst="rect">
            <a:avLst/>
          </a:prstGeom>
          <a:noFill/>
        </p:spPr>
        <p:txBody>
          <a:bodyPr wrap="square" rtlCol="0">
            <a:spAutoFit/>
          </a:bodyPr>
          <a:lstStyle/>
          <a:p>
            <a:pPr lvl="0" algn="ctr">
              <a:defRPr/>
            </a:pPr>
            <a:r>
              <a:rPr lang="en-GB" sz="2000" dirty="0">
                <a:latin typeface="Century Gothic" panose="020B0502020202020204" pitchFamily="34" charset="0"/>
                <a:cs typeface="Calibri" panose="020F0502020204030204" pitchFamily="34" charset="0"/>
              </a:rPr>
              <a:t>nada</a:t>
            </a:r>
          </a:p>
        </p:txBody>
      </p:sp>
      <p:sp>
        <p:nvSpPr>
          <p:cNvPr id="36" name="TextBox 35"/>
          <p:cNvSpPr txBox="1"/>
          <p:nvPr/>
        </p:nvSpPr>
        <p:spPr>
          <a:xfrm rot="10800000" flipV="1">
            <a:off x="2179684" y="3936930"/>
            <a:ext cx="1173434"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cama</a:t>
            </a:r>
            <a:endParaRPr lang="en-GB" sz="2000" dirty="0">
              <a:latin typeface="Century Gothic" panose="020B0502020202020204" pitchFamily="34" charset="0"/>
              <a:cs typeface="Calibri" panose="020F0502020204030204" pitchFamily="34" charset="0"/>
            </a:endParaRPr>
          </a:p>
        </p:txBody>
      </p:sp>
      <p:sp>
        <p:nvSpPr>
          <p:cNvPr id="37" name="TextBox 36"/>
          <p:cNvSpPr txBox="1"/>
          <p:nvPr/>
        </p:nvSpPr>
        <p:spPr>
          <a:xfrm rot="10800000" flipV="1">
            <a:off x="3491595" y="3939550"/>
            <a:ext cx="1173434" cy="400110"/>
          </a:xfrm>
          <a:prstGeom prst="rect">
            <a:avLst/>
          </a:prstGeom>
          <a:noFill/>
        </p:spPr>
        <p:txBody>
          <a:bodyPr wrap="square" rtlCol="0">
            <a:spAutoFit/>
          </a:bodyPr>
          <a:lstStyle/>
          <a:p>
            <a:pPr lvl="0" algn="ctr">
              <a:defRPr/>
            </a:pPr>
            <a:r>
              <a:rPr lang="en-GB" sz="2000" dirty="0">
                <a:latin typeface="Century Gothic" panose="020B0502020202020204" pitchFamily="34" charset="0"/>
                <a:cs typeface="Calibri" panose="020F0502020204030204" pitchFamily="34" charset="0"/>
              </a:rPr>
              <a:t>casa</a:t>
            </a:r>
          </a:p>
        </p:txBody>
      </p:sp>
      <p:sp>
        <p:nvSpPr>
          <p:cNvPr id="38" name="TextBox 37"/>
          <p:cNvSpPr txBox="1"/>
          <p:nvPr/>
        </p:nvSpPr>
        <p:spPr>
          <a:xfrm rot="10800000" flipV="1">
            <a:off x="4687982" y="3936930"/>
            <a:ext cx="1173434"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amar</a:t>
            </a:r>
            <a:endParaRPr lang="en-GB" sz="2000" dirty="0">
              <a:latin typeface="Century Gothic" panose="020B0502020202020204" pitchFamily="34" charset="0"/>
              <a:cs typeface="Calibri" panose="020F0502020204030204" pitchFamily="34" charset="0"/>
            </a:endParaRPr>
          </a:p>
        </p:txBody>
      </p:sp>
      <p:sp>
        <p:nvSpPr>
          <p:cNvPr id="39" name="TextBox 38"/>
          <p:cNvSpPr txBox="1"/>
          <p:nvPr/>
        </p:nvSpPr>
        <p:spPr>
          <a:xfrm rot="10800000" flipV="1">
            <a:off x="5734271" y="3936930"/>
            <a:ext cx="1173434"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agosto</a:t>
            </a:r>
            <a:endParaRPr lang="en-GB" sz="2000" dirty="0">
              <a:latin typeface="Century Gothic" panose="020B0502020202020204" pitchFamily="34" charset="0"/>
              <a:cs typeface="Calibri" panose="020F0502020204030204" pitchFamily="34" charset="0"/>
            </a:endParaRPr>
          </a:p>
        </p:txBody>
      </p:sp>
      <p:pic>
        <p:nvPicPr>
          <p:cNvPr id="8" name="Picture 7"/>
          <p:cNvPicPr>
            <a:picLocks noChangeAspect="1"/>
          </p:cNvPicPr>
          <p:nvPr/>
        </p:nvPicPr>
        <p:blipFill>
          <a:blip r:embed="rId7"/>
          <a:stretch>
            <a:fillRect/>
          </a:stretch>
        </p:blipFill>
        <p:spPr>
          <a:xfrm>
            <a:off x="233611" y="4405595"/>
            <a:ext cx="1052348" cy="1031632"/>
          </a:xfrm>
          <a:prstGeom prst="rect">
            <a:avLst/>
          </a:prstGeom>
        </p:spPr>
      </p:pic>
      <p:pic>
        <p:nvPicPr>
          <p:cNvPr id="9" name="Picture 8"/>
          <p:cNvPicPr>
            <a:picLocks noChangeAspect="1"/>
          </p:cNvPicPr>
          <p:nvPr/>
        </p:nvPicPr>
        <p:blipFill>
          <a:blip r:embed="rId8"/>
          <a:stretch>
            <a:fillRect/>
          </a:stretch>
        </p:blipFill>
        <p:spPr>
          <a:xfrm>
            <a:off x="235196" y="5571718"/>
            <a:ext cx="1044672" cy="1024188"/>
          </a:xfrm>
          <a:prstGeom prst="rect">
            <a:avLst/>
          </a:prstGeom>
        </p:spPr>
      </p:pic>
      <p:pic>
        <p:nvPicPr>
          <p:cNvPr id="11" name="Picture 10"/>
          <p:cNvPicPr>
            <a:picLocks noChangeAspect="1"/>
          </p:cNvPicPr>
          <p:nvPr/>
        </p:nvPicPr>
        <p:blipFill>
          <a:blip r:embed="rId9"/>
          <a:stretch>
            <a:fillRect/>
          </a:stretch>
        </p:blipFill>
        <p:spPr>
          <a:xfrm>
            <a:off x="235197" y="6751857"/>
            <a:ext cx="1044671" cy="1024107"/>
          </a:xfrm>
          <a:prstGeom prst="rect">
            <a:avLst/>
          </a:prstGeom>
        </p:spPr>
      </p:pic>
      <p:pic>
        <p:nvPicPr>
          <p:cNvPr id="13" name="Picture 12"/>
          <p:cNvPicPr>
            <a:picLocks noChangeAspect="1"/>
          </p:cNvPicPr>
          <p:nvPr/>
        </p:nvPicPr>
        <p:blipFill>
          <a:blip r:embed="rId10"/>
          <a:stretch>
            <a:fillRect/>
          </a:stretch>
        </p:blipFill>
        <p:spPr>
          <a:xfrm>
            <a:off x="245258" y="7899715"/>
            <a:ext cx="1043946" cy="1027570"/>
          </a:xfrm>
          <a:prstGeom prst="rect">
            <a:avLst/>
          </a:prstGeom>
        </p:spPr>
      </p:pic>
      <p:sp>
        <p:nvSpPr>
          <p:cNvPr id="40" name="TextBox 39"/>
          <p:cNvSpPr txBox="1"/>
          <p:nvPr/>
        </p:nvSpPr>
        <p:spPr>
          <a:xfrm rot="10800000" flipV="1">
            <a:off x="1110381" y="5090655"/>
            <a:ext cx="1173434"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estar</a:t>
            </a:r>
            <a:endParaRPr lang="en-GB" sz="2000" dirty="0">
              <a:latin typeface="Century Gothic" panose="020B0502020202020204" pitchFamily="34" charset="0"/>
              <a:cs typeface="Calibri" panose="020F0502020204030204" pitchFamily="34" charset="0"/>
            </a:endParaRPr>
          </a:p>
        </p:txBody>
      </p:sp>
      <p:sp>
        <p:nvSpPr>
          <p:cNvPr id="41" name="TextBox 40"/>
          <p:cNvSpPr txBox="1"/>
          <p:nvPr/>
        </p:nvSpPr>
        <p:spPr>
          <a:xfrm rot="10800000" flipV="1">
            <a:off x="5734270" y="5093505"/>
            <a:ext cx="1173434"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en</a:t>
            </a:r>
            <a:endParaRPr lang="en-GB" sz="2000" dirty="0">
              <a:latin typeface="Century Gothic" panose="020B0502020202020204" pitchFamily="34" charset="0"/>
              <a:cs typeface="Calibri" panose="020F0502020204030204" pitchFamily="34" charset="0"/>
            </a:endParaRPr>
          </a:p>
        </p:txBody>
      </p:sp>
      <p:sp>
        <p:nvSpPr>
          <p:cNvPr id="42" name="TextBox 41"/>
          <p:cNvSpPr txBox="1"/>
          <p:nvPr/>
        </p:nvSpPr>
        <p:spPr>
          <a:xfrm rot="10800000" flipV="1">
            <a:off x="3491595" y="5093275"/>
            <a:ext cx="1173434"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tener</a:t>
            </a:r>
            <a:endParaRPr lang="en-GB" sz="2000" dirty="0">
              <a:latin typeface="Century Gothic" panose="020B0502020202020204" pitchFamily="34" charset="0"/>
              <a:cs typeface="Calibri" panose="020F0502020204030204" pitchFamily="34" charset="0"/>
            </a:endParaRPr>
          </a:p>
        </p:txBody>
      </p:sp>
      <p:sp>
        <p:nvSpPr>
          <p:cNvPr id="43" name="TextBox 42"/>
          <p:cNvSpPr txBox="1"/>
          <p:nvPr/>
        </p:nvSpPr>
        <p:spPr>
          <a:xfrm rot="10800000" flipV="1">
            <a:off x="4687982" y="5090655"/>
            <a:ext cx="1173434"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papel</a:t>
            </a:r>
            <a:endParaRPr lang="en-GB" sz="2000" dirty="0">
              <a:latin typeface="Century Gothic" panose="020B0502020202020204" pitchFamily="34" charset="0"/>
              <a:cs typeface="Calibri" panose="020F0502020204030204" pitchFamily="34" charset="0"/>
            </a:endParaRPr>
          </a:p>
        </p:txBody>
      </p:sp>
      <p:sp>
        <p:nvSpPr>
          <p:cNvPr id="44" name="TextBox 43"/>
          <p:cNvSpPr txBox="1"/>
          <p:nvPr/>
        </p:nvSpPr>
        <p:spPr>
          <a:xfrm rot="10800000" flipV="1">
            <a:off x="2143472" y="5090655"/>
            <a:ext cx="1334924"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espalda</a:t>
            </a:r>
            <a:endParaRPr lang="en-GB" sz="2000" dirty="0">
              <a:latin typeface="Century Gothic" panose="020B0502020202020204" pitchFamily="34" charset="0"/>
              <a:cs typeface="Calibri" panose="020F0502020204030204" pitchFamily="34" charset="0"/>
            </a:endParaRPr>
          </a:p>
        </p:txBody>
      </p:sp>
      <p:sp>
        <p:nvSpPr>
          <p:cNvPr id="45" name="TextBox 44"/>
          <p:cNvSpPr txBox="1"/>
          <p:nvPr/>
        </p:nvSpPr>
        <p:spPr>
          <a:xfrm rot="10800000" flipV="1">
            <a:off x="1154915" y="6252072"/>
            <a:ext cx="1173434"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ir</a:t>
            </a:r>
            <a:endParaRPr lang="en-GB" sz="2000" dirty="0">
              <a:latin typeface="Century Gothic" panose="020B0502020202020204" pitchFamily="34" charset="0"/>
              <a:cs typeface="Calibri" panose="020F0502020204030204" pitchFamily="34" charset="0"/>
            </a:endParaRPr>
          </a:p>
        </p:txBody>
      </p:sp>
      <p:sp>
        <p:nvSpPr>
          <p:cNvPr id="46" name="TextBox 45"/>
          <p:cNvSpPr txBox="1"/>
          <p:nvPr/>
        </p:nvSpPr>
        <p:spPr>
          <a:xfrm rot="10800000" flipV="1">
            <a:off x="2224218" y="6252072"/>
            <a:ext cx="1564822"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interesante</a:t>
            </a:r>
            <a:endParaRPr lang="en-GB" sz="2000" dirty="0">
              <a:latin typeface="Century Gothic" panose="020B0502020202020204" pitchFamily="34" charset="0"/>
              <a:cs typeface="Calibri" panose="020F0502020204030204" pitchFamily="34" charset="0"/>
            </a:endParaRPr>
          </a:p>
        </p:txBody>
      </p:sp>
      <p:sp>
        <p:nvSpPr>
          <p:cNvPr id="47" name="TextBox 46"/>
          <p:cNvSpPr txBox="1"/>
          <p:nvPr/>
        </p:nvSpPr>
        <p:spPr>
          <a:xfrm rot="10800000" flipV="1">
            <a:off x="3536129" y="6254692"/>
            <a:ext cx="1173434"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lista</a:t>
            </a:r>
            <a:endParaRPr lang="en-GB" sz="2000" dirty="0">
              <a:latin typeface="Century Gothic" panose="020B0502020202020204" pitchFamily="34" charset="0"/>
              <a:cs typeface="Calibri" panose="020F0502020204030204" pitchFamily="34" charset="0"/>
            </a:endParaRPr>
          </a:p>
        </p:txBody>
      </p:sp>
      <p:sp>
        <p:nvSpPr>
          <p:cNvPr id="48" name="TextBox 47"/>
          <p:cNvSpPr txBox="1"/>
          <p:nvPr/>
        </p:nvSpPr>
        <p:spPr>
          <a:xfrm rot="10800000" flipV="1">
            <a:off x="4732516" y="6252072"/>
            <a:ext cx="1173434" cy="400110"/>
          </a:xfrm>
          <a:prstGeom prst="rect">
            <a:avLst/>
          </a:prstGeom>
          <a:noFill/>
        </p:spPr>
        <p:txBody>
          <a:bodyPr wrap="square" rtlCol="0">
            <a:spAutoFit/>
          </a:bodyPr>
          <a:lstStyle/>
          <a:p>
            <a:pPr lvl="0" algn="ctr">
              <a:defRPr/>
            </a:pPr>
            <a:r>
              <a:rPr lang="en-GB" sz="2000" dirty="0">
                <a:latin typeface="Century Gothic" panose="020B0502020202020204" pitchFamily="34" charset="0"/>
                <a:cs typeface="Calibri" panose="020F0502020204030204" pitchFamily="34" charset="0"/>
              </a:rPr>
              <a:t>primero</a:t>
            </a:r>
          </a:p>
        </p:txBody>
      </p:sp>
      <p:sp>
        <p:nvSpPr>
          <p:cNvPr id="49" name="TextBox 48"/>
          <p:cNvSpPr txBox="1"/>
          <p:nvPr/>
        </p:nvSpPr>
        <p:spPr>
          <a:xfrm rot="10800000" flipV="1">
            <a:off x="5778805" y="6252072"/>
            <a:ext cx="1173434" cy="400110"/>
          </a:xfrm>
          <a:prstGeom prst="rect">
            <a:avLst/>
          </a:prstGeom>
          <a:noFill/>
        </p:spPr>
        <p:txBody>
          <a:bodyPr wrap="square" rtlCol="0">
            <a:spAutoFit/>
          </a:bodyPr>
          <a:lstStyle/>
          <a:p>
            <a:pPr lvl="0" algn="ctr">
              <a:defRPr/>
            </a:pPr>
            <a:r>
              <a:rPr lang="en-GB" sz="2000" dirty="0">
                <a:latin typeface="Century Gothic" panose="020B0502020202020204" pitchFamily="34" charset="0"/>
                <a:cs typeface="Calibri" panose="020F0502020204030204" pitchFamily="34" charset="0"/>
              </a:rPr>
              <a:t>sin</a:t>
            </a:r>
          </a:p>
        </p:txBody>
      </p:sp>
      <p:sp>
        <p:nvSpPr>
          <p:cNvPr id="50" name="TextBox 49"/>
          <p:cNvSpPr txBox="1"/>
          <p:nvPr/>
        </p:nvSpPr>
        <p:spPr>
          <a:xfrm rot="10800000" flipV="1">
            <a:off x="1126385" y="7469633"/>
            <a:ext cx="1173434" cy="400110"/>
          </a:xfrm>
          <a:prstGeom prst="rect">
            <a:avLst/>
          </a:prstGeom>
          <a:noFill/>
        </p:spPr>
        <p:txBody>
          <a:bodyPr wrap="square" rtlCol="0">
            <a:spAutoFit/>
          </a:bodyPr>
          <a:lstStyle/>
          <a:p>
            <a:pPr lvl="0" algn="ctr">
              <a:defRPr/>
            </a:pPr>
            <a:r>
              <a:rPr lang="en-GB" sz="2000" dirty="0">
                <a:latin typeface="Century Gothic" panose="020B0502020202020204" pitchFamily="34" charset="0"/>
                <a:cs typeface="Calibri" panose="020F0502020204030204" pitchFamily="34" charset="0"/>
              </a:rPr>
              <a:t>dos</a:t>
            </a:r>
          </a:p>
        </p:txBody>
      </p:sp>
      <p:sp>
        <p:nvSpPr>
          <p:cNvPr id="51" name="TextBox 50"/>
          <p:cNvSpPr txBox="1"/>
          <p:nvPr/>
        </p:nvSpPr>
        <p:spPr>
          <a:xfrm rot="10800000" flipV="1">
            <a:off x="2195688" y="7469633"/>
            <a:ext cx="1173434"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olvidar</a:t>
            </a:r>
            <a:endParaRPr lang="en-GB" sz="2000" dirty="0">
              <a:latin typeface="Century Gothic" panose="020B0502020202020204" pitchFamily="34" charset="0"/>
              <a:cs typeface="Calibri" panose="020F0502020204030204" pitchFamily="34" charset="0"/>
            </a:endParaRPr>
          </a:p>
        </p:txBody>
      </p:sp>
      <p:sp>
        <p:nvSpPr>
          <p:cNvPr id="52" name="TextBox 51"/>
          <p:cNvSpPr txBox="1"/>
          <p:nvPr/>
        </p:nvSpPr>
        <p:spPr>
          <a:xfrm rot="10800000" flipV="1">
            <a:off x="3507599" y="7472253"/>
            <a:ext cx="1173434"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poco</a:t>
            </a:r>
            <a:endParaRPr lang="en-GB" sz="2000" dirty="0">
              <a:latin typeface="Century Gothic" panose="020B0502020202020204" pitchFamily="34" charset="0"/>
              <a:cs typeface="Calibri" panose="020F0502020204030204" pitchFamily="34" charset="0"/>
            </a:endParaRPr>
          </a:p>
        </p:txBody>
      </p:sp>
      <p:sp>
        <p:nvSpPr>
          <p:cNvPr id="53" name="TextBox 52"/>
          <p:cNvSpPr txBox="1"/>
          <p:nvPr/>
        </p:nvSpPr>
        <p:spPr>
          <a:xfrm rot="10800000" flipV="1">
            <a:off x="4703986" y="7469633"/>
            <a:ext cx="1173434" cy="400110"/>
          </a:xfrm>
          <a:prstGeom prst="rect">
            <a:avLst/>
          </a:prstGeom>
          <a:noFill/>
        </p:spPr>
        <p:txBody>
          <a:bodyPr wrap="square" rtlCol="0">
            <a:spAutoFit/>
          </a:bodyPr>
          <a:lstStyle/>
          <a:p>
            <a:pPr lvl="0" algn="ctr">
              <a:defRPr/>
            </a:pPr>
            <a:r>
              <a:rPr lang="en-GB" sz="2000" dirty="0">
                <a:latin typeface="Century Gothic" panose="020B0502020202020204" pitchFamily="34" charset="0"/>
                <a:cs typeface="Calibri" panose="020F0502020204030204" pitchFamily="34" charset="0"/>
              </a:rPr>
              <a:t>solo</a:t>
            </a:r>
          </a:p>
        </p:txBody>
      </p:sp>
      <p:sp>
        <p:nvSpPr>
          <p:cNvPr id="54" name="TextBox 53"/>
          <p:cNvSpPr txBox="1"/>
          <p:nvPr/>
        </p:nvSpPr>
        <p:spPr>
          <a:xfrm rot="10800000" flipV="1">
            <a:off x="5750275" y="7469633"/>
            <a:ext cx="1173434" cy="400110"/>
          </a:xfrm>
          <a:prstGeom prst="rect">
            <a:avLst/>
          </a:prstGeom>
          <a:noFill/>
        </p:spPr>
        <p:txBody>
          <a:bodyPr wrap="square" rtlCol="0">
            <a:spAutoFit/>
          </a:bodyPr>
          <a:lstStyle/>
          <a:p>
            <a:pPr lvl="0" algn="ctr">
              <a:defRPr/>
            </a:pPr>
            <a:r>
              <a:rPr lang="en-GB" sz="2000" dirty="0">
                <a:latin typeface="Century Gothic" panose="020B0502020202020204" pitchFamily="34" charset="0"/>
                <a:cs typeface="Calibri" panose="020F0502020204030204" pitchFamily="34" charset="0"/>
              </a:rPr>
              <a:t>con</a:t>
            </a:r>
          </a:p>
        </p:txBody>
      </p:sp>
      <p:sp>
        <p:nvSpPr>
          <p:cNvPr id="55" name="TextBox 54"/>
          <p:cNvSpPr txBox="1"/>
          <p:nvPr/>
        </p:nvSpPr>
        <p:spPr>
          <a:xfrm rot="10800000" flipV="1">
            <a:off x="1154914" y="8546703"/>
            <a:ext cx="1173434" cy="400110"/>
          </a:xfrm>
          <a:prstGeom prst="rect">
            <a:avLst/>
          </a:prstGeom>
          <a:noFill/>
        </p:spPr>
        <p:txBody>
          <a:bodyPr wrap="square" rtlCol="0">
            <a:spAutoFit/>
          </a:bodyPr>
          <a:lstStyle/>
          <a:p>
            <a:pPr lvl="0" algn="ctr">
              <a:defRPr/>
            </a:pPr>
            <a:r>
              <a:rPr lang="en-GB" sz="2000" dirty="0">
                <a:latin typeface="Century Gothic" panose="020B0502020202020204" pitchFamily="34" charset="0"/>
                <a:cs typeface="Calibri" panose="020F0502020204030204" pitchFamily="34" charset="0"/>
              </a:rPr>
              <a:t>un</a:t>
            </a:r>
          </a:p>
        </p:txBody>
      </p:sp>
      <p:sp>
        <p:nvSpPr>
          <p:cNvPr id="56" name="TextBox 55"/>
          <p:cNvSpPr txBox="1"/>
          <p:nvPr/>
        </p:nvSpPr>
        <p:spPr>
          <a:xfrm rot="10800000" flipV="1">
            <a:off x="2224217" y="8546703"/>
            <a:ext cx="1173434"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mundo</a:t>
            </a:r>
            <a:endParaRPr lang="en-GB" sz="2000" dirty="0">
              <a:latin typeface="Century Gothic" panose="020B0502020202020204" pitchFamily="34" charset="0"/>
              <a:cs typeface="Calibri" panose="020F0502020204030204" pitchFamily="34" charset="0"/>
            </a:endParaRPr>
          </a:p>
        </p:txBody>
      </p:sp>
      <p:sp>
        <p:nvSpPr>
          <p:cNvPr id="57" name="TextBox 56"/>
          <p:cNvSpPr txBox="1"/>
          <p:nvPr/>
        </p:nvSpPr>
        <p:spPr>
          <a:xfrm rot="10800000" flipV="1">
            <a:off x="3536128" y="8549323"/>
            <a:ext cx="1173434"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lugar</a:t>
            </a:r>
            <a:endParaRPr lang="en-GB" sz="2000" dirty="0">
              <a:latin typeface="Century Gothic" panose="020B0502020202020204" pitchFamily="34" charset="0"/>
              <a:cs typeface="Calibri" panose="020F0502020204030204" pitchFamily="34" charset="0"/>
            </a:endParaRPr>
          </a:p>
        </p:txBody>
      </p:sp>
      <p:sp>
        <p:nvSpPr>
          <p:cNvPr id="58" name="TextBox 57"/>
          <p:cNvSpPr txBox="1"/>
          <p:nvPr/>
        </p:nvSpPr>
        <p:spPr>
          <a:xfrm rot="10800000" flipV="1">
            <a:off x="4732515" y="8546703"/>
            <a:ext cx="1173434" cy="400110"/>
          </a:xfrm>
          <a:prstGeom prst="rect">
            <a:avLst/>
          </a:prstGeom>
          <a:noFill/>
        </p:spPr>
        <p:txBody>
          <a:bodyPr wrap="square" rtlCol="0">
            <a:spAutoFit/>
          </a:bodyPr>
          <a:lstStyle/>
          <a:p>
            <a:pPr lvl="0" algn="ctr">
              <a:defRPr/>
            </a:pPr>
            <a:r>
              <a:rPr lang="en-GB" sz="2000" dirty="0">
                <a:latin typeface="Century Gothic" panose="020B0502020202020204" pitchFamily="34" charset="0"/>
                <a:cs typeface="Calibri" panose="020F0502020204030204" pitchFamily="34" charset="0"/>
              </a:rPr>
              <a:t>mucho</a:t>
            </a:r>
          </a:p>
        </p:txBody>
      </p:sp>
      <p:sp>
        <p:nvSpPr>
          <p:cNvPr id="59" name="TextBox 58"/>
          <p:cNvSpPr txBox="1"/>
          <p:nvPr/>
        </p:nvSpPr>
        <p:spPr>
          <a:xfrm rot="10800000" flipV="1">
            <a:off x="5778804" y="8546703"/>
            <a:ext cx="1173434" cy="400110"/>
          </a:xfrm>
          <a:prstGeom prst="rect">
            <a:avLst/>
          </a:prstGeom>
          <a:noFill/>
        </p:spPr>
        <p:txBody>
          <a:bodyPr wrap="square" rtlCol="0">
            <a:spAutoFit/>
          </a:bodyPr>
          <a:lstStyle/>
          <a:p>
            <a:pPr lvl="0" algn="ctr">
              <a:defRPr/>
            </a:pPr>
            <a:r>
              <a:rPr lang="en-GB" sz="2000" dirty="0" err="1">
                <a:latin typeface="Century Gothic" panose="020B0502020202020204" pitchFamily="34" charset="0"/>
                <a:cs typeface="Calibri" panose="020F0502020204030204" pitchFamily="34" charset="0"/>
              </a:rPr>
              <a:t>nunca</a:t>
            </a:r>
            <a:endParaRPr lang="en-GB" sz="2000" dirty="0">
              <a:latin typeface="Century Gothic" panose="020B0502020202020204" pitchFamily="34" charset="0"/>
              <a:cs typeface="Calibri" panose="020F0502020204030204" pitchFamily="34" charset="0"/>
            </a:endParaRPr>
          </a:p>
        </p:txBody>
      </p:sp>
      <p:pic>
        <p:nvPicPr>
          <p:cNvPr id="60" name="Picture 2" descr="http://www.clker.com/cliparts/8/a/4/5/119498399239274176paper_01.svg.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39782" y="4628179"/>
            <a:ext cx="358808" cy="48245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2695474" y="4399856"/>
            <a:ext cx="386255" cy="833454"/>
            <a:chOff x="1814000" y="4169634"/>
            <a:chExt cx="881663" cy="1902436"/>
          </a:xfrm>
        </p:grpSpPr>
        <p:pic>
          <p:nvPicPr>
            <p:cNvPr id="62" name="Picture 4" descr="http://www.clker.com/cliparts/d/8/7/0/11949845492025336273silhouette_female_2.svg.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14000" y="4169634"/>
              <a:ext cx="489478" cy="1902436"/>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Straight Arrow Connector 62"/>
            <p:cNvCxnSpPr/>
            <p:nvPr/>
          </p:nvCxnSpPr>
          <p:spPr>
            <a:xfrm flipH="1" flipV="1">
              <a:off x="2071912" y="4751926"/>
              <a:ext cx="623751" cy="761443"/>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5882230" y="4419178"/>
            <a:ext cx="871795" cy="749540"/>
            <a:chOff x="-2195322" y="288097"/>
            <a:chExt cx="2021192" cy="1737752"/>
          </a:xfrm>
        </p:grpSpPr>
        <p:pic>
          <p:nvPicPr>
            <p:cNvPr id="64" name="Picture 6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95322" y="321310"/>
              <a:ext cx="2021192" cy="1704539"/>
            </a:xfrm>
            <a:prstGeom prst="rect">
              <a:avLst/>
            </a:prstGeom>
          </p:spPr>
        </p:pic>
        <p:sp>
          <p:nvSpPr>
            <p:cNvPr id="65" name="Down Arrow 64"/>
            <p:cNvSpPr/>
            <p:nvPr/>
          </p:nvSpPr>
          <p:spPr>
            <a:xfrm>
              <a:off x="-1464174" y="288097"/>
              <a:ext cx="627018" cy="1092199"/>
            </a:xfrm>
            <a:prstGeom prst="downArrow">
              <a:avLst/>
            </a:prstGeom>
            <a:solidFill>
              <a:srgbClr val="E87D1E"/>
            </a:solidFill>
            <a:ln>
              <a:solidFill>
                <a:srgbClr val="E87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6" name="TextBox 65"/>
          <p:cNvSpPr txBox="1"/>
          <p:nvPr/>
        </p:nvSpPr>
        <p:spPr>
          <a:xfrm>
            <a:off x="2985486" y="4837640"/>
            <a:ext cx="2250535" cy="400110"/>
          </a:xfrm>
          <a:prstGeom prst="rect">
            <a:avLst/>
          </a:prstGeom>
          <a:noFill/>
        </p:spPr>
        <p:txBody>
          <a:bodyPr wrap="square" rtlCol="0">
            <a:spAutoFit/>
          </a:bodyPr>
          <a:lstStyle/>
          <a:p>
            <a:pPr algn="ctr"/>
            <a:r>
              <a:rPr lang="en-GB" sz="2000" b="1" dirty="0">
                <a:latin typeface="Century Gothic" panose="020B0502020202020204" pitchFamily="34" charset="0"/>
                <a:cs typeface="Calibri" panose="020F0502020204030204" pitchFamily="34" charset="0"/>
              </a:rPr>
              <a:t>[to have]</a:t>
            </a:r>
          </a:p>
        </p:txBody>
      </p:sp>
      <p:sp>
        <p:nvSpPr>
          <p:cNvPr id="67" name="Rectangle 66"/>
          <p:cNvSpPr/>
          <p:nvPr/>
        </p:nvSpPr>
        <p:spPr>
          <a:xfrm>
            <a:off x="1236062" y="4777929"/>
            <a:ext cx="1031051" cy="400110"/>
          </a:xfrm>
          <a:prstGeom prst="rect">
            <a:avLst/>
          </a:prstGeom>
        </p:spPr>
        <p:txBody>
          <a:bodyPr wrap="none">
            <a:spAutoFit/>
          </a:bodyPr>
          <a:lstStyle/>
          <a:p>
            <a:pPr algn="ctr"/>
            <a:r>
              <a:rPr lang="en-GB" sz="2000" b="1" dirty="0">
                <a:latin typeface="Century Gothic" panose="020B0502020202020204" pitchFamily="34" charset="0"/>
              </a:rPr>
              <a:t>[to be]</a:t>
            </a:r>
          </a:p>
        </p:txBody>
      </p:sp>
      <p:grpSp>
        <p:nvGrpSpPr>
          <p:cNvPr id="68" name="Group 67"/>
          <p:cNvGrpSpPr/>
          <p:nvPr/>
        </p:nvGrpSpPr>
        <p:grpSpPr>
          <a:xfrm>
            <a:off x="4792301" y="5711541"/>
            <a:ext cx="983852" cy="581590"/>
            <a:chOff x="2540000" y="5401735"/>
            <a:chExt cx="2277669" cy="1346411"/>
          </a:xfrm>
        </p:grpSpPr>
        <p:pic>
          <p:nvPicPr>
            <p:cNvPr id="69" name="Picture 2" descr="http://www.clker.com/cliparts/I/i/V/6/l/F/calendar-with-binder-rings-hi.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346" t="-677" r="5821" b="42429"/>
            <a:stretch/>
          </p:blipFill>
          <p:spPr bwMode="auto">
            <a:xfrm>
              <a:off x="2540000" y="5401735"/>
              <a:ext cx="2277669" cy="1346411"/>
            </a:xfrm>
            <a:prstGeom prst="rect">
              <a:avLst/>
            </a:prstGeom>
            <a:noFill/>
            <a:extLst>
              <a:ext uri="{909E8E84-426E-40DD-AFC4-6F175D3DCCD1}">
                <a14:hiddenFill xmlns:a14="http://schemas.microsoft.com/office/drawing/2010/main">
                  <a:solidFill>
                    <a:srgbClr val="FFFFFF"/>
                  </a:solidFill>
                </a14:hiddenFill>
              </a:ext>
            </a:extLst>
          </p:spPr>
        </p:pic>
        <p:sp>
          <p:nvSpPr>
            <p:cNvPr id="70" name="Oval 69"/>
            <p:cNvSpPr/>
            <p:nvPr/>
          </p:nvSpPr>
          <p:spPr>
            <a:xfrm>
              <a:off x="3860801" y="6011316"/>
              <a:ext cx="381000" cy="39793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1" name="Picture 6" descr="http://www.clker.com/cliparts/Z/K/t/v/5/o/check-list-hi.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89040" y="5545783"/>
            <a:ext cx="635509" cy="77934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http://www.clker.com/cliparts/6/e/9/d/11949849761176136192traffic_light_green_dan__01.svg.hi.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16824" y="5675544"/>
            <a:ext cx="483511" cy="5688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73" name="Group 72"/>
          <p:cNvGrpSpPr/>
          <p:nvPr/>
        </p:nvGrpSpPr>
        <p:grpSpPr>
          <a:xfrm>
            <a:off x="5734269" y="5419839"/>
            <a:ext cx="990858" cy="989545"/>
            <a:chOff x="8942561" y="4433606"/>
            <a:chExt cx="1708122" cy="1705858"/>
          </a:xfrm>
        </p:grpSpPr>
        <p:pic>
          <p:nvPicPr>
            <p:cNvPr id="74" name="Picture 12" descr="http://www.clker.com/cliparts/4/8/a/6/1194984081402633375french_fries_juliane_kr_r.svg.hi.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248548" y="4876272"/>
              <a:ext cx="447206" cy="58646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4" descr="http://www.clker.com/cliparts/f/f/2/e/11954289431054409758ketchup_bottle_alexandre_01.svg.hi.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695754" y="4793365"/>
              <a:ext cx="379351" cy="73142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2" descr="http://www.clker.com/cliparts/4/8/a/6/1194984081402633375french_fries_juliane_kr_r.svg.hi.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293181" y="5552996"/>
              <a:ext cx="447206" cy="58646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8942561" y="4433606"/>
              <a:ext cx="1708122" cy="477513"/>
            </a:xfrm>
            <a:prstGeom prst="rect">
              <a:avLst/>
            </a:prstGeom>
            <a:noFill/>
          </p:spPr>
          <p:txBody>
            <a:bodyPr wrap="square" rtlCol="0">
              <a:spAutoFit/>
            </a:bodyPr>
            <a:lstStyle/>
            <a:p>
              <a:pPr algn="ctr"/>
              <a:r>
                <a:rPr lang="en-GB" sz="1200" dirty="0">
                  <a:solidFill>
                    <a:srgbClr val="115076"/>
                  </a:solidFill>
                </a:rPr>
                <a:t>Sin ketchup</a:t>
              </a:r>
            </a:p>
          </p:txBody>
        </p:sp>
        <p:pic>
          <p:nvPicPr>
            <p:cNvPr id="78" name="Picture 16" descr="http://www.clker.com/cliparts/0/f/7/0/11954234311954389563ok_mark_h_kon_l_vdal_02.svg.med.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943141" y="5671463"/>
              <a:ext cx="540313" cy="41424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8" descr="http://www.clker.com/cliparts/V/S/1/q/m/Q/red-x-small-md.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058750" y="5041563"/>
              <a:ext cx="424705" cy="371973"/>
            </a:xfrm>
            <a:prstGeom prst="rect">
              <a:avLst/>
            </a:prstGeom>
            <a:noFill/>
            <a:extLst>
              <a:ext uri="{909E8E84-426E-40DD-AFC4-6F175D3DCCD1}">
                <a14:hiddenFill xmlns:a14="http://schemas.microsoft.com/office/drawing/2010/main">
                  <a:solidFill>
                    <a:srgbClr val="FFFFFF"/>
                  </a:solidFill>
                </a14:hiddenFill>
              </a:ext>
            </a:extLst>
          </p:spPr>
        </p:pic>
      </p:grpSp>
      <p:pic>
        <p:nvPicPr>
          <p:cNvPr id="80" name="Picture 2" descr="Interested Cliparts 19 - 450 X 415"/>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5118" y="5388864"/>
            <a:ext cx="1095368" cy="101017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6" descr="http://www.clker.com/cliparts/i/J/I/o/W/5/globe-hi.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38968" y="8007372"/>
            <a:ext cx="580106" cy="572371"/>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879413" y="8271032"/>
            <a:ext cx="1792310" cy="400110"/>
          </a:xfrm>
          <a:prstGeom prst="rect">
            <a:avLst/>
          </a:prstGeom>
          <a:noFill/>
        </p:spPr>
        <p:txBody>
          <a:bodyPr wrap="square" rtlCol="0">
            <a:spAutoFit/>
          </a:bodyPr>
          <a:lstStyle/>
          <a:p>
            <a:pPr algn="ctr"/>
            <a:r>
              <a:rPr lang="en-GB" sz="2000" b="1" dirty="0">
                <a:latin typeface="Century Gothic" panose="020B0502020202020204" pitchFamily="34" charset="0"/>
                <a:cs typeface="Calibri" panose="020F0502020204030204" pitchFamily="34" charset="0"/>
              </a:rPr>
              <a:t>[a; an]</a:t>
            </a:r>
          </a:p>
        </p:txBody>
      </p:sp>
      <p:sp>
        <p:nvSpPr>
          <p:cNvPr id="83" name="TextBox 82"/>
          <p:cNvSpPr txBox="1"/>
          <p:nvPr/>
        </p:nvSpPr>
        <p:spPr>
          <a:xfrm>
            <a:off x="3232255" y="8278610"/>
            <a:ext cx="1792310" cy="400110"/>
          </a:xfrm>
          <a:prstGeom prst="rect">
            <a:avLst/>
          </a:prstGeom>
          <a:noFill/>
        </p:spPr>
        <p:txBody>
          <a:bodyPr wrap="square" rtlCol="0">
            <a:spAutoFit/>
          </a:bodyPr>
          <a:lstStyle/>
          <a:p>
            <a:pPr algn="ctr"/>
            <a:r>
              <a:rPr lang="en-GB" sz="2000" b="1" dirty="0">
                <a:latin typeface="Century Gothic" panose="020B0502020202020204" pitchFamily="34" charset="0"/>
                <a:cs typeface="Calibri" panose="020F0502020204030204" pitchFamily="34" charset="0"/>
              </a:rPr>
              <a:t>[place]</a:t>
            </a:r>
          </a:p>
        </p:txBody>
      </p:sp>
      <p:sp>
        <p:nvSpPr>
          <p:cNvPr id="84" name="TextBox 83"/>
          <p:cNvSpPr txBox="1"/>
          <p:nvPr/>
        </p:nvSpPr>
        <p:spPr>
          <a:xfrm>
            <a:off x="4424549" y="8271032"/>
            <a:ext cx="1792310" cy="400110"/>
          </a:xfrm>
          <a:prstGeom prst="rect">
            <a:avLst/>
          </a:prstGeom>
          <a:noFill/>
        </p:spPr>
        <p:txBody>
          <a:bodyPr wrap="square" rtlCol="0">
            <a:spAutoFit/>
          </a:bodyPr>
          <a:lstStyle/>
          <a:p>
            <a:pPr algn="ctr"/>
            <a:r>
              <a:rPr lang="en-GB" sz="2000" b="1" dirty="0">
                <a:latin typeface="Century Gothic" panose="020B0502020202020204" pitchFamily="34" charset="0"/>
                <a:cs typeface="Calibri" panose="020F0502020204030204" pitchFamily="34" charset="0"/>
              </a:rPr>
              <a:t>[a lot]</a:t>
            </a:r>
          </a:p>
        </p:txBody>
      </p:sp>
      <p:sp>
        <p:nvSpPr>
          <p:cNvPr id="85" name="TextBox 84"/>
          <p:cNvSpPr txBox="1"/>
          <p:nvPr/>
        </p:nvSpPr>
        <p:spPr>
          <a:xfrm>
            <a:off x="5451447" y="8252835"/>
            <a:ext cx="1792310" cy="400110"/>
          </a:xfrm>
          <a:prstGeom prst="rect">
            <a:avLst/>
          </a:prstGeom>
          <a:noFill/>
        </p:spPr>
        <p:txBody>
          <a:bodyPr wrap="square" rtlCol="0">
            <a:spAutoFit/>
          </a:bodyPr>
          <a:lstStyle/>
          <a:p>
            <a:pPr algn="ctr"/>
            <a:r>
              <a:rPr lang="en-GB" sz="2000" b="1" dirty="0">
                <a:latin typeface="Century Gothic" panose="020B0502020202020204" pitchFamily="34" charset="0"/>
                <a:cs typeface="Calibri" panose="020F0502020204030204" pitchFamily="34" charset="0"/>
              </a:rPr>
              <a:t>[never]</a:t>
            </a:r>
          </a:p>
        </p:txBody>
      </p:sp>
      <p:pic>
        <p:nvPicPr>
          <p:cNvPr id="86" name="Picture 2"/>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1390028" y="6786188"/>
            <a:ext cx="736422" cy="735016"/>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p:cNvGrpSpPr/>
          <p:nvPr/>
        </p:nvGrpSpPr>
        <p:grpSpPr>
          <a:xfrm>
            <a:off x="5825480" y="6709078"/>
            <a:ext cx="1215167" cy="855389"/>
            <a:chOff x="9327339" y="4321447"/>
            <a:chExt cx="2142629" cy="1749607"/>
          </a:xfrm>
        </p:grpSpPr>
        <p:sp>
          <p:nvSpPr>
            <p:cNvPr id="88" name="TextBox 87"/>
            <p:cNvSpPr txBox="1"/>
            <p:nvPr/>
          </p:nvSpPr>
          <p:spPr>
            <a:xfrm>
              <a:off x="9327339" y="4321447"/>
              <a:ext cx="2142629" cy="566572"/>
            </a:xfrm>
            <a:prstGeom prst="rect">
              <a:avLst/>
            </a:prstGeom>
            <a:noFill/>
          </p:spPr>
          <p:txBody>
            <a:bodyPr wrap="square" rtlCol="0">
              <a:spAutoFit/>
            </a:bodyPr>
            <a:lstStyle/>
            <a:p>
              <a:r>
                <a:rPr lang="en-GB" sz="1200" dirty="0">
                  <a:solidFill>
                    <a:srgbClr val="115076"/>
                  </a:solidFill>
                </a:rPr>
                <a:t>Con ketchup</a:t>
              </a:r>
            </a:p>
          </p:txBody>
        </p:sp>
        <p:pic>
          <p:nvPicPr>
            <p:cNvPr id="89" name="Picture 12" descr="http://www.clker.com/cliparts/4/8/a/6/1194984081402633375french_fries_juliane_kr_r.svg.hi.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327339" y="4753170"/>
              <a:ext cx="469996" cy="61635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2" descr="http://www.clker.com/cliparts/4/8/a/6/1194984081402633375french_fries_juliane_kr_r.svg.hi.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334573" y="5454699"/>
              <a:ext cx="469996" cy="61635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6" descr="http://www.clker.com/cliparts/0/f/7/0/11954234311954389563ok_mark_h_kon_l_vdal_02.svg.med.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074877" y="4826012"/>
              <a:ext cx="567848" cy="43535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8" descr="http://www.clker.com/cliparts/V/S/1/q/m/Q/red-x-small-md.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135627" y="5610683"/>
              <a:ext cx="446348" cy="39092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4" descr="http://www.clker.com/cliparts/f/f/2/e/11954289431054409758ketchup_bottle_alexandre_01.svg.hi.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644882" y="4706946"/>
              <a:ext cx="361564" cy="697134"/>
            </a:xfrm>
            <a:prstGeom prst="rect">
              <a:avLst/>
            </a:prstGeom>
            <a:noFill/>
            <a:extLst>
              <a:ext uri="{909E8E84-426E-40DD-AFC4-6F175D3DCCD1}">
                <a14:hiddenFill xmlns:a14="http://schemas.microsoft.com/office/drawing/2010/main">
                  <a:solidFill>
                    <a:srgbClr val="FFFFFF"/>
                  </a:solidFill>
                </a14:hiddenFill>
              </a:ext>
            </a:extLst>
          </p:spPr>
        </p:pic>
      </p:grpSp>
      <p:pic>
        <p:nvPicPr>
          <p:cNvPr id="94" name="Picture 6" descr="http://www.clker.com/cliparts/e/x/t/0/6/W/at-home-alone.svg.hi.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957736" y="6805811"/>
            <a:ext cx="646752" cy="68803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2"/>
          <p:cNvPicPr>
            <a:picLocks noChangeAspect="1" noChangeArrowheads="1"/>
          </p:cNvPicPr>
          <p:nvPr/>
        </p:nvPicPr>
        <p:blipFill>
          <a:blip r:embed="rId28"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420044" y="6671640"/>
            <a:ext cx="680072" cy="85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TextBox 95"/>
          <p:cNvSpPr txBox="1"/>
          <p:nvPr/>
        </p:nvSpPr>
        <p:spPr>
          <a:xfrm>
            <a:off x="3280707" y="7219431"/>
            <a:ext cx="1653459" cy="400110"/>
          </a:xfrm>
          <a:prstGeom prst="rect">
            <a:avLst/>
          </a:prstGeom>
          <a:noFill/>
        </p:spPr>
        <p:txBody>
          <a:bodyPr wrap="square" rtlCol="0">
            <a:spAutoFit/>
          </a:bodyPr>
          <a:lstStyle/>
          <a:p>
            <a:pPr algn="ctr"/>
            <a:r>
              <a:rPr lang="en-GB" sz="2000" b="1" dirty="0">
                <a:latin typeface="Century Gothic" panose="020B0502020202020204" pitchFamily="34" charset="0"/>
                <a:cs typeface="Calibri" panose="020F0502020204030204" pitchFamily="34" charset="0"/>
              </a:rPr>
              <a:t>[little]</a:t>
            </a:r>
          </a:p>
        </p:txBody>
      </p:sp>
      <p:sp>
        <p:nvSpPr>
          <p:cNvPr id="97" name="Slide Number Placeholder 1">
            <a:extLst>
              <a:ext uri="{FF2B5EF4-FFF2-40B4-BE49-F238E27FC236}">
                <a16:creationId xmlns:a16="http://schemas.microsoft.com/office/drawing/2014/main" id="{EA873768-414D-45EC-BC1F-B9BBCEE38269}"/>
              </a:ext>
            </a:extLst>
          </p:cNvPr>
          <p:cNvSpPr txBox="1">
            <a:spLocks/>
          </p:cNvSpPr>
          <p:nvPr/>
        </p:nvSpPr>
        <p:spPr>
          <a:xfrm>
            <a:off x="5201433" y="8671142"/>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chemeClr val="tx1"/>
                </a:solidFill>
                <a:latin typeface="Century Gothic" panose="020B0502020202020204" pitchFamily="34" charset="0"/>
              </a:rPr>
              <a:t>3</a:t>
            </a:r>
          </a:p>
        </p:txBody>
      </p:sp>
      <p:sp>
        <p:nvSpPr>
          <p:cNvPr id="98" name="Rectangle 97"/>
          <p:cNvSpPr/>
          <p:nvPr/>
        </p:nvSpPr>
        <p:spPr>
          <a:xfrm>
            <a:off x="1231287" y="3041733"/>
            <a:ext cx="1281120" cy="400110"/>
          </a:xfrm>
          <a:prstGeom prst="rect">
            <a:avLst/>
          </a:prstGeom>
        </p:spPr>
        <p:txBody>
          <a:bodyPr wrap="none">
            <a:spAutoFit/>
          </a:bodyPr>
          <a:lstStyle/>
          <a:p>
            <a:pPr algn="ctr"/>
            <a:r>
              <a:rPr lang="en-GB" sz="2000" b="1" dirty="0">
                <a:latin typeface="Century Gothic" panose="020B0502020202020204" pitchFamily="34" charset="0"/>
              </a:rPr>
              <a:t>[nothing]</a:t>
            </a:r>
          </a:p>
        </p:txBody>
      </p:sp>
      <p:sp>
        <p:nvSpPr>
          <p:cNvPr id="99" name="Rectangle 98"/>
          <p:cNvSpPr/>
          <p:nvPr/>
        </p:nvSpPr>
        <p:spPr>
          <a:xfrm>
            <a:off x="4703985" y="3043078"/>
            <a:ext cx="1192955" cy="400110"/>
          </a:xfrm>
          <a:prstGeom prst="rect">
            <a:avLst/>
          </a:prstGeom>
        </p:spPr>
        <p:txBody>
          <a:bodyPr wrap="none">
            <a:spAutoFit/>
          </a:bodyPr>
          <a:lstStyle/>
          <a:p>
            <a:pPr algn="ctr"/>
            <a:r>
              <a:rPr lang="en-GB" sz="2000" b="1" dirty="0">
                <a:latin typeface="Century Gothic" panose="020B0502020202020204" pitchFamily="34" charset="0"/>
              </a:rPr>
              <a:t>[to love]</a:t>
            </a:r>
          </a:p>
        </p:txBody>
      </p:sp>
    </p:spTree>
    <p:extLst>
      <p:ext uri="{BB962C8B-B14F-4D97-AF65-F5344CB8AC3E}">
        <p14:creationId xmlns:p14="http://schemas.microsoft.com/office/powerpoint/2010/main" val="4165523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p:cNvSpPr/>
          <p:nvPr/>
        </p:nvSpPr>
        <p:spPr>
          <a:xfrm>
            <a:off x="89547" y="627656"/>
            <a:ext cx="5657318"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a:t>
            </a:r>
            <a:r>
              <a:rPr lang="en-GB" b="1" dirty="0" err="1">
                <a:solidFill>
                  <a:srgbClr val="000000"/>
                </a:solidFill>
                <a:latin typeface="Century Gothic" panose="020B0502020202020204" pitchFamily="34" charset="0"/>
              </a:rPr>
              <a:t>er</a:t>
            </a:r>
            <a:r>
              <a:rPr lang="en-GB" b="1" dirty="0">
                <a:solidFill>
                  <a:srgbClr val="000000"/>
                </a:solidFill>
                <a:latin typeface="Century Gothic" panose="020B0502020202020204" pitchFamily="34" charset="0"/>
              </a:rPr>
              <a:t> verbs and -</a:t>
            </a:r>
            <a:r>
              <a:rPr lang="en-GB" b="1" dirty="0" err="1">
                <a:solidFill>
                  <a:srgbClr val="000000"/>
                </a:solidFill>
                <a:latin typeface="Century Gothic" panose="020B0502020202020204" pitchFamily="34" charset="0"/>
              </a:rPr>
              <a:t>ir</a:t>
            </a:r>
            <a:r>
              <a:rPr lang="en-GB" b="1" dirty="0">
                <a:solidFill>
                  <a:srgbClr val="000000"/>
                </a:solidFill>
                <a:latin typeface="Century Gothic" panose="020B0502020202020204" pitchFamily="34" charset="0"/>
              </a:rPr>
              <a:t> verbs: 1</a:t>
            </a:r>
            <a:r>
              <a:rPr lang="en-GB" b="1" baseline="30000" dirty="0">
                <a:solidFill>
                  <a:srgbClr val="000000"/>
                </a:solidFill>
                <a:latin typeface="Century Gothic" panose="020B0502020202020204" pitchFamily="34" charset="0"/>
              </a:rPr>
              <a:t>st</a:t>
            </a:r>
            <a:r>
              <a:rPr lang="en-GB" b="1" dirty="0">
                <a:solidFill>
                  <a:srgbClr val="000000"/>
                </a:solidFill>
                <a:latin typeface="Century Gothic" panose="020B0502020202020204" pitchFamily="34" charset="0"/>
              </a:rPr>
              <a:t> and 2</a:t>
            </a:r>
            <a:r>
              <a:rPr lang="en-GB" b="1" baseline="30000" dirty="0">
                <a:solidFill>
                  <a:srgbClr val="000000"/>
                </a:solidFill>
                <a:latin typeface="Century Gothic" panose="020B0502020202020204" pitchFamily="34" charset="0"/>
              </a:rPr>
              <a:t>nd</a:t>
            </a:r>
            <a:r>
              <a:rPr lang="en-GB" b="1" dirty="0">
                <a:solidFill>
                  <a:srgbClr val="000000"/>
                </a:solidFill>
                <a:latin typeface="Century Gothic" panose="020B0502020202020204" pitchFamily="34" charset="0"/>
              </a:rPr>
              <a:t> person singular</a:t>
            </a:r>
          </a:p>
        </p:txBody>
      </p:sp>
      <p:graphicFrame>
        <p:nvGraphicFramePr>
          <p:cNvPr id="7" name="Table 6"/>
          <p:cNvGraphicFramePr>
            <a:graphicFrameLocks noGrp="1"/>
          </p:cNvGraphicFramePr>
          <p:nvPr>
            <p:extLst>
              <p:ext uri="{D42A27DB-BD31-4B8C-83A1-F6EECF244321}">
                <p14:modId xmlns:p14="http://schemas.microsoft.com/office/powerpoint/2010/main" val="2904590802"/>
              </p:ext>
            </p:extLst>
          </p:nvPr>
        </p:nvGraphicFramePr>
        <p:xfrm>
          <a:off x="404664" y="5220072"/>
          <a:ext cx="4368626" cy="3711840"/>
        </p:xfrm>
        <a:graphic>
          <a:graphicData uri="http://schemas.openxmlformats.org/drawingml/2006/table">
            <a:tbl>
              <a:tblPr>
                <a:tableStyleId>{5940675A-B579-460E-94D1-54222C63F5DA}</a:tableStyleId>
              </a:tblPr>
              <a:tblGrid>
                <a:gridCol w="2024491">
                  <a:extLst>
                    <a:ext uri="{9D8B030D-6E8A-4147-A177-3AD203B41FA5}">
                      <a16:colId xmlns:a16="http://schemas.microsoft.com/office/drawing/2014/main" val="20000"/>
                    </a:ext>
                  </a:extLst>
                </a:gridCol>
                <a:gridCol w="2344135">
                  <a:extLst>
                    <a:ext uri="{9D8B030D-6E8A-4147-A177-3AD203B41FA5}">
                      <a16:colId xmlns:a16="http://schemas.microsoft.com/office/drawing/2014/main" val="20001"/>
                    </a:ext>
                  </a:extLst>
                </a:gridCol>
              </a:tblGrid>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dirty="0" err="1">
                          <a:effectLst/>
                          <a:latin typeface="Century Gothic" panose="020B0502020202020204" pitchFamily="34" charset="0"/>
                        </a:rPr>
                        <a:t>aprender</a:t>
                      </a:r>
                      <a:r>
                        <a:rPr lang="en-GB" sz="1600" u="none" strike="noStrike" dirty="0">
                          <a:effectLst/>
                          <a:latin typeface="Century Gothic" panose="020B0502020202020204" pitchFamily="34" charset="0"/>
                        </a:rPr>
                        <a:t> (a)</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to learn, learning (to)</a:t>
                      </a:r>
                    </a:p>
                  </a:txBody>
                  <a:tcPr marL="90000" marR="90000" marT="46800" marB="46800" anchor="b"/>
                </a:tc>
                <a:extLst>
                  <a:ext uri="{0D108BD9-81ED-4DB2-BD59-A6C34878D82A}">
                    <a16:rowId xmlns:a16="http://schemas.microsoft.com/office/drawing/2014/main" val="10000"/>
                  </a:ext>
                </a:extLst>
              </a:tr>
              <a:tr h="209550">
                <a:tc>
                  <a:txBody>
                    <a:bodyPr/>
                    <a:lstStyle/>
                    <a:p>
                      <a:pPr algn="l" fontAlgn="b"/>
                      <a:r>
                        <a:rPr lang="en-GB" sz="1600" b="0" i="0" u="none" strike="noStrike" dirty="0" err="1">
                          <a:solidFill>
                            <a:srgbClr val="000000"/>
                          </a:solidFill>
                          <a:effectLst/>
                          <a:latin typeface="Century Gothic" panose="020B0502020202020204" pitchFamily="34" charset="0"/>
                        </a:rPr>
                        <a:t>correr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to run, running</a:t>
                      </a:r>
                    </a:p>
                  </a:txBody>
                  <a:tcPr marL="90000" marR="90000" marT="46800" marB="46800" anchor="b"/>
                </a:tc>
                <a:extLst>
                  <a:ext uri="{0D108BD9-81ED-4DB2-BD59-A6C34878D82A}">
                    <a16:rowId xmlns:a16="http://schemas.microsoft.com/office/drawing/2014/main" val="10001"/>
                  </a:ext>
                </a:extLst>
              </a:tr>
              <a:tr h="209550">
                <a:tc>
                  <a:txBody>
                    <a:bodyPr/>
                    <a:lstStyle/>
                    <a:p>
                      <a:pPr algn="l" fontAlgn="b"/>
                      <a:r>
                        <a:rPr lang="en-GB" sz="1600" b="0" i="0" u="none" strike="noStrike" dirty="0" err="1">
                          <a:solidFill>
                            <a:srgbClr val="000000"/>
                          </a:solidFill>
                          <a:effectLst/>
                          <a:latin typeface="Century Gothic" panose="020B0502020202020204" pitchFamily="34" charset="0"/>
                        </a:rPr>
                        <a:t>escribir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to write,</a:t>
                      </a:r>
                      <a:r>
                        <a:rPr lang="en-GB" sz="1600" b="0" i="0" u="none" strike="noStrike" baseline="0" dirty="0">
                          <a:solidFill>
                            <a:srgbClr val="000000"/>
                          </a:solidFill>
                          <a:effectLst/>
                          <a:latin typeface="Century Gothic" panose="020B0502020202020204" pitchFamily="34" charset="0"/>
                        </a:rPr>
                        <a:t> writing</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2"/>
                  </a:ext>
                </a:extLst>
              </a:tr>
              <a:tr h="209550">
                <a:tc>
                  <a:txBody>
                    <a:bodyPr/>
                    <a:lstStyle/>
                    <a:p>
                      <a:pPr algn="l" fontAlgn="b"/>
                      <a:r>
                        <a:rPr lang="en-GB" sz="1600" b="0" i="0" u="none" strike="noStrike" dirty="0" err="1">
                          <a:solidFill>
                            <a:srgbClr val="000000"/>
                          </a:solidFill>
                          <a:effectLst/>
                          <a:latin typeface="Century Gothic" panose="020B0502020202020204" pitchFamily="34" charset="0"/>
                        </a:rPr>
                        <a:t>algo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something</a:t>
                      </a:r>
                    </a:p>
                  </a:txBody>
                  <a:tcPr marL="90000" marR="90000" marT="46800" marB="46800" anchor="b"/>
                </a:tc>
                <a:extLst>
                  <a:ext uri="{0D108BD9-81ED-4DB2-BD59-A6C34878D82A}">
                    <a16:rowId xmlns:a16="http://schemas.microsoft.com/office/drawing/2014/main" val="10004"/>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la</a:t>
                      </a:r>
                      <a:r>
                        <a:rPr lang="en-GB" sz="1600" b="0" i="0" u="none" strike="noStrike" baseline="0" dirty="0">
                          <a:solidFill>
                            <a:srgbClr val="000000"/>
                          </a:solidFill>
                          <a:effectLst/>
                          <a:latin typeface="Century Gothic" panose="020B0502020202020204" pitchFamily="34" charset="0"/>
                        </a:rPr>
                        <a:t> carta</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letter</a:t>
                      </a:r>
                    </a:p>
                  </a:txBody>
                  <a:tcPr marL="90000" marR="90000" marT="46800" marB="46800" anchor="b"/>
                </a:tc>
                <a:extLst>
                  <a:ext uri="{0D108BD9-81ED-4DB2-BD59-A6C34878D82A}">
                    <a16:rowId xmlns:a16="http://schemas.microsoft.com/office/drawing/2014/main" val="10005"/>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el chino</a:t>
                      </a: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Chinese</a:t>
                      </a:r>
                    </a:p>
                  </a:txBody>
                  <a:tcPr marL="90000" marR="90000" marT="46800" marB="46800" anchor="b"/>
                </a:tc>
                <a:extLst>
                  <a:ext uri="{0D108BD9-81ED-4DB2-BD59-A6C34878D82A}">
                    <a16:rowId xmlns:a16="http://schemas.microsoft.com/office/drawing/2014/main" val="10006"/>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el </a:t>
                      </a:r>
                      <a:r>
                        <a:rPr lang="en-GB" sz="1600" b="0" i="0" u="none" strike="noStrike" dirty="0" err="1">
                          <a:solidFill>
                            <a:srgbClr val="000000"/>
                          </a:solidFill>
                          <a:effectLst/>
                          <a:latin typeface="Century Gothic" panose="020B0502020202020204" pitchFamily="34" charset="0"/>
                        </a:rPr>
                        <a:t>idioma</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language</a:t>
                      </a:r>
                    </a:p>
                  </a:txBody>
                  <a:tcPr marL="90000" marR="90000" marT="46800" marB="46800" anchor="b"/>
                </a:tc>
                <a:extLst>
                  <a:ext uri="{0D108BD9-81ED-4DB2-BD59-A6C34878D82A}">
                    <a16:rowId xmlns:a16="http://schemas.microsoft.com/office/drawing/2014/main" val="10007"/>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la </a:t>
                      </a:r>
                      <a:r>
                        <a:rPr lang="en-GB" sz="1600" b="0" i="0" u="none" strike="noStrike" dirty="0" err="1">
                          <a:solidFill>
                            <a:srgbClr val="000000"/>
                          </a:solidFill>
                          <a:effectLst/>
                          <a:latin typeface="Century Gothic" panose="020B0502020202020204" pitchFamily="34" charset="0"/>
                        </a:rPr>
                        <a:t>mujer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woman</a:t>
                      </a:r>
                    </a:p>
                  </a:txBody>
                  <a:tcPr marL="90000" marR="90000" marT="46800" marB="46800" anchor="b"/>
                </a:tc>
                <a:extLst>
                  <a:ext uri="{0D108BD9-81ED-4DB2-BD59-A6C34878D82A}">
                    <a16:rowId xmlns:a16="http://schemas.microsoft.com/office/drawing/2014/main" val="10008"/>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el </a:t>
                      </a:r>
                      <a:r>
                        <a:rPr lang="en-GB" sz="1600" b="0" i="0" u="none" strike="noStrike" dirty="0" err="1">
                          <a:solidFill>
                            <a:srgbClr val="000000"/>
                          </a:solidFill>
                          <a:effectLst/>
                          <a:latin typeface="Century Gothic" panose="020B0502020202020204" pitchFamily="34" charset="0"/>
                        </a:rPr>
                        <a:t>parque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park</a:t>
                      </a:r>
                    </a:p>
                  </a:txBody>
                  <a:tcPr marL="90000" marR="90000" marT="46800" marB="46800" anchor="b"/>
                </a:tc>
                <a:extLst>
                  <a:ext uri="{0D108BD9-81ED-4DB2-BD59-A6C34878D82A}">
                    <a16:rowId xmlns:a16="http://schemas.microsoft.com/office/drawing/2014/main" val="10009"/>
                  </a:ext>
                </a:extLst>
              </a:tr>
              <a:tr h="209550">
                <a:tc>
                  <a:txBody>
                    <a:bodyPr/>
                    <a:lstStyle/>
                    <a:p>
                      <a:pPr algn="l" fontAlgn="b"/>
                      <a:r>
                        <a:rPr lang="en-GB" sz="1600" b="0" i="0" u="none" strike="noStrike" dirty="0" err="1">
                          <a:solidFill>
                            <a:srgbClr val="000000"/>
                          </a:solidFill>
                          <a:effectLst/>
                          <a:latin typeface="Century Gothic" panose="020B0502020202020204" pitchFamily="34" charset="0"/>
                        </a:rPr>
                        <a:t>después</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after,</a:t>
                      </a:r>
                      <a:r>
                        <a:rPr lang="en-GB" sz="1600" b="0" i="0" u="none" strike="noStrike" baseline="0" dirty="0">
                          <a:solidFill>
                            <a:srgbClr val="000000"/>
                          </a:solidFill>
                          <a:effectLst/>
                          <a:latin typeface="Century Gothic" panose="020B0502020202020204" pitchFamily="34" charset="0"/>
                        </a:rPr>
                        <a:t> afterwards</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0"/>
                  </a:ext>
                </a:extLst>
              </a:tr>
              <a:tr h="209550">
                <a:tc>
                  <a:txBody>
                    <a:bodyPr/>
                    <a:lstStyle/>
                    <a:p>
                      <a:pPr algn="l" fontAlgn="b"/>
                      <a:r>
                        <a:rPr lang="en-GB" sz="1600" b="0" i="0" u="none" strike="noStrike" dirty="0" err="1">
                          <a:solidFill>
                            <a:srgbClr val="000000"/>
                          </a:solidFill>
                          <a:effectLst/>
                          <a:latin typeface="Century Gothic" panose="020B0502020202020204" pitchFamily="34" charset="0"/>
                        </a:rPr>
                        <a:t>siempre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always</a:t>
                      </a:r>
                    </a:p>
                  </a:txBody>
                  <a:tcPr marL="90000" marR="90000" marT="46800" marB="46800" anchor="b"/>
                </a:tc>
                <a:extLst>
                  <a:ext uri="{0D108BD9-81ED-4DB2-BD59-A6C34878D82A}">
                    <a16:rowId xmlns:a16="http://schemas.microsoft.com/office/drawing/2014/main" val="1381787332"/>
                  </a:ext>
                </a:extLst>
              </a:tr>
            </a:tbl>
          </a:graphicData>
        </a:graphic>
      </p:graphicFrame>
      <p:sp>
        <p:nvSpPr>
          <p:cNvPr id="8" name="Rectangle 7">
            <a:extLst>
              <a:ext uri="{FF2B5EF4-FFF2-40B4-BE49-F238E27FC236}">
                <a16:creationId xmlns:a16="http://schemas.microsoft.com/office/drawing/2014/main" id="{62EBD834-1E2D-44FA-960B-D5E01CB2C65F}"/>
              </a:ext>
            </a:extLst>
          </p:cNvPr>
          <p:cNvSpPr/>
          <p:nvPr/>
        </p:nvSpPr>
        <p:spPr>
          <a:xfrm>
            <a:off x="172381" y="4653767"/>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Describing what people do</a:t>
            </a:r>
          </a:p>
        </p:txBody>
      </p:sp>
      <p:sp>
        <p:nvSpPr>
          <p:cNvPr id="9" name="Rectangle 8">
            <a:extLst>
              <a:ext uri="{FF2B5EF4-FFF2-40B4-BE49-F238E27FC236}">
                <a16:creationId xmlns:a16="http://schemas.microsoft.com/office/drawing/2014/main" id="{187D3DE4-1B8E-4EF9-A0F4-FAE19AE97A2E}"/>
              </a:ext>
            </a:extLst>
          </p:cNvPr>
          <p:cNvSpPr/>
          <p:nvPr/>
        </p:nvSpPr>
        <p:spPr>
          <a:xfrm>
            <a:off x="5030084" y="4659937"/>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sp>
        <p:nvSpPr>
          <p:cNvPr id="12" name="TextBox 11"/>
          <p:cNvSpPr txBox="1"/>
          <p:nvPr/>
        </p:nvSpPr>
        <p:spPr>
          <a:xfrm>
            <a:off x="149130" y="897755"/>
            <a:ext cx="9056214" cy="584775"/>
          </a:xfrm>
          <a:prstGeom prst="rect">
            <a:avLst/>
          </a:prstGeom>
          <a:noFill/>
        </p:spPr>
        <p:txBody>
          <a:bodyPr wrap="square" rtlCol="0">
            <a:spAutoFit/>
          </a:bodyPr>
          <a:lstStyle/>
          <a:p>
            <a:r>
              <a:rPr lang="en-GB" sz="1600" dirty="0">
                <a:latin typeface="Century Gothic" panose="020B0502020202020204" pitchFamily="34" charset="0"/>
              </a:rPr>
              <a:t>Remember! </a:t>
            </a:r>
            <a:br>
              <a:rPr lang="en-GB" sz="1600" dirty="0">
                <a:latin typeface="Century Gothic" panose="020B0502020202020204" pitchFamily="34" charset="0"/>
              </a:rPr>
            </a:br>
            <a:r>
              <a:rPr lang="en-GB" sz="1600" dirty="0">
                <a:latin typeface="Century Gothic" panose="020B0502020202020204" pitchFamily="34" charset="0"/>
              </a:rPr>
              <a:t>The verb ending changes depending on </a:t>
            </a:r>
            <a:r>
              <a:rPr lang="en-GB" sz="1600" u="sng" dirty="0">
                <a:latin typeface="Century Gothic" panose="020B0502020202020204" pitchFamily="34" charset="0"/>
              </a:rPr>
              <a:t>who</a:t>
            </a:r>
            <a:r>
              <a:rPr lang="en-GB" sz="1600" dirty="0">
                <a:latin typeface="Century Gothic" panose="020B0502020202020204" pitchFamily="34" charset="0"/>
              </a:rPr>
              <a:t> the verb refers to. </a:t>
            </a:r>
          </a:p>
        </p:txBody>
      </p:sp>
      <p:sp>
        <p:nvSpPr>
          <p:cNvPr id="16" name="TextBox 15"/>
          <p:cNvSpPr txBox="1"/>
          <p:nvPr/>
        </p:nvSpPr>
        <p:spPr>
          <a:xfrm>
            <a:off x="149130" y="1454666"/>
            <a:ext cx="6560758" cy="338554"/>
          </a:xfrm>
          <a:prstGeom prst="rect">
            <a:avLst/>
          </a:prstGeom>
          <a:noFill/>
        </p:spPr>
        <p:txBody>
          <a:bodyPr wrap="square" rtlCol="0">
            <a:spAutoFit/>
          </a:bodyPr>
          <a:lstStyle/>
          <a:p>
            <a:r>
              <a:rPr lang="en-GB" sz="1600" dirty="0">
                <a:latin typeface="Century Gothic" panose="020B0502020202020204" pitchFamily="34" charset="0"/>
              </a:rPr>
              <a:t>To mean ‘</a:t>
            </a:r>
            <a:r>
              <a:rPr lang="en-GB" sz="1600" b="1" dirty="0">
                <a:latin typeface="Century Gothic" panose="020B0502020202020204" pitchFamily="34" charset="0"/>
              </a:rPr>
              <a:t>I</a:t>
            </a:r>
            <a:r>
              <a:rPr lang="en-GB" sz="1600" dirty="0">
                <a:latin typeface="Century Gothic" panose="020B0502020202020204" pitchFamily="34" charset="0"/>
              </a:rPr>
              <a:t>’ with an –</a:t>
            </a:r>
            <a:r>
              <a:rPr lang="en-GB" sz="1600" b="1" dirty="0" err="1">
                <a:latin typeface="Century Gothic" panose="020B0502020202020204" pitchFamily="34" charset="0"/>
              </a:rPr>
              <a:t>er</a:t>
            </a:r>
            <a:r>
              <a:rPr lang="en-GB" sz="1600" dirty="0">
                <a:latin typeface="Century Gothic" panose="020B0502020202020204" pitchFamily="34" charset="0"/>
              </a:rPr>
              <a:t> and </a:t>
            </a:r>
            <a:r>
              <a:rPr lang="en-GB" sz="1600" b="1" dirty="0">
                <a:latin typeface="Century Gothic" panose="020B0502020202020204" pitchFamily="34" charset="0"/>
              </a:rPr>
              <a:t>-</a:t>
            </a:r>
            <a:r>
              <a:rPr lang="en-GB" sz="1600" b="1" dirty="0" err="1">
                <a:latin typeface="Century Gothic" panose="020B0502020202020204" pitchFamily="34" charset="0"/>
              </a:rPr>
              <a:t>ir</a:t>
            </a:r>
            <a:r>
              <a:rPr lang="en-GB" sz="1600" b="1" dirty="0">
                <a:latin typeface="Century Gothic" panose="020B0502020202020204" pitchFamily="34" charset="0"/>
              </a:rPr>
              <a:t> </a:t>
            </a:r>
            <a:r>
              <a:rPr lang="en-GB" sz="1600" dirty="0">
                <a:latin typeface="Century Gothic" panose="020B0502020202020204" pitchFamily="34" charset="0"/>
              </a:rPr>
              <a:t>verb, add </a:t>
            </a:r>
            <a:r>
              <a:rPr lang="en-GB" sz="1600" b="1" dirty="0">
                <a:latin typeface="Century Gothic" panose="020B0502020202020204" pitchFamily="34" charset="0"/>
              </a:rPr>
              <a:t>–o </a:t>
            </a:r>
            <a:r>
              <a:rPr lang="en-GB" sz="1600" dirty="0">
                <a:latin typeface="Century Gothic" panose="020B0502020202020204" pitchFamily="34" charset="0"/>
              </a:rPr>
              <a:t>to the stem</a:t>
            </a:r>
            <a:r>
              <a:rPr lang="en-GB" sz="1600" b="1" dirty="0">
                <a:latin typeface="Century Gothic" panose="020B0502020202020204" pitchFamily="34" charset="0"/>
              </a:rPr>
              <a:t>.</a:t>
            </a:r>
            <a:endParaRPr lang="en-GB" sz="1600" dirty="0">
              <a:latin typeface="Century Gothic" panose="020B0502020202020204" pitchFamily="34" charset="0"/>
            </a:endParaRPr>
          </a:p>
        </p:txBody>
      </p:sp>
      <p:sp>
        <p:nvSpPr>
          <p:cNvPr id="17" name="TextBox 16"/>
          <p:cNvSpPr txBox="1"/>
          <p:nvPr/>
        </p:nvSpPr>
        <p:spPr>
          <a:xfrm>
            <a:off x="2564904" y="1823909"/>
            <a:ext cx="2080698" cy="338554"/>
          </a:xfrm>
          <a:prstGeom prst="rect">
            <a:avLst/>
          </a:prstGeom>
          <a:noFill/>
        </p:spPr>
        <p:txBody>
          <a:bodyPr wrap="square" rtlCol="0">
            <a:spAutoFit/>
          </a:bodyPr>
          <a:lstStyle/>
          <a:p>
            <a:r>
              <a:rPr lang="en-GB" sz="1600" dirty="0" err="1">
                <a:latin typeface="Century Gothic" panose="020B0502020202020204" pitchFamily="34" charset="0"/>
              </a:rPr>
              <a:t>corr</a:t>
            </a:r>
            <a:r>
              <a:rPr lang="en-GB" sz="1600" strike="sngStrike" dirty="0" err="1">
                <a:latin typeface="Century Gothic" panose="020B0502020202020204" pitchFamily="34" charset="0"/>
              </a:rPr>
              <a:t>er</a:t>
            </a:r>
            <a:endParaRPr lang="en-GB" sz="1600" strike="sngStrike" dirty="0">
              <a:latin typeface="Century Gothic" panose="020B0502020202020204" pitchFamily="34" charset="0"/>
            </a:endParaRPr>
          </a:p>
        </p:txBody>
      </p:sp>
      <p:sp>
        <p:nvSpPr>
          <p:cNvPr id="18" name="TextBox 17"/>
          <p:cNvSpPr txBox="1"/>
          <p:nvPr/>
        </p:nvSpPr>
        <p:spPr>
          <a:xfrm>
            <a:off x="4585877" y="1849446"/>
            <a:ext cx="859877" cy="338554"/>
          </a:xfrm>
          <a:prstGeom prst="rect">
            <a:avLst/>
          </a:prstGeom>
          <a:noFill/>
        </p:spPr>
        <p:txBody>
          <a:bodyPr wrap="square" rtlCol="0">
            <a:spAutoFit/>
          </a:bodyPr>
          <a:lstStyle/>
          <a:p>
            <a:r>
              <a:rPr lang="en-GB" sz="1600" dirty="0" err="1">
                <a:latin typeface="Century Gothic" panose="020B0502020202020204" pitchFamily="34" charset="0"/>
              </a:rPr>
              <a:t>corr</a:t>
            </a:r>
            <a:r>
              <a:rPr lang="en-GB" sz="1600" b="1" dirty="0" err="1">
                <a:latin typeface="Century Gothic" panose="020B0502020202020204" pitchFamily="34" charset="0"/>
              </a:rPr>
              <a:t>o</a:t>
            </a:r>
            <a:endParaRPr lang="en-GB" sz="1600" dirty="0">
              <a:latin typeface="Century Gothic" panose="020B0502020202020204" pitchFamily="34" charset="0"/>
            </a:endParaRPr>
          </a:p>
        </p:txBody>
      </p:sp>
      <p:cxnSp>
        <p:nvCxnSpPr>
          <p:cNvPr id="19" name="Straight Arrow Connector 18"/>
          <p:cNvCxnSpPr/>
          <p:nvPr/>
        </p:nvCxnSpPr>
        <p:spPr>
          <a:xfrm>
            <a:off x="3605253" y="2064639"/>
            <a:ext cx="8673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380653" y="1877291"/>
            <a:ext cx="1974458" cy="530519"/>
          </a:xfrm>
          <a:prstGeom prst="wedgeRoundRectCallout">
            <a:avLst>
              <a:gd name="adj1" fmla="val 62892"/>
              <a:gd name="adj2" fmla="val 8528"/>
              <a:gd name="adj3" fmla="val 16667"/>
            </a:avLst>
          </a:prstGeom>
          <a:solidFill>
            <a:schemeClr val="bg1">
              <a:lumMod val="95000"/>
            </a:schemeClr>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rPr>
              <a:t>This part of the verb is called the ‘</a:t>
            </a:r>
            <a:r>
              <a:rPr lang="en-GB" sz="1400" b="1" dirty="0">
                <a:solidFill>
                  <a:schemeClr val="tx1"/>
                </a:solidFill>
                <a:latin typeface="Century Gothic" panose="020B0502020202020204" pitchFamily="34" charset="0"/>
              </a:rPr>
              <a:t>stem</a:t>
            </a:r>
            <a:r>
              <a:rPr lang="en-GB" sz="1400" dirty="0">
                <a:solidFill>
                  <a:schemeClr val="tx1"/>
                </a:solidFill>
                <a:latin typeface="Century Gothic" panose="020B0502020202020204" pitchFamily="34" charset="0"/>
              </a:rPr>
              <a:t>’.</a:t>
            </a:r>
          </a:p>
        </p:txBody>
      </p:sp>
      <p:sp>
        <p:nvSpPr>
          <p:cNvPr id="21" name="TextBox 20"/>
          <p:cNvSpPr txBox="1"/>
          <p:nvPr/>
        </p:nvSpPr>
        <p:spPr>
          <a:xfrm>
            <a:off x="172381" y="2613152"/>
            <a:ext cx="6984776" cy="584775"/>
          </a:xfrm>
          <a:prstGeom prst="rect">
            <a:avLst/>
          </a:prstGeom>
          <a:noFill/>
        </p:spPr>
        <p:txBody>
          <a:bodyPr wrap="square" rtlCol="0">
            <a:spAutoFit/>
          </a:bodyPr>
          <a:lstStyle/>
          <a:p>
            <a:r>
              <a:rPr lang="en-GB" sz="1600" dirty="0">
                <a:latin typeface="Century Gothic" panose="020B0502020202020204" pitchFamily="34" charset="0"/>
              </a:rPr>
              <a:t>To mean ‘you’ (singular), add </a:t>
            </a:r>
            <a:r>
              <a:rPr lang="en-GB" sz="1600" b="1" dirty="0">
                <a:latin typeface="Century Gothic" panose="020B0502020202020204" pitchFamily="34" charset="0"/>
              </a:rPr>
              <a:t>–</a:t>
            </a:r>
            <a:r>
              <a:rPr lang="en-GB" sz="1600" b="1" dirty="0" err="1">
                <a:latin typeface="Century Gothic" panose="020B0502020202020204" pitchFamily="34" charset="0"/>
              </a:rPr>
              <a:t>es</a:t>
            </a:r>
            <a:r>
              <a:rPr lang="en-GB" sz="1600" dirty="0">
                <a:latin typeface="Century Gothic" panose="020B0502020202020204" pitchFamily="34" charset="0"/>
              </a:rPr>
              <a:t> to the stem</a:t>
            </a:r>
            <a:r>
              <a:rPr lang="en-GB" sz="1600" b="1" dirty="0">
                <a:latin typeface="Century Gothic" panose="020B0502020202020204" pitchFamily="34" charset="0"/>
              </a:rPr>
              <a:t>.</a:t>
            </a:r>
            <a:endParaRPr lang="en-GB" sz="1600" dirty="0">
              <a:latin typeface="Century Gothic" panose="020B0502020202020204" pitchFamily="34" charset="0"/>
            </a:endParaRPr>
          </a:p>
          <a:p>
            <a:r>
              <a:rPr lang="en-GB" sz="1600" dirty="0">
                <a:latin typeface="Century Gothic" panose="020B0502020202020204" pitchFamily="34" charset="0"/>
              </a:rPr>
              <a:t> </a:t>
            </a:r>
          </a:p>
        </p:txBody>
      </p:sp>
      <p:sp>
        <p:nvSpPr>
          <p:cNvPr id="28" name="Rectangle 27"/>
          <p:cNvSpPr/>
          <p:nvPr/>
        </p:nvSpPr>
        <p:spPr>
          <a:xfrm>
            <a:off x="5386029" y="1872404"/>
            <a:ext cx="599844" cy="338554"/>
          </a:xfrm>
          <a:prstGeom prst="rect">
            <a:avLst/>
          </a:prstGeom>
        </p:spPr>
        <p:txBody>
          <a:bodyPr wrap="none">
            <a:spAutoFit/>
          </a:bodyPr>
          <a:lstStyle/>
          <a:p>
            <a:r>
              <a:rPr lang="en-GB" sz="1600" i="1" dirty="0">
                <a:latin typeface="Century Gothic" panose="020B0502020202020204" pitchFamily="34" charset="0"/>
              </a:rPr>
              <a:t>I run</a:t>
            </a:r>
            <a:endParaRPr lang="en-GB" sz="1600" i="1" dirty="0"/>
          </a:p>
        </p:txBody>
      </p:sp>
      <p:sp>
        <p:nvSpPr>
          <p:cNvPr id="31" name="Rounded Rectangle 30"/>
          <p:cNvSpPr/>
          <p:nvPr/>
        </p:nvSpPr>
        <p:spPr>
          <a:xfrm>
            <a:off x="5030084" y="5351694"/>
            <a:ext cx="1656184" cy="648072"/>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3.1.2 &amp; 2.2.1</a:t>
            </a:r>
          </a:p>
        </p:txBody>
      </p:sp>
      <p:sp>
        <p:nvSpPr>
          <p:cNvPr id="33" name="TextBox 32"/>
          <p:cNvSpPr txBox="1"/>
          <p:nvPr/>
        </p:nvSpPr>
        <p:spPr>
          <a:xfrm>
            <a:off x="2541761" y="2093038"/>
            <a:ext cx="1063492" cy="338554"/>
          </a:xfrm>
          <a:prstGeom prst="rect">
            <a:avLst/>
          </a:prstGeom>
          <a:noFill/>
        </p:spPr>
        <p:txBody>
          <a:bodyPr wrap="square" rtlCol="0">
            <a:spAutoFit/>
          </a:bodyPr>
          <a:lstStyle/>
          <a:p>
            <a:r>
              <a:rPr lang="en-GB" sz="1600" dirty="0" err="1">
                <a:latin typeface="Century Gothic" panose="020B0502020202020204" pitchFamily="34" charset="0"/>
              </a:rPr>
              <a:t>escrib</a:t>
            </a:r>
            <a:r>
              <a:rPr lang="en-GB" sz="1600" strike="sngStrike" dirty="0" err="1">
                <a:latin typeface="Century Gothic" panose="020B0502020202020204" pitchFamily="34" charset="0"/>
              </a:rPr>
              <a:t>ir</a:t>
            </a:r>
            <a:endParaRPr lang="en-GB" sz="1600" strike="sngStrike" dirty="0">
              <a:latin typeface="Century Gothic" panose="020B0502020202020204" pitchFamily="34" charset="0"/>
            </a:endParaRPr>
          </a:p>
        </p:txBody>
      </p:sp>
      <p:cxnSp>
        <p:nvCxnSpPr>
          <p:cNvPr id="34" name="Straight Arrow Connector 33"/>
          <p:cNvCxnSpPr/>
          <p:nvPr/>
        </p:nvCxnSpPr>
        <p:spPr>
          <a:xfrm>
            <a:off x="3605253" y="2292942"/>
            <a:ext cx="8673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585877" y="2101476"/>
            <a:ext cx="3094052" cy="338554"/>
          </a:xfrm>
          <a:prstGeom prst="rect">
            <a:avLst/>
          </a:prstGeom>
          <a:noFill/>
        </p:spPr>
        <p:txBody>
          <a:bodyPr wrap="square" rtlCol="0">
            <a:spAutoFit/>
          </a:bodyPr>
          <a:lstStyle/>
          <a:p>
            <a:r>
              <a:rPr lang="en-GB" sz="1600" dirty="0" err="1">
                <a:latin typeface="Century Gothic" panose="020B0502020202020204" pitchFamily="34" charset="0"/>
              </a:rPr>
              <a:t>escrib</a:t>
            </a:r>
            <a:r>
              <a:rPr lang="en-GB" sz="1600" b="1" dirty="0" err="1">
                <a:latin typeface="Century Gothic" panose="020B0502020202020204" pitchFamily="34" charset="0"/>
              </a:rPr>
              <a:t>o</a:t>
            </a:r>
            <a:endParaRPr lang="en-GB" sz="1600" dirty="0">
              <a:latin typeface="Century Gothic" panose="020B0502020202020204" pitchFamily="34" charset="0"/>
            </a:endParaRPr>
          </a:p>
        </p:txBody>
      </p:sp>
      <p:sp>
        <p:nvSpPr>
          <p:cNvPr id="36" name="Rectangle 35"/>
          <p:cNvSpPr/>
          <p:nvPr/>
        </p:nvSpPr>
        <p:spPr>
          <a:xfrm>
            <a:off x="5409172" y="2123728"/>
            <a:ext cx="763351" cy="338554"/>
          </a:xfrm>
          <a:prstGeom prst="rect">
            <a:avLst/>
          </a:prstGeom>
        </p:spPr>
        <p:txBody>
          <a:bodyPr wrap="none">
            <a:spAutoFit/>
          </a:bodyPr>
          <a:lstStyle/>
          <a:p>
            <a:r>
              <a:rPr lang="en-GB" sz="1600" i="1" dirty="0">
                <a:latin typeface="Century Gothic" panose="020B0502020202020204" pitchFamily="34" charset="0"/>
              </a:rPr>
              <a:t>I write</a:t>
            </a:r>
            <a:endParaRPr lang="en-GB" sz="1600" i="1" dirty="0"/>
          </a:p>
        </p:txBody>
      </p:sp>
      <p:sp>
        <p:nvSpPr>
          <p:cNvPr id="37" name="TextBox 36"/>
          <p:cNvSpPr txBox="1"/>
          <p:nvPr/>
        </p:nvSpPr>
        <p:spPr>
          <a:xfrm>
            <a:off x="2552711" y="2874681"/>
            <a:ext cx="2080698" cy="338554"/>
          </a:xfrm>
          <a:prstGeom prst="rect">
            <a:avLst/>
          </a:prstGeom>
          <a:noFill/>
        </p:spPr>
        <p:txBody>
          <a:bodyPr wrap="square" rtlCol="0">
            <a:spAutoFit/>
          </a:bodyPr>
          <a:lstStyle/>
          <a:p>
            <a:r>
              <a:rPr lang="en-GB" sz="1600" dirty="0" err="1">
                <a:latin typeface="Century Gothic" panose="020B0502020202020204" pitchFamily="34" charset="0"/>
              </a:rPr>
              <a:t>corr</a:t>
            </a:r>
            <a:r>
              <a:rPr lang="en-GB" sz="1600" strike="sngStrike" dirty="0" err="1">
                <a:latin typeface="Century Gothic" panose="020B0502020202020204" pitchFamily="34" charset="0"/>
              </a:rPr>
              <a:t>er</a:t>
            </a:r>
            <a:endParaRPr lang="en-GB" sz="1600" strike="sngStrike" dirty="0">
              <a:latin typeface="Century Gothic" panose="020B0502020202020204" pitchFamily="34" charset="0"/>
            </a:endParaRPr>
          </a:p>
        </p:txBody>
      </p:sp>
      <p:sp>
        <p:nvSpPr>
          <p:cNvPr id="38" name="TextBox 37"/>
          <p:cNvSpPr txBox="1"/>
          <p:nvPr/>
        </p:nvSpPr>
        <p:spPr>
          <a:xfrm>
            <a:off x="4573684" y="2900218"/>
            <a:ext cx="859877" cy="338554"/>
          </a:xfrm>
          <a:prstGeom prst="rect">
            <a:avLst/>
          </a:prstGeom>
          <a:noFill/>
        </p:spPr>
        <p:txBody>
          <a:bodyPr wrap="square" rtlCol="0">
            <a:spAutoFit/>
          </a:bodyPr>
          <a:lstStyle/>
          <a:p>
            <a:r>
              <a:rPr lang="en-GB" sz="1600" dirty="0" err="1">
                <a:latin typeface="Century Gothic" panose="020B0502020202020204" pitchFamily="34" charset="0"/>
              </a:rPr>
              <a:t>corr</a:t>
            </a:r>
            <a:r>
              <a:rPr lang="en-GB" sz="1600" b="1" dirty="0" err="1">
                <a:latin typeface="Century Gothic" panose="020B0502020202020204" pitchFamily="34" charset="0"/>
              </a:rPr>
              <a:t>es</a:t>
            </a:r>
            <a:endParaRPr lang="en-GB" sz="1600" dirty="0">
              <a:latin typeface="Century Gothic" panose="020B0502020202020204" pitchFamily="34" charset="0"/>
            </a:endParaRPr>
          </a:p>
        </p:txBody>
      </p:sp>
      <p:cxnSp>
        <p:nvCxnSpPr>
          <p:cNvPr id="39" name="Straight Arrow Connector 38"/>
          <p:cNvCxnSpPr/>
          <p:nvPr/>
        </p:nvCxnSpPr>
        <p:spPr>
          <a:xfrm>
            <a:off x="3593060" y="3115411"/>
            <a:ext cx="8673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534129" y="2875339"/>
            <a:ext cx="923651" cy="338554"/>
          </a:xfrm>
          <a:prstGeom prst="rect">
            <a:avLst/>
          </a:prstGeom>
        </p:spPr>
        <p:txBody>
          <a:bodyPr wrap="none">
            <a:spAutoFit/>
          </a:bodyPr>
          <a:lstStyle/>
          <a:p>
            <a:r>
              <a:rPr lang="en-GB" sz="1600" i="1" dirty="0">
                <a:latin typeface="Century Gothic" panose="020B0502020202020204" pitchFamily="34" charset="0"/>
              </a:rPr>
              <a:t>you run</a:t>
            </a:r>
            <a:endParaRPr lang="en-GB" sz="1600" i="1" dirty="0"/>
          </a:p>
        </p:txBody>
      </p:sp>
      <p:sp>
        <p:nvSpPr>
          <p:cNvPr id="41" name="TextBox 40"/>
          <p:cNvSpPr txBox="1"/>
          <p:nvPr/>
        </p:nvSpPr>
        <p:spPr>
          <a:xfrm>
            <a:off x="2529568" y="3143810"/>
            <a:ext cx="1063492" cy="338554"/>
          </a:xfrm>
          <a:prstGeom prst="rect">
            <a:avLst/>
          </a:prstGeom>
          <a:noFill/>
        </p:spPr>
        <p:txBody>
          <a:bodyPr wrap="square" rtlCol="0">
            <a:spAutoFit/>
          </a:bodyPr>
          <a:lstStyle/>
          <a:p>
            <a:r>
              <a:rPr lang="en-GB" sz="1600" dirty="0" err="1">
                <a:latin typeface="Century Gothic" panose="020B0502020202020204" pitchFamily="34" charset="0"/>
              </a:rPr>
              <a:t>escrib</a:t>
            </a:r>
            <a:r>
              <a:rPr lang="en-GB" sz="1600" strike="sngStrike" dirty="0" err="1">
                <a:latin typeface="Century Gothic" panose="020B0502020202020204" pitchFamily="34" charset="0"/>
              </a:rPr>
              <a:t>ir</a:t>
            </a:r>
            <a:endParaRPr lang="en-GB" sz="1600" strike="sngStrike" dirty="0">
              <a:latin typeface="Century Gothic" panose="020B0502020202020204" pitchFamily="34" charset="0"/>
            </a:endParaRPr>
          </a:p>
        </p:txBody>
      </p:sp>
      <p:cxnSp>
        <p:nvCxnSpPr>
          <p:cNvPr id="42" name="Straight Arrow Connector 41"/>
          <p:cNvCxnSpPr/>
          <p:nvPr/>
        </p:nvCxnSpPr>
        <p:spPr>
          <a:xfrm>
            <a:off x="3593060" y="3343714"/>
            <a:ext cx="8673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573684" y="3152248"/>
            <a:ext cx="3094052" cy="338554"/>
          </a:xfrm>
          <a:prstGeom prst="rect">
            <a:avLst/>
          </a:prstGeom>
          <a:noFill/>
        </p:spPr>
        <p:txBody>
          <a:bodyPr wrap="square" rtlCol="0">
            <a:spAutoFit/>
          </a:bodyPr>
          <a:lstStyle/>
          <a:p>
            <a:r>
              <a:rPr lang="en-GB" sz="1600" dirty="0">
                <a:latin typeface="Century Gothic" panose="020B0502020202020204" pitchFamily="34" charset="0"/>
              </a:rPr>
              <a:t>escrib</a:t>
            </a:r>
            <a:r>
              <a:rPr lang="en-GB" sz="1600" b="1" dirty="0">
                <a:latin typeface="Century Gothic" panose="020B0502020202020204" pitchFamily="34" charset="0"/>
              </a:rPr>
              <a:t>es</a:t>
            </a:r>
          </a:p>
        </p:txBody>
      </p:sp>
      <p:sp>
        <p:nvSpPr>
          <p:cNvPr id="44" name="Rectangle 43"/>
          <p:cNvSpPr/>
          <p:nvPr/>
        </p:nvSpPr>
        <p:spPr>
          <a:xfrm>
            <a:off x="5519513" y="3164171"/>
            <a:ext cx="1087157" cy="338554"/>
          </a:xfrm>
          <a:prstGeom prst="rect">
            <a:avLst/>
          </a:prstGeom>
        </p:spPr>
        <p:txBody>
          <a:bodyPr wrap="none">
            <a:spAutoFit/>
          </a:bodyPr>
          <a:lstStyle/>
          <a:p>
            <a:r>
              <a:rPr lang="en-GB" sz="1600" i="1" dirty="0">
                <a:latin typeface="Century Gothic" panose="020B0502020202020204" pitchFamily="34" charset="0"/>
              </a:rPr>
              <a:t>you write</a:t>
            </a:r>
            <a:endParaRPr lang="en-GB" sz="1600" i="1" dirty="0"/>
          </a:p>
        </p:txBody>
      </p:sp>
      <p:pic>
        <p:nvPicPr>
          <p:cNvPr id="45" name="Picture 44"/>
          <p:cNvPicPr>
            <a:picLocks noChangeAspect="1"/>
          </p:cNvPicPr>
          <p:nvPr/>
        </p:nvPicPr>
        <p:blipFill>
          <a:blip r:embed="rId2" cstate="print">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5287942" y="1505846"/>
            <a:ext cx="2276871" cy="1280740"/>
          </a:xfrm>
          <a:prstGeom prst="rect">
            <a:avLst/>
          </a:prstGeom>
        </p:spPr>
      </p:pic>
      <p:pic>
        <p:nvPicPr>
          <p:cNvPr id="46" name="Picture 45"/>
          <p:cNvPicPr>
            <a:picLocks noChangeAspect="1"/>
          </p:cNvPicPr>
          <p:nvPr/>
        </p:nvPicPr>
        <p:blipFill>
          <a:blip r:embed="rId3" cstate="print">
            <a:clrChange>
              <a:clrFrom>
                <a:srgbClr val="FCFAFB"/>
              </a:clrFrom>
              <a:clrTo>
                <a:srgbClr val="FCFAFB">
                  <a:alpha val="0"/>
                </a:srgbClr>
              </a:clrTo>
            </a:clrChange>
            <a:extLst>
              <a:ext uri="{28A0092B-C50C-407E-A947-70E740481C1C}">
                <a14:useLocalDpi xmlns:a14="http://schemas.microsoft.com/office/drawing/2010/main" val="0"/>
              </a:ext>
            </a:extLst>
          </a:blip>
          <a:stretch>
            <a:fillRect/>
          </a:stretch>
        </p:blipFill>
        <p:spPr>
          <a:xfrm>
            <a:off x="-13603" y="2942942"/>
            <a:ext cx="2762969" cy="1554170"/>
          </a:xfrm>
          <a:prstGeom prst="rect">
            <a:avLst/>
          </a:prstGeom>
        </p:spPr>
      </p:pic>
      <p:graphicFrame>
        <p:nvGraphicFramePr>
          <p:cNvPr id="48" name="Table 47"/>
          <p:cNvGraphicFramePr>
            <a:graphicFrameLocks noGrp="1"/>
          </p:cNvGraphicFramePr>
          <p:nvPr>
            <p:extLst>
              <p:ext uri="{D42A27DB-BD31-4B8C-83A1-F6EECF244321}">
                <p14:modId xmlns:p14="http://schemas.microsoft.com/office/powerpoint/2010/main" val="3593207956"/>
              </p:ext>
            </p:extLst>
          </p:nvPr>
        </p:nvGraphicFramePr>
        <p:xfrm>
          <a:off x="-99392" y="5208665"/>
          <a:ext cx="625156" cy="3723247"/>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338477">
                <a:tc>
                  <a:txBody>
                    <a:bodyPr/>
                    <a:lstStyle/>
                    <a:p>
                      <a:pPr algn="ct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adv</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32422406"/>
                  </a:ext>
                </a:extLst>
              </a:tr>
            </a:tbl>
          </a:graphicData>
        </a:graphic>
      </p:graphicFrame>
      <p:pic>
        <p:nvPicPr>
          <p:cNvPr id="50" name="Picture 4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22777">
            <a:off x="5601192" y="7446985"/>
            <a:ext cx="1247434" cy="1247434"/>
          </a:xfrm>
          <a:prstGeom prst="rect">
            <a:avLst/>
          </a:prstGeom>
        </p:spPr>
      </p:pic>
      <p:pic>
        <p:nvPicPr>
          <p:cNvPr id="51" name="Picture 50"/>
          <p:cNvPicPr>
            <a:picLocks noChangeAspect="1"/>
          </p:cNvPicPr>
          <p:nvPr/>
        </p:nvPicPr>
        <p:blipFill>
          <a:blip r:embed="rId5" cstate="print">
            <a:clrChange>
              <a:clrFrom>
                <a:srgbClr val="FCFAFB"/>
              </a:clrFrom>
              <a:clrTo>
                <a:srgbClr val="FCFAFB">
                  <a:alpha val="0"/>
                </a:srgbClr>
              </a:clrTo>
            </a:clrChange>
            <a:extLst>
              <a:ext uri="{28A0092B-C50C-407E-A947-70E740481C1C}">
                <a14:useLocalDpi xmlns:a14="http://schemas.microsoft.com/office/drawing/2010/main" val="0"/>
              </a:ext>
            </a:extLst>
          </a:blip>
          <a:stretch>
            <a:fillRect/>
          </a:stretch>
        </p:blipFill>
        <p:spPr>
          <a:xfrm>
            <a:off x="4707067" y="7723850"/>
            <a:ext cx="2007372" cy="1129147"/>
          </a:xfrm>
          <a:prstGeom prst="rect">
            <a:avLst/>
          </a:prstGeom>
        </p:spPr>
      </p:pic>
      <p:sp>
        <p:nvSpPr>
          <p:cNvPr id="2" name="Title 1">
            <a:extLst>
              <a:ext uri="{FF2B5EF4-FFF2-40B4-BE49-F238E27FC236}">
                <a16:creationId xmlns:a16="http://schemas.microsoft.com/office/drawing/2014/main" id="{15B0939A-3743-EF40-B558-8FB9DD270BEC}"/>
              </a:ext>
            </a:extLst>
          </p:cNvPr>
          <p:cNvSpPr>
            <a:spLocks noGrp="1"/>
          </p:cNvSpPr>
          <p:nvPr>
            <p:ph type="title"/>
          </p:nvPr>
        </p:nvSpPr>
        <p:spPr>
          <a:xfrm>
            <a:off x="144599" y="141221"/>
            <a:ext cx="2012211" cy="455745"/>
          </a:xfrm>
        </p:spPr>
        <p:txBody>
          <a:bodyPr/>
          <a:lstStyle/>
          <a:p>
            <a:r>
              <a:rPr lang="en-GB" sz="2000" b="1" dirty="0">
                <a:solidFill>
                  <a:srgbClr val="FFFFFF"/>
                </a:solidFill>
                <a:latin typeface="Century Gothic" panose="020B0502020202020204" pitchFamily="34" charset="0"/>
              </a:rPr>
              <a:t>T3.1 Semana 5</a:t>
            </a:r>
            <a:endParaRPr lang="en-US" sz="2000" dirty="0"/>
          </a:p>
        </p:txBody>
      </p:sp>
      <p:sp>
        <p:nvSpPr>
          <p:cNvPr id="52"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39</a:t>
            </a:r>
          </a:p>
        </p:txBody>
      </p:sp>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3561" y="6319296"/>
            <a:ext cx="923651" cy="923651"/>
          </a:xfrm>
          <a:prstGeom prst="rect">
            <a:avLst/>
          </a:prstGeom>
        </p:spPr>
      </p:pic>
      <p:sp>
        <p:nvSpPr>
          <p:cNvPr id="47" name="Rectangle 46">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1364206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63638" y="3515167"/>
            <a:ext cx="6611044" cy="861774"/>
          </a:xfrm>
          <a:prstGeom prst="rect">
            <a:avLst/>
          </a:prstGeom>
        </p:spPr>
        <p:txBody>
          <a:bodyPr wrap="square">
            <a:spAutoFit/>
          </a:bodyPr>
          <a:lstStyle/>
          <a:p>
            <a:r>
              <a:rPr lang="en-GB" sz="1600" dirty="0" err="1">
                <a:solidFill>
                  <a:srgbClr val="000000"/>
                </a:solidFill>
                <a:latin typeface="Century Gothic" panose="020B0502020202020204" pitchFamily="34" charset="0"/>
              </a:rPr>
              <a:t>Leen</a:t>
            </a:r>
            <a:r>
              <a:rPr lang="en-GB" sz="1600" dirty="0">
                <a:solidFill>
                  <a:srgbClr val="000000"/>
                </a:solidFill>
                <a:latin typeface="Century Gothic" panose="020B0502020202020204" pitchFamily="34" charset="0"/>
              </a:rPr>
              <a:t> un </a:t>
            </a:r>
            <a:r>
              <a:rPr lang="en-GB" sz="1600" dirty="0" err="1">
                <a:solidFill>
                  <a:srgbClr val="000000"/>
                </a:solidFill>
                <a:latin typeface="Century Gothic" panose="020B0502020202020204" pitchFamily="34" charset="0"/>
              </a:rPr>
              <a:t>mensaje</a:t>
            </a:r>
            <a:r>
              <a:rPr lang="en-GB" sz="1600" dirty="0">
                <a:solidFill>
                  <a:srgbClr val="000000"/>
                </a:solidFill>
                <a:latin typeface="Century Gothic" panose="020B0502020202020204" pitchFamily="34" charset="0"/>
              </a:rPr>
              <a:t>. – They read a message.</a:t>
            </a:r>
          </a:p>
          <a:p>
            <a:endParaRPr lang="en-GB" sz="1600" dirty="0">
              <a:solidFill>
                <a:srgbClr val="000000"/>
              </a:solidFill>
              <a:latin typeface="Century Gothic" panose="020B0502020202020204" pitchFamily="34" charset="0"/>
            </a:endParaRPr>
          </a:p>
          <a:p>
            <a:r>
              <a:rPr lang="en-GB" sz="1600" dirty="0">
                <a:solidFill>
                  <a:srgbClr val="000000"/>
                </a:solidFill>
                <a:latin typeface="Century Gothic" panose="020B0502020202020204" pitchFamily="34" charset="0"/>
              </a:rPr>
              <a:t>¿</a:t>
            </a:r>
            <a:r>
              <a:rPr lang="en-GB" sz="1600" dirty="0" err="1">
                <a:solidFill>
                  <a:srgbClr val="000000"/>
                </a:solidFill>
                <a:latin typeface="Century Gothic" panose="020B0502020202020204" pitchFamily="34" charset="0"/>
              </a:rPr>
              <a:t>Leen</a:t>
            </a:r>
            <a:r>
              <a:rPr lang="en-GB" sz="1600" dirty="0">
                <a:solidFill>
                  <a:srgbClr val="000000"/>
                </a:solidFill>
                <a:latin typeface="Century Gothic" panose="020B0502020202020204" pitchFamily="34" charset="0"/>
              </a:rPr>
              <a:t> un </a:t>
            </a:r>
            <a:r>
              <a:rPr lang="en-GB" sz="1600" dirty="0" err="1">
                <a:solidFill>
                  <a:srgbClr val="000000"/>
                </a:solidFill>
                <a:latin typeface="Century Gothic" panose="020B0502020202020204" pitchFamily="34" charset="0"/>
              </a:rPr>
              <a:t>mensaje</a:t>
            </a:r>
            <a:r>
              <a:rPr lang="en-GB" sz="1600" dirty="0">
                <a:solidFill>
                  <a:srgbClr val="000000"/>
                </a:solidFill>
                <a:latin typeface="Century Gothic" panose="020B0502020202020204" pitchFamily="34" charset="0"/>
              </a:rPr>
              <a:t>? – </a:t>
            </a:r>
            <a:r>
              <a:rPr lang="en-GB" sz="1600" b="1" dirty="0">
                <a:solidFill>
                  <a:srgbClr val="000000"/>
                </a:solidFill>
                <a:latin typeface="Century Gothic" panose="020B0502020202020204" pitchFamily="34" charset="0"/>
              </a:rPr>
              <a:t>Do they read </a:t>
            </a:r>
            <a:r>
              <a:rPr lang="en-GB" sz="1600" dirty="0">
                <a:solidFill>
                  <a:srgbClr val="000000"/>
                </a:solidFill>
                <a:latin typeface="Century Gothic" panose="020B0502020202020204" pitchFamily="34" charset="0"/>
              </a:rPr>
              <a:t>a message?</a:t>
            </a:r>
            <a:r>
              <a:rPr lang="en-GB" sz="1600" dirty="0"/>
              <a:t> </a:t>
            </a:r>
          </a:p>
        </p:txBody>
      </p:sp>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p:cNvSpPr/>
          <p:nvPr/>
        </p:nvSpPr>
        <p:spPr>
          <a:xfrm>
            <a:off x="89547" y="627656"/>
            <a:ext cx="5942652"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a:t>
            </a:r>
            <a:r>
              <a:rPr lang="en-GB" b="1" dirty="0" err="1">
                <a:solidFill>
                  <a:srgbClr val="000000"/>
                </a:solidFill>
                <a:latin typeface="Century Gothic" panose="020B0502020202020204" pitchFamily="34" charset="0"/>
              </a:rPr>
              <a:t>er</a:t>
            </a:r>
            <a:r>
              <a:rPr lang="en-GB" b="1" dirty="0">
                <a:solidFill>
                  <a:srgbClr val="000000"/>
                </a:solidFill>
                <a:latin typeface="Century Gothic" panose="020B0502020202020204" pitchFamily="34" charset="0"/>
              </a:rPr>
              <a:t> verbs and -</a:t>
            </a:r>
            <a:r>
              <a:rPr lang="en-GB" b="1" dirty="0" err="1">
                <a:solidFill>
                  <a:srgbClr val="000000"/>
                </a:solidFill>
                <a:latin typeface="Century Gothic" panose="020B0502020202020204" pitchFamily="34" charset="0"/>
              </a:rPr>
              <a:t>ir</a:t>
            </a:r>
            <a:r>
              <a:rPr lang="en-GB" b="1" dirty="0">
                <a:solidFill>
                  <a:srgbClr val="000000"/>
                </a:solidFill>
                <a:latin typeface="Century Gothic" panose="020B0502020202020204" pitchFamily="34" charset="0"/>
              </a:rPr>
              <a:t> verbs: 3</a:t>
            </a:r>
            <a:r>
              <a:rPr lang="en-GB" b="1" baseline="30000" dirty="0">
                <a:solidFill>
                  <a:srgbClr val="000000"/>
                </a:solidFill>
                <a:latin typeface="Century Gothic" panose="020B0502020202020204" pitchFamily="34" charset="0"/>
              </a:rPr>
              <a:t>rd</a:t>
            </a:r>
            <a:r>
              <a:rPr lang="en-GB" b="1" dirty="0">
                <a:solidFill>
                  <a:srgbClr val="000000"/>
                </a:solidFill>
                <a:latin typeface="Century Gothic" panose="020B0502020202020204" pitchFamily="34" charset="0"/>
              </a:rPr>
              <a:t> person singular and plural</a:t>
            </a:r>
          </a:p>
        </p:txBody>
      </p:sp>
      <p:sp>
        <p:nvSpPr>
          <p:cNvPr id="6" name="TextBox 5"/>
          <p:cNvSpPr txBox="1"/>
          <p:nvPr/>
        </p:nvSpPr>
        <p:spPr>
          <a:xfrm>
            <a:off x="149130" y="897755"/>
            <a:ext cx="9056214" cy="830997"/>
          </a:xfrm>
          <a:prstGeom prst="rect">
            <a:avLst/>
          </a:prstGeom>
          <a:noFill/>
        </p:spPr>
        <p:txBody>
          <a:bodyPr wrap="square" rtlCol="0">
            <a:spAutoFit/>
          </a:bodyPr>
          <a:lstStyle/>
          <a:p>
            <a:r>
              <a:rPr lang="en-GB" sz="1600" dirty="0">
                <a:latin typeface="Century Gothic" panose="020B0502020202020204" pitchFamily="34" charset="0"/>
              </a:rPr>
              <a:t>Remember! </a:t>
            </a:r>
            <a:br>
              <a:rPr lang="en-GB" sz="1600" dirty="0">
                <a:latin typeface="Century Gothic" panose="020B0502020202020204" pitchFamily="34" charset="0"/>
              </a:rPr>
            </a:br>
            <a:r>
              <a:rPr lang="en-GB" sz="1600" dirty="0">
                <a:latin typeface="Century Gothic" panose="020B0502020202020204" pitchFamily="34" charset="0"/>
              </a:rPr>
              <a:t>To say ‘s/he/it’ with -</a:t>
            </a:r>
            <a:r>
              <a:rPr lang="en-GB" sz="1600" b="1" dirty="0" err="1">
                <a:latin typeface="Century Gothic" panose="020B0502020202020204" pitchFamily="34" charset="0"/>
              </a:rPr>
              <a:t>er</a:t>
            </a:r>
            <a:r>
              <a:rPr lang="en-GB" sz="1600" dirty="0">
                <a:latin typeface="Century Gothic" panose="020B0502020202020204" pitchFamily="34" charset="0"/>
              </a:rPr>
              <a:t> and -</a:t>
            </a:r>
            <a:r>
              <a:rPr lang="en-GB" sz="1600" b="1" dirty="0" err="1">
                <a:latin typeface="Century Gothic" panose="020B0502020202020204" pitchFamily="34" charset="0"/>
              </a:rPr>
              <a:t>ir</a:t>
            </a:r>
            <a:r>
              <a:rPr lang="en-GB" sz="1600" dirty="0">
                <a:latin typeface="Century Gothic" panose="020B0502020202020204" pitchFamily="34" charset="0"/>
              </a:rPr>
              <a:t> regular verbs, add -</a:t>
            </a:r>
            <a:r>
              <a:rPr lang="en-GB" sz="1600" b="1" dirty="0">
                <a:latin typeface="Century Gothic" panose="020B0502020202020204" pitchFamily="34" charset="0"/>
              </a:rPr>
              <a:t>e</a:t>
            </a:r>
            <a:r>
              <a:rPr lang="en-GB" sz="1600" dirty="0">
                <a:latin typeface="Century Gothic" panose="020B0502020202020204" pitchFamily="34" charset="0"/>
              </a:rPr>
              <a:t> to the stem.</a:t>
            </a:r>
            <a:br>
              <a:rPr lang="en-GB" sz="1600" dirty="0">
                <a:latin typeface="Century Gothic" panose="020B0502020202020204" pitchFamily="34" charset="0"/>
              </a:rPr>
            </a:br>
            <a:r>
              <a:rPr lang="en-GB" sz="1600" dirty="0">
                <a:latin typeface="Century Gothic" panose="020B0502020202020204" pitchFamily="34" charset="0"/>
              </a:rPr>
              <a:t>To say ‘they’ with -</a:t>
            </a:r>
            <a:r>
              <a:rPr lang="en-GB" sz="1600" b="1" dirty="0" err="1">
                <a:latin typeface="Century Gothic" panose="020B0502020202020204" pitchFamily="34" charset="0"/>
              </a:rPr>
              <a:t>er</a:t>
            </a:r>
            <a:r>
              <a:rPr lang="en-GB" sz="1600" b="1" dirty="0">
                <a:latin typeface="Century Gothic" panose="020B0502020202020204" pitchFamily="34" charset="0"/>
              </a:rPr>
              <a:t> </a:t>
            </a:r>
            <a:r>
              <a:rPr lang="en-GB" sz="1600" dirty="0">
                <a:latin typeface="Century Gothic" panose="020B0502020202020204" pitchFamily="34" charset="0"/>
              </a:rPr>
              <a:t>and -</a:t>
            </a:r>
            <a:r>
              <a:rPr lang="en-GB" sz="1600" b="1" dirty="0" err="1">
                <a:latin typeface="Century Gothic" panose="020B0502020202020204" pitchFamily="34" charset="0"/>
              </a:rPr>
              <a:t>ir</a:t>
            </a:r>
            <a:r>
              <a:rPr lang="en-GB" sz="1600" dirty="0">
                <a:latin typeface="Century Gothic" panose="020B0502020202020204" pitchFamily="34" charset="0"/>
              </a:rPr>
              <a:t> verbs, add -</a:t>
            </a:r>
            <a:r>
              <a:rPr lang="en-GB" sz="1600" b="1" dirty="0" err="1">
                <a:latin typeface="Century Gothic" panose="020B0502020202020204" pitchFamily="34" charset="0"/>
              </a:rPr>
              <a:t>en</a:t>
            </a:r>
            <a:r>
              <a:rPr lang="en-GB" sz="1600" b="1" dirty="0">
                <a:latin typeface="Century Gothic" panose="020B0502020202020204" pitchFamily="34" charset="0"/>
              </a:rPr>
              <a:t> </a:t>
            </a:r>
            <a:r>
              <a:rPr lang="en-GB" sz="1600" dirty="0">
                <a:latin typeface="Century Gothic" panose="020B0502020202020204" pitchFamily="34" charset="0"/>
              </a:rPr>
              <a:t>to the stem.</a:t>
            </a:r>
          </a:p>
        </p:txBody>
      </p:sp>
      <p:sp>
        <p:nvSpPr>
          <p:cNvPr id="7" name="Rectangle 6">
            <a:extLst>
              <a:ext uri="{FF2B5EF4-FFF2-40B4-BE49-F238E27FC236}">
                <a16:creationId xmlns:a16="http://schemas.microsoft.com/office/drawing/2014/main" id="{62EBD834-1E2D-44FA-960B-D5E01CB2C65F}"/>
              </a:ext>
            </a:extLst>
          </p:cNvPr>
          <p:cNvSpPr/>
          <p:nvPr/>
        </p:nvSpPr>
        <p:spPr>
          <a:xfrm>
            <a:off x="172381" y="4653767"/>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Describing what people do [technology]</a:t>
            </a:r>
          </a:p>
        </p:txBody>
      </p:sp>
      <p:sp>
        <p:nvSpPr>
          <p:cNvPr id="8" name="Rectangle 7">
            <a:extLst>
              <a:ext uri="{FF2B5EF4-FFF2-40B4-BE49-F238E27FC236}">
                <a16:creationId xmlns:a16="http://schemas.microsoft.com/office/drawing/2014/main" id="{187D3DE4-1B8E-4EF9-A0F4-FAE19AE97A2E}"/>
              </a:ext>
            </a:extLst>
          </p:cNvPr>
          <p:cNvSpPr/>
          <p:nvPr/>
        </p:nvSpPr>
        <p:spPr>
          <a:xfrm>
            <a:off x="5030084" y="4659937"/>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sp>
        <p:nvSpPr>
          <p:cNvPr id="11" name="Arc 10">
            <a:extLst>
              <a:ext uri="{FF2B5EF4-FFF2-40B4-BE49-F238E27FC236}">
                <a16:creationId xmlns:a16="http://schemas.microsoft.com/office/drawing/2014/main" id="{3C61F2A5-7F2E-4D7E-9C7F-28DFE06A8744}"/>
              </a:ext>
            </a:extLst>
          </p:cNvPr>
          <p:cNvSpPr/>
          <p:nvPr/>
        </p:nvSpPr>
        <p:spPr>
          <a:xfrm rot="11031085" flipH="1">
            <a:off x="687217" y="3863332"/>
            <a:ext cx="2792460" cy="592270"/>
          </a:xfrm>
          <a:prstGeom prst="arc">
            <a:avLst>
              <a:gd name="adj1" fmla="val 12796767"/>
              <a:gd name="adj2" fmla="val 0"/>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3" name="TextBox 12"/>
          <p:cNvSpPr txBox="1"/>
          <p:nvPr/>
        </p:nvSpPr>
        <p:spPr>
          <a:xfrm>
            <a:off x="962067" y="1928266"/>
            <a:ext cx="2080698" cy="338554"/>
          </a:xfrm>
          <a:prstGeom prst="rect">
            <a:avLst/>
          </a:prstGeom>
          <a:noFill/>
        </p:spPr>
        <p:txBody>
          <a:bodyPr wrap="square" rtlCol="0">
            <a:spAutoFit/>
          </a:bodyPr>
          <a:lstStyle/>
          <a:p>
            <a:r>
              <a:rPr lang="en-GB" sz="1600" dirty="0">
                <a:latin typeface="Century Gothic" panose="020B0502020202020204" pitchFamily="34" charset="0"/>
              </a:rPr>
              <a:t>le</a:t>
            </a:r>
            <a:r>
              <a:rPr lang="en-GB" sz="1600" strike="sngStrike" dirty="0">
                <a:latin typeface="Century Gothic" panose="020B0502020202020204" pitchFamily="34" charset="0"/>
              </a:rPr>
              <a:t>er</a:t>
            </a:r>
          </a:p>
        </p:txBody>
      </p:sp>
      <p:sp>
        <p:nvSpPr>
          <p:cNvPr id="14" name="TextBox 13"/>
          <p:cNvSpPr txBox="1"/>
          <p:nvPr/>
        </p:nvSpPr>
        <p:spPr>
          <a:xfrm>
            <a:off x="2983040" y="1743695"/>
            <a:ext cx="859877" cy="338554"/>
          </a:xfrm>
          <a:prstGeom prst="rect">
            <a:avLst/>
          </a:prstGeom>
          <a:noFill/>
        </p:spPr>
        <p:txBody>
          <a:bodyPr wrap="square" rtlCol="0">
            <a:spAutoFit/>
          </a:bodyPr>
          <a:lstStyle/>
          <a:p>
            <a:r>
              <a:rPr lang="en-GB" sz="1600" dirty="0">
                <a:latin typeface="Century Gothic" panose="020B0502020202020204" pitchFamily="34" charset="0"/>
              </a:rPr>
              <a:t>le</a:t>
            </a:r>
            <a:r>
              <a:rPr lang="en-GB" sz="1600" b="1" dirty="0">
                <a:latin typeface="Century Gothic" panose="020B0502020202020204" pitchFamily="34" charset="0"/>
              </a:rPr>
              <a:t>e</a:t>
            </a:r>
            <a:endParaRPr lang="en-GB" sz="1600" dirty="0">
              <a:latin typeface="Century Gothic" panose="020B0502020202020204" pitchFamily="34" charset="0"/>
            </a:endParaRPr>
          </a:p>
        </p:txBody>
      </p:sp>
      <p:cxnSp>
        <p:nvCxnSpPr>
          <p:cNvPr id="15" name="Straight Arrow Connector 14"/>
          <p:cNvCxnSpPr/>
          <p:nvPr/>
        </p:nvCxnSpPr>
        <p:spPr>
          <a:xfrm>
            <a:off x="2002416" y="1958888"/>
            <a:ext cx="8673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783192" y="1766653"/>
            <a:ext cx="1425390" cy="338554"/>
          </a:xfrm>
          <a:prstGeom prst="rect">
            <a:avLst/>
          </a:prstGeom>
        </p:spPr>
        <p:txBody>
          <a:bodyPr wrap="none">
            <a:spAutoFit/>
          </a:bodyPr>
          <a:lstStyle/>
          <a:p>
            <a:r>
              <a:rPr lang="en-GB" sz="1600" i="1" dirty="0">
                <a:latin typeface="Century Gothic" panose="020B0502020202020204" pitchFamily="34" charset="0"/>
              </a:rPr>
              <a:t>s/he/it reads</a:t>
            </a:r>
            <a:endParaRPr lang="en-GB" sz="1600" i="1" dirty="0"/>
          </a:p>
        </p:txBody>
      </p:sp>
      <p:cxnSp>
        <p:nvCxnSpPr>
          <p:cNvPr id="18" name="Straight Arrow Connector 17"/>
          <p:cNvCxnSpPr/>
          <p:nvPr/>
        </p:nvCxnSpPr>
        <p:spPr>
          <a:xfrm>
            <a:off x="2002416" y="2187191"/>
            <a:ext cx="8673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83040" y="1995725"/>
            <a:ext cx="3094052" cy="338554"/>
          </a:xfrm>
          <a:prstGeom prst="rect">
            <a:avLst/>
          </a:prstGeom>
          <a:noFill/>
        </p:spPr>
        <p:txBody>
          <a:bodyPr wrap="square" rtlCol="0">
            <a:spAutoFit/>
          </a:bodyPr>
          <a:lstStyle/>
          <a:p>
            <a:r>
              <a:rPr lang="en-GB" sz="1600" dirty="0" err="1">
                <a:latin typeface="Century Gothic" panose="020B0502020202020204" pitchFamily="34" charset="0"/>
              </a:rPr>
              <a:t>le</a:t>
            </a:r>
            <a:r>
              <a:rPr lang="en-GB" sz="1600" b="1" dirty="0" err="1">
                <a:latin typeface="Century Gothic" panose="020B0502020202020204" pitchFamily="34" charset="0"/>
              </a:rPr>
              <a:t>en</a:t>
            </a:r>
            <a:endParaRPr lang="en-GB" sz="1600" dirty="0">
              <a:latin typeface="Century Gothic" panose="020B0502020202020204" pitchFamily="34" charset="0"/>
            </a:endParaRPr>
          </a:p>
        </p:txBody>
      </p:sp>
      <p:sp>
        <p:nvSpPr>
          <p:cNvPr id="20" name="Rectangle 19"/>
          <p:cNvSpPr/>
          <p:nvPr/>
        </p:nvSpPr>
        <p:spPr>
          <a:xfrm>
            <a:off x="3806335" y="2017977"/>
            <a:ext cx="1154483" cy="338554"/>
          </a:xfrm>
          <a:prstGeom prst="rect">
            <a:avLst/>
          </a:prstGeom>
        </p:spPr>
        <p:txBody>
          <a:bodyPr wrap="none">
            <a:spAutoFit/>
          </a:bodyPr>
          <a:lstStyle/>
          <a:p>
            <a:r>
              <a:rPr lang="en-GB" sz="1600" i="1" dirty="0">
                <a:latin typeface="Century Gothic" panose="020B0502020202020204" pitchFamily="34" charset="0"/>
              </a:rPr>
              <a:t>they read</a:t>
            </a:r>
            <a:endParaRPr lang="en-GB" sz="1600" i="1" dirty="0"/>
          </a:p>
        </p:txBody>
      </p:sp>
      <p:sp>
        <p:nvSpPr>
          <p:cNvPr id="22" name="TextBox 21"/>
          <p:cNvSpPr txBox="1"/>
          <p:nvPr/>
        </p:nvSpPr>
        <p:spPr>
          <a:xfrm>
            <a:off x="2959046" y="2435052"/>
            <a:ext cx="960445" cy="338554"/>
          </a:xfrm>
          <a:prstGeom prst="rect">
            <a:avLst/>
          </a:prstGeom>
          <a:noFill/>
        </p:spPr>
        <p:txBody>
          <a:bodyPr wrap="square" rtlCol="0">
            <a:spAutoFit/>
          </a:bodyPr>
          <a:lstStyle/>
          <a:p>
            <a:r>
              <a:rPr lang="en-GB" sz="1600" dirty="0" err="1">
                <a:latin typeface="Century Gothic" panose="020B0502020202020204" pitchFamily="34" charset="0"/>
              </a:rPr>
              <a:t>recib</a:t>
            </a:r>
            <a:r>
              <a:rPr lang="en-GB" sz="1600" b="1" dirty="0" err="1">
                <a:latin typeface="Century Gothic" panose="020B0502020202020204" pitchFamily="34" charset="0"/>
              </a:rPr>
              <a:t>e</a:t>
            </a:r>
            <a:endParaRPr lang="en-GB" sz="1600" dirty="0">
              <a:latin typeface="Century Gothic" panose="020B0502020202020204" pitchFamily="34" charset="0"/>
            </a:endParaRPr>
          </a:p>
        </p:txBody>
      </p:sp>
      <p:cxnSp>
        <p:nvCxnSpPr>
          <p:cNvPr id="23" name="Straight Arrow Connector 22"/>
          <p:cNvCxnSpPr/>
          <p:nvPr/>
        </p:nvCxnSpPr>
        <p:spPr>
          <a:xfrm>
            <a:off x="1978422" y="2650245"/>
            <a:ext cx="8673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19491" y="2410173"/>
            <a:ext cx="1699504" cy="338554"/>
          </a:xfrm>
          <a:prstGeom prst="rect">
            <a:avLst/>
          </a:prstGeom>
        </p:spPr>
        <p:txBody>
          <a:bodyPr wrap="none">
            <a:spAutoFit/>
          </a:bodyPr>
          <a:lstStyle/>
          <a:p>
            <a:r>
              <a:rPr lang="en-GB" sz="1600" i="1" dirty="0">
                <a:latin typeface="Century Gothic" panose="020B0502020202020204" pitchFamily="34" charset="0"/>
              </a:rPr>
              <a:t>s/he/it receives</a:t>
            </a:r>
            <a:endParaRPr lang="en-GB" sz="1600" i="1" dirty="0"/>
          </a:p>
        </p:txBody>
      </p:sp>
      <p:sp>
        <p:nvSpPr>
          <p:cNvPr id="25" name="TextBox 24"/>
          <p:cNvSpPr txBox="1"/>
          <p:nvPr/>
        </p:nvSpPr>
        <p:spPr>
          <a:xfrm>
            <a:off x="914930" y="2558335"/>
            <a:ext cx="1063492" cy="338554"/>
          </a:xfrm>
          <a:prstGeom prst="rect">
            <a:avLst/>
          </a:prstGeom>
          <a:noFill/>
        </p:spPr>
        <p:txBody>
          <a:bodyPr wrap="square" rtlCol="0">
            <a:spAutoFit/>
          </a:bodyPr>
          <a:lstStyle/>
          <a:p>
            <a:r>
              <a:rPr lang="en-GB" sz="1600" dirty="0" err="1">
                <a:latin typeface="Century Gothic" panose="020B0502020202020204" pitchFamily="34" charset="0"/>
              </a:rPr>
              <a:t>recib</a:t>
            </a:r>
            <a:r>
              <a:rPr lang="en-GB" sz="1600" strike="sngStrike" dirty="0" err="1">
                <a:latin typeface="Century Gothic" panose="020B0502020202020204" pitchFamily="34" charset="0"/>
              </a:rPr>
              <a:t>ir</a:t>
            </a:r>
            <a:endParaRPr lang="en-GB" sz="1600" strike="sngStrike" dirty="0">
              <a:latin typeface="Century Gothic" panose="020B0502020202020204" pitchFamily="34" charset="0"/>
            </a:endParaRPr>
          </a:p>
        </p:txBody>
      </p:sp>
      <p:cxnSp>
        <p:nvCxnSpPr>
          <p:cNvPr id="26" name="Straight Arrow Connector 25"/>
          <p:cNvCxnSpPr/>
          <p:nvPr/>
        </p:nvCxnSpPr>
        <p:spPr>
          <a:xfrm>
            <a:off x="1978422" y="2878548"/>
            <a:ext cx="8673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59046" y="2687082"/>
            <a:ext cx="3094052" cy="338554"/>
          </a:xfrm>
          <a:prstGeom prst="rect">
            <a:avLst/>
          </a:prstGeom>
          <a:noFill/>
        </p:spPr>
        <p:txBody>
          <a:bodyPr wrap="square" rtlCol="0">
            <a:spAutoFit/>
          </a:bodyPr>
          <a:lstStyle/>
          <a:p>
            <a:r>
              <a:rPr lang="en-GB" sz="1600" dirty="0" err="1">
                <a:latin typeface="Century Gothic" panose="020B0502020202020204" pitchFamily="34" charset="0"/>
              </a:rPr>
              <a:t>recib</a:t>
            </a:r>
            <a:r>
              <a:rPr lang="en-GB" sz="1600" b="1" dirty="0" err="1">
                <a:latin typeface="Century Gothic" panose="020B0502020202020204" pitchFamily="34" charset="0"/>
              </a:rPr>
              <a:t>en</a:t>
            </a:r>
            <a:endParaRPr lang="en-GB" sz="1600" b="1" dirty="0">
              <a:latin typeface="Century Gothic" panose="020B0502020202020204" pitchFamily="34" charset="0"/>
            </a:endParaRPr>
          </a:p>
        </p:txBody>
      </p:sp>
      <p:sp>
        <p:nvSpPr>
          <p:cNvPr id="28" name="Rectangle 27"/>
          <p:cNvSpPr/>
          <p:nvPr/>
        </p:nvSpPr>
        <p:spPr>
          <a:xfrm>
            <a:off x="3904875" y="2699005"/>
            <a:ext cx="1428596" cy="338554"/>
          </a:xfrm>
          <a:prstGeom prst="rect">
            <a:avLst/>
          </a:prstGeom>
        </p:spPr>
        <p:txBody>
          <a:bodyPr wrap="none">
            <a:spAutoFit/>
          </a:bodyPr>
          <a:lstStyle/>
          <a:p>
            <a:r>
              <a:rPr lang="en-GB" sz="1600" i="1" dirty="0">
                <a:latin typeface="Century Gothic" panose="020B0502020202020204" pitchFamily="34" charset="0"/>
              </a:rPr>
              <a:t>they receive</a:t>
            </a:r>
            <a:endParaRPr lang="en-GB" sz="1600" i="1" dirty="0"/>
          </a:p>
        </p:txBody>
      </p:sp>
      <p:sp>
        <p:nvSpPr>
          <p:cNvPr id="30" name="TextBox 29"/>
          <p:cNvSpPr txBox="1"/>
          <p:nvPr/>
        </p:nvSpPr>
        <p:spPr>
          <a:xfrm>
            <a:off x="172381" y="3225104"/>
            <a:ext cx="6708870" cy="338554"/>
          </a:xfrm>
          <a:prstGeom prst="rect">
            <a:avLst/>
          </a:prstGeom>
          <a:noFill/>
        </p:spPr>
        <p:txBody>
          <a:bodyPr wrap="square" rtlCol="0">
            <a:spAutoFit/>
          </a:bodyPr>
          <a:lstStyle/>
          <a:p>
            <a:r>
              <a:rPr lang="en-GB" sz="1600" dirty="0">
                <a:latin typeface="Century Gothic" panose="020B0502020202020204" pitchFamily="34" charset="0"/>
              </a:rPr>
              <a:t>To ask ‘yes/no’ questions, just raise your voice at the end:</a:t>
            </a:r>
          </a:p>
        </p:txBody>
      </p:sp>
      <p:cxnSp>
        <p:nvCxnSpPr>
          <p:cNvPr id="34" name="Straight Arrow Connector 33"/>
          <p:cNvCxnSpPr/>
          <p:nvPr/>
        </p:nvCxnSpPr>
        <p:spPr>
          <a:xfrm>
            <a:off x="1654307" y="3838553"/>
            <a:ext cx="17314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62EBD834-1E2D-44FA-960B-D5E01CB2C65F}"/>
              </a:ext>
            </a:extLst>
          </p:cNvPr>
          <p:cNvSpPr/>
          <p:nvPr/>
        </p:nvSpPr>
        <p:spPr>
          <a:xfrm>
            <a:off x="380507" y="3644280"/>
            <a:ext cx="1068846" cy="2796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b="1" dirty="0">
                <a:solidFill>
                  <a:srgbClr val="FFFFFF"/>
                </a:solidFill>
                <a:latin typeface="Century Gothic" panose="020B0502020202020204" pitchFamily="34" charset="0"/>
              </a:rPr>
              <a:t>Statement</a:t>
            </a:r>
          </a:p>
        </p:txBody>
      </p:sp>
      <p:sp>
        <p:nvSpPr>
          <p:cNvPr id="37" name="Rectangle 36">
            <a:extLst>
              <a:ext uri="{FF2B5EF4-FFF2-40B4-BE49-F238E27FC236}">
                <a16:creationId xmlns:a16="http://schemas.microsoft.com/office/drawing/2014/main" id="{62EBD834-1E2D-44FA-960B-D5E01CB2C65F}"/>
              </a:ext>
            </a:extLst>
          </p:cNvPr>
          <p:cNvSpPr/>
          <p:nvPr/>
        </p:nvSpPr>
        <p:spPr>
          <a:xfrm>
            <a:off x="380507" y="4135164"/>
            <a:ext cx="1068846" cy="2796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b="1" dirty="0">
                <a:solidFill>
                  <a:srgbClr val="FFFFFF"/>
                </a:solidFill>
                <a:latin typeface="Century Gothic" panose="020B0502020202020204" pitchFamily="34" charset="0"/>
              </a:rPr>
              <a:t>Question</a:t>
            </a:r>
          </a:p>
        </p:txBody>
      </p:sp>
      <p:graphicFrame>
        <p:nvGraphicFramePr>
          <p:cNvPr id="38" name="Table 37"/>
          <p:cNvGraphicFramePr>
            <a:graphicFrameLocks noGrp="1"/>
          </p:cNvGraphicFramePr>
          <p:nvPr>
            <p:extLst>
              <p:ext uri="{D42A27DB-BD31-4B8C-83A1-F6EECF244321}">
                <p14:modId xmlns:p14="http://schemas.microsoft.com/office/powerpoint/2010/main" val="689988288"/>
              </p:ext>
            </p:extLst>
          </p:nvPr>
        </p:nvGraphicFramePr>
        <p:xfrm>
          <a:off x="596096" y="5285598"/>
          <a:ext cx="4320480" cy="3036960"/>
        </p:xfrm>
        <a:graphic>
          <a:graphicData uri="http://schemas.openxmlformats.org/drawingml/2006/table">
            <a:tbl>
              <a:tblPr>
                <a:tableStyleId>{5940675A-B579-460E-94D1-54222C63F5DA}</a:tableStyleId>
              </a:tblPr>
              <a:tblGrid>
                <a:gridCol w="1728192">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2095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dirty="0" err="1">
                          <a:solidFill>
                            <a:srgbClr val="000000"/>
                          </a:solidFill>
                          <a:effectLst/>
                          <a:latin typeface="Century Gothic" panose="020B0502020202020204" pitchFamily="34" charset="0"/>
                        </a:rPr>
                        <a:t>abrir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to open, opening</a:t>
                      </a:r>
                    </a:p>
                  </a:txBody>
                  <a:tcPr marL="90000" marR="90000" marT="46800" marB="46800" anchor="b"/>
                </a:tc>
                <a:extLst>
                  <a:ext uri="{0D108BD9-81ED-4DB2-BD59-A6C34878D82A}">
                    <a16:rowId xmlns:a16="http://schemas.microsoft.com/office/drawing/2014/main" val="10000"/>
                  </a:ext>
                </a:extLst>
              </a:tr>
              <a:tr h="209550">
                <a:tc>
                  <a:txBody>
                    <a:bodyPr/>
                    <a:lstStyle/>
                    <a:p>
                      <a:pPr algn="l" fontAlgn="b"/>
                      <a:r>
                        <a:rPr lang="en-GB" sz="1600" b="0" i="0" u="none" strike="noStrike" dirty="0" err="1">
                          <a:solidFill>
                            <a:srgbClr val="000000"/>
                          </a:solidFill>
                          <a:effectLst/>
                          <a:latin typeface="Century Gothic" panose="020B0502020202020204" pitchFamily="34" charset="0"/>
                        </a:rPr>
                        <a:t>recibir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to receive, receiving</a:t>
                      </a:r>
                    </a:p>
                  </a:txBody>
                  <a:tcPr marL="90000" marR="90000" marT="46800" marB="46800" anchor="b"/>
                </a:tc>
                <a:extLst>
                  <a:ext uri="{0D108BD9-81ED-4DB2-BD59-A6C34878D82A}">
                    <a16:rowId xmlns:a16="http://schemas.microsoft.com/office/drawing/2014/main" val="10002"/>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responder</a:t>
                      </a: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to respond, responding</a:t>
                      </a:r>
                    </a:p>
                  </a:txBody>
                  <a:tcPr marL="90000" marR="90000" marT="46800" marB="46800" anchor="b"/>
                </a:tc>
                <a:extLst>
                  <a:ext uri="{0D108BD9-81ED-4DB2-BD59-A6C34878D82A}">
                    <a16:rowId xmlns:a16="http://schemas.microsoft.com/office/drawing/2014/main" val="10003"/>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el correo</a:t>
                      </a: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mail</a:t>
                      </a:r>
                    </a:p>
                  </a:txBody>
                  <a:tcPr marL="90000" marR="90000" marT="46800" marB="46800" anchor="b"/>
                </a:tc>
                <a:extLst>
                  <a:ext uri="{0D108BD9-81ED-4DB2-BD59-A6C34878D82A}">
                    <a16:rowId xmlns:a16="http://schemas.microsoft.com/office/drawing/2014/main" val="10005"/>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la </a:t>
                      </a:r>
                      <a:r>
                        <a:rPr lang="en-GB" sz="1600" b="0" i="0" u="none" strike="noStrike" dirty="0" err="1">
                          <a:solidFill>
                            <a:srgbClr val="000000"/>
                          </a:solidFill>
                          <a:effectLst/>
                          <a:latin typeface="Century Gothic" panose="020B0502020202020204" pitchFamily="34" charset="0"/>
                        </a:rPr>
                        <a:t>llamada</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call</a:t>
                      </a:r>
                    </a:p>
                  </a:txBody>
                  <a:tcPr marL="90000" marR="90000" marT="46800" marB="46800" anchor="b"/>
                </a:tc>
                <a:extLst>
                  <a:ext uri="{0D108BD9-81ED-4DB2-BD59-A6C34878D82A}">
                    <a16:rowId xmlns:a16="http://schemas.microsoft.com/office/drawing/2014/main" val="10006"/>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el </a:t>
                      </a:r>
                      <a:r>
                        <a:rPr lang="en-GB" sz="1600" b="0" i="0" u="none" strike="noStrike" dirty="0" err="1">
                          <a:solidFill>
                            <a:srgbClr val="000000"/>
                          </a:solidFill>
                          <a:effectLst/>
                          <a:latin typeface="Century Gothic" panose="020B0502020202020204" pitchFamily="34" charset="0"/>
                        </a:rPr>
                        <a:t>mensaje</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message</a:t>
                      </a:r>
                    </a:p>
                  </a:txBody>
                  <a:tcPr marL="90000" marR="90000" marT="46800" marB="46800" anchor="b"/>
                </a:tc>
                <a:extLst>
                  <a:ext uri="{0D108BD9-81ED-4DB2-BD59-A6C34878D82A}">
                    <a16:rowId xmlns:a16="http://schemas.microsoft.com/office/drawing/2014/main" val="10007"/>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el </a:t>
                      </a:r>
                      <a:r>
                        <a:rPr lang="en-GB" sz="1600" b="0" i="0" u="none" strike="noStrike" dirty="0" err="1">
                          <a:solidFill>
                            <a:srgbClr val="000000"/>
                          </a:solidFill>
                          <a:effectLst/>
                          <a:latin typeface="Century Gothic" panose="020B0502020202020204" pitchFamily="34" charset="0"/>
                        </a:rPr>
                        <a:t>ordenador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computer</a:t>
                      </a:r>
                    </a:p>
                  </a:txBody>
                  <a:tcPr marL="90000" marR="90000" marT="46800" marB="46800" anchor="b"/>
                </a:tc>
                <a:extLst>
                  <a:ext uri="{0D108BD9-81ED-4DB2-BD59-A6C34878D82A}">
                    <a16:rowId xmlns:a16="http://schemas.microsoft.com/office/drawing/2014/main" val="10008"/>
                  </a:ext>
                </a:extLst>
              </a:tr>
              <a:tr h="209550">
                <a:tc>
                  <a:txBody>
                    <a:bodyPr/>
                    <a:lstStyle/>
                    <a:p>
                      <a:pPr algn="l" fontAlgn="b"/>
                      <a:r>
                        <a:rPr lang="en-GB" sz="1600" b="0" i="0" u="none" strike="noStrike" dirty="0">
                          <a:solidFill>
                            <a:srgbClr val="000000"/>
                          </a:solidFill>
                          <a:effectLst/>
                          <a:latin typeface="Century Gothic" panose="020B0502020202020204" pitchFamily="34" charset="0"/>
                        </a:rPr>
                        <a:t>electrónico</a:t>
                      </a: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electronic</a:t>
                      </a:r>
                    </a:p>
                  </a:txBody>
                  <a:tcPr marL="90000" marR="90000" marT="46800" marB="46800" anchor="b"/>
                </a:tc>
                <a:extLst>
                  <a:ext uri="{0D108BD9-81ED-4DB2-BD59-A6C34878D82A}">
                    <a16:rowId xmlns:a16="http://schemas.microsoft.com/office/drawing/2014/main" val="10009"/>
                  </a:ext>
                </a:extLst>
              </a:tr>
              <a:tr h="209550">
                <a:tc>
                  <a:txBody>
                    <a:bodyPr/>
                    <a:lstStyle/>
                    <a:p>
                      <a:pPr algn="l" fontAlgn="b"/>
                      <a:r>
                        <a:rPr lang="en-GB" sz="1600" b="0" i="0" u="none" strike="noStrike" dirty="0" err="1">
                          <a:solidFill>
                            <a:srgbClr val="000000"/>
                          </a:solidFill>
                          <a:effectLst/>
                          <a:latin typeface="Century Gothic" panose="020B0502020202020204" pitchFamily="34" charset="0"/>
                        </a:rPr>
                        <a:t>todo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all</a:t>
                      </a:r>
                    </a:p>
                  </a:txBody>
                  <a:tcPr marL="90000" marR="90000" marT="46800" marB="46800" anchor="b"/>
                </a:tc>
                <a:extLst>
                  <a:ext uri="{0D108BD9-81ED-4DB2-BD59-A6C34878D82A}">
                    <a16:rowId xmlns:a16="http://schemas.microsoft.com/office/drawing/2014/main" val="1759766558"/>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3747631886"/>
              </p:ext>
            </p:extLst>
          </p:nvPr>
        </p:nvGraphicFramePr>
        <p:xfrm>
          <a:off x="-27384" y="5276265"/>
          <a:ext cx="625156" cy="3046293"/>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338477">
                <a:tc>
                  <a:txBody>
                    <a:bodyPr/>
                    <a:lstStyle/>
                    <a:p>
                      <a:pPr algn="ct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adj</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21158573"/>
                  </a:ext>
                </a:extLst>
              </a:tr>
            </a:tbl>
          </a:graphicData>
        </a:graphic>
      </p:graphicFrame>
      <p:sp>
        <p:nvSpPr>
          <p:cNvPr id="42" name="Rounded Rectangle 41"/>
          <p:cNvSpPr/>
          <p:nvPr/>
        </p:nvSpPr>
        <p:spPr>
          <a:xfrm>
            <a:off x="5030084" y="5214305"/>
            <a:ext cx="1656184" cy="648072"/>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3.1.4 &amp; 2.2.2</a:t>
            </a:r>
          </a:p>
        </p:txBody>
      </p:sp>
      <p:sp>
        <p:nvSpPr>
          <p:cNvPr id="2" name="Title 1">
            <a:extLst>
              <a:ext uri="{FF2B5EF4-FFF2-40B4-BE49-F238E27FC236}">
                <a16:creationId xmlns:a16="http://schemas.microsoft.com/office/drawing/2014/main" id="{203BF704-8DE2-A644-9BFB-014772AE5125}"/>
              </a:ext>
            </a:extLst>
          </p:cNvPr>
          <p:cNvSpPr>
            <a:spLocks noGrp="1"/>
          </p:cNvSpPr>
          <p:nvPr>
            <p:ph type="title"/>
          </p:nvPr>
        </p:nvSpPr>
        <p:spPr>
          <a:xfrm>
            <a:off x="156711" y="127233"/>
            <a:ext cx="2031894" cy="462522"/>
          </a:xfrm>
        </p:spPr>
        <p:txBody>
          <a:bodyPr/>
          <a:lstStyle/>
          <a:p>
            <a:r>
              <a:rPr lang="en-GB" sz="2000" b="1" dirty="0">
                <a:solidFill>
                  <a:srgbClr val="FFFFFF"/>
                </a:solidFill>
                <a:latin typeface="Century Gothic" panose="020B0502020202020204" pitchFamily="34" charset="0"/>
              </a:rPr>
              <a:t>T3.1 Semana 6</a:t>
            </a:r>
            <a:endParaRPr lang="en-US" sz="2000" dirty="0"/>
          </a:p>
        </p:txBody>
      </p:sp>
      <p:sp>
        <p:nvSpPr>
          <p:cNvPr id="43"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40</a:t>
            </a:r>
          </a:p>
        </p:txBody>
      </p:sp>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231" y="5918814"/>
            <a:ext cx="1245474" cy="1245474"/>
          </a:xfrm>
          <a:prstGeom prst="rect">
            <a:avLst/>
          </a:prstGeom>
        </p:spPr>
      </p:pic>
      <p:sp>
        <p:nvSpPr>
          <p:cNvPr id="33" name="Rectangle 32">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
        <p:nvSpPr>
          <p:cNvPr id="35" name="Rectangle 34"/>
          <p:cNvSpPr/>
          <p:nvPr/>
        </p:nvSpPr>
        <p:spPr>
          <a:xfrm>
            <a:off x="486416" y="8409158"/>
            <a:ext cx="3662664" cy="307777"/>
          </a:xfrm>
          <a:prstGeom prst="rect">
            <a:avLst/>
          </a:prstGeom>
          <a:solidFill>
            <a:schemeClr val="bg1">
              <a:lumMod val="95000"/>
            </a:schemeClr>
          </a:solidFill>
        </p:spPr>
        <p:txBody>
          <a:bodyPr wrap="square">
            <a:spAutoFit/>
          </a:bodyPr>
          <a:lstStyle/>
          <a:p>
            <a:pPr lvl="0" fontAlgn="auto">
              <a:spcBef>
                <a:spcPts val="0"/>
              </a:spcBef>
              <a:spcAft>
                <a:spcPts val="0"/>
              </a:spcAft>
            </a:pPr>
            <a:r>
              <a:rPr lang="en-GB" sz="1400" dirty="0">
                <a:latin typeface="Century Gothic" panose="020F0302020204030204"/>
              </a:rPr>
              <a:t>To say ‘</a:t>
            </a:r>
            <a:r>
              <a:rPr lang="en-GB" sz="1400" b="1" i="1" dirty="0">
                <a:latin typeface="Century Gothic" panose="020F0302020204030204"/>
              </a:rPr>
              <a:t>email</a:t>
            </a:r>
            <a:r>
              <a:rPr lang="en-GB" sz="1400" dirty="0">
                <a:latin typeface="Century Gothic" panose="020F0302020204030204"/>
              </a:rPr>
              <a:t>’, use ‘correo electrónico’. </a:t>
            </a:r>
            <a:endParaRPr lang="en-GB" sz="1400" i="1" dirty="0">
              <a:latin typeface="Century Gothic" panose="020F0302020204030204"/>
            </a:endParaRPr>
          </a:p>
        </p:txBody>
      </p:sp>
      <p:sp>
        <p:nvSpPr>
          <p:cNvPr id="39" name="Rectangle 38"/>
          <p:cNvSpPr/>
          <p:nvPr/>
        </p:nvSpPr>
        <p:spPr>
          <a:xfrm>
            <a:off x="3645024" y="7111387"/>
            <a:ext cx="2985063" cy="1169551"/>
          </a:xfrm>
          <a:prstGeom prst="rect">
            <a:avLst/>
          </a:prstGeom>
          <a:solidFill>
            <a:schemeClr val="accent3">
              <a:lumMod val="95000"/>
            </a:schemeClr>
          </a:solidFill>
        </p:spPr>
        <p:txBody>
          <a:bodyPr wrap="square">
            <a:spAutoFit/>
          </a:bodyPr>
          <a:lstStyle/>
          <a:p>
            <a:pPr lvl="0" fontAlgn="auto">
              <a:spcBef>
                <a:spcPts val="0"/>
              </a:spcBef>
              <a:spcAft>
                <a:spcPts val="0"/>
              </a:spcAft>
            </a:pPr>
            <a:r>
              <a:rPr lang="en-GB" sz="1400" b="1" i="1" dirty="0" err="1">
                <a:latin typeface="Century Gothic" panose="020F0302020204030204"/>
              </a:rPr>
              <a:t>Todo</a:t>
            </a:r>
            <a:r>
              <a:rPr lang="en-GB" sz="1400" dirty="0">
                <a:latin typeface="Century Gothic" panose="020F0302020204030204"/>
              </a:rPr>
              <a:t> needs to agree:</a:t>
            </a:r>
          </a:p>
          <a:p>
            <a:pPr lvl="0" fontAlgn="auto">
              <a:spcBef>
                <a:spcPts val="0"/>
              </a:spcBef>
              <a:spcAft>
                <a:spcPts val="0"/>
              </a:spcAft>
            </a:pPr>
            <a:r>
              <a:rPr lang="en-GB" sz="1400" dirty="0">
                <a:latin typeface="Century Gothic" panose="020F0302020204030204"/>
              </a:rPr>
              <a:t>‘</a:t>
            </a:r>
            <a:r>
              <a:rPr lang="en-GB" sz="1400" dirty="0" err="1">
                <a:latin typeface="Century Gothic" panose="020F0302020204030204"/>
              </a:rPr>
              <a:t>Tod</a:t>
            </a:r>
            <a:r>
              <a:rPr lang="en-GB" sz="1400" b="1" dirty="0" err="1">
                <a:latin typeface="Century Gothic" panose="020F0302020204030204"/>
              </a:rPr>
              <a:t>o</a:t>
            </a:r>
            <a:r>
              <a:rPr lang="en-GB" sz="1400" dirty="0">
                <a:latin typeface="Century Gothic" panose="020F0302020204030204"/>
              </a:rPr>
              <a:t> el </a:t>
            </a:r>
            <a:r>
              <a:rPr lang="en-GB" sz="1400" dirty="0" err="1">
                <a:latin typeface="Century Gothic" panose="020F0302020204030204"/>
              </a:rPr>
              <a:t>tiempo</a:t>
            </a:r>
            <a:r>
              <a:rPr lang="en-GB" sz="1400" dirty="0">
                <a:latin typeface="Century Gothic" panose="020F0302020204030204"/>
              </a:rPr>
              <a:t>’ – all the time</a:t>
            </a:r>
          </a:p>
          <a:p>
            <a:pPr lvl="0" fontAlgn="auto">
              <a:spcBef>
                <a:spcPts val="0"/>
              </a:spcBef>
              <a:spcAft>
                <a:spcPts val="0"/>
              </a:spcAft>
            </a:pPr>
            <a:r>
              <a:rPr lang="en-GB" sz="1400" dirty="0">
                <a:latin typeface="Century Gothic" panose="020F0302020204030204"/>
              </a:rPr>
              <a:t>‘Tod</a:t>
            </a:r>
            <a:r>
              <a:rPr lang="en-GB" sz="1400" b="1" dirty="0">
                <a:latin typeface="Century Gothic" panose="020F0302020204030204"/>
              </a:rPr>
              <a:t>a</a:t>
            </a:r>
            <a:r>
              <a:rPr lang="en-GB" sz="1400" dirty="0">
                <a:latin typeface="Century Gothic" panose="020F0302020204030204"/>
              </a:rPr>
              <a:t> la </a:t>
            </a:r>
            <a:r>
              <a:rPr lang="en-GB" sz="1400" dirty="0" err="1">
                <a:latin typeface="Century Gothic" panose="020F0302020204030204"/>
              </a:rPr>
              <a:t>familia</a:t>
            </a:r>
            <a:r>
              <a:rPr lang="en-GB" sz="1400" dirty="0">
                <a:latin typeface="Century Gothic" panose="020F0302020204030204"/>
              </a:rPr>
              <a:t>’ – all the family</a:t>
            </a:r>
          </a:p>
          <a:p>
            <a:pPr lvl="0" fontAlgn="auto">
              <a:spcBef>
                <a:spcPts val="0"/>
              </a:spcBef>
              <a:spcAft>
                <a:spcPts val="0"/>
              </a:spcAft>
            </a:pPr>
            <a:r>
              <a:rPr lang="en-GB" sz="1400" dirty="0">
                <a:latin typeface="Century Gothic" panose="020F0302020204030204"/>
              </a:rPr>
              <a:t>‘</a:t>
            </a:r>
            <a:r>
              <a:rPr lang="en-GB" sz="1400" dirty="0" err="1">
                <a:latin typeface="Century Gothic" panose="020F0302020204030204"/>
              </a:rPr>
              <a:t>Tod</a:t>
            </a:r>
            <a:r>
              <a:rPr lang="en-GB" sz="1400" b="1" dirty="0" err="1">
                <a:latin typeface="Century Gothic" panose="020F0302020204030204"/>
              </a:rPr>
              <a:t>os</a:t>
            </a:r>
            <a:r>
              <a:rPr lang="en-GB" sz="1400" b="1" dirty="0">
                <a:latin typeface="Century Gothic" panose="020F0302020204030204"/>
              </a:rPr>
              <a:t> </a:t>
            </a:r>
            <a:r>
              <a:rPr lang="en-GB" sz="1400" dirty="0" err="1">
                <a:latin typeface="Century Gothic" panose="020F0302020204030204"/>
              </a:rPr>
              <a:t>los</a:t>
            </a:r>
            <a:r>
              <a:rPr lang="en-GB" sz="1400" dirty="0">
                <a:latin typeface="Century Gothic" panose="020F0302020204030204"/>
              </a:rPr>
              <a:t> </a:t>
            </a:r>
            <a:r>
              <a:rPr lang="en-GB" sz="1400" dirty="0" err="1">
                <a:latin typeface="Century Gothic" panose="020F0302020204030204"/>
              </a:rPr>
              <a:t>trabajos</a:t>
            </a:r>
            <a:r>
              <a:rPr lang="en-GB" sz="1400" dirty="0">
                <a:latin typeface="Century Gothic" panose="020F0302020204030204"/>
              </a:rPr>
              <a:t>’ – all the jobs</a:t>
            </a:r>
          </a:p>
          <a:p>
            <a:pPr lvl="0" fontAlgn="auto">
              <a:spcBef>
                <a:spcPts val="0"/>
              </a:spcBef>
              <a:spcAft>
                <a:spcPts val="0"/>
              </a:spcAft>
            </a:pPr>
            <a:r>
              <a:rPr lang="en-GB" sz="1400" dirty="0">
                <a:latin typeface="Century Gothic" panose="020F0302020204030204"/>
              </a:rPr>
              <a:t>‘</a:t>
            </a:r>
            <a:r>
              <a:rPr lang="en-GB" sz="1400" dirty="0" err="1">
                <a:latin typeface="Century Gothic" panose="020F0302020204030204"/>
              </a:rPr>
              <a:t>Tod</a:t>
            </a:r>
            <a:r>
              <a:rPr lang="en-GB" sz="1400" b="1" dirty="0" err="1">
                <a:latin typeface="Century Gothic" panose="020F0302020204030204"/>
              </a:rPr>
              <a:t>as</a:t>
            </a:r>
            <a:r>
              <a:rPr lang="en-GB" sz="1400" dirty="0">
                <a:latin typeface="Century Gothic" panose="020F0302020204030204"/>
              </a:rPr>
              <a:t> las vistas’ – all the views</a:t>
            </a:r>
          </a:p>
        </p:txBody>
      </p:sp>
    </p:spTree>
    <p:extLst>
      <p:ext uri="{BB962C8B-B14F-4D97-AF65-F5344CB8AC3E}">
        <p14:creationId xmlns:p14="http://schemas.microsoft.com/office/powerpoint/2010/main" val="1927180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0" y="145318"/>
            <a:ext cx="253653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5" name="Rectangle 4">
            <a:extLst>
              <a:ext uri="{FF2B5EF4-FFF2-40B4-BE49-F238E27FC236}">
                <a16:creationId xmlns:a16="http://schemas.microsoft.com/office/drawing/2014/main" id="{62EBD834-1E2D-44FA-960B-D5E01CB2C65F}"/>
              </a:ext>
            </a:extLst>
          </p:cNvPr>
          <p:cNvSpPr/>
          <p:nvPr/>
        </p:nvSpPr>
        <p:spPr>
          <a:xfrm>
            <a:off x="172381" y="8621112"/>
            <a:ext cx="4729101" cy="343376"/>
          </a:xfrm>
          <a:prstGeom prst="rect">
            <a:avLst/>
          </a:prstGeom>
          <a:solidFill>
            <a:schemeClr val="bg1">
              <a:lumMod val="9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chemeClr val="tx1"/>
                </a:solidFill>
                <a:latin typeface="Century Gothic" panose="020B0502020202020204" pitchFamily="34" charset="0"/>
              </a:rPr>
              <a:t>T3.2 Semana 1 &amp; 2: Revision and assessment</a:t>
            </a:r>
          </a:p>
        </p:txBody>
      </p:sp>
      <p:sp>
        <p:nvSpPr>
          <p:cNvPr id="6" name="Rectangle 5"/>
          <p:cNvSpPr/>
          <p:nvPr/>
        </p:nvSpPr>
        <p:spPr>
          <a:xfrm>
            <a:off x="98603" y="595685"/>
            <a:ext cx="4876656"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Present tense: -</a:t>
            </a:r>
            <a:r>
              <a:rPr lang="en-GB" b="1" dirty="0" err="1">
                <a:solidFill>
                  <a:srgbClr val="000000"/>
                </a:solidFill>
                <a:latin typeface="Century Gothic" panose="020B0502020202020204" pitchFamily="34" charset="0"/>
              </a:rPr>
              <a:t>ar</a:t>
            </a:r>
            <a:r>
              <a:rPr lang="en-GB" b="1" dirty="0">
                <a:solidFill>
                  <a:srgbClr val="000000"/>
                </a:solidFill>
                <a:latin typeface="Century Gothic" panose="020B0502020202020204" pitchFamily="34" charset="0"/>
              </a:rPr>
              <a:t>, -</a:t>
            </a:r>
            <a:r>
              <a:rPr lang="en-GB" b="1" dirty="0" err="1">
                <a:solidFill>
                  <a:srgbClr val="000000"/>
                </a:solidFill>
                <a:latin typeface="Century Gothic" panose="020B0502020202020204" pitchFamily="34" charset="0"/>
              </a:rPr>
              <a:t>er</a:t>
            </a:r>
            <a:r>
              <a:rPr lang="en-GB" b="1" dirty="0">
                <a:solidFill>
                  <a:srgbClr val="000000"/>
                </a:solidFill>
                <a:latin typeface="Century Gothic" panose="020B0502020202020204" pitchFamily="34" charset="0"/>
              </a:rPr>
              <a:t> and -</a:t>
            </a:r>
            <a:r>
              <a:rPr lang="en-GB" b="1" dirty="0" err="1">
                <a:solidFill>
                  <a:srgbClr val="000000"/>
                </a:solidFill>
                <a:latin typeface="Century Gothic" panose="020B0502020202020204" pitchFamily="34" charset="0"/>
              </a:rPr>
              <a:t>ir</a:t>
            </a:r>
            <a:r>
              <a:rPr lang="en-GB" b="1" dirty="0">
                <a:solidFill>
                  <a:srgbClr val="000000"/>
                </a:solidFill>
                <a:latin typeface="Century Gothic" panose="020B0502020202020204" pitchFamily="34" charset="0"/>
              </a:rPr>
              <a:t> regular verbs</a:t>
            </a:r>
          </a:p>
        </p:txBody>
      </p:sp>
      <p:sp>
        <p:nvSpPr>
          <p:cNvPr id="8" name="Rectangle 1"/>
          <p:cNvSpPr>
            <a:spLocks noChangeArrowheads="1"/>
          </p:cNvSpPr>
          <p:nvPr/>
        </p:nvSpPr>
        <p:spPr bwMode="auto">
          <a:xfrm>
            <a:off x="89547" y="912728"/>
            <a:ext cx="66518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676275" algn="l"/>
              </a:tabLst>
              <a:defRPr>
                <a:solidFill>
                  <a:schemeClr val="tx1"/>
                </a:solidFill>
                <a:latin typeface="Arial" panose="020B0604020202020204" pitchFamily="34" charset="0"/>
              </a:defRPr>
            </a:lvl1pPr>
            <a:lvl2pPr eaLnBrk="0" hangingPunct="0">
              <a:tabLst>
                <a:tab pos="676275" algn="l"/>
              </a:tabLst>
              <a:defRPr>
                <a:solidFill>
                  <a:schemeClr val="tx1"/>
                </a:solidFill>
                <a:latin typeface="Arial" panose="020B0604020202020204" pitchFamily="34" charset="0"/>
              </a:defRPr>
            </a:lvl2pPr>
            <a:lvl3pPr eaLnBrk="0" hangingPunct="0">
              <a:tabLst>
                <a:tab pos="676275" algn="l"/>
              </a:tabLst>
              <a:defRPr>
                <a:solidFill>
                  <a:schemeClr val="tx1"/>
                </a:solidFill>
                <a:latin typeface="Arial" panose="020B0604020202020204" pitchFamily="34" charset="0"/>
              </a:defRPr>
            </a:lvl3pPr>
            <a:lvl4pPr eaLnBrk="0" hangingPunct="0">
              <a:tabLst>
                <a:tab pos="676275" algn="l"/>
              </a:tabLst>
              <a:defRPr>
                <a:solidFill>
                  <a:schemeClr val="tx1"/>
                </a:solidFill>
                <a:latin typeface="Arial" panose="020B0604020202020204" pitchFamily="34" charset="0"/>
              </a:defRPr>
            </a:lvl4pPr>
            <a:lvl5pPr eaLnBrk="0" hangingPunct="0">
              <a:tabLst>
                <a:tab pos="676275" algn="l"/>
              </a:tabLst>
              <a:defRPr>
                <a:solidFill>
                  <a:schemeClr val="tx1"/>
                </a:solidFill>
                <a:latin typeface="Arial" panose="020B0604020202020204" pitchFamily="34" charset="0"/>
              </a:defRPr>
            </a:lvl5pPr>
            <a:lvl6pPr eaLnBrk="0" fontAlgn="base" hangingPunct="0">
              <a:spcBef>
                <a:spcPct val="0"/>
              </a:spcBef>
              <a:spcAft>
                <a:spcPct val="0"/>
              </a:spcAft>
              <a:tabLst>
                <a:tab pos="676275" algn="l"/>
              </a:tabLst>
              <a:defRPr>
                <a:solidFill>
                  <a:schemeClr val="tx1"/>
                </a:solidFill>
                <a:latin typeface="Arial" panose="020B0604020202020204" pitchFamily="34" charset="0"/>
              </a:defRPr>
            </a:lvl6pPr>
            <a:lvl7pPr eaLnBrk="0" fontAlgn="base" hangingPunct="0">
              <a:spcBef>
                <a:spcPct val="0"/>
              </a:spcBef>
              <a:spcAft>
                <a:spcPct val="0"/>
              </a:spcAft>
              <a:tabLst>
                <a:tab pos="676275" algn="l"/>
              </a:tabLst>
              <a:defRPr>
                <a:solidFill>
                  <a:schemeClr val="tx1"/>
                </a:solidFill>
                <a:latin typeface="Arial" panose="020B0604020202020204" pitchFamily="34" charset="0"/>
              </a:defRPr>
            </a:lvl7pPr>
            <a:lvl8pPr eaLnBrk="0" fontAlgn="base" hangingPunct="0">
              <a:spcBef>
                <a:spcPct val="0"/>
              </a:spcBef>
              <a:spcAft>
                <a:spcPct val="0"/>
              </a:spcAft>
              <a:tabLst>
                <a:tab pos="676275" algn="l"/>
              </a:tabLst>
              <a:defRPr>
                <a:solidFill>
                  <a:schemeClr val="tx1"/>
                </a:solidFill>
                <a:latin typeface="Arial" panose="020B0604020202020204" pitchFamily="34" charset="0"/>
              </a:defRPr>
            </a:lvl8pPr>
            <a:lvl9pPr eaLnBrk="0" fontAlgn="base" hangingPunct="0">
              <a:spcBef>
                <a:spcPct val="0"/>
              </a:spcBef>
              <a:spcAft>
                <a:spcPct val="0"/>
              </a:spcAft>
              <a:tabLst>
                <a:tab pos="6762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76275" algn="l"/>
              </a:tabLst>
            </a:pPr>
            <a:r>
              <a:rPr kumimoji="0" lang="en-GB" altLang="en-US" sz="1200" b="0" i="0" u="none" strike="noStrike" cap="none" normalizeH="0" baseline="0" dirty="0">
                <a:ln>
                  <a:noFill/>
                </a:ln>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Choose ten regular</a:t>
            </a:r>
            <a:r>
              <a:rPr kumimoji="0" lang="en-GB" altLang="en-US" sz="1200" b="0" i="0" u="none" strike="noStrike" cap="none" normalizeH="0" dirty="0">
                <a:ln>
                  <a:noFill/>
                </a:ln>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 verbs - a mixture of -</a:t>
            </a:r>
            <a:r>
              <a:rPr kumimoji="0" lang="en-GB" altLang="en-US" sz="1200" b="0" i="0" u="none" strike="noStrike" cap="none" normalizeH="0" dirty="0" err="1">
                <a:ln>
                  <a:noFill/>
                </a:ln>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ar</a:t>
            </a:r>
            <a:r>
              <a:rPr kumimoji="0" lang="en-GB" altLang="en-US" sz="1200" b="0" i="0" u="none" strike="noStrike" cap="none" normalizeH="0" dirty="0">
                <a:ln>
                  <a:noFill/>
                </a:ln>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 -</a:t>
            </a:r>
            <a:r>
              <a:rPr kumimoji="0" lang="en-GB" altLang="en-US" sz="1200" b="0" i="0" u="none" strike="noStrike" cap="none" normalizeH="0" dirty="0" err="1">
                <a:ln>
                  <a:noFill/>
                </a:ln>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er</a:t>
            </a:r>
            <a:r>
              <a:rPr kumimoji="0" lang="en-GB" altLang="en-US" sz="1200" b="0" i="0" u="none" strike="noStrike" cap="none" normalizeH="0" dirty="0">
                <a:ln>
                  <a:noFill/>
                </a:ln>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 and -</a:t>
            </a:r>
            <a:r>
              <a:rPr kumimoji="0" lang="en-GB" altLang="en-US" sz="1200" b="0" i="0" u="none" strike="noStrike" cap="none" normalizeH="0" dirty="0" err="1">
                <a:ln>
                  <a:noFill/>
                </a:ln>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ir</a:t>
            </a:r>
            <a:r>
              <a:rPr kumimoji="0" lang="en-GB" altLang="en-US" sz="1200" b="0" i="0" u="none" strike="noStrike" cap="none" normalizeH="0" dirty="0">
                <a:ln>
                  <a:noFill/>
                </a:ln>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 verbs. Write them and the English below. Then write a sentence with each verb, in the present tense.  </a:t>
            </a:r>
            <a:br>
              <a:rPr kumimoji="0" lang="en-GB" altLang="en-US" sz="1200" b="0" i="0" u="none" strike="noStrike" cap="none" normalizeH="0" dirty="0">
                <a:ln>
                  <a:noFill/>
                </a:ln>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br>
            <a:r>
              <a:rPr kumimoji="0" lang="en-GB" altLang="en-US" sz="1200" b="0" i="0" u="none" strike="noStrike" cap="none" normalizeH="0" dirty="0">
                <a:ln>
                  <a:noFill/>
                </a:ln>
                <a:solidFill>
                  <a:schemeClr val="tx1"/>
                </a:solidFill>
                <a:effectLst/>
                <a:latin typeface="Century Gothic" panose="020B0502020202020204" pitchFamily="34" charset="0"/>
                <a:ea typeface="SimSun" panose="02010600030101010101" pitchFamily="2" charset="-122"/>
                <a:cs typeface="Times New Roman" panose="02020603050405020304" pitchFamily="18" charset="0"/>
              </a:rPr>
              <a:t>Use a variety of subjects: I, you, s/he, they.</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169746325"/>
              </p:ext>
            </p:extLst>
          </p:nvPr>
        </p:nvGraphicFramePr>
        <p:xfrm>
          <a:off x="172381" y="1623826"/>
          <a:ext cx="4192723" cy="2755742"/>
        </p:xfrm>
        <a:graphic>
          <a:graphicData uri="http://schemas.openxmlformats.org/drawingml/2006/table">
            <a:tbl>
              <a:tblPr firstRow="1" firstCol="1" bandRow="1"/>
              <a:tblGrid>
                <a:gridCol w="376299">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250522">
                <a:tc>
                  <a:txBody>
                    <a:bodyPr/>
                    <a:lstStyle/>
                    <a:p>
                      <a:pP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0" dirty="0">
                          <a:effectLst/>
                          <a:latin typeface="Century Gothic" panose="020B0502020202020204" pitchFamily="34" charset="0"/>
                          <a:ea typeface="SimSun" panose="02010600030101010101" pitchFamily="2" charset="-122"/>
                          <a:cs typeface="Times New Roman" panose="02020603050405020304" pitchFamily="18" charset="0"/>
                        </a:rPr>
                        <a:t>Word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0" dirty="0">
                          <a:effectLst/>
                          <a:latin typeface="Century Gothic" panose="020B0502020202020204" pitchFamily="34" charset="0"/>
                          <a:ea typeface="SimSun" panose="02010600030101010101" pitchFamily="2" charset="-122"/>
                          <a:cs typeface="Times New Roman" panose="02020603050405020304" pitchFamily="18" charset="0"/>
                        </a:rPr>
                        <a:t>English meaning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0522">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0522">
                <a:tc>
                  <a:txBody>
                    <a:bodyPr/>
                    <a:lstStyle/>
                    <a:p>
                      <a:pPr algn="ct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27129365"/>
              </p:ext>
            </p:extLst>
          </p:nvPr>
        </p:nvGraphicFramePr>
        <p:xfrm>
          <a:off x="172381" y="4444333"/>
          <a:ext cx="6568987" cy="4037330"/>
        </p:xfrm>
        <a:graphic>
          <a:graphicData uri="http://schemas.openxmlformats.org/drawingml/2006/table">
            <a:tbl>
              <a:tblPr firstRow="1" firstCol="1" bandRow="1"/>
              <a:tblGrid>
                <a:gridCol w="359410">
                  <a:extLst>
                    <a:ext uri="{9D8B030D-6E8A-4147-A177-3AD203B41FA5}">
                      <a16:colId xmlns:a16="http://schemas.microsoft.com/office/drawing/2014/main" val="20000"/>
                    </a:ext>
                  </a:extLst>
                </a:gridCol>
                <a:gridCol w="6209577">
                  <a:extLst>
                    <a:ext uri="{9D8B030D-6E8A-4147-A177-3AD203B41FA5}">
                      <a16:colId xmlns:a16="http://schemas.microsoft.com/office/drawing/2014/main" val="20001"/>
                    </a:ext>
                  </a:extLst>
                </a:gridCol>
              </a:tblGrid>
              <a:tr h="367030">
                <a:tc>
                  <a:txBody>
                    <a:bodyPr/>
                    <a:lstStyle/>
                    <a:p>
                      <a:pPr algn="ct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0" dirty="0">
                          <a:effectLst/>
                          <a:latin typeface="Century Gothic" panose="020B0502020202020204" pitchFamily="34" charset="0"/>
                          <a:ea typeface="SimSun" panose="02010600030101010101" pitchFamily="2" charset="-122"/>
                          <a:cs typeface="Times New Roman" panose="02020603050405020304" pitchFamily="18" charset="0"/>
                        </a:rPr>
                        <a:t>Sentences</a:t>
                      </a:r>
                      <a:endParaRPr lang="en-GB" sz="1600" b="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1</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2</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3</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4</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5</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6</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7</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8</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9</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10</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40324921"/>
              </p:ext>
            </p:extLst>
          </p:nvPr>
        </p:nvGraphicFramePr>
        <p:xfrm>
          <a:off x="3935773" y="1837641"/>
          <a:ext cx="2808312" cy="1060450"/>
        </p:xfrm>
        <a:graphic>
          <a:graphicData uri="http://schemas.openxmlformats.org/drawingml/2006/table">
            <a:tbl>
              <a:tblPr firstRow="1" firstCol="1" bandRow="1">
                <a:effectLst>
                  <a:outerShdw blurRad="50800" dist="38100" dir="5400000" algn="t" rotWithShape="0">
                    <a:prstClr val="black">
                      <a:alpha val="40000"/>
                    </a:prstClr>
                  </a:outerShdw>
                </a:effectLst>
              </a:tblPr>
              <a:tblGrid>
                <a:gridCol w="170572">
                  <a:extLst>
                    <a:ext uri="{9D8B030D-6E8A-4147-A177-3AD203B41FA5}">
                      <a16:colId xmlns:a16="http://schemas.microsoft.com/office/drawing/2014/main" val="20000"/>
                    </a:ext>
                  </a:extLst>
                </a:gridCol>
                <a:gridCol w="2637740">
                  <a:extLst>
                    <a:ext uri="{9D8B030D-6E8A-4147-A177-3AD203B41FA5}">
                      <a16:colId xmlns:a16="http://schemas.microsoft.com/office/drawing/2014/main" val="20001"/>
                    </a:ext>
                  </a:extLst>
                </a:gridCol>
              </a:tblGrid>
              <a:tr h="212090">
                <a:tc>
                  <a:txBody>
                    <a:bodyPr/>
                    <a:lstStyle/>
                    <a:p>
                      <a:pPr algn="ct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1</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I have seen this word before.</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12090">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2</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I know what the word means.</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12090">
                <a:tc>
                  <a:txBody>
                    <a:bodyPr/>
                    <a:lstStyle/>
                    <a:p>
                      <a:pPr algn="ct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3</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I can read the word aloud.</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12090">
                <a:tc>
                  <a:txBody>
                    <a:bodyPr/>
                    <a:lstStyle/>
                    <a:p>
                      <a:pPr algn="ct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4</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I can spell the word correctly.</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12090">
                <a:tc>
                  <a:txBody>
                    <a:bodyPr/>
                    <a:lstStyle/>
                    <a:p>
                      <a:pPr algn="ct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5</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I can use the word in a sentence.</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13" name="Rounded Rectangle 12"/>
          <p:cNvSpPr/>
          <p:nvPr/>
        </p:nvSpPr>
        <p:spPr>
          <a:xfrm>
            <a:off x="4901482" y="3439843"/>
            <a:ext cx="1656184" cy="648072"/>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3.1.5 &amp; 2.2.3</a:t>
            </a:r>
          </a:p>
        </p:txBody>
      </p:sp>
      <p:sp>
        <p:nvSpPr>
          <p:cNvPr id="2" name="Title 1">
            <a:extLst>
              <a:ext uri="{FF2B5EF4-FFF2-40B4-BE49-F238E27FC236}">
                <a16:creationId xmlns:a16="http://schemas.microsoft.com/office/drawing/2014/main" id="{3BF44980-8E90-2547-B01F-1BE82CEEF316}"/>
              </a:ext>
            </a:extLst>
          </p:cNvPr>
          <p:cNvSpPr>
            <a:spLocks noGrp="1"/>
          </p:cNvSpPr>
          <p:nvPr>
            <p:ph type="title"/>
          </p:nvPr>
        </p:nvSpPr>
        <p:spPr>
          <a:xfrm>
            <a:off x="138907" y="135432"/>
            <a:ext cx="2603483" cy="441934"/>
          </a:xfrm>
        </p:spPr>
        <p:txBody>
          <a:bodyPr/>
          <a:lstStyle/>
          <a:p>
            <a:r>
              <a:rPr lang="en-GB" sz="2000" b="1" dirty="0">
                <a:solidFill>
                  <a:srgbClr val="FFFFFF"/>
                </a:solidFill>
                <a:latin typeface="Century Gothic" panose="020B0502020202020204" pitchFamily="34" charset="0"/>
              </a:rPr>
              <a:t>T3.2 Semana 1 &amp; 2</a:t>
            </a:r>
            <a:endParaRPr lang="en-US" sz="2000" dirty="0"/>
          </a:p>
        </p:txBody>
      </p:sp>
      <p:sp>
        <p:nvSpPr>
          <p:cNvPr id="14"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41</a:t>
            </a:r>
          </a:p>
        </p:txBody>
      </p:sp>
    </p:spTree>
    <p:extLst>
      <p:ext uri="{BB962C8B-B14F-4D97-AF65-F5344CB8AC3E}">
        <p14:creationId xmlns:p14="http://schemas.microsoft.com/office/powerpoint/2010/main" val="197391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16327526"/>
              </p:ext>
            </p:extLst>
          </p:nvPr>
        </p:nvGraphicFramePr>
        <p:xfrm>
          <a:off x="518305" y="6012160"/>
          <a:ext cx="4267200" cy="2943360"/>
        </p:xfrm>
        <a:graphic>
          <a:graphicData uri="http://schemas.openxmlformats.org/drawingml/2006/table">
            <a:tbl>
              <a:tblPr>
                <a:tableStyleId>{5940675A-B579-460E-94D1-54222C63F5DA}</a:tableStyleId>
              </a:tblPr>
              <a:tblGrid>
                <a:gridCol w="2118607">
                  <a:extLst>
                    <a:ext uri="{9D8B030D-6E8A-4147-A177-3AD203B41FA5}">
                      <a16:colId xmlns:a16="http://schemas.microsoft.com/office/drawing/2014/main" val="20000"/>
                    </a:ext>
                  </a:extLst>
                </a:gridCol>
                <a:gridCol w="2148593">
                  <a:extLst>
                    <a:ext uri="{9D8B030D-6E8A-4147-A177-3AD203B41FA5}">
                      <a16:colId xmlns:a16="http://schemas.microsoft.com/office/drawing/2014/main" val="20001"/>
                    </a:ext>
                  </a:extLst>
                </a:gridCol>
              </a:tblGrid>
              <a:tr h="209550">
                <a:tc>
                  <a:txBody>
                    <a:bodyPr/>
                    <a:lstStyle/>
                    <a:p>
                      <a:pPr algn="l" fontAlgn="b"/>
                      <a:r>
                        <a:rPr lang="en-GB" sz="1800" u="none" strike="noStrike" dirty="0">
                          <a:effectLst/>
                          <a:latin typeface="Century Gothic" panose="020B0502020202020204" pitchFamily="34" charset="0"/>
                        </a:rPr>
                        <a:t>la </a:t>
                      </a:r>
                      <a:r>
                        <a:rPr lang="en-GB" sz="1800" u="none" strike="noStrike" dirty="0" err="1">
                          <a:effectLst/>
                          <a:latin typeface="Century Gothic" panose="020B0502020202020204" pitchFamily="34" charset="0"/>
                        </a:rPr>
                        <a:t>llave</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key</a:t>
                      </a:r>
                    </a:p>
                  </a:txBody>
                  <a:tcPr marL="90000" marR="90000" marT="46800" marB="46800" anchor="b"/>
                </a:tc>
                <a:extLst>
                  <a:ext uri="{0D108BD9-81ED-4DB2-BD59-A6C34878D82A}">
                    <a16:rowId xmlns:a16="http://schemas.microsoft.com/office/drawing/2014/main" val="10000"/>
                  </a:ext>
                </a:extLst>
              </a:tr>
              <a:tr h="209550">
                <a:tc>
                  <a:txBody>
                    <a:bodyPr/>
                    <a:lstStyle/>
                    <a:p>
                      <a:pPr algn="l" fontAlgn="b"/>
                      <a:r>
                        <a:rPr lang="en-GB" sz="1800" b="0" i="0" u="none" strike="noStrike" dirty="0">
                          <a:solidFill>
                            <a:srgbClr val="000000"/>
                          </a:solidFill>
                          <a:effectLst/>
                          <a:latin typeface="Century Gothic" panose="020B0502020202020204" pitchFamily="34" charset="0"/>
                        </a:rPr>
                        <a:t>la </a:t>
                      </a:r>
                      <a:r>
                        <a:rPr lang="en-GB" sz="1800" b="0" i="0" u="none" strike="noStrike" dirty="0" err="1">
                          <a:solidFill>
                            <a:srgbClr val="000000"/>
                          </a:solidFill>
                          <a:effectLst/>
                          <a:latin typeface="Century Gothic" panose="020B0502020202020204" pitchFamily="34" charset="0"/>
                        </a:rPr>
                        <a:t>calle</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street</a:t>
                      </a:r>
                    </a:p>
                  </a:txBody>
                  <a:tcPr marL="90000" marR="90000" marT="46800" marB="46800" anchor="b"/>
                </a:tc>
                <a:extLst>
                  <a:ext uri="{0D108BD9-81ED-4DB2-BD59-A6C34878D82A}">
                    <a16:rowId xmlns:a16="http://schemas.microsoft.com/office/drawing/2014/main" val="930622176"/>
                  </a:ext>
                </a:extLst>
              </a:tr>
              <a:tr h="209550">
                <a:tc>
                  <a:txBody>
                    <a:bodyPr/>
                    <a:lstStyle/>
                    <a:p>
                      <a:pPr algn="l" fontAlgn="b"/>
                      <a:r>
                        <a:rPr lang="en-GB" sz="1800" u="none" strike="noStrike" dirty="0">
                          <a:effectLst/>
                          <a:latin typeface="Century Gothic" panose="020B0502020202020204" pitchFamily="34" charset="0"/>
                        </a:rPr>
                        <a:t>el </a:t>
                      </a:r>
                      <a:r>
                        <a:rPr lang="en-GB" sz="1800" u="none" strike="noStrike" dirty="0" err="1">
                          <a:effectLst/>
                          <a:latin typeface="Century Gothic" panose="020B0502020202020204" pitchFamily="34" charset="0"/>
                        </a:rPr>
                        <a:t>móvil</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phone</a:t>
                      </a:r>
                    </a:p>
                  </a:txBody>
                  <a:tcPr marL="90000" marR="90000" marT="46800" marB="46800" anchor="b"/>
                </a:tc>
                <a:extLst>
                  <a:ext uri="{0D108BD9-81ED-4DB2-BD59-A6C34878D82A}">
                    <a16:rowId xmlns:a16="http://schemas.microsoft.com/office/drawing/2014/main" val="10001"/>
                  </a:ext>
                </a:extLst>
              </a:tr>
              <a:tr h="209550">
                <a:tc>
                  <a:txBody>
                    <a:bodyPr/>
                    <a:lstStyle/>
                    <a:p>
                      <a:pPr algn="l" fontAlgn="b"/>
                      <a:r>
                        <a:rPr lang="en-GB" sz="1800" u="none" strike="noStrike" dirty="0">
                          <a:effectLst/>
                          <a:latin typeface="Century Gothic" panose="020B0502020202020204" pitchFamily="34" charset="0"/>
                        </a:rPr>
                        <a:t>el </a:t>
                      </a:r>
                      <a:r>
                        <a:rPr lang="en-GB" sz="1800" u="none" strike="noStrike" dirty="0" err="1">
                          <a:effectLst/>
                          <a:latin typeface="Century Gothic" panose="020B0502020202020204" pitchFamily="34" charset="0"/>
                        </a:rPr>
                        <a:t>niño</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child</a:t>
                      </a:r>
                    </a:p>
                  </a:txBody>
                  <a:tcPr marL="90000" marR="90000" marT="46800" marB="46800" anchor="b"/>
                </a:tc>
                <a:extLst>
                  <a:ext uri="{0D108BD9-81ED-4DB2-BD59-A6C34878D82A}">
                    <a16:rowId xmlns:a16="http://schemas.microsoft.com/office/drawing/2014/main" val="10002"/>
                  </a:ext>
                </a:extLst>
              </a:tr>
              <a:tr h="209550">
                <a:tc>
                  <a:txBody>
                    <a:bodyPr/>
                    <a:lstStyle/>
                    <a:p>
                      <a:pPr algn="l" fontAlgn="b"/>
                      <a:r>
                        <a:rPr lang="en-GB" sz="1800" u="none" strike="noStrike" dirty="0" err="1">
                          <a:effectLst/>
                          <a:latin typeface="Century Gothic" panose="020B0502020202020204" pitchFamily="34" charset="0"/>
                        </a:rPr>
                        <a:t>perdido</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lost</a:t>
                      </a:r>
                    </a:p>
                  </a:txBody>
                  <a:tcPr marL="90000" marR="90000" marT="46800" marB="46800" anchor="b"/>
                </a:tc>
                <a:extLst>
                  <a:ext uri="{0D108BD9-81ED-4DB2-BD59-A6C34878D82A}">
                    <a16:rowId xmlns:a16="http://schemas.microsoft.com/office/drawing/2014/main" val="10004"/>
                  </a:ext>
                </a:extLst>
              </a:tr>
              <a:tr h="209550">
                <a:tc>
                  <a:txBody>
                    <a:bodyPr/>
                    <a:lstStyle/>
                    <a:p>
                      <a:pPr algn="l" fontAlgn="b"/>
                      <a:r>
                        <a:rPr lang="en-GB" sz="1800" u="none" strike="noStrike" dirty="0">
                          <a:effectLst/>
                          <a:latin typeface="Century Gothic" panose="020B0502020202020204" pitchFamily="34" charset="0"/>
                        </a:rPr>
                        <a:t>mi, mis</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my</a:t>
                      </a:r>
                    </a:p>
                  </a:txBody>
                  <a:tcPr marL="90000" marR="90000" marT="46800" marB="46800" anchor="b"/>
                </a:tc>
                <a:extLst>
                  <a:ext uri="{0D108BD9-81ED-4DB2-BD59-A6C34878D82A}">
                    <a16:rowId xmlns:a16="http://schemas.microsoft.com/office/drawing/2014/main" val="10005"/>
                  </a:ext>
                </a:extLst>
              </a:tr>
              <a:tr h="209550">
                <a:tc>
                  <a:txBody>
                    <a:bodyPr/>
                    <a:lstStyle/>
                    <a:p>
                      <a:pPr algn="l" fontAlgn="b"/>
                      <a:r>
                        <a:rPr lang="en-GB" sz="1800" u="none" strike="noStrike" dirty="0" err="1">
                          <a:effectLst/>
                          <a:latin typeface="Century Gothic" panose="020B0502020202020204" pitchFamily="34" charset="0"/>
                        </a:rPr>
                        <a:t>tu</a:t>
                      </a:r>
                      <a:r>
                        <a:rPr lang="en-GB" sz="1800" u="none" strike="noStrike" dirty="0">
                          <a:effectLst/>
                          <a:latin typeface="Century Gothic" panose="020B0502020202020204" pitchFamily="34" charset="0"/>
                        </a:rPr>
                        <a:t>, </a:t>
                      </a:r>
                      <a:r>
                        <a:rPr lang="en-GB" sz="1800" u="none" strike="noStrike" dirty="0" err="1">
                          <a:effectLst/>
                          <a:latin typeface="Century Gothic" panose="020B0502020202020204" pitchFamily="34" charset="0"/>
                        </a:rPr>
                        <a:t>tus</a:t>
                      </a:r>
                      <a:endParaRPr lang="en-GB" sz="18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your</a:t>
                      </a:r>
                    </a:p>
                  </a:txBody>
                  <a:tcPr marL="90000" marR="90000" marT="46800" marB="46800" anchor="b"/>
                </a:tc>
                <a:extLst>
                  <a:ext uri="{0D108BD9-81ED-4DB2-BD59-A6C34878D82A}">
                    <a16:rowId xmlns:a16="http://schemas.microsoft.com/office/drawing/2014/main" val="10006"/>
                  </a:ext>
                </a:extLst>
              </a:tr>
              <a:tr h="209550">
                <a:tc>
                  <a:txBody>
                    <a:bodyPr/>
                    <a:lstStyle/>
                    <a:p>
                      <a:pPr algn="l" fontAlgn="b"/>
                      <a:r>
                        <a:rPr lang="en-GB" sz="1800" b="0" i="0" u="none" strike="noStrike" dirty="0">
                          <a:solidFill>
                            <a:srgbClr val="000000"/>
                          </a:solidFill>
                          <a:effectLst/>
                          <a:latin typeface="Century Gothic" panose="020B0502020202020204" pitchFamily="34" charset="0"/>
                        </a:rPr>
                        <a:t>completamente</a:t>
                      </a:r>
                    </a:p>
                  </a:txBody>
                  <a:tcPr marL="90000" marR="90000" marT="46800" marB="46800" anchor="b"/>
                </a:tc>
                <a:tc>
                  <a:txBody>
                    <a:bodyPr/>
                    <a:lstStyle/>
                    <a:p>
                      <a:pPr algn="l" fontAlgn="b"/>
                      <a:r>
                        <a:rPr lang="en-GB" sz="1800" b="0" i="0" u="none" strike="noStrike" dirty="0">
                          <a:solidFill>
                            <a:srgbClr val="000000"/>
                          </a:solidFill>
                          <a:effectLst/>
                          <a:latin typeface="Century Gothic" panose="020B0502020202020204" pitchFamily="34" charset="0"/>
                        </a:rPr>
                        <a:t>completely</a:t>
                      </a:r>
                    </a:p>
                  </a:txBody>
                  <a:tcPr marL="90000" marR="90000" marT="46800" marB="46800" anchor="b"/>
                </a:tc>
                <a:extLst>
                  <a:ext uri="{0D108BD9-81ED-4DB2-BD59-A6C34878D82A}">
                    <a16:rowId xmlns:a16="http://schemas.microsoft.com/office/drawing/2014/main" val="10007"/>
                  </a:ext>
                </a:extLst>
              </a:tr>
            </a:tbl>
          </a:graphicData>
        </a:graphic>
      </p:graphicFrame>
      <p:sp>
        <p:nvSpPr>
          <p:cNvPr id="4" name="Rounded Rectangle 3"/>
          <p:cNvSpPr/>
          <p:nvPr/>
        </p:nvSpPr>
        <p:spPr>
          <a:xfrm>
            <a:off x="5047696" y="6102301"/>
            <a:ext cx="1656184" cy="648072"/>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3.1.6 &amp; 2.2.4</a:t>
            </a:r>
          </a:p>
        </p:txBody>
      </p:sp>
      <p:sp>
        <p:nvSpPr>
          <p:cNvPr id="5" name="Rectangle 4">
            <a:extLst>
              <a:ext uri="{FF2B5EF4-FFF2-40B4-BE49-F238E27FC236}">
                <a16:creationId xmlns:a16="http://schemas.microsoft.com/office/drawing/2014/main" id="{62EBD834-1E2D-44FA-960B-D5E01CB2C65F}"/>
              </a:ext>
            </a:extLst>
          </p:cNvPr>
          <p:cNvSpPr/>
          <p:nvPr/>
        </p:nvSpPr>
        <p:spPr>
          <a:xfrm>
            <a:off x="215520" y="5332904"/>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Describing people and possessions</a:t>
            </a:r>
          </a:p>
        </p:txBody>
      </p:sp>
      <p:sp>
        <p:nvSpPr>
          <p:cNvPr id="6" name="Rectangle 5">
            <a:extLst>
              <a:ext uri="{FF2B5EF4-FFF2-40B4-BE49-F238E27FC236}">
                <a16:creationId xmlns:a16="http://schemas.microsoft.com/office/drawing/2014/main" id="{187D3DE4-1B8E-4EF9-A0F4-FAE19AE97A2E}"/>
              </a:ext>
            </a:extLst>
          </p:cNvPr>
          <p:cNvSpPr/>
          <p:nvPr/>
        </p:nvSpPr>
        <p:spPr>
          <a:xfrm>
            <a:off x="5047696" y="53329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graphicFrame>
        <p:nvGraphicFramePr>
          <p:cNvPr id="7" name="Table 6"/>
          <p:cNvGraphicFramePr>
            <a:graphicFrameLocks noGrp="1"/>
          </p:cNvGraphicFramePr>
          <p:nvPr>
            <p:extLst>
              <p:ext uri="{D42A27DB-BD31-4B8C-83A1-F6EECF244321}">
                <p14:modId xmlns:p14="http://schemas.microsoft.com/office/powerpoint/2010/main" val="3218669672"/>
              </p:ext>
            </p:extLst>
          </p:nvPr>
        </p:nvGraphicFramePr>
        <p:xfrm>
          <a:off x="10305" y="6012160"/>
          <a:ext cx="625156" cy="2943360"/>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367920">
                <a:tc>
                  <a:txBody>
                    <a:bodyPr/>
                    <a:lstStyle/>
                    <a:p>
                      <a:pPr algn="ct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7920">
                <a:tc>
                  <a:txBody>
                    <a:bodyPr/>
                    <a:lstStyle/>
                    <a:p>
                      <a:pPr algn="ctr"/>
                      <a:r>
                        <a:rPr lang="en-GB" sz="1400" i="1" dirty="0" err="1">
                          <a:latin typeface="Century Gothic" panose="020B0502020202020204" pitchFamily="34" charset="0"/>
                        </a:rPr>
                        <a:t>nf</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9021779"/>
                  </a:ext>
                </a:extLst>
              </a:tr>
              <a:tr h="367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7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7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7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7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7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8" name="Rectangle 7">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9" name="Rectangle 8"/>
          <p:cNvSpPr/>
          <p:nvPr/>
        </p:nvSpPr>
        <p:spPr>
          <a:xfrm>
            <a:off x="143735" y="577366"/>
            <a:ext cx="2191626"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mi </a:t>
            </a:r>
            <a:r>
              <a:rPr lang="en-GB" i="1" dirty="0">
                <a:solidFill>
                  <a:srgbClr val="000000"/>
                </a:solidFill>
                <a:latin typeface="Century Gothic" panose="020B0502020202020204" pitchFamily="34" charset="0"/>
              </a:rPr>
              <a:t>vs</a:t>
            </a:r>
            <a:r>
              <a:rPr lang="en-GB" b="1" dirty="0">
                <a:solidFill>
                  <a:srgbClr val="000000"/>
                </a:solidFill>
                <a:latin typeface="Century Gothic" panose="020B0502020202020204" pitchFamily="34" charset="0"/>
              </a:rPr>
              <a:t> </a:t>
            </a:r>
            <a:r>
              <a:rPr lang="en-GB" b="1" dirty="0" err="1">
                <a:solidFill>
                  <a:srgbClr val="000000"/>
                </a:solidFill>
                <a:latin typeface="Century Gothic" panose="020B0502020202020204" pitchFamily="34" charset="0"/>
              </a:rPr>
              <a:t>mis</a:t>
            </a:r>
            <a:r>
              <a:rPr lang="en-GB" b="1" dirty="0">
                <a:solidFill>
                  <a:srgbClr val="000000"/>
                </a:solidFill>
                <a:latin typeface="Century Gothic" panose="020B0502020202020204" pitchFamily="34" charset="0"/>
              </a:rPr>
              <a:t>, </a:t>
            </a:r>
            <a:r>
              <a:rPr lang="en-GB" b="1" dirty="0" err="1">
                <a:solidFill>
                  <a:srgbClr val="000000"/>
                </a:solidFill>
                <a:latin typeface="Century Gothic" panose="020B0502020202020204" pitchFamily="34" charset="0"/>
              </a:rPr>
              <a:t>tu</a:t>
            </a:r>
            <a:r>
              <a:rPr lang="en-GB" b="1" dirty="0">
                <a:solidFill>
                  <a:srgbClr val="000000"/>
                </a:solidFill>
                <a:latin typeface="Century Gothic" panose="020B0502020202020204" pitchFamily="34" charset="0"/>
              </a:rPr>
              <a:t> </a:t>
            </a:r>
            <a:r>
              <a:rPr lang="en-GB" i="1" dirty="0">
                <a:solidFill>
                  <a:srgbClr val="000000"/>
                </a:solidFill>
                <a:latin typeface="Century Gothic" panose="020B0502020202020204" pitchFamily="34" charset="0"/>
              </a:rPr>
              <a:t>vs</a:t>
            </a:r>
            <a:r>
              <a:rPr lang="en-GB" b="1" dirty="0">
                <a:solidFill>
                  <a:srgbClr val="000000"/>
                </a:solidFill>
                <a:latin typeface="Century Gothic" panose="020B0502020202020204" pitchFamily="34" charset="0"/>
              </a:rPr>
              <a:t> </a:t>
            </a:r>
            <a:r>
              <a:rPr lang="en-GB" b="1" dirty="0" err="1">
                <a:solidFill>
                  <a:srgbClr val="000000"/>
                </a:solidFill>
                <a:latin typeface="Century Gothic" panose="020B0502020202020204" pitchFamily="34" charset="0"/>
              </a:rPr>
              <a:t>tus</a:t>
            </a:r>
            <a:endParaRPr lang="en-GB" b="1" dirty="0">
              <a:solidFill>
                <a:srgbClr val="000000"/>
              </a:solidFill>
              <a:latin typeface="Century Gothic" panose="020B0502020202020204" pitchFamily="34" charset="0"/>
            </a:endParaRPr>
          </a:p>
        </p:txBody>
      </p:sp>
      <p:sp>
        <p:nvSpPr>
          <p:cNvPr id="10" name="TextBox 9"/>
          <p:cNvSpPr txBox="1"/>
          <p:nvPr/>
        </p:nvSpPr>
        <p:spPr>
          <a:xfrm>
            <a:off x="0" y="946698"/>
            <a:ext cx="6857999" cy="338554"/>
          </a:xfrm>
          <a:prstGeom prst="rect">
            <a:avLst/>
          </a:prstGeom>
          <a:solidFill>
            <a:schemeClr val="bg1">
              <a:lumMod val="95000"/>
            </a:schemeClr>
          </a:solidFill>
        </p:spPr>
        <p:txBody>
          <a:bodyPr wrap="square" rtlCol="0">
            <a:spAutoFit/>
          </a:bodyPr>
          <a:lstStyle/>
          <a:p>
            <a:r>
              <a:rPr lang="en-GB" sz="1600" dirty="0">
                <a:latin typeface="Century Gothic" panose="020B0502020202020204" pitchFamily="34" charset="0"/>
              </a:rPr>
              <a:t>Use </a:t>
            </a:r>
            <a:r>
              <a:rPr lang="en-GB" sz="1600" b="1" dirty="0">
                <a:latin typeface="Century Gothic" panose="020B0502020202020204" pitchFamily="34" charset="0"/>
              </a:rPr>
              <a:t>mi</a:t>
            </a:r>
            <a:r>
              <a:rPr lang="en-GB" sz="1600" dirty="0">
                <a:latin typeface="Century Gothic" panose="020B0502020202020204" pitchFamily="34" charset="0"/>
              </a:rPr>
              <a:t> (my) and </a:t>
            </a:r>
            <a:r>
              <a:rPr lang="en-GB" sz="1600" b="1" dirty="0" err="1">
                <a:latin typeface="Century Gothic" panose="020B0502020202020204" pitchFamily="34" charset="0"/>
              </a:rPr>
              <a:t>tu</a:t>
            </a:r>
            <a:r>
              <a:rPr lang="en-GB" sz="1600" dirty="0">
                <a:latin typeface="Century Gothic" panose="020B0502020202020204" pitchFamily="34" charset="0"/>
              </a:rPr>
              <a:t>(your) before </a:t>
            </a:r>
            <a:r>
              <a:rPr lang="en-GB" sz="1600" u="sng" dirty="0">
                <a:latin typeface="Century Gothic" panose="020B0502020202020204" pitchFamily="34" charset="0"/>
              </a:rPr>
              <a:t>all</a:t>
            </a:r>
            <a:r>
              <a:rPr lang="en-GB" sz="1600" dirty="0">
                <a:latin typeface="Century Gothic" panose="020B0502020202020204" pitchFamily="34" charset="0"/>
              </a:rPr>
              <a:t> </a:t>
            </a:r>
            <a:r>
              <a:rPr lang="en-GB" sz="1600" b="1" i="1" dirty="0">
                <a:latin typeface="Century Gothic" panose="020B0502020202020204" pitchFamily="34" charset="0"/>
              </a:rPr>
              <a:t>singular</a:t>
            </a:r>
            <a:r>
              <a:rPr lang="en-GB" sz="1600" dirty="0">
                <a:latin typeface="Century Gothic" panose="020B0502020202020204" pitchFamily="34" charset="0"/>
              </a:rPr>
              <a:t> nouns:</a:t>
            </a:r>
          </a:p>
        </p:txBody>
      </p:sp>
      <p:sp>
        <p:nvSpPr>
          <p:cNvPr id="11" name="TextBox 10"/>
          <p:cNvSpPr txBox="1"/>
          <p:nvPr/>
        </p:nvSpPr>
        <p:spPr>
          <a:xfrm>
            <a:off x="1240635" y="1316030"/>
            <a:ext cx="2189452" cy="338554"/>
          </a:xfrm>
          <a:prstGeom prst="rect">
            <a:avLst/>
          </a:prstGeom>
          <a:noFill/>
        </p:spPr>
        <p:txBody>
          <a:bodyPr wrap="square" rtlCol="0">
            <a:spAutoFit/>
          </a:bodyPr>
          <a:lstStyle/>
          <a:p>
            <a:r>
              <a:rPr lang="en-GB" sz="1600" b="1" dirty="0">
                <a:latin typeface="Century Gothic" panose="020B0502020202020204" pitchFamily="34" charset="0"/>
              </a:rPr>
              <a:t>mi</a:t>
            </a:r>
            <a:r>
              <a:rPr lang="en-GB" sz="1600" dirty="0">
                <a:latin typeface="Century Gothic" panose="020B0502020202020204" pitchFamily="34" charset="0"/>
              </a:rPr>
              <a:t> </a:t>
            </a:r>
            <a:r>
              <a:rPr lang="en-GB" sz="1600" dirty="0" err="1">
                <a:latin typeface="Century Gothic" panose="020B0502020202020204" pitchFamily="34" charset="0"/>
              </a:rPr>
              <a:t>coche</a:t>
            </a:r>
            <a:r>
              <a:rPr lang="en-GB" sz="1600" dirty="0">
                <a:latin typeface="Century Gothic" panose="020B0502020202020204" pitchFamily="34" charset="0"/>
              </a:rPr>
              <a:t>     </a:t>
            </a:r>
            <a:r>
              <a:rPr lang="en-GB" sz="1600" i="1" dirty="0">
                <a:latin typeface="Century Gothic" panose="020B0502020202020204" pitchFamily="34" charset="0"/>
              </a:rPr>
              <a:t>my car</a:t>
            </a:r>
          </a:p>
        </p:txBody>
      </p:sp>
      <p:sp>
        <p:nvSpPr>
          <p:cNvPr id="12" name="TextBox 11"/>
          <p:cNvSpPr txBox="1"/>
          <p:nvPr/>
        </p:nvSpPr>
        <p:spPr>
          <a:xfrm>
            <a:off x="3430087" y="1313145"/>
            <a:ext cx="2189452" cy="338554"/>
          </a:xfrm>
          <a:prstGeom prst="rect">
            <a:avLst/>
          </a:prstGeom>
          <a:noFill/>
        </p:spPr>
        <p:txBody>
          <a:bodyPr wrap="square" rtlCol="0">
            <a:spAutoFit/>
          </a:bodyPr>
          <a:lstStyle/>
          <a:p>
            <a:r>
              <a:rPr lang="en-GB" sz="1600" b="1" dirty="0" err="1">
                <a:latin typeface="Century Gothic" panose="020B0502020202020204" pitchFamily="34" charset="0"/>
              </a:rPr>
              <a:t>tu</a:t>
            </a:r>
            <a:r>
              <a:rPr lang="en-GB" sz="1600" dirty="0">
                <a:latin typeface="Century Gothic" panose="020B0502020202020204" pitchFamily="34" charset="0"/>
              </a:rPr>
              <a:t> </a:t>
            </a:r>
            <a:r>
              <a:rPr lang="en-GB" sz="1600" dirty="0" err="1">
                <a:latin typeface="Century Gothic" panose="020B0502020202020204" pitchFamily="34" charset="0"/>
              </a:rPr>
              <a:t>coche</a:t>
            </a:r>
            <a:r>
              <a:rPr lang="en-GB" sz="1600" dirty="0">
                <a:latin typeface="Century Gothic" panose="020B0502020202020204" pitchFamily="34" charset="0"/>
              </a:rPr>
              <a:t>     </a:t>
            </a:r>
            <a:r>
              <a:rPr lang="en-GB" sz="1600" i="1" dirty="0">
                <a:latin typeface="Century Gothic" panose="020B0502020202020204" pitchFamily="34" charset="0"/>
              </a:rPr>
              <a:t>your car</a:t>
            </a:r>
          </a:p>
        </p:txBody>
      </p:sp>
      <p:sp>
        <p:nvSpPr>
          <p:cNvPr id="13" name="TextBox 12"/>
          <p:cNvSpPr txBox="1"/>
          <p:nvPr/>
        </p:nvSpPr>
        <p:spPr>
          <a:xfrm>
            <a:off x="1224441" y="2049444"/>
            <a:ext cx="2189452" cy="338554"/>
          </a:xfrm>
          <a:prstGeom prst="rect">
            <a:avLst/>
          </a:prstGeom>
          <a:noFill/>
        </p:spPr>
        <p:txBody>
          <a:bodyPr wrap="square" rtlCol="0">
            <a:spAutoFit/>
          </a:bodyPr>
          <a:lstStyle/>
          <a:p>
            <a:r>
              <a:rPr lang="en-GB" sz="1600" b="1" dirty="0">
                <a:latin typeface="Century Gothic" panose="020B0502020202020204" pitchFamily="34" charset="0"/>
              </a:rPr>
              <a:t>mi</a:t>
            </a:r>
            <a:r>
              <a:rPr lang="en-GB" sz="1600" dirty="0">
                <a:latin typeface="Century Gothic" panose="020B0502020202020204" pitchFamily="34" charset="0"/>
              </a:rPr>
              <a:t> </a:t>
            </a:r>
            <a:r>
              <a:rPr lang="en-GB" sz="1600" dirty="0" err="1">
                <a:latin typeface="Century Gothic" panose="020B0502020202020204" pitchFamily="34" charset="0"/>
              </a:rPr>
              <a:t>bicicleta</a:t>
            </a:r>
            <a:r>
              <a:rPr lang="en-GB" sz="1600" dirty="0">
                <a:latin typeface="Century Gothic" panose="020B0502020202020204" pitchFamily="34" charset="0"/>
              </a:rPr>
              <a:t> </a:t>
            </a:r>
            <a:r>
              <a:rPr lang="en-GB" sz="1600" i="1" dirty="0">
                <a:latin typeface="Century Gothic" panose="020B0502020202020204" pitchFamily="34" charset="0"/>
              </a:rPr>
              <a:t>my bike</a:t>
            </a:r>
          </a:p>
        </p:txBody>
      </p:sp>
      <p:sp>
        <p:nvSpPr>
          <p:cNvPr id="14" name="TextBox 13"/>
          <p:cNvSpPr txBox="1"/>
          <p:nvPr/>
        </p:nvSpPr>
        <p:spPr>
          <a:xfrm>
            <a:off x="3444628" y="2049444"/>
            <a:ext cx="2664296" cy="338554"/>
          </a:xfrm>
          <a:prstGeom prst="rect">
            <a:avLst/>
          </a:prstGeom>
          <a:noFill/>
        </p:spPr>
        <p:txBody>
          <a:bodyPr wrap="square" rtlCol="0">
            <a:spAutoFit/>
          </a:bodyPr>
          <a:lstStyle/>
          <a:p>
            <a:r>
              <a:rPr lang="en-GB" sz="1600" b="1" dirty="0" err="1">
                <a:latin typeface="Century Gothic" panose="020B0502020202020204" pitchFamily="34" charset="0"/>
              </a:rPr>
              <a:t>tu</a:t>
            </a:r>
            <a:r>
              <a:rPr lang="en-GB" sz="1600" dirty="0">
                <a:latin typeface="Century Gothic" panose="020B0502020202020204" pitchFamily="34" charset="0"/>
              </a:rPr>
              <a:t> </a:t>
            </a:r>
            <a:r>
              <a:rPr lang="en-GB" sz="1600" dirty="0" err="1">
                <a:latin typeface="Century Gothic" panose="020B0502020202020204" pitchFamily="34" charset="0"/>
              </a:rPr>
              <a:t>bicicleta</a:t>
            </a:r>
            <a:r>
              <a:rPr lang="en-GB" sz="1600" dirty="0">
                <a:latin typeface="Century Gothic" panose="020B0502020202020204" pitchFamily="34" charset="0"/>
              </a:rPr>
              <a:t> </a:t>
            </a:r>
            <a:r>
              <a:rPr lang="en-GB" sz="1600" i="1" dirty="0">
                <a:latin typeface="Century Gothic" panose="020B0502020202020204" pitchFamily="34" charset="0"/>
              </a:rPr>
              <a:t>your bike</a:t>
            </a:r>
          </a:p>
        </p:txBody>
      </p:sp>
      <p:sp>
        <p:nvSpPr>
          <p:cNvPr id="17" name="TextBox 16"/>
          <p:cNvSpPr txBox="1"/>
          <p:nvPr/>
        </p:nvSpPr>
        <p:spPr>
          <a:xfrm>
            <a:off x="-15107" y="3058196"/>
            <a:ext cx="6857999" cy="338554"/>
          </a:xfrm>
          <a:prstGeom prst="rect">
            <a:avLst/>
          </a:prstGeom>
          <a:solidFill>
            <a:schemeClr val="bg1">
              <a:lumMod val="95000"/>
            </a:schemeClr>
          </a:solidFill>
        </p:spPr>
        <p:txBody>
          <a:bodyPr wrap="square" rtlCol="0">
            <a:spAutoFit/>
          </a:bodyPr>
          <a:lstStyle/>
          <a:p>
            <a:r>
              <a:rPr lang="en-GB" sz="1600" dirty="0">
                <a:latin typeface="Century Gothic" panose="020B0502020202020204" pitchFamily="34" charset="0"/>
              </a:rPr>
              <a:t>But use </a:t>
            </a:r>
            <a:r>
              <a:rPr lang="en-GB" sz="1600" b="1" dirty="0" err="1">
                <a:latin typeface="Century Gothic" panose="020B0502020202020204" pitchFamily="34" charset="0"/>
              </a:rPr>
              <a:t>mi</a:t>
            </a:r>
            <a:r>
              <a:rPr lang="en-GB" sz="1600" b="1" u="sng" dirty="0" err="1">
                <a:latin typeface="Century Gothic" panose="020B0502020202020204" pitchFamily="34" charset="0"/>
              </a:rPr>
              <a:t>s</a:t>
            </a:r>
            <a:r>
              <a:rPr lang="en-GB" sz="1600" dirty="0">
                <a:latin typeface="Century Gothic" panose="020B0502020202020204" pitchFamily="34" charset="0"/>
              </a:rPr>
              <a:t> (my) and </a:t>
            </a:r>
            <a:r>
              <a:rPr lang="en-GB" sz="1600" b="1" dirty="0" err="1">
                <a:latin typeface="Century Gothic" panose="020B0502020202020204" pitchFamily="34" charset="0"/>
              </a:rPr>
              <a:t>tu</a:t>
            </a:r>
            <a:r>
              <a:rPr lang="en-GB" sz="1600" b="1" u="sng" dirty="0" err="1">
                <a:latin typeface="Century Gothic" panose="020B0502020202020204" pitchFamily="34" charset="0"/>
              </a:rPr>
              <a:t>s</a:t>
            </a:r>
            <a:r>
              <a:rPr lang="en-GB" sz="1600" dirty="0">
                <a:latin typeface="Century Gothic" panose="020B0502020202020204" pitchFamily="34" charset="0"/>
              </a:rPr>
              <a:t>(your) before </a:t>
            </a:r>
            <a:r>
              <a:rPr lang="en-GB" sz="1600" u="sng" dirty="0">
                <a:latin typeface="Century Gothic" panose="020B0502020202020204" pitchFamily="34" charset="0"/>
              </a:rPr>
              <a:t>all</a:t>
            </a:r>
            <a:r>
              <a:rPr lang="en-GB" sz="1600" dirty="0">
                <a:latin typeface="Century Gothic" panose="020B0502020202020204" pitchFamily="34" charset="0"/>
              </a:rPr>
              <a:t> </a:t>
            </a:r>
            <a:r>
              <a:rPr lang="en-GB" sz="1600" b="1" i="1" dirty="0">
                <a:latin typeface="Century Gothic" panose="020B0502020202020204" pitchFamily="34" charset="0"/>
              </a:rPr>
              <a:t>plural</a:t>
            </a:r>
            <a:r>
              <a:rPr lang="en-GB" sz="1600" dirty="0">
                <a:latin typeface="Century Gothic" panose="020B0502020202020204" pitchFamily="34" charset="0"/>
              </a:rPr>
              <a:t> nouns:</a:t>
            </a:r>
          </a:p>
        </p:txBody>
      </p:sp>
      <p:sp>
        <p:nvSpPr>
          <p:cNvPr id="18" name="TextBox 17"/>
          <p:cNvSpPr txBox="1"/>
          <p:nvPr/>
        </p:nvSpPr>
        <p:spPr>
          <a:xfrm>
            <a:off x="1104092" y="3415801"/>
            <a:ext cx="2404389" cy="338554"/>
          </a:xfrm>
          <a:prstGeom prst="rect">
            <a:avLst/>
          </a:prstGeom>
          <a:noFill/>
        </p:spPr>
        <p:txBody>
          <a:bodyPr wrap="square" rtlCol="0">
            <a:spAutoFit/>
          </a:bodyPr>
          <a:lstStyle/>
          <a:p>
            <a:r>
              <a:rPr lang="en-GB" sz="1600" b="1" dirty="0" err="1">
                <a:latin typeface="Century Gothic" panose="020B0502020202020204" pitchFamily="34" charset="0"/>
              </a:rPr>
              <a:t>mi</a:t>
            </a:r>
            <a:r>
              <a:rPr lang="en-GB" sz="1600" b="1" u="sng" dirty="0" err="1">
                <a:latin typeface="Century Gothic" panose="020B0502020202020204" pitchFamily="34" charset="0"/>
              </a:rPr>
              <a:t>s</a:t>
            </a:r>
            <a:r>
              <a:rPr lang="en-GB" sz="1600" dirty="0">
                <a:latin typeface="Century Gothic" panose="020B0502020202020204" pitchFamily="34" charset="0"/>
              </a:rPr>
              <a:t> </a:t>
            </a:r>
            <a:r>
              <a:rPr lang="en-GB" sz="1600" dirty="0" err="1">
                <a:latin typeface="Century Gothic" panose="020B0502020202020204" pitchFamily="34" charset="0"/>
              </a:rPr>
              <a:t>coche</a:t>
            </a:r>
            <a:r>
              <a:rPr lang="en-GB" sz="1600" u="sng" dirty="0" err="1">
                <a:latin typeface="Century Gothic" panose="020B0502020202020204" pitchFamily="34" charset="0"/>
              </a:rPr>
              <a:t>s</a:t>
            </a:r>
            <a:r>
              <a:rPr lang="en-GB" sz="1600" dirty="0">
                <a:latin typeface="Century Gothic" panose="020B0502020202020204" pitchFamily="34" charset="0"/>
              </a:rPr>
              <a:t>    </a:t>
            </a:r>
            <a:r>
              <a:rPr lang="en-GB" sz="1600" i="1" dirty="0">
                <a:latin typeface="Century Gothic" panose="020B0502020202020204" pitchFamily="34" charset="0"/>
              </a:rPr>
              <a:t>my car</a:t>
            </a:r>
            <a:r>
              <a:rPr lang="en-GB" sz="1600" i="1" u="sng" dirty="0">
                <a:latin typeface="Century Gothic" panose="020B0502020202020204" pitchFamily="34" charset="0"/>
              </a:rPr>
              <a:t>s</a:t>
            </a:r>
          </a:p>
        </p:txBody>
      </p:sp>
      <p:sp>
        <p:nvSpPr>
          <p:cNvPr id="19" name="TextBox 18"/>
          <p:cNvSpPr txBox="1"/>
          <p:nvPr/>
        </p:nvSpPr>
        <p:spPr>
          <a:xfrm>
            <a:off x="3509568" y="3405183"/>
            <a:ext cx="2664296" cy="338554"/>
          </a:xfrm>
          <a:prstGeom prst="rect">
            <a:avLst/>
          </a:prstGeom>
          <a:noFill/>
        </p:spPr>
        <p:txBody>
          <a:bodyPr wrap="square" rtlCol="0">
            <a:spAutoFit/>
          </a:bodyPr>
          <a:lstStyle/>
          <a:p>
            <a:r>
              <a:rPr lang="en-GB" sz="1600" b="1" dirty="0" err="1">
                <a:latin typeface="Century Gothic" panose="020B0502020202020204" pitchFamily="34" charset="0"/>
              </a:rPr>
              <a:t>tu</a:t>
            </a:r>
            <a:r>
              <a:rPr lang="en-GB" sz="1600" b="1" u="sng" dirty="0" err="1">
                <a:latin typeface="Century Gothic" panose="020B0502020202020204" pitchFamily="34" charset="0"/>
              </a:rPr>
              <a:t>s</a:t>
            </a:r>
            <a:r>
              <a:rPr lang="en-GB" sz="1600" dirty="0">
                <a:latin typeface="Century Gothic" panose="020B0502020202020204" pitchFamily="34" charset="0"/>
              </a:rPr>
              <a:t> </a:t>
            </a:r>
            <a:r>
              <a:rPr lang="en-GB" sz="1600" dirty="0" err="1">
                <a:latin typeface="Century Gothic" panose="020B0502020202020204" pitchFamily="34" charset="0"/>
              </a:rPr>
              <a:t>coche</a:t>
            </a:r>
            <a:r>
              <a:rPr lang="en-GB" sz="1600" u="sng" dirty="0" err="1">
                <a:latin typeface="Century Gothic" panose="020B0502020202020204" pitchFamily="34" charset="0"/>
              </a:rPr>
              <a:t>s</a:t>
            </a:r>
            <a:r>
              <a:rPr lang="en-GB" sz="1600" dirty="0">
                <a:latin typeface="Century Gothic" panose="020B0502020202020204" pitchFamily="34" charset="0"/>
              </a:rPr>
              <a:t>    </a:t>
            </a:r>
            <a:r>
              <a:rPr lang="en-GB" sz="1600" i="1" dirty="0">
                <a:latin typeface="Century Gothic" panose="020B0502020202020204" pitchFamily="34" charset="0"/>
              </a:rPr>
              <a:t>your car</a:t>
            </a:r>
            <a:r>
              <a:rPr lang="en-GB" sz="1600" i="1" u="sng" dirty="0">
                <a:latin typeface="Century Gothic" panose="020B0502020202020204" pitchFamily="34" charset="0"/>
              </a:rPr>
              <a:t>s</a:t>
            </a:r>
          </a:p>
        </p:txBody>
      </p:sp>
      <p:sp>
        <p:nvSpPr>
          <p:cNvPr id="20" name="TextBox 19"/>
          <p:cNvSpPr txBox="1"/>
          <p:nvPr/>
        </p:nvSpPr>
        <p:spPr>
          <a:xfrm>
            <a:off x="1094350" y="4247259"/>
            <a:ext cx="2620413" cy="338554"/>
          </a:xfrm>
          <a:prstGeom prst="rect">
            <a:avLst/>
          </a:prstGeom>
          <a:noFill/>
        </p:spPr>
        <p:txBody>
          <a:bodyPr wrap="square" rtlCol="0">
            <a:spAutoFit/>
          </a:bodyPr>
          <a:lstStyle/>
          <a:p>
            <a:r>
              <a:rPr lang="en-GB" sz="1600" b="1" dirty="0" err="1">
                <a:latin typeface="Century Gothic" panose="020B0502020202020204" pitchFamily="34" charset="0"/>
              </a:rPr>
              <a:t>mi</a:t>
            </a:r>
            <a:r>
              <a:rPr lang="en-GB" sz="1600" b="1" u="sng" dirty="0" err="1">
                <a:latin typeface="Century Gothic" panose="020B0502020202020204" pitchFamily="34" charset="0"/>
              </a:rPr>
              <a:t>s</a:t>
            </a:r>
            <a:r>
              <a:rPr lang="en-GB" sz="1600" dirty="0">
                <a:latin typeface="Century Gothic" panose="020B0502020202020204" pitchFamily="34" charset="0"/>
              </a:rPr>
              <a:t> </a:t>
            </a:r>
            <a:r>
              <a:rPr lang="en-GB" sz="1600" dirty="0" err="1">
                <a:latin typeface="Century Gothic" panose="020B0502020202020204" pitchFamily="34" charset="0"/>
              </a:rPr>
              <a:t>bicicleta</a:t>
            </a:r>
            <a:r>
              <a:rPr lang="en-GB" sz="1600" u="sng" dirty="0" err="1">
                <a:latin typeface="Century Gothic" panose="020B0502020202020204" pitchFamily="34" charset="0"/>
              </a:rPr>
              <a:t>s</a:t>
            </a:r>
            <a:r>
              <a:rPr lang="en-GB" sz="1600" dirty="0">
                <a:latin typeface="Century Gothic" panose="020B0502020202020204" pitchFamily="34" charset="0"/>
              </a:rPr>
              <a:t> </a:t>
            </a:r>
            <a:r>
              <a:rPr lang="en-GB" sz="1600" i="1" dirty="0">
                <a:latin typeface="Century Gothic" panose="020B0502020202020204" pitchFamily="34" charset="0"/>
              </a:rPr>
              <a:t>my bike</a:t>
            </a:r>
            <a:r>
              <a:rPr lang="en-GB" sz="1600" i="1" u="sng" dirty="0">
                <a:latin typeface="Century Gothic" panose="020B0502020202020204" pitchFamily="34" charset="0"/>
              </a:rPr>
              <a:t>s</a:t>
            </a:r>
          </a:p>
        </p:txBody>
      </p:sp>
      <p:sp>
        <p:nvSpPr>
          <p:cNvPr id="21" name="TextBox 20"/>
          <p:cNvSpPr txBox="1"/>
          <p:nvPr/>
        </p:nvSpPr>
        <p:spPr>
          <a:xfrm>
            <a:off x="3499826" y="4238623"/>
            <a:ext cx="2664296" cy="338554"/>
          </a:xfrm>
          <a:prstGeom prst="rect">
            <a:avLst/>
          </a:prstGeom>
          <a:noFill/>
        </p:spPr>
        <p:txBody>
          <a:bodyPr wrap="square" rtlCol="0">
            <a:spAutoFit/>
          </a:bodyPr>
          <a:lstStyle/>
          <a:p>
            <a:r>
              <a:rPr lang="en-GB" sz="1600" b="1" dirty="0" err="1">
                <a:latin typeface="Century Gothic" panose="020B0502020202020204" pitchFamily="34" charset="0"/>
              </a:rPr>
              <a:t>tu</a:t>
            </a:r>
            <a:r>
              <a:rPr lang="en-GB" sz="1600" b="1" u="sng" dirty="0" err="1">
                <a:latin typeface="Century Gothic" panose="020B0502020202020204" pitchFamily="34" charset="0"/>
              </a:rPr>
              <a:t>s</a:t>
            </a:r>
            <a:r>
              <a:rPr lang="en-GB" sz="1600" dirty="0">
                <a:latin typeface="Century Gothic" panose="020B0502020202020204" pitchFamily="34" charset="0"/>
              </a:rPr>
              <a:t> </a:t>
            </a:r>
            <a:r>
              <a:rPr lang="en-GB" sz="1600" dirty="0" err="1">
                <a:latin typeface="Century Gothic" panose="020B0502020202020204" pitchFamily="34" charset="0"/>
              </a:rPr>
              <a:t>bicicleta</a:t>
            </a:r>
            <a:r>
              <a:rPr lang="en-GB" sz="1600" u="sng" dirty="0" err="1">
                <a:latin typeface="Century Gothic" panose="020B0502020202020204" pitchFamily="34" charset="0"/>
              </a:rPr>
              <a:t>s</a:t>
            </a:r>
            <a:r>
              <a:rPr lang="en-GB" sz="1600" dirty="0">
                <a:latin typeface="Century Gothic" panose="020B0502020202020204" pitchFamily="34" charset="0"/>
              </a:rPr>
              <a:t> </a:t>
            </a:r>
            <a:r>
              <a:rPr lang="en-GB" sz="1600" i="1" dirty="0">
                <a:latin typeface="Century Gothic" panose="020B0502020202020204" pitchFamily="34" charset="0"/>
              </a:rPr>
              <a:t>your bike</a:t>
            </a:r>
            <a:r>
              <a:rPr lang="en-GB" sz="1600" i="1" u="sng" dirty="0">
                <a:latin typeface="Century Gothic" panose="020B0502020202020204" pitchFamily="34" charset="0"/>
              </a:rPr>
              <a:t>s</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014" y="1596415"/>
            <a:ext cx="825078" cy="412539"/>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0521" y="3747278"/>
            <a:ext cx="767177" cy="383589"/>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81" y="3740221"/>
            <a:ext cx="781291" cy="390646"/>
          </a:xfrm>
          <a:prstGeom prst="rect">
            <a:avLst/>
          </a:prstGeom>
        </p:spPr>
      </p:pic>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896" y="1609486"/>
            <a:ext cx="825078" cy="412539"/>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091169" y="2329403"/>
            <a:ext cx="771549" cy="486739"/>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81763" y="2342229"/>
            <a:ext cx="771549" cy="486739"/>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8756" y="3769260"/>
            <a:ext cx="767177" cy="383589"/>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1716" y="3762203"/>
            <a:ext cx="781291" cy="390646"/>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33007" y="4627153"/>
            <a:ext cx="771549" cy="486739"/>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440804" y="4627153"/>
            <a:ext cx="771549" cy="486739"/>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004199" y="4627153"/>
            <a:ext cx="771549" cy="486739"/>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41716" y="4627153"/>
            <a:ext cx="771549" cy="486739"/>
          </a:xfrm>
          <a:prstGeom prst="rect">
            <a:avLst/>
          </a:prstGeom>
        </p:spPr>
      </p:pic>
      <p:sp>
        <p:nvSpPr>
          <p:cNvPr id="2" name="Title 1">
            <a:extLst>
              <a:ext uri="{FF2B5EF4-FFF2-40B4-BE49-F238E27FC236}">
                <a16:creationId xmlns:a16="http://schemas.microsoft.com/office/drawing/2014/main" id="{BD7635BA-8F97-9049-AE36-A03BE9B6996E}"/>
              </a:ext>
            </a:extLst>
          </p:cNvPr>
          <p:cNvSpPr>
            <a:spLocks noGrp="1"/>
          </p:cNvSpPr>
          <p:nvPr>
            <p:ph type="title"/>
          </p:nvPr>
        </p:nvSpPr>
        <p:spPr>
          <a:xfrm>
            <a:off x="192472" y="174442"/>
            <a:ext cx="1996133" cy="358940"/>
          </a:xfrm>
        </p:spPr>
        <p:txBody>
          <a:bodyPr/>
          <a:lstStyle/>
          <a:p>
            <a:r>
              <a:rPr lang="en-GB" sz="2000" b="1" dirty="0">
                <a:solidFill>
                  <a:srgbClr val="FFFFFF"/>
                </a:solidFill>
                <a:latin typeface="Century Gothic" panose="020B0502020202020204" pitchFamily="34" charset="0"/>
              </a:rPr>
              <a:t>T3.2 Semana 3</a:t>
            </a:r>
            <a:endParaRPr lang="en-US" sz="2000" dirty="0"/>
          </a:p>
        </p:txBody>
      </p:sp>
      <p:sp>
        <p:nvSpPr>
          <p:cNvPr id="43"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42</a:t>
            </a:r>
          </a:p>
        </p:txBody>
      </p:sp>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7839" y="7182837"/>
            <a:ext cx="886858" cy="886858"/>
          </a:xfrm>
          <a:prstGeom prst="rect">
            <a:avLst/>
          </a:prstGeom>
        </p:spPr>
      </p:pic>
      <p:sp>
        <p:nvSpPr>
          <p:cNvPr id="44" name="Rectangle 43">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4197383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4" name="Rectangle 3"/>
          <p:cNvSpPr/>
          <p:nvPr/>
        </p:nvSpPr>
        <p:spPr>
          <a:xfrm>
            <a:off x="143735" y="577366"/>
            <a:ext cx="1188146"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IR - to go</a:t>
            </a:r>
          </a:p>
        </p:txBody>
      </p:sp>
      <p:graphicFrame>
        <p:nvGraphicFramePr>
          <p:cNvPr id="6" name="Table 5"/>
          <p:cNvGraphicFramePr>
            <a:graphicFrameLocks noGrp="1"/>
          </p:cNvGraphicFramePr>
          <p:nvPr>
            <p:extLst>
              <p:ext uri="{D42A27DB-BD31-4B8C-83A1-F6EECF244321}">
                <p14:modId xmlns:p14="http://schemas.microsoft.com/office/powerpoint/2010/main" val="785231728"/>
              </p:ext>
            </p:extLst>
          </p:nvPr>
        </p:nvGraphicFramePr>
        <p:xfrm>
          <a:off x="175904" y="971600"/>
          <a:ext cx="2605024" cy="1341120"/>
        </p:xfrm>
        <a:graphic>
          <a:graphicData uri="http://schemas.openxmlformats.org/drawingml/2006/table">
            <a:tbl>
              <a:tblPr firstRow="1" bandRow="1">
                <a:tableStyleId>{5940675A-B579-460E-94D1-54222C63F5DA}</a:tableStyleId>
              </a:tblPr>
              <a:tblGrid>
                <a:gridCol w="87683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283857">
                <a:tc gridSpan="2">
                  <a:txBody>
                    <a:bodyPr/>
                    <a:lstStyle/>
                    <a:p>
                      <a:pPr algn="ctr"/>
                      <a:r>
                        <a:rPr lang="en-GB" sz="1600" dirty="0">
                          <a:latin typeface="Century Gothic" panose="020B0502020202020204" pitchFamily="34" charset="0"/>
                        </a:rPr>
                        <a:t>verb IR [to go, going]</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000"/>
                  </a:ext>
                </a:extLst>
              </a:tr>
              <a:tr h="283857">
                <a:tc>
                  <a:txBody>
                    <a:bodyPr/>
                    <a:lstStyle/>
                    <a:p>
                      <a:r>
                        <a:rPr lang="en-GB" sz="1600" dirty="0" err="1">
                          <a:latin typeface="Century Gothic" panose="020B0502020202020204" pitchFamily="34" charset="0"/>
                        </a:rPr>
                        <a:t>voy</a:t>
                      </a:r>
                      <a:endParaRPr lang="en-GB" sz="16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I</a:t>
                      </a:r>
                      <a:r>
                        <a:rPr lang="en-GB" sz="1600" baseline="0" dirty="0">
                          <a:latin typeface="Century Gothic" panose="020B0502020202020204" pitchFamily="34" charset="0"/>
                        </a:rPr>
                        <a:t> </a:t>
                      </a:r>
                      <a:r>
                        <a:rPr lang="en-GB" sz="1600" dirty="0">
                          <a:latin typeface="Century Gothic" panose="020B0502020202020204" pitchFamily="34" charset="0"/>
                        </a:rPr>
                        <a:t>go</a:t>
                      </a:r>
                    </a:p>
                  </a:txBody>
                  <a:tcPr/>
                </a:tc>
                <a:extLst>
                  <a:ext uri="{0D108BD9-81ED-4DB2-BD59-A6C34878D82A}">
                    <a16:rowId xmlns:a16="http://schemas.microsoft.com/office/drawing/2014/main" val="10001"/>
                  </a:ext>
                </a:extLst>
              </a:tr>
              <a:tr h="283857">
                <a:tc>
                  <a:txBody>
                    <a:bodyPr/>
                    <a:lstStyle/>
                    <a:p>
                      <a:r>
                        <a:rPr lang="en-GB" sz="1600" dirty="0">
                          <a:latin typeface="Century Gothic" panose="020B0502020202020204" pitchFamily="34" charset="0"/>
                        </a:rPr>
                        <a:t>vas</a:t>
                      </a:r>
                    </a:p>
                  </a:txBody>
                  <a:tcPr/>
                </a:tc>
                <a:tc>
                  <a:txBody>
                    <a:bodyPr/>
                    <a:lstStyle/>
                    <a:p>
                      <a:r>
                        <a:rPr lang="en-GB" sz="1600" dirty="0">
                          <a:latin typeface="Century Gothic" panose="020B0502020202020204" pitchFamily="34" charset="0"/>
                        </a:rPr>
                        <a:t>you go</a:t>
                      </a:r>
                    </a:p>
                  </a:txBody>
                  <a:tcPr/>
                </a:tc>
                <a:extLst>
                  <a:ext uri="{0D108BD9-81ED-4DB2-BD59-A6C34878D82A}">
                    <a16:rowId xmlns:a16="http://schemas.microsoft.com/office/drawing/2014/main" val="10002"/>
                  </a:ext>
                </a:extLst>
              </a:tr>
              <a:tr h="283857">
                <a:tc>
                  <a:txBody>
                    <a:bodyPr/>
                    <a:lstStyle/>
                    <a:p>
                      <a:r>
                        <a:rPr lang="en-GB" sz="1600" dirty="0">
                          <a:latin typeface="Century Gothic" panose="020B0502020202020204" pitchFamily="34" charset="0"/>
                        </a:rPr>
                        <a:t>vas</a:t>
                      </a:r>
                    </a:p>
                  </a:txBody>
                  <a:tcPr/>
                </a:tc>
                <a:tc>
                  <a:txBody>
                    <a:bodyPr/>
                    <a:lstStyle/>
                    <a:p>
                      <a:r>
                        <a:rPr lang="en-GB" sz="1600" dirty="0">
                          <a:latin typeface="Century Gothic" panose="020B0502020202020204" pitchFamily="34" charset="0"/>
                        </a:rPr>
                        <a:t>he/she/it goes</a:t>
                      </a:r>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114073" y="2481001"/>
            <a:ext cx="2291012"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Using ‘al’ and ‘a la’</a:t>
            </a:r>
          </a:p>
        </p:txBody>
      </p:sp>
      <p:sp>
        <p:nvSpPr>
          <p:cNvPr id="8" name="ZoneTexte 2">
            <a:extLst>
              <a:ext uri="{FF2B5EF4-FFF2-40B4-BE49-F238E27FC236}">
                <a16:creationId xmlns:a16="http://schemas.microsoft.com/office/drawing/2014/main" id="{D164AFBC-A1A6-44A3-B9CB-5AC3B5C249B6}"/>
              </a:ext>
            </a:extLst>
          </p:cNvPr>
          <p:cNvSpPr txBox="1"/>
          <p:nvPr/>
        </p:nvSpPr>
        <p:spPr>
          <a:xfrm>
            <a:off x="2405085" y="2492652"/>
            <a:ext cx="7135887" cy="338554"/>
          </a:xfrm>
          <a:prstGeom prst="rect">
            <a:avLst/>
          </a:prstGeom>
          <a:noFill/>
        </p:spPr>
        <p:txBody>
          <a:bodyPr wrap="square" rtlCol="0">
            <a:spAutoFit/>
          </a:bodyPr>
          <a:lstStyle/>
          <a:p>
            <a:pPr fontAlgn="auto">
              <a:spcBef>
                <a:spcPts val="0"/>
              </a:spcBef>
              <a:spcAft>
                <a:spcPts val="0"/>
              </a:spcAft>
            </a:pPr>
            <a:r>
              <a:rPr lang="en-US" sz="1600" dirty="0">
                <a:latin typeface="Century Gothic" panose="020F0302020204030204"/>
              </a:rPr>
              <a:t>To say ‘to’, use ‘a’.</a:t>
            </a:r>
          </a:p>
        </p:txBody>
      </p:sp>
      <p:sp>
        <p:nvSpPr>
          <p:cNvPr id="9" name="ZoneTexte 10">
            <a:extLst>
              <a:ext uri="{FF2B5EF4-FFF2-40B4-BE49-F238E27FC236}">
                <a16:creationId xmlns:a16="http://schemas.microsoft.com/office/drawing/2014/main" id="{D23524D3-9224-4D74-9CE0-4ED564673D55}"/>
              </a:ext>
            </a:extLst>
          </p:cNvPr>
          <p:cNvSpPr txBox="1"/>
          <p:nvPr/>
        </p:nvSpPr>
        <p:spPr>
          <a:xfrm>
            <a:off x="18504" y="2875430"/>
            <a:ext cx="6873189" cy="338554"/>
          </a:xfrm>
          <a:prstGeom prst="rect">
            <a:avLst/>
          </a:prstGeom>
          <a:solidFill>
            <a:schemeClr val="bg1">
              <a:lumMod val="95000"/>
            </a:schemeClr>
          </a:solidFill>
        </p:spPr>
        <p:txBody>
          <a:bodyPr wrap="square" rtlCol="0">
            <a:spAutoFit/>
          </a:bodyPr>
          <a:lstStyle/>
          <a:p>
            <a:pPr fontAlgn="auto">
              <a:spcBef>
                <a:spcPts val="0"/>
              </a:spcBef>
              <a:spcAft>
                <a:spcPts val="0"/>
              </a:spcAft>
            </a:pPr>
            <a:r>
              <a:rPr lang="fr-CA" sz="1600" dirty="0">
                <a:latin typeface="Century Gothic" panose="020F0302020204030204"/>
              </a:rPr>
              <a:t>To </a:t>
            </a:r>
            <a:r>
              <a:rPr lang="fr-CA" sz="1600" dirty="0" err="1">
                <a:latin typeface="Century Gothic" panose="020F0302020204030204"/>
              </a:rPr>
              <a:t>say</a:t>
            </a:r>
            <a:r>
              <a:rPr lang="fr-CA" sz="1600" dirty="0">
                <a:latin typeface="Century Gothic" panose="020F0302020204030204"/>
              </a:rPr>
              <a:t> ‘</a:t>
            </a:r>
            <a:r>
              <a:rPr lang="fr-CA" sz="1600" i="1" dirty="0">
                <a:latin typeface="Century Gothic" panose="020F0302020204030204"/>
              </a:rPr>
              <a:t>to the</a:t>
            </a:r>
            <a:r>
              <a:rPr lang="fr-CA" sz="1600" dirty="0">
                <a:latin typeface="Century Gothic" panose="020F0302020204030204"/>
              </a:rPr>
              <a:t>’ </a:t>
            </a:r>
            <a:r>
              <a:rPr lang="fr-CA" sz="1600" dirty="0" err="1">
                <a:latin typeface="Century Gothic" panose="020F0302020204030204"/>
              </a:rPr>
              <a:t>with</a:t>
            </a:r>
            <a:r>
              <a:rPr lang="fr-CA" sz="1600" dirty="0">
                <a:latin typeface="Century Gothic" panose="020F0302020204030204"/>
              </a:rPr>
              <a:t> </a:t>
            </a:r>
            <a:r>
              <a:rPr lang="fr-CA" sz="1600" dirty="0" err="1">
                <a:latin typeface="Century Gothic" panose="020F0302020204030204"/>
              </a:rPr>
              <a:t>singular</a:t>
            </a:r>
            <a:r>
              <a:rPr lang="fr-CA" sz="1600" dirty="0">
                <a:latin typeface="Century Gothic" panose="020F0302020204030204"/>
              </a:rPr>
              <a:t> </a:t>
            </a:r>
            <a:r>
              <a:rPr lang="fr-CA" sz="1600" b="1" dirty="0">
                <a:latin typeface="Century Gothic" panose="020F0302020204030204"/>
              </a:rPr>
              <a:t>masculine</a:t>
            </a:r>
            <a:r>
              <a:rPr lang="fr-CA" sz="1600" dirty="0">
                <a:latin typeface="Century Gothic" panose="020F0302020204030204"/>
              </a:rPr>
              <a:t> </a:t>
            </a:r>
            <a:r>
              <a:rPr lang="fr-CA" sz="1600" dirty="0" err="1">
                <a:latin typeface="Century Gothic" panose="020F0302020204030204"/>
              </a:rPr>
              <a:t>nouns</a:t>
            </a:r>
            <a:r>
              <a:rPr lang="fr-CA" sz="1600" dirty="0">
                <a:latin typeface="Century Gothic" panose="020F0302020204030204"/>
              </a:rPr>
              <a:t> change a + el </a:t>
            </a:r>
            <a:r>
              <a:rPr lang="fr-CA" sz="1600" dirty="0">
                <a:latin typeface="Century Gothic" panose="020F0302020204030204"/>
                <a:sym typeface="Wingdings" panose="05000000000000000000" pitchFamily="2" charset="2"/>
              </a:rPr>
              <a:t>to </a:t>
            </a:r>
            <a:r>
              <a:rPr lang="fr-CA" sz="1600" b="1" dirty="0">
                <a:latin typeface="Century Gothic" panose="020F0302020204030204"/>
                <a:sym typeface="Wingdings" panose="05000000000000000000" pitchFamily="2" charset="2"/>
              </a:rPr>
              <a:t>‘al’</a:t>
            </a:r>
            <a:r>
              <a:rPr lang="fr-CA" sz="1600" dirty="0">
                <a:latin typeface="Century Gothic" panose="020F0302020204030204"/>
                <a:sym typeface="Wingdings" panose="05000000000000000000" pitchFamily="2" charset="2"/>
              </a:rPr>
              <a:t>:</a:t>
            </a:r>
            <a:endParaRPr lang="en-CA" sz="1600" dirty="0">
              <a:latin typeface="Century Gothic" panose="020F0302020204030204"/>
            </a:endParaRPr>
          </a:p>
        </p:txBody>
      </p:sp>
      <p:sp>
        <p:nvSpPr>
          <p:cNvPr id="10" name="ZoneTexte 10">
            <a:extLst>
              <a:ext uri="{FF2B5EF4-FFF2-40B4-BE49-F238E27FC236}">
                <a16:creationId xmlns:a16="http://schemas.microsoft.com/office/drawing/2014/main" id="{D23524D3-9224-4D74-9CE0-4ED564673D55}"/>
              </a:ext>
            </a:extLst>
          </p:cNvPr>
          <p:cNvSpPr txBox="1"/>
          <p:nvPr/>
        </p:nvSpPr>
        <p:spPr>
          <a:xfrm>
            <a:off x="1568418" y="3210997"/>
            <a:ext cx="3030632" cy="338554"/>
          </a:xfrm>
          <a:prstGeom prst="rect">
            <a:avLst/>
          </a:prstGeom>
          <a:noFill/>
        </p:spPr>
        <p:txBody>
          <a:bodyPr wrap="square" rtlCol="0">
            <a:spAutoFit/>
          </a:bodyPr>
          <a:lstStyle/>
          <a:p>
            <a:pPr fontAlgn="auto">
              <a:spcBef>
                <a:spcPts val="0"/>
              </a:spcBef>
              <a:spcAft>
                <a:spcPts val="0"/>
              </a:spcAft>
            </a:pPr>
            <a:r>
              <a:rPr lang="fr-CA" sz="1600" dirty="0">
                <a:latin typeface="Century Gothic" panose="020F0302020204030204"/>
              </a:rPr>
              <a:t>Ana va </a:t>
            </a:r>
            <a:r>
              <a:rPr lang="fr-CA" sz="1600" b="1" dirty="0">
                <a:latin typeface="Century Gothic" panose="020F0302020204030204"/>
              </a:rPr>
              <a:t>al </a:t>
            </a:r>
            <a:r>
              <a:rPr lang="fr-CA" sz="1600" dirty="0" err="1">
                <a:latin typeface="Century Gothic" panose="020F0302020204030204"/>
              </a:rPr>
              <a:t>museo</a:t>
            </a:r>
            <a:r>
              <a:rPr lang="fr-CA" sz="1600" dirty="0">
                <a:latin typeface="Century Gothic" panose="020F0302020204030204"/>
              </a:rPr>
              <a:t>. </a:t>
            </a:r>
            <a:endParaRPr lang="en-CA" sz="1600" dirty="0">
              <a:latin typeface="Century Gothic" panose="020F0302020204030204"/>
            </a:endParaRPr>
          </a:p>
        </p:txBody>
      </p:sp>
      <p:sp>
        <p:nvSpPr>
          <p:cNvPr id="11" name="ZoneTexte 10">
            <a:extLst>
              <a:ext uri="{FF2B5EF4-FFF2-40B4-BE49-F238E27FC236}">
                <a16:creationId xmlns:a16="http://schemas.microsoft.com/office/drawing/2014/main" id="{D23524D3-9224-4D74-9CE0-4ED564673D55}"/>
              </a:ext>
            </a:extLst>
          </p:cNvPr>
          <p:cNvSpPr txBox="1"/>
          <p:nvPr/>
        </p:nvSpPr>
        <p:spPr>
          <a:xfrm>
            <a:off x="18504" y="3563888"/>
            <a:ext cx="6873189" cy="338554"/>
          </a:xfrm>
          <a:prstGeom prst="rect">
            <a:avLst/>
          </a:prstGeom>
          <a:solidFill>
            <a:schemeClr val="bg1">
              <a:lumMod val="95000"/>
            </a:schemeClr>
          </a:solidFill>
        </p:spPr>
        <p:txBody>
          <a:bodyPr wrap="square" rtlCol="0">
            <a:spAutoFit/>
          </a:bodyPr>
          <a:lstStyle/>
          <a:p>
            <a:pPr fontAlgn="auto">
              <a:spcBef>
                <a:spcPts val="0"/>
              </a:spcBef>
              <a:spcAft>
                <a:spcPts val="0"/>
              </a:spcAft>
            </a:pPr>
            <a:r>
              <a:rPr lang="fr-CA" sz="1600" dirty="0">
                <a:latin typeface="Century Gothic" panose="020F0302020204030204"/>
              </a:rPr>
              <a:t>To </a:t>
            </a:r>
            <a:r>
              <a:rPr lang="fr-CA" sz="1600" dirty="0" err="1">
                <a:latin typeface="Century Gothic" panose="020F0302020204030204"/>
              </a:rPr>
              <a:t>say</a:t>
            </a:r>
            <a:r>
              <a:rPr lang="fr-CA" sz="1600" dirty="0">
                <a:latin typeface="Century Gothic" panose="020F0302020204030204"/>
              </a:rPr>
              <a:t> ‘</a:t>
            </a:r>
            <a:r>
              <a:rPr lang="fr-CA" sz="1600" i="1" dirty="0">
                <a:latin typeface="Century Gothic" panose="020F0302020204030204"/>
              </a:rPr>
              <a:t>to the</a:t>
            </a:r>
            <a:r>
              <a:rPr lang="fr-CA" sz="1600" dirty="0">
                <a:latin typeface="Century Gothic" panose="020F0302020204030204"/>
              </a:rPr>
              <a:t>’ </a:t>
            </a:r>
            <a:r>
              <a:rPr lang="fr-CA" sz="1600" dirty="0" err="1">
                <a:latin typeface="Century Gothic" panose="020F0302020204030204"/>
              </a:rPr>
              <a:t>with</a:t>
            </a:r>
            <a:r>
              <a:rPr lang="fr-CA" sz="1600" dirty="0">
                <a:latin typeface="Century Gothic" panose="020F0302020204030204"/>
              </a:rPr>
              <a:t> </a:t>
            </a:r>
            <a:r>
              <a:rPr lang="fr-CA" sz="1600" dirty="0" err="1">
                <a:latin typeface="Century Gothic" panose="020F0302020204030204"/>
              </a:rPr>
              <a:t>singular</a:t>
            </a:r>
            <a:r>
              <a:rPr lang="fr-CA" sz="1600" dirty="0">
                <a:latin typeface="Century Gothic" panose="020F0302020204030204"/>
              </a:rPr>
              <a:t> </a:t>
            </a:r>
            <a:r>
              <a:rPr lang="fr-CA" sz="1600" b="1" dirty="0" err="1">
                <a:latin typeface="Century Gothic" panose="020F0302020204030204"/>
              </a:rPr>
              <a:t>feminine</a:t>
            </a:r>
            <a:r>
              <a:rPr lang="fr-CA" sz="1600" dirty="0">
                <a:latin typeface="Century Gothic" panose="020F0302020204030204"/>
              </a:rPr>
              <a:t> </a:t>
            </a:r>
            <a:r>
              <a:rPr lang="fr-CA" sz="1600" dirty="0" err="1">
                <a:latin typeface="Century Gothic" panose="020F0302020204030204"/>
              </a:rPr>
              <a:t>nouns</a:t>
            </a:r>
            <a:r>
              <a:rPr lang="fr-CA" sz="1600" dirty="0">
                <a:latin typeface="Century Gothic" panose="020F0302020204030204"/>
              </a:rPr>
              <a:t> use ‘</a:t>
            </a:r>
            <a:r>
              <a:rPr lang="fr-CA" sz="1600" b="1" dirty="0">
                <a:latin typeface="Century Gothic" panose="020F0302020204030204"/>
              </a:rPr>
              <a:t>a la</a:t>
            </a:r>
            <a:r>
              <a:rPr lang="fr-CA" sz="1600" dirty="0">
                <a:latin typeface="Century Gothic" panose="020F0302020204030204"/>
              </a:rPr>
              <a:t>’.</a:t>
            </a:r>
            <a:endParaRPr lang="en-CA" sz="1600" dirty="0">
              <a:latin typeface="Century Gothic" panose="020F0302020204030204"/>
            </a:endParaRPr>
          </a:p>
        </p:txBody>
      </p:sp>
      <p:sp>
        <p:nvSpPr>
          <p:cNvPr id="12" name="ZoneTexte 10">
            <a:extLst>
              <a:ext uri="{FF2B5EF4-FFF2-40B4-BE49-F238E27FC236}">
                <a16:creationId xmlns:a16="http://schemas.microsoft.com/office/drawing/2014/main" id="{D23524D3-9224-4D74-9CE0-4ED564673D55}"/>
              </a:ext>
            </a:extLst>
          </p:cNvPr>
          <p:cNvSpPr txBox="1"/>
          <p:nvPr/>
        </p:nvSpPr>
        <p:spPr>
          <a:xfrm>
            <a:off x="1501383" y="3918459"/>
            <a:ext cx="5159025" cy="338554"/>
          </a:xfrm>
          <a:prstGeom prst="rect">
            <a:avLst/>
          </a:prstGeom>
          <a:noFill/>
        </p:spPr>
        <p:txBody>
          <a:bodyPr wrap="square" rtlCol="0">
            <a:spAutoFit/>
          </a:bodyPr>
          <a:lstStyle/>
          <a:p>
            <a:pPr fontAlgn="auto">
              <a:spcBef>
                <a:spcPts val="0"/>
              </a:spcBef>
              <a:spcAft>
                <a:spcPts val="0"/>
              </a:spcAft>
            </a:pPr>
            <a:r>
              <a:rPr lang="fr-CA" sz="1600" dirty="0">
                <a:latin typeface="Century Gothic" panose="020F0302020204030204"/>
              </a:rPr>
              <a:t>Ana va </a:t>
            </a:r>
            <a:r>
              <a:rPr lang="fr-CA" sz="1600" b="1" dirty="0">
                <a:latin typeface="Century Gothic" panose="020F0302020204030204"/>
              </a:rPr>
              <a:t>a la </a:t>
            </a:r>
            <a:r>
              <a:rPr lang="fr-CA" sz="1600" dirty="0">
                <a:latin typeface="Century Gothic" panose="020F0302020204030204"/>
              </a:rPr>
              <a:t>plaza. </a:t>
            </a:r>
            <a:endParaRPr lang="en-CA" sz="1600" dirty="0">
              <a:latin typeface="Century Gothic" panose="020F0302020204030204"/>
            </a:endParaRPr>
          </a:p>
        </p:txBody>
      </p:sp>
      <p:sp>
        <p:nvSpPr>
          <p:cNvPr id="16" name="ZoneTexte 10">
            <a:extLst>
              <a:ext uri="{FF2B5EF4-FFF2-40B4-BE49-F238E27FC236}">
                <a16:creationId xmlns:a16="http://schemas.microsoft.com/office/drawing/2014/main" id="{D23524D3-9224-4D74-9CE0-4ED564673D55}"/>
              </a:ext>
            </a:extLst>
          </p:cNvPr>
          <p:cNvSpPr txBox="1"/>
          <p:nvPr/>
        </p:nvSpPr>
        <p:spPr>
          <a:xfrm>
            <a:off x="2771059" y="1282824"/>
            <a:ext cx="2448452" cy="338554"/>
          </a:xfrm>
          <a:prstGeom prst="rect">
            <a:avLst/>
          </a:prstGeom>
          <a:noFill/>
        </p:spPr>
        <p:txBody>
          <a:bodyPr wrap="square" rtlCol="0">
            <a:spAutoFit/>
          </a:bodyPr>
          <a:lstStyle/>
          <a:p>
            <a:pPr fontAlgn="auto">
              <a:spcBef>
                <a:spcPts val="0"/>
              </a:spcBef>
              <a:spcAft>
                <a:spcPts val="0"/>
              </a:spcAft>
            </a:pPr>
            <a:r>
              <a:rPr lang="fr-CA" sz="1600" b="1" dirty="0" err="1">
                <a:latin typeface="Century Gothic" panose="020F0302020204030204"/>
              </a:rPr>
              <a:t>Voy</a:t>
            </a:r>
            <a:r>
              <a:rPr lang="fr-CA" sz="1600" b="1" dirty="0">
                <a:latin typeface="Century Gothic" panose="020F0302020204030204"/>
              </a:rPr>
              <a:t> </a:t>
            </a:r>
            <a:r>
              <a:rPr lang="fr-CA" sz="1600" dirty="0">
                <a:latin typeface="Century Gothic" panose="020F0302020204030204"/>
              </a:rPr>
              <a:t>a la </a:t>
            </a:r>
            <a:r>
              <a:rPr lang="fr-CA" sz="1600" dirty="0" err="1">
                <a:latin typeface="Century Gothic" panose="020F0302020204030204"/>
              </a:rPr>
              <a:t>estación</a:t>
            </a:r>
            <a:r>
              <a:rPr lang="fr-CA" sz="1600" dirty="0">
                <a:latin typeface="Century Gothic" panose="020F0302020204030204"/>
              </a:rPr>
              <a:t>.</a:t>
            </a:r>
            <a:endParaRPr lang="en-CA" sz="1600" dirty="0">
              <a:latin typeface="Century Gothic" panose="020F0302020204030204"/>
            </a:endParaRPr>
          </a:p>
        </p:txBody>
      </p:sp>
      <p:sp>
        <p:nvSpPr>
          <p:cNvPr id="17" name="ZoneTexte 10">
            <a:extLst>
              <a:ext uri="{FF2B5EF4-FFF2-40B4-BE49-F238E27FC236}">
                <a16:creationId xmlns:a16="http://schemas.microsoft.com/office/drawing/2014/main" id="{D23524D3-9224-4D74-9CE0-4ED564673D55}"/>
              </a:ext>
            </a:extLst>
          </p:cNvPr>
          <p:cNvSpPr txBox="1"/>
          <p:nvPr/>
        </p:nvSpPr>
        <p:spPr>
          <a:xfrm>
            <a:off x="4679703" y="1307177"/>
            <a:ext cx="1981049" cy="338554"/>
          </a:xfrm>
          <a:prstGeom prst="rect">
            <a:avLst/>
          </a:prstGeom>
          <a:noFill/>
        </p:spPr>
        <p:txBody>
          <a:bodyPr wrap="square" rtlCol="0">
            <a:spAutoFit/>
          </a:bodyPr>
          <a:lstStyle/>
          <a:p>
            <a:pPr fontAlgn="auto">
              <a:spcBef>
                <a:spcPts val="0"/>
              </a:spcBef>
              <a:spcAft>
                <a:spcPts val="0"/>
              </a:spcAft>
            </a:pPr>
            <a:r>
              <a:rPr lang="fr-CA" sz="1600" b="1" dirty="0">
                <a:latin typeface="Century Gothic" panose="020F0302020204030204"/>
              </a:rPr>
              <a:t>I go </a:t>
            </a:r>
            <a:r>
              <a:rPr lang="fr-CA" sz="1600" dirty="0">
                <a:latin typeface="Century Gothic" panose="020F0302020204030204"/>
              </a:rPr>
              <a:t>to the station.</a:t>
            </a:r>
            <a:endParaRPr lang="en-CA" sz="1600" dirty="0">
              <a:latin typeface="Century Gothic" panose="020F0302020204030204"/>
            </a:endParaRPr>
          </a:p>
        </p:txBody>
      </p:sp>
      <p:graphicFrame>
        <p:nvGraphicFramePr>
          <p:cNvPr id="20" name="Table 19"/>
          <p:cNvGraphicFramePr>
            <a:graphicFrameLocks noGrp="1"/>
          </p:cNvGraphicFramePr>
          <p:nvPr>
            <p:extLst>
              <p:ext uri="{D42A27DB-BD31-4B8C-83A1-F6EECF244321}">
                <p14:modId xmlns:p14="http://schemas.microsoft.com/office/powerpoint/2010/main" val="2723382669"/>
              </p:ext>
            </p:extLst>
          </p:nvPr>
        </p:nvGraphicFramePr>
        <p:xfrm>
          <a:off x="764704" y="4987216"/>
          <a:ext cx="3699204" cy="4049280"/>
        </p:xfrm>
        <a:graphic>
          <a:graphicData uri="http://schemas.openxmlformats.org/drawingml/2006/table">
            <a:tbl>
              <a:tblPr>
                <a:tableStyleId>{5940675A-B579-460E-94D1-54222C63F5DA}</a:tableStyleId>
              </a:tblPr>
              <a:tblGrid>
                <a:gridCol w="175498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tblGrid>
              <a:tr h="321461">
                <a:tc>
                  <a:txBody>
                    <a:bodyPr/>
                    <a:lstStyle/>
                    <a:p>
                      <a:pPr algn="l" fontAlgn="b"/>
                      <a:r>
                        <a:rPr lang="en-GB" sz="1600" b="0" i="0" u="none" strike="noStrike" dirty="0" err="1">
                          <a:solidFill>
                            <a:srgbClr val="000000"/>
                          </a:solidFill>
                          <a:effectLst/>
                          <a:latin typeface="Century Gothic" panose="020B0502020202020204" pitchFamily="34" charset="0"/>
                        </a:rPr>
                        <a:t>ir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to go, going</a:t>
                      </a:r>
                    </a:p>
                  </a:txBody>
                  <a:tcPr marL="90000" marR="90000" marT="46800" marB="46800" anchor="b"/>
                </a:tc>
                <a:extLst>
                  <a:ext uri="{0D108BD9-81ED-4DB2-BD59-A6C34878D82A}">
                    <a16:rowId xmlns:a16="http://schemas.microsoft.com/office/drawing/2014/main" val="10000"/>
                  </a:ext>
                </a:extLst>
              </a:tr>
              <a:tr h="321461">
                <a:tc>
                  <a:txBody>
                    <a:bodyPr/>
                    <a:lstStyle/>
                    <a:p>
                      <a:pPr algn="l" fontAlgn="b"/>
                      <a:r>
                        <a:rPr lang="en-GB" sz="1600" b="0" i="0" u="none" strike="noStrike" dirty="0" err="1">
                          <a:solidFill>
                            <a:srgbClr val="000000"/>
                          </a:solidFill>
                          <a:effectLst/>
                          <a:latin typeface="Century Gothic" panose="020B0502020202020204" pitchFamily="34" charset="0"/>
                        </a:rPr>
                        <a:t>voy</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I go</a:t>
                      </a:r>
                    </a:p>
                  </a:txBody>
                  <a:tcPr marL="90000" marR="90000" marT="46800" marB="46800" anchor="b"/>
                </a:tc>
                <a:extLst>
                  <a:ext uri="{0D108BD9-81ED-4DB2-BD59-A6C34878D82A}">
                    <a16:rowId xmlns:a16="http://schemas.microsoft.com/office/drawing/2014/main" val="10001"/>
                  </a:ext>
                </a:extLst>
              </a:tr>
              <a:tr h="321461">
                <a:tc>
                  <a:txBody>
                    <a:bodyPr/>
                    <a:lstStyle/>
                    <a:p>
                      <a:pPr algn="l" fontAlgn="b"/>
                      <a:r>
                        <a:rPr lang="en-GB" sz="1600" b="0" i="0" u="none" strike="noStrike" dirty="0">
                          <a:solidFill>
                            <a:srgbClr val="000000"/>
                          </a:solidFill>
                          <a:effectLst/>
                          <a:latin typeface="Century Gothic" panose="020B0502020202020204" pitchFamily="34" charset="0"/>
                        </a:rPr>
                        <a:t>vas</a:t>
                      </a: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you go</a:t>
                      </a:r>
                    </a:p>
                  </a:txBody>
                  <a:tcPr marL="90000" marR="90000" marT="46800" marB="46800" anchor="b"/>
                </a:tc>
                <a:extLst>
                  <a:ext uri="{0D108BD9-81ED-4DB2-BD59-A6C34878D82A}">
                    <a16:rowId xmlns:a16="http://schemas.microsoft.com/office/drawing/2014/main" val="10002"/>
                  </a:ext>
                </a:extLst>
              </a:tr>
              <a:tr h="321461">
                <a:tc>
                  <a:txBody>
                    <a:bodyPr/>
                    <a:lstStyle/>
                    <a:p>
                      <a:pPr algn="l" fontAlgn="b"/>
                      <a:r>
                        <a:rPr lang="en-GB" sz="1600" b="0" i="0" u="none" strike="noStrike" dirty="0" err="1">
                          <a:solidFill>
                            <a:srgbClr val="000000"/>
                          </a:solidFill>
                          <a:effectLst/>
                          <a:latin typeface="Century Gothic" panose="020B0502020202020204" pitchFamily="34" charset="0"/>
                        </a:rPr>
                        <a:t>va</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s/he/it</a:t>
                      </a:r>
                      <a:r>
                        <a:rPr lang="en-GB" sz="1600" b="0" i="0" u="none" strike="noStrike" baseline="0" dirty="0">
                          <a:solidFill>
                            <a:srgbClr val="000000"/>
                          </a:solidFill>
                          <a:effectLst/>
                          <a:latin typeface="Century Gothic" panose="020B0502020202020204" pitchFamily="34" charset="0"/>
                        </a:rPr>
                        <a:t> goes</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3"/>
                  </a:ext>
                </a:extLst>
              </a:tr>
              <a:tr h="321461">
                <a:tc>
                  <a:txBody>
                    <a:bodyPr/>
                    <a:lstStyle/>
                    <a:p>
                      <a:pPr algn="l" fontAlgn="b"/>
                      <a:r>
                        <a:rPr lang="en-GB" sz="1600" b="0" i="0" u="none" strike="noStrike" dirty="0">
                          <a:solidFill>
                            <a:srgbClr val="000000"/>
                          </a:solidFill>
                          <a:effectLst/>
                          <a:latin typeface="Century Gothic" panose="020B0502020202020204" pitchFamily="34" charset="0"/>
                        </a:rPr>
                        <a:t>el barrio</a:t>
                      </a: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neighbourhood</a:t>
                      </a:r>
                    </a:p>
                  </a:txBody>
                  <a:tcPr marL="90000" marR="90000" marT="46800" marB="46800" anchor="b"/>
                </a:tc>
                <a:extLst>
                  <a:ext uri="{0D108BD9-81ED-4DB2-BD59-A6C34878D82A}">
                    <a16:rowId xmlns:a16="http://schemas.microsoft.com/office/drawing/2014/main" val="10004"/>
                  </a:ext>
                </a:extLst>
              </a:tr>
              <a:tr h="321461">
                <a:tc>
                  <a:txBody>
                    <a:bodyPr/>
                    <a:lstStyle/>
                    <a:p>
                      <a:pPr algn="l" fontAlgn="b"/>
                      <a:r>
                        <a:rPr lang="en-GB" sz="1600" b="0" i="0" u="none" strike="noStrike" dirty="0" err="1">
                          <a:solidFill>
                            <a:srgbClr val="000000"/>
                          </a:solidFill>
                          <a:effectLst/>
                          <a:latin typeface="Century Gothic" panose="020B0502020202020204" pitchFamily="34" charset="0"/>
                        </a:rPr>
                        <a:t>enero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January</a:t>
                      </a:r>
                    </a:p>
                  </a:txBody>
                  <a:tcPr marL="90000" marR="90000" marT="46800" marB="46800" anchor="b"/>
                </a:tc>
                <a:extLst>
                  <a:ext uri="{0D108BD9-81ED-4DB2-BD59-A6C34878D82A}">
                    <a16:rowId xmlns:a16="http://schemas.microsoft.com/office/drawing/2014/main" val="10005"/>
                  </a:ext>
                </a:extLst>
              </a:tr>
              <a:tr h="321461">
                <a:tc>
                  <a:txBody>
                    <a:bodyPr/>
                    <a:lstStyle/>
                    <a:p>
                      <a:pPr algn="l" fontAlgn="b"/>
                      <a:r>
                        <a:rPr lang="en-GB" sz="1600" b="0" i="0" u="none" strike="noStrike" dirty="0" err="1">
                          <a:solidFill>
                            <a:srgbClr val="000000"/>
                          </a:solidFill>
                          <a:effectLst/>
                          <a:latin typeface="Century Gothic" panose="020B0502020202020204" pitchFamily="34" charset="0"/>
                        </a:rPr>
                        <a:t>febrero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February</a:t>
                      </a:r>
                    </a:p>
                  </a:txBody>
                  <a:tcPr marL="90000" marR="90000" marT="46800" marB="46800" anchor="b"/>
                </a:tc>
                <a:extLst>
                  <a:ext uri="{0D108BD9-81ED-4DB2-BD59-A6C34878D82A}">
                    <a16:rowId xmlns:a16="http://schemas.microsoft.com/office/drawing/2014/main" val="10006"/>
                  </a:ext>
                </a:extLst>
              </a:tr>
              <a:tr h="321461">
                <a:tc>
                  <a:txBody>
                    <a:bodyPr/>
                    <a:lstStyle/>
                    <a:p>
                      <a:pPr algn="l" fontAlgn="b"/>
                      <a:r>
                        <a:rPr lang="en-GB" sz="1600" b="0" i="0" u="none" strike="noStrike" dirty="0">
                          <a:solidFill>
                            <a:srgbClr val="000000"/>
                          </a:solidFill>
                          <a:effectLst/>
                          <a:latin typeface="Century Gothic" panose="020B0502020202020204" pitchFamily="34" charset="0"/>
                        </a:rPr>
                        <a:t>Italia</a:t>
                      </a: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Italy</a:t>
                      </a:r>
                    </a:p>
                  </a:txBody>
                  <a:tcPr marL="90000" marR="90000" marT="46800" marB="46800" anchor="b"/>
                </a:tc>
                <a:extLst>
                  <a:ext uri="{0D108BD9-81ED-4DB2-BD59-A6C34878D82A}">
                    <a16:rowId xmlns:a16="http://schemas.microsoft.com/office/drawing/2014/main" val="10007"/>
                  </a:ext>
                </a:extLst>
              </a:tr>
              <a:tr h="321461">
                <a:tc>
                  <a:txBody>
                    <a:bodyPr/>
                    <a:lstStyle/>
                    <a:p>
                      <a:pPr algn="l" fontAlgn="b"/>
                      <a:r>
                        <a:rPr lang="en-GB" sz="1600" b="0" i="0" u="none" strike="noStrike" dirty="0">
                          <a:solidFill>
                            <a:srgbClr val="000000"/>
                          </a:solidFill>
                          <a:effectLst/>
                          <a:latin typeface="Century Gothic" panose="020B0502020202020204" pitchFamily="34" charset="0"/>
                        </a:rPr>
                        <a:t>el </a:t>
                      </a:r>
                      <a:r>
                        <a:rPr lang="en-GB" sz="1600" b="0" i="0" u="none" strike="noStrike" dirty="0" err="1">
                          <a:solidFill>
                            <a:srgbClr val="000000"/>
                          </a:solidFill>
                          <a:effectLst/>
                          <a:latin typeface="Century Gothic" panose="020B0502020202020204" pitchFamily="34" charset="0"/>
                        </a:rPr>
                        <a:t>problema</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problem</a:t>
                      </a:r>
                    </a:p>
                  </a:txBody>
                  <a:tcPr marL="90000" marR="90000" marT="46800" marB="46800" anchor="b"/>
                </a:tc>
                <a:extLst>
                  <a:ext uri="{0D108BD9-81ED-4DB2-BD59-A6C34878D82A}">
                    <a16:rowId xmlns:a16="http://schemas.microsoft.com/office/drawing/2014/main" val="10008"/>
                  </a:ext>
                </a:extLst>
              </a:tr>
              <a:tr h="321461">
                <a:tc>
                  <a:txBody>
                    <a:bodyPr/>
                    <a:lstStyle/>
                    <a:p>
                      <a:pPr algn="l" fontAlgn="b"/>
                      <a:r>
                        <a:rPr lang="en-GB" sz="1600" b="0" i="0" u="none" strike="noStrike" dirty="0">
                          <a:solidFill>
                            <a:srgbClr val="000000"/>
                          </a:solidFill>
                          <a:effectLst/>
                          <a:latin typeface="Century Gothic" panose="020B0502020202020204" pitchFamily="34" charset="0"/>
                        </a:rPr>
                        <a:t>el </a:t>
                      </a:r>
                      <a:r>
                        <a:rPr lang="en-GB" sz="1600" b="0" i="0" u="none" strike="noStrike" dirty="0" err="1">
                          <a:solidFill>
                            <a:srgbClr val="000000"/>
                          </a:solidFill>
                          <a:effectLst/>
                          <a:latin typeface="Century Gothic" panose="020B0502020202020204" pitchFamily="34" charset="0"/>
                        </a:rPr>
                        <a:t>día</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day</a:t>
                      </a:r>
                    </a:p>
                  </a:txBody>
                  <a:tcPr marL="90000" marR="90000" marT="46800" marB="46800" anchor="b"/>
                </a:tc>
                <a:extLst>
                  <a:ext uri="{0D108BD9-81ED-4DB2-BD59-A6C34878D82A}">
                    <a16:rowId xmlns:a16="http://schemas.microsoft.com/office/drawing/2014/main" val="10009"/>
                  </a:ext>
                </a:extLst>
              </a:tr>
              <a:tr h="321461">
                <a:tc>
                  <a:txBody>
                    <a:bodyPr/>
                    <a:lstStyle/>
                    <a:p>
                      <a:pPr algn="l" fontAlgn="b"/>
                      <a:r>
                        <a:rPr lang="en-GB" sz="1600" b="0" i="0" u="none" strike="noStrike" dirty="0">
                          <a:solidFill>
                            <a:srgbClr val="000000"/>
                          </a:solidFill>
                          <a:effectLst/>
                          <a:latin typeface="Century Gothic" panose="020B0502020202020204" pitchFamily="34" charset="0"/>
                        </a:rPr>
                        <a:t>la playa</a:t>
                      </a: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beach</a:t>
                      </a:r>
                    </a:p>
                  </a:txBody>
                  <a:tcPr marL="90000" marR="90000" marT="46800" marB="46800" anchor="b"/>
                </a:tc>
                <a:extLst>
                  <a:ext uri="{0D108BD9-81ED-4DB2-BD59-A6C34878D82A}">
                    <a16:rowId xmlns:a16="http://schemas.microsoft.com/office/drawing/2014/main" val="3642497296"/>
                  </a:ext>
                </a:extLst>
              </a:tr>
              <a:tr h="321461">
                <a:tc>
                  <a:txBody>
                    <a:bodyPr/>
                    <a:lstStyle/>
                    <a:p>
                      <a:pPr algn="l" fontAlgn="b"/>
                      <a:r>
                        <a:rPr lang="en-GB" sz="1600" b="0" i="0" u="none" strike="noStrike" dirty="0">
                          <a:solidFill>
                            <a:srgbClr val="000000"/>
                          </a:solidFill>
                          <a:effectLst/>
                          <a:latin typeface="Century Gothic" panose="020B0502020202020204" pitchFamily="34" charset="0"/>
                        </a:rPr>
                        <a:t>al</a:t>
                      </a: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to the (m)</a:t>
                      </a:r>
                    </a:p>
                  </a:txBody>
                  <a:tcPr marL="90000" marR="90000" marT="46800" marB="46800" anchor="b"/>
                </a:tc>
                <a:extLst>
                  <a:ext uri="{0D108BD9-81ED-4DB2-BD59-A6C34878D82A}">
                    <a16:rowId xmlns:a16="http://schemas.microsoft.com/office/drawing/2014/main" val="10010"/>
                  </a:ext>
                </a:extLst>
              </a:tr>
            </a:tbl>
          </a:graphicData>
        </a:graphic>
      </p:graphicFrame>
      <p:sp>
        <p:nvSpPr>
          <p:cNvPr id="21" name="ZoneTexte 10">
            <a:extLst>
              <a:ext uri="{FF2B5EF4-FFF2-40B4-BE49-F238E27FC236}">
                <a16:creationId xmlns:a16="http://schemas.microsoft.com/office/drawing/2014/main" id="{D23524D3-9224-4D74-9CE0-4ED564673D55}"/>
              </a:ext>
            </a:extLst>
          </p:cNvPr>
          <p:cNvSpPr txBox="1"/>
          <p:nvPr/>
        </p:nvSpPr>
        <p:spPr>
          <a:xfrm>
            <a:off x="2771059" y="1639056"/>
            <a:ext cx="2448452" cy="338554"/>
          </a:xfrm>
          <a:prstGeom prst="rect">
            <a:avLst/>
          </a:prstGeom>
          <a:noFill/>
        </p:spPr>
        <p:txBody>
          <a:bodyPr wrap="square" rtlCol="0">
            <a:spAutoFit/>
          </a:bodyPr>
          <a:lstStyle/>
          <a:p>
            <a:pPr fontAlgn="auto">
              <a:spcBef>
                <a:spcPts val="0"/>
              </a:spcBef>
              <a:spcAft>
                <a:spcPts val="0"/>
              </a:spcAft>
            </a:pPr>
            <a:r>
              <a:rPr lang="fr-CA" sz="1600" b="1" dirty="0">
                <a:latin typeface="Century Gothic" panose="020F0302020204030204"/>
              </a:rPr>
              <a:t>Vas </a:t>
            </a:r>
            <a:r>
              <a:rPr lang="fr-CA" sz="1600" dirty="0">
                <a:latin typeface="Century Gothic" panose="020F0302020204030204"/>
              </a:rPr>
              <a:t>a la </a:t>
            </a:r>
            <a:r>
              <a:rPr lang="fr-CA" sz="1600" dirty="0" err="1">
                <a:latin typeface="Century Gothic" panose="020F0302020204030204"/>
              </a:rPr>
              <a:t>ciudad</a:t>
            </a:r>
            <a:r>
              <a:rPr lang="fr-CA" sz="1600" dirty="0">
                <a:latin typeface="Century Gothic" panose="020F0302020204030204"/>
              </a:rPr>
              <a:t>.</a:t>
            </a:r>
            <a:endParaRPr lang="en-CA" sz="1600" dirty="0">
              <a:latin typeface="Century Gothic" panose="020F0302020204030204"/>
            </a:endParaRPr>
          </a:p>
        </p:txBody>
      </p:sp>
      <p:sp>
        <p:nvSpPr>
          <p:cNvPr id="22" name="ZoneTexte 10">
            <a:extLst>
              <a:ext uri="{FF2B5EF4-FFF2-40B4-BE49-F238E27FC236}">
                <a16:creationId xmlns:a16="http://schemas.microsoft.com/office/drawing/2014/main" id="{D23524D3-9224-4D74-9CE0-4ED564673D55}"/>
              </a:ext>
            </a:extLst>
          </p:cNvPr>
          <p:cNvSpPr txBox="1"/>
          <p:nvPr/>
        </p:nvSpPr>
        <p:spPr>
          <a:xfrm>
            <a:off x="2771059" y="1963305"/>
            <a:ext cx="2448452" cy="338554"/>
          </a:xfrm>
          <a:prstGeom prst="rect">
            <a:avLst/>
          </a:prstGeom>
          <a:noFill/>
        </p:spPr>
        <p:txBody>
          <a:bodyPr wrap="square" rtlCol="0">
            <a:spAutoFit/>
          </a:bodyPr>
          <a:lstStyle/>
          <a:p>
            <a:pPr fontAlgn="auto">
              <a:spcBef>
                <a:spcPts val="0"/>
              </a:spcBef>
              <a:spcAft>
                <a:spcPts val="0"/>
              </a:spcAft>
            </a:pPr>
            <a:r>
              <a:rPr lang="fr-CA" sz="1600" b="1" dirty="0">
                <a:latin typeface="Century Gothic" panose="020F0302020204030204"/>
              </a:rPr>
              <a:t>Va </a:t>
            </a:r>
            <a:r>
              <a:rPr lang="fr-CA" sz="1600" dirty="0">
                <a:latin typeface="Century Gothic" panose="020F0302020204030204"/>
              </a:rPr>
              <a:t>a la casa.</a:t>
            </a:r>
            <a:endParaRPr lang="en-CA" sz="1600" dirty="0">
              <a:latin typeface="Century Gothic" panose="020F0302020204030204"/>
            </a:endParaRPr>
          </a:p>
        </p:txBody>
      </p:sp>
      <p:sp>
        <p:nvSpPr>
          <p:cNvPr id="23" name="ZoneTexte 10">
            <a:extLst>
              <a:ext uri="{FF2B5EF4-FFF2-40B4-BE49-F238E27FC236}">
                <a16:creationId xmlns:a16="http://schemas.microsoft.com/office/drawing/2014/main" id="{D23524D3-9224-4D74-9CE0-4ED564673D55}"/>
              </a:ext>
            </a:extLst>
          </p:cNvPr>
          <p:cNvSpPr txBox="1"/>
          <p:nvPr/>
        </p:nvSpPr>
        <p:spPr>
          <a:xfrm>
            <a:off x="4688311" y="1642160"/>
            <a:ext cx="2429975" cy="338554"/>
          </a:xfrm>
          <a:prstGeom prst="rect">
            <a:avLst/>
          </a:prstGeom>
          <a:noFill/>
        </p:spPr>
        <p:txBody>
          <a:bodyPr wrap="square" rtlCol="0">
            <a:spAutoFit/>
          </a:bodyPr>
          <a:lstStyle/>
          <a:p>
            <a:pPr fontAlgn="auto">
              <a:spcBef>
                <a:spcPts val="0"/>
              </a:spcBef>
              <a:spcAft>
                <a:spcPts val="0"/>
              </a:spcAft>
            </a:pPr>
            <a:r>
              <a:rPr lang="fr-CA" sz="1600" b="1" dirty="0">
                <a:latin typeface="Century Gothic" panose="020F0302020204030204"/>
              </a:rPr>
              <a:t>You go </a:t>
            </a:r>
            <a:r>
              <a:rPr lang="fr-CA" sz="1600" dirty="0">
                <a:latin typeface="Century Gothic" panose="020F0302020204030204"/>
              </a:rPr>
              <a:t>to the </a:t>
            </a:r>
            <a:r>
              <a:rPr lang="fr-CA" sz="1600" dirty="0" err="1">
                <a:latin typeface="Century Gothic" panose="020F0302020204030204"/>
              </a:rPr>
              <a:t>town</a:t>
            </a:r>
            <a:r>
              <a:rPr lang="fr-CA" sz="1600" dirty="0">
                <a:latin typeface="Century Gothic" panose="020F0302020204030204"/>
              </a:rPr>
              <a:t>.</a:t>
            </a:r>
            <a:endParaRPr lang="en-CA" sz="1600" dirty="0">
              <a:latin typeface="Century Gothic" panose="020F0302020204030204"/>
            </a:endParaRPr>
          </a:p>
        </p:txBody>
      </p:sp>
      <p:sp>
        <p:nvSpPr>
          <p:cNvPr id="24" name="ZoneTexte 10">
            <a:extLst>
              <a:ext uri="{FF2B5EF4-FFF2-40B4-BE49-F238E27FC236}">
                <a16:creationId xmlns:a16="http://schemas.microsoft.com/office/drawing/2014/main" id="{D23524D3-9224-4D74-9CE0-4ED564673D55}"/>
              </a:ext>
            </a:extLst>
          </p:cNvPr>
          <p:cNvSpPr txBox="1"/>
          <p:nvPr/>
        </p:nvSpPr>
        <p:spPr>
          <a:xfrm>
            <a:off x="4351771" y="1963305"/>
            <a:ext cx="2636912" cy="338554"/>
          </a:xfrm>
          <a:prstGeom prst="rect">
            <a:avLst/>
          </a:prstGeom>
          <a:noFill/>
        </p:spPr>
        <p:txBody>
          <a:bodyPr wrap="square" rtlCol="0">
            <a:spAutoFit/>
          </a:bodyPr>
          <a:lstStyle/>
          <a:p>
            <a:pPr fontAlgn="auto">
              <a:spcBef>
                <a:spcPts val="0"/>
              </a:spcBef>
              <a:spcAft>
                <a:spcPts val="0"/>
              </a:spcAft>
            </a:pPr>
            <a:r>
              <a:rPr lang="fr-CA" sz="1600" b="1" dirty="0">
                <a:latin typeface="Century Gothic" panose="020F0302020204030204"/>
              </a:rPr>
              <a:t>S/</a:t>
            </a:r>
            <a:r>
              <a:rPr lang="fr-CA" sz="1600" b="1" dirty="0" err="1">
                <a:latin typeface="Century Gothic" panose="020F0302020204030204"/>
              </a:rPr>
              <a:t>he</a:t>
            </a:r>
            <a:r>
              <a:rPr lang="fr-CA" sz="1600" b="1" dirty="0">
                <a:latin typeface="Century Gothic" panose="020F0302020204030204"/>
              </a:rPr>
              <a:t> </a:t>
            </a:r>
            <a:r>
              <a:rPr lang="fr-CA" sz="1600" b="1" dirty="0" err="1">
                <a:latin typeface="Century Gothic" panose="020F0302020204030204"/>
              </a:rPr>
              <a:t>goes</a:t>
            </a:r>
            <a:r>
              <a:rPr lang="fr-CA" sz="1600" b="1" dirty="0">
                <a:latin typeface="Century Gothic" panose="020F0302020204030204"/>
              </a:rPr>
              <a:t> </a:t>
            </a:r>
            <a:r>
              <a:rPr lang="fr-CA" sz="1600" dirty="0">
                <a:latin typeface="Century Gothic" panose="020F0302020204030204"/>
              </a:rPr>
              <a:t>to the house.</a:t>
            </a:r>
            <a:endParaRPr lang="en-CA" sz="1600" dirty="0">
              <a:latin typeface="Century Gothic" panose="020F0302020204030204"/>
            </a:endParaRPr>
          </a:p>
        </p:txBody>
      </p:sp>
      <p:sp>
        <p:nvSpPr>
          <p:cNvPr id="25" name="ZoneTexte 10">
            <a:extLst>
              <a:ext uri="{FF2B5EF4-FFF2-40B4-BE49-F238E27FC236}">
                <a16:creationId xmlns:a16="http://schemas.microsoft.com/office/drawing/2014/main" id="{D23524D3-9224-4D74-9CE0-4ED564673D55}"/>
              </a:ext>
            </a:extLst>
          </p:cNvPr>
          <p:cNvSpPr txBox="1"/>
          <p:nvPr/>
        </p:nvSpPr>
        <p:spPr>
          <a:xfrm>
            <a:off x="3455098" y="3225334"/>
            <a:ext cx="3030632" cy="338554"/>
          </a:xfrm>
          <a:prstGeom prst="rect">
            <a:avLst/>
          </a:prstGeom>
          <a:noFill/>
        </p:spPr>
        <p:txBody>
          <a:bodyPr wrap="square" rtlCol="0">
            <a:spAutoFit/>
          </a:bodyPr>
          <a:lstStyle/>
          <a:p>
            <a:pPr fontAlgn="auto">
              <a:spcBef>
                <a:spcPts val="0"/>
              </a:spcBef>
              <a:spcAft>
                <a:spcPts val="0"/>
              </a:spcAft>
            </a:pPr>
            <a:r>
              <a:rPr lang="fr-CA" sz="1600" i="1" dirty="0">
                <a:latin typeface="Century Gothic" panose="020F0302020204030204"/>
              </a:rPr>
              <a:t>Ana </a:t>
            </a:r>
            <a:r>
              <a:rPr lang="fr-CA" sz="1600" i="1" dirty="0" err="1">
                <a:latin typeface="Century Gothic" panose="020F0302020204030204"/>
              </a:rPr>
              <a:t>goes</a:t>
            </a:r>
            <a:r>
              <a:rPr lang="fr-CA" sz="1600" i="1" dirty="0">
                <a:latin typeface="Century Gothic" panose="020F0302020204030204"/>
              </a:rPr>
              <a:t> </a:t>
            </a:r>
            <a:r>
              <a:rPr lang="fr-CA" sz="1600" b="1" i="1" dirty="0">
                <a:latin typeface="Century Gothic" panose="020F0302020204030204"/>
              </a:rPr>
              <a:t>to the </a:t>
            </a:r>
            <a:r>
              <a:rPr lang="fr-CA" sz="1600" i="1" dirty="0" err="1">
                <a:latin typeface="Century Gothic" panose="020F0302020204030204"/>
              </a:rPr>
              <a:t>museum</a:t>
            </a:r>
            <a:r>
              <a:rPr lang="fr-CA" sz="1600" i="1" dirty="0">
                <a:latin typeface="Century Gothic" panose="020F0302020204030204"/>
              </a:rPr>
              <a:t>.</a:t>
            </a:r>
            <a:endParaRPr lang="en-CA" sz="1600" i="1" dirty="0">
              <a:latin typeface="Century Gothic" panose="020F0302020204030204"/>
            </a:endParaRPr>
          </a:p>
        </p:txBody>
      </p:sp>
      <p:sp>
        <p:nvSpPr>
          <p:cNvPr id="26" name="ZoneTexte 10">
            <a:extLst>
              <a:ext uri="{FF2B5EF4-FFF2-40B4-BE49-F238E27FC236}">
                <a16:creationId xmlns:a16="http://schemas.microsoft.com/office/drawing/2014/main" id="{D23524D3-9224-4D74-9CE0-4ED564673D55}"/>
              </a:ext>
            </a:extLst>
          </p:cNvPr>
          <p:cNvSpPr txBox="1"/>
          <p:nvPr/>
        </p:nvSpPr>
        <p:spPr>
          <a:xfrm>
            <a:off x="3455098" y="3896246"/>
            <a:ext cx="3030632" cy="338554"/>
          </a:xfrm>
          <a:prstGeom prst="rect">
            <a:avLst/>
          </a:prstGeom>
          <a:noFill/>
        </p:spPr>
        <p:txBody>
          <a:bodyPr wrap="square" rtlCol="0">
            <a:spAutoFit/>
          </a:bodyPr>
          <a:lstStyle/>
          <a:p>
            <a:pPr fontAlgn="auto">
              <a:spcBef>
                <a:spcPts val="0"/>
              </a:spcBef>
              <a:spcAft>
                <a:spcPts val="0"/>
              </a:spcAft>
            </a:pPr>
            <a:r>
              <a:rPr lang="fr-CA" sz="1600" i="1" dirty="0">
                <a:latin typeface="Century Gothic" panose="020F0302020204030204"/>
              </a:rPr>
              <a:t>Ana </a:t>
            </a:r>
            <a:r>
              <a:rPr lang="fr-CA" sz="1600" i="1" dirty="0" err="1">
                <a:latin typeface="Century Gothic" panose="020F0302020204030204"/>
              </a:rPr>
              <a:t>goes</a:t>
            </a:r>
            <a:r>
              <a:rPr lang="fr-CA" sz="1600" i="1" dirty="0">
                <a:latin typeface="Century Gothic" panose="020F0302020204030204"/>
              </a:rPr>
              <a:t> </a:t>
            </a:r>
            <a:r>
              <a:rPr lang="fr-CA" sz="1600" b="1" i="1" dirty="0">
                <a:latin typeface="Century Gothic" panose="020F0302020204030204"/>
              </a:rPr>
              <a:t>to the </a:t>
            </a:r>
            <a:r>
              <a:rPr lang="fr-CA" sz="1600" i="1" dirty="0">
                <a:latin typeface="Century Gothic" panose="020F0302020204030204"/>
              </a:rPr>
              <a:t>square.</a:t>
            </a:r>
            <a:endParaRPr lang="en-CA" sz="1600" i="1" dirty="0">
              <a:latin typeface="Century Gothic" panose="020F0302020204030204"/>
            </a:endParaRPr>
          </a:p>
        </p:txBody>
      </p:sp>
      <p:sp>
        <p:nvSpPr>
          <p:cNvPr id="27" name="Rectangle 26">
            <a:extLst>
              <a:ext uri="{FF2B5EF4-FFF2-40B4-BE49-F238E27FC236}">
                <a16:creationId xmlns:a16="http://schemas.microsoft.com/office/drawing/2014/main" id="{62EBD834-1E2D-44FA-960B-D5E01CB2C65F}"/>
              </a:ext>
            </a:extLst>
          </p:cNvPr>
          <p:cNvSpPr/>
          <p:nvPr/>
        </p:nvSpPr>
        <p:spPr>
          <a:xfrm>
            <a:off x="163891" y="4425489"/>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Describing when and where people go</a:t>
            </a:r>
          </a:p>
        </p:txBody>
      </p:sp>
      <p:sp>
        <p:nvSpPr>
          <p:cNvPr id="28" name="Rectangle 27">
            <a:extLst>
              <a:ext uri="{FF2B5EF4-FFF2-40B4-BE49-F238E27FC236}">
                <a16:creationId xmlns:a16="http://schemas.microsoft.com/office/drawing/2014/main" id="{187D3DE4-1B8E-4EF9-A0F4-FAE19AE97A2E}"/>
              </a:ext>
            </a:extLst>
          </p:cNvPr>
          <p:cNvSpPr/>
          <p:nvPr/>
        </p:nvSpPr>
        <p:spPr>
          <a:xfrm>
            <a:off x="5013176" y="4425489"/>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graphicFrame>
        <p:nvGraphicFramePr>
          <p:cNvPr id="29" name="Table 28"/>
          <p:cNvGraphicFramePr>
            <a:graphicFrameLocks noGrp="1"/>
          </p:cNvGraphicFramePr>
          <p:nvPr>
            <p:extLst>
              <p:ext uri="{D42A27DB-BD31-4B8C-83A1-F6EECF244321}">
                <p14:modId xmlns:p14="http://schemas.microsoft.com/office/powerpoint/2010/main" val="2432680756"/>
              </p:ext>
            </p:extLst>
          </p:nvPr>
        </p:nvGraphicFramePr>
        <p:xfrm>
          <a:off x="211556" y="5004976"/>
          <a:ext cx="625156" cy="4031520"/>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335960">
                <a:tc>
                  <a:txBody>
                    <a:bodyPr/>
                    <a:lstStyle/>
                    <a:p>
                      <a:pPr algn="ct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nf</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479778"/>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prep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pic>
        <p:nvPicPr>
          <p:cNvPr id="30" name="Picture 2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69525" y="5052952"/>
            <a:ext cx="3001404" cy="1986867"/>
          </a:xfrm>
          <a:prstGeom prst="rect">
            <a:avLst/>
          </a:prstGeom>
        </p:spPr>
      </p:pic>
      <p:sp>
        <p:nvSpPr>
          <p:cNvPr id="31" name="Rounded Rectangle 30"/>
          <p:cNvSpPr/>
          <p:nvPr/>
        </p:nvSpPr>
        <p:spPr>
          <a:xfrm>
            <a:off x="4917241" y="7390085"/>
            <a:ext cx="1656184" cy="648072"/>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3.2.1 &amp; 2.2.5</a:t>
            </a:r>
          </a:p>
        </p:txBody>
      </p:sp>
      <p:sp>
        <p:nvSpPr>
          <p:cNvPr id="2" name="Title 1">
            <a:extLst>
              <a:ext uri="{FF2B5EF4-FFF2-40B4-BE49-F238E27FC236}">
                <a16:creationId xmlns:a16="http://schemas.microsoft.com/office/drawing/2014/main" id="{E1284734-E647-7741-857C-319ADBAA8013}"/>
              </a:ext>
            </a:extLst>
          </p:cNvPr>
          <p:cNvSpPr>
            <a:spLocks noGrp="1"/>
          </p:cNvSpPr>
          <p:nvPr>
            <p:ph type="title"/>
          </p:nvPr>
        </p:nvSpPr>
        <p:spPr>
          <a:xfrm>
            <a:off x="148577" y="142981"/>
            <a:ext cx="2040028" cy="434386"/>
          </a:xfrm>
        </p:spPr>
        <p:txBody>
          <a:bodyPr/>
          <a:lstStyle/>
          <a:p>
            <a:r>
              <a:rPr lang="en-GB" sz="2000" b="1" dirty="0">
                <a:solidFill>
                  <a:srgbClr val="FFFFFF"/>
                </a:solidFill>
                <a:latin typeface="Century Gothic" panose="020B0502020202020204" pitchFamily="34" charset="0"/>
              </a:rPr>
              <a:t>T3.2 Semana 4</a:t>
            </a:r>
            <a:endParaRPr lang="en-US" sz="2000" dirty="0"/>
          </a:p>
        </p:txBody>
      </p:sp>
      <p:sp>
        <p:nvSpPr>
          <p:cNvPr id="32"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43</a:t>
            </a: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880" y="8174375"/>
            <a:ext cx="924694" cy="924694"/>
          </a:xfrm>
          <a:prstGeom prst="rect">
            <a:avLst/>
          </a:prstGeom>
        </p:spPr>
      </p:pic>
      <p:sp>
        <p:nvSpPr>
          <p:cNvPr id="34" name="Rectangle 33">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1349255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4" name="Rectangle 3"/>
          <p:cNvSpPr/>
          <p:nvPr/>
        </p:nvSpPr>
        <p:spPr>
          <a:xfrm>
            <a:off x="143735" y="577366"/>
            <a:ext cx="1188146" cy="369332"/>
          </a:xfrm>
          <a:prstGeom prst="rect">
            <a:avLst/>
          </a:prstGeom>
        </p:spPr>
        <p:txBody>
          <a:bodyPr wrap="none">
            <a:spAutoFit/>
          </a:bodyPr>
          <a:lstStyle/>
          <a:p>
            <a:pPr lvl="0"/>
            <a:r>
              <a:rPr lang="en-GB" b="1" dirty="0">
                <a:solidFill>
                  <a:srgbClr val="000000"/>
                </a:solidFill>
                <a:latin typeface="Century Gothic" panose="020B0502020202020204" pitchFamily="34" charset="0"/>
              </a:rPr>
              <a:t>IR - to go</a:t>
            </a:r>
          </a:p>
        </p:txBody>
      </p:sp>
      <p:graphicFrame>
        <p:nvGraphicFramePr>
          <p:cNvPr id="6" name="Table 5"/>
          <p:cNvGraphicFramePr>
            <a:graphicFrameLocks noGrp="1"/>
          </p:cNvGraphicFramePr>
          <p:nvPr>
            <p:extLst>
              <p:ext uri="{D42A27DB-BD31-4B8C-83A1-F6EECF244321}">
                <p14:modId xmlns:p14="http://schemas.microsoft.com/office/powerpoint/2010/main" val="2734427810"/>
              </p:ext>
            </p:extLst>
          </p:nvPr>
        </p:nvGraphicFramePr>
        <p:xfrm>
          <a:off x="447305" y="5411523"/>
          <a:ext cx="2958315" cy="3618240"/>
        </p:xfrm>
        <a:graphic>
          <a:graphicData uri="http://schemas.openxmlformats.org/drawingml/2006/table">
            <a:tbl>
              <a:tblPr>
                <a:tableStyleId>{5940675A-B579-460E-94D1-54222C63F5DA}</a:tableStyleId>
              </a:tblPr>
              <a:tblGrid>
                <a:gridCol w="1444989">
                  <a:extLst>
                    <a:ext uri="{9D8B030D-6E8A-4147-A177-3AD203B41FA5}">
                      <a16:colId xmlns:a16="http://schemas.microsoft.com/office/drawing/2014/main" val="20000"/>
                    </a:ext>
                  </a:extLst>
                </a:gridCol>
                <a:gridCol w="1513326">
                  <a:extLst>
                    <a:ext uri="{9D8B030D-6E8A-4147-A177-3AD203B41FA5}">
                      <a16:colId xmlns:a16="http://schemas.microsoft.com/office/drawing/2014/main" val="20001"/>
                    </a:ext>
                  </a:extLst>
                </a:gridCol>
              </a:tblGrid>
              <a:tr h="293768">
                <a:tc>
                  <a:txBody>
                    <a:bodyPr/>
                    <a:lstStyle/>
                    <a:p>
                      <a:pPr algn="l" fontAlgn="b"/>
                      <a:r>
                        <a:rPr lang="en-GB" sz="1600" b="0" i="0" u="none" strike="noStrike" dirty="0" err="1">
                          <a:solidFill>
                            <a:srgbClr val="000000"/>
                          </a:solidFill>
                          <a:effectLst/>
                          <a:latin typeface="Century Gothic" panose="020B0502020202020204" pitchFamily="34" charset="0"/>
                        </a:rPr>
                        <a:t>vamos</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we go</a:t>
                      </a:r>
                    </a:p>
                  </a:txBody>
                  <a:tcPr marL="90000" marR="90000" marT="46800" marB="46800" anchor="b"/>
                </a:tc>
                <a:extLst>
                  <a:ext uri="{0D108BD9-81ED-4DB2-BD59-A6C34878D82A}">
                    <a16:rowId xmlns:a16="http://schemas.microsoft.com/office/drawing/2014/main" val="10000"/>
                  </a:ext>
                </a:extLst>
              </a:tr>
              <a:tr h="293768">
                <a:tc>
                  <a:txBody>
                    <a:bodyPr/>
                    <a:lstStyle/>
                    <a:p>
                      <a:pPr algn="l" fontAlgn="b"/>
                      <a:r>
                        <a:rPr lang="en-GB" sz="1600" b="0" i="0" u="none" strike="noStrike" dirty="0" err="1">
                          <a:solidFill>
                            <a:srgbClr val="000000"/>
                          </a:solidFill>
                          <a:effectLst/>
                          <a:latin typeface="Century Gothic" panose="020B0502020202020204" pitchFamily="34" charset="0"/>
                        </a:rPr>
                        <a:t>descubrir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to</a:t>
                      </a:r>
                      <a:r>
                        <a:rPr lang="en-GB" sz="1600" b="0" i="0" u="none" strike="noStrike" baseline="0" dirty="0">
                          <a:solidFill>
                            <a:srgbClr val="000000"/>
                          </a:solidFill>
                          <a:effectLst/>
                          <a:latin typeface="Century Gothic" panose="020B0502020202020204" pitchFamily="34" charset="0"/>
                        </a:rPr>
                        <a:t> discover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1"/>
                  </a:ext>
                </a:extLst>
              </a:tr>
              <a:tr h="293768">
                <a:tc>
                  <a:txBody>
                    <a:bodyPr/>
                    <a:lstStyle/>
                    <a:p>
                      <a:pPr algn="l" fontAlgn="b"/>
                      <a:r>
                        <a:rPr lang="en-GB" sz="1600" b="0" i="0" u="none" strike="noStrike" dirty="0" err="1">
                          <a:solidFill>
                            <a:srgbClr val="000000"/>
                          </a:solidFill>
                          <a:effectLst/>
                          <a:latin typeface="Century Gothic" panose="020B0502020202020204" pitchFamily="34" charset="0"/>
                        </a:rPr>
                        <a:t>visitar</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to visit</a:t>
                      </a:r>
                    </a:p>
                  </a:txBody>
                  <a:tcPr marL="90000" marR="90000" marT="46800" marB="46800" anchor="b"/>
                </a:tc>
                <a:extLst>
                  <a:ext uri="{0D108BD9-81ED-4DB2-BD59-A6C34878D82A}">
                    <a16:rowId xmlns:a16="http://schemas.microsoft.com/office/drawing/2014/main" val="10002"/>
                  </a:ext>
                </a:extLst>
              </a:tr>
              <a:tr h="293768">
                <a:tc>
                  <a:txBody>
                    <a:bodyPr/>
                    <a:lstStyle/>
                    <a:p>
                      <a:pPr algn="l" fontAlgn="b"/>
                      <a:r>
                        <a:rPr lang="en-GB" sz="1600" b="0" i="0" u="none" strike="noStrike" dirty="0" err="1">
                          <a:solidFill>
                            <a:srgbClr val="000000"/>
                          </a:solidFill>
                          <a:effectLst/>
                          <a:latin typeface="Century Gothic" panose="020B0502020202020204" pitchFamily="34" charset="0"/>
                        </a:rPr>
                        <a:t>marzo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March</a:t>
                      </a:r>
                    </a:p>
                  </a:txBody>
                  <a:tcPr marL="90000" marR="90000" marT="46800" marB="46800" anchor="b"/>
                </a:tc>
                <a:extLst>
                  <a:ext uri="{0D108BD9-81ED-4DB2-BD59-A6C34878D82A}">
                    <a16:rowId xmlns:a16="http://schemas.microsoft.com/office/drawing/2014/main" val="2956638614"/>
                  </a:ext>
                </a:extLst>
              </a:tr>
              <a:tr h="293768">
                <a:tc>
                  <a:txBody>
                    <a:bodyPr/>
                    <a:lstStyle/>
                    <a:p>
                      <a:pPr algn="l" fontAlgn="b"/>
                      <a:r>
                        <a:rPr lang="en-GB" sz="1600" b="0" i="0" u="none" strike="noStrike" dirty="0" err="1">
                          <a:solidFill>
                            <a:srgbClr val="000000"/>
                          </a:solidFill>
                          <a:effectLst/>
                          <a:latin typeface="Century Gothic" panose="020B0502020202020204" pitchFamily="34" charset="0"/>
                        </a:rPr>
                        <a:t>abril</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April</a:t>
                      </a:r>
                    </a:p>
                  </a:txBody>
                  <a:tcPr marL="90000" marR="90000" marT="46800" marB="46800" anchor="b"/>
                </a:tc>
                <a:extLst>
                  <a:ext uri="{0D108BD9-81ED-4DB2-BD59-A6C34878D82A}">
                    <a16:rowId xmlns:a16="http://schemas.microsoft.com/office/drawing/2014/main" val="10003"/>
                  </a:ext>
                </a:extLst>
              </a:tr>
              <a:tr h="293768">
                <a:tc>
                  <a:txBody>
                    <a:bodyPr/>
                    <a:lstStyle/>
                    <a:p>
                      <a:pPr algn="l" fontAlgn="b"/>
                      <a:r>
                        <a:rPr lang="en-GB" sz="1600" b="0" i="0" u="none" strike="noStrike" dirty="0">
                          <a:solidFill>
                            <a:srgbClr val="000000"/>
                          </a:solidFill>
                          <a:effectLst/>
                          <a:latin typeface="Century Gothic" panose="020B0502020202020204" pitchFamily="34" charset="0"/>
                        </a:rPr>
                        <a:t>el </a:t>
                      </a:r>
                      <a:r>
                        <a:rPr lang="en-GB" sz="1600" b="0" i="0" u="none" strike="noStrike" dirty="0" err="1">
                          <a:solidFill>
                            <a:srgbClr val="000000"/>
                          </a:solidFill>
                          <a:effectLst/>
                          <a:latin typeface="Century Gothic" panose="020B0502020202020204" pitchFamily="34" charset="0"/>
                        </a:rPr>
                        <a:t>extranjero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abroad</a:t>
                      </a:r>
                    </a:p>
                  </a:txBody>
                  <a:tcPr marL="90000" marR="90000" marT="46800" marB="46800" anchor="b"/>
                </a:tc>
                <a:extLst>
                  <a:ext uri="{0D108BD9-81ED-4DB2-BD59-A6C34878D82A}">
                    <a16:rowId xmlns:a16="http://schemas.microsoft.com/office/drawing/2014/main" val="10004"/>
                  </a:ext>
                </a:extLst>
              </a:tr>
              <a:tr h="293768">
                <a:tc>
                  <a:txBody>
                    <a:bodyPr/>
                    <a:lstStyle/>
                    <a:p>
                      <a:pPr algn="l" fontAlgn="b"/>
                      <a:r>
                        <a:rPr lang="en-GB" sz="1600" b="0" i="0" u="none" strike="noStrike" dirty="0">
                          <a:solidFill>
                            <a:srgbClr val="000000"/>
                          </a:solidFill>
                          <a:effectLst/>
                          <a:latin typeface="Century Gothic" panose="020B0502020202020204" pitchFamily="34" charset="0"/>
                        </a:rPr>
                        <a:t>el </a:t>
                      </a:r>
                      <a:r>
                        <a:rPr lang="en-GB" sz="1600" b="0" i="0" u="none" strike="noStrike" dirty="0" err="1">
                          <a:solidFill>
                            <a:srgbClr val="000000"/>
                          </a:solidFill>
                          <a:effectLst/>
                          <a:latin typeface="Century Gothic" panose="020B0502020202020204" pitchFamily="34" charset="0"/>
                        </a:rPr>
                        <a:t>mundo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world</a:t>
                      </a:r>
                    </a:p>
                  </a:txBody>
                  <a:tcPr marL="90000" marR="90000" marT="46800" marB="46800" anchor="b"/>
                </a:tc>
                <a:extLst>
                  <a:ext uri="{0D108BD9-81ED-4DB2-BD59-A6C34878D82A}">
                    <a16:rowId xmlns:a16="http://schemas.microsoft.com/office/drawing/2014/main" val="10005"/>
                  </a:ext>
                </a:extLst>
              </a:tr>
              <a:tr h="293768">
                <a:tc>
                  <a:txBody>
                    <a:bodyPr/>
                    <a:lstStyle/>
                    <a:p>
                      <a:pPr algn="l" fontAlgn="b"/>
                      <a:r>
                        <a:rPr lang="en-GB" sz="1600" b="0" i="0" u="none" strike="noStrike" dirty="0">
                          <a:solidFill>
                            <a:srgbClr val="000000"/>
                          </a:solidFill>
                          <a:effectLst/>
                          <a:latin typeface="Century Gothic" panose="020B0502020202020204" pitchFamily="34" charset="0"/>
                        </a:rPr>
                        <a:t>la parte</a:t>
                      </a: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part</a:t>
                      </a:r>
                    </a:p>
                  </a:txBody>
                  <a:tcPr marL="90000" marR="90000" marT="46800" marB="46800" anchor="b"/>
                </a:tc>
                <a:extLst>
                  <a:ext uri="{0D108BD9-81ED-4DB2-BD59-A6C34878D82A}">
                    <a16:rowId xmlns:a16="http://schemas.microsoft.com/office/drawing/2014/main" val="10006"/>
                  </a:ext>
                </a:extLst>
              </a:tr>
              <a:tr h="293768">
                <a:tc>
                  <a:txBody>
                    <a:bodyPr/>
                    <a:lstStyle/>
                    <a:p>
                      <a:pPr algn="l" fontAlgn="b"/>
                      <a:r>
                        <a:rPr lang="en-GB" sz="1600" b="0" i="0" u="none" strike="noStrike" dirty="0" err="1">
                          <a:solidFill>
                            <a:srgbClr val="000000"/>
                          </a:solidFill>
                          <a:effectLst/>
                          <a:latin typeface="Century Gothic" panose="020B0502020202020204" pitchFamily="34" charset="0"/>
                        </a:rPr>
                        <a:t>divertido</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600" b="0" i="0" u="none" strike="noStrike" dirty="0">
                          <a:solidFill>
                            <a:srgbClr val="000000"/>
                          </a:solidFill>
                          <a:effectLst/>
                          <a:latin typeface="Century Gothic" panose="020B0502020202020204" pitchFamily="34" charset="0"/>
                        </a:rPr>
                        <a:t>fun</a:t>
                      </a:r>
                    </a:p>
                  </a:txBody>
                  <a:tcPr marL="90000" marR="90000" marT="46800" marB="46800" anchor="b"/>
                </a:tc>
                <a:extLst>
                  <a:ext uri="{0D108BD9-81ED-4DB2-BD59-A6C34878D82A}">
                    <a16:rowId xmlns:a16="http://schemas.microsoft.com/office/drawing/2014/main" val="10007"/>
                  </a:ext>
                </a:extLst>
              </a:tr>
              <a:tr h="293768">
                <a:tc>
                  <a:txBody>
                    <a:bodyPr/>
                    <a:lstStyle/>
                    <a:p>
                      <a:pPr algn="l" fontAlgn="b"/>
                      <a:r>
                        <a:rPr lang="en-GB" sz="1600" b="0" i="0" u="none" strike="noStrike" dirty="0" err="1">
                          <a:solidFill>
                            <a:srgbClr val="000000"/>
                          </a:solidFill>
                          <a:effectLst/>
                          <a:latin typeface="Century Gothic" panose="020B0502020202020204" pitchFamily="34" charset="0"/>
                        </a:rPr>
                        <a:t>mañana</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b="0" i="0" u="none" strike="noStrike" dirty="0">
                          <a:solidFill>
                            <a:srgbClr val="000000"/>
                          </a:solidFill>
                          <a:effectLst/>
                          <a:latin typeface="Century Gothic" panose="020B0502020202020204" pitchFamily="34" charset="0"/>
                        </a:rPr>
                        <a:t>morning,</a:t>
                      </a:r>
                      <a:r>
                        <a:rPr lang="en-GB" sz="1600" b="0" i="0" u="none" strike="noStrike" baseline="0" dirty="0">
                          <a:solidFill>
                            <a:srgbClr val="000000"/>
                          </a:solidFill>
                          <a:effectLst/>
                          <a:latin typeface="Century Gothic" panose="020B0502020202020204" pitchFamily="34" charset="0"/>
                        </a:rPr>
                        <a:t> tomorrow</a:t>
                      </a:r>
                      <a:endParaRPr lang="en-GB" sz="16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845581329"/>
                  </a:ext>
                </a:extLst>
              </a:tr>
            </a:tbl>
          </a:graphicData>
        </a:graphic>
      </p:graphicFrame>
      <p:sp>
        <p:nvSpPr>
          <p:cNvPr id="7" name="Rectangle 6">
            <a:extLst>
              <a:ext uri="{FF2B5EF4-FFF2-40B4-BE49-F238E27FC236}">
                <a16:creationId xmlns:a16="http://schemas.microsoft.com/office/drawing/2014/main" id="{62EBD834-1E2D-44FA-960B-D5E01CB2C65F}"/>
              </a:ext>
            </a:extLst>
          </p:cNvPr>
          <p:cNvSpPr/>
          <p:nvPr/>
        </p:nvSpPr>
        <p:spPr>
          <a:xfrm>
            <a:off x="162269" y="4875233"/>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solidFill>
                  <a:srgbClr val="FFFFFF"/>
                </a:solidFill>
                <a:latin typeface="Century Gothic" panose="020B0502020202020204" pitchFamily="34" charset="0"/>
              </a:rPr>
              <a:t>Talking about future plans</a:t>
            </a:r>
          </a:p>
        </p:txBody>
      </p:sp>
      <p:sp>
        <p:nvSpPr>
          <p:cNvPr id="8" name="Rectangle 7">
            <a:extLst>
              <a:ext uri="{FF2B5EF4-FFF2-40B4-BE49-F238E27FC236}">
                <a16:creationId xmlns:a16="http://schemas.microsoft.com/office/drawing/2014/main" id="{187D3DE4-1B8E-4EF9-A0F4-FAE19AE97A2E}"/>
              </a:ext>
            </a:extLst>
          </p:cNvPr>
          <p:cNvSpPr/>
          <p:nvPr/>
        </p:nvSpPr>
        <p:spPr>
          <a:xfrm>
            <a:off x="5011554" y="4875233"/>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latin typeface="Century Gothic" panose="020B0502020202020204" pitchFamily="34" charset="0"/>
              </a:rPr>
              <a:t>Vocabulario</a:t>
            </a:r>
          </a:p>
        </p:txBody>
      </p:sp>
      <p:graphicFrame>
        <p:nvGraphicFramePr>
          <p:cNvPr id="9" name="Table 8"/>
          <p:cNvGraphicFramePr>
            <a:graphicFrameLocks noGrp="1"/>
          </p:cNvGraphicFramePr>
          <p:nvPr>
            <p:extLst>
              <p:ext uri="{D42A27DB-BD31-4B8C-83A1-F6EECF244321}">
                <p14:modId xmlns:p14="http://schemas.microsoft.com/office/powerpoint/2010/main" val="3341685794"/>
              </p:ext>
            </p:extLst>
          </p:nvPr>
        </p:nvGraphicFramePr>
        <p:xfrm>
          <a:off x="-100891" y="5464540"/>
          <a:ext cx="625156" cy="3359600"/>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335960">
                <a:tc>
                  <a:txBody>
                    <a:bodyPr/>
                    <a:lstStyle/>
                    <a:p>
                      <a:pPr algn="ct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1920909"/>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adv</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11" name="Rounded Rectangle 10"/>
          <p:cNvSpPr/>
          <p:nvPr/>
        </p:nvSpPr>
        <p:spPr>
          <a:xfrm>
            <a:off x="5011554" y="7497451"/>
            <a:ext cx="1656184" cy="648072"/>
          </a:xfrm>
          <a:prstGeom prst="roundRect">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Revisit vocab 3.2.3 &amp; 3.1.1</a:t>
            </a:r>
          </a:p>
        </p:txBody>
      </p:sp>
      <p:sp>
        <p:nvSpPr>
          <p:cNvPr id="2" name="Title 1">
            <a:extLst>
              <a:ext uri="{FF2B5EF4-FFF2-40B4-BE49-F238E27FC236}">
                <a16:creationId xmlns:a16="http://schemas.microsoft.com/office/drawing/2014/main" id="{951AC224-8A4F-9843-848A-6DE6366448A7}"/>
              </a:ext>
            </a:extLst>
          </p:cNvPr>
          <p:cNvSpPr>
            <a:spLocks noGrp="1"/>
          </p:cNvSpPr>
          <p:nvPr>
            <p:ph type="title"/>
          </p:nvPr>
        </p:nvSpPr>
        <p:spPr>
          <a:xfrm>
            <a:off x="190132" y="125403"/>
            <a:ext cx="1998473" cy="438829"/>
          </a:xfrm>
        </p:spPr>
        <p:txBody>
          <a:bodyPr/>
          <a:lstStyle/>
          <a:p>
            <a:r>
              <a:rPr lang="en-GB" sz="2000" b="1" dirty="0">
                <a:solidFill>
                  <a:srgbClr val="FFFFFF"/>
                </a:solidFill>
                <a:latin typeface="Century Gothic" panose="020B0502020202020204" pitchFamily="34" charset="0"/>
              </a:rPr>
              <a:t>T3.2 Semana 5</a:t>
            </a:r>
            <a:endParaRPr lang="en-US" sz="2000" dirty="0"/>
          </a:p>
        </p:txBody>
      </p:sp>
      <p:sp>
        <p:nvSpPr>
          <p:cNvPr id="12"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44</a:t>
            </a:r>
          </a:p>
        </p:txBody>
      </p:sp>
      <p:graphicFrame>
        <p:nvGraphicFramePr>
          <p:cNvPr id="13" name="Table 12"/>
          <p:cNvGraphicFramePr>
            <a:graphicFrameLocks noGrp="1"/>
          </p:cNvGraphicFramePr>
          <p:nvPr>
            <p:extLst>
              <p:ext uri="{D42A27DB-BD31-4B8C-83A1-F6EECF244321}">
                <p14:modId xmlns:p14="http://schemas.microsoft.com/office/powerpoint/2010/main" val="864912028"/>
              </p:ext>
            </p:extLst>
          </p:nvPr>
        </p:nvGraphicFramePr>
        <p:xfrm>
          <a:off x="175904" y="1023023"/>
          <a:ext cx="2605024" cy="1676400"/>
        </p:xfrm>
        <a:graphic>
          <a:graphicData uri="http://schemas.openxmlformats.org/drawingml/2006/table">
            <a:tbl>
              <a:tblPr firstRow="1" bandRow="1">
                <a:tableStyleId>{5940675A-B579-460E-94D1-54222C63F5DA}</a:tableStyleId>
              </a:tblPr>
              <a:tblGrid>
                <a:gridCol w="87683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283857">
                <a:tc gridSpan="2">
                  <a:txBody>
                    <a:bodyPr/>
                    <a:lstStyle/>
                    <a:p>
                      <a:pPr algn="ctr"/>
                      <a:r>
                        <a:rPr lang="en-GB" sz="1600" dirty="0">
                          <a:latin typeface="Century Gothic" panose="020B0502020202020204" pitchFamily="34" charset="0"/>
                        </a:rPr>
                        <a:t>verb IR [to go, going]</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000"/>
                  </a:ext>
                </a:extLst>
              </a:tr>
              <a:tr h="283857">
                <a:tc>
                  <a:txBody>
                    <a:bodyPr/>
                    <a:lstStyle/>
                    <a:p>
                      <a:r>
                        <a:rPr lang="en-GB" sz="1600" dirty="0" err="1">
                          <a:latin typeface="Century Gothic" panose="020B0502020202020204" pitchFamily="34" charset="0"/>
                        </a:rPr>
                        <a:t>voy</a:t>
                      </a:r>
                      <a:endParaRPr lang="en-GB" sz="16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I</a:t>
                      </a:r>
                      <a:r>
                        <a:rPr lang="en-GB" sz="1600" baseline="0" dirty="0">
                          <a:latin typeface="Century Gothic" panose="020B0502020202020204" pitchFamily="34" charset="0"/>
                        </a:rPr>
                        <a:t> </a:t>
                      </a:r>
                      <a:r>
                        <a:rPr lang="en-GB" sz="1600" dirty="0">
                          <a:latin typeface="Century Gothic" panose="020B0502020202020204" pitchFamily="34" charset="0"/>
                        </a:rPr>
                        <a:t>go</a:t>
                      </a:r>
                    </a:p>
                  </a:txBody>
                  <a:tcPr/>
                </a:tc>
                <a:extLst>
                  <a:ext uri="{0D108BD9-81ED-4DB2-BD59-A6C34878D82A}">
                    <a16:rowId xmlns:a16="http://schemas.microsoft.com/office/drawing/2014/main" val="10001"/>
                  </a:ext>
                </a:extLst>
              </a:tr>
              <a:tr h="283857">
                <a:tc>
                  <a:txBody>
                    <a:bodyPr/>
                    <a:lstStyle/>
                    <a:p>
                      <a:r>
                        <a:rPr lang="en-GB" sz="1600" dirty="0">
                          <a:latin typeface="Century Gothic" panose="020B0502020202020204" pitchFamily="34" charset="0"/>
                        </a:rPr>
                        <a:t>vas</a:t>
                      </a:r>
                    </a:p>
                  </a:txBody>
                  <a:tcPr/>
                </a:tc>
                <a:tc>
                  <a:txBody>
                    <a:bodyPr/>
                    <a:lstStyle/>
                    <a:p>
                      <a:r>
                        <a:rPr lang="en-GB" sz="1600" dirty="0">
                          <a:latin typeface="Century Gothic" panose="020B0502020202020204" pitchFamily="34" charset="0"/>
                        </a:rPr>
                        <a:t>you go</a:t>
                      </a:r>
                    </a:p>
                  </a:txBody>
                  <a:tcPr/>
                </a:tc>
                <a:extLst>
                  <a:ext uri="{0D108BD9-81ED-4DB2-BD59-A6C34878D82A}">
                    <a16:rowId xmlns:a16="http://schemas.microsoft.com/office/drawing/2014/main" val="10002"/>
                  </a:ext>
                </a:extLst>
              </a:tr>
              <a:tr h="283857">
                <a:tc>
                  <a:txBody>
                    <a:bodyPr/>
                    <a:lstStyle/>
                    <a:p>
                      <a:r>
                        <a:rPr lang="en-GB" sz="1600" dirty="0">
                          <a:latin typeface="Century Gothic" panose="020B0502020202020204" pitchFamily="34" charset="0"/>
                        </a:rPr>
                        <a:t>vas</a:t>
                      </a:r>
                    </a:p>
                  </a:txBody>
                  <a:tcPr/>
                </a:tc>
                <a:tc>
                  <a:txBody>
                    <a:bodyPr/>
                    <a:lstStyle/>
                    <a:p>
                      <a:r>
                        <a:rPr lang="en-GB" sz="1600" dirty="0">
                          <a:latin typeface="Century Gothic" panose="020B0502020202020204" pitchFamily="34" charset="0"/>
                        </a:rPr>
                        <a:t>he/she/it goes</a:t>
                      </a:r>
                    </a:p>
                  </a:txBody>
                  <a:tcPr/>
                </a:tc>
                <a:extLst>
                  <a:ext uri="{0D108BD9-81ED-4DB2-BD59-A6C34878D82A}">
                    <a16:rowId xmlns:a16="http://schemas.microsoft.com/office/drawing/2014/main" val="10003"/>
                  </a:ext>
                </a:extLst>
              </a:tr>
              <a:tr h="283857">
                <a:tc>
                  <a:txBody>
                    <a:bodyPr/>
                    <a:lstStyle/>
                    <a:p>
                      <a:r>
                        <a:rPr lang="en-GB" sz="1600" dirty="0" err="1">
                          <a:latin typeface="Century Gothic" panose="020B0502020202020204" pitchFamily="34" charset="0"/>
                        </a:rPr>
                        <a:t>vamos</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we go</a:t>
                      </a:r>
                    </a:p>
                  </a:txBody>
                  <a:tcPr/>
                </a:tc>
                <a:extLst>
                  <a:ext uri="{0D108BD9-81ED-4DB2-BD59-A6C34878D82A}">
                    <a16:rowId xmlns:a16="http://schemas.microsoft.com/office/drawing/2014/main" val="10004"/>
                  </a:ext>
                </a:extLst>
              </a:tr>
            </a:tbl>
          </a:graphicData>
        </a:graphic>
      </p:graphicFrame>
      <p:sp>
        <p:nvSpPr>
          <p:cNvPr id="14" name="TextBox 13"/>
          <p:cNvSpPr txBox="1"/>
          <p:nvPr/>
        </p:nvSpPr>
        <p:spPr>
          <a:xfrm>
            <a:off x="156571" y="2770837"/>
            <a:ext cx="6496979" cy="584775"/>
          </a:xfrm>
          <a:prstGeom prst="rect">
            <a:avLst/>
          </a:prstGeom>
          <a:noFill/>
        </p:spPr>
        <p:txBody>
          <a:bodyPr wrap="square" rtlCol="0">
            <a:spAutoFit/>
          </a:bodyPr>
          <a:lstStyle/>
          <a:p>
            <a:r>
              <a:rPr lang="en-GB" sz="1600" dirty="0">
                <a:latin typeface="Century Gothic" panose="020B0502020202020204" pitchFamily="34" charset="0"/>
              </a:rPr>
              <a:t>To state a future intention, use the present tense of </a:t>
            </a:r>
            <a:r>
              <a:rPr lang="en-GB" sz="1600" b="1" dirty="0">
                <a:latin typeface="Century Gothic" panose="020B0502020202020204" pitchFamily="34" charset="0"/>
              </a:rPr>
              <a:t>IR</a:t>
            </a:r>
            <a:r>
              <a:rPr lang="en-GB" sz="1600" dirty="0">
                <a:latin typeface="Century Gothic" panose="020B0502020202020204" pitchFamily="34" charset="0"/>
              </a:rPr>
              <a:t> plus ‘</a:t>
            </a:r>
            <a:r>
              <a:rPr lang="en-GB" sz="1600" b="1" dirty="0">
                <a:latin typeface="Century Gothic" panose="020B0502020202020204" pitchFamily="34" charset="0"/>
              </a:rPr>
              <a:t>a</a:t>
            </a:r>
            <a:r>
              <a:rPr lang="en-GB" sz="1600" dirty="0">
                <a:latin typeface="Century Gothic" panose="020B0502020202020204" pitchFamily="34" charset="0"/>
              </a:rPr>
              <a:t>’ and an </a:t>
            </a:r>
            <a:r>
              <a:rPr lang="en-GB" sz="1600" b="1" dirty="0">
                <a:latin typeface="Century Gothic" panose="020B0502020202020204" pitchFamily="34" charset="0"/>
              </a:rPr>
              <a:t>infinitive verb</a:t>
            </a:r>
            <a:r>
              <a:rPr lang="en-GB" sz="1600" dirty="0">
                <a:latin typeface="Century Gothic" panose="020B0502020202020204" pitchFamily="34" charset="0"/>
              </a:rPr>
              <a:t>:</a:t>
            </a:r>
          </a:p>
        </p:txBody>
      </p:sp>
      <p:sp>
        <p:nvSpPr>
          <p:cNvPr id="15" name="ZoneTexte 10">
            <a:extLst>
              <a:ext uri="{FF2B5EF4-FFF2-40B4-BE49-F238E27FC236}">
                <a16:creationId xmlns:a16="http://schemas.microsoft.com/office/drawing/2014/main" id="{D23524D3-9224-4D74-9CE0-4ED564673D55}"/>
              </a:ext>
            </a:extLst>
          </p:cNvPr>
          <p:cNvSpPr txBox="1"/>
          <p:nvPr/>
        </p:nvSpPr>
        <p:spPr>
          <a:xfrm>
            <a:off x="1271745" y="3336542"/>
            <a:ext cx="2448452" cy="338554"/>
          </a:xfrm>
          <a:prstGeom prst="rect">
            <a:avLst/>
          </a:prstGeom>
          <a:noFill/>
        </p:spPr>
        <p:txBody>
          <a:bodyPr wrap="square" rtlCol="0">
            <a:spAutoFit/>
          </a:bodyPr>
          <a:lstStyle/>
          <a:p>
            <a:pPr fontAlgn="auto">
              <a:spcBef>
                <a:spcPts val="0"/>
              </a:spcBef>
              <a:spcAft>
                <a:spcPts val="0"/>
              </a:spcAft>
            </a:pPr>
            <a:r>
              <a:rPr lang="fr-CA" sz="1600" b="1" dirty="0" err="1">
                <a:latin typeface="Century Gothic" panose="020F0302020204030204"/>
              </a:rPr>
              <a:t>Voy</a:t>
            </a:r>
            <a:r>
              <a:rPr lang="fr-CA" sz="1600" b="1" dirty="0">
                <a:latin typeface="Century Gothic" panose="020F0302020204030204"/>
              </a:rPr>
              <a:t> a </a:t>
            </a:r>
            <a:r>
              <a:rPr lang="fr-CA" sz="1600" b="1" dirty="0" err="1">
                <a:latin typeface="Century Gothic" panose="020F0302020204030204"/>
              </a:rPr>
              <a:t>visitar</a:t>
            </a:r>
            <a:r>
              <a:rPr lang="fr-CA" sz="1600" b="1" dirty="0">
                <a:latin typeface="Century Gothic" panose="020F0302020204030204"/>
              </a:rPr>
              <a:t> </a:t>
            </a:r>
            <a:r>
              <a:rPr lang="fr-CA" sz="1600" dirty="0" err="1">
                <a:latin typeface="Century Gothic" panose="020F0302020204030204"/>
              </a:rPr>
              <a:t>Italia</a:t>
            </a:r>
            <a:r>
              <a:rPr lang="fr-CA" sz="1600" dirty="0">
                <a:latin typeface="Century Gothic" panose="020F0302020204030204"/>
              </a:rPr>
              <a:t>.</a:t>
            </a:r>
            <a:endParaRPr lang="en-CA" sz="1600" dirty="0">
              <a:latin typeface="Century Gothic" panose="020F0302020204030204"/>
            </a:endParaRPr>
          </a:p>
        </p:txBody>
      </p:sp>
      <p:sp>
        <p:nvSpPr>
          <p:cNvPr id="16" name="ZoneTexte 10">
            <a:extLst>
              <a:ext uri="{FF2B5EF4-FFF2-40B4-BE49-F238E27FC236}">
                <a16:creationId xmlns:a16="http://schemas.microsoft.com/office/drawing/2014/main" id="{D23524D3-9224-4D74-9CE0-4ED564673D55}"/>
              </a:ext>
            </a:extLst>
          </p:cNvPr>
          <p:cNvSpPr txBox="1"/>
          <p:nvPr/>
        </p:nvSpPr>
        <p:spPr>
          <a:xfrm>
            <a:off x="3207531" y="3348607"/>
            <a:ext cx="4824536" cy="338554"/>
          </a:xfrm>
          <a:prstGeom prst="rect">
            <a:avLst/>
          </a:prstGeom>
          <a:noFill/>
        </p:spPr>
        <p:txBody>
          <a:bodyPr wrap="square" rtlCol="0">
            <a:spAutoFit/>
          </a:bodyPr>
          <a:lstStyle/>
          <a:p>
            <a:pPr fontAlgn="auto">
              <a:spcBef>
                <a:spcPts val="0"/>
              </a:spcBef>
              <a:spcAft>
                <a:spcPts val="0"/>
              </a:spcAft>
            </a:pPr>
            <a:r>
              <a:rPr lang="fr-CA" sz="1600" b="1" i="1" dirty="0">
                <a:latin typeface="Century Gothic" panose="020F0302020204030204"/>
              </a:rPr>
              <a:t>I </a:t>
            </a:r>
            <a:r>
              <a:rPr lang="fr-CA" sz="1600" b="1" i="1" dirty="0" err="1">
                <a:latin typeface="Century Gothic" panose="020F0302020204030204"/>
              </a:rPr>
              <a:t>am</a:t>
            </a:r>
            <a:r>
              <a:rPr lang="fr-CA" sz="1600" b="1" i="1" dirty="0">
                <a:latin typeface="Century Gothic" panose="020F0302020204030204"/>
              </a:rPr>
              <a:t> </a:t>
            </a:r>
            <a:r>
              <a:rPr lang="fr-CA" sz="1600" b="1" i="1" dirty="0" err="1">
                <a:latin typeface="Century Gothic" panose="020F0302020204030204"/>
              </a:rPr>
              <a:t>going</a:t>
            </a:r>
            <a:r>
              <a:rPr lang="fr-CA" sz="1600" b="1" i="1" dirty="0">
                <a:latin typeface="Century Gothic" panose="020F0302020204030204"/>
              </a:rPr>
              <a:t> to </a:t>
            </a:r>
            <a:r>
              <a:rPr lang="fr-CA" sz="1600" b="1" i="1" dirty="0" err="1">
                <a:latin typeface="Century Gothic" panose="020F0302020204030204"/>
              </a:rPr>
              <a:t>visit</a:t>
            </a:r>
            <a:r>
              <a:rPr lang="fr-CA" sz="1600" b="1" i="1" dirty="0">
                <a:latin typeface="Century Gothic" panose="020F0302020204030204"/>
              </a:rPr>
              <a:t> </a:t>
            </a:r>
            <a:r>
              <a:rPr lang="fr-CA" sz="1600" i="1" dirty="0" err="1">
                <a:latin typeface="Century Gothic" panose="020F0302020204030204"/>
              </a:rPr>
              <a:t>Italy</a:t>
            </a:r>
            <a:r>
              <a:rPr lang="fr-CA" sz="1600" i="1" dirty="0">
                <a:latin typeface="Century Gothic" panose="020F0302020204030204"/>
              </a:rPr>
              <a:t>.</a:t>
            </a:r>
            <a:endParaRPr lang="en-CA" sz="1600" i="1" dirty="0">
              <a:latin typeface="Century Gothic" panose="020F0302020204030204"/>
            </a:endParaRPr>
          </a:p>
        </p:txBody>
      </p:sp>
      <p:sp>
        <p:nvSpPr>
          <p:cNvPr id="17" name="ZoneTexte 10">
            <a:extLst>
              <a:ext uri="{FF2B5EF4-FFF2-40B4-BE49-F238E27FC236}">
                <a16:creationId xmlns:a16="http://schemas.microsoft.com/office/drawing/2014/main" id="{D23524D3-9224-4D74-9CE0-4ED564673D55}"/>
              </a:ext>
            </a:extLst>
          </p:cNvPr>
          <p:cNvSpPr txBox="1"/>
          <p:nvPr/>
        </p:nvSpPr>
        <p:spPr>
          <a:xfrm>
            <a:off x="791210" y="3707693"/>
            <a:ext cx="2448452" cy="338554"/>
          </a:xfrm>
          <a:prstGeom prst="rect">
            <a:avLst/>
          </a:prstGeom>
          <a:noFill/>
        </p:spPr>
        <p:txBody>
          <a:bodyPr wrap="square" rtlCol="0">
            <a:spAutoFit/>
          </a:bodyPr>
          <a:lstStyle/>
          <a:p>
            <a:pPr fontAlgn="auto">
              <a:spcBef>
                <a:spcPts val="0"/>
              </a:spcBef>
              <a:spcAft>
                <a:spcPts val="0"/>
              </a:spcAft>
            </a:pPr>
            <a:r>
              <a:rPr lang="fr-CA" sz="1600" b="1" dirty="0">
                <a:latin typeface="Century Gothic" panose="020F0302020204030204"/>
              </a:rPr>
              <a:t>Vas a </a:t>
            </a:r>
            <a:r>
              <a:rPr lang="fr-CA" sz="1600" b="1" dirty="0" err="1">
                <a:latin typeface="Century Gothic" panose="020F0302020204030204"/>
              </a:rPr>
              <a:t>disfrutar</a:t>
            </a:r>
            <a:r>
              <a:rPr lang="fr-CA" sz="1600" b="1" dirty="0">
                <a:latin typeface="Century Gothic" panose="020F0302020204030204"/>
              </a:rPr>
              <a:t> </a:t>
            </a:r>
            <a:r>
              <a:rPr lang="fr-CA" sz="1600" dirty="0">
                <a:latin typeface="Century Gothic" panose="020F0302020204030204"/>
              </a:rPr>
              <a:t>Francia.</a:t>
            </a:r>
            <a:endParaRPr lang="en-CA" sz="1600" dirty="0">
              <a:latin typeface="Century Gothic" panose="020F0302020204030204"/>
            </a:endParaRPr>
          </a:p>
        </p:txBody>
      </p:sp>
      <p:sp>
        <p:nvSpPr>
          <p:cNvPr id="18" name="ZoneTexte 10">
            <a:extLst>
              <a:ext uri="{FF2B5EF4-FFF2-40B4-BE49-F238E27FC236}">
                <a16:creationId xmlns:a16="http://schemas.microsoft.com/office/drawing/2014/main" id="{D23524D3-9224-4D74-9CE0-4ED564673D55}"/>
              </a:ext>
            </a:extLst>
          </p:cNvPr>
          <p:cNvSpPr txBox="1"/>
          <p:nvPr/>
        </p:nvSpPr>
        <p:spPr>
          <a:xfrm>
            <a:off x="3207531" y="3720827"/>
            <a:ext cx="4824536" cy="338554"/>
          </a:xfrm>
          <a:prstGeom prst="rect">
            <a:avLst/>
          </a:prstGeom>
          <a:noFill/>
        </p:spPr>
        <p:txBody>
          <a:bodyPr wrap="square" rtlCol="0">
            <a:spAutoFit/>
          </a:bodyPr>
          <a:lstStyle/>
          <a:p>
            <a:pPr fontAlgn="auto">
              <a:spcBef>
                <a:spcPts val="0"/>
              </a:spcBef>
              <a:spcAft>
                <a:spcPts val="0"/>
              </a:spcAft>
            </a:pPr>
            <a:r>
              <a:rPr lang="fr-CA" sz="1600" b="1" i="1" dirty="0">
                <a:latin typeface="Century Gothic" panose="020F0302020204030204"/>
              </a:rPr>
              <a:t>You are </a:t>
            </a:r>
            <a:r>
              <a:rPr lang="fr-CA" sz="1600" b="1" i="1" dirty="0" err="1">
                <a:latin typeface="Century Gothic" panose="020F0302020204030204"/>
              </a:rPr>
              <a:t>going</a:t>
            </a:r>
            <a:r>
              <a:rPr lang="fr-CA" sz="1600" b="1" i="1" dirty="0">
                <a:latin typeface="Century Gothic" panose="020F0302020204030204"/>
              </a:rPr>
              <a:t> to </a:t>
            </a:r>
            <a:r>
              <a:rPr lang="fr-CA" sz="1600" b="1" i="1" dirty="0" err="1">
                <a:latin typeface="Century Gothic" panose="020F0302020204030204"/>
              </a:rPr>
              <a:t>enjoy</a:t>
            </a:r>
            <a:r>
              <a:rPr lang="fr-CA" sz="1600" b="1" i="1" dirty="0">
                <a:latin typeface="Century Gothic" panose="020F0302020204030204"/>
              </a:rPr>
              <a:t> </a:t>
            </a:r>
            <a:r>
              <a:rPr lang="fr-CA" sz="1600" i="1" dirty="0">
                <a:latin typeface="Century Gothic" panose="020F0302020204030204"/>
              </a:rPr>
              <a:t>France.</a:t>
            </a:r>
            <a:endParaRPr lang="en-CA" sz="1600" i="1" dirty="0">
              <a:latin typeface="Century Gothic" panose="020F0302020204030204"/>
            </a:endParaRPr>
          </a:p>
        </p:txBody>
      </p:sp>
      <p:sp>
        <p:nvSpPr>
          <p:cNvPr id="19" name="ZoneTexte 10">
            <a:extLst>
              <a:ext uri="{FF2B5EF4-FFF2-40B4-BE49-F238E27FC236}">
                <a16:creationId xmlns:a16="http://schemas.microsoft.com/office/drawing/2014/main" id="{D23524D3-9224-4D74-9CE0-4ED564673D55}"/>
              </a:ext>
            </a:extLst>
          </p:cNvPr>
          <p:cNvSpPr txBox="1"/>
          <p:nvPr/>
        </p:nvSpPr>
        <p:spPr>
          <a:xfrm>
            <a:off x="930290" y="4085586"/>
            <a:ext cx="2448452" cy="338554"/>
          </a:xfrm>
          <a:prstGeom prst="rect">
            <a:avLst/>
          </a:prstGeom>
          <a:noFill/>
        </p:spPr>
        <p:txBody>
          <a:bodyPr wrap="square" rtlCol="0">
            <a:spAutoFit/>
          </a:bodyPr>
          <a:lstStyle/>
          <a:p>
            <a:pPr fontAlgn="auto">
              <a:spcBef>
                <a:spcPts val="0"/>
              </a:spcBef>
              <a:spcAft>
                <a:spcPts val="0"/>
              </a:spcAft>
            </a:pPr>
            <a:r>
              <a:rPr lang="fr-CA" sz="1600" b="1" dirty="0">
                <a:latin typeface="Century Gothic" panose="020F0302020204030204"/>
              </a:rPr>
              <a:t>Va a </a:t>
            </a:r>
            <a:r>
              <a:rPr lang="fr-CA" sz="1600" b="1" dirty="0" err="1">
                <a:latin typeface="Century Gothic" panose="020F0302020204030204"/>
              </a:rPr>
              <a:t>viajar</a:t>
            </a:r>
            <a:r>
              <a:rPr lang="fr-CA" sz="1600" b="1" dirty="0">
                <a:latin typeface="Century Gothic" panose="020F0302020204030204"/>
              </a:rPr>
              <a:t> </a:t>
            </a:r>
            <a:r>
              <a:rPr lang="fr-CA" sz="1600" dirty="0">
                <a:latin typeface="Century Gothic" panose="020F0302020204030204"/>
              </a:rPr>
              <a:t>a</a:t>
            </a:r>
            <a:r>
              <a:rPr lang="fr-CA" sz="1600" b="1" dirty="0">
                <a:latin typeface="Century Gothic" panose="020F0302020204030204"/>
              </a:rPr>
              <a:t> </a:t>
            </a:r>
            <a:r>
              <a:rPr lang="fr-CA" sz="1600" dirty="0">
                <a:latin typeface="Century Gothic" panose="020F0302020204030204"/>
              </a:rPr>
              <a:t>España.</a:t>
            </a:r>
            <a:endParaRPr lang="en-CA" sz="1600" dirty="0">
              <a:latin typeface="Century Gothic" panose="020F0302020204030204"/>
            </a:endParaRPr>
          </a:p>
        </p:txBody>
      </p:sp>
      <p:sp>
        <p:nvSpPr>
          <p:cNvPr id="20" name="ZoneTexte 10">
            <a:extLst>
              <a:ext uri="{FF2B5EF4-FFF2-40B4-BE49-F238E27FC236}">
                <a16:creationId xmlns:a16="http://schemas.microsoft.com/office/drawing/2014/main" id="{D23524D3-9224-4D74-9CE0-4ED564673D55}"/>
              </a:ext>
            </a:extLst>
          </p:cNvPr>
          <p:cNvSpPr txBox="1"/>
          <p:nvPr/>
        </p:nvSpPr>
        <p:spPr>
          <a:xfrm>
            <a:off x="144277" y="4432437"/>
            <a:ext cx="3564373" cy="338554"/>
          </a:xfrm>
          <a:prstGeom prst="rect">
            <a:avLst/>
          </a:prstGeom>
          <a:noFill/>
        </p:spPr>
        <p:txBody>
          <a:bodyPr wrap="square" rtlCol="0">
            <a:spAutoFit/>
          </a:bodyPr>
          <a:lstStyle/>
          <a:p>
            <a:pPr fontAlgn="auto">
              <a:spcBef>
                <a:spcPts val="0"/>
              </a:spcBef>
              <a:spcAft>
                <a:spcPts val="0"/>
              </a:spcAft>
            </a:pPr>
            <a:r>
              <a:rPr lang="fr-CA" sz="1600" b="1" dirty="0">
                <a:latin typeface="Century Gothic" panose="020F0302020204030204"/>
              </a:rPr>
              <a:t>¡</a:t>
            </a:r>
            <a:r>
              <a:rPr lang="fr-CA" sz="1600" b="1" dirty="0" err="1">
                <a:latin typeface="Century Gothic" panose="020F0302020204030204"/>
              </a:rPr>
              <a:t>Vamos</a:t>
            </a:r>
            <a:r>
              <a:rPr lang="fr-CA" sz="1600" b="1" dirty="0">
                <a:latin typeface="Century Gothic" panose="020F0302020204030204"/>
              </a:rPr>
              <a:t> a </a:t>
            </a:r>
            <a:r>
              <a:rPr lang="fr-CA" sz="1600" b="1" dirty="0" err="1">
                <a:latin typeface="Century Gothic" panose="020F0302020204030204"/>
              </a:rPr>
              <a:t>descubrir</a:t>
            </a:r>
            <a:r>
              <a:rPr lang="fr-CA" sz="1600" b="1" dirty="0">
                <a:latin typeface="Century Gothic" panose="020F0302020204030204"/>
              </a:rPr>
              <a:t> </a:t>
            </a:r>
            <a:r>
              <a:rPr lang="fr-CA" sz="1600" dirty="0">
                <a:latin typeface="Century Gothic" panose="020F0302020204030204"/>
              </a:rPr>
              <a:t>el </a:t>
            </a:r>
            <a:r>
              <a:rPr lang="fr-CA" sz="1600" dirty="0" err="1">
                <a:latin typeface="Century Gothic" panose="020F0302020204030204"/>
              </a:rPr>
              <a:t>mundo</a:t>
            </a:r>
            <a:r>
              <a:rPr lang="fr-CA" sz="1600" dirty="0">
                <a:latin typeface="Century Gothic" panose="020F0302020204030204"/>
              </a:rPr>
              <a:t>!</a:t>
            </a:r>
            <a:endParaRPr lang="en-CA" sz="1600" dirty="0">
              <a:latin typeface="Century Gothic" panose="020F0302020204030204"/>
            </a:endParaRPr>
          </a:p>
        </p:txBody>
      </p:sp>
      <p:sp>
        <p:nvSpPr>
          <p:cNvPr id="21" name="ZoneTexte 10">
            <a:extLst>
              <a:ext uri="{FF2B5EF4-FFF2-40B4-BE49-F238E27FC236}">
                <a16:creationId xmlns:a16="http://schemas.microsoft.com/office/drawing/2014/main" id="{D23524D3-9224-4D74-9CE0-4ED564673D55}"/>
              </a:ext>
            </a:extLst>
          </p:cNvPr>
          <p:cNvSpPr txBox="1"/>
          <p:nvPr/>
        </p:nvSpPr>
        <p:spPr>
          <a:xfrm>
            <a:off x="3217875" y="4452352"/>
            <a:ext cx="4464496" cy="338554"/>
          </a:xfrm>
          <a:prstGeom prst="rect">
            <a:avLst/>
          </a:prstGeom>
          <a:noFill/>
        </p:spPr>
        <p:txBody>
          <a:bodyPr wrap="square" rtlCol="0">
            <a:spAutoFit/>
          </a:bodyPr>
          <a:lstStyle/>
          <a:p>
            <a:pPr fontAlgn="auto">
              <a:spcBef>
                <a:spcPts val="0"/>
              </a:spcBef>
              <a:spcAft>
                <a:spcPts val="0"/>
              </a:spcAft>
            </a:pPr>
            <a:r>
              <a:rPr lang="fr-CA" sz="1600" b="1" i="1" dirty="0" err="1">
                <a:latin typeface="Century Gothic" panose="020F0302020204030204"/>
              </a:rPr>
              <a:t>We</a:t>
            </a:r>
            <a:r>
              <a:rPr lang="fr-CA" sz="1600" b="1" i="1" dirty="0">
                <a:latin typeface="Century Gothic" panose="020F0302020204030204"/>
              </a:rPr>
              <a:t> are </a:t>
            </a:r>
            <a:r>
              <a:rPr lang="fr-CA" sz="1600" b="1" i="1" dirty="0" err="1">
                <a:latin typeface="Century Gothic" panose="020F0302020204030204"/>
              </a:rPr>
              <a:t>going</a:t>
            </a:r>
            <a:r>
              <a:rPr lang="fr-CA" sz="1600" b="1" i="1" dirty="0">
                <a:latin typeface="Century Gothic" panose="020F0302020204030204"/>
              </a:rPr>
              <a:t> to </a:t>
            </a:r>
            <a:r>
              <a:rPr lang="fr-CA" sz="1600" b="1" i="1" dirty="0" err="1">
                <a:latin typeface="Century Gothic" panose="020F0302020204030204"/>
              </a:rPr>
              <a:t>discover</a:t>
            </a:r>
            <a:r>
              <a:rPr lang="fr-CA" sz="1600" b="1" i="1" dirty="0">
                <a:latin typeface="Century Gothic" panose="020F0302020204030204"/>
              </a:rPr>
              <a:t> </a:t>
            </a:r>
            <a:r>
              <a:rPr lang="fr-CA" sz="1600" i="1" dirty="0">
                <a:latin typeface="Century Gothic" panose="020F0302020204030204"/>
              </a:rPr>
              <a:t>the world!</a:t>
            </a:r>
            <a:endParaRPr lang="en-CA" sz="1600" i="1" dirty="0">
              <a:latin typeface="Century Gothic" panose="020F0302020204030204"/>
            </a:endParaRPr>
          </a:p>
        </p:txBody>
      </p:sp>
      <p:sp>
        <p:nvSpPr>
          <p:cNvPr id="22" name="ZoneTexte 10">
            <a:extLst>
              <a:ext uri="{FF2B5EF4-FFF2-40B4-BE49-F238E27FC236}">
                <a16:creationId xmlns:a16="http://schemas.microsoft.com/office/drawing/2014/main" id="{D23524D3-9224-4D74-9CE0-4ED564673D55}"/>
              </a:ext>
            </a:extLst>
          </p:cNvPr>
          <p:cNvSpPr txBox="1"/>
          <p:nvPr/>
        </p:nvSpPr>
        <p:spPr>
          <a:xfrm>
            <a:off x="3239662" y="4076182"/>
            <a:ext cx="4824536" cy="338554"/>
          </a:xfrm>
          <a:prstGeom prst="rect">
            <a:avLst/>
          </a:prstGeom>
          <a:noFill/>
        </p:spPr>
        <p:txBody>
          <a:bodyPr wrap="square" rtlCol="0">
            <a:spAutoFit/>
          </a:bodyPr>
          <a:lstStyle/>
          <a:p>
            <a:pPr fontAlgn="auto">
              <a:spcBef>
                <a:spcPts val="0"/>
              </a:spcBef>
              <a:spcAft>
                <a:spcPts val="0"/>
              </a:spcAft>
            </a:pPr>
            <a:r>
              <a:rPr lang="fr-CA" sz="1600" b="1" i="1" dirty="0">
                <a:latin typeface="Century Gothic" panose="020F0302020204030204"/>
              </a:rPr>
              <a:t>S/</a:t>
            </a:r>
            <a:r>
              <a:rPr lang="fr-CA" sz="1600" b="1" i="1" dirty="0" err="1">
                <a:latin typeface="Century Gothic" panose="020F0302020204030204"/>
              </a:rPr>
              <a:t>he</a:t>
            </a:r>
            <a:r>
              <a:rPr lang="fr-CA" sz="1600" b="1" i="1" dirty="0">
                <a:latin typeface="Century Gothic" panose="020F0302020204030204"/>
              </a:rPr>
              <a:t> </a:t>
            </a:r>
            <a:r>
              <a:rPr lang="fr-CA" sz="1600" b="1" i="1" dirty="0" err="1">
                <a:latin typeface="Century Gothic" panose="020F0302020204030204"/>
              </a:rPr>
              <a:t>is</a:t>
            </a:r>
            <a:r>
              <a:rPr lang="fr-CA" sz="1600" b="1" i="1" dirty="0">
                <a:latin typeface="Century Gothic" panose="020F0302020204030204"/>
              </a:rPr>
              <a:t> </a:t>
            </a:r>
            <a:r>
              <a:rPr lang="fr-CA" sz="1600" b="1" i="1" dirty="0" err="1">
                <a:latin typeface="Century Gothic" panose="020F0302020204030204"/>
              </a:rPr>
              <a:t>going</a:t>
            </a:r>
            <a:r>
              <a:rPr lang="fr-CA" sz="1600" b="1" i="1" dirty="0">
                <a:latin typeface="Century Gothic" panose="020F0302020204030204"/>
              </a:rPr>
              <a:t> to </a:t>
            </a:r>
            <a:r>
              <a:rPr lang="fr-CA" sz="1600" b="1" i="1" dirty="0" err="1">
                <a:latin typeface="Century Gothic" panose="020F0302020204030204"/>
              </a:rPr>
              <a:t>travel</a:t>
            </a:r>
            <a:r>
              <a:rPr lang="fr-CA" sz="1600" b="1" i="1" dirty="0">
                <a:latin typeface="Century Gothic" panose="020F0302020204030204"/>
              </a:rPr>
              <a:t> </a:t>
            </a:r>
            <a:r>
              <a:rPr lang="fr-CA" sz="1600" i="1" dirty="0">
                <a:latin typeface="Century Gothic" panose="020F0302020204030204"/>
              </a:rPr>
              <a:t>to Spain.</a:t>
            </a:r>
            <a:endParaRPr lang="en-CA" sz="1600" i="1" dirty="0">
              <a:latin typeface="Century Gothic" panose="020F0302020204030204"/>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150" y="757411"/>
            <a:ext cx="3047042" cy="1964707"/>
          </a:xfrm>
          <a:prstGeom prst="rect">
            <a:avLst/>
          </a:prstGeom>
          <a:effectLst>
            <a:outerShdw blurRad="50800" dist="38100" dir="5400000" algn="t" rotWithShape="0">
              <a:prstClr val="black">
                <a:alpha val="40000"/>
              </a:prstClr>
            </a:outerShdw>
          </a:effectLst>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2646" y="6272341"/>
            <a:ext cx="1153999" cy="1153999"/>
          </a:xfrm>
          <a:prstGeom prst="rect">
            <a:avLst/>
          </a:prstGeom>
        </p:spPr>
      </p:pic>
      <p:sp>
        <p:nvSpPr>
          <p:cNvPr id="25" name="Rectangle 24">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41007698"/>
              </p:ext>
            </p:extLst>
          </p:nvPr>
        </p:nvGraphicFramePr>
        <p:xfrm>
          <a:off x="4034257" y="5446545"/>
          <a:ext cx="2664296" cy="674880"/>
        </p:xfrm>
        <a:graphic>
          <a:graphicData uri="http://schemas.openxmlformats.org/drawingml/2006/table">
            <a:tbl>
              <a:tblPr>
                <a:tableStyleId>{5940675A-B579-460E-94D1-54222C63F5DA}</a:tableStyleId>
              </a:tblPr>
              <a:tblGrid>
                <a:gridCol w="1440160">
                  <a:extLst>
                    <a:ext uri="{9D8B030D-6E8A-4147-A177-3AD203B41FA5}">
                      <a16:colId xmlns:a16="http://schemas.microsoft.com/office/drawing/2014/main" val="4122829462"/>
                    </a:ext>
                  </a:extLst>
                </a:gridCol>
                <a:gridCol w="1224136">
                  <a:extLst>
                    <a:ext uri="{9D8B030D-6E8A-4147-A177-3AD203B41FA5}">
                      <a16:colId xmlns:a16="http://schemas.microsoft.com/office/drawing/2014/main" val="4008977639"/>
                    </a:ext>
                  </a:extLst>
                </a:gridCol>
              </a:tblGrid>
              <a:tr h="293768">
                <a:tc>
                  <a:txBody>
                    <a:bodyPr/>
                    <a:lstStyle/>
                    <a:p>
                      <a:pPr algn="l" fontAlgn="b"/>
                      <a:r>
                        <a:rPr lang="en-GB" sz="1600" b="0" i="0" u="none" strike="noStrike" dirty="0" err="1">
                          <a:solidFill>
                            <a:srgbClr val="000000"/>
                          </a:solidFill>
                          <a:effectLst/>
                          <a:latin typeface="Century Gothic" panose="020B0502020202020204" pitchFamily="34" charset="0"/>
                        </a:rPr>
                        <a:t>porque</a:t>
                      </a:r>
                      <a:endParaRPr lang="en-GB" sz="1600" b="0" i="0" u="none" strike="noStrike" dirty="0">
                        <a:solidFill>
                          <a:srgbClr val="000000"/>
                        </a:solidFill>
                        <a:effectLst/>
                        <a:latin typeface="Century Gothic" panose="020B0502020202020204" pitchFamily="34" charset="0"/>
                      </a:endParaRPr>
                    </a:p>
                  </a:txBody>
                  <a:tcPr marL="90000" marR="90000" marT="46800" marB="46800" anchor="b">
                    <a:noFill/>
                  </a:tcPr>
                </a:tc>
                <a:tc>
                  <a:txBody>
                    <a:bodyPr/>
                    <a:lstStyle/>
                    <a:p>
                      <a:pPr algn="l" fontAlgn="b"/>
                      <a:r>
                        <a:rPr lang="en-GB" sz="1600" b="0" i="0" u="none" strike="noStrike" dirty="0">
                          <a:solidFill>
                            <a:srgbClr val="000000"/>
                          </a:solidFill>
                          <a:effectLst/>
                          <a:latin typeface="Century Gothic" panose="020B0502020202020204" pitchFamily="34" charset="0"/>
                        </a:rPr>
                        <a:t>because</a:t>
                      </a:r>
                    </a:p>
                  </a:txBody>
                  <a:tcPr marL="90000" marR="90000" marT="46800" marB="46800" anchor="b">
                    <a:noFill/>
                  </a:tcPr>
                </a:tc>
                <a:extLst>
                  <a:ext uri="{0D108BD9-81ED-4DB2-BD59-A6C34878D82A}">
                    <a16:rowId xmlns:a16="http://schemas.microsoft.com/office/drawing/2014/main" val="3657506240"/>
                  </a:ext>
                </a:extLst>
              </a:tr>
              <a:tr h="293768">
                <a:tc>
                  <a:txBody>
                    <a:bodyPr/>
                    <a:lstStyle/>
                    <a:p>
                      <a:pPr algn="l" fontAlgn="b"/>
                      <a:r>
                        <a:rPr lang="en-GB" sz="1600" b="0" i="0" u="none" strike="noStrike" dirty="0">
                          <a:solidFill>
                            <a:srgbClr val="000000"/>
                          </a:solidFill>
                          <a:effectLst/>
                          <a:latin typeface="Century Gothic" panose="020B0502020202020204" pitchFamily="34" charset="0"/>
                        </a:rPr>
                        <a:t>¿por</a:t>
                      </a:r>
                      <a:r>
                        <a:rPr lang="en-GB" sz="1600" b="0" i="0" u="none" strike="noStrike" baseline="0" dirty="0">
                          <a:solidFill>
                            <a:srgbClr val="000000"/>
                          </a:solidFill>
                          <a:effectLst/>
                          <a:latin typeface="Century Gothic" panose="020B0502020202020204" pitchFamily="34" charset="0"/>
                        </a:rPr>
                        <a:t> qué…?</a:t>
                      </a:r>
                      <a:endParaRPr lang="en-GB" sz="1600" b="0" i="0" u="none" strike="noStrike" dirty="0">
                        <a:solidFill>
                          <a:srgbClr val="000000"/>
                        </a:solidFill>
                        <a:effectLst/>
                        <a:latin typeface="Century Gothic" panose="020B0502020202020204" pitchFamily="34" charset="0"/>
                      </a:endParaRPr>
                    </a:p>
                  </a:txBody>
                  <a:tcPr marL="90000" marR="90000" marT="46800" marB="46800" anchor="b">
                    <a:noFill/>
                  </a:tcPr>
                </a:tc>
                <a:tc>
                  <a:txBody>
                    <a:bodyPr/>
                    <a:lstStyle/>
                    <a:p>
                      <a:pPr algn="l" fontAlgn="b"/>
                      <a:r>
                        <a:rPr lang="en-GB" sz="1600" b="0" i="0" u="none" strike="noStrike" dirty="0">
                          <a:solidFill>
                            <a:srgbClr val="000000"/>
                          </a:solidFill>
                          <a:effectLst/>
                          <a:latin typeface="Century Gothic" panose="020B0502020202020204" pitchFamily="34" charset="0"/>
                        </a:rPr>
                        <a:t>why…?</a:t>
                      </a:r>
                    </a:p>
                  </a:txBody>
                  <a:tcPr marL="90000" marR="90000" marT="46800" marB="46800" anchor="b">
                    <a:noFill/>
                  </a:tcPr>
                </a:tc>
                <a:extLst>
                  <a:ext uri="{0D108BD9-81ED-4DB2-BD59-A6C34878D82A}">
                    <a16:rowId xmlns:a16="http://schemas.microsoft.com/office/drawing/2014/main" val="26254641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4700472"/>
              </p:ext>
            </p:extLst>
          </p:nvPr>
        </p:nvGraphicFramePr>
        <p:xfrm>
          <a:off x="3379358" y="5449505"/>
          <a:ext cx="625156" cy="671920"/>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835367491"/>
                    </a:ext>
                  </a:extLst>
                </a:gridCol>
              </a:tblGrid>
              <a:tr h="335960">
                <a:tc>
                  <a:txBody>
                    <a:bodyPr/>
                    <a:lstStyle/>
                    <a:p>
                      <a:pPr algn="ctr"/>
                      <a:r>
                        <a:rPr lang="en-GB" sz="1400" i="1" dirty="0" err="1">
                          <a:latin typeface="Century Gothic" panose="020B0502020202020204" pitchFamily="34" charset="0"/>
                        </a:rPr>
                        <a:t>conj</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3249509"/>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75311522"/>
                  </a:ext>
                </a:extLst>
              </a:tr>
            </a:tbl>
          </a:graphicData>
        </a:graphic>
      </p:graphicFrame>
    </p:spTree>
    <p:extLst>
      <p:ext uri="{BB962C8B-B14F-4D97-AF65-F5344CB8AC3E}">
        <p14:creationId xmlns:p14="http://schemas.microsoft.com/office/powerpoint/2010/main" val="1762022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4" name="Rectangle 3"/>
          <p:cNvSpPr/>
          <p:nvPr/>
        </p:nvSpPr>
        <p:spPr>
          <a:xfrm>
            <a:off x="1513641" y="592538"/>
            <a:ext cx="3717684" cy="461665"/>
          </a:xfrm>
          <a:prstGeom prst="rect">
            <a:avLst/>
          </a:prstGeom>
        </p:spPr>
        <p:txBody>
          <a:bodyPr wrap="none">
            <a:spAutoFit/>
          </a:bodyPr>
          <a:lstStyle/>
          <a:p>
            <a:r>
              <a:rPr lang="en-GB" sz="2400" b="1" dirty="0">
                <a:solidFill>
                  <a:srgbClr val="000000"/>
                </a:solidFill>
                <a:latin typeface="Century Gothic" panose="020B0502020202020204" pitchFamily="34" charset="0"/>
              </a:rPr>
              <a:t>La playa </a:t>
            </a:r>
            <a:r>
              <a:rPr lang="en-GB" dirty="0">
                <a:solidFill>
                  <a:srgbClr val="000000"/>
                </a:solidFill>
                <a:latin typeface="Century Gothic" panose="020B0502020202020204" pitchFamily="34" charset="0"/>
              </a:rPr>
              <a:t>(</a:t>
            </a:r>
            <a:r>
              <a:rPr lang="en-GB" dirty="0">
                <a:latin typeface="Century Gothic" panose="020B0502020202020204" pitchFamily="34" charset="0"/>
              </a:rPr>
              <a:t>Juan Guinea Díaz</a:t>
            </a:r>
            <a:r>
              <a:rPr lang="en-GB" dirty="0">
                <a:solidFill>
                  <a:srgbClr val="000000"/>
                </a:solidFill>
                <a:latin typeface="Century Gothic" panose="020B0502020202020204" pitchFamily="34" charset="0"/>
              </a:rPr>
              <a:t>)</a:t>
            </a:r>
            <a:endParaRPr lang="en-GB" dirty="0">
              <a:latin typeface="Century Gothic" panose="020B0502020202020204" pitchFamily="34" charset="0"/>
            </a:endParaRPr>
          </a:p>
        </p:txBody>
      </p:sp>
      <p:sp>
        <p:nvSpPr>
          <p:cNvPr id="6" name="Rectangle 5">
            <a:extLst>
              <a:ext uri="{FF2B5EF4-FFF2-40B4-BE49-F238E27FC236}">
                <a16:creationId xmlns:a16="http://schemas.microsoft.com/office/drawing/2014/main" id="{558FFA78-5C0F-4E26-B93C-558E035259C5}"/>
              </a:ext>
            </a:extLst>
          </p:cNvPr>
          <p:cNvSpPr/>
          <p:nvPr/>
        </p:nvSpPr>
        <p:spPr>
          <a:xfrm>
            <a:off x="332656" y="1069979"/>
            <a:ext cx="5472608" cy="6526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Century Gothic" panose="020B0502020202020204" pitchFamily="34" charset="0"/>
            </a:endParaRPr>
          </a:p>
          <a:p>
            <a:pPr algn="ctr"/>
            <a:r>
              <a:rPr lang="en-GB" sz="1600" dirty="0">
                <a:solidFill>
                  <a:schemeClr val="tx1"/>
                </a:solidFill>
                <a:latin typeface="Century Gothic" panose="020B0502020202020204" pitchFamily="34" charset="0"/>
              </a:rPr>
              <a:t>La playa </a:t>
            </a:r>
            <a:r>
              <a:rPr lang="en-GB" sz="1600" dirty="0" err="1">
                <a:solidFill>
                  <a:schemeClr val="tx1"/>
                </a:solidFill>
                <a:latin typeface="Century Gothic" panose="020B0502020202020204" pitchFamily="34" charset="0"/>
              </a:rPr>
              <a:t>en</a:t>
            </a:r>
            <a:r>
              <a:rPr lang="en-GB" sz="1600" dirty="0">
                <a:solidFill>
                  <a:schemeClr val="tx1"/>
                </a:solidFill>
                <a:latin typeface="Century Gothic" panose="020B0502020202020204" pitchFamily="34" charset="0"/>
              </a:rPr>
              <a:t> </a:t>
            </a:r>
            <a:r>
              <a:rPr lang="en-GB" sz="1600" dirty="0" err="1">
                <a:solidFill>
                  <a:schemeClr val="tx1"/>
                </a:solidFill>
                <a:latin typeface="Century Gothic" panose="020B0502020202020204" pitchFamily="34" charset="0"/>
              </a:rPr>
              <a:t>verano</a:t>
            </a:r>
            <a:endParaRPr lang="en-GB" sz="1600" dirty="0">
              <a:solidFill>
                <a:schemeClr val="tx1"/>
              </a:solidFill>
              <a:latin typeface="Century Gothic" panose="020B0502020202020204" pitchFamily="34" charset="0"/>
            </a:endParaRPr>
          </a:p>
          <a:p>
            <a:pPr algn="ctr"/>
            <a:r>
              <a:rPr lang="en-GB" sz="1600" dirty="0">
                <a:solidFill>
                  <a:schemeClr val="tx1"/>
                </a:solidFill>
                <a:latin typeface="Century Gothic" panose="020B0502020202020204" pitchFamily="34" charset="0"/>
              </a:rPr>
              <a:t>Las </a:t>
            </a:r>
            <a:r>
              <a:rPr lang="en-GB" sz="1600" dirty="0" err="1">
                <a:solidFill>
                  <a:schemeClr val="tx1"/>
                </a:solidFill>
                <a:latin typeface="Century Gothic" panose="020B0502020202020204" pitchFamily="34" charset="0"/>
              </a:rPr>
              <a:t>olas</a:t>
            </a:r>
            <a:r>
              <a:rPr lang="en-GB" sz="1600" dirty="0">
                <a:solidFill>
                  <a:schemeClr val="tx1"/>
                </a:solidFill>
                <a:latin typeface="Century Gothic" panose="020B0502020202020204" pitchFamily="34" charset="0"/>
              </a:rPr>
              <a:t> del mar</a:t>
            </a:r>
          </a:p>
          <a:p>
            <a:pPr algn="ctr"/>
            <a:r>
              <a:rPr lang="en-GB" sz="1600" dirty="0">
                <a:solidFill>
                  <a:schemeClr val="tx1"/>
                </a:solidFill>
                <a:latin typeface="Century Gothic" panose="020B0502020202020204" pitchFamily="34" charset="0"/>
              </a:rPr>
              <a:t>La </a:t>
            </a:r>
            <a:r>
              <a:rPr lang="en-GB" sz="1600" dirty="0" err="1">
                <a:solidFill>
                  <a:schemeClr val="tx1"/>
                </a:solidFill>
                <a:latin typeface="Century Gothic" panose="020B0502020202020204" pitchFamily="34" charset="0"/>
              </a:rPr>
              <a:t>brisa</a:t>
            </a:r>
            <a:r>
              <a:rPr lang="en-GB" sz="1600" dirty="0">
                <a:solidFill>
                  <a:schemeClr val="tx1"/>
                </a:solidFill>
                <a:latin typeface="Century Gothic" panose="020B0502020202020204" pitchFamily="34" charset="0"/>
              </a:rPr>
              <a:t>, un </a:t>
            </a:r>
            <a:r>
              <a:rPr lang="en-GB" sz="1600" dirty="0" err="1">
                <a:solidFill>
                  <a:schemeClr val="tx1"/>
                </a:solidFill>
                <a:latin typeface="Century Gothic" panose="020B0502020202020204" pitchFamily="34" charset="0"/>
              </a:rPr>
              <a:t>helado</a:t>
            </a:r>
            <a:endParaRPr lang="en-GB" sz="1600" dirty="0">
              <a:solidFill>
                <a:schemeClr val="tx1"/>
              </a:solidFill>
              <a:latin typeface="Century Gothic" panose="020B0502020202020204" pitchFamily="34" charset="0"/>
            </a:endParaRPr>
          </a:p>
          <a:p>
            <a:pPr algn="ctr"/>
            <a:r>
              <a:rPr lang="en-GB" sz="1600" dirty="0" err="1">
                <a:solidFill>
                  <a:schemeClr val="tx1"/>
                </a:solidFill>
                <a:latin typeface="Century Gothic" panose="020B0502020202020204" pitchFamily="34" charset="0"/>
              </a:rPr>
              <a:t>Saltar</a:t>
            </a:r>
            <a:r>
              <a:rPr lang="en-GB" sz="1600" dirty="0">
                <a:solidFill>
                  <a:schemeClr val="tx1"/>
                </a:solidFill>
                <a:latin typeface="Century Gothic" panose="020B0502020202020204" pitchFamily="34" charset="0"/>
              </a:rPr>
              <a:t> y </a:t>
            </a:r>
            <a:r>
              <a:rPr lang="en-GB" sz="1600" dirty="0" err="1">
                <a:solidFill>
                  <a:schemeClr val="tx1"/>
                </a:solidFill>
                <a:latin typeface="Century Gothic" panose="020B0502020202020204" pitchFamily="34" charset="0"/>
              </a:rPr>
              <a:t>nadar</a:t>
            </a:r>
            <a:endParaRPr lang="en-GB" sz="1600" dirty="0">
              <a:solidFill>
                <a:schemeClr val="tx1"/>
              </a:solidFill>
              <a:latin typeface="Century Gothic" panose="020B0502020202020204" pitchFamily="34" charset="0"/>
            </a:endParaRPr>
          </a:p>
          <a:p>
            <a:pPr algn="ctr"/>
            <a:endParaRPr lang="en-GB" sz="1600" dirty="0">
              <a:solidFill>
                <a:schemeClr val="tx1"/>
              </a:solidFill>
              <a:latin typeface="Century Gothic" panose="020B0502020202020204" pitchFamily="34" charset="0"/>
            </a:endParaRPr>
          </a:p>
          <a:p>
            <a:pPr algn="ctr"/>
            <a:r>
              <a:rPr lang="en-GB" sz="1600" dirty="0">
                <a:solidFill>
                  <a:schemeClr val="tx1"/>
                </a:solidFill>
                <a:latin typeface="Century Gothic" panose="020B0502020202020204" pitchFamily="34" charset="0"/>
              </a:rPr>
              <a:t>Comida </a:t>
            </a:r>
            <a:r>
              <a:rPr lang="en-GB" sz="1600" dirty="0" err="1">
                <a:solidFill>
                  <a:schemeClr val="tx1"/>
                </a:solidFill>
                <a:latin typeface="Century Gothic" panose="020B0502020202020204" pitchFamily="34" charset="0"/>
              </a:rPr>
              <a:t>en</a:t>
            </a:r>
            <a:r>
              <a:rPr lang="en-GB" sz="1600" dirty="0">
                <a:solidFill>
                  <a:schemeClr val="tx1"/>
                </a:solidFill>
                <a:latin typeface="Century Gothic" panose="020B0502020202020204" pitchFamily="34" charset="0"/>
              </a:rPr>
              <a:t> el patio</a:t>
            </a:r>
          </a:p>
          <a:p>
            <a:pPr algn="ctr"/>
            <a:r>
              <a:rPr lang="en-GB" sz="1600" dirty="0" err="1">
                <a:solidFill>
                  <a:schemeClr val="tx1"/>
                </a:solidFill>
                <a:latin typeface="Century Gothic" panose="020B0502020202020204" pitchFamily="34" charset="0"/>
              </a:rPr>
              <a:t>Melón</a:t>
            </a:r>
            <a:r>
              <a:rPr lang="en-GB" sz="1600" dirty="0">
                <a:solidFill>
                  <a:schemeClr val="tx1"/>
                </a:solidFill>
                <a:latin typeface="Century Gothic" panose="020B0502020202020204" pitchFamily="34" charset="0"/>
              </a:rPr>
              <a:t> y </a:t>
            </a:r>
            <a:r>
              <a:rPr lang="en-GB" sz="1600" dirty="0" err="1">
                <a:solidFill>
                  <a:schemeClr val="tx1"/>
                </a:solidFill>
                <a:latin typeface="Century Gothic" panose="020B0502020202020204" pitchFamily="34" charset="0"/>
              </a:rPr>
              <a:t>sandía</a:t>
            </a:r>
            <a:endParaRPr lang="en-GB" sz="1600" dirty="0">
              <a:solidFill>
                <a:schemeClr val="tx1"/>
              </a:solidFill>
              <a:latin typeface="Century Gothic" panose="020B0502020202020204" pitchFamily="34" charset="0"/>
            </a:endParaRPr>
          </a:p>
          <a:p>
            <a:pPr algn="ctr"/>
            <a:r>
              <a:rPr lang="en-GB" sz="1600" dirty="0" err="1">
                <a:solidFill>
                  <a:schemeClr val="tx1"/>
                </a:solidFill>
                <a:latin typeface="Century Gothic" panose="020B0502020202020204" pitchFamily="34" charset="0"/>
              </a:rPr>
              <a:t>Papá</a:t>
            </a:r>
            <a:r>
              <a:rPr lang="en-GB" sz="1600" dirty="0">
                <a:solidFill>
                  <a:schemeClr val="tx1"/>
                </a:solidFill>
                <a:latin typeface="Century Gothic" panose="020B0502020202020204" pitchFamily="34" charset="0"/>
              </a:rPr>
              <a:t> con </a:t>
            </a:r>
            <a:r>
              <a:rPr lang="en-GB" sz="1600" dirty="0" err="1">
                <a:solidFill>
                  <a:schemeClr val="tx1"/>
                </a:solidFill>
                <a:latin typeface="Century Gothic" panose="020B0502020202020204" pitchFamily="34" charset="0"/>
              </a:rPr>
              <a:t>su</a:t>
            </a:r>
            <a:r>
              <a:rPr lang="en-GB" sz="1600" dirty="0">
                <a:solidFill>
                  <a:schemeClr val="tx1"/>
                </a:solidFill>
                <a:latin typeface="Century Gothic" panose="020B0502020202020204" pitchFamily="34" charset="0"/>
              </a:rPr>
              <a:t> radio</a:t>
            </a:r>
          </a:p>
          <a:p>
            <a:pPr algn="ctr"/>
            <a:r>
              <a:rPr lang="en-GB" sz="1600" dirty="0">
                <a:solidFill>
                  <a:schemeClr val="tx1"/>
                </a:solidFill>
                <a:latin typeface="Century Gothic" panose="020B0502020202020204" pitchFamily="34" charset="0"/>
              </a:rPr>
              <a:t>Siesta al </a:t>
            </a:r>
            <a:r>
              <a:rPr lang="en-GB" sz="1600" dirty="0" err="1">
                <a:solidFill>
                  <a:schemeClr val="tx1"/>
                </a:solidFill>
                <a:latin typeface="Century Gothic" panose="020B0502020202020204" pitchFamily="34" charset="0"/>
              </a:rPr>
              <a:t>mediodía</a:t>
            </a:r>
            <a:endParaRPr lang="en-GB" sz="1600" dirty="0">
              <a:solidFill>
                <a:schemeClr val="tx1"/>
              </a:solidFill>
              <a:latin typeface="Century Gothic" panose="020B0502020202020204" pitchFamily="34" charset="0"/>
            </a:endParaRPr>
          </a:p>
          <a:p>
            <a:pPr algn="ctr"/>
            <a:endParaRPr lang="en-GB" sz="1600" dirty="0">
              <a:solidFill>
                <a:schemeClr val="tx1"/>
              </a:solidFill>
              <a:latin typeface="Century Gothic" panose="020B0502020202020204" pitchFamily="34" charset="0"/>
            </a:endParaRPr>
          </a:p>
          <a:p>
            <a:pPr algn="ctr"/>
            <a:r>
              <a:rPr lang="en-GB" sz="1600" dirty="0">
                <a:solidFill>
                  <a:schemeClr val="tx1"/>
                </a:solidFill>
                <a:latin typeface="Century Gothic" panose="020B0502020202020204" pitchFamily="34" charset="0"/>
              </a:rPr>
              <a:t>El </a:t>
            </a:r>
            <a:r>
              <a:rPr lang="en-GB" sz="1600" dirty="0" err="1">
                <a:solidFill>
                  <a:schemeClr val="tx1"/>
                </a:solidFill>
                <a:latin typeface="Century Gothic" panose="020B0502020202020204" pitchFamily="34" charset="0"/>
              </a:rPr>
              <a:t>cubo</a:t>
            </a:r>
            <a:r>
              <a:rPr lang="en-GB" sz="1600" dirty="0">
                <a:solidFill>
                  <a:schemeClr val="tx1"/>
                </a:solidFill>
                <a:latin typeface="Century Gothic" panose="020B0502020202020204" pitchFamily="34" charset="0"/>
              </a:rPr>
              <a:t> y la </a:t>
            </a:r>
            <a:r>
              <a:rPr lang="en-GB" sz="1600" dirty="0" err="1">
                <a:solidFill>
                  <a:schemeClr val="tx1"/>
                </a:solidFill>
                <a:latin typeface="Century Gothic" panose="020B0502020202020204" pitchFamily="34" charset="0"/>
              </a:rPr>
              <a:t>pala</a:t>
            </a:r>
            <a:endParaRPr lang="en-GB" sz="1600" dirty="0">
              <a:solidFill>
                <a:schemeClr val="tx1"/>
              </a:solidFill>
              <a:latin typeface="Century Gothic" panose="020B0502020202020204" pitchFamily="34" charset="0"/>
            </a:endParaRPr>
          </a:p>
          <a:p>
            <a:pPr algn="ctr"/>
            <a:r>
              <a:rPr lang="en-GB" sz="1600" dirty="0" err="1">
                <a:solidFill>
                  <a:schemeClr val="tx1"/>
                </a:solidFill>
                <a:latin typeface="Century Gothic" panose="020B0502020202020204" pitchFamily="34" charset="0"/>
              </a:rPr>
              <a:t>Enormes</a:t>
            </a:r>
            <a:r>
              <a:rPr lang="en-GB" sz="1600" dirty="0">
                <a:solidFill>
                  <a:schemeClr val="tx1"/>
                </a:solidFill>
                <a:latin typeface="Century Gothic" panose="020B0502020202020204" pitchFamily="34" charset="0"/>
              </a:rPr>
              <a:t> </a:t>
            </a:r>
            <a:r>
              <a:rPr lang="en-GB" sz="1600" dirty="0" err="1">
                <a:solidFill>
                  <a:schemeClr val="tx1"/>
                </a:solidFill>
                <a:latin typeface="Century Gothic" panose="020B0502020202020204" pitchFamily="34" charset="0"/>
              </a:rPr>
              <a:t>castillos</a:t>
            </a:r>
            <a:endParaRPr lang="en-GB" sz="1600" dirty="0">
              <a:solidFill>
                <a:schemeClr val="tx1"/>
              </a:solidFill>
              <a:latin typeface="Century Gothic" panose="020B0502020202020204" pitchFamily="34" charset="0"/>
            </a:endParaRPr>
          </a:p>
          <a:p>
            <a:pPr algn="ctr"/>
            <a:r>
              <a:rPr lang="en-GB" sz="1600" dirty="0" err="1">
                <a:solidFill>
                  <a:schemeClr val="tx1"/>
                </a:solidFill>
                <a:latin typeface="Century Gothic" panose="020B0502020202020204" pitchFamily="34" charset="0"/>
              </a:rPr>
              <a:t>Paseo</a:t>
            </a:r>
            <a:r>
              <a:rPr lang="en-GB" sz="1600" dirty="0">
                <a:solidFill>
                  <a:schemeClr val="tx1"/>
                </a:solidFill>
                <a:latin typeface="Century Gothic" panose="020B0502020202020204" pitchFamily="34" charset="0"/>
              </a:rPr>
              <a:t> por la playa</a:t>
            </a:r>
          </a:p>
          <a:p>
            <a:pPr algn="ctr"/>
            <a:r>
              <a:rPr lang="en-GB" sz="1600" dirty="0">
                <a:solidFill>
                  <a:schemeClr val="tx1"/>
                </a:solidFill>
                <a:latin typeface="Century Gothic" panose="020B0502020202020204" pitchFamily="34" charset="0"/>
              </a:rPr>
              <a:t>El </a:t>
            </a:r>
            <a:r>
              <a:rPr lang="en-GB" sz="1600" dirty="0" err="1">
                <a:solidFill>
                  <a:schemeClr val="tx1"/>
                </a:solidFill>
                <a:latin typeface="Century Gothic" panose="020B0502020202020204" pitchFamily="34" charset="0"/>
              </a:rPr>
              <a:t>cielo</a:t>
            </a:r>
            <a:r>
              <a:rPr lang="en-GB" sz="1600" dirty="0">
                <a:solidFill>
                  <a:schemeClr val="tx1"/>
                </a:solidFill>
                <a:latin typeface="Century Gothic" panose="020B0502020202020204" pitchFamily="34" charset="0"/>
              </a:rPr>
              <a:t> </a:t>
            </a:r>
            <a:r>
              <a:rPr lang="en-GB" sz="1600" dirty="0" err="1">
                <a:solidFill>
                  <a:schemeClr val="tx1"/>
                </a:solidFill>
                <a:latin typeface="Century Gothic" panose="020B0502020202020204" pitchFamily="34" charset="0"/>
              </a:rPr>
              <a:t>amarillo</a:t>
            </a:r>
            <a:endParaRPr lang="en-GB" sz="1600" dirty="0">
              <a:solidFill>
                <a:schemeClr val="tx1"/>
              </a:solidFill>
              <a:latin typeface="Century Gothic" panose="020B0502020202020204" pitchFamily="34" charset="0"/>
            </a:endParaRPr>
          </a:p>
          <a:p>
            <a:pPr algn="ctr"/>
            <a:endParaRPr lang="en-GB" sz="1600" dirty="0">
              <a:solidFill>
                <a:schemeClr val="tx1"/>
              </a:solidFill>
              <a:latin typeface="Century Gothic" panose="020B0502020202020204" pitchFamily="34" charset="0"/>
            </a:endParaRPr>
          </a:p>
          <a:p>
            <a:pPr algn="ctr"/>
            <a:r>
              <a:rPr lang="en-GB" sz="1600" dirty="0">
                <a:solidFill>
                  <a:schemeClr val="tx1"/>
                </a:solidFill>
                <a:latin typeface="Century Gothic" panose="020B0502020202020204" pitchFamily="34" charset="0"/>
              </a:rPr>
              <a:t>El </a:t>
            </a:r>
            <a:r>
              <a:rPr lang="en-GB" sz="1600" dirty="0" err="1">
                <a:solidFill>
                  <a:schemeClr val="tx1"/>
                </a:solidFill>
                <a:latin typeface="Century Gothic" panose="020B0502020202020204" pitchFamily="34" charset="0"/>
              </a:rPr>
              <a:t>pelo</a:t>
            </a:r>
            <a:r>
              <a:rPr lang="en-GB" sz="1600" dirty="0">
                <a:solidFill>
                  <a:schemeClr val="tx1"/>
                </a:solidFill>
                <a:latin typeface="Century Gothic" panose="020B0502020202020204" pitchFamily="34" charset="0"/>
              </a:rPr>
              <a:t> </a:t>
            </a:r>
            <a:r>
              <a:rPr lang="en-GB" sz="1600" dirty="0" err="1">
                <a:solidFill>
                  <a:schemeClr val="tx1"/>
                </a:solidFill>
                <a:latin typeface="Century Gothic" panose="020B0502020202020204" pitchFamily="34" charset="0"/>
              </a:rPr>
              <a:t>enredado</a:t>
            </a:r>
            <a:endParaRPr lang="en-GB" sz="1600" dirty="0">
              <a:solidFill>
                <a:schemeClr val="tx1"/>
              </a:solidFill>
              <a:latin typeface="Century Gothic" panose="020B0502020202020204" pitchFamily="34" charset="0"/>
            </a:endParaRPr>
          </a:p>
          <a:p>
            <a:pPr algn="ctr"/>
            <a:r>
              <a:rPr lang="en-GB" sz="1600" dirty="0">
                <a:solidFill>
                  <a:schemeClr val="tx1"/>
                </a:solidFill>
                <a:latin typeface="Century Gothic" panose="020B0502020202020204" pitchFamily="34" charset="0"/>
              </a:rPr>
              <a:t>La arena y la </a:t>
            </a:r>
            <a:r>
              <a:rPr lang="en-GB" sz="1600" dirty="0" err="1">
                <a:solidFill>
                  <a:schemeClr val="tx1"/>
                </a:solidFill>
                <a:latin typeface="Century Gothic" panose="020B0502020202020204" pitchFamily="34" charset="0"/>
              </a:rPr>
              <a:t>sal</a:t>
            </a:r>
            <a:endParaRPr lang="en-GB" sz="1600" dirty="0">
              <a:solidFill>
                <a:schemeClr val="tx1"/>
              </a:solidFill>
              <a:latin typeface="Century Gothic" panose="020B0502020202020204" pitchFamily="34" charset="0"/>
            </a:endParaRPr>
          </a:p>
          <a:p>
            <a:pPr algn="ctr"/>
            <a:r>
              <a:rPr lang="en-GB" sz="1600" dirty="0" err="1">
                <a:solidFill>
                  <a:schemeClr val="tx1"/>
                </a:solidFill>
                <a:latin typeface="Century Gothic" panose="020B0502020202020204" pitchFamily="34" charset="0"/>
              </a:rPr>
              <a:t>Dedos</a:t>
            </a:r>
            <a:r>
              <a:rPr lang="en-GB" sz="1600" dirty="0">
                <a:solidFill>
                  <a:schemeClr val="tx1"/>
                </a:solidFill>
                <a:latin typeface="Century Gothic" panose="020B0502020202020204" pitchFamily="34" charset="0"/>
              </a:rPr>
              <a:t> </a:t>
            </a:r>
            <a:r>
              <a:rPr lang="en-GB" sz="1600" dirty="0" err="1">
                <a:solidFill>
                  <a:schemeClr val="tx1"/>
                </a:solidFill>
                <a:latin typeface="Century Gothic" panose="020B0502020202020204" pitchFamily="34" charset="0"/>
              </a:rPr>
              <a:t>arrugados</a:t>
            </a:r>
            <a:endParaRPr lang="en-GB" sz="1600" dirty="0">
              <a:solidFill>
                <a:schemeClr val="tx1"/>
              </a:solidFill>
              <a:latin typeface="Century Gothic" panose="020B0502020202020204" pitchFamily="34" charset="0"/>
            </a:endParaRPr>
          </a:p>
          <a:p>
            <a:pPr algn="ctr"/>
            <a:r>
              <a:rPr lang="en-GB" sz="1600" dirty="0" err="1">
                <a:solidFill>
                  <a:schemeClr val="tx1"/>
                </a:solidFill>
                <a:latin typeface="Century Gothic" panose="020B0502020202020204" pitchFamily="34" charset="0"/>
              </a:rPr>
              <a:t>Cenar</a:t>
            </a:r>
            <a:r>
              <a:rPr lang="en-GB" sz="1600" dirty="0">
                <a:solidFill>
                  <a:schemeClr val="tx1"/>
                </a:solidFill>
                <a:latin typeface="Century Gothic" panose="020B0502020202020204" pitchFamily="34" charset="0"/>
              </a:rPr>
              <a:t> </a:t>
            </a:r>
            <a:r>
              <a:rPr lang="en-GB" sz="1600" dirty="0" err="1">
                <a:solidFill>
                  <a:schemeClr val="tx1"/>
                </a:solidFill>
                <a:latin typeface="Century Gothic" panose="020B0502020202020204" pitchFamily="34" charset="0"/>
              </a:rPr>
              <a:t>en</a:t>
            </a:r>
            <a:r>
              <a:rPr lang="en-GB" sz="1600" dirty="0">
                <a:solidFill>
                  <a:schemeClr val="tx1"/>
                </a:solidFill>
                <a:latin typeface="Century Gothic" panose="020B0502020202020204" pitchFamily="34" charset="0"/>
              </a:rPr>
              <a:t> el bar</a:t>
            </a:r>
          </a:p>
          <a:p>
            <a:pPr algn="ctr"/>
            <a:endParaRPr lang="en-GB" sz="1600" dirty="0">
              <a:solidFill>
                <a:schemeClr val="tx1"/>
              </a:solidFill>
              <a:latin typeface="Century Gothic" panose="020B0502020202020204" pitchFamily="34" charset="0"/>
            </a:endParaRPr>
          </a:p>
          <a:p>
            <a:pPr algn="ctr"/>
            <a:r>
              <a:rPr lang="en-GB" sz="1600" dirty="0">
                <a:solidFill>
                  <a:schemeClr val="tx1"/>
                </a:solidFill>
                <a:latin typeface="Century Gothic" panose="020B0502020202020204" pitchFamily="34" charset="0"/>
              </a:rPr>
              <a:t>La </a:t>
            </a:r>
            <a:r>
              <a:rPr lang="en-GB" sz="1600" dirty="0" err="1">
                <a:solidFill>
                  <a:schemeClr val="tx1"/>
                </a:solidFill>
                <a:latin typeface="Century Gothic" panose="020B0502020202020204" pitchFamily="34" charset="0"/>
              </a:rPr>
              <a:t>ventana</a:t>
            </a:r>
            <a:r>
              <a:rPr lang="en-GB" sz="1600" dirty="0">
                <a:solidFill>
                  <a:schemeClr val="tx1"/>
                </a:solidFill>
                <a:latin typeface="Century Gothic" panose="020B0502020202020204" pitchFamily="34" charset="0"/>
              </a:rPr>
              <a:t> </a:t>
            </a:r>
            <a:r>
              <a:rPr lang="en-GB" sz="1600" dirty="0" err="1">
                <a:solidFill>
                  <a:schemeClr val="tx1"/>
                </a:solidFill>
                <a:latin typeface="Century Gothic" panose="020B0502020202020204" pitchFamily="34" charset="0"/>
              </a:rPr>
              <a:t>abierta</a:t>
            </a:r>
            <a:endParaRPr lang="en-GB" sz="1600" dirty="0">
              <a:solidFill>
                <a:schemeClr val="tx1"/>
              </a:solidFill>
              <a:latin typeface="Century Gothic" panose="020B0502020202020204" pitchFamily="34" charset="0"/>
            </a:endParaRPr>
          </a:p>
          <a:p>
            <a:pPr algn="ctr"/>
            <a:r>
              <a:rPr lang="en-GB" sz="1600" dirty="0" err="1">
                <a:solidFill>
                  <a:schemeClr val="tx1"/>
                </a:solidFill>
                <a:latin typeface="Century Gothic" panose="020B0502020202020204" pitchFamily="34" charset="0"/>
              </a:rPr>
              <a:t>Dormir</a:t>
            </a:r>
            <a:r>
              <a:rPr lang="en-GB" sz="1600" dirty="0">
                <a:solidFill>
                  <a:schemeClr val="tx1"/>
                </a:solidFill>
                <a:latin typeface="Century Gothic" panose="020B0502020202020204" pitchFamily="34" charset="0"/>
              </a:rPr>
              <a:t> con la </a:t>
            </a:r>
            <a:r>
              <a:rPr lang="en-GB" sz="1600" dirty="0" err="1">
                <a:solidFill>
                  <a:schemeClr val="tx1"/>
                </a:solidFill>
                <a:latin typeface="Century Gothic" panose="020B0502020202020204" pitchFamily="34" charset="0"/>
              </a:rPr>
              <a:t>abuela</a:t>
            </a:r>
            <a:endParaRPr lang="en-GB" sz="1600" dirty="0">
              <a:solidFill>
                <a:schemeClr val="tx1"/>
              </a:solidFill>
              <a:latin typeface="Century Gothic" panose="020B0502020202020204" pitchFamily="34" charset="0"/>
            </a:endParaRPr>
          </a:p>
          <a:p>
            <a:pPr algn="ctr"/>
            <a:r>
              <a:rPr lang="en-GB" sz="1600" dirty="0">
                <a:solidFill>
                  <a:schemeClr val="tx1"/>
                </a:solidFill>
                <a:latin typeface="Century Gothic" panose="020B0502020202020204" pitchFamily="34" charset="0"/>
              </a:rPr>
              <a:t>La playa </a:t>
            </a:r>
            <a:r>
              <a:rPr lang="en-GB" sz="1600" dirty="0" err="1">
                <a:solidFill>
                  <a:schemeClr val="tx1"/>
                </a:solidFill>
                <a:latin typeface="Century Gothic" panose="020B0502020202020204" pitchFamily="34" charset="0"/>
              </a:rPr>
              <a:t>desierta</a:t>
            </a:r>
            <a:endParaRPr lang="en-GB" sz="1600" dirty="0">
              <a:solidFill>
                <a:schemeClr val="tx1"/>
              </a:solidFill>
              <a:latin typeface="Century Gothic" panose="020B0502020202020204" pitchFamily="34" charset="0"/>
            </a:endParaRPr>
          </a:p>
          <a:p>
            <a:pPr algn="ctr"/>
            <a:r>
              <a:rPr lang="en-GB" sz="1600" dirty="0" err="1">
                <a:solidFill>
                  <a:schemeClr val="tx1"/>
                </a:solidFill>
                <a:latin typeface="Century Gothic" panose="020B0502020202020204" pitchFamily="34" charset="0"/>
              </a:rPr>
              <a:t>Cubierta</a:t>
            </a:r>
            <a:r>
              <a:rPr lang="en-GB" sz="1600" dirty="0">
                <a:solidFill>
                  <a:schemeClr val="tx1"/>
                </a:solidFill>
                <a:latin typeface="Century Gothic" panose="020B0502020202020204" pitchFamily="34" charset="0"/>
              </a:rPr>
              <a:t> de </a:t>
            </a:r>
            <a:r>
              <a:rPr lang="en-GB" sz="1600" dirty="0" err="1">
                <a:solidFill>
                  <a:schemeClr val="tx1"/>
                </a:solidFill>
                <a:latin typeface="Century Gothic" panose="020B0502020202020204" pitchFamily="34" charset="0"/>
              </a:rPr>
              <a:t>estrellas</a:t>
            </a:r>
            <a:r>
              <a:rPr lang="en-GB" sz="1600" dirty="0">
                <a:solidFill>
                  <a:schemeClr val="tx1"/>
                </a:solidFill>
                <a:latin typeface="Century Gothic" panose="020B0502020202020204" pitchFamily="34" charset="0"/>
              </a:rPr>
              <a:t>.</a:t>
            </a:r>
          </a:p>
          <a:p>
            <a:pPr algn="ctr"/>
            <a:endParaRPr lang="en-GB" sz="1600" dirty="0">
              <a:solidFill>
                <a:schemeClr val="tx1"/>
              </a:solidFill>
              <a:latin typeface="Century Gothic" panose="020B0502020202020204" pitchFamily="34" charset="0"/>
            </a:endParaRPr>
          </a:p>
        </p:txBody>
      </p:sp>
      <p:pic>
        <p:nvPicPr>
          <p:cNvPr id="7" name="Graphic 8" descr="Ice cream">
            <a:extLst>
              <a:ext uri="{FF2B5EF4-FFF2-40B4-BE49-F238E27FC236}">
                <a16:creationId xmlns:a16="http://schemas.microsoft.com/office/drawing/2014/main" id="{3A6B62B4-85C6-4206-BAA7-B3EB0A3F07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4856" y="2011331"/>
            <a:ext cx="914400" cy="914400"/>
          </a:xfrm>
          <a:prstGeom prst="rect">
            <a:avLst/>
          </a:prstGeom>
        </p:spPr>
      </p:pic>
      <p:pic>
        <p:nvPicPr>
          <p:cNvPr id="8" name="Graphic 10" descr="Watermelon">
            <a:extLst>
              <a:ext uri="{FF2B5EF4-FFF2-40B4-BE49-F238E27FC236}">
                <a16:creationId xmlns:a16="http://schemas.microsoft.com/office/drawing/2014/main" id="{E372FC9B-6CA9-4E55-BE82-4DCB4A9F4EE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24856" y="4120371"/>
            <a:ext cx="914400" cy="914400"/>
          </a:xfrm>
          <a:prstGeom prst="rect">
            <a:avLst/>
          </a:prstGeom>
        </p:spPr>
      </p:pic>
      <p:pic>
        <p:nvPicPr>
          <p:cNvPr id="9" name="Graphic 12" descr="Radio">
            <a:extLst>
              <a:ext uri="{FF2B5EF4-FFF2-40B4-BE49-F238E27FC236}">
                <a16:creationId xmlns:a16="http://schemas.microsoft.com/office/drawing/2014/main" id="{A6685CCA-B88B-4FA0-A80D-D2E43CD455C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6536" y="2046459"/>
            <a:ext cx="914400" cy="914400"/>
          </a:xfrm>
          <a:prstGeom prst="rect">
            <a:avLst/>
          </a:prstGeom>
        </p:spPr>
      </p:pic>
      <p:pic>
        <p:nvPicPr>
          <p:cNvPr id="10" name="Graphic 14" descr="Bucket and shovel">
            <a:extLst>
              <a:ext uri="{FF2B5EF4-FFF2-40B4-BE49-F238E27FC236}">
                <a16:creationId xmlns:a16="http://schemas.microsoft.com/office/drawing/2014/main" id="{31134CB5-95B1-4083-910A-A487AF3CA1E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24856" y="6536243"/>
            <a:ext cx="914400" cy="914400"/>
          </a:xfrm>
          <a:prstGeom prst="rect">
            <a:avLst/>
          </a:prstGeom>
        </p:spPr>
      </p:pic>
      <p:pic>
        <p:nvPicPr>
          <p:cNvPr id="11" name="Graphic 16" descr="Castle scene">
            <a:extLst>
              <a:ext uri="{FF2B5EF4-FFF2-40B4-BE49-F238E27FC236}">
                <a16:creationId xmlns:a16="http://schemas.microsoft.com/office/drawing/2014/main" id="{0BE65007-7F17-4E14-8F2A-10C20E8A628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6536" y="4164107"/>
            <a:ext cx="914400" cy="914400"/>
          </a:xfrm>
          <a:prstGeom prst="rect">
            <a:avLst/>
          </a:prstGeom>
        </p:spPr>
      </p:pic>
      <p:pic>
        <p:nvPicPr>
          <p:cNvPr id="12" name="Graphic 18" descr="Stars">
            <a:extLst>
              <a:ext uri="{FF2B5EF4-FFF2-40B4-BE49-F238E27FC236}">
                <a16:creationId xmlns:a16="http://schemas.microsoft.com/office/drawing/2014/main" id="{4D2B2BD9-3469-4720-9531-A4F0190B1CE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6536" y="6536243"/>
            <a:ext cx="914400" cy="914400"/>
          </a:xfrm>
          <a:prstGeom prst="rect">
            <a:avLst/>
          </a:prstGeom>
        </p:spPr>
      </p:pic>
      <p:sp>
        <p:nvSpPr>
          <p:cNvPr id="2" name="Title 1">
            <a:extLst>
              <a:ext uri="{FF2B5EF4-FFF2-40B4-BE49-F238E27FC236}">
                <a16:creationId xmlns:a16="http://schemas.microsoft.com/office/drawing/2014/main" id="{EBA97AC9-CC63-904B-B68D-2D597D0C237D}"/>
              </a:ext>
            </a:extLst>
          </p:cNvPr>
          <p:cNvSpPr>
            <a:spLocks noGrp="1"/>
          </p:cNvSpPr>
          <p:nvPr>
            <p:ph type="title"/>
          </p:nvPr>
        </p:nvSpPr>
        <p:spPr>
          <a:xfrm>
            <a:off x="172381" y="116221"/>
            <a:ext cx="2016224" cy="458185"/>
          </a:xfrm>
        </p:spPr>
        <p:txBody>
          <a:bodyPr/>
          <a:lstStyle/>
          <a:p>
            <a:r>
              <a:rPr lang="en-GB" sz="2000" b="1" dirty="0">
                <a:solidFill>
                  <a:srgbClr val="FFFFFF"/>
                </a:solidFill>
                <a:latin typeface="Century Gothic" panose="020B0502020202020204" pitchFamily="34" charset="0"/>
              </a:rPr>
              <a:t>T3.2 Semana 6</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246713317"/>
              </p:ext>
            </p:extLst>
          </p:nvPr>
        </p:nvGraphicFramePr>
        <p:xfrm>
          <a:off x="4221088" y="7769161"/>
          <a:ext cx="2536510" cy="1227840"/>
        </p:xfrm>
        <a:graphic>
          <a:graphicData uri="http://schemas.openxmlformats.org/drawingml/2006/table">
            <a:tbl>
              <a:tblPr>
                <a:tableStyleId>{5940675A-B579-460E-94D1-54222C63F5DA}</a:tableStyleId>
              </a:tblPr>
              <a:tblGrid>
                <a:gridCol w="906658">
                  <a:extLst>
                    <a:ext uri="{9D8B030D-6E8A-4147-A177-3AD203B41FA5}">
                      <a16:colId xmlns:a16="http://schemas.microsoft.com/office/drawing/2014/main" val="2777636678"/>
                    </a:ext>
                  </a:extLst>
                </a:gridCol>
                <a:gridCol w="1629852">
                  <a:extLst>
                    <a:ext uri="{9D8B030D-6E8A-4147-A177-3AD203B41FA5}">
                      <a16:colId xmlns:a16="http://schemas.microsoft.com/office/drawing/2014/main" val="4054419515"/>
                    </a:ext>
                  </a:extLst>
                </a:gridCol>
              </a:tblGrid>
              <a:tr h="293768">
                <a:tc>
                  <a:txBody>
                    <a:bodyPr/>
                    <a:lstStyle/>
                    <a:p>
                      <a:pPr algn="l" fontAlgn="b"/>
                      <a:r>
                        <a:rPr lang="en-GB" sz="1400" b="0" i="0" u="none" strike="noStrike" dirty="0" err="1">
                          <a:solidFill>
                            <a:srgbClr val="000000"/>
                          </a:solidFill>
                          <a:effectLst/>
                          <a:latin typeface="Century Gothic" panose="020B0502020202020204" pitchFamily="34" charset="0"/>
                        </a:rPr>
                        <a:t>cenar</a:t>
                      </a:r>
                      <a:endParaRPr lang="en-GB" sz="1400" b="0" i="0" u="none" strike="noStrike" dirty="0">
                        <a:solidFill>
                          <a:srgbClr val="000000"/>
                        </a:solidFill>
                        <a:effectLst/>
                        <a:latin typeface="Century Gothic" panose="020B0502020202020204" pitchFamily="34" charset="0"/>
                      </a:endParaRPr>
                    </a:p>
                  </a:txBody>
                  <a:tcPr marL="90000" marR="90000" marT="46800" marB="46800" anchor="ctr">
                    <a:solidFill>
                      <a:schemeClr val="accent3">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Century Gothic" panose="020B0502020202020204" pitchFamily="34" charset="0"/>
                        </a:rPr>
                        <a:t>to have dinner</a:t>
                      </a:r>
                    </a:p>
                  </a:txBody>
                  <a:tcPr marL="90000" marR="90000" marT="46800" marB="46800" anchor="b">
                    <a:solidFill>
                      <a:schemeClr val="accent3">
                        <a:lumMod val="95000"/>
                      </a:schemeClr>
                    </a:solidFill>
                  </a:tcPr>
                </a:tc>
                <a:extLst>
                  <a:ext uri="{0D108BD9-81ED-4DB2-BD59-A6C34878D82A}">
                    <a16:rowId xmlns:a16="http://schemas.microsoft.com/office/drawing/2014/main" val="97378345"/>
                  </a:ext>
                </a:extLst>
              </a:tr>
              <a:tr h="293768">
                <a:tc>
                  <a:txBody>
                    <a:bodyPr/>
                    <a:lstStyle/>
                    <a:p>
                      <a:pPr algn="l" fontAlgn="b"/>
                      <a:r>
                        <a:rPr lang="en-GB" sz="1400" b="0" i="0" u="none" strike="noStrike" dirty="0" err="1">
                          <a:solidFill>
                            <a:srgbClr val="000000"/>
                          </a:solidFill>
                          <a:effectLst/>
                          <a:latin typeface="Century Gothic" panose="020B0502020202020204" pitchFamily="34" charset="0"/>
                        </a:rPr>
                        <a:t>dormir</a:t>
                      </a:r>
                      <a:endParaRPr lang="en-GB" sz="1400" b="0" i="0" u="none" strike="noStrike" dirty="0">
                        <a:solidFill>
                          <a:srgbClr val="000000"/>
                        </a:solidFill>
                        <a:effectLst/>
                        <a:latin typeface="Century Gothic" panose="020B0502020202020204" pitchFamily="34" charset="0"/>
                      </a:endParaRPr>
                    </a:p>
                  </a:txBody>
                  <a:tcPr marL="90000" marR="90000" marT="46800" marB="46800" anchor="b">
                    <a:solidFill>
                      <a:schemeClr val="accent3">
                        <a:lumMod val="95000"/>
                      </a:schemeClr>
                    </a:solidFill>
                  </a:tcPr>
                </a:tc>
                <a:tc>
                  <a:txBody>
                    <a:bodyPr/>
                    <a:lstStyle/>
                    <a:p>
                      <a:pPr algn="l" fontAlgn="b"/>
                      <a:r>
                        <a:rPr lang="en-GB" sz="1400" b="0" i="0" u="none" strike="noStrike" dirty="0">
                          <a:solidFill>
                            <a:srgbClr val="000000"/>
                          </a:solidFill>
                          <a:effectLst/>
                          <a:latin typeface="Century Gothic" panose="020B0502020202020204" pitchFamily="34" charset="0"/>
                        </a:rPr>
                        <a:t>to sleep</a:t>
                      </a:r>
                    </a:p>
                  </a:txBody>
                  <a:tcPr marL="90000" marR="90000" marT="46800" marB="46800" anchor="b">
                    <a:solidFill>
                      <a:schemeClr val="accent3">
                        <a:lumMod val="95000"/>
                      </a:schemeClr>
                    </a:solidFill>
                  </a:tcPr>
                </a:tc>
                <a:extLst>
                  <a:ext uri="{0D108BD9-81ED-4DB2-BD59-A6C34878D82A}">
                    <a16:rowId xmlns:a16="http://schemas.microsoft.com/office/drawing/2014/main" val="3762286530"/>
                  </a:ext>
                </a:extLst>
              </a:tr>
              <a:tr h="293768">
                <a:tc>
                  <a:txBody>
                    <a:bodyPr/>
                    <a:lstStyle/>
                    <a:p>
                      <a:pPr algn="l" fontAlgn="b"/>
                      <a:r>
                        <a:rPr lang="en-GB" sz="1400" b="0" i="0" u="none" strike="noStrike" dirty="0">
                          <a:solidFill>
                            <a:srgbClr val="000000"/>
                          </a:solidFill>
                          <a:effectLst/>
                          <a:latin typeface="Century Gothic" panose="020B0502020202020204" pitchFamily="34" charset="0"/>
                        </a:rPr>
                        <a:t>el </a:t>
                      </a:r>
                      <a:r>
                        <a:rPr lang="en-GB" sz="1400" b="0" i="0" u="none" strike="noStrike" dirty="0" err="1">
                          <a:solidFill>
                            <a:srgbClr val="000000"/>
                          </a:solidFill>
                          <a:effectLst/>
                          <a:latin typeface="Century Gothic" panose="020B0502020202020204" pitchFamily="34" charset="0"/>
                        </a:rPr>
                        <a:t>pelo</a:t>
                      </a:r>
                      <a:endParaRPr lang="en-GB" sz="1400" b="0" i="0" u="none" strike="noStrike" dirty="0">
                        <a:solidFill>
                          <a:srgbClr val="000000"/>
                        </a:solidFill>
                        <a:effectLst/>
                        <a:latin typeface="Century Gothic" panose="020B0502020202020204" pitchFamily="34" charset="0"/>
                      </a:endParaRPr>
                    </a:p>
                  </a:txBody>
                  <a:tcPr marL="90000" marR="90000" marT="46800" marB="46800" anchor="b">
                    <a:solidFill>
                      <a:schemeClr val="accent3">
                        <a:lumMod val="95000"/>
                      </a:schemeClr>
                    </a:solidFill>
                  </a:tcPr>
                </a:tc>
                <a:tc>
                  <a:txBody>
                    <a:bodyPr/>
                    <a:lstStyle/>
                    <a:p>
                      <a:pPr algn="l" fontAlgn="b"/>
                      <a:r>
                        <a:rPr lang="en-GB" sz="1400" b="0" i="0" u="none" strike="noStrike" dirty="0">
                          <a:solidFill>
                            <a:srgbClr val="000000"/>
                          </a:solidFill>
                          <a:effectLst/>
                          <a:latin typeface="Century Gothic" panose="020B0502020202020204" pitchFamily="34" charset="0"/>
                        </a:rPr>
                        <a:t>hair</a:t>
                      </a:r>
                    </a:p>
                  </a:txBody>
                  <a:tcPr marL="90000" marR="90000" marT="46800" marB="46800" anchor="b">
                    <a:solidFill>
                      <a:schemeClr val="accent3">
                        <a:lumMod val="95000"/>
                      </a:schemeClr>
                    </a:solidFill>
                  </a:tcPr>
                </a:tc>
                <a:extLst>
                  <a:ext uri="{0D108BD9-81ED-4DB2-BD59-A6C34878D82A}">
                    <a16:rowId xmlns:a16="http://schemas.microsoft.com/office/drawing/2014/main" val="1320186487"/>
                  </a:ext>
                </a:extLst>
              </a:tr>
              <a:tr h="293768">
                <a:tc>
                  <a:txBody>
                    <a:bodyPr/>
                    <a:lstStyle/>
                    <a:p>
                      <a:pPr algn="l" fontAlgn="b"/>
                      <a:r>
                        <a:rPr lang="en-GB" sz="1400" b="0" i="0" u="none" strike="noStrike" dirty="0">
                          <a:solidFill>
                            <a:srgbClr val="000000"/>
                          </a:solidFill>
                          <a:effectLst/>
                          <a:latin typeface="Century Gothic" panose="020B0502020202020204" pitchFamily="34" charset="0"/>
                        </a:rPr>
                        <a:t>el </a:t>
                      </a:r>
                      <a:r>
                        <a:rPr lang="en-GB" sz="1400" b="0" i="0" u="none" strike="noStrike" dirty="0" err="1">
                          <a:solidFill>
                            <a:srgbClr val="000000"/>
                          </a:solidFill>
                          <a:effectLst/>
                          <a:latin typeface="Century Gothic" panose="020B0502020202020204" pitchFamily="34" charset="0"/>
                        </a:rPr>
                        <a:t>cielo</a:t>
                      </a:r>
                      <a:endParaRPr lang="en-GB" sz="1400" b="0" i="0" u="none" strike="noStrike" dirty="0">
                        <a:solidFill>
                          <a:srgbClr val="000000"/>
                        </a:solidFill>
                        <a:effectLst/>
                        <a:latin typeface="Century Gothic" panose="020B0502020202020204" pitchFamily="34" charset="0"/>
                      </a:endParaRPr>
                    </a:p>
                  </a:txBody>
                  <a:tcPr marL="90000" marR="90000" marT="46800" marB="46800" anchor="b">
                    <a:solidFill>
                      <a:schemeClr val="accent3">
                        <a:lumMod val="95000"/>
                      </a:schemeClr>
                    </a:solidFill>
                  </a:tcPr>
                </a:tc>
                <a:tc>
                  <a:txBody>
                    <a:bodyPr/>
                    <a:lstStyle/>
                    <a:p>
                      <a:pPr algn="l" fontAlgn="b"/>
                      <a:r>
                        <a:rPr lang="en-GB" sz="1400" b="0" i="0" u="none" strike="noStrike" dirty="0">
                          <a:solidFill>
                            <a:srgbClr val="000000"/>
                          </a:solidFill>
                          <a:effectLst/>
                          <a:latin typeface="Century Gothic" panose="020B0502020202020204" pitchFamily="34" charset="0"/>
                        </a:rPr>
                        <a:t>sky</a:t>
                      </a:r>
                    </a:p>
                  </a:txBody>
                  <a:tcPr marL="90000" marR="90000" marT="46800" marB="46800" anchor="b">
                    <a:solidFill>
                      <a:schemeClr val="accent3">
                        <a:lumMod val="95000"/>
                      </a:schemeClr>
                    </a:solidFill>
                  </a:tcPr>
                </a:tc>
                <a:extLst>
                  <a:ext uri="{0D108BD9-81ED-4DB2-BD59-A6C34878D82A}">
                    <a16:rowId xmlns:a16="http://schemas.microsoft.com/office/drawing/2014/main" val="356827989"/>
                  </a:ext>
                </a:extLst>
              </a:tr>
            </a:tbl>
          </a:graphicData>
        </a:graphic>
      </p:graphicFrame>
      <p:sp>
        <p:nvSpPr>
          <p:cNvPr id="13"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a:xfrm>
            <a:off x="4877572" y="7292169"/>
            <a:ext cx="1600200" cy="635000"/>
          </a:xfrm>
        </p:spPr>
        <p:txBody>
          <a:bodyPr/>
          <a:lstStyle/>
          <a:p>
            <a:r>
              <a:rPr lang="en-GB" altLang="en-US" dirty="0"/>
              <a:t>45</a:t>
            </a:r>
          </a:p>
        </p:txBody>
      </p:sp>
      <p:graphicFrame>
        <p:nvGraphicFramePr>
          <p:cNvPr id="14" name="Table 13"/>
          <p:cNvGraphicFramePr>
            <a:graphicFrameLocks noGrp="1"/>
          </p:cNvGraphicFramePr>
          <p:nvPr>
            <p:extLst>
              <p:ext uri="{D42A27DB-BD31-4B8C-83A1-F6EECF244321}">
                <p14:modId xmlns:p14="http://schemas.microsoft.com/office/powerpoint/2010/main" val="3894358185"/>
              </p:ext>
            </p:extLst>
          </p:nvPr>
        </p:nvGraphicFramePr>
        <p:xfrm>
          <a:off x="3687550" y="7755828"/>
          <a:ext cx="625156" cy="1343840"/>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3056194137"/>
                    </a:ext>
                  </a:extLst>
                </a:gridCol>
              </a:tblGrid>
              <a:tr h="335960">
                <a:tc>
                  <a:txBody>
                    <a:bodyPr/>
                    <a:lstStyle/>
                    <a:p>
                      <a:pPr algn="ct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085587"/>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6741244"/>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16587384"/>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8299991"/>
                  </a:ext>
                </a:extLst>
              </a:tr>
            </a:tbl>
          </a:graphicData>
        </a:graphic>
      </p:graphicFrame>
    </p:spTree>
    <p:extLst>
      <p:ext uri="{BB962C8B-B14F-4D97-AF65-F5344CB8AC3E}">
        <p14:creationId xmlns:p14="http://schemas.microsoft.com/office/powerpoint/2010/main" val="2792575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EBD834-1E2D-44FA-960B-D5E01CB2C65F}"/>
              </a:ext>
            </a:extLst>
          </p:cNvPr>
          <p:cNvSpPr/>
          <p:nvPr/>
        </p:nvSpPr>
        <p:spPr>
          <a:xfrm>
            <a:off x="172380" y="145318"/>
            <a:ext cx="253653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solidFill>
                <a:srgbClr val="FFFFFF"/>
              </a:solidFill>
              <a:latin typeface="Century Gothic" panose="020B0502020202020204" pitchFamily="34" charset="0"/>
            </a:endParaRPr>
          </a:p>
        </p:txBody>
      </p:sp>
      <p:sp>
        <p:nvSpPr>
          <p:cNvPr id="6" name="Rectangle 5"/>
          <p:cNvSpPr/>
          <p:nvPr/>
        </p:nvSpPr>
        <p:spPr>
          <a:xfrm>
            <a:off x="98603" y="595685"/>
            <a:ext cx="3688830" cy="369332"/>
          </a:xfrm>
          <a:prstGeom prst="rect">
            <a:avLst/>
          </a:prstGeom>
        </p:spPr>
        <p:txBody>
          <a:bodyPr wrap="none">
            <a:spAutoFit/>
          </a:bodyPr>
          <a:lstStyle/>
          <a:p>
            <a:r>
              <a:rPr lang="en-GB" b="1" dirty="0">
                <a:solidFill>
                  <a:srgbClr val="000000"/>
                </a:solidFill>
                <a:latin typeface="Century Gothic" panose="020B0502020202020204" pitchFamily="34" charset="0"/>
              </a:rPr>
              <a:t>Modal verbs in 3</a:t>
            </a:r>
            <a:r>
              <a:rPr lang="en-GB" b="1" baseline="30000" dirty="0">
                <a:solidFill>
                  <a:srgbClr val="000000"/>
                </a:solidFill>
                <a:latin typeface="Century Gothic" panose="020B0502020202020204" pitchFamily="34" charset="0"/>
              </a:rPr>
              <a:t>rd</a:t>
            </a:r>
            <a:r>
              <a:rPr lang="en-GB" b="1" dirty="0">
                <a:solidFill>
                  <a:srgbClr val="000000"/>
                </a:solidFill>
                <a:latin typeface="Century Gothic" panose="020B0502020202020204" pitchFamily="34" charset="0"/>
              </a:rPr>
              <a:t> person plural</a:t>
            </a:r>
          </a:p>
        </p:txBody>
      </p:sp>
      <p:graphicFrame>
        <p:nvGraphicFramePr>
          <p:cNvPr id="12" name="Table 11"/>
          <p:cNvGraphicFramePr>
            <a:graphicFrameLocks noGrp="1"/>
          </p:cNvGraphicFramePr>
          <p:nvPr>
            <p:extLst>
              <p:ext uri="{D42A27DB-BD31-4B8C-83A1-F6EECF244321}">
                <p14:modId xmlns:p14="http://schemas.microsoft.com/office/powerpoint/2010/main" val="3618566231"/>
              </p:ext>
            </p:extLst>
          </p:nvPr>
        </p:nvGraphicFramePr>
        <p:xfrm>
          <a:off x="172380" y="5354860"/>
          <a:ext cx="6568987" cy="2569210"/>
        </p:xfrm>
        <a:graphic>
          <a:graphicData uri="http://schemas.openxmlformats.org/drawingml/2006/table">
            <a:tbl>
              <a:tblPr firstRow="1" firstCol="1" bandRow="1"/>
              <a:tblGrid>
                <a:gridCol w="359410">
                  <a:extLst>
                    <a:ext uri="{9D8B030D-6E8A-4147-A177-3AD203B41FA5}">
                      <a16:colId xmlns:a16="http://schemas.microsoft.com/office/drawing/2014/main" val="20000"/>
                    </a:ext>
                  </a:extLst>
                </a:gridCol>
                <a:gridCol w="6209577">
                  <a:extLst>
                    <a:ext uri="{9D8B030D-6E8A-4147-A177-3AD203B41FA5}">
                      <a16:colId xmlns:a16="http://schemas.microsoft.com/office/drawing/2014/main" val="20001"/>
                    </a:ext>
                  </a:extLst>
                </a:gridCol>
              </a:tblGrid>
              <a:tr h="367030">
                <a:tc>
                  <a:txBody>
                    <a:bodyPr/>
                    <a:lstStyle/>
                    <a:p>
                      <a:pPr algn="ct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0" dirty="0">
                          <a:effectLst/>
                          <a:latin typeface="Century Gothic" panose="020B0502020202020204" pitchFamily="34" charset="0"/>
                          <a:ea typeface="SimSun" panose="02010600030101010101" pitchFamily="2" charset="-122"/>
                          <a:cs typeface="Times New Roman" panose="02020603050405020304" pitchFamily="18" charset="0"/>
                        </a:rPr>
                        <a:t>Sentences</a:t>
                      </a:r>
                      <a:endParaRPr lang="en-GB" sz="1600" b="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1</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2</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3</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4</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5</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7030">
                <a:tc>
                  <a:txBody>
                    <a:bodyPr/>
                    <a:lstStyle/>
                    <a:p>
                      <a:pPr algn="ctr">
                        <a:lnSpc>
                          <a:spcPct val="107000"/>
                        </a:lnSpc>
                        <a:spcAft>
                          <a:spcPts val="0"/>
                        </a:spcAft>
                      </a:pPr>
                      <a:r>
                        <a:rPr lang="en-GB" sz="1400" dirty="0">
                          <a:effectLst/>
                          <a:latin typeface="Century Gothic" panose="020B0502020202020204" pitchFamily="34" charset="0"/>
                          <a:ea typeface="SimSun" panose="02010600030101010101" pitchFamily="2" charset="-122"/>
                          <a:cs typeface="Times New Roman" panose="02020603050405020304" pitchFamily="18" charset="0"/>
                        </a:rPr>
                        <a:t>6</a:t>
                      </a:r>
                      <a:endParaRPr lang="en-GB" sz="16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effectLst/>
                          <a:latin typeface="Century Gothic" panose="020B0502020202020204" pitchFamily="34" charset="0"/>
                          <a:ea typeface="SimSun" panose="02010600030101010101" pitchFamily="2" charset="-122"/>
                          <a:cs typeface="Times New Roman" panose="02020603050405020304" pitchFamily="18" charset="0"/>
                        </a:rPr>
                        <a:t> </a:t>
                      </a:r>
                      <a:endParaRPr lang="en-GB" sz="14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Title 1">
            <a:extLst>
              <a:ext uri="{FF2B5EF4-FFF2-40B4-BE49-F238E27FC236}">
                <a16:creationId xmlns:a16="http://schemas.microsoft.com/office/drawing/2014/main" id="{56E18D61-8CCE-ED41-8087-739CD1C3A6AE}"/>
              </a:ext>
            </a:extLst>
          </p:cNvPr>
          <p:cNvSpPr>
            <a:spLocks noGrp="1"/>
          </p:cNvSpPr>
          <p:nvPr>
            <p:ph type="title"/>
          </p:nvPr>
        </p:nvSpPr>
        <p:spPr>
          <a:xfrm>
            <a:off x="172380" y="145318"/>
            <a:ext cx="2536539" cy="432048"/>
          </a:xfrm>
        </p:spPr>
        <p:txBody>
          <a:bodyPr/>
          <a:lstStyle/>
          <a:p>
            <a:r>
              <a:rPr lang="en-GB" sz="2000" b="1" dirty="0">
                <a:solidFill>
                  <a:srgbClr val="FFFFFF"/>
                </a:solidFill>
                <a:latin typeface="Century Gothic" panose="020B0502020202020204" pitchFamily="34" charset="0"/>
              </a:rPr>
              <a:t>T3.2 Semana 7</a:t>
            </a:r>
            <a:endParaRPr lang="en-US" sz="2000" dirty="0"/>
          </a:p>
        </p:txBody>
      </p:sp>
      <p:sp>
        <p:nvSpPr>
          <p:cNvPr id="11"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46</a:t>
            </a:r>
          </a:p>
        </p:txBody>
      </p:sp>
      <p:sp>
        <p:nvSpPr>
          <p:cNvPr id="13" name="Rectangle 12"/>
          <p:cNvSpPr/>
          <p:nvPr/>
        </p:nvSpPr>
        <p:spPr>
          <a:xfrm>
            <a:off x="172380" y="995548"/>
            <a:ext cx="6918514" cy="1245726"/>
          </a:xfrm>
          <a:prstGeom prst="rect">
            <a:avLst/>
          </a:prstGeom>
        </p:spPr>
        <p:txBody>
          <a:bodyPr wrap="square">
            <a:spAutoFit/>
          </a:bodyPr>
          <a:lstStyle/>
          <a:p>
            <a:pPr lvl="0">
              <a:lnSpc>
                <a:spcPct val="120000"/>
              </a:lnSpc>
            </a:pPr>
            <a:r>
              <a:rPr lang="en-GB" sz="1600" dirty="0">
                <a:latin typeface="Century Gothic" panose="020B0502020202020204" pitchFamily="34" charset="0"/>
              </a:rPr>
              <a:t>Remember!</a:t>
            </a:r>
          </a:p>
          <a:p>
            <a:pPr lvl="0">
              <a:lnSpc>
                <a:spcPct val="120000"/>
              </a:lnSpc>
            </a:pPr>
            <a:r>
              <a:rPr lang="en-GB" sz="1600" dirty="0">
                <a:solidFill>
                  <a:srgbClr val="000000"/>
                </a:solidFill>
                <a:latin typeface="Century Gothic" panose="020B0502020202020204" pitchFamily="34" charset="0"/>
              </a:rPr>
              <a:t>‘S/he/it wants’ is ‘</a:t>
            </a:r>
            <a:r>
              <a:rPr lang="en-GB" sz="1600" dirty="0" err="1">
                <a:solidFill>
                  <a:srgbClr val="000000"/>
                </a:solidFill>
                <a:latin typeface="Century Gothic" panose="020B0502020202020204" pitchFamily="34" charset="0"/>
              </a:rPr>
              <a:t>quier</a:t>
            </a:r>
            <a:r>
              <a:rPr lang="en-GB" sz="1600" b="1" dirty="0" err="1">
                <a:solidFill>
                  <a:srgbClr val="000000"/>
                </a:solidFill>
                <a:latin typeface="Century Gothic" panose="020B0502020202020204" pitchFamily="34" charset="0"/>
              </a:rPr>
              <a:t>e</a:t>
            </a:r>
            <a:r>
              <a:rPr lang="en-GB" sz="1600" b="1" dirty="0">
                <a:solidFill>
                  <a:srgbClr val="000000"/>
                </a:solidFill>
                <a:latin typeface="Century Gothic" panose="020B0502020202020204" pitchFamily="34" charset="0"/>
              </a:rPr>
              <a:t>’</a:t>
            </a:r>
            <a:r>
              <a:rPr lang="en-GB" sz="1600" dirty="0">
                <a:solidFill>
                  <a:srgbClr val="000000"/>
                </a:solidFill>
                <a:latin typeface="Century Gothic" panose="020B0502020202020204" pitchFamily="34" charset="0"/>
              </a:rPr>
              <a:t>. </a:t>
            </a:r>
          </a:p>
          <a:p>
            <a:pPr lvl="0">
              <a:lnSpc>
                <a:spcPct val="120000"/>
              </a:lnSpc>
            </a:pPr>
            <a:r>
              <a:rPr lang="en-GB" sz="1600" dirty="0">
                <a:solidFill>
                  <a:srgbClr val="000000"/>
                </a:solidFill>
                <a:latin typeface="Century Gothic" panose="020B0502020202020204" pitchFamily="34" charset="0"/>
              </a:rPr>
              <a:t>‘S/he/it must, has to’ is deb</a:t>
            </a:r>
            <a:r>
              <a:rPr lang="en-GB" sz="1600" b="1" dirty="0">
                <a:solidFill>
                  <a:srgbClr val="000000"/>
                </a:solidFill>
                <a:latin typeface="Century Gothic" panose="020B0502020202020204" pitchFamily="34" charset="0"/>
              </a:rPr>
              <a:t>e’</a:t>
            </a:r>
            <a:r>
              <a:rPr lang="en-GB" sz="1600" dirty="0">
                <a:solidFill>
                  <a:srgbClr val="000000"/>
                </a:solidFill>
                <a:latin typeface="Century Gothic" panose="020B0502020202020204" pitchFamily="34" charset="0"/>
              </a:rPr>
              <a:t>.</a:t>
            </a:r>
          </a:p>
          <a:p>
            <a:pPr lvl="0">
              <a:lnSpc>
                <a:spcPct val="120000"/>
              </a:lnSpc>
            </a:pPr>
            <a:r>
              <a:rPr lang="en-GB" sz="1600" dirty="0">
                <a:solidFill>
                  <a:srgbClr val="000000"/>
                </a:solidFill>
                <a:latin typeface="Century Gothic" panose="020B0502020202020204" pitchFamily="34" charset="0"/>
              </a:rPr>
              <a:t>‘S/he/it can, is able to’ is ‘pued</a:t>
            </a:r>
            <a:r>
              <a:rPr lang="en-GB" sz="1600" b="1" dirty="0">
                <a:solidFill>
                  <a:srgbClr val="000000"/>
                </a:solidFill>
                <a:latin typeface="Century Gothic" panose="020B0502020202020204" pitchFamily="34" charset="0"/>
              </a:rPr>
              <a:t>e</a:t>
            </a:r>
            <a:r>
              <a:rPr lang="en-GB" sz="1600" dirty="0">
                <a:solidFill>
                  <a:srgbClr val="000000"/>
                </a:solidFill>
                <a:latin typeface="Century Gothic" panose="020B0502020202020204" pitchFamily="34" charset="0"/>
              </a:rPr>
              <a:t>’.</a:t>
            </a:r>
          </a:p>
        </p:txBody>
      </p:sp>
      <p:sp>
        <p:nvSpPr>
          <p:cNvPr id="14" name="TextBox 13"/>
          <p:cNvSpPr txBox="1"/>
          <p:nvPr/>
        </p:nvSpPr>
        <p:spPr>
          <a:xfrm>
            <a:off x="172380" y="2351254"/>
            <a:ext cx="6551574" cy="584775"/>
          </a:xfrm>
          <a:prstGeom prst="rect">
            <a:avLst/>
          </a:prstGeom>
          <a:noFill/>
        </p:spPr>
        <p:txBody>
          <a:bodyPr wrap="square" rtlCol="0">
            <a:spAutoFit/>
          </a:bodyPr>
          <a:lstStyle/>
          <a:p>
            <a:r>
              <a:rPr lang="en-GB" sz="1600" dirty="0">
                <a:latin typeface="Century Gothic" panose="020B0502020202020204" pitchFamily="34" charset="0"/>
              </a:rPr>
              <a:t>To say ‘</a:t>
            </a:r>
            <a:r>
              <a:rPr lang="en-GB" sz="1600" b="1" dirty="0">
                <a:latin typeface="Century Gothic" panose="020B0502020202020204" pitchFamily="34" charset="0"/>
              </a:rPr>
              <a:t>they</a:t>
            </a:r>
            <a:r>
              <a:rPr lang="en-GB" sz="1600" dirty="0">
                <a:latin typeface="Century Gothic" panose="020B0502020202020204" pitchFamily="34" charset="0"/>
              </a:rPr>
              <a:t>’ with these verbs, add -</a:t>
            </a:r>
            <a:r>
              <a:rPr lang="en-GB" sz="1600" b="1" dirty="0" err="1">
                <a:latin typeface="Century Gothic" panose="020B0502020202020204" pitchFamily="34" charset="0"/>
              </a:rPr>
              <a:t>en</a:t>
            </a:r>
            <a:r>
              <a:rPr lang="en-GB" sz="1600" b="1" dirty="0">
                <a:latin typeface="Century Gothic" panose="020B0502020202020204" pitchFamily="34" charset="0"/>
              </a:rPr>
              <a:t> </a:t>
            </a:r>
            <a:r>
              <a:rPr lang="en-GB" sz="1600" dirty="0">
                <a:latin typeface="Century Gothic" panose="020B0502020202020204" pitchFamily="34" charset="0"/>
              </a:rPr>
              <a:t>to the same stem (the same ending you saw for other verbs ending in –</a:t>
            </a:r>
            <a:r>
              <a:rPr lang="en-GB" sz="1600" dirty="0" err="1">
                <a:latin typeface="Century Gothic" panose="020B0502020202020204" pitchFamily="34" charset="0"/>
              </a:rPr>
              <a:t>er</a:t>
            </a:r>
            <a:r>
              <a:rPr lang="en-GB" sz="1600" dirty="0">
                <a:latin typeface="Century Gothic" panose="020B0502020202020204" pitchFamily="34" charset="0"/>
              </a:rPr>
              <a:t> and –</a:t>
            </a:r>
            <a:r>
              <a:rPr lang="en-GB" sz="1600" dirty="0" err="1">
                <a:latin typeface="Century Gothic" panose="020B0502020202020204" pitchFamily="34" charset="0"/>
              </a:rPr>
              <a:t>ir</a:t>
            </a:r>
            <a:r>
              <a:rPr lang="en-GB" sz="1600" dirty="0">
                <a:latin typeface="Century Gothic" panose="020B0502020202020204" pitchFamily="34" charset="0"/>
              </a:rPr>
              <a:t>).</a:t>
            </a:r>
          </a:p>
        </p:txBody>
      </p:sp>
      <p:sp>
        <p:nvSpPr>
          <p:cNvPr id="15" name="TextBox 14"/>
          <p:cNvSpPr txBox="1"/>
          <p:nvPr/>
        </p:nvSpPr>
        <p:spPr>
          <a:xfrm>
            <a:off x="176696" y="2971314"/>
            <a:ext cx="885831" cy="338554"/>
          </a:xfrm>
          <a:prstGeom prst="rect">
            <a:avLst/>
          </a:prstGeom>
          <a:noFill/>
        </p:spPr>
        <p:txBody>
          <a:bodyPr wrap="square" rtlCol="0">
            <a:spAutoFit/>
          </a:bodyPr>
          <a:lstStyle/>
          <a:p>
            <a:r>
              <a:rPr lang="en-GB" sz="1600" dirty="0" err="1">
                <a:latin typeface="Century Gothic" panose="020B0502020202020204" pitchFamily="34" charset="0"/>
              </a:rPr>
              <a:t>quier</a:t>
            </a:r>
            <a:r>
              <a:rPr lang="en-GB" sz="1600" dirty="0">
                <a:latin typeface="Century Gothic" panose="020B0502020202020204" pitchFamily="34" charset="0"/>
              </a:rPr>
              <a:t>-</a:t>
            </a:r>
            <a:endParaRPr lang="en-GB" sz="1600" strike="sngStrike" dirty="0">
              <a:latin typeface="Century Gothic" panose="020B0502020202020204" pitchFamily="34" charset="0"/>
            </a:endParaRPr>
          </a:p>
        </p:txBody>
      </p:sp>
      <p:sp>
        <p:nvSpPr>
          <p:cNvPr id="16" name="TextBox 15"/>
          <p:cNvSpPr txBox="1"/>
          <p:nvPr/>
        </p:nvSpPr>
        <p:spPr>
          <a:xfrm>
            <a:off x="1978280" y="2980943"/>
            <a:ext cx="1105264" cy="338554"/>
          </a:xfrm>
          <a:prstGeom prst="rect">
            <a:avLst/>
          </a:prstGeom>
          <a:noFill/>
        </p:spPr>
        <p:txBody>
          <a:bodyPr wrap="square" rtlCol="0">
            <a:spAutoFit/>
          </a:bodyPr>
          <a:lstStyle/>
          <a:p>
            <a:r>
              <a:rPr lang="en-GB" sz="1600" dirty="0" err="1">
                <a:latin typeface="Century Gothic" panose="020B0502020202020204" pitchFamily="34" charset="0"/>
              </a:rPr>
              <a:t>quier</a:t>
            </a:r>
            <a:r>
              <a:rPr lang="en-GB" sz="1600" b="1" dirty="0" err="1">
                <a:latin typeface="Century Gothic" panose="020B0502020202020204" pitchFamily="34" charset="0"/>
              </a:rPr>
              <a:t>en</a:t>
            </a:r>
            <a:endParaRPr lang="en-GB" sz="1600" b="1" dirty="0">
              <a:latin typeface="Century Gothic" panose="020B0502020202020204" pitchFamily="34" charset="0"/>
            </a:endParaRPr>
          </a:p>
        </p:txBody>
      </p:sp>
      <p:cxnSp>
        <p:nvCxnSpPr>
          <p:cNvPr id="17" name="Straight Arrow Connector 16"/>
          <p:cNvCxnSpPr/>
          <p:nvPr/>
        </p:nvCxnSpPr>
        <p:spPr>
          <a:xfrm>
            <a:off x="1062527" y="3169535"/>
            <a:ext cx="8673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061640" y="2991035"/>
            <a:ext cx="1200970" cy="338554"/>
          </a:xfrm>
          <a:prstGeom prst="rect">
            <a:avLst/>
          </a:prstGeom>
        </p:spPr>
        <p:txBody>
          <a:bodyPr wrap="none">
            <a:spAutoFit/>
          </a:bodyPr>
          <a:lstStyle/>
          <a:p>
            <a:r>
              <a:rPr lang="en-GB" sz="1600" i="1" dirty="0">
                <a:latin typeface="Century Gothic" panose="020B0502020202020204" pitchFamily="34" charset="0"/>
              </a:rPr>
              <a:t>they want</a:t>
            </a:r>
            <a:endParaRPr lang="en-GB" sz="1600" i="1" dirty="0"/>
          </a:p>
        </p:txBody>
      </p:sp>
      <p:sp>
        <p:nvSpPr>
          <p:cNvPr id="20" name="TextBox 19"/>
          <p:cNvSpPr txBox="1"/>
          <p:nvPr/>
        </p:nvSpPr>
        <p:spPr>
          <a:xfrm>
            <a:off x="2052325" y="3675194"/>
            <a:ext cx="1079580" cy="338554"/>
          </a:xfrm>
          <a:prstGeom prst="rect">
            <a:avLst/>
          </a:prstGeom>
          <a:noFill/>
        </p:spPr>
        <p:txBody>
          <a:bodyPr wrap="square" rtlCol="0">
            <a:spAutoFit/>
          </a:bodyPr>
          <a:lstStyle/>
          <a:p>
            <a:r>
              <a:rPr lang="en-GB" sz="1600" dirty="0" err="1">
                <a:latin typeface="Century Gothic" panose="020B0502020202020204" pitchFamily="34" charset="0"/>
              </a:rPr>
              <a:t>pued</a:t>
            </a:r>
            <a:r>
              <a:rPr lang="en-GB" sz="1600" b="1" dirty="0" err="1">
                <a:latin typeface="Century Gothic" panose="020B0502020202020204" pitchFamily="34" charset="0"/>
              </a:rPr>
              <a:t>en</a:t>
            </a:r>
            <a:endParaRPr lang="en-GB" sz="1600" dirty="0">
              <a:latin typeface="Century Gothic" panose="020B0502020202020204" pitchFamily="34" charset="0"/>
            </a:endParaRPr>
          </a:p>
        </p:txBody>
      </p:sp>
      <p:sp>
        <p:nvSpPr>
          <p:cNvPr id="21" name="TextBox 20"/>
          <p:cNvSpPr txBox="1"/>
          <p:nvPr/>
        </p:nvSpPr>
        <p:spPr>
          <a:xfrm>
            <a:off x="191657" y="3324607"/>
            <a:ext cx="885831" cy="338554"/>
          </a:xfrm>
          <a:prstGeom prst="rect">
            <a:avLst/>
          </a:prstGeom>
          <a:noFill/>
        </p:spPr>
        <p:txBody>
          <a:bodyPr wrap="square" rtlCol="0">
            <a:spAutoFit/>
          </a:bodyPr>
          <a:lstStyle/>
          <a:p>
            <a:r>
              <a:rPr lang="en-GB" sz="1600" dirty="0">
                <a:latin typeface="Century Gothic" panose="020B0502020202020204" pitchFamily="34" charset="0"/>
              </a:rPr>
              <a:t>deb-</a:t>
            </a:r>
            <a:endParaRPr lang="en-GB" sz="1600" strike="sngStrike" dirty="0">
              <a:latin typeface="Century Gothic" panose="020B0502020202020204" pitchFamily="34" charset="0"/>
            </a:endParaRPr>
          </a:p>
        </p:txBody>
      </p:sp>
      <p:cxnSp>
        <p:nvCxnSpPr>
          <p:cNvPr id="22" name="Straight Arrow Connector 21"/>
          <p:cNvCxnSpPr/>
          <p:nvPr/>
        </p:nvCxnSpPr>
        <p:spPr>
          <a:xfrm>
            <a:off x="1062526" y="3508958"/>
            <a:ext cx="8673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78280" y="3339681"/>
            <a:ext cx="1105264" cy="338554"/>
          </a:xfrm>
          <a:prstGeom prst="rect">
            <a:avLst/>
          </a:prstGeom>
          <a:noFill/>
        </p:spPr>
        <p:txBody>
          <a:bodyPr wrap="square" rtlCol="0">
            <a:spAutoFit/>
          </a:bodyPr>
          <a:lstStyle/>
          <a:p>
            <a:r>
              <a:rPr lang="en-GB" sz="1600" dirty="0" err="1">
                <a:latin typeface="Century Gothic" panose="020B0502020202020204" pitchFamily="34" charset="0"/>
              </a:rPr>
              <a:t>deb</a:t>
            </a:r>
            <a:r>
              <a:rPr lang="en-GB" sz="1600" b="1" dirty="0" err="1">
                <a:latin typeface="Century Gothic" panose="020B0502020202020204" pitchFamily="34" charset="0"/>
              </a:rPr>
              <a:t>en</a:t>
            </a:r>
            <a:endParaRPr lang="en-GB" sz="1600" b="1" dirty="0">
              <a:latin typeface="Century Gothic" panose="020B0502020202020204" pitchFamily="34" charset="0"/>
            </a:endParaRPr>
          </a:p>
        </p:txBody>
      </p:sp>
      <p:sp>
        <p:nvSpPr>
          <p:cNvPr id="24" name="TextBox 23"/>
          <p:cNvSpPr txBox="1"/>
          <p:nvPr/>
        </p:nvSpPr>
        <p:spPr>
          <a:xfrm>
            <a:off x="191657" y="3648955"/>
            <a:ext cx="885831" cy="338554"/>
          </a:xfrm>
          <a:prstGeom prst="rect">
            <a:avLst/>
          </a:prstGeom>
          <a:noFill/>
        </p:spPr>
        <p:txBody>
          <a:bodyPr wrap="square" rtlCol="0">
            <a:spAutoFit/>
          </a:bodyPr>
          <a:lstStyle/>
          <a:p>
            <a:r>
              <a:rPr lang="en-GB" sz="1600" dirty="0" err="1">
                <a:latin typeface="Century Gothic" panose="020B0502020202020204" pitchFamily="34" charset="0"/>
              </a:rPr>
              <a:t>pued</a:t>
            </a:r>
            <a:r>
              <a:rPr lang="en-GB" sz="1600" dirty="0">
                <a:latin typeface="Century Gothic" panose="020B0502020202020204" pitchFamily="34" charset="0"/>
              </a:rPr>
              <a:t>-</a:t>
            </a:r>
            <a:endParaRPr lang="en-GB" sz="1600" strike="sngStrike" dirty="0">
              <a:latin typeface="Century Gothic" panose="020B0502020202020204" pitchFamily="34" charset="0"/>
            </a:endParaRPr>
          </a:p>
        </p:txBody>
      </p:sp>
      <p:cxnSp>
        <p:nvCxnSpPr>
          <p:cNvPr id="25" name="Straight Arrow Connector 24"/>
          <p:cNvCxnSpPr/>
          <p:nvPr/>
        </p:nvCxnSpPr>
        <p:spPr>
          <a:xfrm>
            <a:off x="1077488" y="3866821"/>
            <a:ext cx="8673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061640" y="3336640"/>
            <a:ext cx="2716668" cy="338554"/>
          </a:xfrm>
          <a:prstGeom prst="rect">
            <a:avLst/>
          </a:prstGeom>
        </p:spPr>
        <p:txBody>
          <a:bodyPr wrap="square">
            <a:spAutoFit/>
          </a:bodyPr>
          <a:lstStyle/>
          <a:p>
            <a:r>
              <a:rPr lang="en-GB" sz="1600" i="1" dirty="0">
                <a:latin typeface="Century Gothic" panose="020B0502020202020204" pitchFamily="34" charset="0"/>
              </a:rPr>
              <a:t>they must, have to </a:t>
            </a:r>
            <a:endParaRPr lang="en-GB" sz="1600" dirty="0"/>
          </a:p>
        </p:txBody>
      </p:sp>
      <p:sp>
        <p:nvSpPr>
          <p:cNvPr id="26" name="Rectangle 25"/>
          <p:cNvSpPr/>
          <p:nvPr/>
        </p:nvSpPr>
        <p:spPr>
          <a:xfrm>
            <a:off x="3061640" y="3680656"/>
            <a:ext cx="2716668" cy="338554"/>
          </a:xfrm>
          <a:prstGeom prst="rect">
            <a:avLst/>
          </a:prstGeom>
        </p:spPr>
        <p:txBody>
          <a:bodyPr wrap="square">
            <a:spAutoFit/>
          </a:bodyPr>
          <a:lstStyle/>
          <a:p>
            <a:r>
              <a:rPr lang="en-GB" sz="1600" i="1" dirty="0">
                <a:latin typeface="Century Gothic" panose="020B0502020202020204" pitchFamily="34" charset="0"/>
              </a:rPr>
              <a:t>they are able to, can</a:t>
            </a:r>
            <a:endParaRPr lang="en-GB" sz="1600" dirty="0"/>
          </a:p>
        </p:txBody>
      </p:sp>
      <p:sp>
        <p:nvSpPr>
          <p:cNvPr id="28" name="TextBox 27"/>
          <p:cNvSpPr txBox="1"/>
          <p:nvPr/>
        </p:nvSpPr>
        <p:spPr>
          <a:xfrm>
            <a:off x="192922" y="4247199"/>
            <a:ext cx="6551574" cy="830997"/>
          </a:xfrm>
          <a:prstGeom prst="rect">
            <a:avLst/>
          </a:prstGeom>
          <a:noFill/>
        </p:spPr>
        <p:txBody>
          <a:bodyPr wrap="square" rtlCol="0">
            <a:spAutoFit/>
          </a:bodyPr>
          <a:lstStyle/>
          <a:p>
            <a:r>
              <a:rPr lang="en-GB" sz="1600" dirty="0">
                <a:latin typeface="Century Gothic" panose="020B0502020202020204" pitchFamily="34" charset="0"/>
              </a:rPr>
              <a:t>Write six sentences using </a:t>
            </a:r>
            <a:r>
              <a:rPr lang="en-GB" sz="1600" dirty="0" err="1">
                <a:latin typeface="Century Gothic" panose="020B0502020202020204" pitchFamily="34" charset="0"/>
              </a:rPr>
              <a:t>deber</a:t>
            </a:r>
            <a:r>
              <a:rPr lang="en-GB" sz="1600" dirty="0">
                <a:latin typeface="Century Gothic" panose="020B0502020202020204" pitchFamily="34" charset="0"/>
              </a:rPr>
              <a:t>, </a:t>
            </a:r>
            <a:r>
              <a:rPr lang="en-GB" sz="1600" dirty="0" err="1">
                <a:latin typeface="Century Gothic" panose="020B0502020202020204" pitchFamily="34" charset="0"/>
              </a:rPr>
              <a:t>poder</a:t>
            </a:r>
            <a:r>
              <a:rPr lang="en-GB" sz="1600" dirty="0">
                <a:latin typeface="Century Gothic" panose="020B0502020202020204" pitchFamily="34" charset="0"/>
              </a:rPr>
              <a:t>, and </a:t>
            </a:r>
            <a:r>
              <a:rPr lang="en-GB" sz="1600" dirty="0" err="1">
                <a:latin typeface="Century Gothic" panose="020B0502020202020204" pitchFamily="34" charset="0"/>
              </a:rPr>
              <a:t>querer</a:t>
            </a:r>
            <a:r>
              <a:rPr lang="en-GB" sz="1600" dirty="0">
                <a:latin typeface="Century Gothic" panose="020B0502020202020204" pitchFamily="34" charset="0"/>
              </a:rPr>
              <a:t>.</a:t>
            </a:r>
          </a:p>
          <a:p>
            <a:pPr marL="285750" indent="-285750">
              <a:buFont typeface="Arial" panose="020B0604020202020204" pitchFamily="34" charset="0"/>
              <a:buChar char="•"/>
            </a:pPr>
            <a:r>
              <a:rPr lang="en-GB" sz="1600" dirty="0">
                <a:latin typeface="Century Gothic" panose="020B0502020202020204" pitchFamily="34" charset="0"/>
              </a:rPr>
              <a:t>3 sentences should refer to ‘s/he/it’.</a:t>
            </a:r>
          </a:p>
          <a:p>
            <a:pPr marL="285750" indent="-285750">
              <a:buFont typeface="Arial" panose="020B0604020202020204" pitchFamily="34" charset="0"/>
              <a:buChar char="•"/>
            </a:pPr>
            <a:r>
              <a:rPr lang="en-GB" sz="1600" dirty="0">
                <a:latin typeface="Century Gothic" panose="020B0502020202020204" pitchFamily="34" charset="0"/>
              </a:rPr>
              <a:t>3 should refer to ‘they’. </a:t>
            </a:r>
          </a:p>
        </p:txBody>
      </p:sp>
    </p:spTree>
    <p:extLst>
      <p:ext uri="{BB962C8B-B14F-4D97-AF65-F5344CB8AC3E}">
        <p14:creationId xmlns:p14="http://schemas.microsoft.com/office/powerpoint/2010/main" val="3108378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32251569"/>
              </p:ext>
            </p:extLst>
          </p:nvPr>
        </p:nvGraphicFramePr>
        <p:xfrm>
          <a:off x="118000" y="3107005"/>
          <a:ext cx="3024336" cy="5991000"/>
        </p:xfrm>
        <a:graphic>
          <a:graphicData uri="http://schemas.openxmlformats.org/drawingml/2006/table">
            <a:tbl>
              <a:tblPr>
                <a:tableStyleId>{616DA210-FB5B-4158-B5E0-FEB733F419BA}</a:tableStyleId>
              </a:tblPr>
              <a:tblGrid>
                <a:gridCol w="40493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683298">
                  <a:extLst>
                    <a:ext uri="{9D8B030D-6E8A-4147-A177-3AD203B41FA5}">
                      <a16:colId xmlns:a16="http://schemas.microsoft.com/office/drawing/2014/main" val="20002"/>
                    </a:ext>
                  </a:extLst>
                </a:gridCol>
              </a:tblGrid>
              <a:tr h="194066">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1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dirty="0" err="1">
                          <a:solidFill>
                            <a:srgbClr val="000000"/>
                          </a:solidFill>
                          <a:effectLst/>
                          <a:latin typeface="Century Gothic" panose="020B0502020202020204" pitchFamily="34" charset="0"/>
                        </a:rPr>
                        <a:t>estar</a:t>
                      </a:r>
                      <a:endParaRPr lang="en-GB" sz="11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to be (location, state)</a:t>
                      </a:r>
                    </a:p>
                  </a:txBody>
                  <a:tcPr marL="90000" marR="90000" marT="36000" marB="36000" anchor="ctr"/>
                </a:tc>
                <a:extLst>
                  <a:ext uri="{0D108BD9-81ED-4DB2-BD59-A6C34878D82A}">
                    <a16:rowId xmlns:a16="http://schemas.microsoft.com/office/drawing/2014/main" val="10000"/>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2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dirty="0" err="1">
                          <a:solidFill>
                            <a:srgbClr val="000000"/>
                          </a:solidFill>
                          <a:effectLst/>
                          <a:latin typeface="Century Gothic" panose="020B0502020202020204" pitchFamily="34" charset="0"/>
                        </a:rPr>
                        <a:t>está</a:t>
                      </a:r>
                      <a:endParaRPr lang="en-GB" sz="11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is (location, state)</a:t>
                      </a:r>
                    </a:p>
                  </a:txBody>
                  <a:tcPr marL="90000" marR="90000" marT="36000" marB="36000" anchor="ctr"/>
                </a:tc>
                <a:extLst>
                  <a:ext uri="{0D108BD9-81ED-4DB2-BD59-A6C34878D82A}">
                    <a16:rowId xmlns:a16="http://schemas.microsoft.com/office/drawing/2014/main" val="10001"/>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3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a:t>
                      </a:r>
                      <a:r>
                        <a:rPr lang="en-GB" sz="1100" b="0" i="0" u="none" strike="noStrike" dirty="0" err="1">
                          <a:solidFill>
                            <a:srgbClr val="000000"/>
                          </a:solidFill>
                          <a:effectLst/>
                          <a:latin typeface="Century Gothic" panose="020B0502020202020204" pitchFamily="34" charset="0"/>
                        </a:rPr>
                        <a:t>dónde</a:t>
                      </a:r>
                      <a:r>
                        <a:rPr lang="en-GB" sz="1100" b="0" i="0" u="none" strike="noStrike" dirty="0">
                          <a:solidFill>
                            <a:srgbClr val="000000"/>
                          </a:solidFill>
                          <a:effectLst/>
                          <a:latin typeface="Century Gothic" panose="020B0502020202020204" pitchFamily="34" charset="0"/>
                        </a:rPr>
                        <a:t>?</a:t>
                      </a: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where?</a:t>
                      </a:r>
                    </a:p>
                  </a:txBody>
                  <a:tcPr marL="90000" marR="90000" marT="36000" marB="36000" anchor="ctr"/>
                </a:tc>
                <a:extLst>
                  <a:ext uri="{0D108BD9-81ED-4DB2-BD59-A6C34878D82A}">
                    <a16:rowId xmlns:a16="http://schemas.microsoft.com/office/drawing/2014/main" val="10002"/>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4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dirty="0" err="1">
                          <a:solidFill>
                            <a:srgbClr val="000000"/>
                          </a:solidFill>
                          <a:effectLst/>
                          <a:latin typeface="Century Gothic" panose="020B0502020202020204" pitchFamily="34" charset="0"/>
                        </a:rPr>
                        <a:t>en</a:t>
                      </a:r>
                      <a:endParaRPr lang="en-GB" sz="11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in, on</a:t>
                      </a:r>
                    </a:p>
                  </a:txBody>
                  <a:tcPr marL="90000" marR="90000" marT="36000" marB="36000" anchor="ctr"/>
                </a:tc>
                <a:extLst>
                  <a:ext uri="{0D108BD9-81ED-4DB2-BD59-A6C34878D82A}">
                    <a16:rowId xmlns:a16="http://schemas.microsoft.com/office/drawing/2014/main" val="10003"/>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5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dirty="0" err="1">
                          <a:solidFill>
                            <a:srgbClr val="000000"/>
                          </a:solidFill>
                          <a:effectLst/>
                          <a:latin typeface="Century Gothic" panose="020B0502020202020204" pitchFamily="34" charset="0"/>
                        </a:rPr>
                        <a:t>estoy</a:t>
                      </a:r>
                      <a:endParaRPr lang="en-GB" sz="11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I am (location/state)</a:t>
                      </a:r>
                    </a:p>
                  </a:txBody>
                  <a:tcPr marL="90000" marR="90000" marT="36000" marB="36000" anchor="ctr"/>
                </a:tc>
                <a:extLst>
                  <a:ext uri="{0D108BD9-81ED-4DB2-BD59-A6C34878D82A}">
                    <a16:rowId xmlns:a16="http://schemas.microsoft.com/office/drawing/2014/main" val="10004"/>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6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dirty="0" err="1">
                          <a:solidFill>
                            <a:srgbClr val="000000"/>
                          </a:solidFill>
                          <a:effectLst/>
                          <a:latin typeface="Century Gothic" panose="020B0502020202020204" pitchFamily="34" charset="0"/>
                        </a:rPr>
                        <a:t>yo</a:t>
                      </a:r>
                      <a:endParaRPr lang="en-GB" sz="11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I</a:t>
                      </a:r>
                    </a:p>
                  </a:txBody>
                  <a:tcPr marL="90000" marR="90000" marT="36000" marB="36000" anchor="ctr"/>
                </a:tc>
                <a:extLst>
                  <a:ext uri="{0D108BD9-81ED-4DB2-BD59-A6C34878D82A}">
                    <a16:rowId xmlns:a16="http://schemas.microsoft.com/office/drawing/2014/main" val="10005"/>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7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¿cómo?</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how?</a:t>
                      </a:r>
                    </a:p>
                  </a:txBody>
                  <a:tcPr marL="90000" marR="90000" marT="36000" marB="36000" anchor="ctr"/>
                </a:tc>
                <a:extLst>
                  <a:ext uri="{0D108BD9-81ED-4DB2-BD59-A6C34878D82A}">
                    <a16:rowId xmlns:a16="http://schemas.microsoft.com/office/drawing/2014/main" val="10006"/>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8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hoy</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today</a:t>
                      </a:r>
                    </a:p>
                  </a:txBody>
                  <a:tcPr marL="90000" marR="90000" marT="36000" marB="36000" anchor="ctr"/>
                </a:tc>
                <a:extLst>
                  <a:ext uri="{0D108BD9-81ED-4DB2-BD59-A6C34878D82A}">
                    <a16:rowId xmlns:a16="http://schemas.microsoft.com/office/drawing/2014/main" val="10007"/>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9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nervioso</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nervous</a:t>
                      </a:r>
                    </a:p>
                  </a:txBody>
                  <a:tcPr marL="90000" marR="90000" marT="36000" marB="36000" anchor="ctr"/>
                </a:tc>
                <a:extLst>
                  <a:ext uri="{0D108BD9-81ED-4DB2-BD59-A6C34878D82A}">
                    <a16:rowId xmlns:a16="http://schemas.microsoft.com/office/drawing/2014/main" val="10008"/>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10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tranquilo</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calm</a:t>
                      </a:r>
                    </a:p>
                  </a:txBody>
                  <a:tcPr marL="90000" marR="90000" marT="36000" marB="36000" anchor="ctr"/>
                </a:tc>
                <a:extLst>
                  <a:ext uri="{0D108BD9-81ED-4DB2-BD59-A6C34878D82A}">
                    <a16:rowId xmlns:a16="http://schemas.microsoft.com/office/drawing/2014/main" val="10009"/>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11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serio</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serious</a:t>
                      </a:r>
                    </a:p>
                  </a:txBody>
                  <a:tcPr marL="90000" marR="90000" marT="36000" marB="36000" anchor="ctr"/>
                </a:tc>
                <a:extLst>
                  <a:ext uri="{0D108BD9-81ED-4DB2-BD59-A6C34878D82A}">
                    <a16:rowId xmlns:a16="http://schemas.microsoft.com/office/drawing/2014/main" val="10010"/>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12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raro</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strange</a:t>
                      </a:r>
                    </a:p>
                  </a:txBody>
                  <a:tcPr marL="90000" marR="90000" marT="36000" marB="36000" anchor="ctr"/>
                </a:tc>
                <a:extLst>
                  <a:ext uri="{0D108BD9-81ED-4DB2-BD59-A6C34878D82A}">
                    <a16:rowId xmlns:a16="http://schemas.microsoft.com/office/drawing/2014/main" val="10011"/>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13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tonto</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silly, stupid</a:t>
                      </a:r>
                    </a:p>
                  </a:txBody>
                  <a:tcPr marL="90000" marR="90000" marT="36000" marB="36000" anchor="ctr"/>
                </a:tc>
                <a:extLst>
                  <a:ext uri="{0D108BD9-81ED-4DB2-BD59-A6C34878D82A}">
                    <a16:rowId xmlns:a16="http://schemas.microsoft.com/office/drawing/2014/main" val="10012"/>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14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blanco</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white</a:t>
                      </a:r>
                    </a:p>
                  </a:txBody>
                  <a:tcPr marL="90000" marR="90000" marT="36000" marB="36000" anchor="ctr"/>
                </a:tc>
                <a:extLst>
                  <a:ext uri="{0D108BD9-81ED-4DB2-BD59-A6C34878D82A}">
                    <a16:rowId xmlns:a16="http://schemas.microsoft.com/office/drawing/2014/main" val="10013"/>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15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muy</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very</a:t>
                      </a:r>
                    </a:p>
                  </a:txBody>
                  <a:tcPr marL="90000" marR="90000" marT="36000" marB="36000" anchor="ctr"/>
                </a:tc>
                <a:extLst>
                  <a:ext uri="{0D108BD9-81ED-4DB2-BD59-A6C34878D82A}">
                    <a16:rowId xmlns:a16="http://schemas.microsoft.com/office/drawing/2014/main" val="10014"/>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16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y</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and</a:t>
                      </a:r>
                    </a:p>
                  </a:txBody>
                  <a:tcPr marL="90000" marR="90000" marT="36000" marB="36000" anchor="ctr"/>
                </a:tc>
                <a:extLst>
                  <a:ext uri="{0D108BD9-81ED-4DB2-BD59-A6C34878D82A}">
                    <a16:rowId xmlns:a16="http://schemas.microsoft.com/office/drawing/2014/main" val="10015"/>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17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ser</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to be (traits)</a:t>
                      </a:r>
                    </a:p>
                  </a:txBody>
                  <a:tcPr marL="90000" marR="90000" marT="36000" marB="36000" anchor="ctr"/>
                </a:tc>
                <a:extLst>
                  <a:ext uri="{0D108BD9-81ED-4DB2-BD59-A6C34878D82A}">
                    <a16:rowId xmlns:a16="http://schemas.microsoft.com/office/drawing/2014/main" val="10016"/>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18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es</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is (traits)</a:t>
                      </a:r>
                    </a:p>
                  </a:txBody>
                  <a:tcPr marL="90000" marR="90000" marT="36000" marB="36000" anchor="ctr"/>
                </a:tc>
                <a:extLst>
                  <a:ext uri="{0D108BD9-81ED-4DB2-BD59-A6C34878D82A}">
                    <a16:rowId xmlns:a16="http://schemas.microsoft.com/office/drawing/2014/main" val="10017"/>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19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alegre</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cheerful</a:t>
                      </a:r>
                    </a:p>
                  </a:txBody>
                  <a:tcPr marL="90000" marR="90000" marT="36000" marB="36000" anchor="ctr"/>
                </a:tc>
                <a:extLst>
                  <a:ext uri="{0D108BD9-81ED-4DB2-BD59-A6C34878D82A}">
                    <a16:rowId xmlns:a16="http://schemas.microsoft.com/office/drawing/2014/main" val="10018"/>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20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simpático</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nice</a:t>
                      </a:r>
                    </a:p>
                  </a:txBody>
                  <a:tcPr marL="90000" marR="90000" marT="36000" marB="36000" anchor="ctr"/>
                </a:tc>
                <a:extLst>
                  <a:ext uri="{0D108BD9-81ED-4DB2-BD59-A6C34878D82A}">
                    <a16:rowId xmlns:a16="http://schemas.microsoft.com/office/drawing/2014/main" val="10019"/>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21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guapo</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good-looking</a:t>
                      </a:r>
                    </a:p>
                  </a:txBody>
                  <a:tcPr marL="90000" marR="90000" marT="36000" marB="36000" anchor="ctr"/>
                </a:tc>
                <a:extLst>
                  <a:ext uri="{0D108BD9-81ED-4DB2-BD59-A6C34878D82A}">
                    <a16:rowId xmlns:a16="http://schemas.microsoft.com/office/drawing/2014/main" val="10020"/>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22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alto</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tall</a:t>
                      </a:r>
                    </a:p>
                  </a:txBody>
                  <a:tcPr marL="90000" marR="90000" marT="36000" marB="36000" anchor="ctr"/>
                </a:tc>
                <a:extLst>
                  <a:ext uri="{0D108BD9-81ED-4DB2-BD59-A6C34878D82A}">
                    <a16:rowId xmlns:a16="http://schemas.microsoft.com/office/drawing/2014/main" val="10021"/>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23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bajo</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short (height)</a:t>
                      </a:r>
                    </a:p>
                  </a:txBody>
                  <a:tcPr marL="90000" marR="90000" marT="36000" marB="36000" anchor="ctr"/>
                </a:tc>
                <a:extLst>
                  <a:ext uri="{0D108BD9-81ED-4DB2-BD59-A6C34878D82A}">
                    <a16:rowId xmlns:a16="http://schemas.microsoft.com/office/drawing/2014/main" val="10022"/>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24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Inglaterra</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England</a:t>
                      </a:r>
                    </a:p>
                  </a:txBody>
                  <a:tcPr marL="90000" marR="90000" marT="36000" marB="36000" anchor="ctr"/>
                </a:tc>
                <a:extLst>
                  <a:ext uri="{0D108BD9-81ED-4DB2-BD59-A6C34878D82A}">
                    <a16:rowId xmlns:a16="http://schemas.microsoft.com/office/drawing/2014/main" val="10023"/>
                  </a:ext>
                </a:extLst>
              </a:tr>
              <a:tr h="178969">
                <a:tc>
                  <a:txBody>
                    <a:bodyPr/>
                    <a:lstStyle/>
                    <a:p>
                      <a:pPr algn="ctr">
                        <a:lnSpc>
                          <a:spcPct val="107000"/>
                        </a:lnSpc>
                        <a:spcAft>
                          <a:spcPts val="0"/>
                        </a:spcAft>
                      </a:pPr>
                      <a:r>
                        <a:rPr lang="en-GB" sz="1100" dirty="0">
                          <a:effectLst/>
                          <a:latin typeface="Century Gothic" panose="020B0502020202020204" pitchFamily="34" charset="0"/>
                          <a:cs typeface="Arial" panose="020B0604020202020204" pitchFamily="34" charset="0"/>
                        </a:rPr>
                        <a:t>25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nchor="ctr"/>
                </a:tc>
                <a:tc>
                  <a:txBody>
                    <a:bodyPr/>
                    <a:lstStyle/>
                    <a:p>
                      <a:pPr algn="l" fontAlgn="b"/>
                      <a:r>
                        <a:rPr lang="en-GB" sz="1100" b="0" i="0" u="none" strike="noStrike">
                          <a:solidFill>
                            <a:srgbClr val="000000"/>
                          </a:solidFill>
                          <a:effectLst/>
                          <a:latin typeface="Century Gothic" panose="020B0502020202020204" pitchFamily="34" charset="0"/>
                        </a:rPr>
                        <a:t>España</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Spain</a:t>
                      </a:r>
                    </a:p>
                  </a:txBody>
                  <a:tcPr marL="90000" marR="90000" marT="36000" marB="36000" anchor="ctr"/>
                </a:tc>
                <a:extLst>
                  <a:ext uri="{0D108BD9-81ED-4DB2-BD59-A6C34878D82A}">
                    <a16:rowId xmlns:a16="http://schemas.microsoft.com/office/drawing/2014/main" val="1002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57590518"/>
              </p:ext>
            </p:extLst>
          </p:nvPr>
        </p:nvGraphicFramePr>
        <p:xfrm>
          <a:off x="3250320" y="3107005"/>
          <a:ext cx="3429271" cy="5995531"/>
        </p:xfrm>
        <a:graphic>
          <a:graphicData uri="http://schemas.openxmlformats.org/drawingml/2006/table">
            <a:tbl>
              <a:tblPr>
                <a:tableStyleId>{616DA210-FB5B-4158-B5E0-FEB733F419BA}</a:tableStyleId>
              </a:tblPr>
              <a:tblGrid>
                <a:gridCol w="404935">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188883">
                <a:tc>
                  <a:txBody>
                    <a:bodyPr/>
                    <a:lstStyle/>
                    <a:p>
                      <a:pPr>
                        <a:lnSpc>
                          <a:spcPct val="107000"/>
                        </a:lnSpc>
                        <a:spcAft>
                          <a:spcPts val="0"/>
                        </a:spcAft>
                      </a:pPr>
                      <a:r>
                        <a:rPr lang="en-GB" sz="1100" dirty="0">
                          <a:effectLst/>
                          <a:latin typeface="Century Gothic" panose="020B0502020202020204" pitchFamily="34" charset="0"/>
                          <a:cs typeface="Arial" panose="020B0604020202020204" pitchFamily="34" charset="0"/>
                        </a:rPr>
                        <a:t>26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dirty="0">
                          <a:solidFill>
                            <a:srgbClr val="000000"/>
                          </a:solidFill>
                          <a:effectLst/>
                          <a:latin typeface="Century Gothic" panose="020B0502020202020204" pitchFamily="34" charset="0"/>
                        </a:rPr>
                        <a:t>la casa</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house</a:t>
                      </a:r>
                    </a:p>
                  </a:txBody>
                  <a:tcPr marL="90000" marR="90000" marT="36000" marB="36000" anchor="b"/>
                </a:tc>
                <a:extLst>
                  <a:ext uri="{0D108BD9-81ED-4DB2-BD59-A6C34878D82A}">
                    <a16:rowId xmlns:a16="http://schemas.microsoft.com/office/drawing/2014/main" val="10000"/>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27 </a:t>
                      </a:r>
                      <a:endParaRPr lang="en-GB" sz="110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la cama</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bed</a:t>
                      </a:r>
                    </a:p>
                  </a:txBody>
                  <a:tcPr marL="90000" marR="90000" marT="36000" marB="36000" anchor="b"/>
                </a:tc>
                <a:extLst>
                  <a:ext uri="{0D108BD9-81ED-4DB2-BD59-A6C34878D82A}">
                    <a16:rowId xmlns:a16="http://schemas.microsoft.com/office/drawing/2014/main" val="10001"/>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28 </a:t>
                      </a:r>
                      <a:endParaRPr lang="en-GB" sz="110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el norte</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north</a:t>
                      </a:r>
                    </a:p>
                  </a:txBody>
                  <a:tcPr marL="90000" marR="90000" marT="36000" marB="36000" anchor="b"/>
                </a:tc>
                <a:extLst>
                  <a:ext uri="{0D108BD9-81ED-4DB2-BD59-A6C34878D82A}">
                    <a16:rowId xmlns:a16="http://schemas.microsoft.com/office/drawing/2014/main" val="10002"/>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29 </a:t>
                      </a:r>
                      <a:endParaRPr lang="en-GB" sz="110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el sur</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south</a:t>
                      </a:r>
                    </a:p>
                  </a:txBody>
                  <a:tcPr marL="90000" marR="90000" marT="36000" marB="36000" anchor="b"/>
                </a:tc>
                <a:extLst>
                  <a:ext uri="{0D108BD9-81ED-4DB2-BD59-A6C34878D82A}">
                    <a16:rowId xmlns:a16="http://schemas.microsoft.com/office/drawing/2014/main" val="10003"/>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30 </a:t>
                      </a:r>
                      <a:endParaRPr lang="en-GB" sz="110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dirty="0" err="1">
                          <a:solidFill>
                            <a:srgbClr val="000000"/>
                          </a:solidFill>
                          <a:effectLst/>
                          <a:latin typeface="Century Gothic" panose="020B0502020202020204" pitchFamily="34" charset="0"/>
                        </a:rPr>
                        <a:t>nuevo</a:t>
                      </a:r>
                      <a:endParaRPr lang="en-GB" sz="1100" b="0" i="0" u="none" strike="noStrike" dirty="0">
                        <a:solidFill>
                          <a:srgbClr val="000000"/>
                        </a:solidFill>
                        <a:effectLst/>
                        <a:latin typeface="Century Gothic" panose="020B0502020202020204" pitchFamily="34" charset="0"/>
                      </a:endParaRP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new</a:t>
                      </a:r>
                    </a:p>
                  </a:txBody>
                  <a:tcPr marL="90000" marR="90000" marT="36000" marB="36000" anchor="b"/>
                </a:tc>
                <a:extLst>
                  <a:ext uri="{0D108BD9-81ED-4DB2-BD59-A6C34878D82A}">
                    <a16:rowId xmlns:a16="http://schemas.microsoft.com/office/drawing/2014/main" val="10004"/>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31 </a:t>
                      </a:r>
                      <a:endParaRPr lang="en-GB" sz="110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tener</a:t>
                      </a:r>
                    </a:p>
                  </a:txBody>
                  <a:tcPr marL="90000" marR="90000" marT="36000" marB="36000" anchor="b"/>
                </a:tc>
                <a:tc>
                  <a:txBody>
                    <a:bodyPr/>
                    <a:lstStyle/>
                    <a:p>
                      <a:pPr algn="l" fontAlgn="b"/>
                      <a:r>
                        <a:rPr lang="en-GB" sz="1100" b="0" i="0" u="none" strike="noStrike" dirty="0">
                          <a:solidFill>
                            <a:srgbClr val="000000"/>
                          </a:solidFill>
                          <a:effectLst/>
                          <a:latin typeface="Century Gothic" panose="020B0502020202020204" pitchFamily="34" charset="0"/>
                        </a:rPr>
                        <a:t>to have,</a:t>
                      </a:r>
                      <a:r>
                        <a:rPr lang="en-GB" sz="1100" b="0" i="0" u="none" strike="noStrike" baseline="0" dirty="0">
                          <a:solidFill>
                            <a:srgbClr val="000000"/>
                          </a:solidFill>
                          <a:effectLst/>
                          <a:latin typeface="Century Gothic" panose="020B0502020202020204" pitchFamily="34" charset="0"/>
                        </a:rPr>
                        <a:t> </a:t>
                      </a:r>
                      <a:r>
                        <a:rPr lang="en-GB" sz="1100" b="0" i="0" u="none" strike="noStrike" dirty="0">
                          <a:solidFill>
                            <a:srgbClr val="000000"/>
                          </a:solidFill>
                          <a:effectLst/>
                          <a:latin typeface="Century Gothic" panose="020B0502020202020204" pitchFamily="34" charset="0"/>
                        </a:rPr>
                        <a:t>having</a:t>
                      </a:r>
                    </a:p>
                  </a:txBody>
                  <a:tcPr marL="90000" marR="90000" marT="36000" marB="36000" anchor="b"/>
                </a:tc>
                <a:extLst>
                  <a:ext uri="{0D108BD9-81ED-4DB2-BD59-A6C34878D82A}">
                    <a16:rowId xmlns:a16="http://schemas.microsoft.com/office/drawing/2014/main" val="10005"/>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32 </a:t>
                      </a:r>
                      <a:endParaRPr lang="en-GB" sz="110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tiene</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has</a:t>
                      </a:r>
                    </a:p>
                  </a:txBody>
                  <a:tcPr marL="90000" marR="90000" marT="36000" marB="36000" anchor="b"/>
                </a:tc>
                <a:extLst>
                  <a:ext uri="{0D108BD9-81ED-4DB2-BD59-A6C34878D82A}">
                    <a16:rowId xmlns:a16="http://schemas.microsoft.com/office/drawing/2014/main" val="10006"/>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33.</a:t>
                      </a:r>
                      <a:endParaRPr lang="en-GB" sz="110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un gato</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a cat</a:t>
                      </a:r>
                    </a:p>
                  </a:txBody>
                  <a:tcPr marL="90000" marR="90000" marT="36000" marB="36000" anchor="b"/>
                </a:tc>
                <a:extLst>
                  <a:ext uri="{0D108BD9-81ED-4DB2-BD59-A6C34878D82A}">
                    <a16:rowId xmlns:a16="http://schemas.microsoft.com/office/drawing/2014/main" val="10007"/>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34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una cámara</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a camera</a:t>
                      </a:r>
                    </a:p>
                  </a:txBody>
                  <a:tcPr marL="90000" marR="90000" marT="36000" marB="36000" anchor="b"/>
                </a:tc>
                <a:extLst>
                  <a:ext uri="{0D108BD9-81ED-4DB2-BD59-A6C34878D82A}">
                    <a16:rowId xmlns:a16="http://schemas.microsoft.com/office/drawing/2014/main" val="10008"/>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35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¿qué?</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what?</a:t>
                      </a:r>
                    </a:p>
                  </a:txBody>
                  <a:tcPr marL="90000" marR="90000" marT="36000" marB="36000" anchor="b"/>
                </a:tc>
                <a:extLst>
                  <a:ext uri="{0D108BD9-81ED-4DB2-BD59-A6C34878D82A}">
                    <a16:rowId xmlns:a16="http://schemas.microsoft.com/office/drawing/2014/main" val="10009"/>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36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las matemáticas</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maths</a:t>
                      </a:r>
                    </a:p>
                  </a:txBody>
                  <a:tcPr marL="90000" marR="90000" marT="36000" marB="36000" anchor="b"/>
                </a:tc>
                <a:extLst>
                  <a:ext uri="{0D108BD9-81ED-4DB2-BD59-A6C34878D82A}">
                    <a16:rowId xmlns:a16="http://schemas.microsoft.com/office/drawing/2014/main" val="10010"/>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37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dirty="0">
                          <a:solidFill>
                            <a:srgbClr val="000000"/>
                          </a:solidFill>
                          <a:effectLst/>
                          <a:latin typeface="Century Gothic" panose="020B0502020202020204" pitchFamily="34" charset="0"/>
                        </a:rPr>
                        <a:t>la planta</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plant</a:t>
                      </a:r>
                    </a:p>
                  </a:txBody>
                  <a:tcPr marL="90000" marR="90000" marT="36000" marB="36000" anchor="b"/>
                </a:tc>
                <a:extLst>
                  <a:ext uri="{0D108BD9-81ED-4DB2-BD59-A6C34878D82A}">
                    <a16:rowId xmlns:a16="http://schemas.microsoft.com/office/drawing/2014/main" val="10011"/>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38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la palabra</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word</a:t>
                      </a:r>
                    </a:p>
                  </a:txBody>
                  <a:tcPr marL="90000" marR="90000" marT="36000" marB="36000" anchor="b"/>
                </a:tc>
                <a:extLst>
                  <a:ext uri="{0D108BD9-81ED-4DB2-BD59-A6C34878D82A}">
                    <a16:rowId xmlns:a16="http://schemas.microsoft.com/office/drawing/2014/main" val="10012"/>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39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el teléfono</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telephone</a:t>
                      </a:r>
                    </a:p>
                  </a:txBody>
                  <a:tcPr marL="90000" marR="90000" marT="36000" marB="36000" anchor="b"/>
                </a:tc>
                <a:extLst>
                  <a:ext uri="{0D108BD9-81ED-4DB2-BD59-A6C34878D82A}">
                    <a16:rowId xmlns:a16="http://schemas.microsoft.com/office/drawing/2014/main" val="10013"/>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40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también</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also, too</a:t>
                      </a:r>
                    </a:p>
                  </a:txBody>
                  <a:tcPr marL="90000" marR="90000" marT="36000" marB="36000" anchor="b"/>
                </a:tc>
                <a:extLst>
                  <a:ext uri="{0D108BD9-81ED-4DB2-BD59-A6C34878D82A}">
                    <a16:rowId xmlns:a16="http://schemas.microsoft.com/office/drawing/2014/main" val="10014"/>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41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el amigo</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friend (male)</a:t>
                      </a:r>
                    </a:p>
                  </a:txBody>
                  <a:tcPr marL="90000" marR="90000" marT="36000" marB="36000" anchor="b"/>
                </a:tc>
                <a:extLst>
                  <a:ext uri="{0D108BD9-81ED-4DB2-BD59-A6C34878D82A}">
                    <a16:rowId xmlns:a16="http://schemas.microsoft.com/office/drawing/2014/main" val="10015"/>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42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el caballo</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horse</a:t>
                      </a:r>
                    </a:p>
                  </a:txBody>
                  <a:tcPr marL="90000" marR="90000" marT="36000" marB="36000" anchor="b"/>
                </a:tc>
                <a:extLst>
                  <a:ext uri="{0D108BD9-81ED-4DB2-BD59-A6C34878D82A}">
                    <a16:rowId xmlns:a16="http://schemas.microsoft.com/office/drawing/2014/main" val="10016"/>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43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la tarea</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task</a:t>
                      </a:r>
                    </a:p>
                  </a:txBody>
                  <a:tcPr marL="90000" marR="90000" marT="36000" marB="36000" anchor="b"/>
                </a:tc>
                <a:extLst>
                  <a:ext uri="{0D108BD9-81ED-4DB2-BD59-A6C34878D82A}">
                    <a16:rowId xmlns:a16="http://schemas.microsoft.com/office/drawing/2014/main" val="10017"/>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44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la revista</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magazine</a:t>
                      </a:r>
                    </a:p>
                  </a:txBody>
                  <a:tcPr marL="90000" marR="90000" marT="36000" marB="36000" anchor="b"/>
                </a:tc>
                <a:extLst>
                  <a:ext uri="{0D108BD9-81ED-4DB2-BD59-A6C34878D82A}">
                    <a16:rowId xmlns:a16="http://schemas.microsoft.com/office/drawing/2014/main" val="10018"/>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45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una pregunta</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a question</a:t>
                      </a:r>
                    </a:p>
                  </a:txBody>
                  <a:tcPr marL="90000" marR="90000" marT="36000" marB="36000" anchor="b"/>
                </a:tc>
                <a:extLst>
                  <a:ext uri="{0D108BD9-81ED-4DB2-BD59-A6C34878D82A}">
                    <a16:rowId xmlns:a16="http://schemas.microsoft.com/office/drawing/2014/main" val="10019"/>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46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con</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with</a:t>
                      </a:r>
                    </a:p>
                  </a:txBody>
                  <a:tcPr marL="90000" marR="90000" marT="36000" marB="36000" anchor="b"/>
                </a:tc>
                <a:extLst>
                  <a:ext uri="{0D108BD9-81ED-4DB2-BD59-A6C34878D82A}">
                    <a16:rowId xmlns:a16="http://schemas.microsoft.com/office/drawing/2014/main" val="10020"/>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47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llegar</a:t>
                      </a:r>
                    </a:p>
                  </a:txBody>
                  <a:tcPr marL="90000" marR="90000" marT="36000" marB="36000" anchor="b"/>
                </a:tc>
                <a:tc>
                  <a:txBody>
                    <a:bodyPr/>
                    <a:lstStyle/>
                    <a:p>
                      <a:pPr algn="l" fontAlgn="b"/>
                      <a:r>
                        <a:rPr lang="en-GB" sz="1100" b="0" i="0" u="none" strike="noStrike" dirty="0">
                          <a:solidFill>
                            <a:srgbClr val="000000"/>
                          </a:solidFill>
                          <a:effectLst/>
                          <a:latin typeface="Century Gothic" panose="020B0502020202020204" pitchFamily="34" charset="0"/>
                        </a:rPr>
                        <a:t>to arrive, arriving</a:t>
                      </a:r>
                    </a:p>
                  </a:txBody>
                  <a:tcPr marL="90000" marR="90000" marT="36000" marB="36000" anchor="b"/>
                </a:tc>
                <a:extLst>
                  <a:ext uri="{0D108BD9-81ED-4DB2-BD59-A6C34878D82A}">
                    <a16:rowId xmlns:a16="http://schemas.microsoft.com/office/drawing/2014/main" val="10021"/>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48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llega</a:t>
                      </a:r>
                    </a:p>
                  </a:txBody>
                  <a:tcPr marL="90000" marR="90000" marT="36000" marB="36000" anchor="b"/>
                </a:tc>
                <a:tc>
                  <a:txBody>
                    <a:bodyPr/>
                    <a:lstStyle/>
                    <a:p>
                      <a:pPr algn="l" fontAlgn="b"/>
                      <a:r>
                        <a:rPr lang="en-GB" sz="1100" b="0" i="0" u="none" strike="noStrike">
                          <a:solidFill>
                            <a:srgbClr val="000000"/>
                          </a:solidFill>
                          <a:effectLst/>
                          <a:latin typeface="Century Gothic" panose="020B0502020202020204" pitchFamily="34" charset="0"/>
                        </a:rPr>
                        <a:t>arrives</a:t>
                      </a:r>
                    </a:p>
                  </a:txBody>
                  <a:tcPr marL="90000" marR="90000" marT="36000" marB="36000" anchor="b"/>
                </a:tc>
                <a:extLst>
                  <a:ext uri="{0D108BD9-81ED-4DB2-BD59-A6C34878D82A}">
                    <a16:rowId xmlns:a16="http://schemas.microsoft.com/office/drawing/2014/main" val="10022"/>
                  </a:ext>
                </a:extLst>
              </a:tr>
              <a:tr h="244171">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49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a:solidFill>
                            <a:srgbClr val="000000"/>
                          </a:solidFill>
                          <a:effectLst/>
                          <a:latin typeface="Century Gothic" panose="020B0502020202020204" pitchFamily="34" charset="0"/>
                        </a:rPr>
                        <a:t>hablar</a:t>
                      </a:r>
                    </a:p>
                  </a:txBody>
                  <a:tcPr marL="90000" marR="90000" marT="36000" marB="36000" anchor="b"/>
                </a:tc>
                <a:tc>
                  <a:txBody>
                    <a:bodyPr/>
                    <a:lstStyle/>
                    <a:p>
                      <a:pPr algn="l" fontAlgn="b"/>
                      <a:r>
                        <a:rPr lang="en-GB" sz="1100" b="0" i="0" u="none" strike="noStrike" dirty="0">
                          <a:solidFill>
                            <a:srgbClr val="000000"/>
                          </a:solidFill>
                          <a:effectLst/>
                          <a:latin typeface="Century Gothic" panose="020B0502020202020204" pitchFamily="34" charset="0"/>
                        </a:rPr>
                        <a:t>to speak,</a:t>
                      </a:r>
                      <a:r>
                        <a:rPr lang="en-GB" sz="1100" b="0" i="0" u="none" strike="noStrike" baseline="0" dirty="0">
                          <a:solidFill>
                            <a:srgbClr val="000000"/>
                          </a:solidFill>
                          <a:effectLst/>
                          <a:latin typeface="Century Gothic" panose="020B0502020202020204" pitchFamily="34" charset="0"/>
                        </a:rPr>
                        <a:t> </a:t>
                      </a:r>
                      <a:r>
                        <a:rPr lang="en-GB" sz="1100" b="0" i="0" u="none" strike="noStrike" dirty="0">
                          <a:solidFill>
                            <a:srgbClr val="000000"/>
                          </a:solidFill>
                          <a:effectLst/>
                          <a:latin typeface="Century Gothic" panose="020B0502020202020204" pitchFamily="34" charset="0"/>
                        </a:rPr>
                        <a:t>speaking</a:t>
                      </a:r>
                    </a:p>
                  </a:txBody>
                  <a:tcPr marL="90000" marR="90000" marT="36000" marB="36000" anchor="b"/>
                </a:tc>
                <a:extLst>
                  <a:ext uri="{0D108BD9-81ED-4DB2-BD59-A6C34878D82A}">
                    <a16:rowId xmlns:a16="http://schemas.microsoft.com/office/drawing/2014/main" val="10023"/>
                  </a:ext>
                </a:extLst>
              </a:tr>
              <a:tr h="188883">
                <a:tc>
                  <a:txBody>
                    <a:bodyPr/>
                    <a:lstStyle/>
                    <a:p>
                      <a:pPr>
                        <a:lnSpc>
                          <a:spcPct val="107000"/>
                        </a:lnSpc>
                        <a:spcAft>
                          <a:spcPts val="0"/>
                        </a:spcAft>
                      </a:pPr>
                      <a:r>
                        <a:rPr lang="en-GB" sz="1100">
                          <a:effectLst/>
                          <a:latin typeface="Century Gothic" panose="020B0502020202020204" pitchFamily="34" charset="0"/>
                          <a:cs typeface="Arial" panose="020B0604020202020204" pitchFamily="34" charset="0"/>
                        </a:rPr>
                        <a:t>50 </a:t>
                      </a:r>
                      <a:endParaRPr lang="en-GB" sz="1100">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36000" marB="36000"/>
                </a:tc>
                <a:tc>
                  <a:txBody>
                    <a:bodyPr/>
                    <a:lstStyle/>
                    <a:p>
                      <a:pPr algn="l" fontAlgn="b"/>
                      <a:r>
                        <a:rPr lang="en-GB" sz="1100" b="0" i="0" u="none" strike="noStrike" dirty="0" err="1">
                          <a:solidFill>
                            <a:srgbClr val="000000"/>
                          </a:solidFill>
                          <a:effectLst/>
                          <a:latin typeface="Century Gothic" panose="020B0502020202020204" pitchFamily="34" charset="0"/>
                        </a:rPr>
                        <a:t>habla</a:t>
                      </a:r>
                      <a:endParaRPr lang="en-GB" sz="1100" b="0" i="0" u="none" strike="noStrike" dirty="0">
                        <a:solidFill>
                          <a:srgbClr val="000000"/>
                        </a:solidFill>
                        <a:effectLst/>
                        <a:latin typeface="Century Gothic" panose="020B0502020202020204" pitchFamily="34" charset="0"/>
                      </a:endParaRPr>
                    </a:p>
                  </a:txBody>
                  <a:tcPr marL="90000" marR="90000" marT="36000" marB="36000" anchor="b"/>
                </a:tc>
                <a:tc>
                  <a:txBody>
                    <a:bodyPr/>
                    <a:lstStyle/>
                    <a:p>
                      <a:pPr algn="l" fontAlgn="b"/>
                      <a:r>
                        <a:rPr lang="en-GB" sz="1100" b="0" i="0" u="none" strike="noStrike" dirty="0">
                          <a:solidFill>
                            <a:srgbClr val="000000"/>
                          </a:solidFill>
                          <a:effectLst/>
                          <a:latin typeface="Century Gothic" panose="020B0502020202020204" pitchFamily="34" charset="0"/>
                        </a:rPr>
                        <a:t>speaks </a:t>
                      </a:r>
                    </a:p>
                  </a:txBody>
                  <a:tcPr marL="90000" marR="90000" marT="36000" marB="36000" anchor="b"/>
                </a:tc>
                <a:extLst>
                  <a:ext uri="{0D108BD9-81ED-4DB2-BD59-A6C34878D82A}">
                    <a16:rowId xmlns:a16="http://schemas.microsoft.com/office/drawing/2014/main" val="10024"/>
                  </a:ext>
                </a:extLst>
              </a:tr>
            </a:tbl>
          </a:graphicData>
        </a:graphic>
      </p:graphicFrame>
      <p:pic>
        <p:nvPicPr>
          <p:cNvPr id="6" name="Picture 5"/>
          <p:cNvPicPr>
            <a:picLocks noChangeAspect="1"/>
          </p:cNvPicPr>
          <p:nvPr/>
        </p:nvPicPr>
        <p:blipFill>
          <a:blip r:embed="rId3"/>
          <a:stretch>
            <a:fillRect/>
          </a:stretch>
        </p:blipFill>
        <p:spPr>
          <a:xfrm>
            <a:off x="4275417" y="105613"/>
            <a:ext cx="844574" cy="870967"/>
          </a:xfrm>
          <a:prstGeom prst="rect">
            <a:avLst/>
          </a:prstGeom>
        </p:spPr>
      </p:pic>
      <p:pic>
        <p:nvPicPr>
          <p:cNvPr id="7" name="Picture 6"/>
          <p:cNvPicPr>
            <a:picLocks noChangeAspect="1"/>
          </p:cNvPicPr>
          <p:nvPr/>
        </p:nvPicPr>
        <p:blipFill>
          <a:blip r:embed="rId4"/>
          <a:stretch>
            <a:fillRect/>
          </a:stretch>
        </p:blipFill>
        <p:spPr>
          <a:xfrm>
            <a:off x="5119991" y="271498"/>
            <a:ext cx="1641792" cy="669087"/>
          </a:xfrm>
          <a:prstGeom prst="rect">
            <a:avLst/>
          </a:prstGeom>
        </p:spPr>
      </p:pic>
      <p:sp>
        <p:nvSpPr>
          <p:cNvPr id="5" name="Rectangle 4"/>
          <p:cNvSpPr/>
          <p:nvPr/>
        </p:nvSpPr>
        <p:spPr>
          <a:xfrm>
            <a:off x="4177357" y="1007477"/>
            <a:ext cx="2680643" cy="1754326"/>
          </a:xfrm>
          <a:prstGeom prst="rect">
            <a:avLst/>
          </a:prstGeom>
        </p:spPr>
        <p:txBody>
          <a:bodyPr wrap="square">
            <a:spAutoFit/>
          </a:bodyPr>
          <a:lstStyle/>
          <a:p>
            <a:pPr fontAlgn="auto">
              <a:spcBef>
                <a:spcPts val="0"/>
              </a:spcBef>
              <a:spcAft>
                <a:spcPts val="0"/>
              </a:spcAft>
            </a:pPr>
            <a:r>
              <a:rPr lang="en-GB" sz="1200" dirty="0">
                <a:solidFill>
                  <a:prstClr val="black"/>
                </a:solidFill>
                <a:latin typeface="Century Gothic" panose="020B0502020202020204" pitchFamily="34" charset="0"/>
                <a:cs typeface="Arial" panose="020B0604020202020204" pitchFamily="34" charset="0"/>
              </a:rPr>
              <a:t>You can pass at any time, but must say pass in Spanish.</a:t>
            </a:r>
          </a:p>
          <a:p>
            <a:pPr fontAlgn="auto">
              <a:spcBef>
                <a:spcPts val="0"/>
              </a:spcBef>
              <a:spcAft>
                <a:spcPts val="0"/>
              </a:spcAft>
            </a:pPr>
            <a:r>
              <a:rPr lang="en-GB" sz="1200" dirty="0">
                <a:solidFill>
                  <a:prstClr val="black"/>
                </a:solidFill>
                <a:latin typeface="Century Gothic" panose="020B0502020202020204" pitchFamily="34" charset="0"/>
                <a:cs typeface="Arial" panose="020B0604020202020204" pitchFamily="34" charset="0"/>
              </a:rPr>
              <a:t>Accents and other punctuation (note: </a:t>
            </a:r>
            <a:r>
              <a:rPr lang="en-GB" sz="1200" b="1" dirty="0">
                <a:solidFill>
                  <a:prstClr val="black"/>
                </a:solidFill>
                <a:latin typeface="Century Gothic" panose="020B0502020202020204" pitchFamily="34" charset="0"/>
                <a:cs typeface="Arial" panose="020B0604020202020204" pitchFamily="34" charset="0"/>
              </a:rPr>
              <a:t>not </a:t>
            </a:r>
            <a:r>
              <a:rPr lang="en-GB" sz="1200" dirty="0">
                <a:solidFill>
                  <a:prstClr val="black"/>
                </a:solidFill>
                <a:latin typeface="Century Gothic" panose="020B0502020202020204" pitchFamily="34" charset="0"/>
                <a:cs typeface="Arial" panose="020B0604020202020204" pitchFamily="34" charset="0"/>
              </a:rPr>
              <a:t>question marks) must be spelt in the following way: </a:t>
            </a:r>
          </a:p>
          <a:p>
            <a:pPr lvl="1" fontAlgn="auto">
              <a:spcBef>
                <a:spcPts val="0"/>
              </a:spcBef>
              <a:spcAft>
                <a:spcPts val="0"/>
              </a:spcAft>
            </a:pPr>
            <a:r>
              <a:rPr lang="es-ES" sz="1200" dirty="0" err="1">
                <a:solidFill>
                  <a:prstClr val="black"/>
                </a:solidFill>
                <a:latin typeface="Century Gothic" panose="020B0502020202020204" pitchFamily="34" charset="0"/>
                <a:cs typeface="Arial" panose="020B0604020202020204" pitchFamily="34" charset="0"/>
              </a:rPr>
              <a:t>Accent</a:t>
            </a:r>
            <a:r>
              <a:rPr lang="es-ES" sz="1200" dirty="0">
                <a:solidFill>
                  <a:prstClr val="black"/>
                </a:solidFill>
                <a:latin typeface="Century Gothic" panose="020B0502020202020204" pitchFamily="34" charset="0"/>
                <a:cs typeface="Arial" panose="020B0604020202020204" pitchFamily="34" charset="0"/>
              </a:rPr>
              <a:t> – tilde / acento </a:t>
            </a:r>
            <a:endParaRPr lang="en-GB" sz="1200" dirty="0">
              <a:solidFill>
                <a:prstClr val="black"/>
              </a:solidFill>
              <a:latin typeface="Century Gothic" panose="020B0502020202020204" pitchFamily="34" charset="0"/>
              <a:cs typeface="Arial" panose="020B0604020202020204" pitchFamily="34" charset="0"/>
            </a:endParaRPr>
          </a:p>
          <a:p>
            <a:pPr lvl="1" fontAlgn="auto">
              <a:spcBef>
                <a:spcPts val="0"/>
              </a:spcBef>
              <a:spcAft>
                <a:spcPts val="0"/>
              </a:spcAft>
            </a:pPr>
            <a:r>
              <a:rPr lang="es-ES" sz="1200" dirty="0" err="1">
                <a:solidFill>
                  <a:prstClr val="black"/>
                </a:solidFill>
                <a:latin typeface="Century Gothic" panose="020B0502020202020204" pitchFamily="34" charset="0"/>
                <a:cs typeface="Arial" panose="020B0604020202020204" pitchFamily="34" charset="0"/>
              </a:rPr>
              <a:t>Space</a:t>
            </a:r>
            <a:r>
              <a:rPr lang="es-ES" sz="1200" dirty="0">
                <a:solidFill>
                  <a:prstClr val="black"/>
                </a:solidFill>
                <a:latin typeface="Century Gothic" panose="020B0502020202020204" pitchFamily="34" charset="0"/>
                <a:cs typeface="Arial" panose="020B0604020202020204" pitchFamily="34" charset="0"/>
              </a:rPr>
              <a:t> – espacio </a:t>
            </a:r>
            <a:endParaRPr lang="en-GB" sz="1200" dirty="0">
              <a:solidFill>
                <a:prstClr val="black"/>
              </a:solidFill>
              <a:latin typeface="Century Gothic" panose="020B0502020202020204" pitchFamily="34" charset="0"/>
              <a:cs typeface="Arial" panose="020B0604020202020204" pitchFamily="34" charset="0"/>
            </a:endParaRPr>
          </a:p>
          <a:p>
            <a:pPr lvl="1" fontAlgn="auto">
              <a:spcBef>
                <a:spcPts val="0"/>
              </a:spcBef>
              <a:spcAft>
                <a:spcPts val="0"/>
              </a:spcAft>
            </a:pPr>
            <a:r>
              <a:rPr lang="es-ES" sz="1200" dirty="0">
                <a:solidFill>
                  <a:prstClr val="black"/>
                </a:solidFill>
                <a:latin typeface="Century Gothic" panose="020B0502020202020204" pitchFamily="34" charset="0"/>
                <a:cs typeface="Arial" panose="020B0604020202020204" pitchFamily="34" charset="0"/>
              </a:rPr>
              <a:t>Pass – paso </a:t>
            </a:r>
            <a:endParaRPr lang="en-GB" sz="1200" dirty="0">
              <a:solidFill>
                <a:prstClr val="black"/>
              </a:solidFill>
              <a:latin typeface="Century Gothic" panose="020B0502020202020204" pitchFamily="34" charset="0"/>
              <a:cs typeface="Arial" panose="020B0604020202020204" pitchFamily="34" charset="0"/>
            </a:endParaRPr>
          </a:p>
          <a:p>
            <a:pPr lvl="1" fontAlgn="auto">
              <a:spcBef>
                <a:spcPts val="0"/>
              </a:spcBef>
              <a:spcAft>
                <a:spcPts val="0"/>
              </a:spcAft>
            </a:pPr>
            <a:r>
              <a:rPr lang="en-GB" sz="1200" dirty="0">
                <a:solidFill>
                  <a:prstClr val="black"/>
                </a:solidFill>
                <a:latin typeface="Century Gothic" panose="020B0502020202020204" pitchFamily="34" charset="0"/>
                <a:cs typeface="Arial" panose="020B0604020202020204" pitchFamily="34" charset="0"/>
              </a:rPr>
              <a:t>Hyphen – </a:t>
            </a:r>
            <a:r>
              <a:rPr lang="en-GB" sz="1200" dirty="0" err="1">
                <a:solidFill>
                  <a:prstClr val="black"/>
                </a:solidFill>
                <a:latin typeface="Century Gothic" panose="020B0502020202020204" pitchFamily="34" charset="0"/>
                <a:cs typeface="Arial" panose="020B0604020202020204" pitchFamily="34" charset="0"/>
              </a:rPr>
              <a:t>guión</a:t>
            </a:r>
            <a:r>
              <a:rPr lang="en-GB" sz="1200" dirty="0">
                <a:solidFill>
                  <a:prstClr val="black"/>
                </a:solidFill>
                <a:latin typeface="Century Gothic" panose="020B0502020202020204" pitchFamily="34" charset="0"/>
                <a:cs typeface="Arial" panose="020B0604020202020204" pitchFamily="34" charset="0"/>
              </a:rPr>
              <a:t>  </a:t>
            </a:r>
          </a:p>
        </p:txBody>
      </p:sp>
      <p:graphicFrame>
        <p:nvGraphicFramePr>
          <p:cNvPr id="9" name="Group 2"/>
          <p:cNvGraphicFramePr>
            <a:graphicFrameLocks noGrp="1"/>
          </p:cNvGraphicFramePr>
          <p:nvPr>
            <p:extLst>
              <p:ext uri="{D42A27DB-BD31-4B8C-83A1-F6EECF244321}">
                <p14:modId xmlns:p14="http://schemas.microsoft.com/office/powerpoint/2010/main" val="3386494988"/>
              </p:ext>
            </p:extLst>
          </p:nvPr>
        </p:nvGraphicFramePr>
        <p:xfrm>
          <a:off x="143746" y="105613"/>
          <a:ext cx="4024857" cy="2644000"/>
        </p:xfrm>
        <a:graphic>
          <a:graphicData uri="http://schemas.openxmlformats.org/drawingml/2006/table">
            <a:tbl>
              <a:tblPr/>
              <a:tblGrid>
                <a:gridCol w="105300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747715">
                  <a:extLst>
                    <a:ext uri="{9D8B030D-6E8A-4147-A177-3AD203B41FA5}">
                      <a16:colId xmlns:a16="http://schemas.microsoft.com/office/drawing/2014/main" val="20002"/>
                    </a:ext>
                  </a:extLst>
                </a:gridCol>
              </a:tblGrid>
              <a:tr h="31228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El </a:t>
                      </a:r>
                      <a:r>
                        <a:rPr kumimoji="0" lang="en-GB" sz="1400" b="1"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abecedario</a:t>
                      </a:r>
                      <a:r>
                        <a:rPr kumimoji="0" lang="en-GB" sz="14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r>
                        <a:rPr kumimoji="0" lang="en-GB" sz="1400" b="1"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español</a:t>
                      </a:r>
                      <a:endParaRPr kumimoji="0" lang="en-GB" sz="14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4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A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a</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J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hotta</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R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erray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5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B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bey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K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ka</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S           </a:t>
                      </a:r>
                      <a:r>
                        <a:rPr kumimoji="0" lang="en-GB" sz="1100" b="0" i="1"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essay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83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C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thay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L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elley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T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tay</a:t>
                      </a: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9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D       </a:t>
                      </a:r>
                      <a:r>
                        <a:rPr kumimoji="0" lang="en-GB" sz="1100" b="0" i="1"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day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M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emmay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U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oo</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4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E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ey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N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ennay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V          </a:t>
                      </a:r>
                      <a:r>
                        <a:rPr kumimoji="0" lang="en-GB" sz="1100" b="0" i="0"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oobay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5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F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effey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Ñ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ennyay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W   </a:t>
                      </a:r>
                      <a:r>
                        <a:rPr kumimoji="0" lang="en-GB" sz="1100" b="0" i="0"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oobay</a:t>
                      </a: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 </a:t>
                      </a:r>
                      <a:r>
                        <a:rPr kumimoji="0" lang="en-GB" sz="1100" b="0" i="0"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dobblay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5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G        </a:t>
                      </a:r>
                      <a:r>
                        <a:rPr kumimoji="0" lang="en-GB" sz="1100" b="0" i="1"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hey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Century Gothic" panose="020B0502020202020204" pitchFamily="34" charset="0"/>
                          <a:ea typeface="Times New Roman" pitchFamily="18" charset="0"/>
                          <a:cs typeface="Arial" panose="020B0604020202020204" pitchFamily="34" charset="0"/>
                        </a:rPr>
                        <a:t>O         </a:t>
                      </a:r>
                      <a:r>
                        <a:rPr kumimoji="0" lang="en-GB" sz="1100" b="0" i="1" u="none" strike="noStrike" cap="none" normalizeH="0" baseline="0">
                          <a:ln>
                            <a:noFill/>
                          </a:ln>
                          <a:solidFill>
                            <a:schemeClr val="tx1"/>
                          </a:solidFill>
                          <a:effectLst/>
                          <a:latin typeface="Century Gothic" panose="020B0502020202020204" pitchFamily="34" charset="0"/>
                          <a:ea typeface="Times New Roman" pitchFamily="18" charset="0"/>
                          <a:cs typeface="Arial" panose="020B0604020202020204" pitchFamily="34" charset="0"/>
                        </a:rPr>
                        <a:t>o</a:t>
                      </a:r>
                      <a:endParaRPr kumimoji="0" lang="en-GB" sz="1100" b="0" i="0" u="none" strike="noStrike" cap="none" normalizeH="0" baseline="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X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ekeess</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4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H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achay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P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pey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Y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yey</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5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I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ee</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Q         </a:t>
                      </a:r>
                      <a:r>
                        <a:rPr kumimoji="0" lang="en-GB" sz="1100" b="0" i="1" u="none" strike="noStrike" cap="none" normalizeH="0" baseline="0" dirty="0" err="1">
                          <a:ln>
                            <a:noFill/>
                          </a:ln>
                          <a:solidFill>
                            <a:schemeClr val="tx1"/>
                          </a:solidFill>
                          <a:effectLst/>
                          <a:latin typeface="Century Gothic" panose="020B0502020202020204" pitchFamily="34" charset="0"/>
                          <a:ea typeface="Times New Roman" pitchFamily="18" charset="0"/>
                          <a:cs typeface="Arial" panose="020B0604020202020204" pitchFamily="34" charset="0"/>
                        </a:rPr>
                        <a:t>koo</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Z          </a:t>
                      </a:r>
                      <a:r>
                        <a:rPr kumimoji="0" lang="en-GB" sz="1100" b="0" i="1"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rPr>
                        <a:t>theta</a:t>
                      </a:r>
                      <a:endParaRPr kumimoji="0" lang="en-GB" sz="1100" b="0" i="0" u="none" strike="noStrike" cap="none" normalizeH="0" baseline="0" dirty="0">
                        <a:ln>
                          <a:noFill/>
                        </a:ln>
                        <a:solidFill>
                          <a:schemeClr val="tx1"/>
                        </a:solidFill>
                        <a:effectLst/>
                        <a:latin typeface="Century Gothic" panose="020B0502020202020204" pitchFamily="34" charset="0"/>
                        <a:ea typeface="Times New Roman"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0" name="Rounded Rectangle 9"/>
          <p:cNvSpPr/>
          <p:nvPr/>
        </p:nvSpPr>
        <p:spPr>
          <a:xfrm>
            <a:off x="6203996" y="8679879"/>
            <a:ext cx="500063" cy="42862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a:ea typeface="+mn-ea"/>
              <a:cs typeface="+mn-cs"/>
            </a:endParaRPr>
          </a:p>
        </p:txBody>
      </p:sp>
      <p:sp>
        <p:nvSpPr>
          <p:cNvPr id="11" name="Title 10">
            <a:extLst>
              <a:ext uri="{FF2B5EF4-FFF2-40B4-BE49-F238E27FC236}">
                <a16:creationId xmlns:a16="http://schemas.microsoft.com/office/drawing/2014/main" id="{17ED9A01-D170-CB4A-83B1-9D84F076741B}"/>
              </a:ext>
            </a:extLst>
          </p:cNvPr>
          <p:cNvSpPr>
            <a:spLocks noGrp="1"/>
          </p:cNvSpPr>
          <p:nvPr>
            <p:ph type="title"/>
          </p:nvPr>
        </p:nvSpPr>
        <p:spPr>
          <a:xfrm>
            <a:off x="-82909" y="2761593"/>
            <a:ext cx="6558474" cy="362328"/>
          </a:xfrm>
        </p:spPr>
        <p:txBody>
          <a:bodyPr/>
          <a:lstStyle/>
          <a:p>
            <a:r>
              <a:rPr lang="en-GB" sz="1600" b="1" dirty="0">
                <a:solidFill>
                  <a:prstClr val="black"/>
                </a:solidFill>
                <a:cs typeface="Arial" panose="020B0604020202020204" pitchFamily="34" charset="0"/>
              </a:rPr>
              <a:t>The Foreign Language </a:t>
            </a:r>
            <a:r>
              <a:rPr lang="en-GB" sz="1600" b="1" dirty="0">
                <a:solidFill>
                  <a:prstClr val="black"/>
                </a:solidFill>
                <a:latin typeface="Century Gothic" panose="020B0502020202020204" pitchFamily="34" charset="0"/>
                <a:cs typeface="Arial" panose="020B0604020202020204" pitchFamily="34" charset="0"/>
              </a:rPr>
              <a:t>Spelling</a:t>
            </a:r>
            <a:r>
              <a:rPr lang="en-GB" sz="1600" b="1" dirty="0">
                <a:solidFill>
                  <a:prstClr val="black"/>
                </a:solidFill>
                <a:cs typeface="Arial" panose="020B0604020202020204" pitchFamily="34" charset="0"/>
              </a:rPr>
              <a:t> Bee - Stage 1: Class </a:t>
            </a:r>
            <a:r>
              <a:rPr lang="en-GB" sz="1600" b="1" dirty="0">
                <a:solidFill>
                  <a:prstClr val="black"/>
                </a:solidFill>
                <a:latin typeface="Century Gothic" panose="020B0502020202020204" pitchFamily="34" charset="0"/>
                <a:cs typeface="Arial" panose="020B0604020202020204" pitchFamily="34" charset="0"/>
              </a:rPr>
              <a:t>competition</a:t>
            </a:r>
            <a:endParaRPr lang="en-US" sz="1600" dirty="0"/>
          </a:p>
        </p:txBody>
      </p:sp>
      <p:sp>
        <p:nvSpPr>
          <p:cNvPr id="8" name="Slide Number Placeholder 7">
            <a:extLst>
              <a:ext uri="{FF2B5EF4-FFF2-40B4-BE49-F238E27FC236}">
                <a16:creationId xmlns:a16="http://schemas.microsoft.com/office/drawing/2014/main" id="{0753EE56-1647-46D3-9D94-5DB31E9FF718}"/>
              </a:ext>
            </a:extLst>
          </p:cNvPr>
          <p:cNvSpPr>
            <a:spLocks noGrp="1"/>
          </p:cNvSpPr>
          <p:nvPr>
            <p:ph type="sldNum" sz="quarter" idx="12"/>
          </p:nvPr>
        </p:nvSpPr>
        <p:spPr/>
        <p:txBody>
          <a:bodyPr/>
          <a:lstStyle/>
          <a:p>
            <a:r>
              <a:rPr lang="en-GB" altLang="en-US" dirty="0"/>
              <a:t>47</a:t>
            </a:r>
          </a:p>
        </p:txBody>
      </p:sp>
    </p:spTree>
    <p:extLst>
      <p:ext uri="{BB962C8B-B14F-4D97-AF65-F5344CB8AC3E}">
        <p14:creationId xmlns:p14="http://schemas.microsoft.com/office/powerpoint/2010/main" val="2825782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35669155"/>
              </p:ext>
            </p:extLst>
          </p:nvPr>
        </p:nvGraphicFramePr>
        <p:xfrm>
          <a:off x="181612" y="984220"/>
          <a:ext cx="3449019" cy="7692236"/>
        </p:xfrm>
        <a:graphic>
          <a:graphicData uri="http://schemas.openxmlformats.org/drawingml/2006/table">
            <a:tbl>
              <a:tblPr>
                <a:tableStyleId>{616DA210-FB5B-4158-B5E0-FEB733F419BA}</a:tableStyleId>
              </a:tblPr>
              <a:tblGrid>
                <a:gridCol w="453915">
                  <a:extLst>
                    <a:ext uri="{9D8B030D-6E8A-4147-A177-3AD203B41FA5}">
                      <a16:colId xmlns:a16="http://schemas.microsoft.com/office/drawing/2014/main" val="20000"/>
                    </a:ext>
                  </a:extLst>
                </a:gridCol>
                <a:gridCol w="1163107">
                  <a:extLst>
                    <a:ext uri="{9D8B030D-6E8A-4147-A177-3AD203B41FA5}">
                      <a16:colId xmlns:a16="http://schemas.microsoft.com/office/drawing/2014/main" val="20001"/>
                    </a:ext>
                  </a:extLst>
                </a:gridCol>
                <a:gridCol w="1831997">
                  <a:extLst>
                    <a:ext uri="{9D8B030D-6E8A-4147-A177-3AD203B41FA5}">
                      <a16:colId xmlns:a16="http://schemas.microsoft.com/office/drawing/2014/main" val="20002"/>
                    </a:ext>
                  </a:extLst>
                </a:gridCol>
              </a:tblGrid>
              <a:tr h="353579">
                <a:tc>
                  <a:txBody>
                    <a:bodyPr/>
                    <a:lstStyle/>
                    <a:p>
                      <a:pPr>
                        <a:lnSpc>
                          <a:spcPct val="107000"/>
                        </a:lnSpc>
                        <a:spcAft>
                          <a:spcPts val="0"/>
                        </a:spcAft>
                      </a:pPr>
                      <a:r>
                        <a:rPr lang="en-GB" sz="1400" dirty="0">
                          <a:effectLst/>
                          <a:latin typeface="Century Gothic" panose="020B0502020202020204" pitchFamily="34" charset="0"/>
                        </a:rPr>
                        <a:t>51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escuchar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listen, listening</a:t>
                      </a:r>
                    </a:p>
                  </a:txBody>
                  <a:tcPr marL="90000" marR="90000" marT="36000" marB="36000" anchor="ctr"/>
                </a:tc>
                <a:extLst>
                  <a:ext uri="{0D108BD9-81ED-4DB2-BD59-A6C34878D82A}">
                    <a16:rowId xmlns:a16="http://schemas.microsoft.com/office/drawing/2014/main" val="10000"/>
                  </a:ext>
                </a:extLst>
              </a:tr>
              <a:tr h="236587">
                <a:tc>
                  <a:txBody>
                    <a:bodyPr/>
                    <a:lstStyle/>
                    <a:p>
                      <a:pPr>
                        <a:lnSpc>
                          <a:spcPct val="107000"/>
                        </a:lnSpc>
                        <a:spcAft>
                          <a:spcPts val="0"/>
                        </a:spcAft>
                      </a:pPr>
                      <a:r>
                        <a:rPr lang="en-GB" sz="1400">
                          <a:effectLst/>
                          <a:latin typeface="Century Gothic" panose="020B0502020202020204" pitchFamily="34" charset="0"/>
                        </a:rPr>
                        <a:t>52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escucha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listens</a:t>
                      </a:r>
                    </a:p>
                  </a:txBody>
                  <a:tcPr marL="90000" marR="90000" marT="36000" marB="36000" anchor="ctr"/>
                </a:tc>
                <a:extLst>
                  <a:ext uri="{0D108BD9-81ED-4DB2-BD59-A6C34878D82A}">
                    <a16:rowId xmlns:a16="http://schemas.microsoft.com/office/drawing/2014/main" val="10001"/>
                  </a:ext>
                </a:extLst>
              </a:tr>
              <a:tr h="236587">
                <a:tc>
                  <a:txBody>
                    <a:bodyPr/>
                    <a:lstStyle/>
                    <a:p>
                      <a:pPr>
                        <a:lnSpc>
                          <a:spcPct val="107000"/>
                        </a:lnSpc>
                        <a:spcAft>
                          <a:spcPts val="0"/>
                        </a:spcAft>
                      </a:pPr>
                      <a:r>
                        <a:rPr lang="en-GB" sz="1400">
                          <a:effectLst/>
                          <a:latin typeface="Century Gothic" panose="020B0502020202020204" pitchFamily="34" charset="0"/>
                        </a:rPr>
                        <a:t>53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amiga</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friend (female)</a:t>
                      </a:r>
                    </a:p>
                  </a:txBody>
                  <a:tcPr marL="90000" marR="90000" marT="36000" marB="36000" anchor="ctr"/>
                </a:tc>
                <a:extLst>
                  <a:ext uri="{0D108BD9-81ED-4DB2-BD59-A6C34878D82A}">
                    <a16:rowId xmlns:a16="http://schemas.microsoft.com/office/drawing/2014/main" val="10002"/>
                  </a:ext>
                </a:extLst>
              </a:tr>
              <a:tr h="236587">
                <a:tc>
                  <a:txBody>
                    <a:bodyPr/>
                    <a:lstStyle/>
                    <a:p>
                      <a:pPr>
                        <a:lnSpc>
                          <a:spcPct val="107000"/>
                        </a:lnSpc>
                        <a:spcAft>
                          <a:spcPts val="0"/>
                        </a:spcAft>
                      </a:pPr>
                      <a:r>
                        <a:rPr lang="en-GB" sz="1400">
                          <a:effectLst/>
                          <a:latin typeface="Century Gothic" panose="020B0502020202020204" pitchFamily="34" charset="0"/>
                        </a:rPr>
                        <a:t>54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música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music</a:t>
                      </a:r>
                    </a:p>
                  </a:txBody>
                  <a:tcPr marL="90000" marR="90000" marT="36000" marB="36000" anchor="ctr"/>
                </a:tc>
                <a:extLst>
                  <a:ext uri="{0D108BD9-81ED-4DB2-BD59-A6C34878D82A}">
                    <a16:rowId xmlns:a16="http://schemas.microsoft.com/office/drawing/2014/main" val="10003"/>
                  </a:ext>
                </a:extLst>
              </a:tr>
              <a:tr h="236587">
                <a:tc>
                  <a:txBody>
                    <a:bodyPr/>
                    <a:lstStyle/>
                    <a:p>
                      <a:pPr>
                        <a:lnSpc>
                          <a:spcPct val="107000"/>
                        </a:lnSpc>
                        <a:spcAft>
                          <a:spcPts val="0"/>
                        </a:spcAft>
                      </a:pPr>
                      <a:r>
                        <a:rPr lang="en-GB" sz="1400">
                          <a:effectLst/>
                          <a:latin typeface="Century Gothic" panose="020B0502020202020204" pitchFamily="34" charset="0"/>
                        </a:rPr>
                        <a:t>55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¿quién?</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who?</a:t>
                      </a:r>
                    </a:p>
                  </a:txBody>
                  <a:tcPr marL="90000" marR="90000" marT="36000" marB="36000" anchor="ctr"/>
                </a:tc>
                <a:extLst>
                  <a:ext uri="{0D108BD9-81ED-4DB2-BD59-A6C34878D82A}">
                    <a16:rowId xmlns:a16="http://schemas.microsoft.com/office/drawing/2014/main" val="10004"/>
                  </a:ext>
                </a:extLst>
              </a:tr>
              <a:tr h="236587">
                <a:tc>
                  <a:txBody>
                    <a:bodyPr/>
                    <a:lstStyle/>
                    <a:p>
                      <a:pPr>
                        <a:lnSpc>
                          <a:spcPct val="107000"/>
                        </a:lnSpc>
                        <a:spcAft>
                          <a:spcPts val="0"/>
                        </a:spcAft>
                      </a:pPr>
                      <a:r>
                        <a:rPr lang="en-GB" sz="1400">
                          <a:effectLst/>
                          <a:latin typeface="Century Gothic" panose="020B0502020202020204" pitchFamily="34" charset="0"/>
                        </a:rPr>
                        <a:t>56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tarde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afternoon</a:t>
                      </a:r>
                    </a:p>
                  </a:txBody>
                  <a:tcPr marL="90000" marR="90000" marT="36000" marB="36000" anchor="ctr"/>
                </a:tc>
                <a:extLst>
                  <a:ext uri="{0D108BD9-81ED-4DB2-BD59-A6C34878D82A}">
                    <a16:rowId xmlns:a16="http://schemas.microsoft.com/office/drawing/2014/main" val="10005"/>
                  </a:ext>
                </a:extLst>
              </a:tr>
              <a:tr h="236587">
                <a:tc>
                  <a:txBody>
                    <a:bodyPr/>
                    <a:lstStyle/>
                    <a:p>
                      <a:pPr>
                        <a:lnSpc>
                          <a:spcPct val="107000"/>
                        </a:lnSpc>
                        <a:spcAft>
                          <a:spcPts val="0"/>
                        </a:spcAft>
                      </a:pPr>
                      <a:r>
                        <a:rPr lang="en-GB" sz="1400">
                          <a:effectLst/>
                          <a:latin typeface="Century Gothic" panose="020B0502020202020204" pitchFamily="34" charset="0"/>
                        </a:rPr>
                        <a:t>57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usar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use,</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using</a:t>
                      </a:r>
                    </a:p>
                  </a:txBody>
                  <a:tcPr marL="90000" marR="90000" marT="36000" marB="36000" anchor="ctr"/>
                </a:tc>
                <a:extLst>
                  <a:ext uri="{0D108BD9-81ED-4DB2-BD59-A6C34878D82A}">
                    <a16:rowId xmlns:a16="http://schemas.microsoft.com/office/drawing/2014/main" val="10006"/>
                  </a:ext>
                </a:extLst>
              </a:tr>
              <a:tr h="236587">
                <a:tc>
                  <a:txBody>
                    <a:bodyPr/>
                    <a:lstStyle/>
                    <a:p>
                      <a:pPr>
                        <a:lnSpc>
                          <a:spcPct val="107000"/>
                        </a:lnSpc>
                        <a:spcAft>
                          <a:spcPts val="0"/>
                        </a:spcAft>
                      </a:pPr>
                      <a:r>
                        <a:rPr lang="en-GB" sz="1400">
                          <a:effectLst/>
                          <a:latin typeface="Century Gothic" panose="020B0502020202020204" pitchFamily="34" charset="0"/>
                        </a:rPr>
                        <a:t>58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usa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uses </a:t>
                      </a:r>
                    </a:p>
                  </a:txBody>
                  <a:tcPr marL="90000" marR="90000" marT="36000" marB="36000" anchor="ctr"/>
                </a:tc>
                <a:extLst>
                  <a:ext uri="{0D108BD9-81ED-4DB2-BD59-A6C34878D82A}">
                    <a16:rowId xmlns:a16="http://schemas.microsoft.com/office/drawing/2014/main" val="10007"/>
                  </a:ext>
                </a:extLst>
              </a:tr>
              <a:tr h="353579">
                <a:tc>
                  <a:txBody>
                    <a:bodyPr/>
                    <a:lstStyle/>
                    <a:p>
                      <a:pPr>
                        <a:lnSpc>
                          <a:spcPct val="107000"/>
                        </a:lnSpc>
                        <a:spcAft>
                          <a:spcPts val="0"/>
                        </a:spcAft>
                      </a:pPr>
                      <a:r>
                        <a:rPr lang="en-GB" sz="1400">
                          <a:effectLst/>
                          <a:latin typeface="Century Gothic" panose="020B0502020202020204" pitchFamily="34" charset="0"/>
                        </a:rPr>
                        <a:t>59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llevar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wear,</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wearing</a:t>
                      </a:r>
                    </a:p>
                  </a:txBody>
                  <a:tcPr marL="90000" marR="90000" marT="36000" marB="36000" anchor="ctr"/>
                </a:tc>
                <a:extLst>
                  <a:ext uri="{0D108BD9-81ED-4DB2-BD59-A6C34878D82A}">
                    <a16:rowId xmlns:a16="http://schemas.microsoft.com/office/drawing/2014/main" val="10008"/>
                  </a:ext>
                </a:extLst>
              </a:tr>
              <a:tr h="236587">
                <a:tc>
                  <a:txBody>
                    <a:bodyPr/>
                    <a:lstStyle/>
                    <a:p>
                      <a:pPr>
                        <a:lnSpc>
                          <a:spcPct val="107000"/>
                        </a:lnSpc>
                        <a:spcAft>
                          <a:spcPts val="0"/>
                        </a:spcAft>
                      </a:pPr>
                      <a:r>
                        <a:rPr lang="en-GB" sz="1400">
                          <a:effectLst/>
                          <a:latin typeface="Century Gothic" panose="020B0502020202020204" pitchFamily="34" charset="0"/>
                        </a:rPr>
                        <a:t>60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lleva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wears</a:t>
                      </a:r>
                    </a:p>
                  </a:txBody>
                  <a:tcPr marL="90000" marR="90000" marT="36000" marB="36000" anchor="ctr"/>
                </a:tc>
                <a:extLst>
                  <a:ext uri="{0D108BD9-81ED-4DB2-BD59-A6C34878D82A}">
                    <a16:rowId xmlns:a16="http://schemas.microsoft.com/office/drawing/2014/main" val="10009"/>
                  </a:ext>
                </a:extLst>
              </a:tr>
              <a:tr h="236587">
                <a:tc>
                  <a:txBody>
                    <a:bodyPr/>
                    <a:lstStyle/>
                    <a:p>
                      <a:pPr>
                        <a:lnSpc>
                          <a:spcPct val="107000"/>
                        </a:lnSpc>
                        <a:spcAft>
                          <a:spcPts val="0"/>
                        </a:spcAft>
                      </a:pPr>
                      <a:r>
                        <a:rPr lang="en-GB" sz="1400">
                          <a:effectLst/>
                          <a:latin typeface="Century Gothic" panose="020B0502020202020204" pitchFamily="34" charset="0"/>
                        </a:rPr>
                        <a:t>61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comprar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buy,</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buying</a:t>
                      </a:r>
                    </a:p>
                  </a:txBody>
                  <a:tcPr marL="90000" marR="90000" marT="36000" marB="36000" anchor="ctr"/>
                </a:tc>
                <a:extLst>
                  <a:ext uri="{0D108BD9-81ED-4DB2-BD59-A6C34878D82A}">
                    <a16:rowId xmlns:a16="http://schemas.microsoft.com/office/drawing/2014/main" val="10010"/>
                  </a:ext>
                </a:extLst>
              </a:tr>
              <a:tr h="236587">
                <a:tc>
                  <a:txBody>
                    <a:bodyPr/>
                    <a:lstStyle/>
                    <a:p>
                      <a:pPr>
                        <a:lnSpc>
                          <a:spcPct val="107000"/>
                        </a:lnSpc>
                        <a:spcAft>
                          <a:spcPts val="0"/>
                        </a:spcAft>
                      </a:pPr>
                      <a:r>
                        <a:rPr lang="en-GB" sz="1400">
                          <a:effectLst/>
                          <a:latin typeface="Century Gothic" panose="020B0502020202020204" pitchFamily="34" charset="0"/>
                        </a:rPr>
                        <a:t>62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compra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buys</a:t>
                      </a:r>
                    </a:p>
                  </a:txBody>
                  <a:tcPr marL="90000" marR="90000" marT="36000" marB="36000" anchor="ctr"/>
                </a:tc>
                <a:extLst>
                  <a:ext uri="{0D108BD9-81ED-4DB2-BD59-A6C34878D82A}">
                    <a16:rowId xmlns:a16="http://schemas.microsoft.com/office/drawing/2014/main" val="10011"/>
                  </a:ext>
                </a:extLst>
              </a:tr>
              <a:tr h="353579">
                <a:tc>
                  <a:txBody>
                    <a:bodyPr/>
                    <a:lstStyle/>
                    <a:p>
                      <a:pPr>
                        <a:lnSpc>
                          <a:spcPct val="107000"/>
                        </a:lnSpc>
                        <a:spcAft>
                          <a:spcPts val="0"/>
                        </a:spcAft>
                      </a:pPr>
                      <a:r>
                        <a:rPr lang="en-GB" sz="1400">
                          <a:effectLst/>
                          <a:latin typeface="Century Gothic" panose="020B0502020202020204" pitchFamily="34" charset="0"/>
                        </a:rPr>
                        <a:t>63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bailar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dance,</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dancing</a:t>
                      </a:r>
                    </a:p>
                  </a:txBody>
                  <a:tcPr marL="90000" marR="90000" marT="36000" marB="36000" anchor="ctr"/>
                </a:tc>
                <a:extLst>
                  <a:ext uri="{0D108BD9-81ED-4DB2-BD59-A6C34878D82A}">
                    <a16:rowId xmlns:a16="http://schemas.microsoft.com/office/drawing/2014/main" val="10012"/>
                  </a:ext>
                </a:extLst>
              </a:tr>
              <a:tr h="236587">
                <a:tc>
                  <a:txBody>
                    <a:bodyPr/>
                    <a:lstStyle/>
                    <a:p>
                      <a:pPr>
                        <a:lnSpc>
                          <a:spcPct val="107000"/>
                        </a:lnSpc>
                        <a:spcAft>
                          <a:spcPts val="0"/>
                        </a:spcAft>
                      </a:pPr>
                      <a:r>
                        <a:rPr lang="en-GB" sz="1400">
                          <a:effectLst/>
                          <a:latin typeface="Century Gothic" panose="020B0502020202020204" pitchFamily="34" charset="0"/>
                        </a:rPr>
                        <a:t>64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baila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dances</a:t>
                      </a:r>
                    </a:p>
                  </a:txBody>
                  <a:tcPr marL="90000" marR="90000" marT="36000" marB="36000" anchor="ctr"/>
                </a:tc>
                <a:extLst>
                  <a:ext uri="{0D108BD9-81ED-4DB2-BD59-A6C34878D82A}">
                    <a16:rowId xmlns:a16="http://schemas.microsoft.com/office/drawing/2014/main" val="10013"/>
                  </a:ext>
                </a:extLst>
              </a:tr>
              <a:tr h="236587">
                <a:tc>
                  <a:txBody>
                    <a:bodyPr/>
                    <a:lstStyle/>
                    <a:p>
                      <a:pPr>
                        <a:lnSpc>
                          <a:spcPct val="107000"/>
                        </a:lnSpc>
                        <a:spcAft>
                          <a:spcPts val="0"/>
                        </a:spcAft>
                      </a:pPr>
                      <a:r>
                        <a:rPr lang="en-GB" sz="1400">
                          <a:effectLst/>
                          <a:latin typeface="Century Gothic" panose="020B0502020202020204" pitchFamily="34" charset="0"/>
                        </a:rPr>
                        <a:t>65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una cosa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 thing</a:t>
                      </a:r>
                    </a:p>
                  </a:txBody>
                  <a:tcPr marL="90000" marR="90000" marT="36000" marB="36000" anchor="ctr"/>
                </a:tc>
                <a:extLst>
                  <a:ext uri="{0D108BD9-81ED-4DB2-BD59-A6C34878D82A}">
                    <a16:rowId xmlns:a16="http://schemas.microsoft.com/office/drawing/2014/main" val="10014"/>
                  </a:ext>
                </a:extLst>
              </a:tr>
              <a:tr h="353579">
                <a:tc>
                  <a:txBody>
                    <a:bodyPr/>
                    <a:lstStyle/>
                    <a:p>
                      <a:pPr>
                        <a:lnSpc>
                          <a:spcPct val="107000"/>
                        </a:lnSpc>
                        <a:spcAft>
                          <a:spcPts val="0"/>
                        </a:spcAft>
                      </a:pPr>
                      <a:r>
                        <a:rPr lang="en-GB" sz="1400">
                          <a:effectLst/>
                          <a:latin typeface="Century Gothic" panose="020B0502020202020204" pitchFamily="34" charset="0"/>
                        </a:rPr>
                        <a:t>66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necesitar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need,</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needing</a:t>
                      </a:r>
                    </a:p>
                  </a:txBody>
                  <a:tcPr marL="90000" marR="90000" marT="36000" marB="36000" anchor="ctr"/>
                </a:tc>
                <a:extLst>
                  <a:ext uri="{0D108BD9-81ED-4DB2-BD59-A6C34878D82A}">
                    <a16:rowId xmlns:a16="http://schemas.microsoft.com/office/drawing/2014/main" val="10015"/>
                  </a:ext>
                </a:extLst>
              </a:tr>
              <a:tr h="236587">
                <a:tc>
                  <a:txBody>
                    <a:bodyPr/>
                    <a:lstStyle/>
                    <a:p>
                      <a:pPr>
                        <a:lnSpc>
                          <a:spcPct val="107000"/>
                        </a:lnSpc>
                        <a:spcAft>
                          <a:spcPts val="0"/>
                        </a:spcAft>
                      </a:pPr>
                      <a:r>
                        <a:rPr lang="en-GB" sz="1400">
                          <a:effectLst/>
                          <a:latin typeface="Century Gothic" panose="020B0502020202020204" pitchFamily="34" charset="0"/>
                        </a:rPr>
                        <a:t>67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zapato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shoe</a:t>
                      </a:r>
                    </a:p>
                  </a:txBody>
                  <a:tcPr marL="90000" marR="90000" marT="36000" marB="36000" anchor="ctr"/>
                </a:tc>
                <a:extLst>
                  <a:ext uri="{0D108BD9-81ED-4DB2-BD59-A6C34878D82A}">
                    <a16:rowId xmlns:a16="http://schemas.microsoft.com/office/drawing/2014/main" val="10016"/>
                  </a:ext>
                </a:extLst>
              </a:tr>
              <a:tr h="236587">
                <a:tc>
                  <a:txBody>
                    <a:bodyPr/>
                    <a:lstStyle/>
                    <a:p>
                      <a:pPr>
                        <a:lnSpc>
                          <a:spcPct val="107000"/>
                        </a:lnSpc>
                        <a:spcAft>
                          <a:spcPts val="0"/>
                        </a:spcAft>
                      </a:pPr>
                      <a:r>
                        <a:rPr lang="en-GB" sz="1400" dirty="0">
                          <a:effectLst/>
                          <a:latin typeface="Century Gothic" panose="020B0502020202020204" pitchFamily="34" charset="0"/>
                        </a:rPr>
                        <a:t>68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mucho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 lot</a:t>
                      </a:r>
                    </a:p>
                  </a:txBody>
                  <a:tcPr marL="90000" marR="90000" marT="36000" marB="36000" anchor="ctr"/>
                </a:tc>
                <a:extLst>
                  <a:ext uri="{0D108BD9-81ED-4DB2-BD59-A6C34878D82A}">
                    <a16:rowId xmlns:a16="http://schemas.microsoft.com/office/drawing/2014/main" val="10017"/>
                  </a:ext>
                </a:extLst>
              </a:tr>
              <a:tr h="236587">
                <a:tc>
                  <a:txBody>
                    <a:bodyPr/>
                    <a:lstStyle/>
                    <a:p>
                      <a:pPr>
                        <a:lnSpc>
                          <a:spcPct val="107000"/>
                        </a:lnSpc>
                        <a:spcAft>
                          <a:spcPts val="0"/>
                        </a:spcAft>
                      </a:pPr>
                      <a:r>
                        <a:rPr lang="en-GB" sz="1400">
                          <a:effectLst/>
                          <a:latin typeface="Century Gothic" panose="020B0502020202020204" pitchFamily="34" charset="0"/>
                        </a:rPr>
                        <a:t>69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Señora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Mrs</a:t>
                      </a:r>
                    </a:p>
                  </a:txBody>
                  <a:tcPr marL="90000" marR="90000" marT="36000" marB="36000" anchor="ctr"/>
                </a:tc>
                <a:extLst>
                  <a:ext uri="{0D108BD9-81ED-4DB2-BD59-A6C34878D82A}">
                    <a16:rowId xmlns:a16="http://schemas.microsoft.com/office/drawing/2014/main" val="10018"/>
                  </a:ext>
                </a:extLst>
              </a:tr>
              <a:tr h="236587">
                <a:tc>
                  <a:txBody>
                    <a:bodyPr/>
                    <a:lstStyle/>
                    <a:p>
                      <a:pPr>
                        <a:lnSpc>
                          <a:spcPct val="107000"/>
                        </a:lnSpc>
                        <a:spcAft>
                          <a:spcPts val="0"/>
                        </a:spcAft>
                      </a:pPr>
                      <a:r>
                        <a:rPr lang="en-GB" sz="1400">
                          <a:effectLst/>
                          <a:latin typeface="Century Gothic" panose="020B0502020202020204" pitchFamily="34" charset="0"/>
                        </a:rPr>
                        <a:t>70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Señor</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Mr</a:t>
                      </a:r>
                    </a:p>
                  </a:txBody>
                  <a:tcPr marL="90000" marR="90000" marT="36000" marB="36000" anchor="ctr"/>
                </a:tc>
                <a:extLst>
                  <a:ext uri="{0D108BD9-81ED-4DB2-BD59-A6C34878D82A}">
                    <a16:rowId xmlns:a16="http://schemas.microsoft.com/office/drawing/2014/main" val="10019"/>
                  </a:ext>
                </a:extLst>
              </a:tr>
              <a:tr h="236587">
                <a:tc>
                  <a:txBody>
                    <a:bodyPr/>
                    <a:lstStyle/>
                    <a:p>
                      <a:pPr>
                        <a:lnSpc>
                          <a:spcPct val="107000"/>
                        </a:lnSpc>
                        <a:spcAft>
                          <a:spcPts val="0"/>
                        </a:spcAft>
                      </a:pPr>
                      <a:r>
                        <a:rPr lang="en-GB" sz="1400" dirty="0">
                          <a:effectLst/>
                          <a:latin typeface="Century Gothic" panose="020B0502020202020204" pitchFamily="34" charset="0"/>
                        </a:rPr>
                        <a:t>71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inglés</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English</a:t>
                      </a:r>
                    </a:p>
                  </a:txBody>
                  <a:tcPr marL="90000" marR="90000" marT="36000" marB="36000" anchor="ctr"/>
                </a:tc>
                <a:extLst>
                  <a:ext uri="{0D108BD9-81ED-4DB2-BD59-A6C34878D82A}">
                    <a16:rowId xmlns:a16="http://schemas.microsoft.com/office/drawing/2014/main" val="10020"/>
                  </a:ext>
                </a:extLst>
              </a:tr>
              <a:tr h="236587">
                <a:tc>
                  <a:txBody>
                    <a:bodyPr/>
                    <a:lstStyle/>
                    <a:p>
                      <a:pPr>
                        <a:lnSpc>
                          <a:spcPct val="107000"/>
                        </a:lnSpc>
                        <a:spcAft>
                          <a:spcPts val="0"/>
                        </a:spcAft>
                      </a:pPr>
                      <a:r>
                        <a:rPr lang="en-GB" sz="1400">
                          <a:effectLst/>
                          <a:latin typeface="Century Gothic" panose="020B0502020202020204" pitchFamily="34" charset="0"/>
                        </a:rPr>
                        <a:t>72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español</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Spanish</a:t>
                      </a:r>
                    </a:p>
                  </a:txBody>
                  <a:tcPr marL="90000" marR="90000" marT="36000" marB="36000" anchor="ctr"/>
                </a:tc>
                <a:extLst>
                  <a:ext uri="{0D108BD9-81ED-4DB2-BD59-A6C34878D82A}">
                    <a16:rowId xmlns:a16="http://schemas.microsoft.com/office/drawing/2014/main" val="10021"/>
                  </a:ext>
                </a:extLst>
              </a:tr>
              <a:tr h="236587">
                <a:tc>
                  <a:txBody>
                    <a:bodyPr/>
                    <a:lstStyle/>
                    <a:p>
                      <a:pPr>
                        <a:lnSpc>
                          <a:spcPct val="107000"/>
                        </a:lnSpc>
                        <a:spcAft>
                          <a:spcPts val="0"/>
                        </a:spcAft>
                      </a:pPr>
                      <a:r>
                        <a:rPr lang="en-GB" sz="1400">
                          <a:effectLst/>
                          <a:latin typeface="Century Gothic" panose="020B0502020202020204" pitchFamily="34" charset="0"/>
                        </a:rPr>
                        <a:t>73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ciencia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science</a:t>
                      </a:r>
                    </a:p>
                  </a:txBody>
                  <a:tcPr marL="90000" marR="90000" marT="36000" marB="36000" anchor="ctr"/>
                </a:tc>
                <a:extLst>
                  <a:ext uri="{0D108BD9-81ED-4DB2-BD59-A6C34878D82A}">
                    <a16:rowId xmlns:a16="http://schemas.microsoft.com/office/drawing/2014/main" val="10022"/>
                  </a:ext>
                </a:extLst>
              </a:tr>
              <a:tr h="236587">
                <a:tc>
                  <a:txBody>
                    <a:bodyPr/>
                    <a:lstStyle/>
                    <a:p>
                      <a:pPr>
                        <a:lnSpc>
                          <a:spcPct val="107000"/>
                        </a:lnSpc>
                        <a:spcAft>
                          <a:spcPts val="0"/>
                        </a:spcAft>
                      </a:pPr>
                      <a:r>
                        <a:rPr lang="en-GB" sz="1400" dirty="0">
                          <a:effectLst/>
                          <a:latin typeface="Century Gothic" panose="020B0502020202020204" pitchFamily="34" charset="0"/>
                        </a:rPr>
                        <a:t>74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uno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one</a:t>
                      </a:r>
                    </a:p>
                  </a:txBody>
                  <a:tcPr marL="90000" marR="90000" marT="36000" marB="36000" anchor="ctr"/>
                </a:tc>
                <a:extLst>
                  <a:ext uri="{0D108BD9-81ED-4DB2-BD59-A6C34878D82A}">
                    <a16:rowId xmlns:a16="http://schemas.microsoft.com/office/drawing/2014/main" val="10023"/>
                  </a:ext>
                </a:extLst>
              </a:tr>
              <a:tr h="236587">
                <a:tc>
                  <a:txBody>
                    <a:bodyPr/>
                    <a:lstStyle/>
                    <a:p>
                      <a:pPr>
                        <a:lnSpc>
                          <a:spcPct val="107000"/>
                        </a:lnSpc>
                        <a:spcAft>
                          <a:spcPts val="0"/>
                        </a:spcAft>
                      </a:pPr>
                      <a:r>
                        <a:rPr lang="en-GB" sz="1400" dirty="0">
                          <a:effectLst/>
                          <a:latin typeface="Century Gothic" panose="020B0502020202020204" pitchFamily="34" charset="0"/>
                        </a:rPr>
                        <a:t>75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dos</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two</a:t>
                      </a:r>
                    </a:p>
                  </a:txBody>
                  <a:tcPr marL="90000" marR="90000" marT="36000" marB="36000" anchor="ctr"/>
                </a:tc>
                <a:extLst>
                  <a:ext uri="{0D108BD9-81ED-4DB2-BD59-A6C34878D82A}">
                    <a16:rowId xmlns:a16="http://schemas.microsoft.com/office/drawing/2014/main" val="10024"/>
                  </a:ext>
                </a:extLst>
              </a:tr>
              <a:tr h="236587">
                <a:tc>
                  <a:txBody>
                    <a:bodyPr/>
                    <a:lstStyle/>
                    <a:p>
                      <a:pPr>
                        <a:lnSpc>
                          <a:spcPct val="107000"/>
                        </a:lnSpc>
                        <a:spcAft>
                          <a:spcPts val="0"/>
                        </a:spcAft>
                      </a:pPr>
                      <a:r>
                        <a:rPr lang="en-GB" sz="1400" dirty="0">
                          <a:effectLst/>
                          <a:latin typeface="Century Gothic" panose="020B0502020202020204" pitchFamily="34" charset="0"/>
                        </a:rPr>
                        <a:t>76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tres</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three</a:t>
                      </a:r>
                    </a:p>
                  </a:txBody>
                  <a:tcPr marL="90000" marR="90000" marT="36000" marB="36000" anchor="ctr"/>
                </a:tc>
                <a:extLst>
                  <a:ext uri="{0D108BD9-81ED-4DB2-BD59-A6C34878D82A}">
                    <a16:rowId xmlns:a16="http://schemas.microsoft.com/office/drawing/2014/main" val="1002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69115154"/>
              </p:ext>
            </p:extLst>
          </p:nvPr>
        </p:nvGraphicFramePr>
        <p:xfrm>
          <a:off x="3739920" y="984211"/>
          <a:ext cx="2788789" cy="7683861"/>
        </p:xfrm>
        <a:graphic>
          <a:graphicData uri="http://schemas.openxmlformats.org/drawingml/2006/table">
            <a:tbl>
              <a:tblPr>
                <a:tableStyleId>{616DA210-FB5B-4158-B5E0-FEB733F419BA}</a:tableStyleId>
              </a:tblPr>
              <a:tblGrid>
                <a:gridCol w="544469">
                  <a:extLst>
                    <a:ext uri="{9D8B030D-6E8A-4147-A177-3AD203B41FA5}">
                      <a16:colId xmlns:a16="http://schemas.microsoft.com/office/drawing/2014/main" val="20000"/>
                    </a:ext>
                  </a:extLst>
                </a:gridCol>
                <a:gridCol w="1261595">
                  <a:extLst>
                    <a:ext uri="{9D8B030D-6E8A-4147-A177-3AD203B41FA5}">
                      <a16:colId xmlns:a16="http://schemas.microsoft.com/office/drawing/2014/main" val="20001"/>
                    </a:ext>
                  </a:extLst>
                </a:gridCol>
                <a:gridCol w="982725">
                  <a:extLst>
                    <a:ext uri="{9D8B030D-6E8A-4147-A177-3AD203B41FA5}">
                      <a16:colId xmlns:a16="http://schemas.microsoft.com/office/drawing/2014/main" val="20002"/>
                    </a:ext>
                  </a:extLst>
                </a:gridCol>
              </a:tblGrid>
              <a:tr h="292796">
                <a:tc>
                  <a:txBody>
                    <a:bodyPr/>
                    <a:lstStyle/>
                    <a:p>
                      <a:pPr algn="ctr">
                        <a:lnSpc>
                          <a:spcPct val="107000"/>
                        </a:lnSpc>
                        <a:spcAft>
                          <a:spcPts val="0"/>
                        </a:spcAft>
                      </a:pPr>
                      <a:r>
                        <a:rPr lang="en-GB" sz="1400" dirty="0">
                          <a:effectLst/>
                          <a:latin typeface="Century Gothic" panose="020B0502020202020204" pitchFamily="34" charset="0"/>
                        </a:rPr>
                        <a:t>77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cuatro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four</a:t>
                      </a:r>
                    </a:p>
                  </a:txBody>
                  <a:tcPr marL="90000" marR="90000" marT="36000" marB="36000" anchor="ctr"/>
                </a:tc>
                <a:extLst>
                  <a:ext uri="{0D108BD9-81ED-4DB2-BD59-A6C34878D82A}">
                    <a16:rowId xmlns:a16="http://schemas.microsoft.com/office/drawing/2014/main" val="10000"/>
                  </a:ext>
                </a:extLst>
              </a:tr>
              <a:tr h="292796">
                <a:tc>
                  <a:txBody>
                    <a:bodyPr/>
                    <a:lstStyle/>
                    <a:p>
                      <a:pPr algn="ctr">
                        <a:lnSpc>
                          <a:spcPct val="107000"/>
                        </a:lnSpc>
                        <a:spcAft>
                          <a:spcPts val="0"/>
                        </a:spcAft>
                      </a:pPr>
                      <a:r>
                        <a:rPr lang="en-GB" sz="1400">
                          <a:effectLst/>
                          <a:latin typeface="Century Gothic" panose="020B0502020202020204" pitchFamily="34" charset="0"/>
                        </a:rPr>
                        <a:t>78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cinco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five</a:t>
                      </a:r>
                    </a:p>
                  </a:txBody>
                  <a:tcPr marL="90000" marR="90000" marT="36000" marB="36000" anchor="ctr"/>
                </a:tc>
                <a:extLst>
                  <a:ext uri="{0D108BD9-81ED-4DB2-BD59-A6C34878D82A}">
                    <a16:rowId xmlns:a16="http://schemas.microsoft.com/office/drawing/2014/main" val="10001"/>
                  </a:ext>
                </a:extLst>
              </a:tr>
              <a:tr h="292796">
                <a:tc>
                  <a:txBody>
                    <a:bodyPr/>
                    <a:lstStyle/>
                    <a:p>
                      <a:pPr algn="ctr">
                        <a:lnSpc>
                          <a:spcPct val="107000"/>
                        </a:lnSpc>
                        <a:spcAft>
                          <a:spcPts val="0"/>
                        </a:spcAft>
                      </a:pPr>
                      <a:r>
                        <a:rPr lang="en-GB" sz="1400" dirty="0">
                          <a:effectLst/>
                          <a:latin typeface="Century Gothic" panose="020B0502020202020204" pitchFamily="34" charset="0"/>
                        </a:rPr>
                        <a:t>79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seis</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six</a:t>
                      </a:r>
                    </a:p>
                  </a:txBody>
                  <a:tcPr marL="90000" marR="90000" marT="36000" marB="36000" anchor="ctr"/>
                </a:tc>
                <a:extLst>
                  <a:ext uri="{0D108BD9-81ED-4DB2-BD59-A6C34878D82A}">
                    <a16:rowId xmlns:a16="http://schemas.microsoft.com/office/drawing/2014/main" val="10002"/>
                  </a:ext>
                </a:extLst>
              </a:tr>
              <a:tr h="292796">
                <a:tc>
                  <a:txBody>
                    <a:bodyPr/>
                    <a:lstStyle/>
                    <a:p>
                      <a:pPr algn="ctr">
                        <a:lnSpc>
                          <a:spcPct val="107000"/>
                        </a:lnSpc>
                        <a:spcAft>
                          <a:spcPts val="0"/>
                        </a:spcAft>
                      </a:pPr>
                      <a:r>
                        <a:rPr lang="en-GB" sz="1400">
                          <a:effectLst/>
                          <a:latin typeface="Century Gothic" panose="020B0502020202020204" pitchFamily="34" charset="0"/>
                        </a:rPr>
                        <a:t>80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siete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seven</a:t>
                      </a:r>
                    </a:p>
                  </a:txBody>
                  <a:tcPr marL="90000" marR="90000" marT="36000" marB="36000" anchor="ctr"/>
                </a:tc>
                <a:extLst>
                  <a:ext uri="{0D108BD9-81ED-4DB2-BD59-A6C34878D82A}">
                    <a16:rowId xmlns:a16="http://schemas.microsoft.com/office/drawing/2014/main" val="10003"/>
                  </a:ext>
                </a:extLst>
              </a:tr>
              <a:tr h="292796">
                <a:tc>
                  <a:txBody>
                    <a:bodyPr/>
                    <a:lstStyle/>
                    <a:p>
                      <a:pPr algn="ctr">
                        <a:lnSpc>
                          <a:spcPct val="107000"/>
                        </a:lnSpc>
                        <a:spcAft>
                          <a:spcPts val="0"/>
                        </a:spcAft>
                      </a:pPr>
                      <a:r>
                        <a:rPr lang="en-GB" sz="1400">
                          <a:effectLst/>
                          <a:latin typeface="Century Gothic" panose="020B0502020202020204" pitchFamily="34" charset="0"/>
                        </a:rPr>
                        <a:t>81</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ocho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eight</a:t>
                      </a:r>
                    </a:p>
                  </a:txBody>
                  <a:tcPr marL="90000" marR="90000" marT="36000" marB="36000" anchor="ctr"/>
                </a:tc>
                <a:extLst>
                  <a:ext uri="{0D108BD9-81ED-4DB2-BD59-A6C34878D82A}">
                    <a16:rowId xmlns:a16="http://schemas.microsoft.com/office/drawing/2014/main" val="10004"/>
                  </a:ext>
                </a:extLst>
              </a:tr>
              <a:tr h="292796">
                <a:tc>
                  <a:txBody>
                    <a:bodyPr/>
                    <a:lstStyle/>
                    <a:p>
                      <a:pPr algn="ctr">
                        <a:lnSpc>
                          <a:spcPct val="107000"/>
                        </a:lnSpc>
                        <a:spcAft>
                          <a:spcPts val="0"/>
                        </a:spcAft>
                      </a:pPr>
                      <a:r>
                        <a:rPr lang="en-GB" sz="1400">
                          <a:effectLst/>
                          <a:latin typeface="Century Gothic" panose="020B0502020202020204" pitchFamily="34" charset="0"/>
                        </a:rPr>
                        <a:t>82</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nueve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nine</a:t>
                      </a:r>
                    </a:p>
                  </a:txBody>
                  <a:tcPr marL="90000" marR="90000" marT="36000" marB="36000" anchor="ctr"/>
                </a:tc>
                <a:extLst>
                  <a:ext uri="{0D108BD9-81ED-4DB2-BD59-A6C34878D82A}">
                    <a16:rowId xmlns:a16="http://schemas.microsoft.com/office/drawing/2014/main" val="10005"/>
                  </a:ext>
                </a:extLst>
              </a:tr>
              <a:tr h="292796">
                <a:tc>
                  <a:txBody>
                    <a:bodyPr/>
                    <a:lstStyle/>
                    <a:p>
                      <a:pPr algn="ctr">
                        <a:lnSpc>
                          <a:spcPct val="107000"/>
                        </a:lnSpc>
                        <a:spcAft>
                          <a:spcPts val="0"/>
                        </a:spcAft>
                      </a:pPr>
                      <a:r>
                        <a:rPr lang="en-GB" sz="1400">
                          <a:effectLst/>
                          <a:latin typeface="Century Gothic" panose="020B0502020202020204" pitchFamily="34" charset="0"/>
                        </a:rPr>
                        <a:t>83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diez</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ten</a:t>
                      </a:r>
                    </a:p>
                  </a:txBody>
                  <a:tcPr marL="90000" marR="90000" marT="36000" marB="36000" anchor="ctr"/>
                </a:tc>
                <a:extLst>
                  <a:ext uri="{0D108BD9-81ED-4DB2-BD59-A6C34878D82A}">
                    <a16:rowId xmlns:a16="http://schemas.microsoft.com/office/drawing/2014/main" val="10006"/>
                  </a:ext>
                </a:extLst>
              </a:tr>
              <a:tr h="292796">
                <a:tc>
                  <a:txBody>
                    <a:bodyPr/>
                    <a:lstStyle/>
                    <a:p>
                      <a:pPr algn="ctr">
                        <a:lnSpc>
                          <a:spcPct val="107000"/>
                        </a:lnSpc>
                        <a:spcAft>
                          <a:spcPts val="0"/>
                        </a:spcAft>
                      </a:pPr>
                      <a:r>
                        <a:rPr lang="en-GB" sz="1400">
                          <a:effectLst/>
                          <a:latin typeface="Century Gothic" panose="020B0502020202020204" pitchFamily="34" charset="0"/>
                        </a:rPr>
                        <a:t>84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once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eleven</a:t>
                      </a:r>
                    </a:p>
                  </a:txBody>
                  <a:tcPr marL="90000" marR="90000" marT="36000" marB="36000" anchor="ctr"/>
                </a:tc>
                <a:extLst>
                  <a:ext uri="{0D108BD9-81ED-4DB2-BD59-A6C34878D82A}">
                    <a16:rowId xmlns:a16="http://schemas.microsoft.com/office/drawing/2014/main" val="10007"/>
                  </a:ext>
                </a:extLst>
              </a:tr>
              <a:tr h="292796">
                <a:tc>
                  <a:txBody>
                    <a:bodyPr/>
                    <a:lstStyle/>
                    <a:p>
                      <a:pPr algn="ctr">
                        <a:lnSpc>
                          <a:spcPct val="107000"/>
                        </a:lnSpc>
                        <a:spcAft>
                          <a:spcPts val="0"/>
                        </a:spcAft>
                      </a:pPr>
                      <a:r>
                        <a:rPr lang="en-GB" sz="1400">
                          <a:effectLst/>
                          <a:latin typeface="Century Gothic" panose="020B0502020202020204" pitchFamily="34" charset="0"/>
                        </a:rPr>
                        <a:t>85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doce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twelve</a:t>
                      </a:r>
                    </a:p>
                  </a:txBody>
                  <a:tcPr marL="90000" marR="90000" marT="36000" marB="36000" anchor="ctr"/>
                </a:tc>
                <a:extLst>
                  <a:ext uri="{0D108BD9-81ED-4DB2-BD59-A6C34878D82A}">
                    <a16:rowId xmlns:a16="http://schemas.microsoft.com/office/drawing/2014/main" val="10008"/>
                  </a:ext>
                </a:extLst>
              </a:tr>
              <a:tr h="292796">
                <a:tc>
                  <a:txBody>
                    <a:bodyPr/>
                    <a:lstStyle/>
                    <a:p>
                      <a:pPr algn="ctr">
                        <a:lnSpc>
                          <a:spcPct val="107000"/>
                        </a:lnSpc>
                        <a:spcAft>
                          <a:spcPts val="0"/>
                        </a:spcAft>
                      </a:pPr>
                      <a:r>
                        <a:rPr lang="en-GB" sz="1400" dirty="0">
                          <a:effectLst/>
                          <a:latin typeface="Century Gothic" panose="020B0502020202020204" pitchFamily="34" charset="0"/>
                        </a:rPr>
                        <a:t>86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allí</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there</a:t>
                      </a:r>
                    </a:p>
                  </a:txBody>
                  <a:tcPr marL="90000" marR="90000" marT="36000" marB="36000" anchor="ctr"/>
                </a:tc>
                <a:extLst>
                  <a:ext uri="{0D108BD9-81ED-4DB2-BD59-A6C34878D82A}">
                    <a16:rowId xmlns:a16="http://schemas.microsoft.com/office/drawing/2014/main" val="10009"/>
                  </a:ext>
                </a:extLst>
              </a:tr>
              <a:tr h="292796">
                <a:tc>
                  <a:txBody>
                    <a:bodyPr/>
                    <a:lstStyle/>
                    <a:p>
                      <a:pPr algn="ctr">
                        <a:lnSpc>
                          <a:spcPct val="107000"/>
                        </a:lnSpc>
                        <a:spcAft>
                          <a:spcPts val="0"/>
                        </a:spcAft>
                      </a:pPr>
                      <a:r>
                        <a:rPr lang="en-GB" sz="1400" dirty="0">
                          <a:effectLst/>
                          <a:latin typeface="Century Gothic" panose="020B0502020202020204" pitchFamily="34" charset="0"/>
                        </a:rPr>
                        <a:t>87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aquí</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here</a:t>
                      </a:r>
                    </a:p>
                  </a:txBody>
                  <a:tcPr marL="90000" marR="90000" marT="36000" marB="36000" anchor="ctr"/>
                </a:tc>
                <a:extLst>
                  <a:ext uri="{0D108BD9-81ED-4DB2-BD59-A6C34878D82A}">
                    <a16:rowId xmlns:a16="http://schemas.microsoft.com/office/drawing/2014/main" val="10010"/>
                  </a:ext>
                </a:extLst>
              </a:tr>
              <a:tr h="292796">
                <a:tc>
                  <a:txBody>
                    <a:bodyPr/>
                    <a:lstStyle/>
                    <a:p>
                      <a:pPr algn="ctr">
                        <a:lnSpc>
                          <a:spcPct val="107000"/>
                        </a:lnSpc>
                        <a:spcAft>
                          <a:spcPts val="0"/>
                        </a:spcAft>
                      </a:pPr>
                      <a:r>
                        <a:rPr lang="en-GB" sz="1400">
                          <a:effectLst/>
                          <a:latin typeface="Century Gothic" panose="020B0502020202020204" pitchFamily="34" charset="0"/>
                        </a:rPr>
                        <a:t>88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mesa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table</a:t>
                      </a:r>
                    </a:p>
                  </a:txBody>
                  <a:tcPr marL="90000" marR="90000" marT="36000" marB="36000" anchor="ctr"/>
                </a:tc>
                <a:extLst>
                  <a:ext uri="{0D108BD9-81ED-4DB2-BD59-A6C34878D82A}">
                    <a16:rowId xmlns:a16="http://schemas.microsoft.com/office/drawing/2014/main" val="10011"/>
                  </a:ext>
                </a:extLst>
              </a:tr>
              <a:tr h="292796">
                <a:tc>
                  <a:txBody>
                    <a:bodyPr/>
                    <a:lstStyle/>
                    <a:p>
                      <a:pPr algn="ctr">
                        <a:lnSpc>
                          <a:spcPct val="107000"/>
                        </a:lnSpc>
                        <a:spcAft>
                          <a:spcPts val="0"/>
                        </a:spcAft>
                      </a:pPr>
                      <a:r>
                        <a:rPr lang="en-GB" sz="1400" dirty="0">
                          <a:effectLst/>
                          <a:latin typeface="Century Gothic" panose="020B0502020202020204" pitchFamily="34" charset="0"/>
                        </a:rPr>
                        <a:t>89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un libro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 book</a:t>
                      </a:r>
                    </a:p>
                  </a:txBody>
                  <a:tcPr marL="90000" marR="90000" marT="36000" marB="36000" anchor="ctr"/>
                </a:tc>
                <a:extLst>
                  <a:ext uri="{0D108BD9-81ED-4DB2-BD59-A6C34878D82A}">
                    <a16:rowId xmlns:a16="http://schemas.microsoft.com/office/drawing/2014/main" val="10012"/>
                  </a:ext>
                </a:extLst>
              </a:tr>
              <a:tr h="511715">
                <a:tc>
                  <a:txBody>
                    <a:bodyPr/>
                    <a:lstStyle/>
                    <a:p>
                      <a:pPr algn="ctr">
                        <a:lnSpc>
                          <a:spcPct val="107000"/>
                        </a:lnSpc>
                        <a:spcAft>
                          <a:spcPts val="0"/>
                        </a:spcAft>
                      </a:pPr>
                      <a:r>
                        <a:rPr lang="en-GB" sz="1400" dirty="0">
                          <a:effectLst/>
                          <a:latin typeface="Century Gothic" panose="020B0502020202020204" pitchFamily="34" charset="0"/>
                        </a:rPr>
                        <a:t>90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una persona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 person</a:t>
                      </a:r>
                    </a:p>
                  </a:txBody>
                  <a:tcPr marL="90000" marR="90000" marT="36000" marB="36000" anchor="ctr"/>
                </a:tc>
                <a:extLst>
                  <a:ext uri="{0D108BD9-81ED-4DB2-BD59-A6C34878D82A}">
                    <a16:rowId xmlns:a16="http://schemas.microsoft.com/office/drawing/2014/main" val="10013"/>
                  </a:ext>
                </a:extLst>
              </a:tr>
              <a:tr h="292796">
                <a:tc>
                  <a:txBody>
                    <a:bodyPr/>
                    <a:lstStyle/>
                    <a:p>
                      <a:pPr algn="ctr">
                        <a:lnSpc>
                          <a:spcPct val="107000"/>
                        </a:lnSpc>
                        <a:spcAft>
                          <a:spcPts val="0"/>
                        </a:spcAft>
                      </a:pPr>
                      <a:r>
                        <a:rPr lang="en-GB" sz="1400" dirty="0">
                          <a:effectLst/>
                          <a:latin typeface="Century Gothic" panose="020B0502020202020204" pitchFamily="34" charset="0"/>
                        </a:rPr>
                        <a:t>91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el </a:t>
                      </a:r>
                      <a:r>
                        <a:rPr lang="en-GB" sz="1400" b="0" i="0" u="none" strike="noStrike" dirty="0" err="1">
                          <a:solidFill>
                            <a:srgbClr val="000000"/>
                          </a:solidFill>
                          <a:effectLst/>
                          <a:latin typeface="Century Gothic" panose="020B0502020202020204" pitchFamily="34" charset="0"/>
                        </a:rPr>
                        <a:t>chico</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boy</a:t>
                      </a:r>
                    </a:p>
                  </a:txBody>
                  <a:tcPr marL="90000" marR="90000" marT="36000" marB="36000" anchor="ctr"/>
                </a:tc>
                <a:extLst>
                  <a:ext uri="{0D108BD9-81ED-4DB2-BD59-A6C34878D82A}">
                    <a16:rowId xmlns:a16="http://schemas.microsoft.com/office/drawing/2014/main" val="10014"/>
                  </a:ext>
                </a:extLst>
              </a:tr>
              <a:tr h="292796">
                <a:tc>
                  <a:txBody>
                    <a:bodyPr/>
                    <a:lstStyle/>
                    <a:p>
                      <a:pPr algn="ctr">
                        <a:lnSpc>
                          <a:spcPct val="107000"/>
                        </a:lnSpc>
                        <a:spcAft>
                          <a:spcPts val="0"/>
                        </a:spcAft>
                      </a:pPr>
                      <a:r>
                        <a:rPr lang="en-GB" sz="1400" dirty="0">
                          <a:effectLst/>
                          <a:latin typeface="Century Gothic" panose="020B0502020202020204" pitchFamily="34" charset="0"/>
                        </a:rPr>
                        <a:t>92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chica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girl</a:t>
                      </a:r>
                    </a:p>
                  </a:txBody>
                  <a:tcPr marL="90000" marR="90000" marT="36000" marB="36000" anchor="ctr"/>
                </a:tc>
                <a:extLst>
                  <a:ext uri="{0D108BD9-81ED-4DB2-BD59-A6C34878D82A}">
                    <a16:rowId xmlns:a16="http://schemas.microsoft.com/office/drawing/2014/main" val="10015"/>
                  </a:ext>
                </a:extLst>
              </a:tr>
              <a:tr h="292796">
                <a:tc>
                  <a:txBody>
                    <a:bodyPr/>
                    <a:lstStyle/>
                    <a:p>
                      <a:pPr algn="ctr">
                        <a:lnSpc>
                          <a:spcPct val="107000"/>
                        </a:lnSpc>
                        <a:spcAft>
                          <a:spcPts val="0"/>
                        </a:spcAft>
                      </a:pPr>
                      <a:r>
                        <a:rPr lang="en-GB" sz="1400" dirty="0">
                          <a:effectLst/>
                          <a:latin typeface="Century Gothic" panose="020B0502020202020204" pitchFamily="34" charset="0"/>
                        </a:rPr>
                        <a:t>93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puerta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door</a:t>
                      </a:r>
                    </a:p>
                  </a:txBody>
                  <a:tcPr marL="90000" marR="90000" marT="36000" marB="36000" anchor="ctr"/>
                </a:tc>
                <a:extLst>
                  <a:ext uri="{0D108BD9-81ED-4DB2-BD59-A6C34878D82A}">
                    <a16:rowId xmlns:a16="http://schemas.microsoft.com/office/drawing/2014/main" val="10016"/>
                  </a:ext>
                </a:extLst>
              </a:tr>
              <a:tr h="292796">
                <a:tc>
                  <a:txBody>
                    <a:bodyPr/>
                    <a:lstStyle/>
                    <a:p>
                      <a:pPr algn="ctr">
                        <a:lnSpc>
                          <a:spcPct val="107000"/>
                        </a:lnSpc>
                        <a:spcAft>
                          <a:spcPts val="0"/>
                        </a:spcAft>
                      </a:pPr>
                      <a:r>
                        <a:rPr lang="en-GB" sz="1400" dirty="0">
                          <a:effectLst/>
                          <a:latin typeface="Century Gothic" panose="020B0502020202020204" pitchFamily="34" charset="0"/>
                        </a:rPr>
                        <a:t>94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iglesia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church</a:t>
                      </a:r>
                    </a:p>
                  </a:txBody>
                  <a:tcPr marL="90000" marR="90000" marT="36000" marB="36000" anchor="ctr"/>
                </a:tc>
                <a:extLst>
                  <a:ext uri="{0D108BD9-81ED-4DB2-BD59-A6C34878D82A}">
                    <a16:rowId xmlns:a16="http://schemas.microsoft.com/office/drawing/2014/main" val="10017"/>
                  </a:ext>
                </a:extLst>
              </a:tr>
              <a:tr h="292796">
                <a:tc>
                  <a:txBody>
                    <a:bodyPr/>
                    <a:lstStyle/>
                    <a:p>
                      <a:pPr algn="ctr">
                        <a:lnSpc>
                          <a:spcPct val="107000"/>
                        </a:lnSpc>
                        <a:spcAft>
                          <a:spcPts val="0"/>
                        </a:spcAft>
                      </a:pPr>
                      <a:r>
                        <a:rPr lang="en-GB" sz="1400" dirty="0">
                          <a:effectLst/>
                          <a:latin typeface="Century Gothic" panose="020B0502020202020204" pitchFamily="34" charset="0"/>
                        </a:rPr>
                        <a:t>95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mercado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market</a:t>
                      </a:r>
                    </a:p>
                  </a:txBody>
                  <a:tcPr marL="90000" marR="90000" marT="36000" marB="36000" anchor="ctr"/>
                </a:tc>
                <a:extLst>
                  <a:ext uri="{0D108BD9-81ED-4DB2-BD59-A6C34878D82A}">
                    <a16:rowId xmlns:a16="http://schemas.microsoft.com/office/drawing/2014/main" val="10018"/>
                  </a:ext>
                </a:extLst>
              </a:tr>
              <a:tr h="511715">
                <a:tc>
                  <a:txBody>
                    <a:bodyPr/>
                    <a:lstStyle/>
                    <a:p>
                      <a:pPr algn="ctr">
                        <a:lnSpc>
                          <a:spcPct val="107000"/>
                        </a:lnSpc>
                        <a:spcAft>
                          <a:spcPts val="0"/>
                        </a:spcAft>
                      </a:pPr>
                      <a:r>
                        <a:rPr lang="en-GB" sz="1400" dirty="0">
                          <a:effectLst/>
                          <a:latin typeface="Century Gothic" panose="020B0502020202020204" pitchFamily="34" charset="0"/>
                        </a:rPr>
                        <a:t>96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plaza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town square</a:t>
                      </a:r>
                    </a:p>
                  </a:txBody>
                  <a:tcPr marL="90000" marR="90000" marT="36000" marB="36000" anchor="ctr"/>
                </a:tc>
                <a:extLst>
                  <a:ext uri="{0D108BD9-81ED-4DB2-BD59-A6C34878D82A}">
                    <a16:rowId xmlns:a16="http://schemas.microsoft.com/office/drawing/2014/main" val="10019"/>
                  </a:ext>
                </a:extLst>
              </a:tr>
              <a:tr h="292796">
                <a:tc>
                  <a:txBody>
                    <a:bodyPr/>
                    <a:lstStyle/>
                    <a:p>
                      <a:pPr algn="ctr">
                        <a:lnSpc>
                          <a:spcPct val="107000"/>
                        </a:lnSpc>
                        <a:spcAft>
                          <a:spcPts val="0"/>
                        </a:spcAft>
                      </a:pPr>
                      <a:r>
                        <a:rPr lang="en-GB" sz="1400" dirty="0">
                          <a:effectLst/>
                          <a:latin typeface="Century Gothic" panose="020B0502020202020204" pitchFamily="34" charset="0"/>
                        </a:rPr>
                        <a:t>97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museo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museum</a:t>
                      </a:r>
                    </a:p>
                  </a:txBody>
                  <a:tcPr marL="90000" marR="90000" marT="36000" marB="36000" anchor="ctr"/>
                </a:tc>
                <a:extLst>
                  <a:ext uri="{0D108BD9-81ED-4DB2-BD59-A6C34878D82A}">
                    <a16:rowId xmlns:a16="http://schemas.microsoft.com/office/drawing/2014/main" val="10020"/>
                  </a:ext>
                </a:extLst>
              </a:tr>
              <a:tr h="292796">
                <a:tc>
                  <a:txBody>
                    <a:bodyPr/>
                    <a:lstStyle/>
                    <a:p>
                      <a:pPr algn="ctr">
                        <a:lnSpc>
                          <a:spcPct val="107000"/>
                        </a:lnSpc>
                        <a:spcAft>
                          <a:spcPts val="0"/>
                        </a:spcAft>
                      </a:pPr>
                      <a:r>
                        <a:rPr lang="en-GB" sz="1400" dirty="0">
                          <a:effectLst/>
                          <a:latin typeface="Century Gothic" panose="020B0502020202020204" pitchFamily="34" charset="0"/>
                        </a:rPr>
                        <a:t>98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centro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centre</a:t>
                      </a:r>
                    </a:p>
                  </a:txBody>
                  <a:tcPr marL="90000" marR="90000" marT="36000" marB="36000" anchor="ctr"/>
                </a:tc>
                <a:extLst>
                  <a:ext uri="{0D108BD9-81ED-4DB2-BD59-A6C34878D82A}">
                    <a16:rowId xmlns:a16="http://schemas.microsoft.com/office/drawing/2014/main" val="10021"/>
                  </a:ext>
                </a:extLst>
              </a:tr>
              <a:tr h="292796">
                <a:tc>
                  <a:txBody>
                    <a:bodyPr/>
                    <a:lstStyle/>
                    <a:p>
                      <a:pPr algn="ctr">
                        <a:lnSpc>
                          <a:spcPct val="107000"/>
                        </a:lnSpc>
                        <a:spcAft>
                          <a:spcPts val="0"/>
                        </a:spcAft>
                      </a:pPr>
                      <a:r>
                        <a:rPr lang="en-GB" sz="1400" dirty="0">
                          <a:effectLst/>
                          <a:latin typeface="Century Gothic" panose="020B0502020202020204" pitchFamily="34" charset="0"/>
                        </a:rPr>
                        <a:t>99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ciudad</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town</a:t>
                      </a:r>
                    </a:p>
                  </a:txBody>
                  <a:tcPr marL="90000" marR="90000" marT="36000" marB="36000" anchor="ctr"/>
                </a:tc>
                <a:extLst>
                  <a:ext uri="{0D108BD9-81ED-4DB2-BD59-A6C34878D82A}">
                    <a16:rowId xmlns:a16="http://schemas.microsoft.com/office/drawing/2014/main" val="10022"/>
                  </a:ext>
                </a:extLst>
              </a:tr>
              <a:tr h="511715">
                <a:tc>
                  <a:txBody>
                    <a:bodyPr/>
                    <a:lstStyle/>
                    <a:p>
                      <a:pPr algn="ctr">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100</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la </a:t>
                      </a:r>
                      <a:r>
                        <a:rPr lang="en-GB" sz="1400" b="0" i="0" u="none" strike="noStrike" dirty="0" err="1">
                          <a:solidFill>
                            <a:srgbClr val="000000"/>
                          </a:solidFill>
                          <a:effectLst/>
                          <a:latin typeface="Century Gothic" panose="020B0502020202020204" pitchFamily="34" charset="0"/>
                        </a:rPr>
                        <a:t>escuela</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school (primary)</a:t>
                      </a:r>
                    </a:p>
                  </a:txBody>
                  <a:tcPr marL="90000" marR="90000" marT="36000" marB="36000" anchor="ctr"/>
                </a:tc>
                <a:extLst>
                  <a:ext uri="{0D108BD9-81ED-4DB2-BD59-A6C34878D82A}">
                    <a16:rowId xmlns:a16="http://schemas.microsoft.com/office/drawing/2014/main" val="10023"/>
                  </a:ext>
                </a:extLst>
              </a:tr>
            </a:tbl>
          </a:graphicData>
        </a:graphic>
      </p:graphicFrame>
      <p:pic>
        <p:nvPicPr>
          <p:cNvPr id="7" name="Picture 6"/>
          <p:cNvPicPr>
            <a:picLocks noChangeAspect="1"/>
          </p:cNvPicPr>
          <p:nvPr/>
        </p:nvPicPr>
        <p:blipFill>
          <a:blip r:embed="rId2"/>
          <a:stretch>
            <a:fillRect/>
          </a:stretch>
        </p:blipFill>
        <p:spPr>
          <a:xfrm>
            <a:off x="4168602" y="62339"/>
            <a:ext cx="844574" cy="870967"/>
          </a:xfrm>
          <a:prstGeom prst="rect">
            <a:avLst/>
          </a:prstGeom>
        </p:spPr>
      </p:pic>
      <p:pic>
        <p:nvPicPr>
          <p:cNvPr id="8" name="Picture 7"/>
          <p:cNvPicPr>
            <a:picLocks noChangeAspect="1"/>
          </p:cNvPicPr>
          <p:nvPr/>
        </p:nvPicPr>
        <p:blipFill>
          <a:blip r:embed="rId3"/>
          <a:stretch>
            <a:fillRect/>
          </a:stretch>
        </p:blipFill>
        <p:spPr>
          <a:xfrm>
            <a:off x="5013176" y="228224"/>
            <a:ext cx="1641792" cy="669087"/>
          </a:xfrm>
          <a:prstGeom prst="rect">
            <a:avLst/>
          </a:prstGeom>
        </p:spPr>
      </p:pic>
      <p:sp>
        <p:nvSpPr>
          <p:cNvPr id="3" name="Title 2">
            <a:extLst>
              <a:ext uri="{FF2B5EF4-FFF2-40B4-BE49-F238E27FC236}">
                <a16:creationId xmlns:a16="http://schemas.microsoft.com/office/drawing/2014/main" id="{1ED1D043-4AAC-E844-8E7D-B4640EA4E027}"/>
              </a:ext>
            </a:extLst>
          </p:cNvPr>
          <p:cNvSpPr>
            <a:spLocks noGrp="1"/>
          </p:cNvSpPr>
          <p:nvPr>
            <p:ph type="title"/>
          </p:nvPr>
        </p:nvSpPr>
        <p:spPr>
          <a:xfrm>
            <a:off x="55994" y="454570"/>
            <a:ext cx="4238228" cy="306629"/>
          </a:xfrm>
        </p:spPr>
        <p:txBody>
          <a:bodyPr/>
          <a:lstStyle/>
          <a:p>
            <a:r>
              <a:rPr lang="en-GB" sz="2200" b="1" dirty="0">
                <a:latin typeface="Century Gothic" panose="020B0502020202020204" pitchFamily="34" charset="0"/>
              </a:rPr>
              <a:t>Stage 2: School competition</a:t>
            </a:r>
            <a:endParaRPr lang="en-US" sz="2200" dirty="0"/>
          </a:p>
        </p:txBody>
      </p:sp>
      <p:sp>
        <p:nvSpPr>
          <p:cNvPr id="2" name="Slide Number Placeholder 1">
            <a:extLst>
              <a:ext uri="{FF2B5EF4-FFF2-40B4-BE49-F238E27FC236}">
                <a16:creationId xmlns:a16="http://schemas.microsoft.com/office/drawing/2014/main" id="{692DCD35-BE44-4407-B704-5A4B1B1278B3}"/>
              </a:ext>
            </a:extLst>
          </p:cNvPr>
          <p:cNvSpPr>
            <a:spLocks noGrp="1"/>
          </p:cNvSpPr>
          <p:nvPr>
            <p:ph type="sldNum" sz="quarter" idx="12"/>
          </p:nvPr>
        </p:nvSpPr>
        <p:spPr/>
        <p:txBody>
          <a:bodyPr/>
          <a:lstStyle/>
          <a:p>
            <a:r>
              <a:rPr lang="en-GB" altLang="en-US" dirty="0"/>
              <a:t>48</a:t>
            </a:r>
          </a:p>
        </p:txBody>
      </p:sp>
    </p:spTree>
    <p:extLst>
      <p:ext uri="{BB962C8B-B14F-4D97-AF65-F5344CB8AC3E}">
        <p14:creationId xmlns:p14="http://schemas.microsoft.com/office/powerpoint/2010/main" val="332756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8767E5-1A4D-4BCD-9D70-121DCD896B2B}"/>
              </a:ext>
            </a:extLst>
          </p:cNvPr>
          <p:cNvSpPr/>
          <p:nvPr/>
        </p:nvSpPr>
        <p:spPr>
          <a:xfrm>
            <a:off x="218396" y="112956"/>
            <a:ext cx="6499061" cy="523220"/>
          </a:xfrm>
          <a:prstGeom prst="rect">
            <a:avLst/>
          </a:prstGeom>
        </p:spPr>
        <p:txBody>
          <a:bodyPr wrap="square">
            <a:spAutoFit/>
          </a:bodyPr>
          <a:lstStyle/>
          <a:p>
            <a:pPr fontAlgn="auto">
              <a:spcBef>
                <a:spcPts val="0"/>
              </a:spcBef>
              <a:spcAft>
                <a:spcPts val="0"/>
              </a:spcAft>
            </a:pPr>
            <a:r>
              <a:rPr lang="en-GB" altLang="en-US" sz="1400" dirty="0">
                <a:solidFill>
                  <a:prstClr val="black"/>
                </a:solidFill>
                <a:latin typeface="Century Gothic" panose="020B0502020202020204" pitchFamily="34" charset="0"/>
              </a:rPr>
              <a:t>Double </a:t>
            </a:r>
            <a:r>
              <a:rPr lang="en-GB" altLang="en-US" sz="1400" b="1" dirty="0" err="1">
                <a:solidFill>
                  <a:prstClr val="black"/>
                </a:solidFill>
                <a:latin typeface="Century Gothic" panose="020B0502020202020204" pitchFamily="34" charset="0"/>
              </a:rPr>
              <a:t>ll</a:t>
            </a:r>
            <a:r>
              <a:rPr lang="en-GB" altLang="en-US" sz="1400" dirty="0">
                <a:solidFill>
                  <a:prstClr val="black"/>
                </a:solidFill>
                <a:latin typeface="Century Gothic" panose="020B0502020202020204" pitchFamily="34" charset="0"/>
              </a:rPr>
              <a:t>, as in </a:t>
            </a:r>
            <a:r>
              <a:rPr lang="en-GB" altLang="en-US" sz="1400" dirty="0" err="1">
                <a:solidFill>
                  <a:prstClr val="black"/>
                </a:solidFill>
                <a:latin typeface="Century Gothic" panose="020B0502020202020204" pitchFamily="34" charset="0"/>
              </a:rPr>
              <a:t>ca</a:t>
            </a:r>
            <a:r>
              <a:rPr lang="en-GB" altLang="en-US" sz="1400" b="1" dirty="0" err="1">
                <a:solidFill>
                  <a:prstClr val="black"/>
                </a:solidFill>
                <a:latin typeface="Century Gothic" panose="020B0502020202020204" pitchFamily="34" charset="0"/>
              </a:rPr>
              <a:t>ll</a:t>
            </a:r>
            <a:r>
              <a:rPr lang="en-GB" altLang="en-US" sz="1400" dirty="0" err="1">
                <a:solidFill>
                  <a:prstClr val="black"/>
                </a:solidFill>
                <a:latin typeface="Century Gothic" panose="020B0502020202020204" pitchFamily="34" charset="0"/>
              </a:rPr>
              <a:t>e</a:t>
            </a:r>
            <a:r>
              <a:rPr lang="en-GB" altLang="en-US" sz="1400" dirty="0">
                <a:solidFill>
                  <a:prstClr val="black"/>
                </a:solidFill>
                <a:latin typeface="Century Gothic" panose="020B0502020202020204" pitchFamily="34" charset="0"/>
              </a:rPr>
              <a:t>, is very different to a single </a:t>
            </a:r>
            <a:r>
              <a:rPr lang="en-GB" altLang="en-US" sz="1400" b="1" dirty="0">
                <a:solidFill>
                  <a:prstClr val="black"/>
                </a:solidFill>
                <a:latin typeface="Century Gothic" panose="020B0502020202020204" pitchFamily="34" charset="0"/>
              </a:rPr>
              <a:t>l</a:t>
            </a:r>
            <a:r>
              <a:rPr lang="en-GB" altLang="en-US" sz="1400" dirty="0">
                <a:solidFill>
                  <a:prstClr val="black"/>
                </a:solidFill>
                <a:latin typeface="Century Gothic" panose="020B0502020202020204" pitchFamily="34" charset="0"/>
              </a:rPr>
              <a:t>. </a:t>
            </a:r>
            <a:br>
              <a:rPr lang="en-GB" altLang="en-US" sz="1400" dirty="0">
                <a:solidFill>
                  <a:prstClr val="black"/>
                </a:solidFill>
                <a:latin typeface="Century Gothic" panose="020B0502020202020204" pitchFamily="34" charset="0"/>
              </a:rPr>
            </a:br>
            <a:r>
              <a:rPr lang="en-GB" altLang="en-US" sz="1400" dirty="0">
                <a:solidFill>
                  <a:prstClr val="black"/>
                </a:solidFill>
                <a:latin typeface="Century Gothic" panose="020B0502020202020204" pitchFamily="34" charset="0"/>
              </a:rPr>
              <a:t>In most parts of Spain it sounds like the letter “y” in English.</a:t>
            </a:r>
            <a:endParaRPr lang="en-US" altLang="en-US" sz="1400" dirty="0">
              <a:solidFill>
                <a:prstClr val="black"/>
              </a:solidFill>
              <a:latin typeface="Century Gothic" panose="020B0502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920791" y="613313"/>
            <a:ext cx="995842" cy="984126"/>
          </a:xfrm>
          <a:prstGeom prst="rect">
            <a:avLst/>
          </a:prstGeom>
        </p:spPr>
      </p:pic>
      <p:sp>
        <p:nvSpPr>
          <p:cNvPr id="34" name="TextBox 33"/>
          <p:cNvSpPr txBox="1"/>
          <p:nvPr/>
        </p:nvSpPr>
        <p:spPr>
          <a:xfrm rot="10800000" flipV="1">
            <a:off x="29255" y="1375566"/>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llegar</a:t>
            </a:r>
            <a:endParaRPr lang="en-GB" dirty="0">
              <a:latin typeface="Century Gothic" panose="020B0502020202020204" pitchFamily="34" charset="0"/>
              <a:cs typeface="Calibri" panose="020F0502020204030204" pitchFamily="34" charset="0"/>
            </a:endParaRPr>
          </a:p>
        </p:txBody>
      </p:sp>
      <p:sp>
        <p:nvSpPr>
          <p:cNvPr id="35" name="TextBox 34"/>
          <p:cNvSpPr txBox="1"/>
          <p:nvPr/>
        </p:nvSpPr>
        <p:spPr>
          <a:xfrm rot="10800000" flipV="1">
            <a:off x="1819066" y="1375566"/>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amarillo</a:t>
            </a:r>
            <a:endParaRPr lang="en-GB" dirty="0">
              <a:latin typeface="Century Gothic" panose="020B0502020202020204" pitchFamily="34" charset="0"/>
              <a:cs typeface="Calibri" panose="020F0502020204030204" pitchFamily="34" charset="0"/>
            </a:endParaRPr>
          </a:p>
        </p:txBody>
      </p:sp>
      <p:sp>
        <p:nvSpPr>
          <p:cNvPr id="36" name="TextBox 35"/>
          <p:cNvSpPr txBox="1"/>
          <p:nvPr/>
        </p:nvSpPr>
        <p:spPr>
          <a:xfrm rot="10800000" flipV="1">
            <a:off x="531062" y="1850494"/>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llevar</a:t>
            </a:r>
            <a:endParaRPr lang="en-GB" dirty="0">
              <a:latin typeface="Century Gothic" panose="020B0502020202020204" pitchFamily="34" charset="0"/>
              <a:cs typeface="Calibri" panose="020F0502020204030204" pitchFamily="34" charset="0"/>
            </a:endParaRPr>
          </a:p>
        </p:txBody>
      </p:sp>
      <p:sp>
        <p:nvSpPr>
          <p:cNvPr id="37" name="TextBox 36"/>
          <p:cNvSpPr txBox="1"/>
          <p:nvPr/>
        </p:nvSpPr>
        <p:spPr>
          <a:xfrm rot="10800000" flipV="1">
            <a:off x="3815720" y="1389117"/>
            <a:ext cx="1458645"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palabra</a:t>
            </a:r>
          </a:p>
        </p:txBody>
      </p:sp>
      <p:sp>
        <p:nvSpPr>
          <p:cNvPr id="38" name="TextBox 37"/>
          <p:cNvSpPr txBox="1"/>
          <p:nvPr/>
        </p:nvSpPr>
        <p:spPr>
          <a:xfrm rot="10800000" flipV="1">
            <a:off x="4946696" y="1225112"/>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lista</a:t>
            </a:r>
            <a:endParaRPr lang="en-GB" dirty="0">
              <a:latin typeface="Century Gothic" panose="020B0502020202020204" pitchFamily="34" charset="0"/>
              <a:cs typeface="Calibri" panose="020F0502020204030204" pitchFamily="34" charset="0"/>
            </a:endParaRPr>
          </a:p>
        </p:txBody>
      </p:sp>
      <p:pic>
        <p:nvPicPr>
          <p:cNvPr id="39" name="Picture 6" descr="http://www.clker.com/cliparts/x/q/G/d/m/X/paint-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6884" y="849075"/>
            <a:ext cx="529055" cy="58392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rotWithShape="1">
          <a:blip r:embed="rId5"/>
          <a:srcRect l="31902" t="44851" r="51621" b="32309"/>
          <a:stretch/>
        </p:blipFill>
        <p:spPr>
          <a:xfrm>
            <a:off x="1690974" y="1758450"/>
            <a:ext cx="700236" cy="545999"/>
          </a:xfrm>
          <a:prstGeom prst="rect">
            <a:avLst/>
          </a:prstGeom>
        </p:spPr>
      </p:pic>
      <p:pic>
        <p:nvPicPr>
          <p:cNvPr id="41" name="Picture 10" descr="http://www.clker.com/cliparts/2/6/8/0/11949851981780930402Traslocatore02.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645" y="1748559"/>
            <a:ext cx="376588" cy="600315"/>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96052" y="604498"/>
            <a:ext cx="888897" cy="890359"/>
            <a:chOff x="1312284" y="1205375"/>
            <a:chExt cx="2479626" cy="2483705"/>
          </a:xfrm>
        </p:grpSpPr>
        <p:pic>
          <p:nvPicPr>
            <p:cNvPr id="43" name="Picture 12" descr="https://ingilizcebankasi.com/wp-content/uploads/arrive-at-school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9731" b="7189"/>
            <a:stretch/>
          </p:blipFill>
          <p:spPr bwMode="auto">
            <a:xfrm>
              <a:off x="1797456" y="1205375"/>
              <a:ext cx="1994454" cy="2409892"/>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rot="16200000">
              <a:off x="457707" y="2061799"/>
              <a:ext cx="2481858" cy="772704"/>
            </a:xfrm>
            <a:prstGeom prst="rect">
              <a:avLst/>
            </a:prstGeom>
            <a:noFill/>
          </p:spPr>
          <p:txBody>
            <a:bodyPr wrap="square" rtlCol="0">
              <a:spAutoFit/>
            </a:bodyPr>
            <a:lstStyle/>
            <a:p>
              <a:endParaRPr lang="en-GB" sz="1200" dirty="0"/>
            </a:p>
          </p:txBody>
        </p:sp>
      </p:grpSp>
      <p:pic>
        <p:nvPicPr>
          <p:cNvPr id="45" name="Picture 6"/>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484033">
            <a:off x="1048695" y="756830"/>
            <a:ext cx="1052582" cy="55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16200000">
            <a:off x="-464073" y="865153"/>
            <a:ext cx="1485558" cy="200055"/>
          </a:xfrm>
          <a:prstGeom prst="rect">
            <a:avLst/>
          </a:prstGeom>
          <a:noFill/>
        </p:spPr>
        <p:txBody>
          <a:bodyPr wrap="square" rtlCol="0">
            <a:spAutoFit/>
          </a:bodyPr>
          <a:lstStyle/>
          <a:p>
            <a:r>
              <a:rPr lang="en-GB" sz="700" dirty="0">
                <a:latin typeface="Century Gothic" panose="020B0502020202020204" pitchFamily="34" charset="0"/>
              </a:rPr>
              <a:t>www.englishrescue.com</a:t>
            </a:r>
          </a:p>
        </p:txBody>
      </p:sp>
      <p:sp>
        <p:nvSpPr>
          <p:cNvPr id="46" name="TextBox 45"/>
          <p:cNvSpPr txBox="1"/>
          <p:nvPr/>
        </p:nvSpPr>
        <p:spPr>
          <a:xfrm rot="10800000" flipV="1">
            <a:off x="880988" y="1375566"/>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llave</a:t>
            </a:r>
            <a:endParaRPr lang="en-GB" dirty="0">
              <a:latin typeface="Century Gothic" panose="020B0502020202020204" pitchFamily="34" charset="0"/>
              <a:cs typeface="Calibri" panose="020F0502020204030204" pitchFamily="34" charset="0"/>
            </a:endParaRPr>
          </a:p>
        </p:txBody>
      </p:sp>
      <p:sp>
        <p:nvSpPr>
          <p:cNvPr id="47" name="TextBox 46"/>
          <p:cNvSpPr txBox="1"/>
          <p:nvPr/>
        </p:nvSpPr>
        <p:spPr>
          <a:xfrm rot="10800000" flipV="1">
            <a:off x="1994655" y="1822254"/>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ella</a:t>
            </a:r>
            <a:endParaRPr lang="en-GB" dirty="0">
              <a:latin typeface="Century Gothic" panose="020B0502020202020204" pitchFamily="34" charset="0"/>
              <a:cs typeface="Calibri" panose="020F0502020204030204" pitchFamily="34" charset="0"/>
            </a:endParaRPr>
          </a:p>
        </p:txBody>
      </p:sp>
      <p:pic>
        <p:nvPicPr>
          <p:cNvPr id="48" name="Picture 6" descr="http://www.clker.com/cliparts/Z/K/t/v/5/o/check-list-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13212" y="696635"/>
            <a:ext cx="398934" cy="48922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clker.com/cliparts/0/F/H/c/a/X/crossword-letter-tiles-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07147" y="800459"/>
            <a:ext cx="828184" cy="57558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http://www.clker.com/cliparts/e/3/0/f/11949896971812381266light_bulb_karl_bartel_01.svg.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80102" y="612879"/>
            <a:ext cx="594411" cy="59641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http://www.clker.com/cliparts/d/5/a/2/1194984892354648651sortie_issue_de_secours_01.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14849" y="1634248"/>
            <a:ext cx="862458" cy="439854"/>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3188755" y="1734060"/>
            <a:ext cx="2628342" cy="369332"/>
          </a:xfrm>
          <a:prstGeom prst="rect">
            <a:avLst/>
          </a:prstGeom>
          <a:noFill/>
        </p:spPr>
        <p:txBody>
          <a:bodyPr wrap="square" rtlCol="0">
            <a:spAutoFit/>
          </a:bodyPr>
          <a:lstStyle/>
          <a:p>
            <a:pPr algn="ctr"/>
            <a:r>
              <a:rPr lang="en-GB" b="1" dirty="0">
                <a:latin typeface="Century Gothic" panose="020B0502020202020204" pitchFamily="34" charset="0"/>
                <a:cs typeface="Calibri" panose="020F0502020204030204" pitchFamily="34" charset="0"/>
              </a:rPr>
              <a:t>[then]</a:t>
            </a:r>
          </a:p>
        </p:txBody>
      </p:sp>
      <p:sp>
        <p:nvSpPr>
          <p:cNvPr id="53" name="TextBox 52"/>
          <p:cNvSpPr txBox="1"/>
          <p:nvPr/>
        </p:nvSpPr>
        <p:spPr>
          <a:xfrm rot="10800000" flipV="1">
            <a:off x="3934522" y="1979541"/>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luego</a:t>
            </a:r>
            <a:endParaRPr lang="en-GB" dirty="0">
              <a:latin typeface="Century Gothic" panose="020B0502020202020204" pitchFamily="34" charset="0"/>
              <a:cs typeface="Calibri" panose="020F0502020204030204" pitchFamily="34" charset="0"/>
            </a:endParaRPr>
          </a:p>
        </p:txBody>
      </p:sp>
      <p:sp>
        <p:nvSpPr>
          <p:cNvPr id="54" name="TextBox 53"/>
          <p:cNvSpPr txBox="1"/>
          <p:nvPr/>
        </p:nvSpPr>
        <p:spPr>
          <a:xfrm rot="10800000" flipV="1">
            <a:off x="5776381" y="1246799"/>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luz</a:t>
            </a:r>
          </a:p>
        </p:txBody>
      </p:sp>
      <p:sp>
        <p:nvSpPr>
          <p:cNvPr id="55" name="TextBox 54"/>
          <p:cNvSpPr txBox="1"/>
          <p:nvPr/>
        </p:nvSpPr>
        <p:spPr>
          <a:xfrm rot="10800000" flipV="1">
            <a:off x="5359361" y="1984753"/>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salir</a:t>
            </a:r>
            <a:endParaRPr lang="en-GB" dirty="0">
              <a:latin typeface="Century Gothic" panose="020B0502020202020204" pitchFamily="34" charset="0"/>
              <a:cs typeface="Calibri" panose="020F0502020204030204" pitchFamily="34" charset="0"/>
            </a:endParaRPr>
          </a:p>
        </p:txBody>
      </p:sp>
      <p:pic>
        <p:nvPicPr>
          <p:cNvPr id="5" name="Picture 4"/>
          <p:cNvPicPr>
            <a:picLocks noChangeAspect="1"/>
          </p:cNvPicPr>
          <p:nvPr/>
        </p:nvPicPr>
        <p:blipFill>
          <a:blip r:embed="rId13"/>
          <a:stretch>
            <a:fillRect/>
          </a:stretch>
        </p:blipFill>
        <p:spPr>
          <a:xfrm>
            <a:off x="218396" y="2543228"/>
            <a:ext cx="1060502" cy="1039626"/>
          </a:xfrm>
          <a:prstGeom prst="rect">
            <a:avLst/>
          </a:prstGeom>
        </p:spPr>
      </p:pic>
      <p:pic>
        <p:nvPicPr>
          <p:cNvPr id="7" name="Picture 6"/>
          <p:cNvPicPr>
            <a:picLocks noChangeAspect="1"/>
          </p:cNvPicPr>
          <p:nvPr/>
        </p:nvPicPr>
        <p:blipFill>
          <a:blip r:embed="rId14"/>
          <a:stretch>
            <a:fillRect/>
          </a:stretch>
        </p:blipFill>
        <p:spPr>
          <a:xfrm>
            <a:off x="226380" y="3613461"/>
            <a:ext cx="1052518" cy="1039988"/>
          </a:xfrm>
          <a:prstGeom prst="rect">
            <a:avLst/>
          </a:prstGeom>
        </p:spPr>
      </p:pic>
      <p:pic>
        <p:nvPicPr>
          <p:cNvPr id="9" name="Picture 8"/>
          <p:cNvPicPr>
            <a:picLocks noChangeAspect="1"/>
          </p:cNvPicPr>
          <p:nvPr/>
        </p:nvPicPr>
        <p:blipFill>
          <a:blip r:embed="rId15"/>
          <a:stretch>
            <a:fillRect/>
          </a:stretch>
        </p:blipFill>
        <p:spPr>
          <a:xfrm>
            <a:off x="233308" y="4712347"/>
            <a:ext cx="1055766" cy="1047354"/>
          </a:xfrm>
          <a:prstGeom prst="rect">
            <a:avLst/>
          </a:prstGeom>
        </p:spPr>
      </p:pic>
      <p:pic>
        <p:nvPicPr>
          <p:cNvPr id="10" name="Picture 9"/>
          <p:cNvPicPr>
            <a:picLocks noChangeAspect="1"/>
          </p:cNvPicPr>
          <p:nvPr/>
        </p:nvPicPr>
        <p:blipFill>
          <a:blip r:embed="rId16"/>
          <a:stretch>
            <a:fillRect/>
          </a:stretch>
        </p:blipFill>
        <p:spPr>
          <a:xfrm>
            <a:off x="245008" y="5800376"/>
            <a:ext cx="1033890" cy="1017609"/>
          </a:xfrm>
          <a:prstGeom prst="rect">
            <a:avLst/>
          </a:prstGeom>
        </p:spPr>
      </p:pic>
      <p:pic>
        <p:nvPicPr>
          <p:cNvPr id="11" name="Picture 10"/>
          <p:cNvPicPr>
            <a:picLocks noChangeAspect="1"/>
          </p:cNvPicPr>
          <p:nvPr/>
        </p:nvPicPr>
        <p:blipFill>
          <a:blip r:embed="rId17"/>
          <a:stretch>
            <a:fillRect/>
          </a:stretch>
        </p:blipFill>
        <p:spPr>
          <a:xfrm>
            <a:off x="233308" y="6858660"/>
            <a:ext cx="1045590" cy="1028927"/>
          </a:xfrm>
          <a:prstGeom prst="rect">
            <a:avLst/>
          </a:prstGeom>
        </p:spPr>
      </p:pic>
      <p:pic>
        <p:nvPicPr>
          <p:cNvPr id="12" name="Picture 11"/>
          <p:cNvPicPr>
            <a:picLocks noChangeAspect="1"/>
          </p:cNvPicPr>
          <p:nvPr/>
        </p:nvPicPr>
        <p:blipFill>
          <a:blip r:embed="rId18"/>
          <a:stretch>
            <a:fillRect/>
          </a:stretch>
        </p:blipFill>
        <p:spPr>
          <a:xfrm>
            <a:off x="245008" y="7940956"/>
            <a:ext cx="1045590" cy="1045590"/>
          </a:xfrm>
          <a:prstGeom prst="rect">
            <a:avLst/>
          </a:prstGeom>
        </p:spPr>
      </p:pic>
      <p:sp>
        <p:nvSpPr>
          <p:cNvPr id="56" name="TextBox 55"/>
          <p:cNvSpPr txBox="1"/>
          <p:nvPr/>
        </p:nvSpPr>
        <p:spPr>
          <a:xfrm rot="10800000" flipV="1">
            <a:off x="1290357" y="3307019"/>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cantar</a:t>
            </a:r>
            <a:endParaRPr lang="en-GB" dirty="0">
              <a:latin typeface="Century Gothic" panose="020B0502020202020204" pitchFamily="34" charset="0"/>
              <a:cs typeface="Calibri" panose="020F0502020204030204" pitchFamily="34" charset="0"/>
            </a:endParaRPr>
          </a:p>
        </p:txBody>
      </p:sp>
      <p:sp>
        <p:nvSpPr>
          <p:cNvPr id="57" name="TextBox 56"/>
          <p:cNvSpPr txBox="1"/>
          <p:nvPr/>
        </p:nvSpPr>
        <p:spPr>
          <a:xfrm rot="10800000" flipV="1">
            <a:off x="2334074" y="3297440"/>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calle</a:t>
            </a:r>
            <a:endParaRPr lang="en-GB" dirty="0">
              <a:latin typeface="Century Gothic" panose="020B0502020202020204" pitchFamily="34" charset="0"/>
              <a:cs typeface="Calibri" panose="020F0502020204030204" pitchFamily="34" charset="0"/>
            </a:endParaRPr>
          </a:p>
        </p:txBody>
      </p:sp>
      <p:sp>
        <p:nvSpPr>
          <p:cNvPr id="58" name="TextBox 57"/>
          <p:cNvSpPr txBox="1"/>
          <p:nvPr/>
        </p:nvSpPr>
        <p:spPr>
          <a:xfrm rot="10800000" flipV="1">
            <a:off x="3361851" y="3313991"/>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cambiar</a:t>
            </a:r>
            <a:endParaRPr lang="en-GB" dirty="0">
              <a:latin typeface="Century Gothic" panose="020B0502020202020204" pitchFamily="34" charset="0"/>
              <a:cs typeface="Calibri" panose="020F0502020204030204" pitchFamily="34" charset="0"/>
            </a:endParaRPr>
          </a:p>
        </p:txBody>
      </p:sp>
      <p:sp>
        <p:nvSpPr>
          <p:cNvPr id="59" name="TextBox 58"/>
          <p:cNvSpPr txBox="1"/>
          <p:nvPr/>
        </p:nvSpPr>
        <p:spPr>
          <a:xfrm rot="10800000" flipV="1">
            <a:off x="4485930" y="3316650"/>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campo</a:t>
            </a:r>
          </a:p>
        </p:txBody>
      </p:sp>
      <p:sp>
        <p:nvSpPr>
          <p:cNvPr id="60" name="TextBox 59"/>
          <p:cNvSpPr txBox="1"/>
          <p:nvPr/>
        </p:nvSpPr>
        <p:spPr>
          <a:xfrm rot="10800000" flipV="1">
            <a:off x="5419247" y="3306582"/>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cara</a:t>
            </a:r>
            <a:endParaRPr lang="en-GB" dirty="0">
              <a:latin typeface="Century Gothic" panose="020B0502020202020204" pitchFamily="34" charset="0"/>
              <a:cs typeface="Calibri" panose="020F0502020204030204" pitchFamily="34" charset="0"/>
            </a:endParaRPr>
          </a:p>
        </p:txBody>
      </p:sp>
      <p:sp>
        <p:nvSpPr>
          <p:cNvPr id="61" name="TextBox 60"/>
          <p:cNvSpPr txBox="1"/>
          <p:nvPr/>
        </p:nvSpPr>
        <p:spPr>
          <a:xfrm rot="10800000" flipV="1">
            <a:off x="1275520" y="4357155"/>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con</a:t>
            </a:r>
          </a:p>
        </p:txBody>
      </p:sp>
      <p:sp>
        <p:nvSpPr>
          <p:cNvPr id="62" name="TextBox 61"/>
          <p:cNvSpPr txBox="1"/>
          <p:nvPr/>
        </p:nvSpPr>
        <p:spPr>
          <a:xfrm rot="10800000" flipV="1">
            <a:off x="2319237" y="4347576"/>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coche</a:t>
            </a:r>
            <a:endParaRPr lang="en-GB" dirty="0">
              <a:latin typeface="Century Gothic" panose="020B0502020202020204" pitchFamily="34" charset="0"/>
              <a:cs typeface="Calibri" panose="020F0502020204030204" pitchFamily="34" charset="0"/>
            </a:endParaRPr>
          </a:p>
        </p:txBody>
      </p:sp>
      <p:sp>
        <p:nvSpPr>
          <p:cNvPr id="63" name="TextBox 62"/>
          <p:cNvSpPr txBox="1"/>
          <p:nvPr/>
        </p:nvSpPr>
        <p:spPr>
          <a:xfrm rot="10800000" flipV="1">
            <a:off x="3347014" y="4364127"/>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a:t>
            </a:r>
            <a:r>
              <a:rPr lang="en-GB" dirty="0" err="1">
                <a:latin typeface="Century Gothic" panose="020B0502020202020204" pitchFamily="34" charset="0"/>
                <a:cs typeface="Calibri" panose="020F0502020204030204" pitchFamily="34" charset="0"/>
              </a:rPr>
              <a:t>cómo</a:t>
            </a:r>
            <a:r>
              <a:rPr lang="en-GB" dirty="0">
                <a:latin typeface="Century Gothic" panose="020B0502020202020204" pitchFamily="34" charset="0"/>
                <a:cs typeface="Calibri" panose="020F0502020204030204" pitchFamily="34" charset="0"/>
              </a:rPr>
              <a:t>?</a:t>
            </a:r>
          </a:p>
        </p:txBody>
      </p:sp>
      <p:sp>
        <p:nvSpPr>
          <p:cNvPr id="64" name="TextBox 63"/>
          <p:cNvSpPr txBox="1"/>
          <p:nvPr/>
        </p:nvSpPr>
        <p:spPr>
          <a:xfrm rot="10800000" flipV="1">
            <a:off x="4374792" y="4364128"/>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blanco</a:t>
            </a:r>
            <a:endParaRPr lang="en-GB" dirty="0">
              <a:latin typeface="Century Gothic" panose="020B0502020202020204" pitchFamily="34" charset="0"/>
              <a:cs typeface="Calibri" panose="020F0502020204030204" pitchFamily="34" charset="0"/>
            </a:endParaRPr>
          </a:p>
        </p:txBody>
      </p:sp>
      <p:sp>
        <p:nvSpPr>
          <p:cNvPr id="65" name="TextBox 64"/>
          <p:cNvSpPr txBox="1"/>
          <p:nvPr/>
        </p:nvSpPr>
        <p:spPr>
          <a:xfrm rot="10800000" flipV="1">
            <a:off x="5418508" y="4357097"/>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costa</a:t>
            </a:r>
          </a:p>
        </p:txBody>
      </p:sp>
      <p:sp>
        <p:nvSpPr>
          <p:cNvPr id="66" name="TextBox 65"/>
          <p:cNvSpPr txBox="1"/>
          <p:nvPr/>
        </p:nvSpPr>
        <p:spPr>
          <a:xfrm rot="10800000" flipV="1">
            <a:off x="1275520" y="5439507"/>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cultura</a:t>
            </a:r>
            <a:endParaRPr lang="en-GB" dirty="0">
              <a:latin typeface="Century Gothic" panose="020B0502020202020204" pitchFamily="34" charset="0"/>
              <a:cs typeface="Calibri" panose="020F0502020204030204" pitchFamily="34" charset="0"/>
            </a:endParaRPr>
          </a:p>
        </p:txBody>
      </p:sp>
      <p:sp>
        <p:nvSpPr>
          <p:cNvPr id="67" name="TextBox 66"/>
          <p:cNvSpPr txBox="1"/>
          <p:nvPr/>
        </p:nvSpPr>
        <p:spPr>
          <a:xfrm rot="10800000" flipV="1">
            <a:off x="2303298" y="5459142"/>
            <a:ext cx="1173434" cy="338554"/>
          </a:xfrm>
          <a:prstGeom prst="rect">
            <a:avLst/>
          </a:prstGeom>
          <a:noFill/>
        </p:spPr>
        <p:txBody>
          <a:bodyPr wrap="square" rtlCol="0">
            <a:spAutoFit/>
          </a:bodyPr>
          <a:lstStyle/>
          <a:p>
            <a:pPr lvl="0" algn="ctr">
              <a:defRPr/>
            </a:pPr>
            <a:r>
              <a:rPr lang="en-GB" sz="1600" dirty="0" err="1">
                <a:latin typeface="Century Gothic" panose="020B0502020202020204" pitchFamily="34" charset="0"/>
                <a:cs typeface="Calibri" panose="020F0502020204030204" pitchFamily="34" charset="0"/>
              </a:rPr>
              <a:t>escuchar</a:t>
            </a:r>
            <a:endParaRPr lang="en-GB" sz="1600" dirty="0">
              <a:latin typeface="Century Gothic" panose="020B0502020202020204" pitchFamily="34" charset="0"/>
              <a:cs typeface="Calibri" panose="020F0502020204030204" pitchFamily="34" charset="0"/>
            </a:endParaRPr>
          </a:p>
        </p:txBody>
      </p:sp>
      <p:sp>
        <p:nvSpPr>
          <p:cNvPr id="68" name="TextBox 67"/>
          <p:cNvSpPr txBox="1"/>
          <p:nvPr/>
        </p:nvSpPr>
        <p:spPr>
          <a:xfrm rot="10800000" flipV="1">
            <a:off x="3347014" y="5446479"/>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escuela</a:t>
            </a:r>
            <a:endParaRPr lang="en-GB" dirty="0">
              <a:latin typeface="Century Gothic" panose="020B0502020202020204" pitchFamily="34" charset="0"/>
              <a:cs typeface="Calibri" panose="020F0502020204030204" pitchFamily="34" charset="0"/>
            </a:endParaRPr>
          </a:p>
        </p:txBody>
      </p:sp>
      <p:sp>
        <p:nvSpPr>
          <p:cNvPr id="69" name="TextBox 68"/>
          <p:cNvSpPr txBox="1"/>
          <p:nvPr/>
        </p:nvSpPr>
        <p:spPr>
          <a:xfrm rot="10800000" flipV="1">
            <a:off x="4374792" y="5446480"/>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cuadro</a:t>
            </a:r>
            <a:endParaRPr lang="en-GB" dirty="0">
              <a:latin typeface="Century Gothic" panose="020B0502020202020204" pitchFamily="34" charset="0"/>
              <a:cs typeface="Calibri" panose="020F0502020204030204" pitchFamily="34" charset="0"/>
            </a:endParaRPr>
          </a:p>
        </p:txBody>
      </p:sp>
      <p:sp>
        <p:nvSpPr>
          <p:cNvPr id="70" name="TextBox 69"/>
          <p:cNvSpPr txBox="1"/>
          <p:nvPr/>
        </p:nvSpPr>
        <p:spPr>
          <a:xfrm rot="10800000" flipV="1">
            <a:off x="5418508" y="5439449"/>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cuatro</a:t>
            </a:r>
            <a:endParaRPr lang="en-GB" dirty="0">
              <a:latin typeface="Century Gothic" panose="020B0502020202020204" pitchFamily="34" charset="0"/>
              <a:cs typeface="Calibri" panose="020F0502020204030204" pitchFamily="34" charset="0"/>
            </a:endParaRPr>
          </a:p>
        </p:txBody>
      </p:sp>
      <p:sp>
        <p:nvSpPr>
          <p:cNvPr id="71" name="TextBox 70"/>
          <p:cNvSpPr txBox="1"/>
          <p:nvPr/>
        </p:nvSpPr>
        <p:spPr>
          <a:xfrm rot="10800000" flipV="1">
            <a:off x="1275519" y="6503468"/>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centro</a:t>
            </a:r>
            <a:endParaRPr lang="en-GB" dirty="0">
              <a:latin typeface="Century Gothic" panose="020B0502020202020204" pitchFamily="34" charset="0"/>
              <a:cs typeface="Calibri" panose="020F0502020204030204" pitchFamily="34" charset="0"/>
            </a:endParaRPr>
          </a:p>
        </p:txBody>
      </p:sp>
      <p:sp>
        <p:nvSpPr>
          <p:cNvPr id="72" name="TextBox 71"/>
          <p:cNvSpPr txBox="1"/>
          <p:nvPr/>
        </p:nvSpPr>
        <p:spPr>
          <a:xfrm rot="10800000" flipV="1">
            <a:off x="2319236" y="6509278"/>
            <a:ext cx="1173434" cy="338554"/>
          </a:xfrm>
          <a:prstGeom prst="rect">
            <a:avLst/>
          </a:prstGeom>
          <a:noFill/>
        </p:spPr>
        <p:txBody>
          <a:bodyPr wrap="square" rtlCol="0">
            <a:spAutoFit/>
          </a:bodyPr>
          <a:lstStyle/>
          <a:p>
            <a:pPr lvl="0" algn="ctr">
              <a:defRPr/>
            </a:pPr>
            <a:r>
              <a:rPr lang="en-GB" sz="1600" dirty="0" err="1">
                <a:latin typeface="Century Gothic" panose="020B0502020202020204" pitchFamily="34" charset="0"/>
                <a:cs typeface="Calibri" panose="020F0502020204030204" pitchFamily="34" charset="0"/>
              </a:rPr>
              <a:t>necesitar</a:t>
            </a:r>
            <a:endParaRPr lang="en-GB" sz="1600" dirty="0">
              <a:latin typeface="Century Gothic" panose="020B0502020202020204" pitchFamily="34" charset="0"/>
              <a:cs typeface="Calibri" panose="020F0502020204030204" pitchFamily="34" charset="0"/>
            </a:endParaRPr>
          </a:p>
        </p:txBody>
      </p:sp>
      <p:sp>
        <p:nvSpPr>
          <p:cNvPr id="73" name="TextBox 72"/>
          <p:cNvSpPr txBox="1"/>
          <p:nvPr/>
        </p:nvSpPr>
        <p:spPr>
          <a:xfrm rot="10800000" flipV="1">
            <a:off x="3347013" y="6510440"/>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doce</a:t>
            </a:r>
            <a:endParaRPr lang="en-GB" dirty="0">
              <a:latin typeface="Century Gothic" panose="020B0502020202020204" pitchFamily="34" charset="0"/>
              <a:cs typeface="Calibri" panose="020F0502020204030204" pitchFamily="34" charset="0"/>
            </a:endParaRPr>
          </a:p>
        </p:txBody>
      </p:sp>
      <p:sp>
        <p:nvSpPr>
          <p:cNvPr id="74" name="TextBox 73"/>
          <p:cNvSpPr txBox="1"/>
          <p:nvPr/>
        </p:nvSpPr>
        <p:spPr>
          <a:xfrm rot="10800000" flipV="1">
            <a:off x="4374791" y="6510441"/>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parecer</a:t>
            </a:r>
            <a:endParaRPr lang="en-GB" dirty="0">
              <a:latin typeface="Century Gothic" panose="020B0502020202020204" pitchFamily="34" charset="0"/>
              <a:cs typeface="Calibri" panose="020F0502020204030204" pitchFamily="34" charset="0"/>
            </a:endParaRPr>
          </a:p>
        </p:txBody>
      </p:sp>
      <p:sp>
        <p:nvSpPr>
          <p:cNvPr id="75" name="TextBox 74"/>
          <p:cNvSpPr txBox="1"/>
          <p:nvPr/>
        </p:nvSpPr>
        <p:spPr>
          <a:xfrm rot="10800000" flipV="1">
            <a:off x="5544023" y="6518857"/>
            <a:ext cx="1173434" cy="338554"/>
          </a:xfrm>
          <a:prstGeom prst="rect">
            <a:avLst/>
          </a:prstGeom>
          <a:noFill/>
        </p:spPr>
        <p:txBody>
          <a:bodyPr wrap="square" rtlCol="0">
            <a:spAutoFit/>
          </a:bodyPr>
          <a:lstStyle/>
          <a:p>
            <a:pPr lvl="0" algn="ctr">
              <a:defRPr/>
            </a:pPr>
            <a:r>
              <a:rPr lang="en-GB" sz="1600" dirty="0" err="1">
                <a:latin typeface="Century Gothic" panose="020B0502020202020204" pitchFamily="34" charset="0"/>
                <a:cs typeface="Calibri" panose="020F0502020204030204" pitchFamily="34" charset="0"/>
              </a:rPr>
              <a:t>necesario</a:t>
            </a:r>
            <a:endParaRPr lang="en-GB" sz="1600" dirty="0">
              <a:latin typeface="Century Gothic" panose="020B0502020202020204" pitchFamily="34" charset="0"/>
              <a:cs typeface="Calibri" panose="020F0502020204030204" pitchFamily="34" charset="0"/>
            </a:endParaRPr>
          </a:p>
        </p:txBody>
      </p:sp>
      <p:sp>
        <p:nvSpPr>
          <p:cNvPr id="76" name="TextBox 75"/>
          <p:cNvSpPr txBox="1"/>
          <p:nvPr/>
        </p:nvSpPr>
        <p:spPr>
          <a:xfrm rot="10800000" flipV="1">
            <a:off x="1275519" y="7602428"/>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decir</a:t>
            </a:r>
            <a:endParaRPr lang="en-GB" dirty="0">
              <a:latin typeface="Century Gothic" panose="020B0502020202020204" pitchFamily="34" charset="0"/>
              <a:cs typeface="Calibri" panose="020F0502020204030204" pitchFamily="34" charset="0"/>
            </a:endParaRPr>
          </a:p>
        </p:txBody>
      </p:sp>
      <p:sp>
        <p:nvSpPr>
          <p:cNvPr id="77" name="TextBox 76"/>
          <p:cNvSpPr txBox="1"/>
          <p:nvPr/>
        </p:nvSpPr>
        <p:spPr>
          <a:xfrm rot="10800000" flipV="1">
            <a:off x="2319236" y="7592849"/>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ciencias</a:t>
            </a:r>
            <a:endParaRPr lang="en-GB" dirty="0">
              <a:latin typeface="Century Gothic" panose="020B0502020202020204" pitchFamily="34" charset="0"/>
              <a:cs typeface="Calibri" panose="020F0502020204030204" pitchFamily="34" charset="0"/>
            </a:endParaRPr>
          </a:p>
        </p:txBody>
      </p:sp>
      <p:sp>
        <p:nvSpPr>
          <p:cNvPr id="78" name="TextBox 77"/>
          <p:cNvSpPr txBox="1"/>
          <p:nvPr/>
        </p:nvSpPr>
        <p:spPr>
          <a:xfrm rot="10800000" flipV="1">
            <a:off x="3347013" y="7609400"/>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ciudad</a:t>
            </a:r>
          </a:p>
        </p:txBody>
      </p:sp>
      <p:sp>
        <p:nvSpPr>
          <p:cNvPr id="79" name="TextBox 78"/>
          <p:cNvSpPr txBox="1"/>
          <p:nvPr/>
        </p:nvSpPr>
        <p:spPr>
          <a:xfrm rot="10800000" flipV="1">
            <a:off x="4374791" y="7609401"/>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cine</a:t>
            </a:r>
          </a:p>
        </p:txBody>
      </p:sp>
      <p:sp>
        <p:nvSpPr>
          <p:cNvPr id="80" name="TextBox 79"/>
          <p:cNvSpPr txBox="1"/>
          <p:nvPr/>
        </p:nvSpPr>
        <p:spPr>
          <a:xfrm rot="10800000" flipV="1">
            <a:off x="5418507" y="7633148"/>
            <a:ext cx="1173434" cy="307777"/>
          </a:xfrm>
          <a:prstGeom prst="rect">
            <a:avLst/>
          </a:prstGeom>
          <a:noFill/>
        </p:spPr>
        <p:txBody>
          <a:bodyPr wrap="square" rtlCol="0">
            <a:spAutoFit/>
          </a:bodyPr>
          <a:lstStyle/>
          <a:p>
            <a:pPr lvl="0" algn="ctr">
              <a:defRPr/>
            </a:pPr>
            <a:r>
              <a:rPr lang="en-GB" sz="1400" dirty="0" err="1">
                <a:latin typeface="Century Gothic" panose="020B0502020202020204" pitchFamily="34" charset="0"/>
                <a:cs typeface="Calibri" panose="020F0502020204030204" pitchFamily="34" charset="0"/>
              </a:rPr>
              <a:t>diciembre</a:t>
            </a:r>
            <a:endParaRPr lang="en-GB" sz="1400" dirty="0">
              <a:latin typeface="Century Gothic" panose="020B0502020202020204" pitchFamily="34" charset="0"/>
              <a:cs typeface="Calibri" panose="020F0502020204030204" pitchFamily="34" charset="0"/>
            </a:endParaRPr>
          </a:p>
        </p:txBody>
      </p:sp>
      <p:sp>
        <p:nvSpPr>
          <p:cNvPr id="81" name="TextBox 80"/>
          <p:cNvSpPr txBox="1"/>
          <p:nvPr/>
        </p:nvSpPr>
        <p:spPr>
          <a:xfrm rot="10800000" flipV="1">
            <a:off x="1297659" y="8682288"/>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cabeza</a:t>
            </a:r>
            <a:endParaRPr lang="en-GB" dirty="0">
              <a:latin typeface="Century Gothic" panose="020B0502020202020204" pitchFamily="34" charset="0"/>
              <a:cs typeface="Calibri" panose="020F0502020204030204" pitchFamily="34" charset="0"/>
            </a:endParaRPr>
          </a:p>
        </p:txBody>
      </p:sp>
      <p:sp>
        <p:nvSpPr>
          <p:cNvPr id="82" name="TextBox 81"/>
          <p:cNvSpPr txBox="1"/>
          <p:nvPr/>
        </p:nvSpPr>
        <p:spPr>
          <a:xfrm rot="10800000" flipV="1">
            <a:off x="2341376" y="8672709"/>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voz</a:t>
            </a:r>
            <a:endParaRPr lang="en-GB" dirty="0">
              <a:latin typeface="Century Gothic" panose="020B0502020202020204" pitchFamily="34" charset="0"/>
              <a:cs typeface="Calibri" panose="020F0502020204030204" pitchFamily="34" charset="0"/>
            </a:endParaRPr>
          </a:p>
        </p:txBody>
      </p:sp>
      <p:sp>
        <p:nvSpPr>
          <p:cNvPr id="83" name="TextBox 82"/>
          <p:cNvSpPr txBox="1"/>
          <p:nvPr/>
        </p:nvSpPr>
        <p:spPr>
          <a:xfrm rot="10800000" flipV="1">
            <a:off x="3369153" y="8704649"/>
            <a:ext cx="1173434" cy="338554"/>
          </a:xfrm>
          <a:prstGeom prst="rect">
            <a:avLst/>
          </a:prstGeom>
          <a:noFill/>
        </p:spPr>
        <p:txBody>
          <a:bodyPr wrap="square" rtlCol="0">
            <a:spAutoFit/>
          </a:bodyPr>
          <a:lstStyle/>
          <a:p>
            <a:pPr lvl="0" algn="ctr">
              <a:defRPr/>
            </a:pPr>
            <a:r>
              <a:rPr lang="en-GB" sz="1600" dirty="0" err="1">
                <a:latin typeface="Century Gothic" panose="020B0502020202020204" pitchFamily="34" charset="0"/>
                <a:cs typeface="Calibri" panose="020F0502020204030204" pitchFamily="34" charset="0"/>
              </a:rPr>
              <a:t>empezar</a:t>
            </a:r>
            <a:endParaRPr lang="en-GB" sz="1600" dirty="0">
              <a:latin typeface="Century Gothic" panose="020B0502020202020204" pitchFamily="34" charset="0"/>
              <a:cs typeface="Calibri" panose="020F0502020204030204" pitchFamily="34" charset="0"/>
            </a:endParaRPr>
          </a:p>
        </p:txBody>
      </p:sp>
      <p:sp>
        <p:nvSpPr>
          <p:cNvPr id="84" name="TextBox 83"/>
          <p:cNvSpPr txBox="1"/>
          <p:nvPr/>
        </p:nvSpPr>
        <p:spPr>
          <a:xfrm rot="10800000" flipV="1">
            <a:off x="4396931" y="8689261"/>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zapato</a:t>
            </a:r>
            <a:endParaRPr lang="en-GB" dirty="0">
              <a:latin typeface="Century Gothic" panose="020B0502020202020204" pitchFamily="34" charset="0"/>
              <a:cs typeface="Calibri" panose="020F0502020204030204" pitchFamily="34" charset="0"/>
            </a:endParaRPr>
          </a:p>
        </p:txBody>
      </p:sp>
      <p:sp>
        <p:nvSpPr>
          <p:cNvPr id="85" name="TextBox 84"/>
          <p:cNvSpPr txBox="1"/>
          <p:nvPr/>
        </p:nvSpPr>
        <p:spPr>
          <a:xfrm rot="10800000" flipV="1">
            <a:off x="5440647" y="8682230"/>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diez</a:t>
            </a:r>
            <a:endParaRPr lang="en-GB" dirty="0">
              <a:latin typeface="Century Gothic" panose="020B0502020202020204" pitchFamily="34" charset="0"/>
              <a:cs typeface="Calibri" panose="020F0502020204030204" pitchFamily="34" charset="0"/>
            </a:endParaRPr>
          </a:p>
        </p:txBody>
      </p:sp>
      <p:pic>
        <p:nvPicPr>
          <p:cNvPr id="86" name="Picture 2" descr="http://www.clker.com/cliparts/K/K/1/V/0/d/speaking-man-hi.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71314" y="8119247"/>
            <a:ext cx="758008" cy="654414"/>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p:cNvGrpSpPr/>
          <p:nvPr/>
        </p:nvGrpSpPr>
        <p:grpSpPr>
          <a:xfrm>
            <a:off x="1637681" y="8062616"/>
            <a:ext cx="525303" cy="711230"/>
            <a:chOff x="2231048" y="3277091"/>
            <a:chExt cx="1788190" cy="2421110"/>
          </a:xfrm>
        </p:grpSpPr>
        <p:pic>
          <p:nvPicPr>
            <p:cNvPr id="88" name="Picture 4" descr="http://www.clker.com/cliparts/e/8/3/7/1194984522789151206head2.svg.hi.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31048" y="3799041"/>
              <a:ext cx="1788190" cy="1899160"/>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Arrow Connector 88"/>
            <p:cNvCxnSpPr/>
            <p:nvPr/>
          </p:nvCxnSpPr>
          <p:spPr>
            <a:xfrm flipH="1">
              <a:off x="3125143" y="3277091"/>
              <a:ext cx="8620" cy="415855"/>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pic>
        <p:nvPicPr>
          <p:cNvPr id="90" name="Picture 6" descr="http://www.clker.com/cliparts/3/2/0/4/1194986437730711718tennis_shoe_jarno_vasama_.svg.hi.png"/>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45531" t="51116"/>
          <a:stretch/>
        </p:blipFill>
        <p:spPr bwMode="auto">
          <a:xfrm>
            <a:off x="4535285" y="8246920"/>
            <a:ext cx="936295" cy="43694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http://www.clker.com/cliparts/3/d/a/b/R/u/blue-number-one-md.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693490" y="8092901"/>
            <a:ext cx="617392" cy="58899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3322672" y="8425204"/>
            <a:ext cx="1266396" cy="400110"/>
          </a:xfrm>
          <a:prstGeom prst="rect">
            <a:avLst/>
          </a:prstGeom>
          <a:noFill/>
        </p:spPr>
        <p:txBody>
          <a:bodyPr wrap="square" rtlCol="0">
            <a:spAutoFit/>
          </a:bodyPr>
          <a:lstStyle/>
          <a:p>
            <a:pPr algn="ctr"/>
            <a:r>
              <a:rPr lang="en-GB" sz="2000" b="1" dirty="0">
                <a:latin typeface="Century Gothic" panose="020B0502020202020204" pitchFamily="34" charset="0"/>
                <a:cs typeface="Calibri" panose="020F0502020204030204" pitchFamily="34" charset="0"/>
              </a:rPr>
              <a:t>[to start]</a:t>
            </a:r>
          </a:p>
        </p:txBody>
      </p:sp>
      <p:pic>
        <p:nvPicPr>
          <p:cNvPr id="93" name="Picture 2" descr="http://www.clker.com/cliparts/c/f/b/a/1195444816475588749Gerald_G_Lady_Face_Cartoon.svg.hi.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693490" y="2704269"/>
            <a:ext cx="643217" cy="659795"/>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2319236" y="2953986"/>
            <a:ext cx="1162844" cy="400110"/>
          </a:xfrm>
          <a:prstGeom prst="rect">
            <a:avLst/>
          </a:prstGeom>
          <a:noFill/>
        </p:spPr>
        <p:txBody>
          <a:bodyPr wrap="square" rtlCol="0">
            <a:spAutoFit/>
          </a:bodyPr>
          <a:lstStyle/>
          <a:p>
            <a:pPr algn="ctr"/>
            <a:r>
              <a:rPr lang="en-GB" sz="2000" b="1" dirty="0">
                <a:latin typeface="Century Gothic" panose="020B0502020202020204" pitchFamily="34" charset="0"/>
                <a:cs typeface="Calibri" panose="020F0502020204030204" pitchFamily="34" charset="0"/>
              </a:rPr>
              <a:t>[street]</a:t>
            </a:r>
          </a:p>
        </p:txBody>
      </p:sp>
      <p:pic>
        <p:nvPicPr>
          <p:cNvPr id="99" name="Picture 9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508062" y="2638422"/>
            <a:ext cx="711410" cy="7114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1" name="Picture 10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664403" y="2683141"/>
            <a:ext cx="829323" cy="621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2" name="Group 101"/>
          <p:cNvGrpSpPr/>
          <p:nvPr/>
        </p:nvGrpSpPr>
        <p:grpSpPr>
          <a:xfrm>
            <a:off x="3357405" y="2620351"/>
            <a:ext cx="1145521" cy="843977"/>
            <a:chOff x="1100163" y="4437156"/>
            <a:chExt cx="2337159" cy="1721932"/>
          </a:xfrm>
        </p:grpSpPr>
        <p:pic>
          <p:nvPicPr>
            <p:cNvPr id="103" name="Picture 6" descr="http://www.clker.com/cliparts/c/x/P/h/M/7/exchange-of-money-md.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00163" y="4437156"/>
              <a:ext cx="2337159" cy="1581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4" name="TextBox 103"/>
            <p:cNvSpPr txBox="1"/>
            <p:nvPr/>
          </p:nvSpPr>
          <p:spPr>
            <a:xfrm rot="682077">
              <a:off x="2034916" y="4929962"/>
              <a:ext cx="382096" cy="690738"/>
            </a:xfrm>
            <a:prstGeom prst="rect">
              <a:avLst/>
            </a:prstGeom>
            <a:noFill/>
          </p:spPr>
          <p:txBody>
            <a:bodyPr wrap="square" rtlCol="0">
              <a:spAutoFit/>
            </a:bodyPr>
            <a:lstStyle/>
            <a:p>
              <a:r>
                <a:rPr lang="en-GB" sz="1600" b="1" dirty="0"/>
                <a:t>£</a:t>
              </a:r>
            </a:p>
          </p:txBody>
        </p:sp>
        <p:sp>
          <p:nvSpPr>
            <p:cNvPr id="105" name="TextBox 104"/>
            <p:cNvSpPr txBox="1"/>
            <p:nvPr/>
          </p:nvSpPr>
          <p:spPr>
            <a:xfrm rot="682077">
              <a:off x="1773269" y="5468350"/>
              <a:ext cx="948479" cy="690738"/>
            </a:xfrm>
            <a:prstGeom prst="rect">
              <a:avLst/>
            </a:prstGeom>
            <a:noFill/>
          </p:spPr>
          <p:txBody>
            <a:bodyPr wrap="square" rtlCol="0">
              <a:spAutoFit/>
            </a:bodyPr>
            <a:lstStyle/>
            <a:p>
              <a:r>
                <a:rPr lang="en-GB" sz="1600" b="1" dirty="0"/>
                <a:t>$</a:t>
              </a:r>
            </a:p>
          </p:txBody>
        </p:sp>
      </p:grpSp>
      <p:pic>
        <p:nvPicPr>
          <p:cNvPr id="106" name="Picture 5" descr="car"/>
          <p:cNvPicPr>
            <a:picLocks noChangeAspect="1" noChangeArrowheads="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1354" y="3958056"/>
            <a:ext cx="664031" cy="45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 name="Group 106"/>
          <p:cNvGrpSpPr/>
          <p:nvPr/>
        </p:nvGrpSpPr>
        <p:grpSpPr>
          <a:xfrm>
            <a:off x="4649861" y="3857257"/>
            <a:ext cx="858406" cy="594639"/>
            <a:chOff x="1095896" y="4621539"/>
            <a:chExt cx="2464343" cy="1707110"/>
          </a:xfrm>
        </p:grpSpPr>
        <p:pic>
          <p:nvPicPr>
            <p:cNvPr id="108" name="Picture 4" descr="http://www.clker.com/cliparts/7/b/0/c/11971495461712252788valessiobrito_Coloured_Pencils.svg.med.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95896" y="4621539"/>
              <a:ext cx="1939963" cy="12868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9" name="Picture 6" descr="http://www.clker.com/cliparts/y/8/g/o/B/e/pencil-outline-md.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8275449">
              <a:off x="2659858" y="4824774"/>
              <a:ext cx="900381" cy="9828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110" name="Straight Arrow Connector 109"/>
            <p:cNvCxnSpPr/>
            <p:nvPr/>
          </p:nvCxnSpPr>
          <p:spPr>
            <a:xfrm flipV="1">
              <a:off x="2888745" y="6000576"/>
              <a:ext cx="233858" cy="328073"/>
            </a:xfrm>
            <a:prstGeom prst="straightConnector1">
              <a:avLst/>
            </a:prstGeom>
            <a:ln w="381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pic>
        <p:nvPicPr>
          <p:cNvPr id="111" name="Picture 8" descr="http://www.clker.com/cliparts/4/d/1/7/11950000412025005274package_graphics.svg.hi.png"/>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l="16558" t="24883" r="12184" b="22699"/>
          <a:stretch/>
        </p:blipFill>
        <p:spPr bwMode="auto">
          <a:xfrm>
            <a:off x="5644957" y="3840197"/>
            <a:ext cx="591781" cy="436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 name="TextBox 111"/>
          <p:cNvSpPr txBox="1"/>
          <p:nvPr/>
        </p:nvSpPr>
        <p:spPr>
          <a:xfrm>
            <a:off x="3338829" y="4051786"/>
            <a:ext cx="1288776" cy="400110"/>
          </a:xfrm>
          <a:prstGeom prst="rect">
            <a:avLst/>
          </a:prstGeom>
          <a:noFill/>
        </p:spPr>
        <p:txBody>
          <a:bodyPr wrap="square" rtlCol="0">
            <a:spAutoFit/>
          </a:bodyPr>
          <a:lstStyle/>
          <a:p>
            <a:pPr algn="ctr"/>
            <a:r>
              <a:rPr lang="en-GB" sz="2000" b="1" dirty="0">
                <a:latin typeface="Century Gothic" panose="020B0502020202020204" pitchFamily="34" charset="0"/>
                <a:cs typeface="Calibri" panose="020F0502020204030204" pitchFamily="34" charset="0"/>
              </a:rPr>
              <a:t>[how…?]</a:t>
            </a:r>
          </a:p>
        </p:txBody>
      </p:sp>
      <p:grpSp>
        <p:nvGrpSpPr>
          <p:cNvPr id="113" name="Group 112"/>
          <p:cNvGrpSpPr/>
          <p:nvPr/>
        </p:nvGrpSpPr>
        <p:grpSpPr>
          <a:xfrm>
            <a:off x="1516844" y="3634556"/>
            <a:ext cx="1215167" cy="855389"/>
            <a:chOff x="9327339" y="4321447"/>
            <a:chExt cx="2142629" cy="1749607"/>
          </a:xfrm>
        </p:grpSpPr>
        <p:sp>
          <p:nvSpPr>
            <p:cNvPr id="114" name="TextBox 113"/>
            <p:cNvSpPr txBox="1"/>
            <p:nvPr/>
          </p:nvSpPr>
          <p:spPr>
            <a:xfrm>
              <a:off x="9327339" y="4321447"/>
              <a:ext cx="2142629" cy="566572"/>
            </a:xfrm>
            <a:prstGeom prst="rect">
              <a:avLst/>
            </a:prstGeom>
            <a:noFill/>
          </p:spPr>
          <p:txBody>
            <a:bodyPr wrap="square" rtlCol="0">
              <a:spAutoFit/>
            </a:bodyPr>
            <a:lstStyle/>
            <a:p>
              <a:r>
                <a:rPr lang="en-GB" sz="1200" dirty="0">
                  <a:solidFill>
                    <a:srgbClr val="115076"/>
                  </a:solidFill>
                </a:rPr>
                <a:t>Con ketchup</a:t>
              </a:r>
            </a:p>
          </p:txBody>
        </p:sp>
        <p:pic>
          <p:nvPicPr>
            <p:cNvPr id="115" name="Picture 12" descr="http://www.clker.com/cliparts/4/8/a/6/1194984081402633375french_fries_juliane_kr_r.svg.hi.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9327339" y="4753170"/>
              <a:ext cx="469996" cy="616355"/>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2" descr="http://www.clker.com/cliparts/4/8/a/6/1194984081402633375french_fries_juliane_kr_r.svg.hi.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9334573" y="5454699"/>
              <a:ext cx="469996" cy="616355"/>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6" descr="http://www.clker.com/cliparts/0/f/7/0/11954234311954389563ok_mark_h_kon_l_vdal_02.svg.med.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0074877" y="4826012"/>
              <a:ext cx="567848" cy="43535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8" descr="http://www.clker.com/cliparts/V/S/1/q/m/Q/red-x-small-md.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0135627" y="5610683"/>
              <a:ext cx="446348" cy="390929"/>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4" descr="http://www.clker.com/cliparts/f/f/2/e/11954289431054409758ketchup_bottle_alexandre_01.svg.hi.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9644882" y="4706946"/>
              <a:ext cx="361564" cy="697134"/>
            </a:xfrm>
            <a:prstGeom prst="rect">
              <a:avLst/>
            </a:prstGeom>
            <a:noFill/>
            <a:extLst>
              <a:ext uri="{909E8E84-426E-40DD-AFC4-6F175D3DCCD1}">
                <a14:hiddenFill xmlns:a14="http://schemas.microsoft.com/office/drawing/2010/main">
                  <a:solidFill>
                    <a:srgbClr val="FFFFFF"/>
                  </a:solidFill>
                </a14:hiddenFill>
              </a:ext>
            </a:extLst>
          </p:spPr>
        </p:pic>
      </p:grpSp>
      <p:pic>
        <p:nvPicPr>
          <p:cNvPr id="120" name="Picture 2" descr="http://www.clker.com/cliparts/Z/V/F/n/z/Q/blue-number-four-md.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693490" y="4907490"/>
            <a:ext cx="603313" cy="6033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1" name="Picture 6" descr="http://www.clker.com/cliparts/e/f/c/6/1194984474799472689picture_frame_jakob_chao_.svg.hi.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619127" y="4895167"/>
            <a:ext cx="759721" cy="60018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descr="http://www.clker.com/cliparts/x/G/k/X/v/a/girl-with-headphones-hi.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578959" y="4768605"/>
            <a:ext cx="528820" cy="75168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8" descr="http://www.clker.com/cliparts/H/e/L/H/P/2/school-building-hi.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514539" y="5105863"/>
            <a:ext cx="822444" cy="420817"/>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603592" y="4814355"/>
            <a:ext cx="450205" cy="68099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25" name="Group 124"/>
          <p:cNvGrpSpPr/>
          <p:nvPr/>
        </p:nvGrpSpPr>
        <p:grpSpPr>
          <a:xfrm>
            <a:off x="1505764" y="5915255"/>
            <a:ext cx="716523" cy="702192"/>
            <a:chOff x="8515345" y="423154"/>
            <a:chExt cx="2051056" cy="2010035"/>
          </a:xfrm>
        </p:grpSpPr>
        <p:pic>
          <p:nvPicPr>
            <p:cNvPr id="126" name="Picture 2" descr="http://www.clker.com/cliparts/R/b/P/q/3/T/printable-w-red-bullseye-hi.pn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8515345" y="423154"/>
              <a:ext cx="2051056" cy="2010035"/>
            </a:xfrm>
            <a:prstGeom prst="rect">
              <a:avLst/>
            </a:prstGeom>
            <a:noFill/>
            <a:extLst>
              <a:ext uri="{909E8E84-426E-40DD-AFC4-6F175D3DCCD1}">
                <a14:hiddenFill xmlns:a14="http://schemas.microsoft.com/office/drawing/2010/main">
                  <a:solidFill>
                    <a:srgbClr val="FFFFFF"/>
                  </a:solidFill>
                </a14:hiddenFill>
              </a:ext>
            </a:extLst>
          </p:spPr>
        </p:pic>
        <p:cxnSp>
          <p:nvCxnSpPr>
            <p:cNvPr id="127" name="Straight Arrow Connector 126"/>
            <p:cNvCxnSpPr/>
            <p:nvPr/>
          </p:nvCxnSpPr>
          <p:spPr>
            <a:xfrm flipV="1">
              <a:off x="8949267" y="1611349"/>
              <a:ext cx="406400" cy="742385"/>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pic>
        <p:nvPicPr>
          <p:cNvPr id="128" name="Picture 4" descr="http://www.clker.com/cliparts/e/5/7/3/1242232129118292369512_white,_blue_rounded_rectangle.svg.hi.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639930" y="5939746"/>
            <a:ext cx="601275" cy="6027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9" name="TextBox 128"/>
          <p:cNvSpPr txBox="1"/>
          <p:nvPr/>
        </p:nvSpPr>
        <p:spPr>
          <a:xfrm>
            <a:off x="2148241" y="6179478"/>
            <a:ext cx="1559240" cy="400110"/>
          </a:xfrm>
          <a:prstGeom prst="rect">
            <a:avLst/>
          </a:prstGeom>
          <a:noFill/>
        </p:spPr>
        <p:txBody>
          <a:bodyPr wrap="square" rtlCol="0">
            <a:spAutoFit/>
          </a:bodyPr>
          <a:lstStyle/>
          <a:p>
            <a:pPr algn="ctr"/>
            <a:r>
              <a:rPr lang="en-GB" sz="2000" b="1" dirty="0">
                <a:latin typeface="Century Gothic" panose="020B0502020202020204" pitchFamily="34" charset="0"/>
                <a:cs typeface="Calibri" panose="020F0502020204030204" pitchFamily="34" charset="0"/>
              </a:rPr>
              <a:t>[to need]</a:t>
            </a:r>
          </a:p>
        </p:txBody>
      </p:sp>
      <p:sp>
        <p:nvSpPr>
          <p:cNvPr id="130" name="TextBox 129"/>
          <p:cNvSpPr txBox="1"/>
          <p:nvPr/>
        </p:nvSpPr>
        <p:spPr>
          <a:xfrm>
            <a:off x="4065557" y="6033671"/>
            <a:ext cx="1791899" cy="584775"/>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[to seem; appear]</a:t>
            </a:r>
          </a:p>
        </p:txBody>
      </p:sp>
      <p:sp>
        <p:nvSpPr>
          <p:cNvPr id="131" name="TextBox 130"/>
          <p:cNvSpPr txBox="1"/>
          <p:nvPr/>
        </p:nvSpPr>
        <p:spPr>
          <a:xfrm>
            <a:off x="5240883" y="6225586"/>
            <a:ext cx="1779711" cy="338554"/>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[necessary]</a:t>
            </a:r>
          </a:p>
        </p:txBody>
      </p:sp>
      <p:pic>
        <p:nvPicPr>
          <p:cNvPr id="132" name="Picture 2" descr="http://www.clker.com/cliparts/N/3/K/S/z/j/new-building-hi.png"/>
          <p:cNvPicPr>
            <a:picLocks noChangeAspect="1" noChangeArrowheads="1"/>
          </p:cNvPicPr>
          <p:nvPr/>
        </p:nvPicPr>
        <p:blipFill rotWithShape="1">
          <a:blip r:embed="rId42" cstate="print">
            <a:extLst>
              <a:ext uri="{28A0092B-C50C-407E-A947-70E740481C1C}">
                <a14:useLocalDpi xmlns:a14="http://schemas.microsoft.com/office/drawing/2010/main" val="0"/>
              </a:ext>
            </a:extLst>
          </a:blip>
          <a:srcRect b="29810"/>
          <a:stretch/>
        </p:blipFill>
        <p:spPr bwMode="auto">
          <a:xfrm>
            <a:off x="3437927" y="7171763"/>
            <a:ext cx="846819" cy="540888"/>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6" descr="http://www.clker.com/cliparts/Y/p/m/x/G/l/cinema-items-hi.pn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4613486" y="7149722"/>
            <a:ext cx="665938" cy="499454"/>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8" descr="http://www.clker.com/cliparts/d/f/7/0/11949852971136319017provette_architetto_fran_01.svg.hi.pn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664383" y="7111610"/>
            <a:ext cx="511002" cy="521538"/>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0" descr="http://www.clker.com/cliparts/e/4/8/6/12603897501573278324roystonlodge_Desk_Calendar.svg.hi.pn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738530" y="6928181"/>
            <a:ext cx="837471" cy="717434"/>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135"/>
          <p:cNvSpPr txBox="1"/>
          <p:nvPr/>
        </p:nvSpPr>
        <p:spPr>
          <a:xfrm>
            <a:off x="1140305" y="7243537"/>
            <a:ext cx="1454603" cy="338554"/>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[to say; tell]</a:t>
            </a:r>
          </a:p>
        </p:txBody>
      </p:sp>
      <p:sp>
        <p:nvSpPr>
          <p:cNvPr id="137" name="Slide Number Placeholder 1">
            <a:extLst>
              <a:ext uri="{FF2B5EF4-FFF2-40B4-BE49-F238E27FC236}">
                <a16:creationId xmlns:a16="http://schemas.microsoft.com/office/drawing/2014/main" id="{EA873768-414D-45EC-BC1F-B9BBCEE38269}"/>
              </a:ext>
            </a:extLst>
          </p:cNvPr>
          <p:cNvSpPr txBox="1">
            <a:spLocks/>
          </p:cNvSpPr>
          <p:nvPr/>
        </p:nvSpPr>
        <p:spPr>
          <a:xfrm>
            <a:off x="5201433" y="8671142"/>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chemeClr val="tx1"/>
                </a:solidFill>
                <a:latin typeface="Century Gothic" panose="020B0502020202020204" pitchFamily="34" charset="0"/>
              </a:rPr>
              <a:t>4</a:t>
            </a:r>
          </a:p>
        </p:txBody>
      </p:sp>
      <p:sp>
        <p:nvSpPr>
          <p:cNvPr id="138" name="TextBox 137"/>
          <p:cNvSpPr txBox="1"/>
          <p:nvPr/>
        </p:nvSpPr>
        <p:spPr>
          <a:xfrm>
            <a:off x="3137013" y="6858965"/>
            <a:ext cx="1559240" cy="369332"/>
          </a:xfrm>
          <a:prstGeom prst="rect">
            <a:avLst/>
          </a:prstGeom>
          <a:noFill/>
        </p:spPr>
        <p:txBody>
          <a:bodyPr wrap="square" rtlCol="0">
            <a:spAutoFit/>
          </a:bodyPr>
          <a:lstStyle/>
          <a:p>
            <a:pPr algn="ctr"/>
            <a:r>
              <a:rPr lang="en-GB" b="1" dirty="0">
                <a:latin typeface="Century Gothic" panose="020B0502020202020204" pitchFamily="34" charset="0"/>
                <a:cs typeface="Calibri" panose="020F0502020204030204" pitchFamily="34" charset="0"/>
              </a:rPr>
              <a:t>[city]</a:t>
            </a:r>
          </a:p>
        </p:txBody>
      </p:sp>
    </p:spTree>
    <p:extLst>
      <p:ext uri="{BB962C8B-B14F-4D97-AF65-F5344CB8AC3E}">
        <p14:creationId xmlns:p14="http://schemas.microsoft.com/office/powerpoint/2010/main" val="196716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6566171"/>
              </p:ext>
            </p:extLst>
          </p:nvPr>
        </p:nvGraphicFramePr>
        <p:xfrm>
          <a:off x="116633" y="933306"/>
          <a:ext cx="3168351" cy="7774080"/>
        </p:xfrm>
        <a:graphic>
          <a:graphicData uri="http://schemas.openxmlformats.org/drawingml/2006/table">
            <a:tbl>
              <a:tblPr>
                <a:tableStyleId>{616DA210-FB5B-4158-B5E0-FEB733F419BA}</a:tableStyleId>
              </a:tblPr>
              <a:tblGrid>
                <a:gridCol w="576063">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tblGrid>
              <a:tr h="264832">
                <a:tc>
                  <a:txBody>
                    <a:bodyPr/>
                    <a:lstStyle/>
                    <a:p>
                      <a:pPr>
                        <a:lnSpc>
                          <a:spcPct val="107000"/>
                        </a:lnSpc>
                        <a:spcAft>
                          <a:spcPts val="0"/>
                        </a:spcAft>
                      </a:pPr>
                      <a:r>
                        <a:rPr lang="en-GB" sz="1400" dirty="0">
                          <a:effectLst/>
                          <a:latin typeface="Century Gothic" panose="020B0502020202020204" pitchFamily="34" charset="0"/>
                        </a:rPr>
                        <a:t>101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interesante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interesting</a:t>
                      </a:r>
                    </a:p>
                  </a:txBody>
                  <a:tcPr marL="90000" marR="90000" marT="36000" marB="36000" anchor="ctr"/>
                </a:tc>
                <a:extLst>
                  <a:ext uri="{0D108BD9-81ED-4DB2-BD59-A6C34878D82A}">
                    <a16:rowId xmlns:a16="http://schemas.microsoft.com/office/drawing/2014/main" val="10000"/>
                  </a:ext>
                </a:extLst>
              </a:tr>
              <a:tr h="238561">
                <a:tc>
                  <a:txBody>
                    <a:bodyPr/>
                    <a:lstStyle/>
                    <a:p>
                      <a:pPr>
                        <a:lnSpc>
                          <a:spcPct val="107000"/>
                        </a:lnSpc>
                        <a:spcAft>
                          <a:spcPts val="0"/>
                        </a:spcAft>
                      </a:pPr>
                      <a:r>
                        <a:rPr lang="en-GB" sz="1400">
                          <a:effectLst/>
                          <a:latin typeface="Century Gothic" panose="020B0502020202020204" pitchFamily="34" charset="0"/>
                        </a:rPr>
                        <a:t>102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grande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big</a:t>
                      </a:r>
                    </a:p>
                  </a:txBody>
                  <a:tcPr marL="90000" marR="90000" marT="36000" marB="36000" anchor="ctr"/>
                </a:tc>
                <a:extLst>
                  <a:ext uri="{0D108BD9-81ED-4DB2-BD59-A6C34878D82A}">
                    <a16:rowId xmlns:a16="http://schemas.microsoft.com/office/drawing/2014/main" val="10001"/>
                  </a:ext>
                </a:extLst>
              </a:tr>
              <a:tr h="238561">
                <a:tc>
                  <a:txBody>
                    <a:bodyPr/>
                    <a:lstStyle/>
                    <a:p>
                      <a:pPr>
                        <a:lnSpc>
                          <a:spcPct val="107000"/>
                        </a:lnSpc>
                        <a:spcAft>
                          <a:spcPts val="0"/>
                        </a:spcAft>
                      </a:pPr>
                      <a:r>
                        <a:rPr lang="en-GB" sz="1400">
                          <a:effectLst/>
                          <a:latin typeface="Century Gothic" panose="020B0502020202020204" pitchFamily="34" charset="0"/>
                        </a:rPr>
                        <a:t>103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familia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family</a:t>
                      </a:r>
                    </a:p>
                  </a:txBody>
                  <a:tcPr marL="90000" marR="90000" marT="36000" marB="36000" anchor="ctr"/>
                </a:tc>
                <a:extLst>
                  <a:ext uri="{0D108BD9-81ED-4DB2-BD59-A6C34878D82A}">
                    <a16:rowId xmlns:a16="http://schemas.microsoft.com/office/drawing/2014/main" val="10002"/>
                  </a:ext>
                </a:extLst>
              </a:tr>
              <a:tr h="411224">
                <a:tc>
                  <a:txBody>
                    <a:bodyPr/>
                    <a:lstStyle/>
                    <a:p>
                      <a:pPr>
                        <a:lnSpc>
                          <a:spcPct val="107000"/>
                        </a:lnSpc>
                        <a:spcAft>
                          <a:spcPts val="0"/>
                        </a:spcAft>
                      </a:pPr>
                      <a:r>
                        <a:rPr lang="en-GB" sz="1400">
                          <a:effectLst/>
                          <a:latin typeface="Century Gothic" panose="020B0502020202020204" pitchFamily="34" charset="0"/>
                        </a:rPr>
                        <a:t>104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pueblo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village, small town</a:t>
                      </a:r>
                    </a:p>
                  </a:txBody>
                  <a:tcPr marL="90000" marR="90000" marT="36000" marB="36000" anchor="ctr"/>
                </a:tc>
                <a:extLst>
                  <a:ext uri="{0D108BD9-81ED-4DB2-BD59-A6C34878D82A}">
                    <a16:rowId xmlns:a16="http://schemas.microsoft.com/office/drawing/2014/main" val="10003"/>
                  </a:ext>
                </a:extLst>
              </a:tr>
              <a:tr h="238561">
                <a:tc>
                  <a:txBody>
                    <a:bodyPr/>
                    <a:lstStyle/>
                    <a:p>
                      <a:pPr>
                        <a:lnSpc>
                          <a:spcPct val="107000"/>
                        </a:lnSpc>
                        <a:spcAft>
                          <a:spcPts val="0"/>
                        </a:spcAft>
                      </a:pPr>
                      <a:r>
                        <a:rPr lang="en-GB" sz="1400">
                          <a:effectLst/>
                          <a:latin typeface="Century Gothic" panose="020B0502020202020204" pitchFamily="34" charset="0"/>
                        </a:rPr>
                        <a:t>105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equipo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team</a:t>
                      </a:r>
                    </a:p>
                  </a:txBody>
                  <a:tcPr marL="90000" marR="90000" marT="36000" marB="36000" anchor="ctr"/>
                </a:tc>
                <a:extLst>
                  <a:ext uri="{0D108BD9-81ED-4DB2-BD59-A6C34878D82A}">
                    <a16:rowId xmlns:a16="http://schemas.microsoft.com/office/drawing/2014/main" val="10004"/>
                  </a:ext>
                </a:extLst>
              </a:tr>
              <a:tr h="411224">
                <a:tc>
                  <a:txBody>
                    <a:bodyPr/>
                    <a:lstStyle/>
                    <a:p>
                      <a:pPr>
                        <a:lnSpc>
                          <a:spcPct val="107000"/>
                        </a:lnSpc>
                        <a:spcAft>
                          <a:spcPts val="0"/>
                        </a:spcAft>
                      </a:pPr>
                      <a:r>
                        <a:rPr lang="en-GB" sz="1400">
                          <a:effectLst/>
                          <a:latin typeface="Century Gothic" panose="020B0502020202020204" pitchFamily="34" charset="0"/>
                        </a:rPr>
                        <a:t>106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give,</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giving</a:t>
                      </a:r>
                    </a:p>
                  </a:txBody>
                  <a:tcPr marL="90000" marR="90000" marT="36000" marB="36000" anchor="ctr"/>
                </a:tc>
                <a:extLst>
                  <a:ext uri="{0D108BD9-81ED-4DB2-BD59-A6C34878D82A}">
                    <a16:rowId xmlns:a16="http://schemas.microsoft.com/office/drawing/2014/main" val="10005"/>
                  </a:ext>
                </a:extLst>
              </a:tr>
              <a:tr h="238561">
                <a:tc>
                  <a:txBody>
                    <a:bodyPr/>
                    <a:lstStyle/>
                    <a:p>
                      <a:pPr>
                        <a:lnSpc>
                          <a:spcPct val="107000"/>
                        </a:lnSpc>
                        <a:spcAft>
                          <a:spcPts val="0"/>
                        </a:spcAft>
                      </a:pPr>
                      <a:r>
                        <a:rPr lang="en-GB" sz="1400">
                          <a:effectLst/>
                          <a:latin typeface="Century Gothic" panose="020B0502020202020204" pitchFamily="34" charset="0"/>
                        </a:rPr>
                        <a:t>107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gives</a:t>
                      </a:r>
                    </a:p>
                  </a:txBody>
                  <a:tcPr marL="90000" marR="90000" marT="36000" marB="36000" anchor="ctr"/>
                </a:tc>
                <a:extLst>
                  <a:ext uri="{0D108BD9-81ED-4DB2-BD59-A6C34878D82A}">
                    <a16:rowId xmlns:a16="http://schemas.microsoft.com/office/drawing/2014/main" val="10006"/>
                  </a:ext>
                </a:extLst>
              </a:tr>
              <a:tr h="238561">
                <a:tc>
                  <a:txBody>
                    <a:bodyPr/>
                    <a:lstStyle/>
                    <a:p>
                      <a:pPr>
                        <a:lnSpc>
                          <a:spcPct val="107000"/>
                        </a:lnSpc>
                        <a:spcAft>
                          <a:spcPts val="0"/>
                        </a:spcAft>
                      </a:pPr>
                      <a:r>
                        <a:rPr lang="en-GB" sz="1400">
                          <a:effectLst/>
                          <a:latin typeface="Century Gothic" panose="020B0502020202020204" pitchFamily="34" charset="0"/>
                        </a:rPr>
                        <a:t>108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padre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father</a:t>
                      </a:r>
                    </a:p>
                  </a:txBody>
                  <a:tcPr marL="90000" marR="90000" marT="36000" marB="36000" anchor="ctr"/>
                </a:tc>
                <a:extLst>
                  <a:ext uri="{0D108BD9-81ED-4DB2-BD59-A6C34878D82A}">
                    <a16:rowId xmlns:a16="http://schemas.microsoft.com/office/drawing/2014/main" val="10007"/>
                  </a:ext>
                </a:extLst>
              </a:tr>
              <a:tr h="238561">
                <a:tc>
                  <a:txBody>
                    <a:bodyPr/>
                    <a:lstStyle/>
                    <a:p>
                      <a:pPr>
                        <a:lnSpc>
                          <a:spcPct val="107000"/>
                        </a:lnSpc>
                        <a:spcAft>
                          <a:spcPts val="0"/>
                        </a:spcAft>
                      </a:pPr>
                      <a:r>
                        <a:rPr lang="en-GB" sz="1400">
                          <a:effectLst/>
                          <a:latin typeface="Century Gothic" panose="020B0502020202020204" pitchFamily="34" charset="0"/>
                        </a:rPr>
                        <a:t>109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madre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mother</a:t>
                      </a:r>
                    </a:p>
                  </a:txBody>
                  <a:tcPr marL="90000" marR="90000" marT="36000" marB="36000" anchor="ctr"/>
                </a:tc>
                <a:extLst>
                  <a:ext uri="{0D108BD9-81ED-4DB2-BD59-A6C34878D82A}">
                    <a16:rowId xmlns:a16="http://schemas.microsoft.com/office/drawing/2014/main" val="10008"/>
                  </a:ext>
                </a:extLst>
              </a:tr>
              <a:tr h="264832">
                <a:tc>
                  <a:txBody>
                    <a:bodyPr/>
                    <a:lstStyle/>
                    <a:p>
                      <a:pPr>
                        <a:lnSpc>
                          <a:spcPct val="107000"/>
                        </a:lnSpc>
                        <a:spcAft>
                          <a:spcPts val="0"/>
                        </a:spcAft>
                      </a:pPr>
                      <a:r>
                        <a:rPr lang="en-GB" sz="1400">
                          <a:effectLst/>
                          <a:latin typeface="Century Gothic" panose="020B0502020202020204" pitchFamily="34" charset="0"/>
                        </a:rPr>
                        <a:t>110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hermano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brother</a:t>
                      </a:r>
                    </a:p>
                  </a:txBody>
                  <a:tcPr marL="90000" marR="90000" marT="36000" marB="36000" anchor="ctr"/>
                </a:tc>
                <a:extLst>
                  <a:ext uri="{0D108BD9-81ED-4DB2-BD59-A6C34878D82A}">
                    <a16:rowId xmlns:a16="http://schemas.microsoft.com/office/drawing/2014/main" val="10009"/>
                  </a:ext>
                </a:extLst>
              </a:tr>
              <a:tr h="238561">
                <a:tc>
                  <a:txBody>
                    <a:bodyPr/>
                    <a:lstStyle/>
                    <a:p>
                      <a:pPr>
                        <a:lnSpc>
                          <a:spcPct val="107000"/>
                        </a:lnSpc>
                        <a:spcAft>
                          <a:spcPts val="0"/>
                        </a:spcAft>
                      </a:pPr>
                      <a:r>
                        <a:rPr lang="en-GB" sz="1400">
                          <a:effectLst/>
                          <a:latin typeface="Century Gothic" panose="020B0502020202020204" pitchFamily="34" charset="0"/>
                        </a:rPr>
                        <a:t>111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quiero</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I want</a:t>
                      </a:r>
                    </a:p>
                  </a:txBody>
                  <a:tcPr marL="90000" marR="90000" marT="36000" marB="36000" anchor="ctr"/>
                </a:tc>
                <a:extLst>
                  <a:ext uri="{0D108BD9-81ED-4DB2-BD59-A6C34878D82A}">
                    <a16:rowId xmlns:a16="http://schemas.microsoft.com/office/drawing/2014/main" val="10010"/>
                  </a:ext>
                </a:extLst>
              </a:tr>
              <a:tr h="238561">
                <a:tc>
                  <a:txBody>
                    <a:bodyPr/>
                    <a:lstStyle/>
                    <a:p>
                      <a:pPr>
                        <a:lnSpc>
                          <a:spcPct val="107000"/>
                        </a:lnSpc>
                        <a:spcAft>
                          <a:spcPts val="0"/>
                        </a:spcAft>
                      </a:pPr>
                      <a:r>
                        <a:rPr lang="en-GB" sz="1400">
                          <a:effectLst/>
                          <a:latin typeface="Century Gothic" panose="020B0502020202020204" pitchFamily="34" charset="0"/>
                        </a:rPr>
                        <a:t>112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clase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class</a:t>
                      </a:r>
                    </a:p>
                  </a:txBody>
                  <a:tcPr marL="90000" marR="90000" marT="36000" marB="36000" anchor="ctr"/>
                </a:tc>
                <a:extLst>
                  <a:ext uri="{0D108BD9-81ED-4DB2-BD59-A6C34878D82A}">
                    <a16:rowId xmlns:a16="http://schemas.microsoft.com/office/drawing/2014/main" val="10011"/>
                  </a:ext>
                </a:extLst>
              </a:tr>
              <a:tr h="238561">
                <a:tc>
                  <a:txBody>
                    <a:bodyPr/>
                    <a:lstStyle/>
                    <a:p>
                      <a:pPr>
                        <a:lnSpc>
                          <a:spcPct val="107000"/>
                        </a:lnSpc>
                        <a:spcAft>
                          <a:spcPts val="0"/>
                        </a:spcAft>
                      </a:pPr>
                      <a:r>
                        <a:rPr lang="en-GB" sz="1400">
                          <a:effectLst/>
                          <a:latin typeface="Century Gothic" panose="020B0502020202020204" pitchFamily="34" charset="0"/>
                        </a:rPr>
                        <a:t>113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un perro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 dog</a:t>
                      </a:r>
                    </a:p>
                  </a:txBody>
                  <a:tcPr marL="90000" marR="90000" marT="36000" marB="36000" anchor="ctr"/>
                </a:tc>
                <a:extLst>
                  <a:ext uri="{0D108BD9-81ED-4DB2-BD59-A6C34878D82A}">
                    <a16:rowId xmlns:a16="http://schemas.microsoft.com/office/drawing/2014/main" val="10012"/>
                  </a:ext>
                </a:extLst>
              </a:tr>
              <a:tr h="238561">
                <a:tc>
                  <a:txBody>
                    <a:bodyPr/>
                    <a:lstStyle/>
                    <a:p>
                      <a:pPr>
                        <a:lnSpc>
                          <a:spcPct val="107000"/>
                        </a:lnSpc>
                        <a:spcAft>
                          <a:spcPts val="0"/>
                        </a:spcAft>
                      </a:pPr>
                      <a:r>
                        <a:rPr lang="en-GB" sz="1400" dirty="0">
                          <a:effectLst/>
                          <a:latin typeface="Century Gothic" panose="020B0502020202020204" pitchFamily="34" charset="0"/>
                        </a:rPr>
                        <a:t>114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negro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black</a:t>
                      </a:r>
                    </a:p>
                  </a:txBody>
                  <a:tcPr marL="90000" marR="90000" marT="36000" marB="36000" anchor="ctr"/>
                </a:tc>
                <a:extLst>
                  <a:ext uri="{0D108BD9-81ED-4DB2-BD59-A6C34878D82A}">
                    <a16:rowId xmlns:a16="http://schemas.microsoft.com/office/drawing/2014/main" val="10013"/>
                  </a:ext>
                </a:extLst>
              </a:tr>
              <a:tr h="238561">
                <a:tc>
                  <a:txBody>
                    <a:bodyPr/>
                    <a:lstStyle/>
                    <a:p>
                      <a:pPr>
                        <a:lnSpc>
                          <a:spcPct val="107000"/>
                        </a:lnSpc>
                        <a:spcAft>
                          <a:spcPts val="0"/>
                        </a:spcAft>
                      </a:pPr>
                      <a:r>
                        <a:rPr lang="en-GB" sz="1400" dirty="0">
                          <a:effectLst/>
                          <a:latin typeface="Century Gothic" panose="020B0502020202020204" pitchFamily="34" charset="0"/>
                        </a:rPr>
                        <a:t>115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diferente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different</a:t>
                      </a:r>
                    </a:p>
                  </a:txBody>
                  <a:tcPr marL="90000" marR="90000" marT="36000" marB="36000" anchor="ctr"/>
                </a:tc>
                <a:extLst>
                  <a:ext uri="{0D108BD9-81ED-4DB2-BD59-A6C34878D82A}">
                    <a16:rowId xmlns:a16="http://schemas.microsoft.com/office/drawing/2014/main" val="10014"/>
                  </a:ext>
                </a:extLst>
              </a:tr>
              <a:tr h="238561">
                <a:tc>
                  <a:txBody>
                    <a:bodyPr/>
                    <a:lstStyle/>
                    <a:p>
                      <a:pPr>
                        <a:lnSpc>
                          <a:spcPct val="107000"/>
                        </a:lnSpc>
                        <a:spcAft>
                          <a:spcPts val="0"/>
                        </a:spcAft>
                      </a:pPr>
                      <a:r>
                        <a:rPr lang="en-GB" sz="1400" dirty="0">
                          <a:effectLst/>
                          <a:latin typeface="Century Gothic" panose="020B0502020202020204" pitchFamily="34" charset="0"/>
                        </a:rPr>
                        <a:t>116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página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page</a:t>
                      </a:r>
                    </a:p>
                  </a:txBody>
                  <a:tcPr marL="90000" marR="90000" marT="36000" marB="36000" anchor="ctr"/>
                </a:tc>
                <a:extLst>
                  <a:ext uri="{0D108BD9-81ED-4DB2-BD59-A6C34878D82A}">
                    <a16:rowId xmlns:a16="http://schemas.microsoft.com/office/drawing/2014/main" val="10015"/>
                  </a:ext>
                </a:extLst>
              </a:tr>
              <a:tr h="238561">
                <a:tc>
                  <a:txBody>
                    <a:bodyPr/>
                    <a:lstStyle/>
                    <a:p>
                      <a:pPr>
                        <a:lnSpc>
                          <a:spcPct val="107000"/>
                        </a:lnSpc>
                        <a:spcAft>
                          <a:spcPts val="0"/>
                        </a:spcAft>
                      </a:pPr>
                      <a:r>
                        <a:rPr lang="en-GB" sz="1400" dirty="0">
                          <a:effectLst/>
                          <a:latin typeface="Century Gothic" panose="020B0502020202020204" pitchFamily="34" charset="0"/>
                        </a:rPr>
                        <a:t>117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un lugar</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 place</a:t>
                      </a:r>
                    </a:p>
                  </a:txBody>
                  <a:tcPr marL="90000" marR="90000" marT="36000" marB="36000" anchor="ctr"/>
                </a:tc>
                <a:extLst>
                  <a:ext uri="{0D108BD9-81ED-4DB2-BD59-A6C34878D82A}">
                    <a16:rowId xmlns:a16="http://schemas.microsoft.com/office/drawing/2014/main" val="10016"/>
                  </a:ext>
                </a:extLst>
              </a:tr>
              <a:tr h="238561">
                <a:tc>
                  <a:txBody>
                    <a:bodyPr/>
                    <a:lstStyle/>
                    <a:p>
                      <a:pPr>
                        <a:lnSpc>
                          <a:spcPct val="107000"/>
                        </a:lnSpc>
                        <a:spcAft>
                          <a:spcPts val="0"/>
                        </a:spcAft>
                      </a:pPr>
                      <a:r>
                        <a:rPr lang="en-GB" sz="1400" dirty="0">
                          <a:effectLst/>
                          <a:latin typeface="Century Gothic" panose="020B0502020202020204" pitchFamily="34" charset="0"/>
                        </a:rPr>
                        <a:t>118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rojo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red</a:t>
                      </a:r>
                    </a:p>
                  </a:txBody>
                  <a:tcPr marL="90000" marR="90000" marT="36000" marB="36000" anchor="ctr"/>
                </a:tc>
                <a:extLst>
                  <a:ext uri="{0D108BD9-81ED-4DB2-BD59-A6C34878D82A}">
                    <a16:rowId xmlns:a16="http://schemas.microsoft.com/office/drawing/2014/main" val="10017"/>
                  </a:ext>
                </a:extLst>
              </a:tr>
              <a:tr h="238561">
                <a:tc>
                  <a:txBody>
                    <a:bodyPr/>
                    <a:lstStyle/>
                    <a:p>
                      <a:pPr>
                        <a:lnSpc>
                          <a:spcPct val="107000"/>
                        </a:lnSpc>
                        <a:spcAft>
                          <a:spcPts val="0"/>
                        </a:spcAft>
                      </a:pPr>
                      <a:r>
                        <a:rPr lang="en-GB" sz="1400" dirty="0">
                          <a:effectLst/>
                          <a:latin typeface="Century Gothic" panose="020B0502020202020204" pitchFamily="34" charset="0"/>
                        </a:rPr>
                        <a:t>119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lejos</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far</a:t>
                      </a:r>
                    </a:p>
                  </a:txBody>
                  <a:tcPr marL="90000" marR="90000" marT="36000" marB="36000" anchor="ctr"/>
                </a:tc>
                <a:extLst>
                  <a:ext uri="{0D108BD9-81ED-4DB2-BD59-A6C34878D82A}">
                    <a16:rowId xmlns:a16="http://schemas.microsoft.com/office/drawing/2014/main" val="10018"/>
                  </a:ext>
                </a:extLst>
              </a:tr>
              <a:tr h="238561">
                <a:tc>
                  <a:txBody>
                    <a:bodyPr/>
                    <a:lstStyle/>
                    <a:p>
                      <a:pPr>
                        <a:lnSpc>
                          <a:spcPct val="107000"/>
                        </a:lnSpc>
                        <a:spcAft>
                          <a:spcPts val="0"/>
                        </a:spcAft>
                      </a:pPr>
                      <a:r>
                        <a:rPr lang="en-GB" sz="1400" dirty="0">
                          <a:effectLst/>
                          <a:latin typeface="Century Gothic" panose="020B0502020202020204" pitchFamily="34" charset="0"/>
                        </a:rPr>
                        <a:t>120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azul</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blue</a:t>
                      </a:r>
                    </a:p>
                  </a:txBody>
                  <a:tcPr marL="90000" marR="90000" marT="36000" marB="36000" anchor="ctr"/>
                </a:tc>
                <a:extLst>
                  <a:ext uri="{0D108BD9-81ED-4DB2-BD59-A6C34878D82A}">
                    <a16:rowId xmlns:a16="http://schemas.microsoft.com/office/drawing/2014/main" val="10019"/>
                  </a:ext>
                </a:extLst>
              </a:tr>
              <a:tr h="238561">
                <a:tc>
                  <a:txBody>
                    <a:bodyPr/>
                    <a:lstStyle/>
                    <a:p>
                      <a:pPr>
                        <a:lnSpc>
                          <a:spcPct val="107000"/>
                        </a:lnSpc>
                        <a:spcAft>
                          <a:spcPts val="0"/>
                        </a:spcAft>
                      </a:pPr>
                      <a:r>
                        <a:rPr lang="en-GB" sz="1400" dirty="0">
                          <a:effectLst/>
                          <a:latin typeface="Century Gothic" panose="020B0502020202020204" pitchFamily="34" charset="0"/>
                        </a:rPr>
                        <a:t>121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verde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green</a:t>
                      </a:r>
                    </a:p>
                  </a:txBody>
                  <a:tcPr marL="90000" marR="90000" marT="36000" marB="36000" anchor="ctr"/>
                </a:tc>
                <a:extLst>
                  <a:ext uri="{0D108BD9-81ED-4DB2-BD59-A6C34878D82A}">
                    <a16:rowId xmlns:a16="http://schemas.microsoft.com/office/drawing/2014/main" val="10020"/>
                  </a:ext>
                </a:extLst>
              </a:tr>
              <a:tr h="238561">
                <a:tc>
                  <a:txBody>
                    <a:bodyPr/>
                    <a:lstStyle/>
                    <a:p>
                      <a:pPr>
                        <a:lnSpc>
                          <a:spcPct val="107000"/>
                        </a:lnSpc>
                        <a:spcAft>
                          <a:spcPts val="0"/>
                        </a:spcAft>
                      </a:pPr>
                      <a:r>
                        <a:rPr lang="en-GB" sz="1400" dirty="0">
                          <a:effectLst/>
                          <a:latin typeface="Century Gothic" panose="020B0502020202020204" pitchFamily="34" charset="0"/>
                        </a:rPr>
                        <a:t>122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amarillo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yellow</a:t>
                      </a:r>
                    </a:p>
                  </a:txBody>
                  <a:tcPr marL="90000" marR="90000" marT="36000" marB="36000" anchor="ctr"/>
                </a:tc>
                <a:extLst>
                  <a:ext uri="{0D108BD9-81ED-4DB2-BD59-A6C34878D82A}">
                    <a16:rowId xmlns:a16="http://schemas.microsoft.com/office/drawing/2014/main" val="10021"/>
                  </a:ext>
                </a:extLst>
              </a:tr>
              <a:tr h="264832">
                <a:tc>
                  <a:txBody>
                    <a:bodyPr/>
                    <a:lstStyle/>
                    <a:p>
                      <a:pPr>
                        <a:lnSpc>
                          <a:spcPct val="107000"/>
                        </a:lnSpc>
                        <a:spcAft>
                          <a:spcPts val="0"/>
                        </a:spcAft>
                      </a:pPr>
                      <a:r>
                        <a:rPr lang="en-GB" sz="1400" dirty="0">
                          <a:effectLst/>
                          <a:latin typeface="Century Gothic" panose="020B0502020202020204" pitchFamily="34" charset="0"/>
                        </a:rPr>
                        <a:t>123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deporte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sport</a:t>
                      </a:r>
                    </a:p>
                  </a:txBody>
                  <a:tcPr marL="90000" marR="90000" marT="36000" marB="36000" anchor="ctr"/>
                </a:tc>
                <a:extLst>
                  <a:ext uri="{0D108BD9-81ED-4DB2-BD59-A6C34878D82A}">
                    <a16:rowId xmlns:a16="http://schemas.microsoft.com/office/drawing/2014/main" val="10022"/>
                  </a:ext>
                </a:extLst>
              </a:tr>
              <a:tr h="411224">
                <a:tc>
                  <a:txBody>
                    <a:bodyPr/>
                    <a:lstStyle/>
                    <a:p>
                      <a:pPr>
                        <a:lnSpc>
                          <a:spcPct val="107000"/>
                        </a:lnSpc>
                        <a:spcAft>
                          <a:spcPts val="0"/>
                        </a:spcAft>
                      </a:pPr>
                      <a:r>
                        <a:rPr lang="en-GB" sz="1400" dirty="0">
                          <a:effectLst/>
                          <a:latin typeface="Century Gothic" panose="020B0502020202020204" pitchFamily="34" charset="0"/>
                        </a:rPr>
                        <a:t>124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cantar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sing,</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singing</a:t>
                      </a:r>
                    </a:p>
                  </a:txBody>
                  <a:tcPr marL="90000" marR="90000" marT="36000" marB="36000" anchor="ctr"/>
                </a:tc>
                <a:extLst>
                  <a:ext uri="{0D108BD9-81ED-4DB2-BD59-A6C34878D82A}">
                    <a16:rowId xmlns:a16="http://schemas.microsoft.com/office/drawing/2014/main" val="10023"/>
                  </a:ext>
                </a:extLst>
              </a:tr>
              <a:tr h="238561">
                <a:tc>
                  <a:txBody>
                    <a:bodyPr/>
                    <a:lstStyle/>
                    <a:p>
                      <a:pPr>
                        <a:lnSpc>
                          <a:spcPct val="107000"/>
                        </a:lnSpc>
                        <a:spcAft>
                          <a:spcPts val="0"/>
                        </a:spcAft>
                      </a:pPr>
                      <a:r>
                        <a:rPr lang="en-GB" sz="1400" dirty="0">
                          <a:effectLst/>
                          <a:latin typeface="Century Gothic" panose="020B0502020202020204" pitchFamily="34" charset="0"/>
                        </a:rPr>
                        <a:t>125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canta</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sings</a:t>
                      </a:r>
                    </a:p>
                  </a:txBody>
                  <a:tcPr marL="90000" marR="90000" marT="36000" marB="36000" anchor="ctr"/>
                </a:tc>
                <a:extLst>
                  <a:ext uri="{0D108BD9-81ED-4DB2-BD59-A6C34878D82A}">
                    <a16:rowId xmlns:a16="http://schemas.microsoft.com/office/drawing/2014/main" val="1002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91860247"/>
              </p:ext>
            </p:extLst>
          </p:nvPr>
        </p:nvGraphicFramePr>
        <p:xfrm>
          <a:off x="3356992" y="943368"/>
          <a:ext cx="3312368" cy="7764012"/>
        </p:xfrm>
        <a:graphic>
          <a:graphicData uri="http://schemas.openxmlformats.org/drawingml/2006/table">
            <a:tbl>
              <a:tblPr>
                <a:tableStyleId>{616DA210-FB5B-4158-B5E0-FEB733F419BA}</a:tableStyleId>
              </a:tblPr>
              <a:tblGrid>
                <a:gridCol w="50405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295672">
                <a:tc>
                  <a:txBody>
                    <a:bodyPr/>
                    <a:lstStyle/>
                    <a:p>
                      <a:pPr algn="ctr" fontAlgn="ctr"/>
                      <a:r>
                        <a:rPr lang="en-GB" sz="1400" b="0" i="0" u="none" strike="noStrike" dirty="0">
                          <a:solidFill>
                            <a:srgbClr val="000000"/>
                          </a:solidFill>
                          <a:effectLst/>
                          <a:latin typeface="Century Gothic" panose="020B0502020202020204" pitchFamily="34" charset="0"/>
                        </a:rPr>
                        <a:t>126</a:t>
                      </a:r>
                    </a:p>
                  </a:txBody>
                  <a:tcPr marL="90000" marR="90000" marT="36000" marB="36000" anchor="ctr"/>
                </a:tc>
                <a:tc>
                  <a:txBody>
                    <a:bodyPr/>
                    <a:lstStyle/>
                    <a:p>
                      <a:pPr algn="l" fontAlgn="b"/>
                      <a:r>
                        <a:rPr lang="en-GB" sz="1400" b="0" i="0" u="none" strike="noStrike" dirty="0" err="1">
                          <a:solidFill>
                            <a:srgbClr val="000000"/>
                          </a:solidFill>
                          <a:effectLst/>
                          <a:latin typeface="Century Gothic" panose="020B0502020202020204" pitchFamily="34" charset="0"/>
                        </a:rPr>
                        <a:t>descansar</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rest, resting</a:t>
                      </a:r>
                    </a:p>
                  </a:txBody>
                  <a:tcPr marL="90000" marR="90000" marT="36000" marB="36000" anchor="ctr"/>
                </a:tc>
                <a:extLst>
                  <a:ext uri="{0D108BD9-81ED-4DB2-BD59-A6C34878D82A}">
                    <a16:rowId xmlns:a16="http://schemas.microsoft.com/office/drawing/2014/main" val="10000"/>
                  </a:ext>
                </a:extLst>
              </a:tr>
              <a:tr h="295672">
                <a:tc>
                  <a:txBody>
                    <a:bodyPr/>
                    <a:lstStyle/>
                    <a:p>
                      <a:pPr algn="ctr" fontAlgn="ctr"/>
                      <a:r>
                        <a:rPr lang="en-GB" sz="1400" b="0" i="0" u="none" strike="noStrike">
                          <a:solidFill>
                            <a:srgbClr val="000000"/>
                          </a:solidFill>
                          <a:effectLst/>
                          <a:latin typeface="Century Gothic" panose="020B0502020202020204" pitchFamily="34" charset="0"/>
                        </a:rPr>
                        <a:t>127</a:t>
                      </a:r>
                    </a:p>
                  </a:txBody>
                  <a:tcPr marL="90000" marR="90000" marT="36000" marB="36000" anchor="ctr"/>
                </a:tc>
                <a:tc>
                  <a:txBody>
                    <a:bodyPr/>
                    <a:lstStyle/>
                    <a:p>
                      <a:pPr algn="l" fontAlgn="b"/>
                      <a:r>
                        <a:rPr lang="en-GB" sz="1400" b="0" i="0" u="none" strike="noStrike" dirty="0" err="1">
                          <a:solidFill>
                            <a:srgbClr val="000000"/>
                          </a:solidFill>
                          <a:effectLst/>
                          <a:latin typeface="Century Gothic" panose="020B0502020202020204" pitchFamily="34" charset="0"/>
                        </a:rPr>
                        <a:t>descansa</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rests</a:t>
                      </a:r>
                    </a:p>
                  </a:txBody>
                  <a:tcPr marL="90000" marR="90000" marT="36000" marB="36000" anchor="ctr"/>
                </a:tc>
                <a:extLst>
                  <a:ext uri="{0D108BD9-81ED-4DB2-BD59-A6C34878D82A}">
                    <a16:rowId xmlns:a16="http://schemas.microsoft.com/office/drawing/2014/main" val="10001"/>
                  </a:ext>
                </a:extLst>
              </a:tr>
              <a:tr h="295672">
                <a:tc>
                  <a:txBody>
                    <a:bodyPr/>
                    <a:lstStyle/>
                    <a:p>
                      <a:pPr algn="ctr" fontAlgn="ctr"/>
                      <a:r>
                        <a:rPr lang="en-GB" sz="1400" b="0" i="0" u="none" strike="noStrike">
                          <a:solidFill>
                            <a:srgbClr val="000000"/>
                          </a:solidFill>
                          <a:effectLst/>
                          <a:latin typeface="Century Gothic" panose="020B0502020202020204" pitchFamily="34" charset="0"/>
                        </a:rPr>
                        <a:t>128</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hacer</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to do, make</a:t>
                      </a:r>
                    </a:p>
                  </a:txBody>
                  <a:tcPr marL="90000" marR="90000" marT="36000" marB="36000" anchor="ctr"/>
                </a:tc>
                <a:extLst>
                  <a:ext uri="{0D108BD9-81ED-4DB2-BD59-A6C34878D82A}">
                    <a16:rowId xmlns:a16="http://schemas.microsoft.com/office/drawing/2014/main" val="10002"/>
                  </a:ext>
                </a:extLst>
              </a:tr>
              <a:tr h="295672">
                <a:tc>
                  <a:txBody>
                    <a:bodyPr/>
                    <a:lstStyle/>
                    <a:p>
                      <a:pPr algn="ctr" fontAlgn="ctr"/>
                      <a:r>
                        <a:rPr lang="en-GB" sz="1400" b="0" i="0" u="none" strike="noStrike">
                          <a:solidFill>
                            <a:srgbClr val="000000"/>
                          </a:solidFill>
                          <a:effectLst/>
                          <a:latin typeface="Century Gothic" panose="020B0502020202020204" pitchFamily="34" charset="0"/>
                        </a:rPr>
                        <a:t>129</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hace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does, makes </a:t>
                      </a:r>
                    </a:p>
                  </a:txBody>
                  <a:tcPr marL="90000" marR="90000" marT="36000" marB="36000" anchor="ctr"/>
                </a:tc>
                <a:extLst>
                  <a:ext uri="{0D108BD9-81ED-4DB2-BD59-A6C34878D82A}">
                    <a16:rowId xmlns:a16="http://schemas.microsoft.com/office/drawing/2014/main" val="10003"/>
                  </a:ext>
                </a:extLst>
              </a:tr>
              <a:tr h="516743">
                <a:tc>
                  <a:txBody>
                    <a:bodyPr/>
                    <a:lstStyle/>
                    <a:p>
                      <a:pPr algn="ctr" fontAlgn="ctr"/>
                      <a:r>
                        <a:rPr lang="en-GB" sz="1400" b="0" i="0" u="none" strike="noStrike">
                          <a:solidFill>
                            <a:srgbClr val="000000"/>
                          </a:solidFill>
                          <a:effectLst/>
                          <a:latin typeface="Century Gothic" panose="020B0502020202020204" pitchFamily="34" charset="0"/>
                        </a:rPr>
                        <a:t>130</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mañana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morning, tomorrow</a:t>
                      </a:r>
                    </a:p>
                  </a:txBody>
                  <a:tcPr marL="90000" marR="90000" marT="36000" marB="36000" anchor="ctr"/>
                </a:tc>
                <a:extLst>
                  <a:ext uri="{0D108BD9-81ED-4DB2-BD59-A6C34878D82A}">
                    <a16:rowId xmlns:a16="http://schemas.microsoft.com/office/drawing/2014/main" val="10004"/>
                  </a:ext>
                </a:extLst>
              </a:tr>
              <a:tr h="295672">
                <a:tc>
                  <a:txBody>
                    <a:bodyPr/>
                    <a:lstStyle/>
                    <a:p>
                      <a:pPr algn="ctr" fontAlgn="ctr"/>
                      <a:r>
                        <a:rPr lang="en-GB" sz="1400" b="0" i="0" u="none" strike="noStrike">
                          <a:solidFill>
                            <a:srgbClr val="000000"/>
                          </a:solidFill>
                          <a:effectLst/>
                          <a:latin typeface="Century Gothic" panose="020B0502020202020204" pitchFamily="34" charset="0"/>
                        </a:rPr>
                        <a:t>131</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noche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night</a:t>
                      </a:r>
                    </a:p>
                  </a:txBody>
                  <a:tcPr marL="90000" marR="90000" marT="36000" marB="36000" anchor="ctr"/>
                </a:tc>
                <a:extLst>
                  <a:ext uri="{0D108BD9-81ED-4DB2-BD59-A6C34878D82A}">
                    <a16:rowId xmlns:a16="http://schemas.microsoft.com/office/drawing/2014/main" val="10005"/>
                  </a:ext>
                </a:extLst>
              </a:tr>
              <a:tr h="295672">
                <a:tc>
                  <a:txBody>
                    <a:bodyPr/>
                    <a:lstStyle/>
                    <a:p>
                      <a:pPr algn="ctr" fontAlgn="ctr"/>
                      <a:r>
                        <a:rPr lang="en-GB" sz="1400" b="0" i="0" u="none" strike="noStrike">
                          <a:solidFill>
                            <a:srgbClr val="000000"/>
                          </a:solidFill>
                          <a:effectLst/>
                          <a:latin typeface="Century Gothic" panose="020B0502020202020204" pitchFamily="34" charset="0"/>
                        </a:rPr>
                        <a:t>132</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trabajar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work,</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working</a:t>
                      </a:r>
                    </a:p>
                  </a:txBody>
                  <a:tcPr marL="90000" marR="90000" marT="36000" marB="36000" anchor="ctr"/>
                </a:tc>
                <a:extLst>
                  <a:ext uri="{0D108BD9-81ED-4DB2-BD59-A6C34878D82A}">
                    <a16:rowId xmlns:a16="http://schemas.microsoft.com/office/drawing/2014/main" val="10006"/>
                  </a:ext>
                </a:extLst>
              </a:tr>
              <a:tr h="295672">
                <a:tc>
                  <a:txBody>
                    <a:bodyPr/>
                    <a:lstStyle/>
                    <a:p>
                      <a:pPr algn="ctr" fontAlgn="ctr"/>
                      <a:r>
                        <a:rPr lang="en-GB" sz="1400" b="0" i="0" u="none" strike="noStrike">
                          <a:solidFill>
                            <a:srgbClr val="000000"/>
                          </a:solidFill>
                          <a:effectLst/>
                          <a:latin typeface="Century Gothic" panose="020B0502020202020204" pitchFamily="34" charset="0"/>
                        </a:rPr>
                        <a:t>133</a:t>
                      </a:r>
                    </a:p>
                  </a:txBody>
                  <a:tcPr marL="90000" marR="90000" marT="36000" marB="36000" anchor="ctr"/>
                </a:tc>
                <a:tc>
                  <a:txBody>
                    <a:bodyPr/>
                    <a:lstStyle/>
                    <a:p>
                      <a:pPr algn="l" fontAlgn="b"/>
                      <a:r>
                        <a:rPr lang="en-GB" sz="1400" b="0" i="0" u="none" strike="noStrike" dirty="0" err="1">
                          <a:solidFill>
                            <a:srgbClr val="000000"/>
                          </a:solidFill>
                          <a:effectLst/>
                          <a:latin typeface="Century Gothic" panose="020B0502020202020204" pitchFamily="34" charset="0"/>
                        </a:rPr>
                        <a:t>trabaja</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works </a:t>
                      </a:r>
                    </a:p>
                  </a:txBody>
                  <a:tcPr marL="90000" marR="90000" marT="36000" marB="36000" anchor="ctr"/>
                </a:tc>
                <a:extLst>
                  <a:ext uri="{0D108BD9-81ED-4DB2-BD59-A6C34878D82A}">
                    <a16:rowId xmlns:a16="http://schemas.microsoft.com/office/drawing/2014/main" val="10007"/>
                  </a:ext>
                </a:extLst>
              </a:tr>
              <a:tr h="295672">
                <a:tc>
                  <a:txBody>
                    <a:bodyPr/>
                    <a:lstStyle/>
                    <a:p>
                      <a:pPr algn="ctr" fontAlgn="ctr"/>
                      <a:r>
                        <a:rPr lang="en-GB" sz="1400" b="0" i="0" u="none" strike="noStrike">
                          <a:solidFill>
                            <a:srgbClr val="000000"/>
                          </a:solidFill>
                          <a:effectLst/>
                          <a:latin typeface="Century Gothic" panose="020B0502020202020204" pitchFamily="34" charset="0"/>
                        </a:rPr>
                        <a:t>134</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para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for</a:t>
                      </a:r>
                    </a:p>
                  </a:txBody>
                  <a:tcPr marL="90000" marR="90000" marT="36000" marB="36000" anchor="ctr"/>
                </a:tc>
                <a:extLst>
                  <a:ext uri="{0D108BD9-81ED-4DB2-BD59-A6C34878D82A}">
                    <a16:rowId xmlns:a16="http://schemas.microsoft.com/office/drawing/2014/main" val="10008"/>
                  </a:ext>
                </a:extLst>
              </a:tr>
              <a:tr h="295672">
                <a:tc>
                  <a:txBody>
                    <a:bodyPr/>
                    <a:lstStyle/>
                    <a:p>
                      <a:pPr algn="ctr" fontAlgn="ctr"/>
                      <a:r>
                        <a:rPr lang="en-GB" sz="1400" b="0" i="0" u="none" strike="noStrike">
                          <a:solidFill>
                            <a:srgbClr val="000000"/>
                          </a:solidFill>
                          <a:effectLst/>
                          <a:latin typeface="Century Gothic" panose="020B0502020202020204" pitchFamily="34" charset="0"/>
                        </a:rPr>
                        <a:t>135</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a:t>
                      </a:r>
                      <a:r>
                        <a:rPr lang="en-GB" sz="1400" b="0" i="0" u="none" strike="noStrike" dirty="0" err="1">
                          <a:solidFill>
                            <a:srgbClr val="000000"/>
                          </a:solidFill>
                          <a:effectLst/>
                          <a:latin typeface="Century Gothic" panose="020B0502020202020204" pitchFamily="34" charset="0"/>
                        </a:rPr>
                        <a:t>cual</a:t>
                      </a:r>
                      <a:r>
                        <a:rPr lang="en-GB" sz="1400" b="0" i="0" u="none" strike="noStrike" dirty="0">
                          <a:solidFill>
                            <a:srgbClr val="000000"/>
                          </a:solidFill>
                          <a:effectLst/>
                          <a:latin typeface="Century Gothic" panose="020B0502020202020204" pitchFamily="34" charset="0"/>
                        </a:rPr>
                        <a:t>?</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which?</a:t>
                      </a:r>
                    </a:p>
                  </a:txBody>
                  <a:tcPr marL="90000" marR="90000" marT="36000" marB="36000" anchor="ctr"/>
                </a:tc>
                <a:extLst>
                  <a:ext uri="{0D108BD9-81ED-4DB2-BD59-A6C34878D82A}">
                    <a16:rowId xmlns:a16="http://schemas.microsoft.com/office/drawing/2014/main" val="10009"/>
                  </a:ext>
                </a:extLst>
              </a:tr>
              <a:tr h="295672">
                <a:tc>
                  <a:txBody>
                    <a:bodyPr/>
                    <a:lstStyle/>
                    <a:p>
                      <a:pPr algn="ctr" fontAlgn="ctr"/>
                      <a:r>
                        <a:rPr lang="en-GB" sz="1400" b="0" i="0" u="none" strike="noStrike">
                          <a:solidFill>
                            <a:srgbClr val="000000"/>
                          </a:solidFill>
                          <a:effectLst/>
                          <a:latin typeface="Century Gothic" panose="020B0502020202020204" pitchFamily="34" charset="0"/>
                        </a:rPr>
                        <a:t>136</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¿cuánto?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how much?</a:t>
                      </a:r>
                    </a:p>
                  </a:txBody>
                  <a:tcPr marL="90000" marR="90000" marT="36000" marB="36000" anchor="ctr"/>
                </a:tc>
                <a:extLst>
                  <a:ext uri="{0D108BD9-81ED-4DB2-BD59-A6C34878D82A}">
                    <a16:rowId xmlns:a16="http://schemas.microsoft.com/office/drawing/2014/main" val="10010"/>
                  </a:ext>
                </a:extLst>
              </a:tr>
              <a:tr h="336104">
                <a:tc>
                  <a:txBody>
                    <a:bodyPr/>
                    <a:lstStyle/>
                    <a:p>
                      <a:pPr algn="ctr" fontAlgn="ctr"/>
                      <a:r>
                        <a:rPr lang="en-GB" sz="1400" b="0" i="0" u="none" strike="noStrike">
                          <a:solidFill>
                            <a:srgbClr val="000000"/>
                          </a:solidFill>
                          <a:effectLst/>
                          <a:latin typeface="Century Gothic" panose="020B0502020202020204" pitchFamily="34" charset="0"/>
                        </a:rPr>
                        <a:t>137</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a:t>
                      </a:r>
                      <a:r>
                        <a:rPr lang="en-GB" sz="1400" b="0" i="0" u="none" strike="noStrike" dirty="0" err="1">
                          <a:solidFill>
                            <a:srgbClr val="000000"/>
                          </a:solidFill>
                          <a:effectLst/>
                          <a:latin typeface="Century Gothic" panose="020B0502020202020204" pitchFamily="34" charset="0"/>
                        </a:rPr>
                        <a:t>cuántos</a:t>
                      </a:r>
                      <a:r>
                        <a:rPr lang="en-GB" sz="1400" b="0" i="0" u="none" strike="noStrike" dirty="0">
                          <a:solidFill>
                            <a:srgbClr val="000000"/>
                          </a:solidFill>
                          <a:effectLst/>
                          <a:latin typeface="Century Gothic" panose="020B0502020202020204" pitchFamily="34" charset="0"/>
                        </a:rPr>
                        <a:t>?</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how many?</a:t>
                      </a:r>
                    </a:p>
                  </a:txBody>
                  <a:tcPr marL="90000" marR="90000" marT="36000" marB="36000" anchor="ctr"/>
                </a:tc>
                <a:extLst>
                  <a:ext uri="{0D108BD9-81ED-4DB2-BD59-A6C34878D82A}">
                    <a16:rowId xmlns:a16="http://schemas.microsoft.com/office/drawing/2014/main" val="10011"/>
                  </a:ext>
                </a:extLst>
              </a:tr>
              <a:tr h="295672">
                <a:tc>
                  <a:txBody>
                    <a:bodyPr/>
                    <a:lstStyle/>
                    <a:p>
                      <a:pPr algn="ctr" fontAlgn="ctr"/>
                      <a:r>
                        <a:rPr lang="en-GB" sz="1400" b="0" i="0" u="none" strike="noStrike">
                          <a:solidFill>
                            <a:srgbClr val="000000"/>
                          </a:solidFill>
                          <a:effectLst/>
                          <a:latin typeface="Century Gothic" panose="020B0502020202020204" pitchFamily="34" charset="0"/>
                        </a:rPr>
                        <a:t>138</a:t>
                      </a:r>
                    </a:p>
                  </a:txBody>
                  <a:tcPr marL="90000" marR="90000" marT="36000" marB="36000" anchor="ctr"/>
                </a:tc>
                <a:tc>
                  <a:txBody>
                    <a:bodyPr/>
                    <a:lstStyle/>
                    <a:p>
                      <a:pPr algn="l" fontAlgn="b"/>
                      <a:r>
                        <a:rPr lang="en-GB" sz="1400" b="0" i="0" u="none" strike="noStrike" dirty="0" err="1">
                          <a:solidFill>
                            <a:srgbClr val="000000"/>
                          </a:solidFill>
                          <a:effectLst/>
                          <a:latin typeface="Century Gothic" panose="020B0502020202020204" pitchFamily="34" charset="0"/>
                        </a:rPr>
                        <a:t>necesario</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necessary</a:t>
                      </a:r>
                    </a:p>
                  </a:txBody>
                  <a:tcPr marL="90000" marR="90000" marT="36000" marB="36000" anchor="ctr"/>
                </a:tc>
                <a:extLst>
                  <a:ext uri="{0D108BD9-81ED-4DB2-BD59-A6C34878D82A}">
                    <a16:rowId xmlns:a16="http://schemas.microsoft.com/office/drawing/2014/main" val="10012"/>
                  </a:ext>
                </a:extLst>
              </a:tr>
              <a:tr h="406381">
                <a:tc>
                  <a:txBody>
                    <a:bodyPr/>
                    <a:lstStyle/>
                    <a:p>
                      <a:pPr algn="ctr" fontAlgn="ctr"/>
                      <a:r>
                        <a:rPr lang="en-GB" sz="1400" b="0" i="0" u="none" strike="noStrike">
                          <a:solidFill>
                            <a:srgbClr val="000000"/>
                          </a:solidFill>
                          <a:effectLst/>
                          <a:latin typeface="Century Gothic" panose="020B0502020202020204" pitchFamily="34" charset="0"/>
                        </a:rPr>
                        <a:t>139</a:t>
                      </a:r>
                    </a:p>
                  </a:txBody>
                  <a:tcPr marL="90000" marR="90000" marT="36000" marB="36000" anchor="ctr"/>
                </a:tc>
                <a:tc>
                  <a:txBody>
                    <a:bodyPr/>
                    <a:lstStyle/>
                    <a:p>
                      <a:pPr algn="l" fontAlgn="b"/>
                      <a:r>
                        <a:rPr lang="en-GB" sz="1400" b="0" i="0" u="none" strike="noStrike" dirty="0" err="1">
                          <a:solidFill>
                            <a:srgbClr val="000000"/>
                          </a:solidFill>
                          <a:effectLst/>
                          <a:latin typeface="Century Gothic" panose="020B0502020202020204" pitchFamily="34" charset="0"/>
                        </a:rPr>
                        <a:t>ganar</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win,</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winning</a:t>
                      </a:r>
                    </a:p>
                  </a:txBody>
                  <a:tcPr marL="90000" marR="90000" marT="36000" marB="36000" anchor="ctr"/>
                </a:tc>
                <a:extLst>
                  <a:ext uri="{0D108BD9-81ED-4DB2-BD59-A6C34878D82A}">
                    <a16:rowId xmlns:a16="http://schemas.microsoft.com/office/drawing/2014/main" val="10013"/>
                  </a:ext>
                </a:extLst>
              </a:tr>
              <a:tr h="295672">
                <a:tc>
                  <a:txBody>
                    <a:bodyPr/>
                    <a:lstStyle/>
                    <a:p>
                      <a:pPr algn="ctr" fontAlgn="ctr"/>
                      <a:r>
                        <a:rPr lang="en-GB" sz="1400" b="0" i="0" u="none" strike="noStrike">
                          <a:solidFill>
                            <a:srgbClr val="000000"/>
                          </a:solidFill>
                          <a:effectLst/>
                          <a:latin typeface="Century Gothic" panose="020B0502020202020204" pitchFamily="34" charset="0"/>
                        </a:rPr>
                        <a:t>140</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la comida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food</a:t>
                      </a:r>
                    </a:p>
                  </a:txBody>
                  <a:tcPr marL="90000" marR="90000" marT="36000" marB="36000" anchor="ctr"/>
                </a:tc>
                <a:extLst>
                  <a:ext uri="{0D108BD9-81ED-4DB2-BD59-A6C34878D82A}">
                    <a16:rowId xmlns:a16="http://schemas.microsoft.com/office/drawing/2014/main" val="10014"/>
                  </a:ext>
                </a:extLst>
              </a:tr>
              <a:tr h="295672">
                <a:tc>
                  <a:txBody>
                    <a:bodyPr/>
                    <a:lstStyle/>
                    <a:p>
                      <a:pPr algn="ctr" fontAlgn="ctr"/>
                      <a:r>
                        <a:rPr lang="en-GB" sz="1400" b="0" i="0" u="none" strike="noStrike">
                          <a:solidFill>
                            <a:srgbClr val="000000"/>
                          </a:solidFill>
                          <a:effectLst/>
                          <a:latin typeface="Century Gothic" panose="020B0502020202020204" pitchFamily="34" charset="0"/>
                        </a:rPr>
                        <a:t>141</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el campo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countryside</a:t>
                      </a:r>
                    </a:p>
                  </a:txBody>
                  <a:tcPr marL="90000" marR="90000" marT="36000" marB="36000" anchor="ctr"/>
                </a:tc>
                <a:extLst>
                  <a:ext uri="{0D108BD9-81ED-4DB2-BD59-A6C34878D82A}">
                    <a16:rowId xmlns:a16="http://schemas.microsoft.com/office/drawing/2014/main" val="10015"/>
                  </a:ext>
                </a:extLst>
              </a:tr>
              <a:tr h="295672">
                <a:tc>
                  <a:txBody>
                    <a:bodyPr/>
                    <a:lstStyle/>
                    <a:p>
                      <a:pPr algn="ctr" fontAlgn="ctr"/>
                      <a:r>
                        <a:rPr lang="en-GB" sz="1400" b="0" i="0" u="none" strike="noStrike">
                          <a:solidFill>
                            <a:srgbClr val="000000"/>
                          </a:solidFill>
                          <a:effectLst/>
                          <a:latin typeface="Century Gothic" panose="020B0502020202020204" pitchFamily="34" charset="0"/>
                        </a:rPr>
                        <a:t>142</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el </a:t>
                      </a:r>
                      <a:r>
                        <a:rPr lang="en-GB" sz="1400" b="0" i="0" u="none" strike="noStrike" dirty="0" err="1">
                          <a:solidFill>
                            <a:srgbClr val="000000"/>
                          </a:solidFill>
                          <a:effectLst/>
                          <a:latin typeface="Century Gothic" panose="020B0502020202020204" pitchFamily="34" charset="0"/>
                        </a:rPr>
                        <a:t>fútbol</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football</a:t>
                      </a:r>
                    </a:p>
                  </a:txBody>
                  <a:tcPr marL="90000" marR="90000" marT="36000" marB="36000" anchor="ctr"/>
                </a:tc>
                <a:extLst>
                  <a:ext uri="{0D108BD9-81ED-4DB2-BD59-A6C34878D82A}">
                    <a16:rowId xmlns:a16="http://schemas.microsoft.com/office/drawing/2014/main" val="10016"/>
                  </a:ext>
                </a:extLst>
              </a:tr>
              <a:tr h="295672">
                <a:tc>
                  <a:txBody>
                    <a:bodyPr/>
                    <a:lstStyle/>
                    <a:p>
                      <a:pPr algn="ctr" fontAlgn="ctr"/>
                      <a:r>
                        <a:rPr lang="en-GB" sz="1400" b="0" i="0" u="none" strike="noStrike">
                          <a:solidFill>
                            <a:srgbClr val="000000"/>
                          </a:solidFill>
                          <a:effectLst/>
                          <a:latin typeface="Century Gothic" panose="020B0502020202020204" pitchFamily="34" charset="0"/>
                        </a:rPr>
                        <a:t>143</a:t>
                      </a:r>
                    </a:p>
                  </a:txBody>
                  <a:tcPr marL="90000" marR="90000" marT="36000" marB="36000" anchor="ctr"/>
                </a:tc>
                <a:tc>
                  <a:txBody>
                    <a:bodyPr/>
                    <a:lstStyle/>
                    <a:p>
                      <a:pPr algn="l" fontAlgn="b"/>
                      <a:r>
                        <a:rPr lang="en-GB" sz="1400" b="0" i="0" u="none" strike="noStrike" dirty="0" err="1">
                          <a:solidFill>
                            <a:srgbClr val="000000"/>
                          </a:solidFill>
                          <a:effectLst/>
                          <a:latin typeface="Century Gothic" panose="020B0502020202020204" pitchFamily="34" charset="0"/>
                        </a:rPr>
                        <a:t>una</a:t>
                      </a:r>
                      <a:r>
                        <a:rPr lang="en-GB" sz="1400" b="0" i="0" u="none" strike="noStrike" dirty="0">
                          <a:solidFill>
                            <a:srgbClr val="000000"/>
                          </a:solidFill>
                          <a:effectLst/>
                          <a:latin typeface="Century Gothic" panose="020B0502020202020204" pitchFamily="34" charset="0"/>
                        </a:rPr>
                        <a:t> </a:t>
                      </a:r>
                      <a:r>
                        <a:rPr lang="en-GB" sz="1400" b="0" i="0" u="none" strike="noStrike" dirty="0" err="1">
                          <a:solidFill>
                            <a:srgbClr val="000000"/>
                          </a:solidFill>
                          <a:effectLst/>
                          <a:latin typeface="Century Gothic" panose="020B0502020202020204" pitchFamily="34" charset="0"/>
                        </a:rPr>
                        <a:t>historia</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 story</a:t>
                      </a:r>
                    </a:p>
                  </a:txBody>
                  <a:tcPr marL="90000" marR="90000" marT="36000" marB="36000" anchor="ctr"/>
                </a:tc>
                <a:extLst>
                  <a:ext uri="{0D108BD9-81ED-4DB2-BD59-A6C34878D82A}">
                    <a16:rowId xmlns:a16="http://schemas.microsoft.com/office/drawing/2014/main" val="10017"/>
                  </a:ext>
                </a:extLst>
              </a:tr>
              <a:tr h="295672">
                <a:tc>
                  <a:txBody>
                    <a:bodyPr/>
                    <a:lstStyle/>
                    <a:p>
                      <a:pPr algn="ctr" fontAlgn="ctr"/>
                      <a:r>
                        <a:rPr lang="en-GB" sz="1400" b="0" i="0" u="none" strike="noStrike">
                          <a:solidFill>
                            <a:srgbClr val="000000"/>
                          </a:solidFill>
                          <a:effectLst/>
                          <a:latin typeface="Century Gothic" panose="020B0502020202020204" pitchFamily="34" charset="0"/>
                        </a:rPr>
                        <a:t>144</a:t>
                      </a:r>
                    </a:p>
                  </a:txBody>
                  <a:tcPr marL="90000" marR="90000" marT="36000" marB="36000" anchor="ctr"/>
                </a:tc>
                <a:tc>
                  <a:txBody>
                    <a:bodyPr/>
                    <a:lstStyle/>
                    <a:p>
                      <a:pPr algn="l" fontAlgn="b"/>
                      <a:r>
                        <a:rPr lang="en-GB" sz="1400" b="0" i="0" u="none" strike="noStrike" dirty="0" err="1">
                          <a:solidFill>
                            <a:srgbClr val="000000"/>
                          </a:solidFill>
                          <a:effectLst/>
                          <a:latin typeface="Century Gothic" panose="020B0502020202020204" pitchFamily="34" charset="0"/>
                        </a:rPr>
                        <a:t>jugar</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play, playing</a:t>
                      </a:r>
                    </a:p>
                  </a:txBody>
                  <a:tcPr marL="90000" marR="90000" marT="36000" marB="36000" anchor="ctr"/>
                </a:tc>
                <a:extLst>
                  <a:ext uri="{0D108BD9-81ED-4DB2-BD59-A6C34878D82A}">
                    <a16:rowId xmlns:a16="http://schemas.microsoft.com/office/drawing/2014/main" val="10018"/>
                  </a:ext>
                </a:extLst>
              </a:tr>
              <a:tr h="295672">
                <a:tc>
                  <a:txBody>
                    <a:bodyPr/>
                    <a:lstStyle/>
                    <a:p>
                      <a:pPr algn="ctr" fontAlgn="ctr"/>
                      <a:r>
                        <a:rPr lang="en-GB" sz="1400" b="0" i="0" u="none" strike="noStrike">
                          <a:solidFill>
                            <a:srgbClr val="000000"/>
                          </a:solidFill>
                          <a:effectLst/>
                          <a:latin typeface="Century Gothic" panose="020B0502020202020204" pitchFamily="34" charset="0"/>
                        </a:rPr>
                        <a:t>145</a:t>
                      </a:r>
                    </a:p>
                  </a:txBody>
                  <a:tcPr marL="90000" marR="90000" marT="36000" marB="36000" anchor="ctr"/>
                </a:tc>
                <a:tc>
                  <a:txBody>
                    <a:bodyPr/>
                    <a:lstStyle/>
                    <a:p>
                      <a:pPr algn="l" fontAlgn="b"/>
                      <a:r>
                        <a:rPr lang="en-GB" sz="1400" b="0" i="0" u="none" strike="noStrike" dirty="0" err="1">
                          <a:solidFill>
                            <a:srgbClr val="000000"/>
                          </a:solidFill>
                          <a:effectLst/>
                          <a:latin typeface="Century Gothic" panose="020B0502020202020204" pitchFamily="34" charset="0"/>
                        </a:rPr>
                        <a:t>juega</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plays</a:t>
                      </a:r>
                    </a:p>
                  </a:txBody>
                  <a:tcPr marL="90000" marR="90000" marT="36000" marB="36000" anchor="ctr"/>
                </a:tc>
                <a:extLst>
                  <a:ext uri="{0D108BD9-81ED-4DB2-BD59-A6C34878D82A}">
                    <a16:rowId xmlns:a16="http://schemas.microsoft.com/office/drawing/2014/main" val="10019"/>
                  </a:ext>
                </a:extLst>
              </a:tr>
              <a:tr h="295672">
                <a:tc>
                  <a:txBody>
                    <a:bodyPr/>
                    <a:lstStyle/>
                    <a:p>
                      <a:pPr algn="ctr" fontAlgn="ctr"/>
                      <a:r>
                        <a:rPr lang="en-GB" sz="1400" b="0" i="0" u="none" strike="noStrike">
                          <a:solidFill>
                            <a:srgbClr val="000000"/>
                          </a:solidFill>
                          <a:effectLst/>
                          <a:latin typeface="Century Gothic" panose="020B0502020202020204" pitchFamily="34" charset="0"/>
                        </a:rPr>
                        <a:t>146</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la </a:t>
                      </a:r>
                      <a:r>
                        <a:rPr lang="en-GB" sz="1400" b="0" i="0" u="none" strike="noStrike" dirty="0" err="1">
                          <a:solidFill>
                            <a:srgbClr val="000000"/>
                          </a:solidFill>
                          <a:effectLst/>
                          <a:latin typeface="Century Gothic" panose="020B0502020202020204" pitchFamily="34" charset="0"/>
                        </a:rPr>
                        <a:t>religión</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religion</a:t>
                      </a:r>
                    </a:p>
                  </a:txBody>
                  <a:tcPr marL="90000" marR="90000" marT="36000" marB="36000" anchor="ctr"/>
                </a:tc>
                <a:extLst>
                  <a:ext uri="{0D108BD9-81ED-4DB2-BD59-A6C34878D82A}">
                    <a16:rowId xmlns:a16="http://schemas.microsoft.com/office/drawing/2014/main" val="10020"/>
                  </a:ext>
                </a:extLst>
              </a:tr>
              <a:tr h="295672">
                <a:tc>
                  <a:txBody>
                    <a:bodyPr/>
                    <a:lstStyle/>
                    <a:p>
                      <a:pPr algn="ctr" fontAlgn="ctr"/>
                      <a:r>
                        <a:rPr lang="en-GB" sz="1400" b="0" i="0" u="none" strike="noStrike">
                          <a:solidFill>
                            <a:srgbClr val="000000"/>
                          </a:solidFill>
                          <a:effectLst/>
                          <a:latin typeface="Century Gothic" panose="020B0502020202020204" pitchFamily="34" charset="0"/>
                        </a:rPr>
                        <a:t>147</a:t>
                      </a:r>
                    </a:p>
                  </a:txBody>
                  <a:tcPr marL="90000" marR="90000" marT="36000" marB="36000" anchor="ctr"/>
                </a:tc>
                <a:tc>
                  <a:txBody>
                    <a:bodyPr/>
                    <a:lstStyle/>
                    <a:p>
                      <a:pPr algn="l" fontAlgn="b"/>
                      <a:r>
                        <a:rPr lang="en-GB" sz="1400" b="0" i="0" u="none" strike="noStrike" dirty="0" err="1">
                          <a:solidFill>
                            <a:srgbClr val="000000"/>
                          </a:solidFill>
                          <a:effectLst/>
                          <a:latin typeface="Century Gothic" panose="020B0502020202020204" pitchFamily="34" charset="0"/>
                        </a:rPr>
                        <a:t>participar</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participate</a:t>
                      </a:r>
                    </a:p>
                  </a:txBody>
                  <a:tcPr marL="90000" marR="90000" marT="36000" marB="36000" anchor="ctr"/>
                </a:tc>
                <a:extLst>
                  <a:ext uri="{0D108BD9-81ED-4DB2-BD59-A6C34878D82A}">
                    <a16:rowId xmlns:a16="http://schemas.microsoft.com/office/drawing/2014/main" val="10021"/>
                  </a:ext>
                </a:extLst>
              </a:tr>
              <a:tr h="295672">
                <a:tc>
                  <a:txBody>
                    <a:bodyPr/>
                    <a:lstStyle/>
                    <a:p>
                      <a:pPr algn="ctr" fontAlgn="ctr"/>
                      <a:r>
                        <a:rPr lang="en-GB" sz="1400" b="0" i="0" u="none" strike="noStrike">
                          <a:solidFill>
                            <a:srgbClr val="000000"/>
                          </a:solidFill>
                          <a:effectLst/>
                          <a:latin typeface="Century Gothic" panose="020B0502020202020204" pitchFamily="34" charset="0"/>
                        </a:rPr>
                        <a:t>148</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solo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alone</a:t>
                      </a:r>
                    </a:p>
                  </a:txBody>
                  <a:tcPr marL="90000" marR="90000" marT="36000" marB="36000" anchor="ctr"/>
                </a:tc>
                <a:extLst>
                  <a:ext uri="{0D108BD9-81ED-4DB2-BD59-A6C34878D82A}">
                    <a16:rowId xmlns:a16="http://schemas.microsoft.com/office/drawing/2014/main" val="10022"/>
                  </a:ext>
                </a:extLst>
              </a:tr>
              <a:tr h="295672">
                <a:tc>
                  <a:txBody>
                    <a:bodyPr/>
                    <a:lstStyle/>
                    <a:p>
                      <a:pPr algn="ctr" fontAlgn="ctr"/>
                      <a:r>
                        <a:rPr lang="en-GB" sz="1400" b="0" i="0" u="none" strike="noStrike">
                          <a:solidFill>
                            <a:srgbClr val="000000"/>
                          </a:solidFill>
                          <a:effectLst/>
                          <a:latin typeface="Century Gothic" panose="020B0502020202020204" pitchFamily="34" charset="0"/>
                        </a:rPr>
                        <a:t>149</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sacar</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to take (out) </a:t>
                      </a:r>
                    </a:p>
                  </a:txBody>
                  <a:tcPr marL="90000" marR="90000" marT="36000" marB="36000" anchor="ctr"/>
                </a:tc>
                <a:extLst>
                  <a:ext uri="{0D108BD9-81ED-4DB2-BD59-A6C34878D82A}">
                    <a16:rowId xmlns:a16="http://schemas.microsoft.com/office/drawing/2014/main" val="10023"/>
                  </a:ext>
                </a:extLst>
              </a:tr>
              <a:tr h="295672">
                <a:tc>
                  <a:txBody>
                    <a:bodyPr/>
                    <a:lstStyle/>
                    <a:p>
                      <a:pPr algn="ctr" fontAlgn="ctr"/>
                      <a:r>
                        <a:rPr lang="en-GB" sz="1400" b="0" i="0" u="none" strike="noStrike" dirty="0">
                          <a:solidFill>
                            <a:srgbClr val="000000"/>
                          </a:solidFill>
                          <a:effectLst/>
                          <a:latin typeface="Century Gothic" panose="020B0502020202020204" pitchFamily="34" charset="0"/>
                        </a:rPr>
                        <a:t>150</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saca</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takes (out) </a:t>
                      </a:r>
                    </a:p>
                  </a:txBody>
                  <a:tcPr marL="90000" marR="90000" marT="36000" marB="36000" anchor="ctr"/>
                </a:tc>
                <a:extLst>
                  <a:ext uri="{0D108BD9-81ED-4DB2-BD59-A6C34878D82A}">
                    <a16:rowId xmlns:a16="http://schemas.microsoft.com/office/drawing/2014/main" val="10024"/>
                  </a:ext>
                </a:extLst>
              </a:tr>
            </a:tbl>
          </a:graphicData>
        </a:graphic>
      </p:graphicFrame>
      <p:pic>
        <p:nvPicPr>
          <p:cNvPr id="6" name="Picture 5"/>
          <p:cNvPicPr>
            <a:picLocks noChangeAspect="1"/>
          </p:cNvPicPr>
          <p:nvPr/>
        </p:nvPicPr>
        <p:blipFill>
          <a:blip r:embed="rId2"/>
          <a:stretch>
            <a:fillRect/>
          </a:stretch>
        </p:blipFill>
        <p:spPr>
          <a:xfrm>
            <a:off x="4168602" y="62339"/>
            <a:ext cx="844574" cy="870967"/>
          </a:xfrm>
          <a:prstGeom prst="rect">
            <a:avLst/>
          </a:prstGeom>
        </p:spPr>
      </p:pic>
      <p:pic>
        <p:nvPicPr>
          <p:cNvPr id="7" name="Picture 6"/>
          <p:cNvPicPr>
            <a:picLocks noChangeAspect="1"/>
          </p:cNvPicPr>
          <p:nvPr/>
        </p:nvPicPr>
        <p:blipFill>
          <a:blip r:embed="rId3"/>
          <a:stretch>
            <a:fillRect/>
          </a:stretch>
        </p:blipFill>
        <p:spPr>
          <a:xfrm>
            <a:off x="5013176" y="228224"/>
            <a:ext cx="1641792" cy="669087"/>
          </a:xfrm>
          <a:prstGeom prst="rect">
            <a:avLst/>
          </a:prstGeom>
        </p:spPr>
      </p:pic>
      <p:sp>
        <p:nvSpPr>
          <p:cNvPr id="8" name="Title 7">
            <a:extLst>
              <a:ext uri="{FF2B5EF4-FFF2-40B4-BE49-F238E27FC236}">
                <a16:creationId xmlns:a16="http://schemas.microsoft.com/office/drawing/2014/main" id="{9DF53BAC-3CD9-5E4A-B5EC-6E4594A7D899}"/>
              </a:ext>
            </a:extLst>
          </p:cNvPr>
          <p:cNvSpPr>
            <a:spLocks noGrp="1"/>
          </p:cNvSpPr>
          <p:nvPr>
            <p:ph type="title"/>
          </p:nvPr>
        </p:nvSpPr>
        <p:spPr>
          <a:xfrm>
            <a:off x="-94390" y="381124"/>
            <a:ext cx="2510036" cy="459710"/>
          </a:xfrm>
        </p:spPr>
        <p:txBody>
          <a:bodyPr/>
          <a:lstStyle/>
          <a:p>
            <a:r>
              <a:rPr lang="en-GB" sz="2200" b="1" dirty="0">
                <a:latin typeface="Century Gothic" panose="020B0502020202020204" pitchFamily="34" charset="0"/>
              </a:rPr>
              <a:t>Stage 2: Cont’d</a:t>
            </a:r>
            <a:endParaRPr lang="en-US" sz="2200" dirty="0"/>
          </a:p>
        </p:txBody>
      </p:sp>
      <p:sp>
        <p:nvSpPr>
          <p:cNvPr id="5" name="Slide Number Placeholder 4">
            <a:extLst>
              <a:ext uri="{FF2B5EF4-FFF2-40B4-BE49-F238E27FC236}">
                <a16:creationId xmlns:a16="http://schemas.microsoft.com/office/drawing/2014/main" id="{5AFF1424-F24B-40E4-B485-4C09A3E8EE1D}"/>
              </a:ext>
            </a:extLst>
          </p:cNvPr>
          <p:cNvSpPr>
            <a:spLocks noGrp="1"/>
          </p:cNvSpPr>
          <p:nvPr>
            <p:ph type="sldNum" sz="quarter" idx="12"/>
          </p:nvPr>
        </p:nvSpPr>
        <p:spPr/>
        <p:txBody>
          <a:bodyPr/>
          <a:lstStyle/>
          <a:p>
            <a:r>
              <a:rPr lang="en-GB" altLang="en-US" dirty="0"/>
              <a:t>49</a:t>
            </a:r>
          </a:p>
        </p:txBody>
      </p:sp>
    </p:spTree>
    <p:extLst>
      <p:ext uri="{BB962C8B-B14F-4D97-AF65-F5344CB8AC3E}">
        <p14:creationId xmlns:p14="http://schemas.microsoft.com/office/powerpoint/2010/main" val="1511687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95413152"/>
              </p:ext>
            </p:extLst>
          </p:nvPr>
        </p:nvGraphicFramePr>
        <p:xfrm>
          <a:off x="122741" y="835696"/>
          <a:ext cx="3018227" cy="8202440"/>
        </p:xfrm>
        <a:graphic>
          <a:graphicData uri="http://schemas.openxmlformats.org/drawingml/2006/table">
            <a:tbl>
              <a:tblPr>
                <a:tableStyleId>{ED083AE6-46FA-4A59-8FB0-9F97EB10719F}</a:tableStyleId>
              </a:tblPr>
              <a:tblGrid>
                <a:gridCol w="50405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90035">
                  <a:extLst>
                    <a:ext uri="{9D8B030D-6E8A-4147-A177-3AD203B41FA5}">
                      <a16:colId xmlns:a16="http://schemas.microsoft.com/office/drawing/2014/main" val="20002"/>
                    </a:ext>
                  </a:extLst>
                </a:gridCol>
              </a:tblGrid>
              <a:tr h="285442">
                <a:tc>
                  <a:txBody>
                    <a:bodyPr/>
                    <a:lstStyle/>
                    <a:p>
                      <a:pPr>
                        <a:lnSpc>
                          <a:spcPct val="107000"/>
                        </a:lnSpc>
                        <a:spcAft>
                          <a:spcPts val="0"/>
                        </a:spcAft>
                      </a:pPr>
                      <a:r>
                        <a:rPr lang="en-GB" sz="1400" dirty="0">
                          <a:effectLst/>
                          <a:latin typeface="Century Gothic" panose="020B0502020202020204" pitchFamily="34" charset="0"/>
                        </a:rPr>
                        <a:t>151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la </a:t>
                      </a:r>
                      <a:r>
                        <a:rPr lang="en-GB" sz="1400" b="0" i="0" u="none" strike="noStrike" dirty="0" err="1">
                          <a:solidFill>
                            <a:srgbClr val="000000"/>
                          </a:solidFill>
                          <a:effectLst/>
                          <a:latin typeface="Century Gothic" panose="020B0502020202020204" pitchFamily="34" charset="0"/>
                        </a:rPr>
                        <a:t>semana</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week</a:t>
                      </a:r>
                    </a:p>
                  </a:txBody>
                  <a:tcPr marL="90000" marR="90000" marT="36000" marB="36000" anchor="ctr"/>
                </a:tc>
                <a:extLst>
                  <a:ext uri="{0D108BD9-81ED-4DB2-BD59-A6C34878D82A}">
                    <a16:rowId xmlns:a16="http://schemas.microsoft.com/office/drawing/2014/main" val="10000"/>
                  </a:ext>
                </a:extLst>
              </a:tr>
              <a:tr h="285442">
                <a:tc>
                  <a:txBody>
                    <a:bodyPr/>
                    <a:lstStyle/>
                    <a:p>
                      <a:pPr>
                        <a:lnSpc>
                          <a:spcPct val="107000"/>
                        </a:lnSpc>
                        <a:spcAft>
                          <a:spcPts val="0"/>
                        </a:spcAft>
                      </a:pPr>
                      <a:r>
                        <a:rPr lang="en-GB" sz="1400">
                          <a:effectLst/>
                          <a:latin typeface="Century Gothic" panose="020B0502020202020204" pitchFamily="34" charset="0"/>
                        </a:rPr>
                        <a:t>152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coche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car</a:t>
                      </a:r>
                    </a:p>
                  </a:txBody>
                  <a:tcPr marL="90000" marR="90000" marT="36000" marB="36000" anchor="ctr"/>
                </a:tc>
                <a:extLst>
                  <a:ext uri="{0D108BD9-81ED-4DB2-BD59-A6C34878D82A}">
                    <a16:rowId xmlns:a16="http://schemas.microsoft.com/office/drawing/2014/main" val="10001"/>
                  </a:ext>
                </a:extLst>
              </a:tr>
              <a:tr h="285442">
                <a:tc>
                  <a:txBody>
                    <a:bodyPr/>
                    <a:lstStyle/>
                    <a:p>
                      <a:pPr>
                        <a:lnSpc>
                          <a:spcPct val="107000"/>
                        </a:lnSpc>
                        <a:spcAft>
                          <a:spcPts val="0"/>
                        </a:spcAft>
                      </a:pPr>
                      <a:r>
                        <a:rPr lang="en-GB" sz="1400">
                          <a:effectLst/>
                          <a:latin typeface="Century Gothic" panose="020B0502020202020204" pitchFamily="34" charset="0"/>
                        </a:rPr>
                        <a:t>153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cerca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near</a:t>
                      </a:r>
                    </a:p>
                  </a:txBody>
                  <a:tcPr marL="90000" marR="90000" marT="36000" marB="36000" anchor="ctr"/>
                </a:tc>
                <a:extLst>
                  <a:ext uri="{0D108BD9-81ED-4DB2-BD59-A6C34878D82A}">
                    <a16:rowId xmlns:a16="http://schemas.microsoft.com/office/drawing/2014/main" val="10002"/>
                  </a:ext>
                </a:extLst>
              </a:tr>
              <a:tr h="285442">
                <a:tc>
                  <a:txBody>
                    <a:bodyPr/>
                    <a:lstStyle/>
                    <a:p>
                      <a:pPr>
                        <a:lnSpc>
                          <a:spcPct val="107000"/>
                        </a:lnSpc>
                        <a:spcAft>
                          <a:spcPts val="0"/>
                        </a:spcAft>
                      </a:pPr>
                      <a:r>
                        <a:rPr lang="en-GB" sz="1400">
                          <a:effectLst/>
                          <a:latin typeface="Century Gothic" panose="020B0502020202020204" pitchFamily="34" charset="0"/>
                        </a:rPr>
                        <a:t>154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montaña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mountain</a:t>
                      </a:r>
                    </a:p>
                  </a:txBody>
                  <a:tcPr marL="90000" marR="90000" marT="36000" marB="36000" anchor="ctr"/>
                </a:tc>
                <a:extLst>
                  <a:ext uri="{0D108BD9-81ED-4DB2-BD59-A6C34878D82A}">
                    <a16:rowId xmlns:a16="http://schemas.microsoft.com/office/drawing/2014/main" val="10003"/>
                  </a:ext>
                </a:extLst>
              </a:tr>
              <a:tr h="285442">
                <a:tc>
                  <a:txBody>
                    <a:bodyPr/>
                    <a:lstStyle/>
                    <a:p>
                      <a:pPr>
                        <a:lnSpc>
                          <a:spcPct val="107000"/>
                        </a:lnSpc>
                        <a:spcAft>
                          <a:spcPts val="0"/>
                        </a:spcAft>
                      </a:pPr>
                      <a:r>
                        <a:rPr lang="en-GB" sz="1400">
                          <a:effectLst/>
                          <a:latin typeface="Century Gothic" panose="020B0502020202020204" pitchFamily="34" charset="0"/>
                        </a:rPr>
                        <a:t>155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durante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during</a:t>
                      </a:r>
                    </a:p>
                  </a:txBody>
                  <a:tcPr marL="90000" marR="90000" marT="36000" marB="36000" anchor="ctr"/>
                </a:tc>
                <a:extLst>
                  <a:ext uri="{0D108BD9-81ED-4DB2-BD59-A6C34878D82A}">
                    <a16:rowId xmlns:a16="http://schemas.microsoft.com/office/drawing/2014/main" val="10004"/>
                  </a:ext>
                </a:extLst>
              </a:tr>
              <a:tr h="474072">
                <a:tc>
                  <a:txBody>
                    <a:bodyPr/>
                    <a:lstStyle/>
                    <a:p>
                      <a:pPr>
                        <a:lnSpc>
                          <a:spcPct val="107000"/>
                        </a:lnSpc>
                        <a:spcAft>
                          <a:spcPts val="0"/>
                        </a:spcAft>
                      </a:pPr>
                      <a:r>
                        <a:rPr lang="en-GB" sz="1400">
                          <a:effectLst/>
                          <a:latin typeface="Century Gothic" panose="020B0502020202020204" pitchFamily="34" charset="0"/>
                        </a:rPr>
                        <a:t>156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mirar</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to watch, look at</a:t>
                      </a:r>
                    </a:p>
                  </a:txBody>
                  <a:tcPr marL="90000" marR="90000" marT="36000" marB="36000" anchor="ctr"/>
                </a:tc>
                <a:extLst>
                  <a:ext uri="{0D108BD9-81ED-4DB2-BD59-A6C34878D82A}">
                    <a16:rowId xmlns:a16="http://schemas.microsoft.com/office/drawing/2014/main" val="10005"/>
                  </a:ext>
                </a:extLst>
              </a:tr>
              <a:tr h="474072">
                <a:tc>
                  <a:txBody>
                    <a:bodyPr/>
                    <a:lstStyle/>
                    <a:p>
                      <a:pPr>
                        <a:lnSpc>
                          <a:spcPct val="107000"/>
                        </a:lnSpc>
                        <a:spcAft>
                          <a:spcPts val="0"/>
                        </a:spcAft>
                      </a:pPr>
                      <a:r>
                        <a:rPr lang="en-GB" sz="1400">
                          <a:effectLst/>
                          <a:latin typeface="Century Gothic" panose="020B0502020202020204" pitchFamily="34" charset="0"/>
                        </a:rPr>
                        <a:t>157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mira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watches, looks at</a:t>
                      </a:r>
                    </a:p>
                  </a:txBody>
                  <a:tcPr marL="90000" marR="90000" marT="36000" marB="36000" anchor="ctr"/>
                </a:tc>
                <a:extLst>
                  <a:ext uri="{0D108BD9-81ED-4DB2-BD59-A6C34878D82A}">
                    <a16:rowId xmlns:a16="http://schemas.microsoft.com/office/drawing/2014/main" val="10006"/>
                  </a:ext>
                </a:extLst>
              </a:tr>
              <a:tr h="285442">
                <a:tc>
                  <a:txBody>
                    <a:bodyPr/>
                    <a:lstStyle/>
                    <a:p>
                      <a:pPr>
                        <a:lnSpc>
                          <a:spcPct val="107000"/>
                        </a:lnSpc>
                        <a:spcAft>
                          <a:spcPts val="0"/>
                        </a:spcAft>
                      </a:pPr>
                      <a:r>
                        <a:rPr lang="en-GB" sz="1400">
                          <a:effectLst/>
                          <a:latin typeface="Century Gothic" panose="020B0502020202020204" pitchFamily="34" charset="0"/>
                        </a:rPr>
                        <a:t>158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televisión</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TV</a:t>
                      </a:r>
                    </a:p>
                  </a:txBody>
                  <a:tcPr marL="90000" marR="90000" marT="36000" marB="36000" anchor="ctr"/>
                </a:tc>
                <a:extLst>
                  <a:ext uri="{0D108BD9-81ED-4DB2-BD59-A6C34878D82A}">
                    <a16:rowId xmlns:a16="http://schemas.microsoft.com/office/drawing/2014/main" val="10007"/>
                  </a:ext>
                </a:extLst>
              </a:tr>
              <a:tr h="285442">
                <a:tc>
                  <a:txBody>
                    <a:bodyPr/>
                    <a:lstStyle/>
                    <a:p>
                      <a:pPr>
                        <a:lnSpc>
                          <a:spcPct val="107000"/>
                        </a:lnSpc>
                        <a:spcAft>
                          <a:spcPts val="0"/>
                        </a:spcAft>
                      </a:pPr>
                      <a:r>
                        <a:rPr lang="en-GB" sz="1400">
                          <a:effectLst/>
                          <a:latin typeface="Century Gothic" panose="020B0502020202020204" pitchFamily="34" charset="0"/>
                        </a:rPr>
                        <a:t>159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julio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July</a:t>
                      </a:r>
                    </a:p>
                  </a:txBody>
                  <a:tcPr marL="90000" marR="90000" marT="36000" marB="36000" anchor="ctr"/>
                </a:tc>
                <a:extLst>
                  <a:ext uri="{0D108BD9-81ED-4DB2-BD59-A6C34878D82A}">
                    <a16:rowId xmlns:a16="http://schemas.microsoft.com/office/drawing/2014/main" val="10008"/>
                  </a:ext>
                </a:extLst>
              </a:tr>
              <a:tr h="285442">
                <a:tc>
                  <a:txBody>
                    <a:bodyPr/>
                    <a:lstStyle/>
                    <a:p>
                      <a:pPr>
                        <a:lnSpc>
                          <a:spcPct val="107000"/>
                        </a:lnSpc>
                        <a:spcAft>
                          <a:spcPts val="0"/>
                        </a:spcAft>
                      </a:pPr>
                      <a:r>
                        <a:rPr lang="en-GB" sz="1400">
                          <a:effectLst/>
                          <a:latin typeface="Century Gothic" panose="020B0502020202020204" pitchFamily="34" charset="0"/>
                        </a:rPr>
                        <a:t>160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viajar</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to travel</a:t>
                      </a:r>
                    </a:p>
                  </a:txBody>
                  <a:tcPr marL="90000" marR="90000" marT="36000" marB="36000" anchor="ctr"/>
                </a:tc>
                <a:extLst>
                  <a:ext uri="{0D108BD9-81ED-4DB2-BD59-A6C34878D82A}">
                    <a16:rowId xmlns:a16="http://schemas.microsoft.com/office/drawing/2014/main" val="10009"/>
                  </a:ext>
                </a:extLst>
              </a:tr>
              <a:tr h="285442">
                <a:tc>
                  <a:txBody>
                    <a:bodyPr/>
                    <a:lstStyle/>
                    <a:p>
                      <a:pPr>
                        <a:lnSpc>
                          <a:spcPct val="107000"/>
                        </a:lnSpc>
                        <a:spcAft>
                          <a:spcPts val="0"/>
                        </a:spcAft>
                      </a:pPr>
                      <a:r>
                        <a:rPr lang="en-GB" sz="1400">
                          <a:effectLst/>
                          <a:latin typeface="Century Gothic" panose="020B0502020202020204" pitchFamily="34" charset="0"/>
                        </a:rPr>
                        <a:t>161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año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year</a:t>
                      </a:r>
                    </a:p>
                  </a:txBody>
                  <a:tcPr marL="90000" marR="90000" marT="36000" marB="36000" anchor="ctr"/>
                </a:tc>
                <a:extLst>
                  <a:ext uri="{0D108BD9-81ED-4DB2-BD59-A6C34878D82A}">
                    <a16:rowId xmlns:a16="http://schemas.microsoft.com/office/drawing/2014/main" val="10010"/>
                  </a:ext>
                </a:extLst>
              </a:tr>
              <a:tr h="285442">
                <a:tc>
                  <a:txBody>
                    <a:bodyPr/>
                    <a:lstStyle/>
                    <a:p>
                      <a:pPr>
                        <a:lnSpc>
                          <a:spcPct val="107000"/>
                        </a:lnSpc>
                        <a:spcAft>
                          <a:spcPts val="0"/>
                        </a:spcAft>
                      </a:pPr>
                      <a:r>
                        <a:rPr lang="en-GB" sz="1400">
                          <a:effectLst/>
                          <a:latin typeface="Century Gothic" panose="020B0502020202020204" pitchFamily="34" charset="0"/>
                        </a:rPr>
                        <a:t>162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país</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country</a:t>
                      </a:r>
                    </a:p>
                  </a:txBody>
                  <a:tcPr marL="90000" marR="90000" marT="36000" marB="36000" anchor="ctr"/>
                </a:tc>
                <a:extLst>
                  <a:ext uri="{0D108BD9-81ED-4DB2-BD59-A6C34878D82A}">
                    <a16:rowId xmlns:a16="http://schemas.microsoft.com/office/drawing/2014/main" val="10011"/>
                  </a:ext>
                </a:extLst>
              </a:tr>
              <a:tr h="285442">
                <a:tc>
                  <a:txBody>
                    <a:bodyPr/>
                    <a:lstStyle/>
                    <a:p>
                      <a:pPr>
                        <a:lnSpc>
                          <a:spcPct val="107000"/>
                        </a:lnSpc>
                        <a:spcAft>
                          <a:spcPts val="0"/>
                        </a:spcAft>
                      </a:pPr>
                      <a:r>
                        <a:rPr lang="en-GB" sz="1400">
                          <a:effectLst/>
                          <a:latin typeface="Century Gothic" panose="020B0502020202020204" pitchFamily="34" charset="0"/>
                        </a:rPr>
                        <a:t>163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costa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coast</a:t>
                      </a:r>
                    </a:p>
                  </a:txBody>
                  <a:tcPr marL="90000" marR="90000" marT="36000" marB="36000" anchor="ctr"/>
                </a:tc>
                <a:extLst>
                  <a:ext uri="{0D108BD9-81ED-4DB2-BD59-A6C34878D82A}">
                    <a16:rowId xmlns:a16="http://schemas.microsoft.com/office/drawing/2014/main" val="10012"/>
                  </a:ext>
                </a:extLst>
              </a:tr>
              <a:tr h="285442">
                <a:tc>
                  <a:txBody>
                    <a:bodyPr/>
                    <a:lstStyle/>
                    <a:p>
                      <a:pPr>
                        <a:lnSpc>
                          <a:spcPct val="107000"/>
                        </a:lnSpc>
                        <a:spcAft>
                          <a:spcPts val="0"/>
                        </a:spcAft>
                      </a:pPr>
                      <a:r>
                        <a:rPr lang="en-GB" sz="1400">
                          <a:effectLst/>
                          <a:latin typeface="Century Gothic" panose="020B0502020202020204" pitchFamily="34" charset="0"/>
                        </a:rPr>
                        <a:t>164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sol</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sun</a:t>
                      </a:r>
                    </a:p>
                  </a:txBody>
                  <a:tcPr marL="90000" marR="90000" marT="36000" marB="36000" anchor="ctr"/>
                </a:tc>
                <a:extLst>
                  <a:ext uri="{0D108BD9-81ED-4DB2-BD59-A6C34878D82A}">
                    <a16:rowId xmlns:a16="http://schemas.microsoft.com/office/drawing/2014/main" val="10013"/>
                  </a:ext>
                </a:extLst>
              </a:tr>
              <a:tr h="474072">
                <a:tc>
                  <a:txBody>
                    <a:bodyPr/>
                    <a:lstStyle/>
                    <a:p>
                      <a:pPr>
                        <a:lnSpc>
                          <a:spcPct val="107000"/>
                        </a:lnSpc>
                        <a:spcAft>
                          <a:spcPts val="0"/>
                        </a:spcAft>
                      </a:pPr>
                      <a:r>
                        <a:rPr lang="en-GB" sz="1400">
                          <a:effectLst/>
                          <a:latin typeface="Century Gothic" panose="020B0502020202020204" pitchFamily="34" charset="0"/>
                        </a:rPr>
                        <a:t>165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otro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other, another</a:t>
                      </a:r>
                    </a:p>
                  </a:txBody>
                  <a:tcPr marL="90000" marR="90000" marT="36000" marB="36000" anchor="ctr"/>
                </a:tc>
                <a:extLst>
                  <a:ext uri="{0D108BD9-81ED-4DB2-BD59-A6C34878D82A}">
                    <a16:rowId xmlns:a16="http://schemas.microsoft.com/office/drawing/2014/main" val="10014"/>
                  </a:ext>
                </a:extLst>
              </a:tr>
              <a:tr h="474072">
                <a:tc>
                  <a:txBody>
                    <a:bodyPr/>
                    <a:lstStyle/>
                    <a:p>
                      <a:pPr>
                        <a:lnSpc>
                          <a:spcPct val="107000"/>
                        </a:lnSpc>
                        <a:spcAft>
                          <a:spcPts val="0"/>
                        </a:spcAft>
                      </a:pPr>
                      <a:r>
                        <a:rPr lang="en-GB" sz="1400">
                          <a:effectLst/>
                          <a:latin typeface="Century Gothic" panose="020B0502020202020204" pitchFamily="34" charset="0"/>
                        </a:rPr>
                        <a:t>166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disfrutar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enjoy,</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enjoying</a:t>
                      </a:r>
                    </a:p>
                  </a:txBody>
                  <a:tcPr marL="90000" marR="90000" marT="36000" marB="36000" anchor="ctr"/>
                </a:tc>
                <a:extLst>
                  <a:ext uri="{0D108BD9-81ED-4DB2-BD59-A6C34878D82A}">
                    <a16:rowId xmlns:a16="http://schemas.microsoft.com/office/drawing/2014/main" val="10015"/>
                  </a:ext>
                </a:extLst>
              </a:tr>
              <a:tr h="285442">
                <a:tc>
                  <a:txBody>
                    <a:bodyPr/>
                    <a:lstStyle/>
                    <a:p>
                      <a:pPr>
                        <a:lnSpc>
                          <a:spcPct val="107000"/>
                        </a:lnSpc>
                        <a:spcAft>
                          <a:spcPts val="0"/>
                        </a:spcAft>
                      </a:pPr>
                      <a:r>
                        <a:rPr lang="en-GB" sz="1400">
                          <a:effectLst/>
                          <a:latin typeface="Century Gothic" panose="020B0502020202020204" pitchFamily="34" charset="0"/>
                        </a:rPr>
                        <a:t>167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lunes</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Monday</a:t>
                      </a:r>
                    </a:p>
                  </a:txBody>
                  <a:tcPr marL="90000" marR="90000" marT="36000" marB="36000" anchor="ctr"/>
                </a:tc>
                <a:extLst>
                  <a:ext uri="{0D108BD9-81ED-4DB2-BD59-A6C34878D82A}">
                    <a16:rowId xmlns:a16="http://schemas.microsoft.com/office/drawing/2014/main" val="10016"/>
                  </a:ext>
                </a:extLst>
              </a:tr>
              <a:tr h="285442">
                <a:tc>
                  <a:txBody>
                    <a:bodyPr/>
                    <a:lstStyle/>
                    <a:p>
                      <a:pPr>
                        <a:lnSpc>
                          <a:spcPct val="107000"/>
                        </a:lnSpc>
                        <a:spcAft>
                          <a:spcPts val="0"/>
                        </a:spcAft>
                      </a:pPr>
                      <a:r>
                        <a:rPr lang="en-GB" sz="1400">
                          <a:effectLst/>
                          <a:latin typeface="Century Gothic" panose="020B0502020202020204" pitchFamily="34" charset="0"/>
                        </a:rPr>
                        <a:t>168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martes</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Tuesday</a:t>
                      </a:r>
                    </a:p>
                  </a:txBody>
                  <a:tcPr marL="90000" marR="90000" marT="36000" marB="36000" anchor="ctr"/>
                </a:tc>
                <a:extLst>
                  <a:ext uri="{0D108BD9-81ED-4DB2-BD59-A6C34878D82A}">
                    <a16:rowId xmlns:a16="http://schemas.microsoft.com/office/drawing/2014/main" val="10017"/>
                  </a:ext>
                </a:extLst>
              </a:tr>
              <a:tr h="285442">
                <a:tc>
                  <a:txBody>
                    <a:bodyPr/>
                    <a:lstStyle/>
                    <a:p>
                      <a:pPr>
                        <a:lnSpc>
                          <a:spcPct val="107000"/>
                        </a:lnSpc>
                        <a:spcAft>
                          <a:spcPts val="0"/>
                        </a:spcAft>
                      </a:pPr>
                      <a:r>
                        <a:rPr lang="en-GB" sz="1400">
                          <a:effectLst/>
                          <a:latin typeface="Century Gothic" panose="020B0502020202020204" pitchFamily="34" charset="0"/>
                        </a:rPr>
                        <a:t>169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miércoles</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Wednesday</a:t>
                      </a:r>
                    </a:p>
                  </a:txBody>
                  <a:tcPr marL="90000" marR="90000" marT="36000" marB="36000" anchor="ctr"/>
                </a:tc>
                <a:extLst>
                  <a:ext uri="{0D108BD9-81ED-4DB2-BD59-A6C34878D82A}">
                    <a16:rowId xmlns:a16="http://schemas.microsoft.com/office/drawing/2014/main" val="10018"/>
                  </a:ext>
                </a:extLst>
              </a:tr>
              <a:tr h="285442">
                <a:tc>
                  <a:txBody>
                    <a:bodyPr/>
                    <a:lstStyle/>
                    <a:p>
                      <a:pPr>
                        <a:lnSpc>
                          <a:spcPct val="107000"/>
                        </a:lnSpc>
                        <a:spcAft>
                          <a:spcPts val="0"/>
                        </a:spcAft>
                      </a:pPr>
                      <a:r>
                        <a:rPr lang="en-GB" sz="1400">
                          <a:effectLst/>
                          <a:latin typeface="Century Gothic" panose="020B0502020202020204" pitchFamily="34" charset="0"/>
                        </a:rPr>
                        <a:t>170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jueves</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Thursday</a:t>
                      </a:r>
                    </a:p>
                  </a:txBody>
                  <a:tcPr marL="90000" marR="90000" marT="36000" marB="36000" anchor="ctr"/>
                </a:tc>
                <a:extLst>
                  <a:ext uri="{0D108BD9-81ED-4DB2-BD59-A6C34878D82A}">
                    <a16:rowId xmlns:a16="http://schemas.microsoft.com/office/drawing/2014/main" val="10019"/>
                  </a:ext>
                </a:extLst>
              </a:tr>
              <a:tr h="285442">
                <a:tc>
                  <a:txBody>
                    <a:bodyPr/>
                    <a:lstStyle/>
                    <a:p>
                      <a:pPr>
                        <a:lnSpc>
                          <a:spcPct val="107000"/>
                        </a:lnSpc>
                        <a:spcAft>
                          <a:spcPts val="0"/>
                        </a:spcAft>
                      </a:pPr>
                      <a:r>
                        <a:rPr lang="en-GB" sz="1400">
                          <a:effectLst/>
                          <a:latin typeface="Century Gothic" panose="020B0502020202020204" pitchFamily="34" charset="0"/>
                        </a:rPr>
                        <a:t>171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viernes</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Friday</a:t>
                      </a:r>
                    </a:p>
                  </a:txBody>
                  <a:tcPr marL="90000" marR="90000" marT="36000" marB="36000" anchor="ctr"/>
                </a:tc>
                <a:extLst>
                  <a:ext uri="{0D108BD9-81ED-4DB2-BD59-A6C34878D82A}">
                    <a16:rowId xmlns:a16="http://schemas.microsoft.com/office/drawing/2014/main" val="10020"/>
                  </a:ext>
                </a:extLst>
              </a:tr>
              <a:tr h="285442">
                <a:tc>
                  <a:txBody>
                    <a:bodyPr/>
                    <a:lstStyle/>
                    <a:p>
                      <a:pPr>
                        <a:lnSpc>
                          <a:spcPct val="107000"/>
                        </a:lnSpc>
                        <a:spcAft>
                          <a:spcPts val="0"/>
                        </a:spcAft>
                      </a:pPr>
                      <a:r>
                        <a:rPr lang="en-GB" sz="1400">
                          <a:effectLst/>
                          <a:latin typeface="Century Gothic" panose="020B0502020202020204" pitchFamily="34" charset="0"/>
                        </a:rPr>
                        <a:t>172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sábado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Saturday</a:t>
                      </a:r>
                    </a:p>
                  </a:txBody>
                  <a:tcPr marL="90000" marR="90000" marT="36000" marB="36000" anchor="ctr"/>
                </a:tc>
                <a:extLst>
                  <a:ext uri="{0D108BD9-81ED-4DB2-BD59-A6C34878D82A}">
                    <a16:rowId xmlns:a16="http://schemas.microsoft.com/office/drawing/2014/main" val="10021"/>
                  </a:ext>
                </a:extLst>
              </a:tr>
              <a:tr h="285442">
                <a:tc>
                  <a:txBody>
                    <a:bodyPr/>
                    <a:lstStyle/>
                    <a:p>
                      <a:pPr>
                        <a:lnSpc>
                          <a:spcPct val="107000"/>
                        </a:lnSpc>
                        <a:spcAft>
                          <a:spcPts val="0"/>
                        </a:spcAft>
                      </a:pPr>
                      <a:r>
                        <a:rPr lang="en-GB" sz="1400">
                          <a:effectLst/>
                          <a:latin typeface="Century Gothic" panose="020B0502020202020204" pitchFamily="34" charset="0"/>
                        </a:rPr>
                        <a:t>173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domingo </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Sunday</a:t>
                      </a:r>
                    </a:p>
                  </a:txBody>
                  <a:tcPr marL="90000" marR="90000" marT="36000" marB="36000" anchor="ctr"/>
                </a:tc>
                <a:extLst>
                  <a:ext uri="{0D108BD9-81ED-4DB2-BD59-A6C34878D82A}">
                    <a16:rowId xmlns:a16="http://schemas.microsoft.com/office/drawing/2014/main" val="10022"/>
                  </a:ext>
                </a:extLst>
              </a:tr>
              <a:tr h="474072">
                <a:tc>
                  <a:txBody>
                    <a:bodyPr/>
                    <a:lstStyle/>
                    <a:p>
                      <a:pPr>
                        <a:lnSpc>
                          <a:spcPct val="107000"/>
                        </a:lnSpc>
                        <a:spcAft>
                          <a:spcPts val="0"/>
                        </a:spcAft>
                      </a:pPr>
                      <a:r>
                        <a:rPr lang="en-GB" sz="1400">
                          <a:effectLst/>
                          <a:latin typeface="Century Gothic" panose="020B0502020202020204" pitchFamily="34" charset="0"/>
                        </a:rPr>
                        <a:t>174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lengua</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language, tongue</a:t>
                      </a:r>
                    </a:p>
                  </a:txBody>
                  <a:tcPr marL="90000" marR="90000" marT="36000" marB="36000" anchor="ctr"/>
                </a:tc>
                <a:extLst>
                  <a:ext uri="{0D108BD9-81ED-4DB2-BD59-A6C34878D82A}">
                    <a16:rowId xmlns:a16="http://schemas.microsoft.com/office/drawing/2014/main" val="10023"/>
                  </a:ext>
                </a:extLst>
              </a:tr>
              <a:tr h="285442">
                <a:tc>
                  <a:txBody>
                    <a:bodyPr/>
                    <a:lstStyle/>
                    <a:p>
                      <a:pPr>
                        <a:lnSpc>
                          <a:spcPct val="107000"/>
                        </a:lnSpc>
                        <a:spcAft>
                          <a:spcPts val="0"/>
                        </a:spcAft>
                      </a:pPr>
                      <a:r>
                        <a:rPr lang="en-GB" sz="1400">
                          <a:effectLst/>
                          <a:latin typeface="Century Gothic" panose="020B0502020202020204" pitchFamily="34" charset="0"/>
                        </a:rPr>
                        <a:t>175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parque</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park</a:t>
                      </a:r>
                    </a:p>
                  </a:txBody>
                  <a:tcPr marL="90000" marR="90000" marT="36000" marB="36000" anchor="ctr"/>
                </a:tc>
                <a:extLst>
                  <a:ext uri="{0D108BD9-81ED-4DB2-BD59-A6C34878D82A}">
                    <a16:rowId xmlns:a16="http://schemas.microsoft.com/office/drawing/2014/main" val="1002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72673239"/>
              </p:ext>
            </p:extLst>
          </p:nvPr>
        </p:nvGraphicFramePr>
        <p:xfrm>
          <a:off x="3203853" y="850319"/>
          <a:ext cx="3537515" cy="8187821"/>
        </p:xfrm>
        <a:graphic>
          <a:graphicData uri="http://schemas.openxmlformats.org/drawingml/2006/table">
            <a:tbl>
              <a:tblPr>
                <a:tableStyleId>{ED083AE6-46FA-4A59-8FB0-9F97EB10719F}</a:tableStyleId>
              </a:tblPr>
              <a:tblGrid>
                <a:gridCol w="50101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884369">
                  <a:extLst>
                    <a:ext uri="{9D8B030D-6E8A-4147-A177-3AD203B41FA5}">
                      <a16:colId xmlns:a16="http://schemas.microsoft.com/office/drawing/2014/main" val="20002"/>
                    </a:ext>
                  </a:extLst>
                </a:gridCol>
              </a:tblGrid>
              <a:tr h="289721">
                <a:tc>
                  <a:txBody>
                    <a:bodyPr/>
                    <a:lstStyle/>
                    <a:p>
                      <a:pPr>
                        <a:lnSpc>
                          <a:spcPct val="107000"/>
                        </a:lnSpc>
                        <a:spcAft>
                          <a:spcPts val="0"/>
                        </a:spcAft>
                      </a:pPr>
                      <a:r>
                        <a:rPr lang="en-GB" sz="1400" dirty="0">
                          <a:effectLst/>
                          <a:latin typeface="Century Gothic" panose="020B0502020202020204" pitchFamily="34" charset="0"/>
                        </a:rPr>
                        <a:t>176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algo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something</a:t>
                      </a:r>
                    </a:p>
                  </a:txBody>
                  <a:tcPr marL="90000" marR="90000" marT="36000" marB="36000" anchor="ctr"/>
                </a:tc>
                <a:extLst>
                  <a:ext uri="{0D108BD9-81ED-4DB2-BD59-A6C34878D82A}">
                    <a16:rowId xmlns:a16="http://schemas.microsoft.com/office/drawing/2014/main" val="10000"/>
                  </a:ext>
                </a:extLst>
              </a:tr>
              <a:tr h="289721">
                <a:tc>
                  <a:txBody>
                    <a:bodyPr/>
                    <a:lstStyle/>
                    <a:p>
                      <a:pPr>
                        <a:lnSpc>
                          <a:spcPct val="107000"/>
                        </a:lnSpc>
                        <a:spcAft>
                          <a:spcPts val="0"/>
                        </a:spcAft>
                      </a:pPr>
                      <a:r>
                        <a:rPr lang="en-GB" sz="1400" dirty="0">
                          <a:effectLst/>
                          <a:latin typeface="Century Gothic" panose="020B0502020202020204" pitchFamily="34" charset="0"/>
                        </a:rPr>
                        <a:t>177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escribir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write, writing</a:t>
                      </a:r>
                    </a:p>
                  </a:txBody>
                  <a:tcPr marL="90000" marR="90000" marT="36000" marB="36000" anchor="ctr"/>
                </a:tc>
                <a:extLst>
                  <a:ext uri="{0D108BD9-81ED-4DB2-BD59-A6C34878D82A}">
                    <a16:rowId xmlns:a16="http://schemas.microsoft.com/office/drawing/2014/main" val="10001"/>
                  </a:ext>
                </a:extLst>
              </a:tr>
              <a:tr h="289721">
                <a:tc>
                  <a:txBody>
                    <a:bodyPr/>
                    <a:lstStyle/>
                    <a:p>
                      <a:pPr>
                        <a:lnSpc>
                          <a:spcPct val="107000"/>
                        </a:lnSpc>
                        <a:spcAft>
                          <a:spcPts val="0"/>
                        </a:spcAft>
                      </a:pPr>
                      <a:r>
                        <a:rPr lang="en-GB" sz="1400">
                          <a:effectLst/>
                          <a:latin typeface="Century Gothic" panose="020B0502020202020204" pitchFamily="34" charset="0"/>
                        </a:rPr>
                        <a:t>178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escribe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writes</a:t>
                      </a:r>
                    </a:p>
                  </a:txBody>
                  <a:tcPr marL="90000" marR="90000" marT="36000" marB="36000" anchor="ctr"/>
                </a:tc>
                <a:extLst>
                  <a:ext uri="{0D108BD9-81ED-4DB2-BD59-A6C34878D82A}">
                    <a16:rowId xmlns:a16="http://schemas.microsoft.com/office/drawing/2014/main" val="10002"/>
                  </a:ext>
                </a:extLst>
              </a:tr>
              <a:tr h="289721">
                <a:tc>
                  <a:txBody>
                    <a:bodyPr/>
                    <a:lstStyle/>
                    <a:p>
                      <a:pPr>
                        <a:lnSpc>
                          <a:spcPct val="107000"/>
                        </a:lnSpc>
                        <a:spcAft>
                          <a:spcPts val="0"/>
                        </a:spcAft>
                      </a:pPr>
                      <a:r>
                        <a:rPr lang="en-GB" sz="1400">
                          <a:effectLst/>
                          <a:latin typeface="Century Gothic" panose="020B0502020202020204" pitchFamily="34" charset="0"/>
                        </a:rPr>
                        <a:t>179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aprender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learn, learning</a:t>
                      </a:r>
                    </a:p>
                  </a:txBody>
                  <a:tcPr marL="90000" marR="90000" marT="36000" marB="36000" anchor="ctr"/>
                </a:tc>
                <a:extLst>
                  <a:ext uri="{0D108BD9-81ED-4DB2-BD59-A6C34878D82A}">
                    <a16:rowId xmlns:a16="http://schemas.microsoft.com/office/drawing/2014/main" val="10003"/>
                  </a:ext>
                </a:extLst>
              </a:tr>
              <a:tr h="289721">
                <a:tc>
                  <a:txBody>
                    <a:bodyPr/>
                    <a:lstStyle/>
                    <a:p>
                      <a:pPr>
                        <a:lnSpc>
                          <a:spcPct val="107000"/>
                        </a:lnSpc>
                        <a:spcAft>
                          <a:spcPts val="0"/>
                        </a:spcAft>
                      </a:pPr>
                      <a:r>
                        <a:rPr lang="en-GB" sz="1400">
                          <a:effectLst/>
                          <a:latin typeface="Century Gothic" panose="020B0502020202020204" pitchFamily="34" charset="0"/>
                        </a:rPr>
                        <a:t>180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aprende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learns</a:t>
                      </a:r>
                    </a:p>
                  </a:txBody>
                  <a:tcPr marL="90000" marR="90000" marT="36000" marB="36000" anchor="ctr"/>
                </a:tc>
                <a:extLst>
                  <a:ext uri="{0D108BD9-81ED-4DB2-BD59-A6C34878D82A}">
                    <a16:rowId xmlns:a16="http://schemas.microsoft.com/office/drawing/2014/main" val="10004"/>
                  </a:ext>
                </a:extLst>
              </a:tr>
              <a:tr h="289721">
                <a:tc>
                  <a:txBody>
                    <a:bodyPr/>
                    <a:lstStyle/>
                    <a:p>
                      <a:pPr>
                        <a:lnSpc>
                          <a:spcPct val="107000"/>
                        </a:lnSpc>
                        <a:spcAft>
                          <a:spcPts val="0"/>
                        </a:spcAft>
                      </a:pPr>
                      <a:r>
                        <a:rPr lang="en-GB" sz="1400" dirty="0">
                          <a:effectLst/>
                          <a:latin typeface="Century Gothic" panose="020B0502020202020204" pitchFamily="34" charset="0"/>
                        </a:rPr>
                        <a:t>181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correr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run, running</a:t>
                      </a:r>
                    </a:p>
                  </a:txBody>
                  <a:tcPr marL="90000" marR="90000" marT="36000" marB="36000" anchor="ctr"/>
                </a:tc>
                <a:extLst>
                  <a:ext uri="{0D108BD9-81ED-4DB2-BD59-A6C34878D82A}">
                    <a16:rowId xmlns:a16="http://schemas.microsoft.com/office/drawing/2014/main" val="10005"/>
                  </a:ext>
                </a:extLst>
              </a:tr>
              <a:tr h="289721">
                <a:tc>
                  <a:txBody>
                    <a:bodyPr/>
                    <a:lstStyle/>
                    <a:p>
                      <a:pPr>
                        <a:lnSpc>
                          <a:spcPct val="107000"/>
                        </a:lnSpc>
                        <a:spcAft>
                          <a:spcPts val="0"/>
                        </a:spcAft>
                      </a:pPr>
                      <a:r>
                        <a:rPr lang="en-GB" sz="1400" dirty="0">
                          <a:effectLst/>
                          <a:latin typeface="Century Gothic" panose="020B0502020202020204" pitchFamily="34" charset="0"/>
                        </a:rPr>
                        <a:t>182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corre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runs</a:t>
                      </a:r>
                    </a:p>
                  </a:txBody>
                  <a:tcPr marL="90000" marR="90000" marT="36000" marB="36000" anchor="ctr"/>
                </a:tc>
                <a:extLst>
                  <a:ext uri="{0D108BD9-81ED-4DB2-BD59-A6C34878D82A}">
                    <a16:rowId xmlns:a16="http://schemas.microsoft.com/office/drawing/2014/main" val="10006"/>
                  </a:ext>
                </a:extLst>
              </a:tr>
              <a:tr h="506341">
                <a:tc>
                  <a:txBody>
                    <a:bodyPr/>
                    <a:lstStyle/>
                    <a:p>
                      <a:pPr>
                        <a:lnSpc>
                          <a:spcPct val="107000"/>
                        </a:lnSpc>
                        <a:spcAft>
                          <a:spcPts val="0"/>
                        </a:spcAft>
                      </a:pPr>
                      <a:r>
                        <a:rPr lang="en-GB" sz="1400" dirty="0">
                          <a:effectLst/>
                          <a:latin typeface="Century Gothic" panose="020B0502020202020204" pitchFamily="34" charset="0"/>
                        </a:rPr>
                        <a:t>183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recibir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receive, receiving</a:t>
                      </a:r>
                    </a:p>
                  </a:txBody>
                  <a:tcPr marL="90000" marR="90000" marT="36000" marB="36000" anchor="ctr"/>
                </a:tc>
                <a:extLst>
                  <a:ext uri="{0D108BD9-81ED-4DB2-BD59-A6C34878D82A}">
                    <a16:rowId xmlns:a16="http://schemas.microsoft.com/office/drawing/2014/main" val="10007"/>
                  </a:ext>
                </a:extLst>
              </a:tr>
              <a:tr h="289721">
                <a:tc>
                  <a:txBody>
                    <a:bodyPr/>
                    <a:lstStyle/>
                    <a:p>
                      <a:pPr>
                        <a:lnSpc>
                          <a:spcPct val="107000"/>
                        </a:lnSpc>
                        <a:spcAft>
                          <a:spcPts val="0"/>
                        </a:spcAft>
                      </a:pPr>
                      <a:r>
                        <a:rPr lang="en-GB" sz="1400">
                          <a:effectLst/>
                          <a:latin typeface="Century Gothic" panose="020B0502020202020204" pitchFamily="34" charset="0"/>
                        </a:rPr>
                        <a:t>184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recibe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receives </a:t>
                      </a:r>
                    </a:p>
                  </a:txBody>
                  <a:tcPr marL="90000" marR="90000" marT="36000" marB="36000" anchor="ctr"/>
                </a:tc>
                <a:extLst>
                  <a:ext uri="{0D108BD9-81ED-4DB2-BD59-A6C34878D82A}">
                    <a16:rowId xmlns:a16="http://schemas.microsoft.com/office/drawing/2014/main" val="10008"/>
                  </a:ext>
                </a:extLst>
              </a:tr>
              <a:tr h="368037">
                <a:tc>
                  <a:txBody>
                    <a:bodyPr/>
                    <a:lstStyle/>
                    <a:p>
                      <a:pPr>
                        <a:lnSpc>
                          <a:spcPct val="107000"/>
                        </a:lnSpc>
                        <a:spcAft>
                          <a:spcPts val="0"/>
                        </a:spcAft>
                      </a:pPr>
                      <a:r>
                        <a:rPr lang="en-GB" sz="1400">
                          <a:effectLst/>
                          <a:latin typeface="Century Gothic" panose="020B0502020202020204" pitchFamily="34" charset="0"/>
                        </a:rPr>
                        <a:t>185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abrir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open, opening</a:t>
                      </a:r>
                    </a:p>
                  </a:txBody>
                  <a:tcPr marL="90000" marR="90000" marT="36000" marB="36000" anchor="ctr"/>
                </a:tc>
                <a:extLst>
                  <a:ext uri="{0D108BD9-81ED-4DB2-BD59-A6C34878D82A}">
                    <a16:rowId xmlns:a16="http://schemas.microsoft.com/office/drawing/2014/main" val="10009"/>
                  </a:ext>
                </a:extLst>
              </a:tr>
              <a:tr h="289721">
                <a:tc>
                  <a:txBody>
                    <a:bodyPr/>
                    <a:lstStyle/>
                    <a:p>
                      <a:pPr>
                        <a:lnSpc>
                          <a:spcPct val="107000"/>
                        </a:lnSpc>
                        <a:spcAft>
                          <a:spcPts val="0"/>
                        </a:spcAft>
                      </a:pPr>
                      <a:r>
                        <a:rPr lang="en-GB" sz="1400">
                          <a:effectLst/>
                          <a:latin typeface="Century Gothic" panose="020B0502020202020204" pitchFamily="34" charset="0"/>
                        </a:rPr>
                        <a:t>186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abre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opens </a:t>
                      </a:r>
                    </a:p>
                  </a:txBody>
                  <a:tcPr marL="90000" marR="90000" marT="36000" marB="36000" anchor="ctr"/>
                </a:tc>
                <a:extLst>
                  <a:ext uri="{0D108BD9-81ED-4DB2-BD59-A6C34878D82A}">
                    <a16:rowId xmlns:a16="http://schemas.microsoft.com/office/drawing/2014/main" val="10010"/>
                  </a:ext>
                </a:extLst>
              </a:tr>
              <a:tr h="289721">
                <a:tc>
                  <a:txBody>
                    <a:bodyPr/>
                    <a:lstStyle/>
                    <a:p>
                      <a:pPr>
                        <a:lnSpc>
                          <a:spcPct val="107000"/>
                        </a:lnSpc>
                        <a:spcAft>
                          <a:spcPts val="0"/>
                        </a:spcAft>
                      </a:pPr>
                      <a:r>
                        <a:rPr lang="en-GB" sz="1400">
                          <a:effectLst/>
                          <a:latin typeface="Century Gothic" panose="020B0502020202020204" pitchFamily="34" charset="0"/>
                        </a:rPr>
                        <a:t>187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leer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read, reading</a:t>
                      </a:r>
                    </a:p>
                  </a:txBody>
                  <a:tcPr marL="90000" marR="90000" marT="36000" marB="36000" anchor="ctr"/>
                </a:tc>
                <a:extLst>
                  <a:ext uri="{0D108BD9-81ED-4DB2-BD59-A6C34878D82A}">
                    <a16:rowId xmlns:a16="http://schemas.microsoft.com/office/drawing/2014/main" val="10011"/>
                  </a:ext>
                </a:extLst>
              </a:tr>
              <a:tr h="289721">
                <a:tc>
                  <a:txBody>
                    <a:bodyPr/>
                    <a:lstStyle/>
                    <a:p>
                      <a:pPr>
                        <a:lnSpc>
                          <a:spcPct val="107000"/>
                        </a:lnSpc>
                        <a:spcAft>
                          <a:spcPts val="0"/>
                        </a:spcAft>
                      </a:pPr>
                      <a:r>
                        <a:rPr lang="en-GB" sz="1400">
                          <a:effectLst/>
                          <a:latin typeface="Century Gothic" panose="020B0502020202020204" pitchFamily="34" charset="0"/>
                        </a:rPr>
                        <a:t>188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lee</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reads </a:t>
                      </a:r>
                    </a:p>
                  </a:txBody>
                  <a:tcPr marL="90000" marR="90000" marT="36000" marB="36000" anchor="ctr"/>
                </a:tc>
                <a:extLst>
                  <a:ext uri="{0D108BD9-81ED-4DB2-BD59-A6C34878D82A}">
                    <a16:rowId xmlns:a16="http://schemas.microsoft.com/office/drawing/2014/main" val="10012"/>
                  </a:ext>
                </a:extLst>
              </a:tr>
              <a:tr h="506341">
                <a:tc>
                  <a:txBody>
                    <a:bodyPr/>
                    <a:lstStyle/>
                    <a:p>
                      <a:pPr>
                        <a:lnSpc>
                          <a:spcPct val="107000"/>
                        </a:lnSpc>
                        <a:spcAft>
                          <a:spcPts val="0"/>
                        </a:spcAft>
                      </a:pPr>
                      <a:r>
                        <a:rPr lang="en-GB" sz="1400" dirty="0">
                          <a:effectLst/>
                          <a:latin typeface="Century Gothic" panose="020B0502020202020204" pitchFamily="34" charset="0"/>
                        </a:rPr>
                        <a:t>189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responder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answer, answering</a:t>
                      </a:r>
                    </a:p>
                  </a:txBody>
                  <a:tcPr marL="90000" marR="90000" marT="36000" marB="36000" anchor="ctr"/>
                </a:tc>
                <a:extLst>
                  <a:ext uri="{0D108BD9-81ED-4DB2-BD59-A6C34878D82A}">
                    <a16:rowId xmlns:a16="http://schemas.microsoft.com/office/drawing/2014/main" val="10013"/>
                  </a:ext>
                </a:extLst>
              </a:tr>
              <a:tr h="289721">
                <a:tc>
                  <a:txBody>
                    <a:bodyPr/>
                    <a:lstStyle/>
                    <a:p>
                      <a:pPr>
                        <a:lnSpc>
                          <a:spcPct val="107000"/>
                        </a:lnSpc>
                        <a:spcAft>
                          <a:spcPts val="0"/>
                        </a:spcAft>
                      </a:pPr>
                      <a:r>
                        <a:rPr lang="en-GB" sz="1400">
                          <a:effectLst/>
                          <a:latin typeface="Century Gothic" panose="020B0502020202020204" pitchFamily="34" charset="0"/>
                        </a:rPr>
                        <a:t>190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nunca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never</a:t>
                      </a:r>
                    </a:p>
                  </a:txBody>
                  <a:tcPr marL="90000" marR="90000" marT="36000" marB="36000" anchor="ctr"/>
                </a:tc>
                <a:extLst>
                  <a:ext uri="{0D108BD9-81ED-4DB2-BD59-A6C34878D82A}">
                    <a16:rowId xmlns:a16="http://schemas.microsoft.com/office/drawing/2014/main" val="10014"/>
                  </a:ext>
                </a:extLst>
              </a:tr>
              <a:tr h="289721">
                <a:tc>
                  <a:txBody>
                    <a:bodyPr/>
                    <a:lstStyle/>
                    <a:p>
                      <a:pPr>
                        <a:lnSpc>
                          <a:spcPct val="107000"/>
                        </a:lnSpc>
                        <a:spcAft>
                          <a:spcPts val="0"/>
                        </a:spcAft>
                      </a:pPr>
                      <a:r>
                        <a:rPr lang="en-GB" sz="1400">
                          <a:effectLst/>
                          <a:latin typeface="Century Gothic" panose="020B0502020202020204" pitchFamily="34" charset="0"/>
                        </a:rPr>
                        <a:t>191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siempre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always</a:t>
                      </a:r>
                    </a:p>
                  </a:txBody>
                  <a:tcPr marL="90000" marR="90000" marT="36000" marB="36000" anchor="ctr"/>
                </a:tc>
                <a:extLst>
                  <a:ext uri="{0D108BD9-81ED-4DB2-BD59-A6C34878D82A}">
                    <a16:rowId xmlns:a16="http://schemas.microsoft.com/office/drawing/2014/main" val="10015"/>
                  </a:ext>
                </a:extLst>
              </a:tr>
              <a:tr h="289721">
                <a:tc>
                  <a:txBody>
                    <a:bodyPr/>
                    <a:lstStyle/>
                    <a:p>
                      <a:pPr>
                        <a:lnSpc>
                          <a:spcPct val="107000"/>
                        </a:lnSpc>
                        <a:spcAft>
                          <a:spcPts val="0"/>
                        </a:spcAft>
                      </a:pPr>
                      <a:r>
                        <a:rPr lang="en-GB" sz="1400">
                          <a:effectLst/>
                          <a:latin typeface="Century Gothic" panose="020B0502020202020204" pitchFamily="34" charset="0"/>
                        </a:rPr>
                        <a:t>192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 veces</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sometimes</a:t>
                      </a:r>
                    </a:p>
                  </a:txBody>
                  <a:tcPr marL="90000" marR="90000" marT="36000" marB="36000" anchor="ctr"/>
                </a:tc>
                <a:extLst>
                  <a:ext uri="{0D108BD9-81ED-4DB2-BD59-A6C34878D82A}">
                    <a16:rowId xmlns:a16="http://schemas.microsoft.com/office/drawing/2014/main" val="10016"/>
                  </a:ext>
                </a:extLst>
              </a:tr>
              <a:tr h="289721">
                <a:tc>
                  <a:txBody>
                    <a:bodyPr/>
                    <a:lstStyle/>
                    <a:p>
                      <a:pPr>
                        <a:lnSpc>
                          <a:spcPct val="107000"/>
                        </a:lnSpc>
                        <a:spcAft>
                          <a:spcPts val="0"/>
                        </a:spcAft>
                      </a:pPr>
                      <a:r>
                        <a:rPr lang="en-GB" sz="1400">
                          <a:effectLst/>
                          <a:latin typeface="Century Gothic" panose="020B0502020202020204" pitchFamily="34" charset="0"/>
                        </a:rPr>
                        <a:t>193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una vez</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one time, once</a:t>
                      </a:r>
                    </a:p>
                  </a:txBody>
                  <a:tcPr marL="90000" marR="90000" marT="36000" marB="36000" anchor="ctr"/>
                </a:tc>
                <a:extLst>
                  <a:ext uri="{0D108BD9-81ED-4DB2-BD59-A6C34878D82A}">
                    <a16:rowId xmlns:a16="http://schemas.microsoft.com/office/drawing/2014/main" val="10017"/>
                  </a:ext>
                </a:extLst>
              </a:tr>
              <a:tr h="289721">
                <a:tc>
                  <a:txBody>
                    <a:bodyPr/>
                    <a:lstStyle/>
                    <a:p>
                      <a:pPr>
                        <a:lnSpc>
                          <a:spcPct val="107000"/>
                        </a:lnSpc>
                        <a:spcAft>
                          <a:spcPts val="0"/>
                        </a:spcAft>
                      </a:pPr>
                      <a:r>
                        <a:rPr lang="en-GB" sz="1400" dirty="0">
                          <a:effectLst/>
                          <a:latin typeface="Century Gothic" panose="020B0502020202020204" pitchFamily="34" charset="0"/>
                        </a:rPr>
                        <a:t>194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día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day</a:t>
                      </a:r>
                    </a:p>
                  </a:txBody>
                  <a:tcPr marL="90000" marR="90000" marT="36000" marB="36000" anchor="ctr"/>
                </a:tc>
                <a:extLst>
                  <a:ext uri="{0D108BD9-81ED-4DB2-BD59-A6C34878D82A}">
                    <a16:rowId xmlns:a16="http://schemas.microsoft.com/office/drawing/2014/main" val="10018"/>
                  </a:ext>
                </a:extLst>
              </a:tr>
              <a:tr h="289721">
                <a:tc>
                  <a:txBody>
                    <a:bodyPr/>
                    <a:lstStyle/>
                    <a:p>
                      <a:pPr>
                        <a:lnSpc>
                          <a:spcPct val="107000"/>
                        </a:lnSpc>
                        <a:spcAft>
                          <a:spcPts val="0"/>
                        </a:spcAft>
                      </a:pPr>
                      <a:r>
                        <a:rPr lang="en-GB" sz="1400">
                          <a:effectLst/>
                          <a:latin typeface="Century Gothic" panose="020B0502020202020204" pitchFamily="34" charset="0"/>
                        </a:rPr>
                        <a:t>195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ver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see, seeing</a:t>
                      </a:r>
                    </a:p>
                  </a:txBody>
                  <a:tcPr marL="90000" marR="90000" marT="36000" marB="36000" anchor="ctr"/>
                </a:tc>
                <a:extLst>
                  <a:ext uri="{0D108BD9-81ED-4DB2-BD59-A6C34878D82A}">
                    <a16:rowId xmlns:a16="http://schemas.microsoft.com/office/drawing/2014/main" val="10019"/>
                  </a:ext>
                </a:extLst>
              </a:tr>
              <a:tr h="289721">
                <a:tc>
                  <a:txBody>
                    <a:bodyPr/>
                    <a:lstStyle/>
                    <a:p>
                      <a:pPr>
                        <a:lnSpc>
                          <a:spcPct val="107000"/>
                        </a:lnSpc>
                        <a:spcAft>
                          <a:spcPts val="0"/>
                        </a:spcAft>
                      </a:pPr>
                      <a:r>
                        <a:rPr lang="en-GB" sz="1400">
                          <a:effectLst/>
                          <a:latin typeface="Century Gothic" panose="020B0502020202020204" pitchFamily="34" charset="0"/>
                        </a:rPr>
                        <a:t>196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ve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sees </a:t>
                      </a:r>
                    </a:p>
                  </a:txBody>
                  <a:tcPr marL="90000" marR="90000" marT="36000" marB="36000" anchor="ctr"/>
                </a:tc>
                <a:extLst>
                  <a:ext uri="{0D108BD9-81ED-4DB2-BD59-A6C34878D82A}">
                    <a16:rowId xmlns:a16="http://schemas.microsoft.com/office/drawing/2014/main" val="10020"/>
                  </a:ext>
                </a:extLst>
              </a:tr>
              <a:tr h="506341">
                <a:tc>
                  <a:txBody>
                    <a:bodyPr/>
                    <a:lstStyle/>
                    <a:p>
                      <a:pPr>
                        <a:lnSpc>
                          <a:spcPct val="107000"/>
                        </a:lnSpc>
                        <a:spcAft>
                          <a:spcPts val="0"/>
                        </a:spcAft>
                      </a:pPr>
                      <a:r>
                        <a:rPr lang="en-GB" sz="1400" dirty="0">
                          <a:effectLst/>
                          <a:latin typeface="Century Gothic" panose="020B0502020202020204" pitchFamily="34" charset="0"/>
                        </a:rPr>
                        <a:t>197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decidir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decide, deciding</a:t>
                      </a:r>
                    </a:p>
                  </a:txBody>
                  <a:tcPr marL="90000" marR="90000" marT="36000" marB="36000" anchor="ctr"/>
                </a:tc>
                <a:extLst>
                  <a:ext uri="{0D108BD9-81ED-4DB2-BD59-A6C34878D82A}">
                    <a16:rowId xmlns:a16="http://schemas.microsoft.com/office/drawing/2014/main" val="10021"/>
                  </a:ext>
                </a:extLst>
              </a:tr>
              <a:tr h="289721">
                <a:tc>
                  <a:txBody>
                    <a:bodyPr/>
                    <a:lstStyle/>
                    <a:p>
                      <a:pPr>
                        <a:lnSpc>
                          <a:spcPct val="107000"/>
                        </a:lnSpc>
                        <a:spcAft>
                          <a:spcPts val="0"/>
                        </a:spcAft>
                      </a:pPr>
                      <a:r>
                        <a:rPr lang="en-GB" sz="1400">
                          <a:effectLst/>
                          <a:latin typeface="Century Gothic" panose="020B0502020202020204" pitchFamily="34" charset="0"/>
                        </a:rPr>
                        <a:t>198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decide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decides </a:t>
                      </a:r>
                    </a:p>
                  </a:txBody>
                  <a:tcPr marL="90000" marR="90000" marT="36000" marB="36000" anchor="ctr"/>
                </a:tc>
                <a:extLst>
                  <a:ext uri="{0D108BD9-81ED-4DB2-BD59-A6C34878D82A}">
                    <a16:rowId xmlns:a16="http://schemas.microsoft.com/office/drawing/2014/main" val="10022"/>
                  </a:ext>
                </a:extLst>
              </a:tr>
              <a:tr h="506341">
                <a:tc>
                  <a:txBody>
                    <a:bodyPr/>
                    <a:lstStyle/>
                    <a:p>
                      <a:pPr>
                        <a:lnSpc>
                          <a:spcPct val="107000"/>
                        </a:lnSpc>
                        <a:spcAft>
                          <a:spcPts val="0"/>
                        </a:spcAft>
                      </a:pPr>
                      <a:r>
                        <a:rPr lang="en-GB" sz="1400">
                          <a:effectLst/>
                          <a:latin typeface="Century Gothic" panose="020B0502020202020204" pitchFamily="34" charset="0"/>
                        </a:rPr>
                        <a:t>199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200" b="0" i="0" u="none" strike="noStrike">
                          <a:solidFill>
                            <a:srgbClr val="000000"/>
                          </a:solidFill>
                          <a:effectLst/>
                          <a:latin typeface="Century Gothic" panose="020B0502020202020204" pitchFamily="34" charset="0"/>
                        </a:rPr>
                        <a:t>comprender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understand, understanding</a:t>
                      </a:r>
                    </a:p>
                  </a:txBody>
                  <a:tcPr marL="90000" marR="90000" marT="36000" marB="36000" anchor="ctr"/>
                </a:tc>
                <a:extLst>
                  <a:ext uri="{0D108BD9-81ED-4DB2-BD59-A6C34878D82A}">
                    <a16:rowId xmlns:a16="http://schemas.microsoft.com/office/drawing/2014/main" val="10023"/>
                  </a:ext>
                </a:extLst>
              </a:tr>
              <a:tr h="289721">
                <a:tc>
                  <a:txBody>
                    <a:bodyPr/>
                    <a:lstStyle/>
                    <a:p>
                      <a:pPr>
                        <a:lnSpc>
                          <a:spcPct val="107000"/>
                        </a:lnSpc>
                        <a:spcAft>
                          <a:spcPts val="0"/>
                        </a:spcAft>
                      </a:pPr>
                      <a:r>
                        <a:rPr lang="en-GB" sz="1400">
                          <a:effectLst/>
                          <a:latin typeface="Century Gothic" panose="020B0502020202020204" pitchFamily="34" charset="0"/>
                        </a:rPr>
                        <a:t>200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0000" marR="90000" marT="36000" marB="36000" anchor="ctr"/>
                </a:tc>
                <a:tc>
                  <a:txBody>
                    <a:bodyPr/>
                    <a:lstStyle/>
                    <a:p>
                      <a:pPr algn="l" fontAlgn="b"/>
                      <a:r>
                        <a:rPr lang="en-GB" sz="1200" b="0" i="0" u="none" strike="noStrike" dirty="0" err="1">
                          <a:solidFill>
                            <a:srgbClr val="000000"/>
                          </a:solidFill>
                          <a:effectLst/>
                          <a:latin typeface="Century Gothic" panose="020B0502020202020204" pitchFamily="34" charset="0"/>
                        </a:rPr>
                        <a:t>comprende</a:t>
                      </a:r>
                      <a:endParaRPr lang="en-GB" sz="12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understands </a:t>
                      </a:r>
                    </a:p>
                  </a:txBody>
                  <a:tcPr marL="90000" marR="90000" marT="36000" marB="36000" anchor="ctr"/>
                </a:tc>
                <a:extLst>
                  <a:ext uri="{0D108BD9-81ED-4DB2-BD59-A6C34878D82A}">
                    <a16:rowId xmlns:a16="http://schemas.microsoft.com/office/drawing/2014/main" val="10024"/>
                  </a:ext>
                </a:extLst>
              </a:tr>
            </a:tbl>
          </a:graphicData>
        </a:graphic>
      </p:graphicFrame>
      <p:pic>
        <p:nvPicPr>
          <p:cNvPr id="9" name="Picture 8"/>
          <p:cNvPicPr>
            <a:picLocks noChangeAspect="1"/>
          </p:cNvPicPr>
          <p:nvPr/>
        </p:nvPicPr>
        <p:blipFill>
          <a:blip r:embed="rId2">
            <a:clrChange>
              <a:clrFrom>
                <a:srgbClr val="FFFFFF"/>
              </a:clrFrom>
              <a:clrTo>
                <a:srgbClr val="FFFFFF">
                  <a:alpha val="0"/>
                </a:srgbClr>
              </a:clrTo>
            </a:clrChange>
          </a:blip>
          <a:stretch>
            <a:fillRect/>
          </a:stretch>
        </p:blipFill>
        <p:spPr>
          <a:xfrm>
            <a:off x="4168602" y="62340"/>
            <a:ext cx="764013" cy="787888"/>
          </a:xfrm>
          <a:prstGeom prst="rect">
            <a:avLst/>
          </a:prstGeom>
        </p:spPr>
      </p:pic>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5013176" y="228224"/>
            <a:ext cx="1641792" cy="669087"/>
          </a:xfrm>
          <a:prstGeom prst="rect">
            <a:avLst/>
          </a:prstGeom>
        </p:spPr>
      </p:pic>
      <p:sp>
        <p:nvSpPr>
          <p:cNvPr id="3" name="Title 2">
            <a:extLst>
              <a:ext uri="{FF2B5EF4-FFF2-40B4-BE49-F238E27FC236}">
                <a16:creationId xmlns:a16="http://schemas.microsoft.com/office/drawing/2014/main" id="{845EB372-3087-364A-9D4D-668E3C507EDA}"/>
              </a:ext>
            </a:extLst>
          </p:cNvPr>
          <p:cNvSpPr>
            <a:spLocks noGrp="1"/>
          </p:cNvSpPr>
          <p:nvPr>
            <p:ph type="title"/>
          </p:nvPr>
        </p:nvSpPr>
        <p:spPr>
          <a:xfrm>
            <a:off x="-201569" y="344796"/>
            <a:ext cx="4638681" cy="373915"/>
          </a:xfrm>
        </p:spPr>
        <p:txBody>
          <a:bodyPr/>
          <a:lstStyle/>
          <a:p>
            <a:r>
              <a:rPr lang="en-GB" sz="2200" b="1" dirty="0">
                <a:latin typeface="Century Gothic" panose="020B0502020202020204" pitchFamily="34" charset="0"/>
              </a:rPr>
              <a:t>Stage 3: Regional competition</a:t>
            </a:r>
            <a:endParaRPr lang="en-US" sz="2200"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989121EF-2F6A-4845-8F59-0E474BA8E050}"/>
              </a:ext>
            </a:extLst>
          </p:cNvPr>
          <p:cNvSpPr>
            <a:spLocks noGrp="1"/>
          </p:cNvSpPr>
          <p:nvPr>
            <p:ph type="sldNum" sz="quarter" idx="12"/>
          </p:nvPr>
        </p:nvSpPr>
        <p:spPr/>
        <p:txBody>
          <a:bodyPr/>
          <a:lstStyle/>
          <a:p>
            <a:r>
              <a:rPr lang="en-GB" altLang="en-US" dirty="0"/>
              <a:t>50</a:t>
            </a:r>
          </a:p>
        </p:txBody>
      </p:sp>
    </p:spTree>
    <p:extLst>
      <p:ext uri="{BB962C8B-B14F-4D97-AF65-F5344CB8AC3E}">
        <p14:creationId xmlns:p14="http://schemas.microsoft.com/office/powerpoint/2010/main" val="1647963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63031069"/>
              </p:ext>
            </p:extLst>
          </p:nvPr>
        </p:nvGraphicFramePr>
        <p:xfrm>
          <a:off x="260648" y="827584"/>
          <a:ext cx="3231807" cy="8200800"/>
        </p:xfrm>
        <a:graphic>
          <a:graphicData uri="http://schemas.openxmlformats.org/drawingml/2006/table">
            <a:tbl>
              <a:tblPr>
                <a:tableStyleId>{ED083AE6-46FA-4A59-8FB0-9F97EB10719F}</a:tableStyleId>
              </a:tblPr>
              <a:tblGrid>
                <a:gridCol w="50405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503615">
                  <a:extLst>
                    <a:ext uri="{9D8B030D-6E8A-4147-A177-3AD203B41FA5}">
                      <a16:colId xmlns:a16="http://schemas.microsoft.com/office/drawing/2014/main" val="20002"/>
                    </a:ext>
                  </a:extLst>
                </a:gridCol>
              </a:tblGrid>
              <a:tr h="240541">
                <a:tc>
                  <a:txBody>
                    <a:bodyPr/>
                    <a:lstStyle/>
                    <a:p>
                      <a:pPr algn="ctr" fontAlgn="ctr"/>
                      <a:r>
                        <a:rPr lang="en-GB" sz="1400" b="0" i="0" u="none" strike="noStrike" dirty="0">
                          <a:solidFill>
                            <a:srgbClr val="000000"/>
                          </a:solidFill>
                          <a:effectLst/>
                          <a:latin typeface="Century Gothic" panose="020B0502020202020204" pitchFamily="34" charset="0"/>
                        </a:rPr>
                        <a:t>201</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regalo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present</a:t>
                      </a:r>
                    </a:p>
                  </a:txBody>
                  <a:tcPr marL="90000" marR="90000" marT="36000" marB="36000" anchor="ctr"/>
                </a:tc>
                <a:extLst>
                  <a:ext uri="{0D108BD9-81ED-4DB2-BD59-A6C34878D82A}">
                    <a16:rowId xmlns:a16="http://schemas.microsoft.com/office/drawing/2014/main" val="10000"/>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202</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imagen</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picture</a:t>
                      </a:r>
                    </a:p>
                  </a:txBody>
                  <a:tcPr marL="90000" marR="90000" marT="36000" marB="36000" anchor="ctr"/>
                </a:tc>
                <a:extLst>
                  <a:ext uri="{0D108BD9-81ED-4DB2-BD59-A6C34878D82A}">
                    <a16:rowId xmlns:a16="http://schemas.microsoft.com/office/drawing/2014/main" val="10001"/>
                  </a:ext>
                </a:extLst>
              </a:tr>
              <a:tr h="420390">
                <a:tc>
                  <a:txBody>
                    <a:bodyPr/>
                    <a:lstStyle/>
                    <a:p>
                      <a:pPr algn="ctr" fontAlgn="ctr"/>
                      <a:r>
                        <a:rPr lang="en-GB" sz="1400" b="0" i="0" u="none" strike="noStrike" dirty="0">
                          <a:solidFill>
                            <a:srgbClr val="000000"/>
                          </a:solidFill>
                          <a:effectLst/>
                          <a:latin typeface="Century Gothic" panose="020B0502020202020204" pitchFamily="34" charset="0"/>
                        </a:rPr>
                        <a:t>203</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elegir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choose, choosing</a:t>
                      </a:r>
                    </a:p>
                  </a:txBody>
                  <a:tcPr marL="90000" marR="90000" marT="36000" marB="36000" anchor="ctr"/>
                </a:tc>
                <a:extLst>
                  <a:ext uri="{0D108BD9-81ED-4DB2-BD59-A6C34878D82A}">
                    <a16:rowId xmlns:a16="http://schemas.microsoft.com/office/drawing/2014/main" val="10002"/>
                  </a:ext>
                </a:extLst>
              </a:tr>
              <a:tr h="240541">
                <a:tc>
                  <a:txBody>
                    <a:bodyPr/>
                    <a:lstStyle/>
                    <a:p>
                      <a:pPr algn="ctr" fontAlgn="ctr"/>
                      <a:r>
                        <a:rPr lang="en-GB" sz="1400" b="0" i="0" u="none" strike="noStrike">
                          <a:solidFill>
                            <a:srgbClr val="000000"/>
                          </a:solidFill>
                          <a:effectLst/>
                          <a:latin typeface="Century Gothic" panose="020B0502020202020204" pitchFamily="34" charset="0"/>
                        </a:rPr>
                        <a:t>204</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primero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first</a:t>
                      </a:r>
                    </a:p>
                  </a:txBody>
                  <a:tcPr marL="90000" marR="90000" marT="36000" marB="36000" anchor="ctr"/>
                </a:tc>
                <a:extLst>
                  <a:ext uri="{0D108BD9-81ED-4DB2-BD59-A6C34878D82A}">
                    <a16:rowId xmlns:a16="http://schemas.microsoft.com/office/drawing/2014/main" val="10003"/>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205</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calle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street</a:t>
                      </a:r>
                    </a:p>
                  </a:txBody>
                  <a:tcPr marL="90000" marR="90000" marT="36000" marB="36000" anchor="ctr"/>
                </a:tc>
                <a:extLst>
                  <a:ext uri="{0D108BD9-81ED-4DB2-BD59-A6C34878D82A}">
                    <a16:rowId xmlns:a16="http://schemas.microsoft.com/office/drawing/2014/main" val="10004"/>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206</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luego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then</a:t>
                      </a:r>
                    </a:p>
                  </a:txBody>
                  <a:tcPr marL="90000" marR="90000" marT="36000" marB="36000" anchor="ctr"/>
                </a:tc>
                <a:extLst>
                  <a:ext uri="{0D108BD9-81ED-4DB2-BD59-A6C34878D82A}">
                    <a16:rowId xmlns:a16="http://schemas.microsoft.com/office/drawing/2014/main" val="10005"/>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207</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segundo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second</a:t>
                      </a:r>
                    </a:p>
                  </a:txBody>
                  <a:tcPr marL="90000" marR="90000" marT="36000" marB="36000" anchor="ctr"/>
                </a:tc>
                <a:extLst>
                  <a:ext uri="{0D108BD9-81ED-4DB2-BD59-A6C34878D82A}">
                    <a16:rowId xmlns:a16="http://schemas.microsoft.com/office/drawing/2014/main" val="10006"/>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208</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ir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go,</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going</a:t>
                      </a:r>
                    </a:p>
                  </a:txBody>
                  <a:tcPr marL="90000" marR="90000" marT="36000" marB="36000" anchor="ctr"/>
                </a:tc>
                <a:extLst>
                  <a:ext uri="{0D108BD9-81ED-4DB2-BD59-A6C34878D82A}">
                    <a16:rowId xmlns:a16="http://schemas.microsoft.com/office/drawing/2014/main" val="10007"/>
                  </a:ext>
                </a:extLst>
              </a:tr>
              <a:tr h="240541">
                <a:tc>
                  <a:txBody>
                    <a:bodyPr/>
                    <a:lstStyle/>
                    <a:p>
                      <a:pPr algn="ctr" fontAlgn="ctr"/>
                      <a:r>
                        <a:rPr lang="en-GB" sz="1400" b="0" i="0" u="none" strike="noStrike">
                          <a:solidFill>
                            <a:srgbClr val="000000"/>
                          </a:solidFill>
                          <a:effectLst/>
                          <a:latin typeface="Century Gothic" panose="020B0502020202020204" pitchFamily="34" charset="0"/>
                        </a:rPr>
                        <a:t>209</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va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goes</a:t>
                      </a:r>
                    </a:p>
                  </a:txBody>
                  <a:tcPr marL="90000" marR="90000" marT="36000" marB="36000" anchor="ctr"/>
                </a:tc>
                <a:extLst>
                  <a:ext uri="{0D108BD9-81ED-4DB2-BD59-A6C34878D82A}">
                    <a16:rowId xmlns:a16="http://schemas.microsoft.com/office/drawing/2014/main" val="10008"/>
                  </a:ext>
                </a:extLst>
              </a:tr>
              <a:tr h="420390">
                <a:tc>
                  <a:txBody>
                    <a:bodyPr/>
                    <a:lstStyle/>
                    <a:p>
                      <a:pPr algn="ctr" fontAlgn="ctr"/>
                      <a:r>
                        <a:rPr lang="en-GB" sz="1400" b="0" i="0" u="none" strike="noStrike" dirty="0">
                          <a:solidFill>
                            <a:srgbClr val="000000"/>
                          </a:solidFill>
                          <a:effectLst/>
                          <a:latin typeface="Century Gothic" panose="020B0502020202020204" pitchFamily="34" charset="0"/>
                        </a:rPr>
                        <a:t>210</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pasar</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to pass, spend time</a:t>
                      </a:r>
                    </a:p>
                  </a:txBody>
                  <a:tcPr marL="90000" marR="90000" marT="36000" marB="36000" anchor="ctr"/>
                </a:tc>
                <a:extLst>
                  <a:ext uri="{0D108BD9-81ED-4DB2-BD59-A6C34878D82A}">
                    <a16:rowId xmlns:a16="http://schemas.microsoft.com/office/drawing/2014/main" val="10009"/>
                  </a:ext>
                </a:extLst>
              </a:tr>
              <a:tr h="420390">
                <a:tc>
                  <a:txBody>
                    <a:bodyPr/>
                    <a:lstStyle/>
                    <a:p>
                      <a:pPr algn="ctr" fontAlgn="ctr"/>
                      <a:r>
                        <a:rPr lang="en-GB" sz="1400" b="0" i="0" u="none" strike="noStrike" dirty="0">
                          <a:solidFill>
                            <a:srgbClr val="000000"/>
                          </a:solidFill>
                          <a:effectLst/>
                          <a:latin typeface="Century Gothic" panose="020B0502020202020204" pitchFamily="34" charset="0"/>
                        </a:rPr>
                        <a:t>211</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pasa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passes, spends time</a:t>
                      </a:r>
                    </a:p>
                  </a:txBody>
                  <a:tcPr marL="90000" marR="90000" marT="36000" marB="36000" anchor="ctr"/>
                </a:tc>
                <a:extLst>
                  <a:ext uri="{0D108BD9-81ED-4DB2-BD59-A6C34878D82A}">
                    <a16:rowId xmlns:a16="http://schemas.microsoft.com/office/drawing/2014/main" val="10010"/>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212</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tiempo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time, weather</a:t>
                      </a:r>
                    </a:p>
                  </a:txBody>
                  <a:tcPr marL="90000" marR="90000" marT="36000" marB="36000" anchor="ctr"/>
                </a:tc>
                <a:extLst>
                  <a:ext uri="{0D108BD9-81ED-4DB2-BD59-A6C34878D82A}">
                    <a16:rowId xmlns:a16="http://schemas.microsoft.com/office/drawing/2014/main" val="10011"/>
                  </a:ext>
                </a:extLst>
              </a:tr>
              <a:tr h="240541">
                <a:tc>
                  <a:txBody>
                    <a:bodyPr/>
                    <a:lstStyle/>
                    <a:p>
                      <a:pPr algn="ctr" fontAlgn="ctr"/>
                      <a:r>
                        <a:rPr lang="en-GB" sz="1400" b="0" i="0" u="none" strike="noStrike">
                          <a:solidFill>
                            <a:srgbClr val="000000"/>
                          </a:solidFill>
                          <a:effectLst/>
                          <a:latin typeface="Century Gothic" panose="020B0502020202020204" pitchFamily="34" charset="0"/>
                        </a:rPr>
                        <a:t>213</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pero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but</a:t>
                      </a:r>
                    </a:p>
                  </a:txBody>
                  <a:tcPr marL="90000" marR="90000" marT="36000" marB="36000" anchor="ctr"/>
                </a:tc>
                <a:extLst>
                  <a:ext uri="{0D108BD9-81ED-4DB2-BD59-A6C34878D82A}">
                    <a16:rowId xmlns:a16="http://schemas.microsoft.com/office/drawing/2014/main" val="10012"/>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214</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una idea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an idea</a:t>
                      </a:r>
                    </a:p>
                  </a:txBody>
                  <a:tcPr marL="90000" marR="90000" marT="36000" marB="36000" anchor="ctr"/>
                </a:tc>
                <a:extLst>
                  <a:ext uri="{0D108BD9-81ED-4DB2-BD59-A6C34878D82A}">
                    <a16:rowId xmlns:a16="http://schemas.microsoft.com/office/drawing/2014/main" val="10013"/>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215</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gracias</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thank you</a:t>
                      </a:r>
                    </a:p>
                  </a:txBody>
                  <a:tcPr marL="90000" marR="90000" marT="36000" marB="36000" anchor="ctr"/>
                </a:tc>
                <a:extLst>
                  <a:ext uri="{0D108BD9-81ED-4DB2-BD59-A6C34878D82A}">
                    <a16:rowId xmlns:a16="http://schemas.microsoft.com/office/drawing/2014/main" val="10014"/>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216</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sin</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without</a:t>
                      </a:r>
                    </a:p>
                  </a:txBody>
                  <a:tcPr marL="90000" marR="90000" marT="36000" marB="36000" anchor="ctr"/>
                </a:tc>
                <a:extLst>
                  <a:ext uri="{0D108BD9-81ED-4DB2-BD59-A6C34878D82A}">
                    <a16:rowId xmlns:a16="http://schemas.microsoft.com/office/drawing/2014/main" val="10015"/>
                  </a:ext>
                </a:extLst>
              </a:tr>
              <a:tr h="420390">
                <a:tc>
                  <a:txBody>
                    <a:bodyPr/>
                    <a:lstStyle/>
                    <a:p>
                      <a:pPr algn="ctr" fontAlgn="ctr"/>
                      <a:r>
                        <a:rPr lang="en-GB" sz="1400" b="0" i="0" u="none" strike="noStrike" dirty="0">
                          <a:solidFill>
                            <a:srgbClr val="000000"/>
                          </a:solidFill>
                          <a:effectLst/>
                          <a:latin typeface="Century Gothic" panose="020B0502020202020204" pitchFamily="34" charset="0"/>
                        </a:rPr>
                        <a:t>217</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dejar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leave, leaving</a:t>
                      </a:r>
                    </a:p>
                  </a:txBody>
                  <a:tcPr marL="90000" marR="90000" marT="36000" marB="36000" anchor="ctr"/>
                </a:tc>
                <a:extLst>
                  <a:ext uri="{0D108BD9-81ED-4DB2-BD59-A6C34878D82A}">
                    <a16:rowId xmlns:a16="http://schemas.microsoft.com/office/drawing/2014/main" val="10016"/>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218</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deja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leaves</a:t>
                      </a:r>
                    </a:p>
                  </a:txBody>
                  <a:tcPr marL="90000" marR="90000" marT="36000" marB="36000" anchor="ctr"/>
                </a:tc>
                <a:extLst>
                  <a:ext uri="{0D108BD9-81ED-4DB2-BD59-A6C34878D82A}">
                    <a16:rowId xmlns:a16="http://schemas.microsoft.com/office/drawing/2014/main" val="10017"/>
                  </a:ext>
                </a:extLst>
              </a:tr>
              <a:tr h="420390">
                <a:tc>
                  <a:txBody>
                    <a:bodyPr/>
                    <a:lstStyle/>
                    <a:p>
                      <a:pPr algn="ctr" fontAlgn="ctr"/>
                      <a:r>
                        <a:rPr lang="en-GB" sz="1400" b="0" i="0" u="none" strike="noStrike" dirty="0">
                          <a:solidFill>
                            <a:srgbClr val="000000"/>
                          </a:solidFill>
                          <a:effectLst/>
                          <a:latin typeface="Century Gothic" panose="020B0502020202020204" pitchFamily="34" charset="0"/>
                        </a:rPr>
                        <a:t>219</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estudiar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study,</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studying</a:t>
                      </a:r>
                    </a:p>
                  </a:txBody>
                  <a:tcPr marL="90000" marR="90000" marT="36000" marB="36000" anchor="ctr"/>
                </a:tc>
                <a:extLst>
                  <a:ext uri="{0D108BD9-81ED-4DB2-BD59-A6C34878D82A}">
                    <a16:rowId xmlns:a16="http://schemas.microsoft.com/office/drawing/2014/main" val="10018"/>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220</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estudia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studies </a:t>
                      </a:r>
                    </a:p>
                  </a:txBody>
                  <a:tcPr marL="90000" marR="90000" marT="36000" marB="36000" anchor="ctr"/>
                </a:tc>
                <a:extLst>
                  <a:ext uri="{0D108BD9-81ED-4DB2-BD59-A6C34878D82A}">
                    <a16:rowId xmlns:a16="http://schemas.microsoft.com/office/drawing/2014/main" val="10019"/>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221</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colegio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school</a:t>
                      </a:r>
                    </a:p>
                  </a:txBody>
                  <a:tcPr marL="90000" marR="90000" marT="36000" marB="36000" anchor="ctr"/>
                </a:tc>
                <a:extLst>
                  <a:ext uri="{0D108BD9-81ED-4DB2-BD59-A6C34878D82A}">
                    <a16:rowId xmlns:a16="http://schemas.microsoft.com/office/drawing/2014/main" val="10020"/>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222</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profesor</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teacher</a:t>
                      </a:r>
                    </a:p>
                  </a:txBody>
                  <a:tcPr marL="90000" marR="90000" marT="36000" marB="36000" anchor="ctr"/>
                </a:tc>
                <a:extLst>
                  <a:ext uri="{0D108BD9-81ED-4DB2-BD59-A6C34878D82A}">
                    <a16:rowId xmlns:a16="http://schemas.microsoft.com/office/drawing/2014/main" val="10021"/>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223</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nombre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name</a:t>
                      </a:r>
                    </a:p>
                  </a:txBody>
                  <a:tcPr marL="90000" marR="90000" marT="36000" marB="36000" anchor="ctr"/>
                </a:tc>
                <a:extLst>
                  <a:ext uri="{0D108BD9-81ED-4DB2-BD59-A6C34878D82A}">
                    <a16:rowId xmlns:a16="http://schemas.microsoft.com/office/drawing/2014/main" val="10022"/>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224</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mi</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my</a:t>
                      </a:r>
                    </a:p>
                  </a:txBody>
                  <a:tcPr marL="90000" marR="90000" marT="36000" marB="36000" anchor="ctr"/>
                </a:tc>
                <a:extLst>
                  <a:ext uri="{0D108BD9-81ED-4DB2-BD59-A6C34878D82A}">
                    <a16:rowId xmlns:a16="http://schemas.microsoft.com/office/drawing/2014/main" val="10023"/>
                  </a:ext>
                </a:extLst>
              </a:tr>
              <a:tr h="240541">
                <a:tc>
                  <a:txBody>
                    <a:bodyPr/>
                    <a:lstStyle/>
                    <a:p>
                      <a:pPr algn="ctr" fontAlgn="ctr"/>
                      <a:r>
                        <a:rPr lang="en-GB" sz="1400" b="0" i="0" u="none" strike="noStrike" dirty="0">
                          <a:solidFill>
                            <a:srgbClr val="000000"/>
                          </a:solidFill>
                          <a:effectLst/>
                          <a:latin typeface="Century Gothic" panose="020B0502020202020204" pitchFamily="34" charset="0"/>
                        </a:rPr>
                        <a:t>225</a:t>
                      </a:r>
                    </a:p>
                  </a:txBody>
                  <a:tcPr marL="90000" marR="90000" marT="36000" marB="36000" anchor="ctr"/>
                </a:tc>
                <a:tc>
                  <a:txBody>
                    <a:bodyPr/>
                    <a:lstStyle/>
                    <a:p>
                      <a:pPr algn="l" fontAlgn="b"/>
                      <a:r>
                        <a:rPr lang="en-GB" sz="1400" b="0" i="0" u="none" strike="noStrike" dirty="0" err="1">
                          <a:solidFill>
                            <a:srgbClr val="000000"/>
                          </a:solidFill>
                          <a:effectLst/>
                          <a:latin typeface="Century Gothic" panose="020B0502020202020204" pitchFamily="34" charset="0"/>
                        </a:rPr>
                        <a:t>tu</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your</a:t>
                      </a:r>
                    </a:p>
                  </a:txBody>
                  <a:tcPr marL="90000" marR="90000" marT="36000" marB="36000" anchor="ctr"/>
                </a:tc>
                <a:extLst>
                  <a:ext uri="{0D108BD9-81ED-4DB2-BD59-A6C34878D82A}">
                    <a16:rowId xmlns:a16="http://schemas.microsoft.com/office/drawing/2014/main" val="1002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02284750"/>
              </p:ext>
            </p:extLst>
          </p:nvPr>
        </p:nvGraphicFramePr>
        <p:xfrm>
          <a:off x="3573016" y="827584"/>
          <a:ext cx="3032889" cy="8200796"/>
        </p:xfrm>
        <a:graphic>
          <a:graphicData uri="http://schemas.openxmlformats.org/drawingml/2006/table">
            <a:tbl>
              <a:tblPr>
                <a:tableStyleId>{ED083AE6-46FA-4A59-8FB0-9F97EB10719F}</a:tableStyleId>
              </a:tblPr>
              <a:tblGrid>
                <a:gridCol w="57606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32689">
                  <a:extLst>
                    <a:ext uri="{9D8B030D-6E8A-4147-A177-3AD203B41FA5}">
                      <a16:colId xmlns:a16="http://schemas.microsoft.com/office/drawing/2014/main" val="20002"/>
                    </a:ext>
                  </a:extLst>
                </a:gridCol>
              </a:tblGrid>
              <a:tr h="309518">
                <a:tc>
                  <a:txBody>
                    <a:bodyPr/>
                    <a:lstStyle/>
                    <a:p>
                      <a:pPr algn="ctr" fontAlgn="ctr"/>
                      <a:r>
                        <a:rPr lang="en-GB" sz="1400" b="0" i="0" u="none" strike="noStrike" dirty="0">
                          <a:solidFill>
                            <a:srgbClr val="000000"/>
                          </a:solidFill>
                          <a:effectLst/>
                          <a:latin typeface="Century Gothic" panose="020B0502020202020204" pitchFamily="34" charset="0"/>
                        </a:rPr>
                        <a:t>226</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su</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his/her/their</a:t>
                      </a:r>
                    </a:p>
                  </a:txBody>
                  <a:tcPr marL="90000" marR="90000" marT="36000" marB="36000" anchor="ctr"/>
                </a:tc>
                <a:extLst>
                  <a:ext uri="{0D108BD9-81ED-4DB2-BD59-A6C34878D82A}">
                    <a16:rowId xmlns:a16="http://schemas.microsoft.com/office/drawing/2014/main" val="10000"/>
                  </a:ext>
                </a:extLst>
              </a:tr>
              <a:tr h="540941">
                <a:tc>
                  <a:txBody>
                    <a:bodyPr/>
                    <a:lstStyle/>
                    <a:p>
                      <a:pPr algn="ctr" fontAlgn="ctr"/>
                      <a:r>
                        <a:rPr lang="en-GB" sz="1400" b="0" i="0" u="none" strike="noStrike">
                          <a:solidFill>
                            <a:srgbClr val="000000"/>
                          </a:solidFill>
                          <a:effectLst/>
                          <a:latin typeface="Century Gothic" panose="020B0502020202020204" pitchFamily="34" charset="0"/>
                        </a:rPr>
                        <a:t>227</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ayudar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help,</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helping</a:t>
                      </a:r>
                    </a:p>
                  </a:txBody>
                  <a:tcPr marL="90000" marR="90000" marT="36000" marB="36000" anchor="ctr"/>
                </a:tc>
                <a:extLst>
                  <a:ext uri="{0D108BD9-81ED-4DB2-BD59-A6C34878D82A}">
                    <a16:rowId xmlns:a16="http://schemas.microsoft.com/office/drawing/2014/main" val="10001"/>
                  </a:ext>
                </a:extLst>
              </a:tr>
              <a:tr h="309518">
                <a:tc>
                  <a:txBody>
                    <a:bodyPr/>
                    <a:lstStyle/>
                    <a:p>
                      <a:pPr algn="ctr" fontAlgn="ctr"/>
                      <a:r>
                        <a:rPr lang="en-GB" sz="1400" b="0" i="0" u="none" strike="noStrike">
                          <a:solidFill>
                            <a:srgbClr val="000000"/>
                          </a:solidFill>
                          <a:effectLst/>
                          <a:latin typeface="Century Gothic" panose="020B0502020202020204" pitchFamily="34" charset="0"/>
                        </a:rPr>
                        <a:t>228</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ayuda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helps</a:t>
                      </a:r>
                    </a:p>
                  </a:txBody>
                  <a:tcPr marL="90000" marR="90000" marT="36000" marB="36000" anchor="ctr"/>
                </a:tc>
                <a:extLst>
                  <a:ext uri="{0D108BD9-81ED-4DB2-BD59-A6C34878D82A}">
                    <a16:rowId xmlns:a16="http://schemas.microsoft.com/office/drawing/2014/main" val="10002"/>
                  </a:ext>
                </a:extLst>
              </a:tr>
              <a:tr h="309518">
                <a:tc>
                  <a:txBody>
                    <a:bodyPr/>
                    <a:lstStyle/>
                    <a:p>
                      <a:pPr algn="ctr" fontAlgn="ctr"/>
                      <a:r>
                        <a:rPr lang="en-GB" sz="1400" b="0" i="0" u="none" strike="noStrike">
                          <a:solidFill>
                            <a:srgbClr val="000000"/>
                          </a:solidFill>
                          <a:effectLst/>
                          <a:latin typeface="Century Gothic" panose="020B0502020202020204" pitchFamily="34" charset="0"/>
                        </a:rPr>
                        <a:t>229</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él</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he</a:t>
                      </a:r>
                    </a:p>
                  </a:txBody>
                  <a:tcPr marL="90000" marR="90000" marT="36000" marB="36000" anchor="ctr"/>
                </a:tc>
                <a:extLst>
                  <a:ext uri="{0D108BD9-81ED-4DB2-BD59-A6C34878D82A}">
                    <a16:rowId xmlns:a16="http://schemas.microsoft.com/office/drawing/2014/main" val="10003"/>
                  </a:ext>
                </a:extLst>
              </a:tr>
              <a:tr h="309518">
                <a:tc>
                  <a:txBody>
                    <a:bodyPr/>
                    <a:lstStyle/>
                    <a:p>
                      <a:pPr algn="ctr" fontAlgn="ctr"/>
                      <a:r>
                        <a:rPr lang="en-GB" sz="1400" b="0" i="0" u="none" strike="noStrike">
                          <a:solidFill>
                            <a:srgbClr val="000000"/>
                          </a:solidFill>
                          <a:effectLst/>
                          <a:latin typeface="Century Gothic" panose="020B0502020202020204" pitchFamily="34" charset="0"/>
                        </a:rPr>
                        <a:t>230</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ella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she</a:t>
                      </a:r>
                    </a:p>
                  </a:txBody>
                  <a:tcPr marL="90000" marR="90000" marT="36000" marB="36000" anchor="ctr"/>
                </a:tc>
                <a:extLst>
                  <a:ext uri="{0D108BD9-81ED-4DB2-BD59-A6C34878D82A}">
                    <a16:rowId xmlns:a16="http://schemas.microsoft.com/office/drawing/2014/main" val="10004"/>
                  </a:ext>
                </a:extLst>
              </a:tr>
              <a:tr h="540941">
                <a:tc>
                  <a:txBody>
                    <a:bodyPr/>
                    <a:lstStyle/>
                    <a:p>
                      <a:pPr algn="ctr" fontAlgn="ctr"/>
                      <a:r>
                        <a:rPr lang="en-GB" sz="1400" b="0" i="0" u="none" strike="noStrike">
                          <a:solidFill>
                            <a:srgbClr val="000000"/>
                          </a:solidFill>
                          <a:effectLst/>
                          <a:latin typeface="Century Gothic" panose="020B0502020202020204" pitchFamily="34" charset="0"/>
                        </a:rPr>
                        <a:t>231</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tú</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you (singular)</a:t>
                      </a:r>
                    </a:p>
                  </a:txBody>
                  <a:tcPr marL="90000" marR="90000" marT="36000" marB="36000" anchor="ctr"/>
                </a:tc>
                <a:extLst>
                  <a:ext uri="{0D108BD9-81ED-4DB2-BD59-A6C34878D82A}">
                    <a16:rowId xmlns:a16="http://schemas.microsoft.com/office/drawing/2014/main" val="10005"/>
                  </a:ext>
                </a:extLst>
              </a:tr>
              <a:tr h="309518">
                <a:tc>
                  <a:txBody>
                    <a:bodyPr/>
                    <a:lstStyle/>
                    <a:p>
                      <a:pPr algn="ctr" fontAlgn="ctr"/>
                      <a:r>
                        <a:rPr lang="en-GB" sz="1400" b="0" i="0" u="none" strike="noStrike">
                          <a:solidFill>
                            <a:srgbClr val="000000"/>
                          </a:solidFill>
                          <a:effectLst/>
                          <a:latin typeface="Century Gothic" panose="020B0502020202020204" pitchFamily="34" charset="0"/>
                        </a:rPr>
                        <a:t>232</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pequeño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small</a:t>
                      </a:r>
                    </a:p>
                  </a:txBody>
                  <a:tcPr marL="90000" marR="90000" marT="36000" marB="36000" anchor="ctr"/>
                </a:tc>
                <a:extLst>
                  <a:ext uri="{0D108BD9-81ED-4DB2-BD59-A6C34878D82A}">
                    <a16:rowId xmlns:a16="http://schemas.microsoft.com/office/drawing/2014/main" val="10006"/>
                  </a:ext>
                </a:extLst>
              </a:tr>
              <a:tr h="309518">
                <a:tc>
                  <a:txBody>
                    <a:bodyPr/>
                    <a:lstStyle/>
                    <a:p>
                      <a:pPr algn="ctr" fontAlgn="ctr"/>
                      <a:r>
                        <a:rPr lang="en-GB" sz="1400" b="0" i="0" u="none" strike="noStrike">
                          <a:solidFill>
                            <a:srgbClr val="000000"/>
                          </a:solidFill>
                          <a:effectLst/>
                          <a:latin typeface="Century Gothic" panose="020B0502020202020204" pitchFamily="34" charset="0"/>
                        </a:rPr>
                        <a:t>233</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 menudo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often</a:t>
                      </a:r>
                    </a:p>
                  </a:txBody>
                  <a:tcPr marL="90000" marR="90000" marT="36000" marB="36000" anchor="ctr"/>
                </a:tc>
                <a:extLst>
                  <a:ext uri="{0D108BD9-81ED-4DB2-BD59-A6C34878D82A}">
                    <a16:rowId xmlns:a16="http://schemas.microsoft.com/office/drawing/2014/main" val="10007"/>
                  </a:ext>
                </a:extLst>
              </a:tr>
              <a:tr h="309518">
                <a:tc>
                  <a:txBody>
                    <a:bodyPr/>
                    <a:lstStyle/>
                    <a:p>
                      <a:pPr algn="ctr" fontAlgn="ctr"/>
                      <a:r>
                        <a:rPr lang="en-GB" sz="1400" b="0" i="0" u="none" strike="noStrike">
                          <a:solidFill>
                            <a:srgbClr val="000000"/>
                          </a:solidFill>
                          <a:effectLst/>
                          <a:latin typeface="Century Gothic" panose="020B0502020202020204" pitchFamily="34" charset="0"/>
                        </a:rPr>
                        <a:t>234</a:t>
                      </a:r>
                    </a:p>
                  </a:txBody>
                  <a:tcPr marL="90000" marR="90000" marT="36000" marB="36000" anchor="ctr"/>
                </a:tc>
                <a:tc>
                  <a:txBody>
                    <a:bodyPr/>
                    <a:lstStyle/>
                    <a:p>
                      <a:pPr algn="l" fontAlgn="b"/>
                      <a:r>
                        <a:rPr lang="en-GB" sz="1200" b="0" i="0" u="none" strike="noStrike" dirty="0" err="1">
                          <a:solidFill>
                            <a:srgbClr val="000000"/>
                          </a:solidFill>
                          <a:effectLst/>
                          <a:latin typeface="Century Gothic" panose="020B0502020202020204" pitchFamily="34" charset="0"/>
                        </a:rPr>
                        <a:t>normalmente</a:t>
                      </a:r>
                      <a:endParaRPr lang="en-GB" sz="12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normally</a:t>
                      </a:r>
                    </a:p>
                  </a:txBody>
                  <a:tcPr marL="90000" marR="90000" marT="36000" marB="36000" anchor="ctr"/>
                </a:tc>
                <a:extLst>
                  <a:ext uri="{0D108BD9-81ED-4DB2-BD59-A6C34878D82A}">
                    <a16:rowId xmlns:a16="http://schemas.microsoft.com/office/drawing/2014/main" val="10008"/>
                  </a:ext>
                </a:extLst>
              </a:tr>
              <a:tr h="309518">
                <a:tc>
                  <a:txBody>
                    <a:bodyPr/>
                    <a:lstStyle/>
                    <a:p>
                      <a:pPr algn="ctr" fontAlgn="ctr"/>
                      <a:r>
                        <a:rPr lang="en-GB" sz="1400" b="0" i="0" u="none" strike="noStrike">
                          <a:solidFill>
                            <a:srgbClr val="000000"/>
                          </a:solidFill>
                          <a:effectLst/>
                          <a:latin typeface="Century Gothic" panose="020B0502020202020204" pitchFamily="34" charset="0"/>
                        </a:rPr>
                        <a:t>235</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mes</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month</a:t>
                      </a:r>
                    </a:p>
                  </a:txBody>
                  <a:tcPr marL="90000" marR="90000" marT="36000" marB="36000" anchor="ctr"/>
                </a:tc>
                <a:extLst>
                  <a:ext uri="{0D108BD9-81ED-4DB2-BD59-A6C34878D82A}">
                    <a16:rowId xmlns:a16="http://schemas.microsoft.com/office/drawing/2014/main" val="10009"/>
                  </a:ext>
                </a:extLst>
              </a:tr>
              <a:tr h="309518">
                <a:tc>
                  <a:txBody>
                    <a:bodyPr/>
                    <a:lstStyle/>
                    <a:p>
                      <a:pPr algn="ctr" fontAlgn="ctr"/>
                      <a:r>
                        <a:rPr lang="en-GB" sz="1400" b="0" i="0" u="none" strike="noStrike">
                          <a:solidFill>
                            <a:srgbClr val="000000"/>
                          </a:solidFill>
                          <a:effectLst/>
                          <a:latin typeface="Century Gothic" panose="020B0502020202020204" pitchFamily="34" charset="0"/>
                        </a:rPr>
                        <a:t>236</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verano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summer</a:t>
                      </a:r>
                    </a:p>
                  </a:txBody>
                  <a:tcPr marL="90000" marR="90000" marT="36000" marB="36000" anchor="ctr"/>
                </a:tc>
                <a:extLst>
                  <a:ext uri="{0D108BD9-81ED-4DB2-BD59-A6C34878D82A}">
                    <a16:rowId xmlns:a16="http://schemas.microsoft.com/office/drawing/2014/main" val="10010"/>
                  </a:ext>
                </a:extLst>
              </a:tr>
              <a:tr h="309518">
                <a:tc>
                  <a:txBody>
                    <a:bodyPr/>
                    <a:lstStyle/>
                    <a:p>
                      <a:pPr algn="ctr" fontAlgn="ctr"/>
                      <a:r>
                        <a:rPr lang="en-GB" sz="1400" b="0" i="0" u="none" strike="noStrike">
                          <a:solidFill>
                            <a:srgbClr val="000000"/>
                          </a:solidFill>
                          <a:effectLst/>
                          <a:latin typeface="Century Gothic" panose="020B0502020202020204" pitchFamily="34" charset="0"/>
                        </a:rPr>
                        <a:t>237</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invierno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winter</a:t>
                      </a:r>
                    </a:p>
                  </a:txBody>
                  <a:tcPr marL="90000" marR="90000" marT="36000" marB="36000" anchor="ctr"/>
                </a:tc>
                <a:extLst>
                  <a:ext uri="{0D108BD9-81ED-4DB2-BD59-A6C34878D82A}">
                    <a16:rowId xmlns:a16="http://schemas.microsoft.com/office/drawing/2014/main" val="10011"/>
                  </a:ext>
                </a:extLst>
              </a:tr>
              <a:tr h="309518">
                <a:tc>
                  <a:txBody>
                    <a:bodyPr/>
                    <a:lstStyle/>
                    <a:p>
                      <a:pPr algn="ctr" fontAlgn="ctr"/>
                      <a:r>
                        <a:rPr lang="en-GB" sz="1400" b="0" i="0" u="none" strike="noStrike">
                          <a:solidFill>
                            <a:srgbClr val="000000"/>
                          </a:solidFill>
                          <a:effectLst/>
                          <a:latin typeface="Century Gothic" panose="020B0502020202020204" pitchFamily="34" charset="0"/>
                        </a:rPr>
                        <a:t>238</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esto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this</a:t>
                      </a:r>
                    </a:p>
                  </a:txBody>
                  <a:tcPr marL="90000" marR="90000" marT="36000" marB="36000" anchor="ctr"/>
                </a:tc>
                <a:extLst>
                  <a:ext uri="{0D108BD9-81ED-4DB2-BD59-A6C34878D82A}">
                    <a16:rowId xmlns:a16="http://schemas.microsoft.com/office/drawing/2014/main" val="10012"/>
                  </a:ext>
                </a:extLst>
              </a:tr>
              <a:tr h="309518">
                <a:tc>
                  <a:txBody>
                    <a:bodyPr/>
                    <a:lstStyle/>
                    <a:p>
                      <a:pPr algn="ctr" fontAlgn="ctr"/>
                      <a:r>
                        <a:rPr lang="en-GB" sz="1400" b="0" i="0" u="none" strike="noStrike">
                          <a:solidFill>
                            <a:srgbClr val="000000"/>
                          </a:solidFill>
                          <a:effectLst/>
                          <a:latin typeface="Century Gothic" panose="020B0502020202020204" pitchFamily="34" charset="0"/>
                        </a:rPr>
                        <a:t>239</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casi</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almost</a:t>
                      </a:r>
                    </a:p>
                  </a:txBody>
                  <a:tcPr marL="90000" marR="90000" marT="36000" marB="36000" anchor="ctr"/>
                </a:tc>
                <a:extLst>
                  <a:ext uri="{0D108BD9-81ED-4DB2-BD59-A6C34878D82A}">
                    <a16:rowId xmlns:a16="http://schemas.microsoft.com/office/drawing/2014/main" val="10013"/>
                  </a:ext>
                </a:extLst>
              </a:tr>
              <a:tr h="309518">
                <a:tc>
                  <a:txBody>
                    <a:bodyPr/>
                    <a:lstStyle/>
                    <a:p>
                      <a:pPr algn="ctr" fontAlgn="ctr"/>
                      <a:r>
                        <a:rPr lang="en-GB" sz="1400" b="0" i="0" u="none" strike="noStrike">
                          <a:solidFill>
                            <a:srgbClr val="000000"/>
                          </a:solidFill>
                          <a:effectLst/>
                          <a:latin typeface="Century Gothic" panose="020B0502020202020204" pitchFamily="34" charset="0"/>
                        </a:rPr>
                        <a:t>240</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hermana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sister</a:t>
                      </a:r>
                    </a:p>
                  </a:txBody>
                  <a:tcPr marL="90000" marR="90000" marT="36000" marB="36000" anchor="ctr"/>
                </a:tc>
                <a:extLst>
                  <a:ext uri="{0D108BD9-81ED-4DB2-BD59-A6C34878D82A}">
                    <a16:rowId xmlns:a16="http://schemas.microsoft.com/office/drawing/2014/main" val="10014"/>
                  </a:ext>
                </a:extLst>
              </a:tr>
              <a:tr h="309518">
                <a:tc>
                  <a:txBody>
                    <a:bodyPr/>
                    <a:lstStyle/>
                    <a:p>
                      <a:pPr algn="ctr" fontAlgn="ctr"/>
                      <a:r>
                        <a:rPr lang="en-GB" sz="1400" b="0" i="0" u="none" strike="noStrike">
                          <a:solidFill>
                            <a:srgbClr val="000000"/>
                          </a:solidFill>
                          <a:effectLst/>
                          <a:latin typeface="Century Gothic" panose="020B0502020202020204" pitchFamily="34" charset="0"/>
                        </a:rPr>
                        <a:t>241</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el hijo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son</a:t>
                      </a:r>
                    </a:p>
                  </a:txBody>
                  <a:tcPr marL="90000" marR="90000" marT="36000" marB="36000" anchor="ctr"/>
                </a:tc>
                <a:extLst>
                  <a:ext uri="{0D108BD9-81ED-4DB2-BD59-A6C34878D82A}">
                    <a16:rowId xmlns:a16="http://schemas.microsoft.com/office/drawing/2014/main" val="10015"/>
                  </a:ext>
                </a:extLst>
              </a:tr>
              <a:tr h="309518">
                <a:tc>
                  <a:txBody>
                    <a:bodyPr/>
                    <a:lstStyle/>
                    <a:p>
                      <a:pPr algn="ctr" fontAlgn="ctr"/>
                      <a:r>
                        <a:rPr lang="en-GB" sz="1400" b="0" i="0" u="none" strike="noStrike">
                          <a:solidFill>
                            <a:srgbClr val="000000"/>
                          </a:solidFill>
                          <a:effectLst/>
                          <a:latin typeface="Century Gothic" panose="020B0502020202020204" pitchFamily="34" charset="0"/>
                        </a:rPr>
                        <a:t>242</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hija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daughter</a:t>
                      </a:r>
                    </a:p>
                  </a:txBody>
                  <a:tcPr marL="90000" marR="90000" marT="36000" marB="36000" anchor="ctr"/>
                </a:tc>
                <a:extLst>
                  <a:ext uri="{0D108BD9-81ED-4DB2-BD59-A6C34878D82A}">
                    <a16:rowId xmlns:a16="http://schemas.microsoft.com/office/drawing/2014/main" val="10016"/>
                  </a:ext>
                </a:extLst>
              </a:tr>
              <a:tr h="309518">
                <a:tc>
                  <a:txBody>
                    <a:bodyPr/>
                    <a:lstStyle/>
                    <a:p>
                      <a:pPr algn="ctr" fontAlgn="ctr"/>
                      <a:r>
                        <a:rPr lang="en-GB" sz="1400" b="0" i="0" u="none" strike="noStrike">
                          <a:solidFill>
                            <a:srgbClr val="000000"/>
                          </a:solidFill>
                          <a:effectLst/>
                          <a:latin typeface="Century Gothic" panose="020B0502020202020204" pitchFamily="34" charset="0"/>
                        </a:rPr>
                        <a:t>243</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la abuela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grandma</a:t>
                      </a:r>
                    </a:p>
                  </a:txBody>
                  <a:tcPr marL="90000" marR="90000" marT="36000" marB="36000" anchor="ctr"/>
                </a:tc>
                <a:extLst>
                  <a:ext uri="{0D108BD9-81ED-4DB2-BD59-A6C34878D82A}">
                    <a16:rowId xmlns:a16="http://schemas.microsoft.com/office/drawing/2014/main" val="10017"/>
                  </a:ext>
                </a:extLst>
              </a:tr>
              <a:tr h="309518">
                <a:tc>
                  <a:txBody>
                    <a:bodyPr/>
                    <a:lstStyle/>
                    <a:p>
                      <a:pPr algn="ctr" fontAlgn="ctr"/>
                      <a:r>
                        <a:rPr lang="en-GB" sz="1400" b="0" i="0" u="none" strike="noStrike">
                          <a:solidFill>
                            <a:srgbClr val="000000"/>
                          </a:solidFill>
                          <a:effectLst/>
                          <a:latin typeface="Century Gothic" panose="020B0502020202020204" pitchFamily="34" charset="0"/>
                        </a:rPr>
                        <a:t>244</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trece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thirteen</a:t>
                      </a:r>
                    </a:p>
                  </a:txBody>
                  <a:tcPr marL="90000" marR="90000" marT="36000" marB="36000" anchor="ctr"/>
                </a:tc>
                <a:extLst>
                  <a:ext uri="{0D108BD9-81ED-4DB2-BD59-A6C34878D82A}">
                    <a16:rowId xmlns:a16="http://schemas.microsoft.com/office/drawing/2014/main" val="10018"/>
                  </a:ext>
                </a:extLst>
              </a:tr>
              <a:tr h="309518">
                <a:tc>
                  <a:txBody>
                    <a:bodyPr/>
                    <a:lstStyle/>
                    <a:p>
                      <a:pPr algn="ctr" fontAlgn="ctr"/>
                      <a:r>
                        <a:rPr lang="en-GB" sz="1400" b="0" i="0" u="none" strike="noStrike">
                          <a:solidFill>
                            <a:srgbClr val="000000"/>
                          </a:solidFill>
                          <a:effectLst/>
                          <a:latin typeface="Century Gothic" panose="020B0502020202020204" pitchFamily="34" charset="0"/>
                        </a:rPr>
                        <a:t>245</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catorce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fourteen</a:t>
                      </a:r>
                    </a:p>
                  </a:txBody>
                  <a:tcPr marL="90000" marR="90000" marT="36000" marB="36000" anchor="ctr"/>
                </a:tc>
                <a:extLst>
                  <a:ext uri="{0D108BD9-81ED-4DB2-BD59-A6C34878D82A}">
                    <a16:rowId xmlns:a16="http://schemas.microsoft.com/office/drawing/2014/main" val="10019"/>
                  </a:ext>
                </a:extLst>
              </a:tr>
              <a:tr h="309518">
                <a:tc>
                  <a:txBody>
                    <a:bodyPr/>
                    <a:lstStyle/>
                    <a:p>
                      <a:pPr algn="ctr" fontAlgn="ctr"/>
                      <a:r>
                        <a:rPr lang="en-GB" sz="1400" b="0" i="0" u="none" strike="noStrike">
                          <a:solidFill>
                            <a:srgbClr val="000000"/>
                          </a:solidFill>
                          <a:effectLst/>
                          <a:latin typeface="Century Gothic" panose="020B0502020202020204" pitchFamily="34" charset="0"/>
                        </a:rPr>
                        <a:t>246</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quince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fifteen</a:t>
                      </a:r>
                    </a:p>
                  </a:txBody>
                  <a:tcPr marL="90000" marR="90000" marT="36000" marB="36000" anchor="ctr"/>
                </a:tc>
                <a:extLst>
                  <a:ext uri="{0D108BD9-81ED-4DB2-BD59-A6C34878D82A}">
                    <a16:rowId xmlns:a16="http://schemas.microsoft.com/office/drawing/2014/main" val="10020"/>
                  </a:ext>
                </a:extLst>
              </a:tr>
              <a:tr h="309518">
                <a:tc>
                  <a:txBody>
                    <a:bodyPr/>
                    <a:lstStyle/>
                    <a:p>
                      <a:pPr algn="ctr" fontAlgn="ctr"/>
                      <a:r>
                        <a:rPr lang="en-GB" sz="1400" b="0" i="0" u="none" strike="noStrike">
                          <a:solidFill>
                            <a:srgbClr val="000000"/>
                          </a:solidFill>
                          <a:effectLst/>
                          <a:latin typeface="Century Gothic" panose="020B0502020202020204" pitchFamily="34" charset="0"/>
                        </a:rPr>
                        <a:t>247</a:t>
                      </a:r>
                    </a:p>
                  </a:txBody>
                  <a:tcPr marL="90000" marR="90000" marT="36000" marB="36000" anchor="ctr"/>
                </a:tc>
                <a:tc>
                  <a:txBody>
                    <a:bodyPr/>
                    <a:lstStyle/>
                    <a:p>
                      <a:pPr algn="l" fontAlgn="b"/>
                      <a:r>
                        <a:rPr lang="en-GB" sz="1400" b="0" i="0" u="none" strike="noStrike" dirty="0" err="1">
                          <a:solidFill>
                            <a:srgbClr val="000000"/>
                          </a:solidFill>
                          <a:effectLst/>
                          <a:latin typeface="Century Gothic" panose="020B0502020202020204" pitchFamily="34" charset="0"/>
                        </a:rPr>
                        <a:t>veinte</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twenty</a:t>
                      </a:r>
                    </a:p>
                  </a:txBody>
                  <a:tcPr marL="90000" marR="90000" marT="36000" marB="36000" anchor="ctr"/>
                </a:tc>
                <a:extLst>
                  <a:ext uri="{0D108BD9-81ED-4DB2-BD59-A6C34878D82A}">
                    <a16:rowId xmlns:a16="http://schemas.microsoft.com/office/drawing/2014/main" val="10021"/>
                  </a:ext>
                </a:extLst>
              </a:tr>
              <a:tr h="309518">
                <a:tc>
                  <a:txBody>
                    <a:bodyPr/>
                    <a:lstStyle/>
                    <a:p>
                      <a:pPr algn="ctr" fontAlgn="ctr"/>
                      <a:r>
                        <a:rPr lang="en-GB" sz="1400" b="0" i="0" u="none" strike="noStrike">
                          <a:solidFill>
                            <a:srgbClr val="000000"/>
                          </a:solidFill>
                          <a:effectLst/>
                          <a:latin typeface="Century Gothic" panose="020B0502020202020204" pitchFamily="34" charset="0"/>
                        </a:rPr>
                        <a:t>248</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treinta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thirty</a:t>
                      </a:r>
                    </a:p>
                  </a:txBody>
                  <a:tcPr marL="90000" marR="90000" marT="36000" marB="36000" anchor="ctr"/>
                </a:tc>
                <a:extLst>
                  <a:ext uri="{0D108BD9-81ED-4DB2-BD59-A6C34878D82A}">
                    <a16:rowId xmlns:a16="http://schemas.microsoft.com/office/drawing/2014/main" val="10022"/>
                  </a:ext>
                </a:extLst>
              </a:tr>
              <a:tr h="309518">
                <a:tc>
                  <a:txBody>
                    <a:bodyPr/>
                    <a:lstStyle/>
                    <a:p>
                      <a:pPr algn="ctr" fontAlgn="ctr"/>
                      <a:r>
                        <a:rPr lang="en-GB" sz="1400" b="0" i="0" u="none" strike="noStrike">
                          <a:solidFill>
                            <a:srgbClr val="000000"/>
                          </a:solidFill>
                          <a:effectLst/>
                          <a:latin typeface="Century Gothic" panose="020B0502020202020204" pitchFamily="34" charset="0"/>
                        </a:rPr>
                        <a:t>249</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cuarenta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forty</a:t>
                      </a:r>
                    </a:p>
                  </a:txBody>
                  <a:tcPr marL="90000" marR="90000" marT="36000" marB="36000" anchor="ctr"/>
                </a:tc>
                <a:extLst>
                  <a:ext uri="{0D108BD9-81ED-4DB2-BD59-A6C34878D82A}">
                    <a16:rowId xmlns:a16="http://schemas.microsoft.com/office/drawing/2014/main" val="10023"/>
                  </a:ext>
                </a:extLst>
              </a:tr>
              <a:tr h="309518">
                <a:tc>
                  <a:txBody>
                    <a:bodyPr/>
                    <a:lstStyle/>
                    <a:p>
                      <a:pPr algn="ctr" fontAlgn="ctr"/>
                      <a:r>
                        <a:rPr lang="en-GB" sz="1400" b="0" i="0" u="none" strike="noStrike" dirty="0">
                          <a:solidFill>
                            <a:srgbClr val="000000"/>
                          </a:solidFill>
                          <a:effectLst/>
                          <a:latin typeface="Century Gothic" panose="020B0502020202020204" pitchFamily="34" charset="0"/>
                        </a:rPr>
                        <a:t>250</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cincuenta</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fifty</a:t>
                      </a:r>
                    </a:p>
                  </a:txBody>
                  <a:tcPr marL="90000" marR="90000" marT="36000" marB="36000" anchor="ctr"/>
                </a:tc>
                <a:extLst>
                  <a:ext uri="{0D108BD9-81ED-4DB2-BD59-A6C34878D82A}">
                    <a16:rowId xmlns:a16="http://schemas.microsoft.com/office/drawing/2014/main" val="10024"/>
                  </a:ext>
                </a:extLst>
              </a:tr>
            </a:tbl>
          </a:graphicData>
        </a:graphic>
      </p:graphicFrame>
      <p:pic>
        <p:nvPicPr>
          <p:cNvPr id="9" name="Picture 8"/>
          <p:cNvPicPr>
            <a:picLocks noChangeAspect="1"/>
          </p:cNvPicPr>
          <p:nvPr/>
        </p:nvPicPr>
        <p:blipFill>
          <a:blip r:embed="rId2">
            <a:clrChange>
              <a:clrFrom>
                <a:srgbClr val="FFFFFF"/>
              </a:clrFrom>
              <a:clrTo>
                <a:srgbClr val="FFFFFF">
                  <a:alpha val="0"/>
                </a:srgbClr>
              </a:clrTo>
            </a:clrChange>
          </a:blip>
          <a:stretch>
            <a:fillRect/>
          </a:stretch>
        </p:blipFill>
        <p:spPr>
          <a:xfrm>
            <a:off x="4168602" y="62340"/>
            <a:ext cx="764013" cy="787888"/>
          </a:xfrm>
          <a:prstGeom prst="rect">
            <a:avLst/>
          </a:prstGeom>
        </p:spPr>
      </p:pic>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5013176" y="228224"/>
            <a:ext cx="1641792" cy="669087"/>
          </a:xfrm>
          <a:prstGeom prst="rect">
            <a:avLst/>
          </a:prstGeom>
        </p:spPr>
      </p:pic>
      <p:sp>
        <p:nvSpPr>
          <p:cNvPr id="3" name="Title 2">
            <a:extLst>
              <a:ext uri="{FF2B5EF4-FFF2-40B4-BE49-F238E27FC236}">
                <a16:creationId xmlns:a16="http://schemas.microsoft.com/office/drawing/2014/main" id="{6D8D5E95-4CD9-494A-AB70-3A95331A2140}"/>
              </a:ext>
            </a:extLst>
          </p:cNvPr>
          <p:cNvSpPr>
            <a:spLocks noGrp="1"/>
          </p:cNvSpPr>
          <p:nvPr>
            <p:ph type="title"/>
          </p:nvPr>
        </p:nvSpPr>
        <p:spPr>
          <a:xfrm>
            <a:off x="0" y="437242"/>
            <a:ext cx="4412904" cy="376869"/>
          </a:xfrm>
        </p:spPr>
        <p:txBody>
          <a:bodyPr/>
          <a:lstStyle/>
          <a:p>
            <a:r>
              <a:rPr lang="en-GB" sz="2200" b="1" dirty="0">
                <a:latin typeface="Century Gothic" panose="020B0502020202020204" pitchFamily="34" charset="0"/>
              </a:rPr>
              <a:t>Stage 4: National competition</a:t>
            </a:r>
            <a:endParaRPr lang="en-US" sz="2200"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989121EF-2F6A-4845-8F59-0E474BA8E050}"/>
              </a:ext>
            </a:extLst>
          </p:cNvPr>
          <p:cNvSpPr>
            <a:spLocks noGrp="1"/>
          </p:cNvSpPr>
          <p:nvPr>
            <p:ph type="sldNum" sz="quarter" idx="12"/>
          </p:nvPr>
        </p:nvSpPr>
        <p:spPr/>
        <p:txBody>
          <a:bodyPr/>
          <a:lstStyle/>
          <a:p>
            <a:r>
              <a:rPr lang="en-GB" altLang="en-US" dirty="0"/>
              <a:t>51</a:t>
            </a:r>
          </a:p>
        </p:txBody>
      </p:sp>
    </p:spTree>
    <p:extLst>
      <p:ext uri="{BB962C8B-B14F-4D97-AF65-F5344CB8AC3E}">
        <p14:creationId xmlns:p14="http://schemas.microsoft.com/office/powerpoint/2010/main" val="115130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18408342"/>
              </p:ext>
            </p:extLst>
          </p:nvPr>
        </p:nvGraphicFramePr>
        <p:xfrm>
          <a:off x="116632" y="811283"/>
          <a:ext cx="3077592" cy="8200791"/>
        </p:xfrm>
        <a:graphic>
          <a:graphicData uri="http://schemas.openxmlformats.org/drawingml/2006/table">
            <a:tbl>
              <a:tblPr>
                <a:tableStyleId>{ED083AE6-46FA-4A59-8FB0-9F97EB10719F}</a:tableStyleId>
              </a:tblPr>
              <a:tblGrid>
                <a:gridCol w="43204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565424">
                  <a:extLst>
                    <a:ext uri="{9D8B030D-6E8A-4147-A177-3AD203B41FA5}">
                      <a16:colId xmlns:a16="http://schemas.microsoft.com/office/drawing/2014/main" val="20002"/>
                    </a:ext>
                  </a:extLst>
                </a:gridCol>
              </a:tblGrid>
              <a:tr h="301023">
                <a:tc>
                  <a:txBody>
                    <a:bodyPr/>
                    <a:lstStyle/>
                    <a:p>
                      <a:pPr algn="ctr" fontAlgn="ctr"/>
                      <a:r>
                        <a:rPr lang="en-GB" sz="1100" b="0" i="0" u="none" strike="noStrike">
                          <a:solidFill>
                            <a:srgbClr val="000000"/>
                          </a:solidFill>
                          <a:effectLst/>
                          <a:latin typeface="Century Gothic" panose="020B0502020202020204" pitchFamily="34" charset="0"/>
                        </a:rPr>
                        <a:t>251</a:t>
                      </a:r>
                    </a:p>
                  </a:txBody>
                  <a:tcPr marL="9525" marR="9525" marT="9525" marB="0" anchor="ctr"/>
                </a:tc>
                <a:tc>
                  <a:txBody>
                    <a:bodyPr/>
                    <a:lstStyle/>
                    <a:p>
                      <a:pPr algn="l" fontAlgn="b"/>
                      <a:r>
                        <a:rPr lang="en-GB" sz="1400" b="0" i="0" u="none" strike="noStrike" dirty="0" err="1">
                          <a:solidFill>
                            <a:srgbClr val="000000"/>
                          </a:solidFill>
                          <a:effectLst/>
                          <a:latin typeface="Century Gothic" panose="020B0502020202020204" pitchFamily="34" charset="0"/>
                        </a:rPr>
                        <a:t>sesenta</a:t>
                      </a:r>
                      <a:endParaRPr lang="en-GB" sz="14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sixty</a:t>
                      </a:r>
                    </a:p>
                  </a:txBody>
                  <a:tcPr marL="90000" marR="90000" marT="36000" marB="36000" anchor="ctr"/>
                </a:tc>
                <a:extLst>
                  <a:ext uri="{0D108BD9-81ED-4DB2-BD59-A6C34878D82A}">
                    <a16:rowId xmlns:a16="http://schemas.microsoft.com/office/drawing/2014/main" val="10000"/>
                  </a:ext>
                </a:extLst>
              </a:tr>
              <a:tr h="301023">
                <a:tc>
                  <a:txBody>
                    <a:bodyPr/>
                    <a:lstStyle/>
                    <a:p>
                      <a:pPr algn="ctr" fontAlgn="ctr"/>
                      <a:r>
                        <a:rPr lang="en-GB" sz="1100" b="0" i="0" u="none" strike="noStrike">
                          <a:solidFill>
                            <a:srgbClr val="000000"/>
                          </a:solidFill>
                          <a:effectLst/>
                          <a:latin typeface="Century Gothic" panose="020B0502020202020204" pitchFamily="34" charset="0"/>
                        </a:rPr>
                        <a:t>252</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setenta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seventy</a:t>
                      </a:r>
                    </a:p>
                  </a:txBody>
                  <a:tcPr marL="90000" marR="90000" marT="36000" marB="36000" anchor="ctr"/>
                </a:tc>
                <a:extLst>
                  <a:ext uri="{0D108BD9-81ED-4DB2-BD59-A6C34878D82A}">
                    <a16:rowId xmlns:a16="http://schemas.microsoft.com/office/drawing/2014/main" val="10001"/>
                  </a:ext>
                </a:extLst>
              </a:tr>
              <a:tr h="301023">
                <a:tc>
                  <a:txBody>
                    <a:bodyPr/>
                    <a:lstStyle/>
                    <a:p>
                      <a:pPr algn="ctr" fontAlgn="ctr"/>
                      <a:r>
                        <a:rPr lang="en-GB" sz="1100" b="0" i="0" u="none" strike="noStrike">
                          <a:solidFill>
                            <a:srgbClr val="000000"/>
                          </a:solidFill>
                          <a:effectLst/>
                          <a:latin typeface="Century Gothic" panose="020B0502020202020204" pitchFamily="34" charset="0"/>
                        </a:rPr>
                        <a:t>253</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ochenta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eighty</a:t>
                      </a:r>
                    </a:p>
                  </a:txBody>
                  <a:tcPr marL="90000" marR="90000" marT="36000" marB="36000" anchor="ctr"/>
                </a:tc>
                <a:extLst>
                  <a:ext uri="{0D108BD9-81ED-4DB2-BD59-A6C34878D82A}">
                    <a16:rowId xmlns:a16="http://schemas.microsoft.com/office/drawing/2014/main" val="10002"/>
                  </a:ext>
                </a:extLst>
              </a:tr>
              <a:tr h="301023">
                <a:tc>
                  <a:txBody>
                    <a:bodyPr/>
                    <a:lstStyle/>
                    <a:p>
                      <a:pPr algn="ctr" fontAlgn="ctr"/>
                      <a:r>
                        <a:rPr lang="en-GB" sz="1100" b="0" i="0" u="none" strike="noStrike">
                          <a:solidFill>
                            <a:srgbClr val="000000"/>
                          </a:solidFill>
                          <a:effectLst/>
                          <a:latin typeface="Century Gothic" panose="020B0502020202020204" pitchFamily="34" charset="0"/>
                        </a:rPr>
                        <a:t>254</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noventa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ninety</a:t>
                      </a:r>
                    </a:p>
                  </a:txBody>
                  <a:tcPr marL="90000" marR="90000" marT="36000" marB="36000" anchor="ctr"/>
                </a:tc>
                <a:extLst>
                  <a:ext uri="{0D108BD9-81ED-4DB2-BD59-A6C34878D82A}">
                    <a16:rowId xmlns:a16="http://schemas.microsoft.com/office/drawing/2014/main" val="10003"/>
                  </a:ext>
                </a:extLst>
              </a:tr>
              <a:tr h="301023">
                <a:tc>
                  <a:txBody>
                    <a:bodyPr/>
                    <a:lstStyle/>
                    <a:p>
                      <a:pPr algn="ctr" fontAlgn="ctr"/>
                      <a:r>
                        <a:rPr lang="en-GB" sz="1100" b="0" i="0" u="none" strike="noStrike">
                          <a:solidFill>
                            <a:srgbClr val="000000"/>
                          </a:solidFill>
                          <a:effectLst/>
                          <a:latin typeface="Century Gothic" panose="020B0502020202020204" pitchFamily="34" charset="0"/>
                        </a:rPr>
                        <a:t>255</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poder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be able,</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can</a:t>
                      </a:r>
                    </a:p>
                  </a:txBody>
                  <a:tcPr marL="90000" marR="90000" marT="36000" marB="36000" anchor="ctr"/>
                </a:tc>
                <a:extLst>
                  <a:ext uri="{0D108BD9-81ED-4DB2-BD59-A6C34878D82A}">
                    <a16:rowId xmlns:a16="http://schemas.microsoft.com/office/drawing/2014/main" val="10004"/>
                  </a:ext>
                </a:extLst>
              </a:tr>
              <a:tr h="301023">
                <a:tc>
                  <a:txBody>
                    <a:bodyPr/>
                    <a:lstStyle/>
                    <a:p>
                      <a:pPr algn="ctr" fontAlgn="ctr"/>
                      <a:r>
                        <a:rPr lang="en-GB" sz="1100" b="0" i="0" u="none" strike="noStrike">
                          <a:solidFill>
                            <a:srgbClr val="000000"/>
                          </a:solidFill>
                          <a:effectLst/>
                          <a:latin typeface="Century Gothic" panose="020B0502020202020204" pitchFamily="34" charset="0"/>
                        </a:rPr>
                        <a:t>256</a:t>
                      </a:r>
                    </a:p>
                  </a:txBody>
                  <a:tcPr marL="9525" marR="9525" marT="9525" marB="0" anchor="ctr"/>
                </a:tc>
                <a:tc>
                  <a:txBody>
                    <a:bodyPr/>
                    <a:lstStyle/>
                    <a:p>
                      <a:pPr algn="l" fontAlgn="b"/>
                      <a:r>
                        <a:rPr lang="en-GB" sz="1400" b="0" i="0" u="none" strike="noStrike" dirty="0">
                          <a:solidFill>
                            <a:srgbClr val="000000"/>
                          </a:solidFill>
                          <a:effectLst/>
                          <a:latin typeface="Century Gothic" panose="020B0502020202020204" pitchFamily="34" charset="0"/>
                        </a:rPr>
                        <a:t>puede</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is able,</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can</a:t>
                      </a:r>
                    </a:p>
                  </a:txBody>
                  <a:tcPr marL="90000" marR="90000" marT="36000" marB="36000" anchor="ctr"/>
                </a:tc>
                <a:extLst>
                  <a:ext uri="{0D108BD9-81ED-4DB2-BD59-A6C34878D82A}">
                    <a16:rowId xmlns:a16="http://schemas.microsoft.com/office/drawing/2014/main" val="10005"/>
                  </a:ext>
                </a:extLst>
              </a:tr>
              <a:tr h="301023">
                <a:tc>
                  <a:txBody>
                    <a:bodyPr/>
                    <a:lstStyle/>
                    <a:p>
                      <a:pPr algn="ctr" fontAlgn="ctr"/>
                      <a:r>
                        <a:rPr lang="en-GB" sz="1100" b="0" i="0" u="none" strike="noStrike">
                          <a:solidFill>
                            <a:srgbClr val="000000"/>
                          </a:solidFill>
                          <a:effectLst/>
                          <a:latin typeface="Century Gothic" panose="020B0502020202020204" pitchFamily="34" charset="0"/>
                        </a:rPr>
                        <a:t>257</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querer</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to want, love</a:t>
                      </a:r>
                    </a:p>
                  </a:txBody>
                  <a:tcPr marL="90000" marR="90000" marT="36000" marB="36000" anchor="ctr"/>
                </a:tc>
                <a:extLst>
                  <a:ext uri="{0D108BD9-81ED-4DB2-BD59-A6C34878D82A}">
                    <a16:rowId xmlns:a16="http://schemas.microsoft.com/office/drawing/2014/main" val="10006"/>
                  </a:ext>
                </a:extLst>
              </a:tr>
              <a:tr h="301023">
                <a:tc>
                  <a:txBody>
                    <a:bodyPr/>
                    <a:lstStyle/>
                    <a:p>
                      <a:pPr algn="ctr" fontAlgn="ctr"/>
                      <a:r>
                        <a:rPr lang="en-GB" sz="1100" b="0" i="0" u="none" strike="noStrike">
                          <a:solidFill>
                            <a:srgbClr val="000000"/>
                          </a:solidFill>
                          <a:effectLst/>
                          <a:latin typeface="Century Gothic" panose="020B0502020202020204" pitchFamily="34" charset="0"/>
                        </a:rPr>
                        <a:t>258</a:t>
                      </a:r>
                    </a:p>
                  </a:txBody>
                  <a:tcPr marL="9525" marR="9525" marT="9525" marB="0" anchor="ctr"/>
                </a:tc>
                <a:tc>
                  <a:txBody>
                    <a:bodyPr/>
                    <a:lstStyle/>
                    <a:p>
                      <a:pPr algn="l" fontAlgn="b"/>
                      <a:r>
                        <a:rPr lang="en-GB" sz="1400" b="0" i="0" u="none" strike="noStrike" dirty="0">
                          <a:solidFill>
                            <a:srgbClr val="000000"/>
                          </a:solidFill>
                          <a:effectLst/>
                          <a:latin typeface="Century Gothic" panose="020B0502020202020204" pitchFamily="34" charset="0"/>
                        </a:rPr>
                        <a:t>quiere</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wants,</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loves</a:t>
                      </a:r>
                    </a:p>
                  </a:txBody>
                  <a:tcPr marL="90000" marR="90000" marT="36000" marB="36000" anchor="ctr"/>
                </a:tc>
                <a:extLst>
                  <a:ext uri="{0D108BD9-81ED-4DB2-BD59-A6C34878D82A}">
                    <a16:rowId xmlns:a16="http://schemas.microsoft.com/office/drawing/2014/main" val="10007"/>
                  </a:ext>
                </a:extLst>
              </a:tr>
              <a:tr h="526095">
                <a:tc>
                  <a:txBody>
                    <a:bodyPr/>
                    <a:lstStyle/>
                    <a:p>
                      <a:pPr algn="ctr" fontAlgn="ctr"/>
                      <a:r>
                        <a:rPr lang="en-GB" sz="1100" b="0" i="0" u="none" strike="noStrike">
                          <a:solidFill>
                            <a:srgbClr val="000000"/>
                          </a:solidFill>
                          <a:effectLst/>
                          <a:latin typeface="Century Gothic" panose="020B0502020202020204" pitchFamily="34" charset="0"/>
                        </a:rPr>
                        <a:t>259</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saber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know (how),</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knowing (how)</a:t>
                      </a:r>
                    </a:p>
                  </a:txBody>
                  <a:tcPr marL="90000" marR="90000" marT="36000" marB="36000" anchor="ctr"/>
                </a:tc>
                <a:extLst>
                  <a:ext uri="{0D108BD9-81ED-4DB2-BD59-A6C34878D82A}">
                    <a16:rowId xmlns:a16="http://schemas.microsoft.com/office/drawing/2014/main" val="10008"/>
                  </a:ext>
                </a:extLst>
              </a:tr>
              <a:tr h="301023">
                <a:tc>
                  <a:txBody>
                    <a:bodyPr/>
                    <a:lstStyle/>
                    <a:p>
                      <a:pPr algn="ctr" fontAlgn="ctr"/>
                      <a:r>
                        <a:rPr lang="en-GB" sz="1100" b="0" i="0" u="none" strike="noStrike">
                          <a:solidFill>
                            <a:srgbClr val="000000"/>
                          </a:solidFill>
                          <a:effectLst/>
                          <a:latin typeface="Century Gothic" panose="020B0502020202020204" pitchFamily="34" charset="0"/>
                        </a:rPr>
                        <a:t>260</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sabe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knows (how)</a:t>
                      </a:r>
                    </a:p>
                  </a:txBody>
                  <a:tcPr marL="90000" marR="90000" marT="36000" marB="36000" anchor="ctr"/>
                </a:tc>
                <a:extLst>
                  <a:ext uri="{0D108BD9-81ED-4DB2-BD59-A6C34878D82A}">
                    <a16:rowId xmlns:a16="http://schemas.microsoft.com/office/drawing/2014/main" val="10009"/>
                  </a:ext>
                </a:extLst>
              </a:tr>
              <a:tr h="301023">
                <a:tc>
                  <a:txBody>
                    <a:bodyPr/>
                    <a:lstStyle/>
                    <a:p>
                      <a:pPr algn="ctr" fontAlgn="ctr"/>
                      <a:r>
                        <a:rPr lang="en-GB" sz="1100" b="0" i="0" u="none" strike="noStrike">
                          <a:solidFill>
                            <a:srgbClr val="000000"/>
                          </a:solidFill>
                          <a:effectLst/>
                          <a:latin typeface="Century Gothic" panose="020B0502020202020204" pitchFamily="34" charset="0"/>
                        </a:rPr>
                        <a:t>261</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el hombre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man</a:t>
                      </a:r>
                    </a:p>
                  </a:txBody>
                  <a:tcPr marL="90000" marR="90000" marT="36000" marB="36000" anchor="ctr"/>
                </a:tc>
                <a:extLst>
                  <a:ext uri="{0D108BD9-81ED-4DB2-BD59-A6C34878D82A}">
                    <a16:rowId xmlns:a16="http://schemas.microsoft.com/office/drawing/2014/main" val="10010"/>
                  </a:ext>
                </a:extLst>
              </a:tr>
              <a:tr h="301023">
                <a:tc>
                  <a:txBody>
                    <a:bodyPr/>
                    <a:lstStyle/>
                    <a:p>
                      <a:pPr algn="ctr" fontAlgn="ctr"/>
                      <a:r>
                        <a:rPr lang="en-GB" sz="1100" b="0" i="0" u="none" strike="noStrike">
                          <a:solidFill>
                            <a:srgbClr val="000000"/>
                          </a:solidFill>
                          <a:effectLst/>
                          <a:latin typeface="Century Gothic" panose="020B0502020202020204" pitchFamily="34" charset="0"/>
                        </a:rPr>
                        <a:t>262</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la mujer</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woman</a:t>
                      </a:r>
                    </a:p>
                  </a:txBody>
                  <a:tcPr marL="90000" marR="90000" marT="36000" marB="36000" anchor="ctr"/>
                </a:tc>
                <a:extLst>
                  <a:ext uri="{0D108BD9-81ED-4DB2-BD59-A6C34878D82A}">
                    <a16:rowId xmlns:a16="http://schemas.microsoft.com/office/drawing/2014/main" val="10011"/>
                  </a:ext>
                </a:extLst>
              </a:tr>
              <a:tr h="301023">
                <a:tc>
                  <a:txBody>
                    <a:bodyPr/>
                    <a:lstStyle/>
                    <a:p>
                      <a:pPr algn="ctr" fontAlgn="ctr"/>
                      <a:r>
                        <a:rPr lang="en-GB" sz="1100" b="0" i="0" u="none" strike="noStrike">
                          <a:solidFill>
                            <a:srgbClr val="000000"/>
                          </a:solidFill>
                          <a:effectLst/>
                          <a:latin typeface="Century Gothic" panose="020B0502020202020204" pitchFamily="34" charset="0"/>
                        </a:rPr>
                        <a:t>263</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decir</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to say, tell </a:t>
                      </a:r>
                    </a:p>
                  </a:txBody>
                  <a:tcPr marL="90000" marR="90000" marT="36000" marB="36000" anchor="ctr"/>
                </a:tc>
                <a:extLst>
                  <a:ext uri="{0D108BD9-81ED-4DB2-BD59-A6C34878D82A}">
                    <a16:rowId xmlns:a16="http://schemas.microsoft.com/office/drawing/2014/main" val="10012"/>
                  </a:ext>
                </a:extLst>
              </a:tr>
              <a:tr h="301023">
                <a:tc>
                  <a:txBody>
                    <a:bodyPr/>
                    <a:lstStyle/>
                    <a:p>
                      <a:pPr algn="ctr" fontAlgn="ctr"/>
                      <a:r>
                        <a:rPr lang="en-GB" sz="1100" b="0" i="0" u="none" strike="noStrike">
                          <a:solidFill>
                            <a:srgbClr val="000000"/>
                          </a:solidFill>
                          <a:effectLst/>
                          <a:latin typeface="Century Gothic" panose="020B0502020202020204" pitchFamily="34" charset="0"/>
                        </a:rPr>
                        <a:t>264</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dice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says, tells </a:t>
                      </a:r>
                    </a:p>
                  </a:txBody>
                  <a:tcPr marL="90000" marR="90000" marT="36000" marB="36000" anchor="ctr"/>
                </a:tc>
                <a:extLst>
                  <a:ext uri="{0D108BD9-81ED-4DB2-BD59-A6C34878D82A}">
                    <a16:rowId xmlns:a16="http://schemas.microsoft.com/office/drawing/2014/main" val="10013"/>
                  </a:ext>
                </a:extLst>
              </a:tr>
              <a:tr h="526095">
                <a:tc>
                  <a:txBody>
                    <a:bodyPr/>
                    <a:lstStyle/>
                    <a:p>
                      <a:pPr algn="ctr" fontAlgn="ctr"/>
                      <a:r>
                        <a:rPr lang="en-GB" sz="1100" b="0" i="0" u="none" strike="noStrike">
                          <a:solidFill>
                            <a:srgbClr val="000000"/>
                          </a:solidFill>
                          <a:effectLst/>
                          <a:latin typeface="Century Gothic" panose="020B0502020202020204" pitchFamily="34" charset="0"/>
                        </a:rPr>
                        <a:t>265</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creer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believe,</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believing</a:t>
                      </a:r>
                    </a:p>
                  </a:txBody>
                  <a:tcPr marL="90000" marR="90000" marT="36000" marB="36000" anchor="ctr"/>
                </a:tc>
                <a:extLst>
                  <a:ext uri="{0D108BD9-81ED-4DB2-BD59-A6C34878D82A}">
                    <a16:rowId xmlns:a16="http://schemas.microsoft.com/office/drawing/2014/main" val="10014"/>
                  </a:ext>
                </a:extLst>
              </a:tr>
              <a:tr h="301023">
                <a:tc>
                  <a:txBody>
                    <a:bodyPr/>
                    <a:lstStyle/>
                    <a:p>
                      <a:pPr algn="ctr" fontAlgn="ctr"/>
                      <a:r>
                        <a:rPr lang="en-GB" sz="1100" b="0" i="0" u="none" strike="noStrike">
                          <a:solidFill>
                            <a:srgbClr val="000000"/>
                          </a:solidFill>
                          <a:effectLst/>
                          <a:latin typeface="Century Gothic" panose="020B0502020202020204" pitchFamily="34" charset="0"/>
                        </a:rPr>
                        <a:t>266</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cree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believes</a:t>
                      </a:r>
                    </a:p>
                  </a:txBody>
                  <a:tcPr marL="90000" marR="90000" marT="36000" marB="36000" anchor="ctr"/>
                </a:tc>
                <a:extLst>
                  <a:ext uri="{0D108BD9-81ED-4DB2-BD59-A6C34878D82A}">
                    <a16:rowId xmlns:a16="http://schemas.microsoft.com/office/drawing/2014/main" val="10015"/>
                  </a:ext>
                </a:extLst>
              </a:tr>
              <a:tr h="526095">
                <a:tc>
                  <a:txBody>
                    <a:bodyPr/>
                    <a:lstStyle/>
                    <a:p>
                      <a:pPr algn="ctr" fontAlgn="ctr"/>
                      <a:r>
                        <a:rPr lang="en-GB" sz="1100" b="0" i="0" u="none" strike="noStrike">
                          <a:solidFill>
                            <a:srgbClr val="000000"/>
                          </a:solidFill>
                          <a:effectLst/>
                          <a:latin typeface="Century Gothic" panose="020B0502020202020204" pitchFamily="34" charset="0"/>
                        </a:rPr>
                        <a:t>267</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pensar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think,</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thinking</a:t>
                      </a:r>
                    </a:p>
                  </a:txBody>
                  <a:tcPr marL="90000" marR="90000" marT="36000" marB="36000" anchor="ctr"/>
                </a:tc>
                <a:extLst>
                  <a:ext uri="{0D108BD9-81ED-4DB2-BD59-A6C34878D82A}">
                    <a16:rowId xmlns:a16="http://schemas.microsoft.com/office/drawing/2014/main" val="10016"/>
                  </a:ext>
                </a:extLst>
              </a:tr>
              <a:tr h="301023">
                <a:tc>
                  <a:txBody>
                    <a:bodyPr/>
                    <a:lstStyle/>
                    <a:p>
                      <a:pPr algn="ctr" fontAlgn="ctr"/>
                      <a:r>
                        <a:rPr lang="en-GB" sz="1100" b="0" i="0" u="none" strike="noStrike">
                          <a:solidFill>
                            <a:srgbClr val="000000"/>
                          </a:solidFill>
                          <a:effectLst/>
                          <a:latin typeface="Century Gothic" panose="020B0502020202020204" pitchFamily="34" charset="0"/>
                        </a:rPr>
                        <a:t>268</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piensa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thinks</a:t>
                      </a:r>
                    </a:p>
                  </a:txBody>
                  <a:tcPr marL="90000" marR="90000" marT="36000" marB="36000" anchor="ctr"/>
                </a:tc>
                <a:extLst>
                  <a:ext uri="{0D108BD9-81ED-4DB2-BD59-A6C34878D82A}">
                    <a16:rowId xmlns:a16="http://schemas.microsoft.com/office/drawing/2014/main" val="10017"/>
                  </a:ext>
                </a:extLst>
              </a:tr>
              <a:tr h="301023">
                <a:tc>
                  <a:txBody>
                    <a:bodyPr/>
                    <a:lstStyle/>
                    <a:p>
                      <a:pPr algn="ctr" fontAlgn="ctr"/>
                      <a:r>
                        <a:rPr lang="en-GB" sz="1100" b="0" i="0" u="none" strike="noStrike">
                          <a:solidFill>
                            <a:srgbClr val="000000"/>
                          </a:solidFill>
                          <a:effectLst/>
                          <a:latin typeface="Century Gothic" panose="020B0502020202020204" pitchFamily="34" charset="0"/>
                        </a:rPr>
                        <a:t>269</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¿cuándo?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when?</a:t>
                      </a:r>
                    </a:p>
                  </a:txBody>
                  <a:tcPr marL="90000" marR="90000" marT="36000" marB="36000" anchor="ctr"/>
                </a:tc>
                <a:extLst>
                  <a:ext uri="{0D108BD9-81ED-4DB2-BD59-A6C34878D82A}">
                    <a16:rowId xmlns:a16="http://schemas.microsoft.com/office/drawing/2014/main" val="10018"/>
                  </a:ext>
                </a:extLst>
              </a:tr>
              <a:tr h="301023">
                <a:tc>
                  <a:txBody>
                    <a:bodyPr/>
                    <a:lstStyle/>
                    <a:p>
                      <a:pPr algn="ctr" fontAlgn="ctr"/>
                      <a:r>
                        <a:rPr lang="en-GB" sz="1100" b="0" i="0" u="none" strike="noStrike">
                          <a:solidFill>
                            <a:srgbClr val="000000"/>
                          </a:solidFill>
                          <a:effectLst/>
                          <a:latin typeface="Century Gothic" panose="020B0502020202020204" pitchFamily="34" charset="0"/>
                        </a:rPr>
                        <a:t>270</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ayer</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yesterday</a:t>
                      </a:r>
                    </a:p>
                  </a:txBody>
                  <a:tcPr marL="90000" marR="90000" marT="36000" marB="36000" anchor="ctr"/>
                </a:tc>
                <a:extLst>
                  <a:ext uri="{0D108BD9-81ED-4DB2-BD59-A6C34878D82A}">
                    <a16:rowId xmlns:a16="http://schemas.microsoft.com/office/drawing/2014/main" val="10019"/>
                  </a:ext>
                </a:extLst>
              </a:tr>
              <a:tr h="301023">
                <a:tc>
                  <a:txBody>
                    <a:bodyPr/>
                    <a:lstStyle/>
                    <a:p>
                      <a:pPr algn="ctr" fontAlgn="ctr"/>
                      <a:r>
                        <a:rPr lang="en-GB" sz="1100" b="0" i="0" u="none" strike="noStrike">
                          <a:solidFill>
                            <a:srgbClr val="000000"/>
                          </a:solidFill>
                          <a:effectLst/>
                          <a:latin typeface="Century Gothic" panose="020B0502020202020204" pitchFamily="34" charset="0"/>
                        </a:rPr>
                        <a:t>271</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llamar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call,</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calling</a:t>
                      </a:r>
                    </a:p>
                  </a:txBody>
                  <a:tcPr marL="90000" marR="90000" marT="36000" marB="36000" anchor="ctr"/>
                </a:tc>
                <a:extLst>
                  <a:ext uri="{0D108BD9-81ED-4DB2-BD59-A6C34878D82A}">
                    <a16:rowId xmlns:a16="http://schemas.microsoft.com/office/drawing/2014/main" val="10020"/>
                  </a:ext>
                </a:extLst>
              </a:tr>
              <a:tr h="301023">
                <a:tc>
                  <a:txBody>
                    <a:bodyPr/>
                    <a:lstStyle/>
                    <a:p>
                      <a:pPr algn="ctr" fontAlgn="ctr"/>
                      <a:r>
                        <a:rPr lang="en-GB" sz="1100" b="0" i="0" u="none" strike="noStrike">
                          <a:solidFill>
                            <a:srgbClr val="000000"/>
                          </a:solidFill>
                          <a:effectLst/>
                          <a:latin typeface="Century Gothic" panose="020B0502020202020204" pitchFamily="34" charset="0"/>
                        </a:rPr>
                        <a:t>272</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llama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calls</a:t>
                      </a:r>
                    </a:p>
                  </a:txBody>
                  <a:tcPr marL="90000" marR="90000" marT="36000" marB="36000" anchor="ctr"/>
                </a:tc>
                <a:extLst>
                  <a:ext uri="{0D108BD9-81ED-4DB2-BD59-A6C34878D82A}">
                    <a16:rowId xmlns:a16="http://schemas.microsoft.com/office/drawing/2014/main" val="10021"/>
                  </a:ext>
                </a:extLst>
              </a:tr>
              <a:tr h="301023">
                <a:tc>
                  <a:txBody>
                    <a:bodyPr/>
                    <a:lstStyle/>
                    <a:p>
                      <a:pPr algn="ctr" fontAlgn="ctr"/>
                      <a:r>
                        <a:rPr lang="en-GB" sz="1100" b="0" i="0" u="none" strike="noStrike">
                          <a:solidFill>
                            <a:srgbClr val="000000"/>
                          </a:solidFill>
                          <a:effectLst/>
                          <a:latin typeface="Century Gothic" panose="020B0502020202020204" pitchFamily="34" charset="0"/>
                        </a:rPr>
                        <a:t>273</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vivir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live,</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living</a:t>
                      </a:r>
                    </a:p>
                  </a:txBody>
                  <a:tcPr marL="90000" marR="90000" marT="36000" marB="36000" anchor="ctr"/>
                </a:tc>
                <a:extLst>
                  <a:ext uri="{0D108BD9-81ED-4DB2-BD59-A6C34878D82A}">
                    <a16:rowId xmlns:a16="http://schemas.microsoft.com/office/drawing/2014/main" val="10022"/>
                  </a:ext>
                </a:extLst>
              </a:tr>
              <a:tr h="301023">
                <a:tc>
                  <a:txBody>
                    <a:bodyPr/>
                    <a:lstStyle/>
                    <a:p>
                      <a:pPr algn="ctr" fontAlgn="ctr"/>
                      <a:r>
                        <a:rPr lang="en-GB" sz="1100" b="0" i="0" u="none" strike="noStrike">
                          <a:solidFill>
                            <a:srgbClr val="000000"/>
                          </a:solidFill>
                          <a:effectLst/>
                          <a:latin typeface="Century Gothic" panose="020B0502020202020204" pitchFamily="34" charset="0"/>
                        </a:rPr>
                        <a:t>274</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vive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lives</a:t>
                      </a:r>
                    </a:p>
                  </a:txBody>
                  <a:tcPr marL="90000" marR="90000" marT="36000" marB="36000" anchor="ctr"/>
                </a:tc>
                <a:extLst>
                  <a:ext uri="{0D108BD9-81ED-4DB2-BD59-A6C34878D82A}">
                    <a16:rowId xmlns:a16="http://schemas.microsoft.com/office/drawing/2014/main" val="10023"/>
                  </a:ext>
                </a:extLst>
              </a:tr>
              <a:tr h="301023">
                <a:tc>
                  <a:txBody>
                    <a:bodyPr/>
                    <a:lstStyle/>
                    <a:p>
                      <a:pPr algn="ctr" fontAlgn="ctr"/>
                      <a:r>
                        <a:rPr lang="en-GB" sz="1100" b="0" i="0" u="none" strike="noStrike" dirty="0">
                          <a:solidFill>
                            <a:srgbClr val="000000"/>
                          </a:solidFill>
                          <a:effectLst/>
                          <a:latin typeface="Century Gothic" panose="020B0502020202020204" pitchFamily="34" charset="0"/>
                        </a:rPr>
                        <a:t>275</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comer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eat,</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eating</a:t>
                      </a:r>
                    </a:p>
                  </a:txBody>
                  <a:tcPr marL="90000" marR="90000" marT="36000" marB="36000" anchor="ctr"/>
                </a:tc>
                <a:extLst>
                  <a:ext uri="{0D108BD9-81ED-4DB2-BD59-A6C34878D82A}">
                    <a16:rowId xmlns:a16="http://schemas.microsoft.com/office/drawing/2014/main" val="1002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41586094"/>
              </p:ext>
            </p:extLst>
          </p:nvPr>
        </p:nvGraphicFramePr>
        <p:xfrm>
          <a:off x="3226842" y="811283"/>
          <a:ext cx="3442518" cy="8200800"/>
        </p:xfrm>
        <a:graphic>
          <a:graphicData uri="http://schemas.openxmlformats.org/drawingml/2006/table">
            <a:tbl>
              <a:tblPr>
                <a:tableStyleId>{ED083AE6-46FA-4A59-8FB0-9F97EB10719F}</a:tableStyleId>
              </a:tblPr>
              <a:tblGrid>
                <a:gridCol w="432048">
                  <a:extLst>
                    <a:ext uri="{9D8B030D-6E8A-4147-A177-3AD203B41FA5}">
                      <a16:colId xmlns:a16="http://schemas.microsoft.com/office/drawing/2014/main" val="20000"/>
                    </a:ext>
                  </a:extLst>
                </a:gridCol>
                <a:gridCol w="1282278">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41108">
                <a:tc>
                  <a:txBody>
                    <a:bodyPr/>
                    <a:lstStyle/>
                    <a:p>
                      <a:pPr algn="ctr" fontAlgn="ctr"/>
                      <a:r>
                        <a:rPr lang="en-GB" sz="1100" b="0" i="0" u="none" strike="noStrike">
                          <a:solidFill>
                            <a:srgbClr val="000000"/>
                          </a:solidFill>
                          <a:effectLst/>
                          <a:latin typeface="Century Gothic" panose="020B0502020202020204" pitchFamily="34" charset="0"/>
                        </a:rPr>
                        <a:t>276</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come</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eats</a:t>
                      </a:r>
                    </a:p>
                  </a:txBody>
                  <a:tcPr marL="90000" marR="90000" marT="36000" marB="36000" anchor="ctr"/>
                </a:tc>
                <a:extLst>
                  <a:ext uri="{0D108BD9-81ED-4DB2-BD59-A6C34878D82A}">
                    <a16:rowId xmlns:a16="http://schemas.microsoft.com/office/drawing/2014/main" val="10000"/>
                  </a:ext>
                </a:extLst>
              </a:tr>
              <a:tr h="241108">
                <a:tc>
                  <a:txBody>
                    <a:bodyPr/>
                    <a:lstStyle/>
                    <a:p>
                      <a:pPr algn="ctr" fontAlgn="ctr"/>
                      <a:r>
                        <a:rPr lang="en-GB" sz="1100" b="0" i="0" u="none" strike="noStrike">
                          <a:solidFill>
                            <a:srgbClr val="000000"/>
                          </a:solidFill>
                          <a:effectLst/>
                          <a:latin typeface="Century Gothic" panose="020B0502020202020204" pitchFamily="34" charset="0"/>
                        </a:rPr>
                        <a:t>277</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beber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drink,</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drinking</a:t>
                      </a:r>
                    </a:p>
                  </a:txBody>
                  <a:tcPr marL="90000" marR="90000" marT="36000" marB="36000" anchor="ctr"/>
                </a:tc>
                <a:extLst>
                  <a:ext uri="{0D108BD9-81ED-4DB2-BD59-A6C34878D82A}">
                    <a16:rowId xmlns:a16="http://schemas.microsoft.com/office/drawing/2014/main" val="10001"/>
                  </a:ext>
                </a:extLst>
              </a:tr>
              <a:tr h="241108">
                <a:tc>
                  <a:txBody>
                    <a:bodyPr/>
                    <a:lstStyle/>
                    <a:p>
                      <a:pPr algn="ctr" fontAlgn="ctr"/>
                      <a:r>
                        <a:rPr lang="en-GB" sz="1100" b="0" i="0" u="none" strike="noStrike">
                          <a:solidFill>
                            <a:srgbClr val="000000"/>
                          </a:solidFill>
                          <a:effectLst/>
                          <a:latin typeface="Century Gothic" panose="020B0502020202020204" pitchFamily="34" charset="0"/>
                        </a:rPr>
                        <a:t>278</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bebe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drinks</a:t>
                      </a:r>
                    </a:p>
                  </a:txBody>
                  <a:tcPr marL="90000" marR="90000" marT="36000" marB="36000" anchor="ctr"/>
                </a:tc>
                <a:extLst>
                  <a:ext uri="{0D108BD9-81ED-4DB2-BD59-A6C34878D82A}">
                    <a16:rowId xmlns:a16="http://schemas.microsoft.com/office/drawing/2014/main" val="10002"/>
                  </a:ext>
                </a:extLst>
              </a:tr>
              <a:tr h="241108">
                <a:tc>
                  <a:txBody>
                    <a:bodyPr/>
                    <a:lstStyle/>
                    <a:p>
                      <a:pPr algn="ctr" fontAlgn="ctr"/>
                      <a:r>
                        <a:rPr lang="en-GB" sz="1100" b="0" i="0" u="none" strike="noStrike">
                          <a:solidFill>
                            <a:srgbClr val="000000"/>
                          </a:solidFill>
                          <a:effectLst/>
                          <a:latin typeface="Century Gothic" panose="020B0502020202020204" pitchFamily="34" charset="0"/>
                        </a:rPr>
                        <a:t>279</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salir</a:t>
                      </a:r>
                    </a:p>
                  </a:txBody>
                  <a:tcPr marL="90000" marR="90000" marT="36000" marB="36000" anchor="ctr"/>
                </a:tc>
                <a:tc>
                  <a:txBody>
                    <a:bodyPr/>
                    <a:lstStyle/>
                    <a:p>
                      <a:pPr algn="l" fontAlgn="b"/>
                      <a:r>
                        <a:rPr lang="en-GB" sz="1100" b="0" i="0" u="none" strike="noStrike" dirty="0">
                          <a:solidFill>
                            <a:srgbClr val="000000"/>
                          </a:solidFill>
                          <a:effectLst/>
                          <a:latin typeface="Century Gothic" panose="020B0502020202020204" pitchFamily="34" charset="0"/>
                        </a:rPr>
                        <a:t>to go out,</a:t>
                      </a:r>
                      <a:r>
                        <a:rPr lang="en-GB" sz="1100" b="0" i="0" u="none" strike="noStrike" baseline="0" dirty="0">
                          <a:solidFill>
                            <a:srgbClr val="000000"/>
                          </a:solidFill>
                          <a:effectLst/>
                          <a:latin typeface="Century Gothic" panose="020B0502020202020204" pitchFamily="34" charset="0"/>
                        </a:rPr>
                        <a:t> </a:t>
                      </a:r>
                      <a:r>
                        <a:rPr lang="en-GB" sz="1100" b="0" i="0" u="none" strike="noStrike" dirty="0">
                          <a:solidFill>
                            <a:srgbClr val="000000"/>
                          </a:solidFill>
                          <a:effectLst/>
                          <a:latin typeface="Century Gothic" panose="020B0502020202020204" pitchFamily="34" charset="0"/>
                        </a:rPr>
                        <a:t>going out</a:t>
                      </a:r>
                    </a:p>
                  </a:txBody>
                  <a:tcPr marL="90000" marR="90000" marT="36000" marB="36000" anchor="ctr"/>
                </a:tc>
                <a:extLst>
                  <a:ext uri="{0D108BD9-81ED-4DB2-BD59-A6C34878D82A}">
                    <a16:rowId xmlns:a16="http://schemas.microsoft.com/office/drawing/2014/main" val="10003"/>
                  </a:ext>
                </a:extLst>
              </a:tr>
              <a:tr h="241108">
                <a:tc>
                  <a:txBody>
                    <a:bodyPr/>
                    <a:lstStyle/>
                    <a:p>
                      <a:pPr algn="ctr" fontAlgn="ctr"/>
                      <a:r>
                        <a:rPr lang="en-GB" sz="1100" b="0" i="0" u="none" strike="noStrike">
                          <a:solidFill>
                            <a:srgbClr val="000000"/>
                          </a:solidFill>
                          <a:effectLst/>
                          <a:latin typeface="Century Gothic" panose="020B0502020202020204" pitchFamily="34" charset="0"/>
                        </a:rPr>
                        <a:t>280</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sale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goes out</a:t>
                      </a:r>
                    </a:p>
                  </a:txBody>
                  <a:tcPr marL="90000" marR="90000" marT="36000" marB="36000" anchor="ctr"/>
                </a:tc>
                <a:extLst>
                  <a:ext uri="{0D108BD9-81ED-4DB2-BD59-A6C34878D82A}">
                    <a16:rowId xmlns:a16="http://schemas.microsoft.com/office/drawing/2014/main" val="10004"/>
                  </a:ext>
                </a:extLst>
              </a:tr>
              <a:tr h="241108">
                <a:tc>
                  <a:txBody>
                    <a:bodyPr/>
                    <a:lstStyle/>
                    <a:p>
                      <a:pPr algn="ctr" fontAlgn="ctr"/>
                      <a:r>
                        <a:rPr lang="en-GB" sz="1100" b="0" i="0" u="none" strike="noStrike">
                          <a:solidFill>
                            <a:srgbClr val="000000"/>
                          </a:solidFill>
                          <a:effectLst/>
                          <a:latin typeface="Century Gothic" panose="020B0502020202020204" pitchFamily="34" charset="0"/>
                        </a:rPr>
                        <a:t>281</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la izquierda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left</a:t>
                      </a:r>
                    </a:p>
                  </a:txBody>
                  <a:tcPr marL="90000" marR="90000" marT="36000" marB="36000" anchor="ctr"/>
                </a:tc>
                <a:extLst>
                  <a:ext uri="{0D108BD9-81ED-4DB2-BD59-A6C34878D82A}">
                    <a16:rowId xmlns:a16="http://schemas.microsoft.com/office/drawing/2014/main" val="10005"/>
                  </a:ext>
                </a:extLst>
              </a:tr>
              <a:tr h="241108">
                <a:tc>
                  <a:txBody>
                    <a:bodyPr/>
                    <a:lstStyle/>
                    <a:p>
                      <a:pPr algn="ctr" fontAlgn="ctr"/>
                      <a:r>
                        <a:rPr lang="en-GB" sz="1100" b="0" i="0" u="none" strike="noStrike">
                          <a:solidFill>
                            <a:srgbClr val="000000"/>
                          </a:solidFill>
                          <a:effectLst/>
                          <a:latin typeface="Century Gothic" panose="020B0502020202020204" pitchFamily="34" charset="0"/>
                        </a:rPr>
                        <a:t>282</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la derecha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right</a:t>
                      </a:r>
                    </a:p>
                  </a:txBody>
                  <a:tcPr marL="90000" marR="90000" marT="36000" marB="36000" anchor="ctr"/>
                </a:tc>
                <a:extLst>
                  <a:ext uri="{0D108BD9-81ED-4DB2-BD59-A6C34878D82A}">
                    <a16:rowId xmlns:a16="http://schemas.microsoft.com/office/drawing/2014/main" val="10006"/>
                  </a:ext>
                </a:extLst>
              </a:tr>
              <a:tr h="421381">
                <a:tc>
                  <a:txBody>
                    <a:bodyPr/>
                    <a:lstStyle/>
                    <a:p>
                      <a:pPr algn="ctr" fontAlgn="ctr"/>
                      <a:r>
                        <a:rPr lang="en-GB" sz="1100" b="0" i="0" u="none" strike="noStrike">
                          <a:solidFill>
                            <a:srgbClr val="000000"/>
                          </a:solidFill>
                          <a:effectLst/>
                          <a:latin typeface="Century Gothic" panose="020B0502020202020204" pitchFamily="34" charset="0"/>
                        </a:rPr>
                        <a:t>283</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seguir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continue,</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 continuing</a:t>
                      </a:r>
                    </a:p>
                  </a:txBody>
                  <a:tcPr marL="90000" marR="90000" marT="36000" marB="36000" anchor="ctr"/>
                </a:tc>
                <a:extLst>
                  <a:ext uri="{0D108BD9-81ED-4DB2-BD59-A6C34878D82A}">
                    <a16:rowId xmlns:a16="http://schemas.microsoft.com/office/drawing/2014/main" val="10007"/>
                  </a:ext>
                </a:extLst>
              </a:tr>
              <a:tr h="241108">
                <a:tc>
                  <a:txBody>
                    <a:bodyPr/>
                    <a:lstStyle/>
                    <a:p>
                      <a:pPr algn="ctr" fontAlgn="ctr"/>
                      <a:r>
                        <a:rPr lang="en-GB" sz="1100" b="0" i="0" u="none" strike="noStrike">
                          <a:solidFill>
                            <a:srgbClr val="000000"/>
                          </a:solidFill>
                          <a:effectLst/>
                          <a:latin typeface="Century Gothic" panose="020B0502020202020204" pitchFamily="34" charset="0"/>
                        </a:rPr>
                        <a:t>284</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sigue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continues</a:t>
                      </a:r>
                    </a:p>
                  </a:txBody>
                  <a:tcPr marL="90000" marR="90000" marT="36000" marB="36000" anchor="ctr"/>
                </a:tc>
                <a:extLst>
                  <a:ext uri="{0D108BD9-81ED-4DB2-BD59-A6C34878D82A}">
                    <a16:rowId xmlns:a16="http://schemas.microsoft.com/office/drawing/2014/main" val="10008"/>
                  </a:ext>
                </a:extLst>
              </a:tr>
              <a:tr h="241108">
                <a:tc>
                  <a:txBody>
                    <a:bodyPr/>
                    <a:lstStyle/>
                    <a:p>
                      <a:pPr algn="ctr" fontAlgn="ctr"/>
                      <a:r>
                        <a:rPr lang="en-GB" sz="1100" b="0" i="0" u="none" strike="noStrike">
                          <a:solidFill>
                            <a:srgbClr val="000000"/>
                          </a:solidFill>
                          <a:effectLst/>
                          <a:latin typeface="Century Gothic" panose="020B0502020202020204" pitchFamily="34" charset="0"/>
                        </a:rPr>
                        <a:t>285</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gris</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grey</a:t>
                      </a:r>
                    </a:p>
                  </a:txBody>
                  <a:tcPr marL="90000" marR="90000" marT="36000" marB="36000" anchor="ctr"/>
                </a:tc>
                <a:extLst>
                  <a:ext uri="{0D108BD9-81ED-4DB2-BD59-A6C34878D82A}">
                    <a16:rowId xmlns:a16="http://schemas.microsoft.com/office/drawing/2014/main" val="10009"/>
                  </a:ext>
                </a:extLst>
              </a:tr>
              <a:tr h="421381">
                <a:tc>
                  <a:txBody>
                    <a:bodyPr/>
                    <a:lstStyle/>
                    <a:p>
                      <a:pPr algn="ctr" fontAlgn="ctr"/>
                      <a:r>
                        <a:rPr lang="en-GB" sz="1100" b="0" i="0" u="none" strike="noStrike">
                          <a:solidFill>
                            <a:srgbClr val="000000"/>
                          </a:solidFill>
                          <a:effectLst/>
                          <a:latin typeface="Century Gothic" panose="020B0502020202020204" pitchFamily="34" charset="0"/>
                        </a:rPr>
                        <a:t>286</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cambiar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change,</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changing</a:t>
                      </a:r>
                    </a:p>
                  </a:txBody>
                  <a:tcPr marL="90000" marR="90000" marT="36000" marB="36000" anchor="ctr"/>
                </a:tc>
                <a:extLst>
                  <a:ext uri="{0D108BD9-81ED-4DB2-BD59-A6C34878D82A}">
                    <a16:rowId xmlns:a16="http://schemas.microsoft.com/office/drawing/2014/main" val="10010"/>
                  </a:ext>
                </a:extLst>
              </a:tr>
              <a:tr h="241108">
                <a:tc>
                  <a:txBody>
                    <a:bodyPr/>
                    <a:lstStyle/>
                    <a:p>
                      <a:pPr algn="ctr" fontAlgn="ctr"/>
                      <a:r>
                        <a:rPr lang="en-GB" sz="1100" b="0" i="0" u="none" strike="noStrike">
                          <a:solidFill>
                            <a:srgbClr val="000000"/>
                          </a:solidFill>
                          <a:effectLst/>
                          <a:latin typeface="Century Gothic" panose="020B0502020202020204" pitchFamily="34" charset="0"/>
                        </a:rPr>
                        <a:t>287</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cambia</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changes </a:t>
                      </a:r>
                    </a:p>
                  </a:txBody>
                  <a:tcPr marL="90000" marR="90000" marT="36000" marB="36000" anchor="ctr"/>
                </a:tc>
                <a:extLst>
                  <a:ext uri="{0D108BD9-81ED-4DB2-BD59-A6C34878D82A}">
                    <a16:rowId xmlns:a16="http://schemas.microsoft.com/office/drawing/2014/main" val="10011"/>
                  </a:ext>
                </a:extLst>
              </a:tr>
              <a:tr h="241108">
                <a:tc>
                  <a:txBody>
                    <a:bodyPr/>
                    <a:lstStyle/>
                    <a:p>
                      <a:pPr algn="ctr" fontAlgn="ctr"/>
                      <a:r>
                        <a:rPr lang="en-GB" sz="1100" b="0" i="0" u="none" strike="noStrike">
                          <a:solidFill>
                            <a:srgbClr val="000000"/>
                          </a:solidFill>
                          <a:effectLst/>
                          <a:latin typeface="Century Gothic" panose="020B0502020202020204" pitchFamily="34" charset="0"/>
                        </a:rPr>
                        <a:t>288</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terminar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finish,</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finishing</a:t>
                      </a:r>
                    </a:p>
                  </a:txBody>
                  <a:tcPr marL="90000" marR="90000" marT="36000" marB="36000" anchor="ctr"/>
                </a:tc>
                <a:extLst>
                  <a:ext uri="{0D108BD9-81ED-4DB2-BD59-A6C34878D82A}">
                    <a16:rowId xmlns:a16="http://schemas.microsoft.com/office/drawing/2014/main" val="10012"/>
                  </a:ext>
                </a:extLst>
              </a:tr>
              <a:tr h="241108">
                <a:tc>
                  <a:txBody>
                    <a:bodyPr/>
                    <a:lstStyle/>
                    <a:p>
                      <a:pPr algn="ctr" fontAlgn="ctr"/>
                      <a:r>
                        <a:rPr lang="en-GB" sz="1100" b="0" i="0" u="none" strike="noStrike">
                          <a:solidFill>
                            <a:srgbClr val="000000"/>
                          </a:solidFill>
                          <a:effectLst/>
                          <a:latin typeface="Century Gothic" panose="020B0502020202020204" pitchFamily="34" charset="0"/>
                        </a:rPr>
                        <a:t>289</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empezar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start,</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starting</a:t>
                      </a:r>
                    </a:p>
                  </a:txBody>
                  <a:tcPr marL="90000" marR="90000" marT="36000" marB="36000" anchor="ctr"/>
                </a:tc>
                <a:extLst>
                  <a:ext uri="{0D108BD9-81ED-4DB2-BD59-A6C34878D82A}">
                    <a16:rowId xmlns:a16="http://schemas.microsoft.com/office/drawing/2014/main" val="10013"/>
                  </a:ext>
                </a:extLst>
              </a:tr>
              <a:tr h="241108">
                <a:tc>
                  <a:txBody>
                    <a:bodyPr/>
                    <a:lstStyle/>
                    <a:p>
                      <a:pPr algn="ctr" fontAlgn="ctr"/>
                      <a:r>
                        <a:rPr lang="en-GB" sz="1100" b="0" i="0" u="none" strike="noStrike">
                          <a:solidFill>
                            <a:srgbClr val="000000"/>
                          </a:solidFill>
                          <a:effectLst/>
                          <a:latin typeface="Century Gothic" panose="020B0502020202020204" pitchFamily="34" charset="0"/>
                        </a:rPr>
                        <a:t>290</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porque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because</a:t>
                      </a:r>
                    </a:p>
                  </a:txBody>
                  <a:tcPr marL="90000" marR="90000" marT="36000" marB="36000" anchor="ctr"/>
                </a:tc>
                <a:extLst>
                  <a:ext uri="{0D108BD9-81ED-4DB2-BD59-A6C34878D82A}">
                    <a16:rowId xmlns:a16="http://schemas.microsoft.com/office/drawing/2014/main" val="10014"/>
                  </a:ext>
                </a:extLst>
              </a:tr>
              <a:tr h="241108">
                <a:tc>
                  <a:txBody>
                    <a:bodyPr/>
                    <a:lstStyle/>
                    <a:p>
                      <a:pPr algn="ctr" fontAlgn="ctr"/>
                      <a:r>
                        <a:rPr lang="en-GB" sz="1100" b="0" i="0" u="none" strike="noStrike">
                          <a:solidFill>
                            <a:srgbClr val="000000"/>
                          </a:solidFill>
                          <a:effectLst/>
                          <a:latin typeface="Century Gothic" panose="020B0502020202020204" pitchFamily="34" charset="0"/>
                        </a:rPr>
                        <a:t>291</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¿por qué?</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why</a:t>
                      </a:r>
                    </a:p>
                  </a:txBody>
                  <a:tcPr marL="90000" marR="90000" marT="36000" marB="36000" anchor="ctr"/>
                </a:tc>
                <a:extLst>
                  <a:ext uri="{0D108BD9-81ED-4DB2-BD59-A6C34878D82A}">
                    <a16:rowId xmlns:a16="http://schemas.microsoft.com/office/drawing/2014/main" val="10015"/>
                  </a:ext>
                </a:extLst>
              </a:tr>
              <a:tr h="421381">
                <a:tc>
                  <a:txBody>
                    <a:bodyPr/>
                    <a:lstStyle/>
                    <a:p>
                      <a:pPr algn="ctr" fontAlgn="ctr"/>
                      <a:r>
                        <a:rPr lang="en-GB" sz="1100" b="0" i="0" u="none" strike="noStrike">
                          <a:solidFill>
                            <a:srgbClr val="000000"/>
                          </a:solidFill>
                          <a:effectLst/>
                          <a:latin typeface="Century Gothic" panose="020B0502020202020204" pitchFamily="34" charset="0"/>
                        </a:rPr>
                        <a:t>292</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quedar</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to remain, arrange to meet</a:t>
                      </a:r>
                    </a:p>
                  </a:txBody>
                  <a:tcPr marL="90000" marR="90000" marT="36000" marB="36000" anchor="ctr"/>
                </a:tc>
                <a:extLst>
                  <a:ext uri="{0D108BD9-81ED-4DB2-BD59-A6C34878D82A}">
                    <a16:rowId xmlns:a16="http://schemas.microsoft.com/office/drawing/2014/main" val="10016"/>
                  </a:ext>
                </a:extLst>
              </a:tr>
              <a:tr h="241108">
                <a:tc>
                  <a:txBody>
                    <a:bodyPr/>
                    <a:lstStyle/>
                    <a:p>
                      <a:pPr algn="ctr" fontAlgn="ctr"/>
                      <a:r>
                        <a:rPr lang="en-GB" sz="1100" b="0" i="0" u="none" strike="noStrike">
                          <a:solidFill>
                            <a:srgbClr val="000000"/>
                          </a:solidFill>
                          <a:effectLst/>
                          <a:latin typeface="Century Gothic" panose="020B0502020202020204" pitchFamily="34" charset="0"/>
                        </a:rPr>
                        <a:t>293</a:t>
                      </a:r>
                    </a:p>
                  </a:txBody>
                  <a:tcPr marL="9525" marR="9525" marT="9525" marB="0" anchor="ctr"/>
                </a:tc>
                <a:tc>
                  <a:txBody>
                    <a:bodyPr/>
                    <a:lstStyle/>
                    <a:p>
                      <a:pPr algn="l" fontAlgn="b"/>
                      <a:r>
                        <a:rPr lang="en-GB" sz="1100" b="0" i="0" u="none" strike="noStrike" dirty="0" err="1">
                          <a:solidFill>
                            <a:srgbClr val="000000"/>
                          </a:solidFill>
                          <a:effectLst/>
                          <a:latin typeface="Century Gothic" panose="020B0502020202020204" pitchFamily="34" charset="0"/>
                        </a:rPr>
                        <a:t>generalmente</a:t>
                      </a:r>
                      <a:endParaRPr lang="en-GB" sz="1100" b="0" i="0" u="none" strike="noStrike" dirty="0">
                        <a:solidFill>
                          <a:srgbClr val="000000"/>
                        </a:solidFill>
                        <a:effectLst/>
                        <a:latin typeface="Century Gothic" panose="020B0502020202020204" pitchFamily="34" charset="0"/>
                      </a:endParaRP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generally</a:t>
                      </a:r>
                    </a:p>
                  </a:txBody>
                  <a:tcPr marL="90000" marR="90000" marT="36000" marB="36000" anchor="ctr"/>
                </a:tc>
                <a:extLst>
                  <a:ext uri="{0D108BD9-81ED-4DB2-BD59-A6C34878D82A}">
                    <a16:rowId xmlns:a16="http://schemas.microsoft.com/office/drawing/2014/main" val="10017"/>
                  </a:ext>
                </a:extLst>
              </a:tr>
              <a:tr h="241108">
                <a:tc>
                  <a:txBody>
                    <a:bodyPr/>
                    <a:lstStyle/>
                    <a:p>
                      <a:pPr algn="ctr" fontAlgn="ctr"/>
                      <a:r>
                        <a:rPr lang="en-GB" sz="1100" b="0" i="0" u="none" strike="noStrike">
                          <a:solidFill>
                            <a:srgbClr val="000000"/>
                          </a:solidFill>
                          <a:effectLst/>
                          <a:latin typeface="Century Gothic" panose="020B0502020202020204" pitchFamily="34" charset="0"/>
                        </a:rPr>
                        <a:t>294</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preguntar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ask,</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asking</a:t>
                      </a:r>
                    </a:p>
                  </a:txBody>
                  <a:tcPr marL="90000" marR="90000" marT="36000" marB="36000" anchor="ctr"/>
                </a:tc>
                <a:extLst>
                  <a:ext uri="{0D108BD9-81ED-4DB2-BD59-A6C34878D82A}">
                    <a16:rowId xmlns:a16="http://schemas.microsoft.com/office/drawing/2014/main" val="10018"/>
                  </a:ext>
                </a:extLst>
              </a:tr>
              <a:tr h="241108">
                <a:tc>
                  <a:txBody>
                    <a:bodyPr/>
                    <a:lstStyle/>
                    <a:p>
                      <a:pPr algn="ctr" fontAlgn="ctr"/>
                      <a:r>
                        <a:rPr lang="en-GB" sz="1100" b="0" i="0" u="none" strike="noStrike">
                          <a:solidFill>
                            <a:srgbClr val="000000"/>
                          </a:solidFill>
                          <a:effectLst/>
                          <a:latin typeface="Century Gothic" panose="020B0502020202020204" pitchFamily="34" charset="0"/>
                        </a:rPr>
                        <a:t>295</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la gente</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people</a:t>
                      </a:r>
                    </a:p>
                  </a:txBody>
                  <a:tcPr marL="90000" marR="90000" marT="36000" marB="36000" anchor="ctr"/>
                </a:tc>
                <a:extLst>
                  <a:ext uri="{0D108BD9-81ED-4DB2-BD59-A6C34878D82A}">
                    <a16:rowId xmlns:a16="http://schemas.microsoft.com/office/drawing/2014/main" val="10019"/>
                  </a:ext>
                </a:extLst>
              </a:tr>
              <a:tr h="421381">
                <a:tc>
                  <a:txBody>
                    <a:bodyPr/>
                    <a:lstStyle/>
                    <a:p>
                      <a:pPr algn="ctr" fontAlgn="ctr"/>
                      <a:r>
                        <a:rPr lang="en-GB" sz="1100" b="0" i="0" u="none" strike="noStrike">
                          <a:solidFill>
                            <a:srgbClr val="000000"/>
                          </a:solidFill>
                          <a:effectLst/>
                          <a:latin typeface="Century Gothic" panose="020B0502020202020204" pitchFamily="34" charset="0"/>
                        </a:rPr>
                        <a:t>296</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recoger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pick up,</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picking up</a:t>
                      </a:r>
                    </a:p>
                  </a:txBody>
                  <a:tcPr marL="90000" marR="90000" marT="36000" marB="36000" anchor="ctr"/>
                </a:tc>
                <a:extLst>
                  <a:ext uri="{0D108BD9-81ED-4DB2-BD59-A6C34878D82A}">
                    <a16:rowId xmlns:a16="http://schemas.microsoft.com/office/drawing/2014/main" val="10020"/>
                  </a:ext>
                </a:extLst>
              </a:tr>
              <a:tr h="241108">
                <a:tc>
                  <a:txBody>
                    <a:bodyPr/>
                    <a:lstStyle/>
                    <a:p>
                      <a:pPr algn="ctr" fontAlgn="ctr"/>
                      <a:r>
                        <a:rPr lang="en-GB" sz="1100" b="0" i="0" u="none" strike="noStrike">
                          <a:solidFill>
                            <a:srgbClr val="000000"/>
                          </a:solidFill>
                          <a:effectLst/>
                          <a:latin typeface="Century Gothic" panose="020B0502020202020204" pitchFamily="34" charset="0"/>
                        </a:rPr>
                        <a:t>297</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el gesto</a:t>
                      </a:r>
                    </a:p>
                  </a:txBody>
                  <a:tcPr marL="90000" marR="90000" marT="36000" marB="36000" anchor="ctr"/>
                </a:tc>
                <a:tc>
                  <a:txBody>
                    <a:bodyPr/>
                    <a:lstStyle/>
                    <a:p>
                      <a:pPr algn="l" fontAlgn="b"/>
                      <a:r>
                        <a:rPr lang="en-GB" sz="1400" b="0" i="0" u="none" strike="noStrike">
                          <a:solidFill>
                            <a:srgbClr val="000000"/>
                          </a:solidFill>
                          <a:effectLst/>
                          <a:latin typeface="Century Gothic" panose="020B0502020202020204" pitchFamily="34" charset="0"/>
                        </a:rPr>
                        <a:t>gesture</a:t>
                      </a:r>
                    </a:p>
                  </a:txBody>
                  <a:tcPr marL="90000" marR="90000" marT="36000" marB="36000" anchor="ctr"/>
                </a:tc>
                <a:extLst>
                  <a:ext uri="{0D108BD9-81ED-4DB2-BD59-A6C34878D82A}">
                    <a16:rowId xmlns:a16="http://schemas.microsoft.com/office/drawing/2014/main" val="10021"/>
                  </a:ext>
                </a:extLst>
              </a:tr>
              <a:tr h="421381">
                <a:tc>
                  <a:txBody>
                    <a:bodyPr/>
                    <a:lstStyle/>
                    <a:p>
                      <a:pPr algn="ctr" fontAlgn="ctr"/>
                      <a:r>
                        <a:rPr lang="en-GB" sz="1100" b="0" i="0" u="none" strike="noStrike">
                          <a:solidFill>
                            <a:srgbClr val="000000"/>
                          </a:solidFill>
                          <a:effectLst/>
                          <a:latin typeface="Century Gothic" panose="020B0502020202020204" pitchFamily="34" charset="0"/>
                        </a:rPr>
                        <a:t>298</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imaginar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imagine,</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imagining</a:t>
                      </a:r>
                    </a:p>
                  </a:txBody>
                  <a:tcPr marL="90000" marR="90000" marT="36000" marB="36000" anchor="ctr"/>
                </a:tc>
                <a:extLst>
                  <a:ext uri="{0D108BD9-81ED-4DB2-BD59-A6C34878D82A}">
                    <a16:rowId xmlns:a16="http://schemas.microsoft.com/office/drawing/2014/main" val="10022"/>
                  </a:ext>
                </a:extLst>
              </a:tr>
              <a:tr h="241108">
                <a:tc>
                  <a:txBody>
                    <a:bodyPr/>
                    <a:lstStyle/>
                    <a:p>
                      <a:pPr algn="ctr" fontAlgn="ctr"/>
                      <a:r>
                        <a:rPr lang="en-GB" sz="1100" b="0" i="0" u="none" strike="noStrike">
                          <a:solidFill>
                            <a:srgbClr val="000000"/>
                          </a:solidFill>
                          <a:effectLst/>
                          <a:latin typeface="Century Gothic" panose="020B0502020202020204" pitchFamily="34" charset="0"/>
                        </a:rPr>
                        <a:t>299</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caminar</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to walk,</a:t>
                      </a:r>
                      <a:r>
                        <a:rPr lang="en-GB" sz="1400" b="0" i="0" u="none" strike="noStrike" baseline="0" dirty="0">
                          <a:solidFill>
                            <a:srgbClr val="000000"/>
                          </a:solidFill>
                          <a:effectLst/>
                          <a:latin typeface="Century Gothic" panose="020B0502020202020204" pitchFamily="34" charset="0"/>
                        </a:rPr>
                        <a:t> </a:t>
                      </a:r>
                      <a:r>
                        <a:rPr lang="en-GB" sz="1400" b="0" i="0" u="none" strike="noStrike" dirty="0">
                          <a:solidFill>
                            <a:srgbClr val="000000"/>
                          </a:solidFill>
                          <a:effectLst/>
                          <a:latin typeface="Century Gothic" panose="020B0502020202020204" pitchFamily="34" charset="0"/>
                        </a:rPr>
                        <a:t>walking</a:t>
                      </a:r>
                    </a:p>
                  </a:txBody>
                  <a:tcPr marL="90000" marR="90000" marT="36000" marB="36000" anchor="ctr"/>
                </a:tc>
                <a:extLst>
                  <a:ext uri="{0D108BD9-81ED-4DB2-BD59-A6C34878D82A}">
                    <a16:rowId xmlns:a16="http://schemas.microsoft.com/office/drawing/2014/main" val="10023"/>
                  </a:ext>
                </a:extLst>
              </a:tr>
              <a:tr h="241108">
                <a:tc>
                  <a:txBody>
                    <a:bodyPr/>
                    <a:lstStyle/>
                    <a:p>
                      <a:pPr algn="ctr" fontAlgn="ctr"/>
                      <a:r>
                        <a:rPr lang="en-GB" sz="1100" b="0" i="0" u="none" strike="noStrike" dirty="0">
                          <a:solidFill>
                            <a:srgbClr val="000000"/>
                          </a:solidFill>
                          <a:effectLst/>
                          <a:latin typeface="Century Gothic" panose="020B0502020202020204" pitchFamily="34" charset="0"/>
                        </a:rPr>
                        <a:t>300</a:t>
                      </a:r>
                    </a:p>
                  </a:txBody>
                  <a:tcPr marL="9525" marR="9525" marT="9525" marB="0" anchor="ctr"/>
                </a:tc>
                <a:tc>
                  <a:txBody>
                    <a:bodyPr/>
                    <a:lstStyle/>
                    <a:p>
                      <a:pPr algn="l" fontAlgn="b"/>
                      <a:r>
                        <a:rPr lang="en-GB" sz="1400" b="0" i="0" u="none" strike="noStrike">
                          <a:solidFill>
                            <a:srgbClr val="000000"/>
                          </a:solidFill>
                          <a:effectLst/>
                          <a:latin typeface="Century Gothic" panose="020B0502020202020204" pitchFamily="34" charset="0"/>
                        </a:rPr>
                        <a:t>el mensaje</a:t>
                      </a:r>
                    </a:p>
                  </a:txBody>
                  <a:tcPr marL="90000" marR="90000" marT="36000" marB="36000" anchor="ctr"/>
                </a:tc>
                <a:tc>
                  <a:txBody>
                    <a:bodyPr/>
                    <a:lstStyle/>
                    <a:p>
                      <a:pPr algn="l" fontAlgn="b"/>
                      <a:r>
                        <a:rPr lang="en-GB" sz="1400" b="0" i="0" u="none" strike="noStrike" dirty="0">
                          <a:solidFill>
                            <a:srgbClr val="000000"/>
                          </a:solidFill>
                          <a:effectLst/>
                          <a:latin typeface="Century Gothic" panose="020B0502020202020204" pitchFamily="34" charset="0"/>
                        </a:rPr>
                        <a:t>message</a:t>
                      </a:r>
                    </a:p>
                  </a:txBody>
                  <a:tcPr marL="90000" marR="90000" marT="36000" marB="36000" anchor="ctr"/>
                </a:tc>
                <a:extLst>
                  <a:ext uri="{0D108BD9-81ED-4DB2-BD59-A6C34878D82A}">
                    <a16:rowId xmlns:a16="http://schemas.microsoft.com/office/drawing/2014/main" val="10024"/>
                  </a:ext>
                </a:extLst>
              </a:tr>
            </a:tbl>
          </a:graphicData>
        </a:graphic>
      </p:graphicFrame>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4168602" y="62340"/>
            <a:ext cx="764013" cy="787888"/>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5013176" y="228224"/>
            <a:ext cx="1641792" cy="669087"/>
          </a:xfrm>
          <a:prstGeom prst="rect">
            <a:avLst/>
          </a:prstGeom>
        </p:spPr>
      </p:pic>
      <p:sp>
        <p:nvSpPr>
          <p:cNvPr id="3" name="Title 2">
            <a:extLst>
              <a:ext uri="{FF2B5EF4-FFF2-40B4-BE49-F238E27FC236}">
                <a16:creationId xmlns:a16="http://schemas.microsoft.com/office/drawing/2014/main" id="{4D96AE5D-B620-6949-934F-C93E2C4B8A84}"/>
              </a:ext>
            </a:extLst>
          </p:cNvPr>
          <p:cNvSpPr>
            <a:spLocks noGrp="1"/>
          </p:cNvSpPr>
          <p:nvPr>
            <p:ph type="title"/>
          </p:nvPr>
        </p:nvSpPr>
        <p:spPr>
          <a:xfrm>
            <a:off x="-30122" y="333640"/>
            <a:ext cx="2510036" cy="444570"/>
          </a:xfrm>
        </p:spPr>
        <p:txBody>
          <a:bodyPr/>
          <a:lstStyle/>
          <a:p>
            <a:r>
              <a:rPr lang="en-GB" sz="2200" b="1" dirty="0">
                <a:latin typeface="Century Gothic" panose="020B0502020202020204" pitchFamily="34" charset="0"/>
              </a:rPr>
              <a:t>Stage 4: Cont’d</a:t>
            </a:r>
            <a:endParaRPr lang="en-US" sz="2200"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989121EF-2F6A-4845-8F59-0E474BA8E050}"/>
              </a:ext>
            </a:extLst>
          </p:cNvPr>
          <p:cNvSpPr>
            <a:spLocks noGrp="1"/>
          </p:cNvSpPr>
          <p:nvPr>
            <p:ph type="sldNum" sz="quarter" idx="12"/>
          </p:nvPr>
        </p:nvSpPr>
        <p:spPr/>
        <p:txBody>
          <a:bodyPr/>
          <a:lstStyle/>
          <a:p>
            <a:r>
              <a:rPr lang="en-GB" altLang="en-US" dirty="0"/>
              <a:t>52</a:t>
            </a:r>
          </a:p>
        </p:txBody>
      </p:sp>
    </p:spTree>
    <p:extLst>
      <p:ext uri="{BB962C8B-B14F-4D97-AF65-F5344CB8AC3E}">
        <p14:creationId xmlns:p14="http://schemas.microsoft.com/office/powerpoint/2010/main" val="261261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4961" y="2411760"/>
            <a:ext cx="1029597" cy="1013509"/>
          </a:xfrm>
          <a:prstGeom prst="rect">
            <a:avLst/>
          </a:prstGeom>
        </p:spPr>
      </p:pic>
      <p:pic>
        <p:nvPicPr>
          <p:cNvPr id="3" name="Picture 2"/>
          <p:cNvPicPr>
            <a:picLocks noChangeAspect="1"/>
          </p:cNvPicPr>
          <p:nvPr/>
        </p:nvPicPr>
        <p:blipFill>
          <a:blip r:embed="rId4"/>
          <a:stretch>
            <a:fillRect/>
          </a:stretch>
        </p:blipFill>
        <p:spPr>
          <a:xfrm>
            <a:off x="292162" y="3516414"/>
            <a:ext cx="1012950" cy="1012950"/>
          </a:xfrm>
          <a:prstGeom prst="rect">
            <a:avLst/>
          </a:prstGeom>
        </p:spPr>
      </p:pic>
      <p:pic>
        <p:nvPicPr>
          <p:cNvPr id="4" name="Picture 3"/>
          <p:cNvPicPr>
            <a:picLocks noChangeAspect="1"/>
          </p:cNvPicPr>
          <p:nvPr/>
        </p:nvPicPr>
        <p:blipFill>
          <a:blip r:embed="rId5"/>
          <a:stretch>
            <a:fillRect/>
          </a:stretch>
        </p:blipFill>
        <p:spPr>
          <a:xfrm>
            <a:off x="283205" y="4626003"/>
            <a:ext cx="1031353" cy="1019219"/>
          </a:xfrm>
          <a:prstGeom prst="rect">
            <a:avLst/>
          </a:prstGeom>
        </p:spPr>
      </p:pic>
      <p:pic>
        <p:nvPicPr>
          <p:cNvPr id="5" name="Picture 4"/>
          <p:cNvPicPr>
            <a:picLocks noChangeAspect="1"/>
          </p:cNvPicPr>
          <p:nvPr/>
        </p:nvPicPr>
        <p:blipFill>
          <a:blip r:embed="rId6"/>
          <a:stretch>
            <a:fillRect/>
          </a:stretch>
        </p:blipFill>
        <p:spPr>
          <a:xfrm>
            <a:off x="276624" y="5777359"/>
            <a:ext cx="1037934" cy="1021716"/>
          </a:xfrm>
          <a:prstGeom prst="rect">
            <a:avLst/>
          </a:prstGeom>
        </p:spPr>
      </p:pic>
      <p:pic>
        <p:nvPicPr>
          <p:cNvPr id="15" name="Picture 14"/>
          <p:cNvPicPr>
            <a:picLocks noChangeAspect="1"/>
          </p:cNvPicPr>
          <p:nvPr/>
        </p:nvPicPr>
        <p:blipFill>
          <a:blip r:embed="rId7"/>
          <a:stretch>
            <a:fillRect/>
          </a:stretch>
        </p:blipFill>
        <p:spPr>
          <a:xfrm>
            <a:off x="274151" y="6916192"/>
            <a:ext cx="1026472" cy="1014349"/>
          </a:xfrm>
          <a:prstGeom prst="rect">
            <a:avLst/>
          </a:prstGeom>
        </p:spPr>
      </p:pic>
      <p:pic>
        <p:nvPicPr>
          <p:cNvPr id="18" name="Picture 17"/>
          <p:cNvPicPr>
            <a:picLocks noChangeAspect="1"/>
          </p:cNvPicPr>
          <p:nvPr/>
        </p:nvPicPr>
        <p:blipFill>
          <a:blip r:embed="rId8"/>
          <a:stretch>
            <a:fillRect/>
          </a:stretch>
        </p:blipFill>
        <p:spPr>
          <a:xfrm>
            <a:off x="263224" y="8012673"/>
            <a:ext cx="1012295" cy="992524"/>
          </a:xfrm>
          <a:prstGeom prst="rect">
            <a:avLst/>
          </a:prstGeom>
        </p:spPr>
      </p:pic>
      <p:pic>
        <p:nvPicPr>
          <p:cNvPr id="19" name="Picture 18"/>
          <p:cNvPicPr>
            <a:picLocks noChangeAspect="1"/>
          </p:cNvPicPr>
          <p:nvPr/>
        </p:nvPicPr>
        <p:blipFill>
          <a:blip r:embed="rId9"/>
          <a:stretch>
            <a:fillRect/>
          </a:stretch>
        </p:blipFill>
        <p:spPr>
          <a:xfrm>
            <a:off x="2893094" y="242841"/>
            <a:ext cx="1022511" cy="1018469"/>
          </a:xfrm>
          <a:prstGeom prst="rect">
            <a:avLst/>
          </a:prstGeom>
        </p:spPr>
      </p:pic>
      <p:sp>
        <p:nvSpPr>
          <p:cNvPr id="44" name="TextBox 43"/>
          <p:cNvSpPr txBox="1"/>
          <p:nvPr/>
        </p:nvSpPr>
        <p:spPr>
          <a:xfrm rot="10800000" flipV="1">
            <a:off x="1290356" y="3182315"/>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gato</a:t>
            </a:r>
            <a:endParaRPr lang="en-GB" dirty="0">
              <a:latin typeface="Century Gothic" panose="020B0502020202020204" pitchFamily="34" charset="0"/>
              <a:cs typeface="Calibri" panose="020F0502020204030204" pitchFamily="34" charset="0"/>
            </a:endParaRPr>
          </a:p>
        </p:txBody>
      </p:sp>
      <p:sp>
        <p:nvSpPr>
          <p:cNvPr id="45" name="TextBox 44"/>
          <p:cNvSpPr txBox="1"/>
          <p:nvPr/>
        </p:nvSpPr>
        <p:spPr>
          <a:xfrm rot="10800000" flipV="1">
            <a:off x="2334073" y="3172736"/>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amiga</a:t>
            </a:r>
            <a:endParaRPr lang="en-GB" dirty="0">
              <a:latin typeface="Century Gothic" panose="020B0502020202020204" pitchFamily="34" charset="0"/>
              <a:cs typeface="Calibri" panose="020F0502020204030204" pitchFamily="34" charset="0"/>
            </a:endParaRPr>
          </a:p>
        </p:txBody>
      </p:sp>
      <p:sp>
        <p:nvSpPr>
          <p:cNvPr id="46" name="TextBox 45"/>
          <p:cNvSpPr txBox="1"/>
          <p:nvPr/>
        </p:nvSpPr>
        <p:spPr>
          <a:xfrm rot="10800000" flipV="1">
            <a:off x="3390356" y="5323498"/>
            <a:ext cx="2028149"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¡mucho gusto!</a:t>
            </a:r>
          </a:p>
        </p:txBody>
      </p:sp>
      <p:sp>
        <p:nvSpPr>
          <p:cNvPr id="49" name="TextBox 48"/>
          <p:cNvSpPr txBox="1"/>
          <p:nvPr/>
        </p:nvSpPr>
        <p:spPr>
          <a:xfrm rot="10800000" flipV="1">
            <a:off x="1275518" y="4232451"/>
            <a:ext cx="1272407"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conmigo</a:t>
            </a:r>
            <a:endParaRPr lang="en-GB" dirty="0">
              <a:latin typeface="Century Gothic" panose="020B0502020202020204" pitchFamily="34" charset="0"/>
              <a:cs typeface="Calibri" panose="020F0502020204030204" pitchFamily="34" charset="0"/>
            </a:endParaRPr>
          </a:p>
        </p:txBody>
      </p:sp>
      <p:sp>
        <p:nvSpPr>
          <p:cNvPr id="50" name="TextBox 49"/>
          <p:cNvSpPr txBox="1"/>
          <p:nvPr/>
        </p:nvSpPr>
        <p:spPr>
          <a:xfrm rot="10800000" flipV="1">
            <a:off x="2319236" y="4222872"/>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largo</a:t>
            </a:r>
          </a:p>
        </p:txBody>
      </p:sp>
      <p:sp>
        <p:nvSpPr>
          <p:cNvPr id="51" name="TextBox 50"/>
          <p:cNvSpPr txBox="1"/>
          <p:nvPr/>
        </p:nvSpPr>
        <p:spPr>
          <a:xfrm rot="10800000" flipV="1">
            <a:off x="3347013" y="4239423"/>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algo</a:t>
            </a:r>
            <a:endParaRPr lang="en-GB" dirty="0">
              <a:latin typeface="Century Gothic" panose="020B0502020202020204" pitchFamily="34" charset="0"/>
              <a:cs typeface="Calibri" panose="020F0502020204030204" pitchFamily="34" charset="0"/>
            </a:endParaRPr>
          </a:p>
        </p:txBody>
      </p:sp>
      <p:sp>
        <p:nvSpPr>
          <p:cNvPr id="52" name="TextBox 51"/>
          <p:cNvSpPr txBox="1"/>
          <p:nvPr/>
        </p:nvSpPr>
        <p:spPr>
          <a:xfrm rot="10800000" flipV="1">
            <a:off x="4465462" y="4239423"/>
            <a:ext cx="1313079"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domingo</a:t>
            </a:r>
            <a:endParaRPr lang="en-GB" dirty="0">
              <a:latin typeface="Century Gothic" panose="020B0502020202020204" pitchFamily="34" charset="0"/>
              <a:cs typeface="Calibri" panose="020F0502020204030204" pitchFamily="34" charset="0"/>
            </a:endParaRPr>
          </a:p>
        </p:txBody>
      </p:sp>
      <p:sp>
        <p:nvSpPr>
          <p:cNvPr id="53" name="TextBox 52"/>
          <p:cNvSpPr txBox="1"/>
          <p:nvPr/>
        </p:nvSpPr>
        <p:spPr>
          <a:xfrm rot="10800000" flipV="1">
            <a:off x="5570365" y="4244504"/>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juego</a:t>
            </a:r>
            <a:endParaRPr lang="en-GB" dirty="0">
              <a:latin typeface="Century Gothic" panose="020B0502020202020204" pitchFamily="34" charset="0"/>
              <a:cs typeface="Calibri" panose="020F0502020204030204" pitchFamily="34" charset="0"/>
            </a:endParaRPr>
          </a:p>
        </p:txBody>
      </p:sp>
      <p:sp>
        <p:nvSpPr>
          <p:cNvPr id="54" name="TextBox 53"/>
          <p:cNvSpPr txBox="1"/>
          <p:nvPr/>
        </p:nvSpPr>
        <p:spPr>
          <a:xfrm rot="10800000" flipV="1">
            <a:off x="1275519" y="5314803"/>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segundo</a:t>
            </a:r>
            <a:endParaRPr lang="en-GB" dirty="0">
              <a:latin typeface="Century Gothic" panose="020B0502020202020204" pitchFamily="34" charset="0"/>
              <a:cs typeface="Calibri" panose="020F0502020204030204" pitchFamily="34" charset="0"/>
            </a:endParaRPr>
          </a:p>
        </p:txBody>
      </p:sp>
      <p:sp>
        <p:nvSpPr>
          <p:cNvPr id="55" name="TextBox 54"/>
          <p:cNvSpPr txBox="1"/>
          <p:nvPr/>
        </p:nvSpPr>
        <p:spPr>
          <a:xfrm rot="10800000" flipV="1">
            <a:off x="2396626" y="5318574"/>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seguro</a:t>
            </a:r>
            <a:endParaRPr lang="en-GB" dirty="0">
              <a:latin typeface="Century Gothic" panose="020B0502020202020204" pitchFamily="34" charset="0"/>
              <a:cs typeface="Calibri" panose="020F0502020204030204" pitchFamily="34" charset="0"/>
            </a:endParaRPr>
          </a:p>
        </p:txBody>
      </p:sp>
      <p:sp>
        <p:nvSpPr>
          <p:cNvPr id="56" name="TextBox 55"/>
          <p:cNvSpPr txBox="1"/>
          <p:nvPr/>
        </p:nvSpPr>
        <p:spPr>
          <a:xfrm rot="10800000" flipV="1">
            <a:off x="3509737" y="3150814"/>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regalo</a:t>
            </a:r>
            <a:endParaRPr lang="en-GB" dirty="0">
              <a:latin typeface="Century Gothic" panose="020B0502020202020204" pitchFamily="34" charset="0"/>
              <a:cs typeface="Calibri" panose="020F0502020204030204" pitchFamily="34" charset="0"/>
            </a:endParaRPr>
          </a:p>
        </p:txBody>
      </p:sp>
      <p:sp>
        <p:nvSpPr>
          <p:cNvPr id="57" name="TextBox 56"/>
          <p:cNvSpPr txBox="1"/>
          <p:nvPr/>
        </p:nvSpPr>
        <p:spPr>
          <a:xfrm rot="10800000" flipV="1">
            <a:off x="4553453" y="3162737"/>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lugar</a:t>
            </a:r>
            <a:endParaRPr lang="en-GB" dirty="0">
              <a:latin typeface="Century Gothic" panose="020B0502020202020204" pitchFamily="34" charset="0"/>
              <a:cs typeface="Calibri" panose="020F0502020204030204" pitchFamily="34" charset="0"/>
            </a:endParaRPr>
          </a:p>
        </p:txBody>
      </p:sp>
      <p:sp>
        <p:nvSpPr>
          <p:cNvPr id="58" name="TextBox 57"/>
          <p:cNvSpPr txBox="1"/>
          <p:nvPr/>
        </p:nvSpPr>
        <p:spPr>
          <a:xfrm rot="10800000" flipV="1">
            <a:off x="5597169" y="3155706"/>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jugar</a:t>
            </a:r>
            <a:endParaRPr lang="en-GB" dirty="0">
              <a:latin typeface="Century Gothic" panose="020B0502020202020204" pitchFamily="34" charset="0"/>
              <a:cs typeface="Calibri" panose="020F0502020204030204" pitchFamily="34" charset="0"/>
            </a:endParaRPr>
          </a:p>
        </p:txBody>
      </p:sp>
      <p:sp>
        <p:nvSpPr>
          <p:cNvPr id="59" name="TextBox 58"/>
          <p:cNvSpPr txBox="1"/>
          <p:nvPr/>
        </p:nvSpPr>
        <p:spPr>
          <a:xfrm rot="10800000" flipV="1">
            <a:off x="1275519" y="6503468"/>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imagen</a:t>
            </a:r>
          </a:p>
        </p:txBody>
      </p:sp>
      <p:sp>
        <p:nvSpPr>
          <p:cNvPr id="60" name="TextBox 59"/>
          <p:cNvSpPr txBox="1"/>
          <p:nvPr/>
        </p:nvSpPr>
        <p:spPr>
          <a:xfrm rot="10800000" flipV="1">
            <a:off x="2208134" y="6491910"/>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gesto</a:t>
            </a:r>
            <a:endParaRPr lang="en-GB" dirty="0">
              <a:latin typeface="Century Gothic" panose="020B0502020202020204" pitchFamily="34" charset="0"/>
              <a:cs typeface="Calibri" panose="020F0502020204030204" pitchFamily="34" charset="0"/>
            </a:endParaRPr>
          </a:p>
        </p:txBody>
      </p:sp>
      <p:sp>
        <p:nvSpPr>
          <p:cNvPr id="61" name="TextBox 60"/>
          <p:cNvSpPr txBox="1"/>
          <p:nvPr/>
        </p:nvSpPr>
        <p:spPr>
          <a:xfrm rot="10800000" flipV="1">
            <a:off x="3119466" y="6510042"/>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recoger</a:t>
            </a:r>
            <a:endParaRPr lang="en-GB" dirty="0">
              <a:latin typeface="Century Gothic" panose="020B0502020202020204" pitchFamily="34" charset="0"/>
              <a:cs typeface="Calibri" panose="020F0502020204030204" pitchFamily="34" charset="0"/>
            </a:endParaRPr>
          </a:p>
        </p:txBody>
      </p:sp>
      <p:sp>
        <p:nvSpPr>
          <p:cNvPr id="64" name="TextBox 63"/>
          <p:cNvSpPr txBox="1"/>
          <p:nvPr/>
        </p:nvSpPr>
        <p:spPr>
          <a:xfrm rot="10800000" flipV="1">
            <a:off x="1275519" y="7602428"/>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página</a:t>
            </a:r>
            <a:endParaRPr lang="en-GB" dirty="0">
              <a:latin typeface="Century Gothic" panose="020B0502020202020204" pitchFamily="34" charset="0"/>
              <a:cs typeface="Calibri" panose="020F0502020204030204" pitchFamily="34" charset="0"/>
            </a:endParaRPr>
          </a:p>
        </p:txBody>
      </p:sp>
      <p:sp>
        <p:nvSpPr>
          <p:cNvPr id="65" name="TextBox 64"/>
          <p:cNvSpPr txBox="1"/>
          <p:nvPr/>
        </p:nvSpPr>
        <p:spPr>
          <a:xfrm rot="10800000" flipV="1">
            <a:off x="2319236" y="7608238"/>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elegir</a:t>
            </a:r>
            <a:endParaRPr lang="en-GB" dirty="0">
              <a:latin typeface="Century Gothic" panose="020B0502020202020204" pitchFamily="34" charset="0"/>
              <a:cs typeface="Calibri" panose="020F0502020204030204" pitchFamily="34" charset="0"/>
            </a:endParaRPr>
          </a:p>
        </p:txBody>
      </p:sp>
      <p:sp>
        <p:nvSpPr>
          <p:cNvPr id="66" name="TextBox 65"/>
          <p:cNvSpPr txBox="1"/>
          <p:nvPr/>
        </p:nvSpPr>
        <p:spPr>
          <a:xfrm rot="10800000" flipV="1">
            <a:off x="3347013" y="7609400"/>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religión</a:t>
            </a:r>
            <a:endParaRPr lang="en-GB" dirty="0">
              <a:latin typeface="Century Gothic" panose="020B0502020202020204" pitchFamily="34" charset="0"/>
              <a:cs typeface="Calibri" panose="020F0502020204030204" pitchFamily="34" charset="0"/>
            </a:endParaRPr>
          </a:p>
        </p:txBody>
      </p:sp>
      <p:sp>
        <p:nvSpPr>
          <p:cNvPr id="69" name="TextBox 68"/>
          <p:cNvSpPr txBox="1"/>
          <p:nvPr/>
        </p:nvSpPr>
        <p:spPr>
          <a:xfrm rot="10800000" flipV="1">
            <a:off x="1297659" y="8682288"/>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julio</a:t>
            </a:r>
            <a:endParaRPr lang="en-GB" dirty="0">
              <a:latin typeface="Century Gothic" panose="020B0502020202020204" pitchFamily="34" charset="0"/>
              <a:cs typeface="Calibri" panose="020F0502020204030204" pitchFamily="34" charset="0"/>
            </a:endParaRPr>
          </a:p>
        </p:txBody>
      </p:sp>
      <p:sp>
        <p:nvSpPr>
          <p:cNvPr id="70" name="TextBox 69"/>
          <p:cNvSpPr txBox="1"/>
          <p:nvPr/>
        </p:nvSpPr>
        <p:spPr>
          <a:xfrm rot="10800000" flipV="1">
            <a:off x="2341376" y="8672709"/>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rojo</a:t>
            </a:r>
            <a:endParaRPr lang="en-GB" dirty="0">
              <a:latin typeface="Century Gothic" panose="020B0502020202020204" pitchFamily="34" charset="0"/>
              <a:cs typeface="Calibri" panose="020F0502020204030204" pitchFamily="34" charset="0"/>
            </a:endParaRPr>
          </a:p>
        </p:txBody>
      </p:sp>
      <p:sp>
        <p:nvSpPr>
          <p:cNvPr id="71" name="TextBox 70"/>
          <p:cNvSpPr txBox="1"/>
          <p:nvPr/>
        </p:nvSpPr>
        <p:spPr>
          <a:xfrm rot="10800000" flipV="1">
            <a:off x="3369153" y="8689260"/>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dejar</a:t>
            </a:r>
            <a:endParaRPr lang="en-GB" dirty="0">
              <a:latin typeface="Century Gothic" panose="020B0502020202020204" pitchFamily="34" charset="0"/>
              <a:cs typeface="Calibri" panose="020F0502020204030204" pitchFamily="34" charset="0"/>
            </a:endParaRPr>
          </a:p>
        </p:txBody>
      </p:sp>
      <p:sp>
        <p:nvSpPr>
          <p:cNvPr id="72" name="TextBox 71"/>
          <p:cNvSpPr txBox="1"/>
          <p:nvPr/>
        </p:nvSpPr>
        <p:spPr>
          <a:xfrm rot="10800000" flipV="1">
            <a:off x="4396931" y="8689261"/>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mujer</a:t>
            </a:r>
            <a:endParaRPr lang="en-GB" dirty="0">
              <a:latin typeface="Century Gothic" panose="020B0502020202020204" pitchFamily="34" charset="0"/>
              <a:cs typeface="Calibri" panose="020F0502020204030204" pitchFamily="34" charset="0"/>
            </a:endParaRPr>
          </a:p>
        </p:txBody>
      </p:sp>
      <p:sp>
        <p:nvSpPr>
          <p:cNvPr id="73" name="TextBox 72"/>
          <p:cNvSpPr txBox="1"/>
          <p:nvPr/>
        </p:nvSpPr>
        <p:spPr>
          <a:xfrm rot="10800000" flipV="1">
            <a:off x="5440647" y="8682230"/>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mejor</a:t>
            </a:r>
            <a:endParaRPr lang="en-GB" dirty="0">
              <a:latin typeface="Century Gothic" panose="020B0502020202020204" pitchFamily="34" charset="0"/>
              <a:cs typeface="Calibri" panose="020F0502020204030204" pitchFamily="34" charset="0"/>
            </a:endParaRPr>
          </a:p>
        </p:txBody>
      </p:sp>
      <p:sp>
        <p:nvSpPr>
          <p:cNvPr id="80" name="TextBox 79"/>
          <p:cNvSpPr txBox="1"/>
          <p:nvPr/>
        </p:nvSpPr>
        <p:spPr>
          <a:xfrm>
            <a:off x="3222791" y="8425204"/>
            <a:ext cx="1366277" cy="400110"/>
          </a:xfrm>
          <a:prstGeom prst="rect">
            <a:avLst/>
          </a:prstGeom>
          <a:noFill/>
        </p:spPr>
        <p:txBody>
          <a:bodyPr wrap="square" rtlCol="0">
            <a:spAutoFit/>
          </a:bodyPr>
          <a:lstStyle/>
          <a:p>
            <a:pPr algn="ctr"/>
            <a:r>
              <a:rPr lang="en-GB" sz="2000" b="1" dirty="0">
                <a:latin typeface="Century Gothic" panose="020B0502020202020204" pitchFamily="34" charset="0"/>
                <a:cs typeface="Calibri" panose="020F0502020204030204" pitchFamily="34" charset="0"/>
              </a:rPr>
              <a:t>[to leave]</a:t>
            </a:r>
          </a:p>
        </p:txBody>
      </p:sp>
      <p:sp>
        <p:nvSpPr>
          <p:cNvPr id="95" name="TextBox 94"/>
          <p:cNvSpPr txBox="1"/>
          <p:nvPr/>
        </p:nvSpPr>
        <p:spPr>
          <a:xfrm>
            <a:off x="1277920" y="4033979"/>
            <a:ext cx="1288776" cy="338554"/>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[with me]</a:t>
            </a:r>
          </a:p>
        </p:txBody>
      </p:sp>
      <p:sp>
        <p:nvSpPr>
          <p:cNvPr id="114" name="TextBox 113"/>
          <p:cNvSpPr txBox="1"/>
          <p:nvPr/>
        </p:nvSpPr>
        <p:spPr>
          <a:xfrm>
            <a:off x="2119651" y="5062248"/>
            <a:ext cx="1779711" cy="338554"/>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[sure, safe]</a:t>
            </a:r>
          </a:p>
        </p:txBody>
      </p:sp>
      <p:sp>
        <p:nvSpPr>
          <p:cNvPr id="119" name="TextBox 118"/>
          <p:cNvSpPr txBox="1"/>
          <p:nvPr/>
        </p:nvSpPr>
        <p:spPr>
          <a:xfrm rot="10800000" flipV="1">
            <a:off x="180148" y="914477"/>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querer</a:t>
            </a:r>
            <a:endParaRPr lang="en-GB" dirty="0">
              <a:latin typeface="Century Gothic" panose="020B0502020202020204" pitchFamily="34" charset="0"/>
              <a:cs typeface="Calibri" panose="020F0502020204030204" pitchFamily="34" charset="0"/>
            </a:endParaRPr>
          </a:p>
        </p:txBody>
      </p:sp>
      <p:sp>
        <p:nvSpPr>
          <p:cNvPr id="120" name="TextBox 119"/>
          <p:cNvSpPr txBox="1"/>
          <p:nvPr/>
        </p:nvSpPr>
        <p:spPr>
          <a:xfrm rot="10800000" flipV="1">
            <a:off x="1391121" y="955317"/>
            <a:ext cx="1344429"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pequeño</a:t>
            </a:r>
            <a:endParaRPr lang="en-GB" dirty="0">
              <a:latin typeface="Century Gothic" panose="020B0502020202020204" pitchFamily="34" charset="0"/>
              <a:cs typeface="Calibri" panose="020F0502020204030204" pitchFamily="34" charset="0"/>
            </a:endParaRPr>
          </a:p>
        </p:txBody>
      </p:sp>
      <p:sp>
        <p:nvSpPr>
          <p:cNvPr id="121" name="TextBox 120"/>
          <p:cNvSpPr txBox="1"/>
          <p:nvPr/>
        </p:nvSpPr>
        <p:spPr>
          <a:xfrm rot="10800000" flipV="1">
            <a:off x="180147" y="1922775"/>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quedar</a:t>
            </a:r>
            <a:endParaRPr lang="en-GB" dirty="0">
              <a:latin typeface="Century Gothic" panose="020B0502020202020204" pitchFamily="34" charset="0"/>
              <a:cs typeface="Calibri" panose="020F0502020204030204" pitchFamily="34" charset="0"/>
            </a:endParaRPr>
          </a:p>
        </p:txBody>
      </p:sp>
      <p:sp>
        <p:nvSpPr>
          <p:cNvPr id="122" name="TextBox 121"/>
          <p:cNvSpPr txBox="1"/>
          <p:nvPr/>
        </p:nvSpPr>
        <p:spPr>
          <a:xfrm rot="10800000" flipV="1">
            <a:off x="1325004" y="1906414"/>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parque</a:t>
            </a:r>
            <a:endParaRPr lang="en-GB" dirty="0">
              <a:latin typeface="Century Gothic" panose="020B0502020202020204" pitchFamily="34" charset="0"/>
              <a:cs typeface="Calibri" panose="020F0502020204030204" pitchFamily="34" charset="0"/>
            </a:endParaRPr>
          </a:p>
        </p:txBody>
      </p:sp>
      <p:sp>
        <p:nvSpPr>
          <p:cNvPr id="123" name="TextBox 122"/>
          <p:cNvSpPr txBox="1"/>
          <p:nvPr/>
        </p:nvSpPr>
        <p:spPr>
          <a:xfrm rot="10800000" flipV="1">
            <a:off x="2254724" y="1912224"/>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a:t>
            </a:r>
            <a:r>
              <a:rPr lang="en-GB" dirty="0" err="1">
                <a:latin typeface="Century Gothic" panose="020B0502020202020204" pitchFamily="34" charset="0"/>
                <a:cs typeface="Calibri" panose="020F0502020204030204" pitchFamily="34" charset="0"/>
              </a:rPr>
              <a:t>qué</a:t>
            </a:r>
            <a:r>
              <a:rPr lang="en-GB" dirty="0">
                <a:latin typeface="Century Gothic" panose="020B0502020202020204" pitchFamily="34" charset="0"/>
                <a:cs typeface="Calibri" panose="020F0502020204030204" pitchFamily="34" charset="0"/>
              </a:rPr>
              <a:t>?</a:t>
            </a:r>
          </a:p>
        </p:txBody>
      </p:sp>
      <p:grpSp>
        <p:nvGrpSpPr>
          <p:cNvPr id="124" name="Group 123"/>
          <p:cNvGrpSpPr/>
          <p:nvPr/>
        </p:nvGrpSpPr>
        <p:grpSpPr>
          <a:xfrm>
            <a:off x="1480923" y="336891"/>
            <a:ext cx="1041513" cy="662356"/>
            <a:chOff x="7943199" y="3138918"/>
            <a:chExt cx="2481308" cy="1578003"/>
          </a:xfrm>
        </p:grpSpPr>
        <p:pic>
          <p:nvPicPr>
            <p:cNvPr id="125" name="Picture 2" descr="http://www.clker.com/cliparts/d/7/1/f/1194985444514621050formichina_architetto_fr_01.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43199" y="4402667"/>
              <a:ext cx="400424" cy="285636"/>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http://www.clker.com/cliparts/7/3/2/b/1194985487751649846contour_elephant.svg.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43623" y="3138918"/>
              <a:ext cx="2080884" cy="1578003"/>
            </a:xfrm>
            <a:prstGeom prst="rect">
              <a:avLst/>
            </a:prstGeom>
            <a:noFill/>
            <a:extLst>
              <a:ext uri="{909E8E84-426E-40DD-AFC4-6F175D3DCCD1}">
                <a14:hiddenFill xmlns:a14="http://schemas.microsoft.com/office/drawing/2010/main">
                  <a:solidFill>
                    <a:srgbClr val="FFFFFF"/>
                  </a:solidFill>
                </a14:hiddenFill>
              </a:ext>
            </a:extLst>
          </p:spPr>
        </p:pic>
        <p:cxnSp>
          <p:nvCxnSpPr>
            <p:cNvPr id="127" name="Straight Arrow Connector 126"/>
            <p:cNvCxnSpPr/>
            <p:nvPr/>
          </p:nvCxnSpPr>
          <p:spPr>
            <a:xfrm>
              <a:off x="8148662" y="3548679"/>
              <a:ext cx="0" cy="758479"/>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pic>
        <p:nvPicPr>
          <p:cNvPr id="128" name="Picture 8" descr="http://www.clker.com/cliparts/9/d/9/6/11970945262094865352karamelo_landscape.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67626" y="1417058"/>
            <a:ext cx="862133" cy="523028"/>
          </a:xfrm>
          <a:prstGeom prst="rect">
            <a:avLst/>
          </a:prstGeom>
          <a:noFill/>
          <a:extLst>
            <a:ext uri="{909E8E84-426E-40DD-AFC4-6F175D3DCCD1}">
              <a14:hiddenFill xmlns:a14="http://schemas.microsoft.com/office/drawing/2010/main">
                <a:solidFill>
                  <a:srgbClr val="FFFFFF"/>
                </a:solidFill>
              </a14:hiddenFill>
            </a:ext>
          </a:extLst>
        </p:spPr>
      </p:pic>
      <p:sp>
        <p:nvSpPr>
          <p:cNvPr id="129" name="TextBox 128"/>
          <p:cNvSpPr txBox="1"/>
          <p:nvPr/>
        </p:nvSpPr>
        <p:spPr>
          <a:xfrm>
            <a:off x="274416" y="643827"/>
            <a:ext cx="1127042" cy="338554"/>
          </a:xfrm>
          <a:prstGeom prst="rect">
            <a:avLst/>
          </a:prstGeom>
          <a:noFill/>
        </p:spPr>
        <p:txBody>
          <a:bodyPr wrap="square" rtlCol="0">
            <a:spAutoFit/>
          </a:bodyPr>
          <a:lstStyle/>
          <a:p>
            <a:r>
              <a:rPr lang="en-GB" sz="1600" b="1" dirty="0">
                <a:latin typeface="Century Gothic" panose="020B0502020202020204" pitchFamily="34" charset="0"/>
                <a:cs typeface="Calibri" panose="020F0502020204030204" pitchFamily="34" charset="0"/>
              </a:rPr>
              <a:t>[to want]</a:t>
            </a:r>
          </a:p>
        </p:txBody>
      </p:sp>
      <p:sp>
        <p:nvSpPr>
          <p:cNvPr id="130" name="TextBox 129"/>
          <p:cNvSpPr txBox="1"/>
          <p:nvPr/>
        </p:nvSpPr>
        <p:spPr>
          <a:xfrm>
            <a:off x="10482" y="1576179"/>
            <a:ext cx="1572727" cy="338554"/>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[to meet up]</a:t>
            </a:r>
          </a:p>
        </p:txBody>
      </p:sp>
      <p:pic>
        <p:nvPicPr>
          <p:cNvPr id="131" name="Picture 1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62180" y="1314728"/>
            <a:ext cx="625603" cy="646109"/>
          </a:xfrm>
          <a:prstGeom prst="rect">
            <a:avLst/>
          </a:prstGeom>
        </p:spPr>
      </p:pic>
      <p:sp>
        <p:nvSpPr>
          <p:cNvPr id="132" name="TextBox 131"/>
          <p:cNvSpPr txBox="1"/>
          <p:nvPr/>
        </p:nvSpPr>
        <p:spPr>
          <a:xfrm rot="10800000" flipV="1">
            <a:off x="3579286" y="1907668"/>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tranquilo</a:t>
            </a:r>
            <a:endParaRPr lang="en-GB" dirty="0">
              <a:latin typeface="Century Gothic" panose="020B0502020202020204" pitchFamily="34" charset="0"/>
              <a:cs typeface="Calibri" panose="020F0502020204030204" pitchFamily="34" charset="0"/>
            </a:endParaRPr>
          </a:p>
        </p:txBody>
      </p:sp>
      <p:sp>
        <p:nvSpPr>
          <p:cNvPr id="133" name="TextBox 132"/>
          <p:cNvSpPr txBox="1"/>
          <p:nvPr/>
        </p:nvSpPr>
        <p:spPr>
          <a:xfrm rot="10800000" flipV="1">
            <a:off x="4654166" y="1891893"/>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quince</a:t>
            </a:r>
          </a:p>
        </p:txBody>
      </p:sp>
      <p:sp>
        <p:nvSpPr>
          <p:cNvPr id="134" name="TextBox 133"/>
          <p:cNvSpPr txBox="1"/>
          <p:nvPr/>
        </p:nvSpPr>
        <p:spPr>
          <a:xfrm rot="10800000" flipV="1">
            <a:off x="5671026" y="1882037"/>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a:t>
            </a:r>
            <a:r>
              <a:rPr lang="en-GB" dirty="0" err="1">
                <a:latin typeface="Century Gothic" panose="020B0502020202020204" pitchFamily="34" charset="0"/>
                <a:cs typeface="Calibri" panose="020F0502020204030204" pitchFamily="34" charset="0"/>
              </a:rPr>
              <a:t>quién</a:t>
            </a:r>
            <a:r>
              <a:rPr lang="en-GB" dirty="0">
                <a:latin typeface="Century Gothic" panose="020B0502020202020204" pitchFamily="34" charset="0"/>
                <a:cs typeface="Calibri" panose="020F0502020204030204" pitchFamily="34" charset="0"/>
              </a:rPr>
              <a:t>?</a:t>
            </a:r>
          </a:p>
        </p:txBody>
      </p:sp>
      <p:sp>
        <p:nvSpPr>
          <p:cNvPr id="138" name="TextBox 137"/>
          <p:cNvSpPr txBox="1"/>
          <p:nvPr/>
        </p:nvSpPr>
        <p:spPr>
          <a:xfrm rot="10800000" flipV="1">
            <a:off x="4167667" y="956100"/>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equipo</a:t>
            </a:r>
            <a:endParaRPr lang="en-GB" dirty="0">
              <a:latin typeface="Century Gothic" panose="020B0502020202020204" pitchFamily="34" charset="0"/>
              <a:cs typeface="Calibri" panose="020F0502020204030204" pitchFamily="34" charset="0"/>
            </a:endParaRPr>
          </a:p>
        </p:txBody>
      </p:sp>
      <p:sp>
        <p:nvSpPr>
          <p:cNvPr id="139" name="TextBox 138"/>
          <p:cNvSpPr txBox="1"/>
          <p:nvPr/>
        </p:nvSpPr>
        <p:spPr>
          <a:xfrm rot="10800000" flipV="1">
            <a:off x="5448226" y="968926"/>
            <a:ext cx="1344429"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izquierda</a:t>
            </a:r>
            <a:endParaRPr lang="en-GB" dirty="0">
              <a:latin typeface="Century Gothic" panose="020B0502020202020204" pitchFamily="34" charset="0"/>
              <a:cs typeface="Calibri" panose="020F0502020204030204" pitchFamily="34" charset="0"/>
            </a:endParaRPr>
          </a:p>
        </p:txBody>
      </p:sp>
      <p:pic>
        <p:nvPicPr>
          <p:cNvPr id="145" name="Picture 2" descr="http://www.clker.com/cliparts/4/f/1/3/1242233166125398636215_white,_red_rounded_rectangle.svg.me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39689" y="1536705"/>
            <a:ext cx="408537" cy="38803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6" name="Picture 4" descr="Aiga Symbol Signs 65 Clip Ar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43056" y="603203"/>
            <a:ext cx="424298" cy="354996"/>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6" descr="http://www.clker.com/cliparts/4/e/2/2/1255094798118891369Olympic_sports_Rowing_pictogram.svg.me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85354" y="598998"/>
            <a:ext cx="719981" cy="477587"/>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0" descr="http://www.clker.com/cliparts/Z/0/b/A/E/u/who-md.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27363" y="1492844"/>
            <a:ext cx="387643" cy="366830"/>
          </a:xfrm>
          <a:prstGeom prst="rect">
            <a:avLst/>
          </a:prstGeom>
          <a:noFill/>
          <a:extLst>
            <a:ext uri="{909E8E84-426E-40DD-AFC4-6F175D3DCCD1}">
              <a14:hiddenFill xmlns:a14="http://schemas.microsoft.com/office/drawing/2010/main">
                <a:solidFill>
                  <a:srgbClr val="FFFFFF"/>
                </a:solidFill>
              </a14:hiddenFill>
            </a:ext>
          </a:extLst>
        </p:spPr>
      </p:pic>
      <p:grpSp>
        <p:nvGrpSpPr>
          <p:cNvPr id="150" name="Group 149"/>
          <p:cNvGrpSpPr/>
          <p:nvPr/>
        </p:nvGrpSpPr>
        <p:grpSpPr>
          <a:xfrm>
            <a:off x="2751682" y="2483703"/>
            <a:ext cx="471109" cy="698174"/>
            <a:chOff x="8170335" y="2524120"/>
            <a:chExt cx="2017035" cy="2989207"/>
          </a:xfrm>
        </p:grpSpPr>
        <p:pic>
          <p:nvPicPr>
            <p:cNvPr id="151" name="Picture 150"/>
            <p:cNvPicPr>
              <a:picLocks noChangeAspect="1"/>
            </p:cNvPicPr>
            <p:nvPr/>
          </p:nvPicPr>
          <p:blipFill rotWithShape="1">
            <a:blip r:embed="rId18"/>
            <a:srcRect l="29619" t="17389" r="58968" b="59483"/>
            <a:stretch/>
          </p:blipFill>
          <p:spPr>
            <a:xfrm>
              <a:off x="8170335" y="3214515"/>
              <a:ext cx="2017035" cy="2298812"/>
            </a:xfrm>
            <a:prstGeom prst="rect">
              <a:avLst/>
            </a:prstGeom>
          </p:spPr>
        </p:pic>
        <p:cxnSp>
          <p:nvCxnSpPr>
            <p:cNvPr id="152" name="Straight Arrow Connector 151"/>
            <p:cNvCxnSpPr/>
            <p:nvPr/>
          </p:nvCxnSpPr>
          <p:spPr>
            <a:xfrm flipH="1">
              <a:off x="9178850" y="2524120"/>
              <a:ext cx="13461" cy="1142282"/>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pic>
        <p:nvPicPr>
          <p:cNvPr id="153" name="Picture 2" descr="http://www.clker.com/cliparts/7/f/8/3/11949855171422370184cartoon_cat_gerald_g._01.svg.med.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38781" y="2755093"/>
            <a:ext cx="625661" cy="469246"/>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2522436" y="3808808"/>
            <a:ext cx="800236" cy="479493"/>
            <a:chOff x="8939417" y="1279156"/>
            <a:chExt cx="2451395" cy="1468849"/>
          </a:xfrm>
        </p:grpSpPr>
        <p:pic>
          <p:nvPicPr>
            <p:cNvPr id="155" name="Picture 2" descr="http://www.clker.com/cliparts/Q/4/9/X/L/2/girl-hi.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939417" y="1279156"/>
              <a:ext cx="1911735" cy="1468849"/>
            </a:xfrm>
            <a:prstGeom prst="rect">
              <a:avLst/>
            </a:prstGeom>
            <a:noFill/>
            <a:extLst>
              <a:ext uri="{909E8E84-426E-40DD-AFC4-6F175D3DCCD1}">
                <a14:hiddenFill xmlns:a14="http://schemas.microsoft.com/office/drawing/2010/main">
                  <a:solidFill>
                    <a:srgbClr val="FFFFFF"/>
                  </a:solidFill>
                </a14:hiddenFill>
              </a:ext>
            </a:extLst>
          </p:spPr>
        </p:pic>
        <p:cxnSp>
          <p:nvCxnSpPr>
            <p:cNvPr id="156" name="Straight Arrow Connector 155"/>
            <p:cNvCxnSpPr/>
            <p:nvPr/>
          </p:nvCxnSpPr>
          <p:spPr>
            <a:xfrm flipH="1">
              <a:off x="10851152" y="2104596"/>
              <a:ext cx="539660" cy="261756"/>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1575275" y="4771795"/>
            <a:ext cx="657916" cy="549527"/>
            <a:chOff x="763260" y="3058070"/>
            <a:chExt cx="2178579" cy="1819667"/>
          </a:xfrm>
        </p:grpSpPr>
        <p:pic>
          <p:nvPicPr>
            <p:cNvPr id="158" name="Picture 2" descr="http://www.clker.com/cliparts/c/f/b/b/12585375491648303350podest.svg.med.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63260" y="3635946"/>
              <a:ext cx="2178579" cy="1241791"/>
            </a:xfrm>
            <a:prstGeom prst="rect">
              <a:avLst/>
            </a:prstGeom>
            <a:noFill/>
            <a:extLst>
              <a:ext uri="{909E8E84-426E-40DD-AFC4-6F175D3DCCD1}">
                <a14:hiddenFill xmlns:a14="http://schemas.microsoft.com/office/drawing/2010/main">
                  <a:solidFill>
                    <a:srgbClr val="FFFFFF"/>
                  </a:solidFill>
                </a14:hiddenFill>
              </a:ext>
            </a:extLst>
          </p:spPr>
        </p:pic>
        <p:cxnSp>
          <p:nvCxnSpPr>
            <p:cNvPr id="159" name="Straight Arrow Connector 158"/>
            <p:cNvCxnSpPr/>
            <p:nvPr/>
          </p:nvCxnSpPr>
          <p:spPr>
            <a:xfrm>
              <a:off x="813391" y="3058070"/>
              <a:ext cx="303028" cy="879007"/>
            </a:xfrm>
            <a:prstGeom prst="straightConnector1">
              <a:avLst/>
            </a:prstGeom>
            <a:ln w="47625">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pic>
        <p:nvPicPr>
          <p:cNvPr id="160" name="Picture 4" descr="http://www.clker.com/cliparts/f/d/1/8/1194986609726081367gift04.svg.med.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785195" y="2728388"/>
            <a:ext cx="650356" cy="479096"/>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6" descr="Rossman Clip Art"/>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849688" y="2757741"/>
            <a:ext cx="517666" cy="465376"/>
          </a:xfrm>
          <a:prstGeom prst="rect">
            <a:avLst/>
          </a:prstGeom>
          <a:noFill/>
          <a:extLst>
            <a:ext uri="{909E8E84-426E-40DD-AFC4-6F175D3DCCD1}">
              <a14:hiddenFill xmlns:a14="http://schemas.microsoft.com/office/drawing/2010/main">
                <a:solidFill>
                  <a:srgbClr val="FFFFFF"/>
                </a:solidFill>
              </a14:hiddenFill>
            </a:ext>
          </a:extLst>
        </p:spPr>
      </p:pic>
      <p:sp>
        <p:nvSpPr>
          <p:cNvPr id="162" name="TextBox 161"/>
          <p:cNvSpPr txBox="1"/>
          <p:nvPr/>
        </p:nvSpPr>
        <p:spPr>
          <a:xfrm>
            <a:off x="4294758" y="2930494"/>
            <a:ext cx="1779711" cy="338554"/>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[place]</a:t>
            </a:r>
          </a:p>
        </p:txBody>
      </p:sp>
      <p:grpSp>
        <p:nvGrpSpPr>
          <p:cNvPr id="163" name="Group 162"/>
          <p:cNvGrpSpPr/>
          <p:nvPr/>
        </p:nvGrpSpPr>
        <p:grpSpPr>
          <a:xfrm>
            <a:off x="1571193" y="2232456"/>
            <a:ext cx="3887058" cy="2005683"/>
            <a:chOff x="2311195" y="1125755"/>
            <a:chExt cx="9450320" cy="5115049"/>
          </a:xfrm>
        </p:grpSpPr>
        <p:pic>
          <p:nvPicPr>
            <p:cNvPr id="164" name="Picture 4" descr="http://www.clker.com/cliparts/R/V/2/9/9/4/blue-calendar-md.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394181" y="4873470"/>
              <a:ext cx="1367334" cy="1367334"/>
            </a:xfrm>
            <a:prstGeom prst="rect">
              <a:avLst/>
            </a:prstGeom>
            <a:noFill/>
            <a:extLst>
              <a:ext uri="{909E8E84-426E-40DD-AFC4-6F175D3DCCD1}">
                <a14:hiddenFill xmlns:a14="http://schemas.microsoft.com/office/drawing/2010/main">
                  <a:solidFill>
                    <a:srgbClr val="FFFFFF"/>
                  </a:solidFill>
                </a14:hiddenFill>
              </a:ext>
            </a:extLst>
          </p:spPr>
        </p:pic>
        <p:sp>
          <p:nvSpPr>
            <p:cNvPr id="165" name="TextBox 164"/>
            <p:cNvSpPr txBox="1"/>
            <p:nvPr/>
          </p:nvSpPr>
          <p:spPr>
            <a:xfrm>
              <a:off x="2311195" y="1125755"/>
              <a:ext cx="1006991" cy="364561"/>
            </a:xfrm>
            <a:prstGeom prst="rect">
              <a:avLst/>
            </a:prstGeom>
            <a:noFill/>
          </p:spPr>
          <p:txBody>
            <a:bodyPr wrap="square" rtlCol="0">
              <a:spAutoFit/>
            </a:bodyPr>
            <a:lstStyle/>
            <a:p>
              <a:pPr algn="ctr"/>
              <a:r>
                <a:rPr lang="en-GB" b="1" dirty="0">
                  <a:solidFill>
                    <a:schemeClr val="bg1"/>
                  </a:solidFill>
                </a:rPr>
                <a:t>SUNDAY</a:t>
              </a:r>
            </a:p>
          </p:txBody>
        </p:sp>
      </p:grpSp>
      <p:pic>
        <p:nvPicPr>
          <p:cNvPr id="166" name="Picture 6" descr="http://www.clker.com/cliparts/8/5/4/b/11949911381154569537asso_carte_architetto_fr_01.svg.med.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88673" y="3627771"/>
            <a:ext cx="643092" cy="593788"/>
          </a:xfrm>
          <a:prstGeom prst="rect">
            <a:avLst/>
          </a:prstGeom>
          <a:noFill/>
          <a:extLst>
            <a:ext uri="{909E8E84-426E-40DD-AFC4-6F175D3DCCD1}">
              <a14:hiddenFill xmlns:a14="http://schemas.microsoft.com/office/drawing/2010/main">
                <a:solidFill>
                  <a:srgbClr val="FFFFFF"/>
                </a:solidFill>
              </a14:hiddenFill>
            </a:ext>
          </a:extLst>
        </p:spPr>
      </p:pic>
      <p:sp>
        <p:nvSpPr>
          <p:cNvPr id="167" name="TextBox 166"/>
          <p:cNvSpPr txBox="1"/>
          <p:nvPr/>
        </p:nvSpPr>
        <p:spPr>
          <a:xfrm>
            <a:off x="3092176" y="4036570"/>
            <a:ext cx="1779711" cy="338554"/>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[something]</a:t>
            </a:r>
          </a:p>
        </p:txBody>
      </p:sp>
      <p:pic>
        <p:nvPicPr>
          <p:cNvPr id="168" name="Picture 4" descr="http://www.clker.com/cliparts/i/O/R/D/6/z/hand-shake-cultures-hi.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040761" y="4740945"/>
            <a:ext cx="927494" cy="650792"/>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4" descr="http://www.clker.com/cliparts/1/d/b/8/1217082907693891487hand%20a%20ok.svg.med.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550779" y="5909713"/>
            <a:ext cx="439601" cy="610902"/>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6" descr="http://www.clker.com/cliparts/o/d/e/m/w/o/instant-photos-md.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517709" y="5939170"/>
            <a:ext cx="672601" cy="54846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8" descr="http://www.clker.com/cliparts/b/8/1/8/12456418841632518928johnny_automatic_picking_up_a_suitcase.svg.med.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265173" y="5917840"/>
            <a:ext cx="732079" cy="619827"/>
          </a:xfrm>
          <a:prstGeom prst="rect">
            <a:avLst/>
          </a:prstGeom>
          <a:noFill/>
          <a:extLst>
            <a:ext uri="{909E8E84-426E-40DD-AFC4-6F175D3DCCD1}">
              <a14:hiddenFill xmlns:a14="http://schemas.microsoft.com/office/drawing/2010/main">
                <a:solidFill>
                  <a:srgbClr val="FFFFFF"/>
                </a:solidFill>
              </a14:hiddenFill>
            </a:ext>
          </a:extLst>
        </p:spPr>
      </p:pic>
      <p:grpSp>
        <p:nvGrpSpPr>
          <p:cNvPr id="172" name="Group 171"/>
          <p:cNvGrpSpPr/>
          <p:nvPr/>
        </p:nvGrpSpPr>
        <p:grpSpPr>
          <a:xfrm>
            <a:off x="1379885" y="6960517"/>
            <a:ext cx="1216489" cy="739119"/>
            <a:chOff x="8059587" y="1988142"/>
            <a:chExt cx="2554482" cy="1395342"/>
          </a:xfrm>
        </p:grpSpPr>
        <p:pic>
          <p:nvPicPr>
            <p:cNvPr id="173" name="Picture 4" descr="http://www.clker.com/cliparts/a/1/3/8/11949859511240324938open_book_nae_02.svg.hi.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8059587" y="2038123"/>
              <a:ext cx="2554482" cy="1345361"/>
            </a:xfrm>
            <a:prstGeom prst="rect">
              <a:avLst/>
            </a:prstGeom>
            <a:noFill/>
            <a:extLst>
              <a:ext uri="{909E8E84-426E-40DD-AFC4-6F175D3DCCD1}">
                <a14:hiddenFill xmlns:a14="http://schemas.microsoft.com/office/drawing/2010/main">
                  <a:solidFill>
                    <a:srgbClr val="FFFFFF"/>
                  </a:solidFill>
                </a14:hiddenFill>
              </a:ext>
            </a:extLst>
          </p:spPr>
        </p:pic>
        <p:sp>
          <p:nvSpPr>
            <p:cNvPr id="174" name="TextBox 173"/>
            <p:cNvSpPr txBox="1"/>
            <p:nvPr/>
          </p:nvSpPr>
          <p:spPr>
            <a:xfrm rot="19892374">
              <a:off x="8175897" y="2093544"/>
              <a:ext cx="1024227" cy="406725"/>
            </a:xfrm>
            <a:prstGeom prst="rect">
              <a:avLst/>
            </a:prstGeom>
            <a:noFill/>
          </p:spPr>
          <p:txBody>
            <a:bodyPr wrap="square" rtlCol="0">
              <a:spAutoFit/>
            </a:bodyPr>
            <a:lstStyle/>
            <a:p>
              <a:r>
                <a:rPr lang="en-GB" sz="800" dirty="0"/>
                <a:t>47</a:t>
              </a:r>
            </a:p>
          </p:txBody>
        </p:sp>
        <p:sp>
          <p:nvSpPr>
            <p:cNvPr id="175" name="TextBox 174"/>
            <p:cNvSpPr txBox="1"/>
            <p:nvPr/>
          </p:nvSpPr>
          <p:spPr>
            <a:xfrm rot="247829">
              <a:off x="9230310" y="1988142"/>
              <a:ext cx="834602" cy="464827"/>
            </a:xfrm>
            <a:prstGeom prst="rect">
              <a:avLst/>
            </a:prstGeom>
            <a:noFill/>
          </p:spPr>
          <p:txBody>
            <a:bodyPr wrap="square" rtlCol="0">
              <a:spAutoFit/>
            </a:bodyPr>
            <a:lstStyle/>
            <a:p>
              <a:r>
                <a:rPr lang="en-GB" sz="1000" dirty="0"/>
                <a:t>48</a:t>
              </a:r>
              <a:endParaRPr lang="en-GB" sz="1200" dirty="0"/>
            </a:p>
          </p:txBody>
        </p:sp>
      </p:grpSp>
      <p:pic>
        <p:nvPicPr>
          <p:cNvPr id="176" name="Picture 4" descr="http://www.clker.com/cliparts/8/0/4/b/1194986542794900982hands_lorenzo_luengo_01.svg.med.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765798" y="7024015"/>
            <a:ext cx="414778" cy="641609"/>
          </a:xfrm>
          <a:prstGeom prst="rect">
            <a:avLst/>
          </a:prstGeom>
          <a:noFill/>
          <a:extLst>
            <a:ext uri="{909E8E84-426E-40DD-AFC4-6F175D3DCCD1}">
              <a14:hiddenFill xmlns:a14="http://schemas.microsoft.com/office/drawing/2010/main">
                <a:solidFill>
                  <a:srgbClr val="FFFFFF"/>
                </a:solidFill>
              </a14:hiddenFill>
            </a:ext>
          </a:extLst>
        </p:spPr>
      </p:pic>
      <p:grpSp>
        <p:nvGrpSpPr>
          <p:cNvPr id="177" name="Group 176"/>
          <p:cNvGrpSpPr/>
          <p:nvPr/>
        </p:nvGrpSpPr>
        <p:grpSpPr>
          <a:xfrm>
            <a:off x="2743007" y="6811160"/>
            <a:ext cx="329333" cy="911764"/>
            <a:chOff x="1819268" y="972928"/>
            <a:chExt cx="1126447" cy="3118590"/>
          </a:xfrm>
        </p:grpSpPr>
        <p:pic>
          <p:nvPicPr>
            <p:cNvPr id="178" name="Picture 12" descr="http://www.clker.com/cliparts/E/l/D/R/y/q/sign-post-md.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819268" y="972928"/>
              <a:ext cx="1126447" cy="3118590"/>
            </a:xfrm>
            <a:prstGeom prst="rect">
              <a:avLst/>
            </a:prstGeom>
            <a:noFill/>
            <a:extLst>
              <a:ext uri="{909E8E84-426E-40DD-AFC4-6F175D3DCCD1}">
                <a14:hiddenFill xmlns:a14="http://schemas.microsoft.com/office/drawing/2010/main">
                  <a:solidFill>
                    <a:srgbClr val="FFFFFF"/>
                  </a:solidFill>
                </a14:hiddenFill>
              </a:ext>
            </a:extLst>
          </p:spPr>
        </p:pic>
        <p:sp>
          <p:nvSpPr>
            <p:cNvPr id="179" name="Rectangle 178"/>
            <p:cNvSpPr/>
            <p:nvPr/>
          </p:nvSpPr>
          <p:spPr>
            <a:xfrm rot="215508">
              <a:off x="2153826" y="1950328"/>
              <a:ext cx="530079" cy="1755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0" name="Picture 2" descr="http://www.clker.com/cliparts/f/1/e/4/1245697003779343953Anonymous_flag_of_Argentina.svg.med.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403970" y="6145691"/>
            <a:ext cx="697500" cy="348750"/>
          </a:xfrm>
          <a:prstGeom prst="rect">
            <a:avLst/>
          </a:prstGeom>
          <a:noFill/>
          <a:extLst>
            <a:ext uri="{909E8E84-426E-40DD-AFC4-6F175D3DCCD1}">
              <a14:hiddenFill xmlns:a14="http://schemas.microsoft.com/office/drawing/2010/main">
                <a:solidFill>
                  <a:srgbClr val="FFFFFF"/>
                </a:solidFill>
              </a14:hiddenFill>
            </a:ext>
          </a:extLst>
        </p:spPr>
      </p:pic>
      <p:sp>
        <p:nvSpPr>
          <p:cNvPr id="181" name="TextBox 180"/>
          <p:cNvSpPr txBox="1"/>
          <p:nvPr/>
        </p:nvSpPr>
        <p:spPr>
          <a:xfrm rot="10800000" flipV="1">
            <a:off x="4137468" y="6491910"/>
            <a:ext cx="1274976"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argentino</a:t>
            </a:r>
            <a:endParaRPr lang="en-GB" dirty="0">
              <a:latin typeface="Century Gothic" panose="020B0502020202020204" pitchFamily="34" charset="0"/>
              <a:cs typeface="Calibri" panose="020F0502020204030204" pitchFamily="34" charset="0"/>
            </a:endParaRPr>
          </a:p>
        </p:txBody>
      </p:sp>
      <p:sp>
        <p:nvSpPr>
          <p:cNvPr id="182" name="TextBox 181"/>
          <p:cNvSpPr txBox="1"/>
          <p:nvPr/>
        </p:nvSpPr>
        <p:spPr>
          <a:xfrm rot="10800000" flipV="1">
            <a:off x="5440646" y="6533808"/>
            <a:ext cx="1329957" cy="276999"/>
          </a:xfrm>
          <a:prstGeom prst="rect">
            <a:avLst/>
          </a:prstGeom>
          <a:noFill/>
        </p:spPr>
        <p:txBody>
          <a:bodyPr wrap="square" rtlCol="0">
            <a:spAutoFit/>
          </a:bodyPr>
          <a:lstStyle/>
          <a:p>
            <a:pPr lvl="0" algn="ctr">
              <a:defRPr/>
            </a:pPr>
            <a:r>
              <a:rPr lang="en-GB" sz="1200" dirty="0" err="1">
                <a:latin typeface="Century Gothic" panose="020B0502020202020204" pitchFamily="34" charset="0"/>
                <a:cs typeface="Calibri" panose="020F0502020204030204" pitchFamily="34" charset="0"/>
              </a:rPr>
              <a:t>generalmente</a:t>
            </a:r>
            <a:endParaRPr lang="en-GB" sz="1200" dirty="0">
              <a:latin typeface="Century Gothic" panose="020B0502020202020204" pitchFamily="34" charset="0"/>
              <a:cs typeface="Calibri" panose="020F0502020204030204" pitchFamily="34" charset="0"/>
            </a:endParaRPr>
          </a:p>
        </p:txBody>
      </p:sp>
      <p:sp>
        <p:nvSpPr>
          <p:cNvPr id="183" name="TextBox 182"/>
          <p:cNvSpPr txBox="1"/>
          <p:nvPr/>
        </p:nvSpPr>
        <p:spPr>
          <a:xfrm>
            <a:off x="5184613" y="6310454"/>
            <a:ext cx="1779711" cy="338554"/>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a:t>
            </a:r>
            <a:r>
              <a:rPr lang="en-GB" sz="1600" b="1" dirty="0" err="1">
                <a:latin typeface="Century Gothic" panose="020B0502020202020204" pitchFamily="34" charset="0"/>
                <a:cs typeface="Calibri" panose="020F0502020204030204" pitchFamily="34" charset="0"/>
              </a:rPr>
              <a:t>generalmente</a:t>
            </a:r>
            <a:r>
              <a:rPr lang="en-GB" sz="1600" b="1" dirty="0">
                <a:latin typeface="Century Gothic" panose="020B0502020202020204" pitchFamily="34" charset="0"/>
                <a:cs typeface="Calibri" panose="020F0502020204030204" pitchFamily="34" charset="0"/>
              </a:rPr>
              <a:t>]</a:t>
            </a:r>
          </a:p>
        </p:txBody>
      </p:sp>
      <p:pic>
        <p:nvPicPr>
          <p:cNvPr id="184" name="Picture 10" descr="http://www.clker.com/cliparts/1/1/6/2/1194985952866884806stack_of_books_01.svg.med.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849688" y="7126059"/>
            <a:ext cx="638776" cy="483341"/>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14" descr="http://www.clker.com/cliparts/b/b/0/c/1195431703233884825Stellaris_Clapper-board.svg.med.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837190" y="7084211"/>
            <a:ext cx="654428" cy="571534"/>
          </a:xfrm>
          <a:prstGeom prst="rect">
            <a:avLst/>
          </a:prstGeom>
          <a:noFill/>
          <a:extLst>
            <a:ext uri="{909E8E84-426E-40DD-AFC4-6F175D3DCCD1}">
              <a14:hiddenFill xmlns:a14="http://schemas.microsoft.com/office/drawing/2010/main">
                <a:solidFill>
                  <a:srgbClr val="FFFFFF"/>
                </a:solidFill>
              </a14:hiddenFill>
            </a:ext>
          </a:extLst>
        </p:spPr>
      </p:pic>
      <p:sp>
        <p:nvSpPr>
          <p:cNvPr id="186" name="TextBox 185"/>
          <p:cNvSpPr txBox="1"/>
          <p:nvPr/>
        </p:nvSpPr>
        <p:spPr>
          <a:xfrm>
            <a:off x="4848486" y="7312961"/>
            <a:ext cx="657150" cy="307777"/>
          </a:xfrm>
          <a:prstGeom prst="rect">
            <a:avLst/>
          </a:prstGeom>
          <a:noFill/>
        </p:spPr>
        <p:txBody>
          <a:bodyPr wrap="square" rtlCol="0">
            <a:spAutoFit/>
          </a:bodyPr>
          <a:lstStyle/>
          <a:p>
            <a:r>
              <a:rPr lang="en-GB" sz="700" b="1" dirty="0">
                <a:solidFill>
                  <a:schemeClr val="bg1"/>
                </a:solidFill>
              </a:rPr>
              <a:t>Versión original</a:t>
            </a:r>
          </a:p>
        </p:txBody>
      </p:sp>
      <p:sp>
        <p:nvSpPr>
          <p:cNvPr id="187" name="TextBox 186"/>
          <p:cNvSpPr txBox="1"/>
          <p:nvPr/>
        </p:nvSpPr>
        <p:spPr>
          <a:xfrm rot="10800000" flipV="1">
            <a:off x="4553453" y="7609400"/>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original</a:t>
            </a:r>
          </a:p>
        </p:txBody>
      </p:sp>
      <p:sp>
        <p:nvSpPr>
          <p:cNvPr id="188" name="TextBox 187"/>
          <p:cNvSpPr txBox="1"/>
          <p:nvPr/>
        </p:nvSpPr>
        <p:spPr>
          <a:xfrm rot="10800000" flipV="1">
            <a:off x="5623502" y="7594674"/>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colegio</a:t>
            </a:r>
            <a:endParaRPr lang="en-GB" dirty="0">
              <a:latin typeface="Century Gothic" panose="020B0502020202020204" pitchFamily="34" charset="0"/>
              <a:cs typeface="Calibri" panose="020F0502020204030204" pitchFamily="34" charset="0"/>
            </a:endParaRPr>
          </a:p>
        </p:txBody>
      </p:sp>
      <p:pic>
        <p:nvPicPr>
          <p:cNvPr id="189" name="Picture 2" descr="http://www.clker.com/cliparts/9/9/d/f/11949846501923755977woman_reading_gerald_g._01.svg.med.png">
            <a:hlinkClick r:id="" action="ppaction://noaction">
              <a:snd r:embed="rId36" name="mujer.wav"/>
            </a:hlinkClick>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846167" y="8071621"/>
            <a:ext cx="494599" cy="623988"/>
          </a:xfrm>
          <a:prstGeom prst="rect">
            <a:avLst/>
          </a:prstGeom>
          <a:noFill/>
          <a:extLst>
            <a:ext uri="{909E8E84-426E-40DD-AFC4-6F175D3DCCD1}">
              <a14:hiddenFill xmlns:a14="http://schemas.microsoft.com/office/drawing/2010/main">
                <a:solidFill>
                  <a:srgbClr val="FFFFFF"/>
                </a:solidFill>
              </a14:hiddenFill>
            </a:ext>
          </a:extLst>
        </p:spPr>
      </p:pic>
      <p:grpSp>
        <p:nvGrpSpPr>
          <p:cNvPr id="190" name="Group 189"/>
          <p:cNvGrpSpPr/>
          <p:nvPr/>
        </p:nvGrpSpPr>
        <p:grpSpPr>
          <a:xfrm>
            <a:off x="5685374" y="8058653"/>
            <a:ext cx="693807" cy="638303"/>
            <a:chOff x="7169086" y="1074072"/>
            <a:chExt cx="1562229" cy="1437251"/>
          </a:xfrm>
        </p:grpSpPr>
        <p:pic>
          <p:nvPicPr>
            <p:cNvPr id="191" name="Picture 2" descr="http://www.clker.com/cliparts/d/d/0/f/12362677411367195232AX11_graph.svg.med.png">
              <a:hlinkClick r:id="" action="ppaction://noaction">
                <a:snd r:embed="rId38" name="mejor.wav"/>
              </a:hlinkClick>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169086" y="1074072"/>
              <a:ext cx="1562229" cy="1437251"/>
            </a:xfrm>
            <a:prstGeom prst="rect">
              <a:avLst/>
            </a:prstGeom>
            <a:noFill/>
            <a:extLst>
              <a:ext uri="{909E8E84-426E-40DD-AFC4-6F175D3DCCD1}">
                <a14:hiddenFill xmlns:a14="http://schemas.microsoft.com/office/drawing/2010/main">
                  <a:solidFill>
                    <a:srgbClr val="FFFFFF"/>
                  </a:solidFill>
                </a14:hiddenFill>
              </a:ext>
            </a:extLst>
          </p:spPr>
        </p:pic>
        <p:sp>
          <p:nvSpPr>
            <p:cNvPr id="192" name="Freeform 191"/>
            <p:cNvSpPr/>
            <p:nvPr/>
          </p:nvSpPr>
          <p:spPr>
            <a:xfrm>
              <a:off x="7357533" y="1143001"/>
              <a:ext cx="1151467" cy="1270000"/>
            </a:xfrm>
            <a:custGeom>
              <a:avLst/>
              <a:gdLst>
                <a:gd name="connsiteX0" fmla="*/ 0 w 1109134"/>
                <a:gd name="connsiteY0" fmla="*/ 1227667 h 1227667"/>
                <a:gd name="connsiteX1" fmla="*/ 16934 w 1109134"/>
                <a:gd name="connsiteY1" fmla="*/ 1109134 h 1227667"/>
                <a:gd name="connsiteX2" fmla="*/ 25400 w 1109134"/>
                <a:gd name="connsiteY2" fmla="*/ 1075267 h 1227667"/>
                <a:gd name="connsiteX3" fmla="*/ 33867 w 1109134"/>
                <a:gd name="connsiteY3" fmla="*/ 1024467 h 1227667"/>
                <a:gd name="connsiteX4" fmla="*/ 50800 w 1109134"/>
                <a:gd name="connsiteY4" fmla="*/ 990600 h 1227667"/>
                <a:gd name="connsiteX5" fmla="*/ 76200 w 1109134"/>
                <a:gd name="connsiteY5" fmla="*/ 939800 h 1227667"/>
                <a:gd name="connsiteX6" fmla="*/ 127000 w 1109134"/>
                <a:gd name="connsiteY6" fmla="*/ 922867 h 1227667"/>
                <a:gd name="connsiteX7" fmla="*/ 152400 w 1109134"/>
                <a:gd name="connsiteY7" fmla="*/ 914400 h 1227667"/>
                <a:gd name="connsiteX8" fmla="*/ 287867 w 1109134"/>
                <a:gd name="connsiteY8" fmla="*/ 897467 h 1227667"/>
                <a:gd name="connsiteX9" fmla="*/ 372534 w 1109134"/>
                <a:gd name="connsiteY9" fmla="*/ 872067 h 1227667"/>
                <a:gd name="connsiteX10" fmla="*/ 397934 w 1109134"/>
                <a:gd name="connsiteY10" fmla="*/ 863600 h 1227667"/>
                <a:gd name="connsiteX11" fmla="*/ 431800 w 1109134"/>
                <a:gd name="connsiteY11" fmla="*/ 838200 h 1227667"/>
                <a:gd name="connsiteX12" fmla="*/ 474134 w 1109134"/>
                <a:gd name="connsiteY12" fmla="*/ 795867 h 1227667"/>
                <a:gd name="connsiteX13" fmla="*/ 482600 w 1109134"/>
                <a:gd name="connsiteY13" fmla="*/ 770467 h 1227667"/>
                <a:gd name="connsiteX14" fmla="*/ 499534 w 1109134"/>
                <a:gd name="connsiteY14" fmla="*/ 753534 h 1227667"/>
                <a:gd name="connsiteX15" fmla="*/ 524934 w 1109134"/>
                <a:gd name="connsiteY15" fmla="*/ 702734 h 1227667"/>
                <a:gd name="connsiteX16" fmla="*/ 533400 w 1109134"/>
                <a:gd name="connsiteY16" fmla="*/ 651934 h 1227667"/>
                <a:gd name="connsiteX17" fmla="*/ 541867 w 1109134"/>
                <a:gd name="connsiteY17" fmla="*/ 626534 h 1227667"/>
                <a:gd name="connsiteX18" fmla="*/ 550334 w 1109134"/>
                <a:gd name="connsiteY18" fmla="*/ 592667 h 1227667"/>
                <a:gd name="connsiteX19" fmla="*/ 567267 w 1109134"/>
                <a:gd name="connsiteY19" fmla="*/ 541867 h 1227667"/>
                <a:gd name="connsiteX20" fmla="*/ 618067 w 1109134"/>
                <a:gd name="connsiteY20" fmla="*/ 491067 h 1227667"/>
                <a:gd name="connsiteX21" fmla="*/ 677334 w 1109134"/>
                <a:gd name="connsiteY21" fmla="*/ 440267 h 1227667"/>
                <a:gd name="connsiteX22" fmla="*/ 702734 w 1109134"/>
                <a:gd name="connsiteY22" fmla="*/ 414867 h 1227667"/>
                <a:gd name="connsiteX23" fmla="*/ 728134 w 1109134"/>
                <a:gd name="connsiteY23" fmla="*/ 389467 h 1227667"/>
                <a:gd name="connsiteX24" fmla="*/ 778934 w 1109134"/>
                <a:gd name="connsiteY24" fmla="*/ 313267 h 1227667"/>
                <a:gd name="connsiteX25" fmla="*/ 795867 w 1109134"/>
                <a:gd name="connsiteY25" fmla="*/ 287867 h 1227667"/>
                <a:gd name="connsiteX26" fmla="*/ 821267 w 1109134"/>
                <a:gd name="connsiteY26" fmla="*/ 262467 h 1227667"/>
                <a:gd name="connsiteX27" fmla="*/ 838200 w 1109134"/>
                <a:gd name="connsiteY27" fmla="*/ 237067 h 1227667"/>
                <a:gd name="connsiteX28" fmla="*/ 863600 w 1109134"/>
                <a:gd name="connsiteY28" fmla="*/ 220134 h 1227667"/>
                <a:gd name="connsiteX29" fmla="*/ 880534 w 1109134"/>
                <a:gd name="connsiteY29" fmla="*/ 203200 h 1227667"/>
                <a:gd name="connsiteX30" fmla="*/ 931334 w 1109134"/>
                <a:gd name="connsiteY30" fmla="*/ 169334 h 1227667"/>
                <a:gd name="connsiteX31" fmla="*/ 948267 w 1109134"/>
                <a:gd name="connsiteY31" fmla="*/ 152400 h 1227667"/>
                <a:gd name="connsiteX32" fmla="*/ 1007534 w 1109134"/>
                <a:gd name="connsiteY32" fmla="*/ 84667 h 1227667"/>
                <a:gd name="connsiteX33" fmla="*/ 1049867 w 1109134"/>
                <a:gd name="connsiteY33" fmla="*/ 50800 h 1227667"/>
                <a:gd name="connsiteX34" fmla="*/ 1075267 w 1109134"/>
                <a:gd name="connsiteY34" fmla="*/ 33867 h 1227667"/>
                <a:gd name="connsiteX35" fmla="*/ 1109134 w 1109134"/>
                <a:gd name="connsiteY35" fmla="*/ 0 h 122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9134" h="1227667">
                  <a:moveTo>
                    <a:pt x="0" y="1227667"/>
                  </a:moveTo>
                  <a:cubicBezTo>
                    <a:pt x="5204" y="1186037"/>
                    <a:pt x="8795" y="1149832"/>
                    <a:pt x="16934" y="1109134"/>
                  </a:cubicBezTo>
                  <a:cubicBezTo>
                    <a:pt x="19216" y="1097724"/>
                    <a:pt x="23118" y="1086677"/>
                    <a:pt x="25400" y="1075267"/>
                  </a:cubicBezTo>
                  <a:cubicBezTo>
                    <a:pt x="28767" y="1058433"/>
                    <a:pt x="28934" y="1040910"/>
                    <a:pt x="33867" y="1024467"/>
                  </a:cubicBezTo>
                  <a:cubicBezTo>
                    <a:pt x="37494" y="1012378"/>
                    <a:pt x="45828" y="1002201"/>
                    <a:pt x="50800" y="990600"/>
                  </a:cubicBezTo>
                  <a:cubicBezTo>
                    <a:pt x="57213" y="975636"/>
                    <a:pt x="60327" y="949720"/>
                    <a:pt x="76200" y="939800"/>
                  </a:cubicBezTo>
                  <a:cubicBezTo>
                    <a:pt x="91336" y="930340"/>
                    <a:pt x="110067" y="928511"/>
                    <a:pt x="127000" y="922867"/>
                  </a:cubicBezTo>
                  <a:lnTo>
                    <a:pt x="152400" y="914400"/>
                  </a:lnTo>
                  <a:cubicBezTo>
                    <a:pt x="212705" y="894299"/>
                    <a:pt x="168921" y="906617"/>
                    <a:pt x="287867" y="897467"/>
                  </a:cubicBezTo>
                  <a:cubicBezTo>
                    <a:pt x="339047" y="884672"/>
                    <a:pt x="310700" y="892678"/>
                    <a:pt x="372534" y="872067"/>
                  </a:cubicBezTo>
                  <a:lnTo>
                    <a:pt x="397934" y="863600"/>
                  </a:lnTo>
                  <a:cubicBezTo>
                    <a:pt x="409223" y="855133"/>
                    <a:pt x="421253" y="847575"/>
                    <a:pt x="431800" y="838200"/>
                  </a:cubicBezTo>
                  <a:cubicBezTo>
                    <a:pt x="446715" y="824942"/>
                    <a:pt x="474134" y="795867"/>
                    <a:pt x="474134" y="795867"/>
                  </a:cubicBezTo>
                  <a:cubicBezTo>
                    <a:pt x="476956" y="787400"/>
                    <a:pt x="478008" y="778120"/>
                    <a:pt x="482600" y="770467"/>
                  </a:cubicBezTo>
                  <a:cubicBezTo>
                    <a:pt x="486707" y="763622"/>
                    <a:pt x="495964" y="760674"/>
                    <a:pt x="499534" y="753534"/>
                  </a:cubicBezTo>
                  <a:cubicBezTo>
                    <a:pt x="530742" y="691118"/>
                    <a:pt x="485499" y="742167"/>
                    <a:pt x="524934" y="702734"/>
                  </a:cubicBezTo>
                  <a:cubicBezTo>
                    <a:pt x="527756" y="685801"/>
                    <a:pt x="529676" y="668692"/>
                    <a:pt x="533400" y="651934"/>
                  </a:cubicBezTo>
                  <a:cubicBezTo>
                    <a:pt x="535336" y="643222"/>
                    <a:pt x="539415" y="635115"/>
                    <a:pt x="541867" y="626534"/>
                  </a:cubicBezTo>
                  <a:cubicBezTo>
                    <a:pt x="545064" y="615345"/>
                    <a:pt x="546990" y="603813"/>
                    <a:pt x="550334" y="592667"/>
                  </a:cubicBezTo>
                  <a:cubicBezTo>
                    <a:pt x="555463" y="575570"/>
                    <a:pt x="554646" y="554488"/>
                    <a:pt x="567267" y="541867"/>
                  </a:cubicBezTo>
                  <a:cubicBezTo>
                    <a:pt x="584200" y="524934"/>
                    <a:pt x="598141" y="504350"/>
                    <a:pt x="618067" y="491067"/>
                  </a:cubicBezTo>
                  <a:cubicBezTo>
                    <a:pt x="656751" y="465278"/>
                    <a:pt x="636272" y="481329"/>
                    <a:pt x="677334" y="440267"/>
                  </a:cubicBezTo>
                  <a:lnTo>
                    <a:pt x="702734" y="414867"/>
                  </a:lnTo>
                  <a:cubicBezTo>
                    <a:pt x="711201" y="406400"/>
                    <a:pt x="721492" y="399430"/>
                    <a:pt x="728134" y="389467"/>
                  </a:cubicBezTo>
                  <a:lnTo>
                    <a:pt x="778934" y="313267"/>
                  </a:lnTo>
                  <a:cubicBezTo>
                    <a:pt x="784578" y="304800"/>
                    <a:pt x="788672" y="295062"/>
                    <a:pt x="795867" y="287867"/>
                  </a:cubicBezTo>
                  <a:cubicBezTo>
                    <a:pt x="804334" y="279400"/>
                    <a:pt x="813602" y="271665"/>
                    <a:pt x="821267" y="262467"/>
                  </a:cubicBezTo>
                  <a:cubicBezTo>
                    <a:pt x="827781" y="254650"/>
                    <a:pt x="831005" y="244262"/>
                    <a:pt x="838200" y="237067"/>
                  </a:cubicBezTo>
                  <a:cubicBezTo>
                    <a:pt x="845395" y="229872"/>
                    <a:pt x="855654" y="226491"/>
                    <a:pt x="863600" y="220134"/>
                  </a:cubicBezTo>
                  <a:cubicBezTo>
                    <a:pt x="869834" y="215147"/>
                    <a:pt x="874148" y="207990"/>
                    <a:pt x="880534" y="203200"/>
                  </a:cubicBezTo>
                  <a:cubicBezTo>
                    <a:pt x="896815" y="190989"/>
                    <a:pt x="916944" y="183725"/>
                    <a:pt x="931334" y="169334"/>
                  </a:cubicBezTo>
                  <a:cubicBezTo>
                    <a:pt x="936978" y="163689"/>
                    <a:pt x="943280" y="158633"/>
                    <a:pt x="948267" y="152400"/>
                  </a:cubicBezTo>
                  <a:cubicBezTo>
                    <a:pt x="973839" y="120433"/>
                    <a:pt x="962771" y="114509"/>
                    <a:pt x="1007534" y="84667"/>
                  </a:cubicBezTo>
                  <a:cubicBezTo>
                    <a:pt x="1085712" y="32549"/>
                    <a:pt x="989546" y="99057"/>
                    <a:pt x="1049867" y="50800"/>
                  </a:cubicBezTo>
                  <a:cubicBezTo>
                    <a:pt x="1057813" y="44443"/>
                    <a:pt x="1067450" y="40381"/>
                    <a:pt x="1075267" y="33867"/>
                  </a:cubicBezTo>
                  <a:lnTo>
                    <a:pt x="1109134"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pic>
        <p:nvPicPr>
          <p:cNvPr id="193" name="Picture 4" descr="http://www.clker.com/cliparts/7/b/0/c/11971495461712252788valessiobrito_Coloured_Pencils.svg.med.png">
            <a:hlinkClick r:id="" action="ppaction://noaction">
              <a:snd r:embed="rId40" name="rojo.wav"/>
            </a:hlinkClick>
          </p:cNvPr>
          <p:cNvPicPr>
            <a:picLocks noChangeAspect="1" noChangeArrowheads="1"/>
          </p:cNvPicPr>
          <p:nvPr/>
        </p:nvPicPr>
        <p:blipFill rotWithShape="1">
          <a:blip r:embed="rId41">
            <a:extLst>
              <a:ext uri="{28A0092B-C50C-407E-A947-70E740481C1C}">
                <a14:useLocalDpi xmlns:a14="http://schemas.microsoft.com/office/drawing/2010/main" val="0"/>
              </a:ext>
            </a:extLst>
          </a:blip>
          <a:srcRect l="66608" t="-2541" r="25148"/>
          <a:stretch/>
        </p:blipFill>
        <p:spPr bwMode="auto">
          <a:xfrm rot="3975017">
            <a:off x="2901242" y="7965198"/>
            <a:ext cx="199423" cy="8806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94" name="Picture 2" descr="http://www.clker.com/cliparts/v/p/e/L/e/V/july-1-st-calendar-md.png">
            <a:hlinkClick r:id="" action="ppaction://noaction">
              <a:snd r:embed="rId42" name="julio.wav"/>
            </a:hlinkClick>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621893" y="8110351"/>
            <a:ext cx="510360" cy="551041"/>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194"/>
          <p:cNvPicPr>
            <a:picLocks noChangeAspect="1"/>
          </p:cNvPicPr>
          <p:nvPr/>
        </p:nvPicPr>
        <p:blipFill>
          <a:blip r:embed="rId44"/>
          <a:stretch>
            <a:fillRect/>
          </a:stretch>
        </p:blipFill>
        <p:spPr>
          <a:xfrm>
            <a:off x="5608335" y="4855492"/>
            <a:ext cx="1093740" cy="1080822"/>
          </a:xfrm>
          <a:prstGeom prst="rect">
            <a:avLst/>
          </a:prstGeom>
        </p:spPr>
      </p:pic>
      <p:sp>
        <p:nvSpPr>
          <p:cNvPr id="196" name="Slide Number Placeholder 1">
            <a:extLst>
              <a:ext uri="{FF2B5EF4-FFF2-40B4-BE49-F238E27FC236}">
                <a16:creationId xmlns:a16="http://schemas.microsoft.com/office/drawing/2014/main" id="{EA873768-414D-45EC-BC1F-B9BBCEE38269}"/>
              </a:ext>
            </a:extLst>
          </p:cNvPr>
          <p:cNvSpPr txBox="1">
            <a:spLocks/>
          </p:cNvSpPr>
          <p:nvPr/>
        </p:nvSpPr>
        <p:spPr>
          <a:xfrm>
            <a:off x="5201433" y="8671142"/>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chemeClr val="tx1"/>
                </a:solidFill>
                <a:latin typeface="Century Gothic" panose="020B0502020202020204" pitchFamily="34" charset="0"/>
              </a:rPr>
              <a:t>5</a:t>
            </a:r>
          </a:p>
        </p:txBody>
      </p:sp>
      <p:sp>
        <p:nvSpPr>
          <p:cNvPr id="106" name="TextBox 105"/>
          <p:cNvSpPr txBox="1"/>
          <p:nvPr/>
        </p:nvSpPr>
        <p:spPr>
          <a:xfrm>
            <a:off x="3371879" y="1426395"/>
            <a:ext cx="1572727" cy="584775"/>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[calm, tranquil]</a:t>
            </a:r>
          </a:p>
        </p:txBody>
      </p:sp>
    </p:spTree>
    <p:extLst>
      <p:ext uri="{BB962C8B-B14F-4D97-AF65-F5344CB8AC3E}">
        <p14:creationId xmlns:p14="http://schemas.microsoft.com/office/powerpoint/2010/main" val="372173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114" y="-177774"/>
            <a:ext cx="2967959" cy="1169551"/>
          </a:xfrm>
          <a:prstGeom prst="rect">
            <a:avLst/>
          </a:prstGeom>
        </p:spPr>
        <p:txBody>
          <a:bodyPr wrap="square">
            <a:spAutoFit/>
          </a:bodyPr>
          <a:lstStyle/>
          <a:p>
            <a:pPr fontAlgn="auto">
              <a:spcBef>
                <a:spcPts val="0"/>
              </a:spcBef>
              <a:spcAft>
                <a:spcPts val="0"/>
              </a:spcAft>
            </a:pPr>
            <a:endParaRPr lang="en-US" altLang="en-US" sz="1400" dirty="0">
              <a:solidFill>
                <a:prstClr val="black"/>
              </a:solidFill>
              <a:latin typeface="Century Gothic" panose="020B0502020202020204" pitchFamily="34" charset="0"/>
              <a:cs typeface="Arial" panose="020B0604020202020204" pitchFamily="34" charset="0"/>
            </a:endParaRPr>
          </a:p>
          <a:p>
            <a:pPr fontAlgn="auto">
              <a:spcBef>
                <a:spcPts val="0"/>
              </a:spcBef>
              <a:spcAft>
                <a:spcPts val="0"/>
              </a:spcAft>
            </a:pPr>
            <a:r>
              <a:rPr lang="en-US" altLang="en-US" sz="1400" b="1" dirty="0">
                <a:solidFill>
                  <a:prstClr val="black"/>
                </a:solidFill>
                <a:latin typeface="Century Gothic" panose="020B0502020202020204" pitchFamily="34" charset="0"/>
                <a:cs typeface="Arial" panose="020B0604020202020204" pitchFamily="34" charset="0"/>
              </a:rPr>
              <a:t>Ñ</a:t>
            </a:r>
            <a:r>
              <a:rPr lang="en-US" altLang="en-US" sz="1400" dirty="0">
                <a:solidFill>
                  <a:prstClr val="black"/>
                </a:solidFill>
                <a:latin typeface="Century Gothic" panose="020B0502020202020204" pitchFamily="34" charset="0"/>
                <a:cs typeface="Arial" panose="020B0604020202020204" pitchFamily="34" charset="0"/>
              </a:rPr>
              <a:t> is a separate letter in Spanish. It is pronounced like</a:t>
            </a:r>
            <a:br>
              <a:rPr lang="en-US" altLang="en-US" sz="1400" dirty="0">
                <a:solidFill>
                  <a:prstClr val="black"/>
                </a:solidFill>
                <a:latin typeface="Century Gothic" panose="020B0502020202020204" pitchFamily="34" charset="0"/>
                <a:cs typeface="Arial" panose="020B0604020202020204" pitchFamily="34" charset="0"/>
              </a:rPr>
            </a:br>
            <a:r>
              <a:rPr lang="en-US" altLang="en-US" sz="1400" dirty="0">
                <a:solidFill>
                  <a:prstClr val="black"/>
                </a:solidFill>
                <a:latin typeface="Century Gothic" panose="020B0502020202020204" pitchFamily="34" charset="0"/>
                <a:cs typeface="Arial" panose="020B0604020202020204" pitchFamily="34" charset="0"/>
              </a:rPr>
              <a:t>the </a:t>
            </a:r>
            <a:r>
              <a:rPr lang="en-US" altLang="en-US" sz="1400" i="1" dirty="0" err="1">
                <a:solidFill>
                  <a:prstClr val="black"/>
                </a:solidFill>
                <a:latin typeface="Century Gothic" panose="020B0502020202020204" pitchFamily="34" charset="0"/>
                <a:cs typeface="Arial" panose="020B0604020202020204" pitchFamily="34" charset="0"/>
              </a:rPr>
              <a:t>ni</a:t>
            </a:r>
            <a:r>
              <a:rPr lang="en-US" altLang="en-US" sz="1400" dirty="0">
                <a:solidFill>
                  <a:prstClr val="black"/>
                </a:solidFill>
                <a:latin typeface="Century Gothic" panose="020B0502020202020204" pitchFamily="34" charset="0"/>
                <a:cs typeface="Arial" panose="020B0604020202020204" pitchFamily="34" charset="0"/>
              </a:rPr>
              <a:t> in o</a:t>
            </a:r>
            <a:r>
              <a:rPr lang="en-US" altLang="en-US" sz="1400" i="1" u="sng" dirty="0">
                <a:solidFill>
                  <a:prstClr val="black"/>
                </a:solidFill>
                <a:latin typeface="Century Gothic" panose="020B0502020202020204" pitchFamily="34" charset="0"/>
                <a:cs typeface="Arial" panose="020B0604020202020204" pitchFamily="34" charset="0"/>
              </a:rPr>
              <a:t>ni</a:t>
            </a:r>
            <a:r>
              <a:rPr lang="en-US" altLang="en-US" sz="1400" dirty="0">
                <a:solidFill>
                  <a:prstClr val="black"/>
                </a:solidFill>
                <a:latin typeface="Century Gothic" panose="020B0502020202020204" pitchFamily="34" charset="0"/>
                <a:cs typeface="Arial" panose="020B0604020202020204" pitchFamily="34" charset="0"/>
              </a:rPr>
              <a:t>on.</a:t>
            </a:r>
          </a:p>
          <a:p>
            <a:pPr fontAlgn="auto">
              <a:spcBef>
                <a:spcPts val="0"/>
              </a:spcBef>
              <a:spcAft>
                <a:spcPts val="0"/>
              </a:spcAft>
            </a:pPr>
            <a:endParaRPr lang="en-US" altLang="en-US" sz="1400" dirty="0">
              <a:solidFill>
                <a:prstClr val="black"/>
              </a:solidFill>
              <a:latin typeface="Century Gothic" panose="020B0502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900851" y="179512"/>
            <a:ext cx="1056298" cy="1043822"/>
          </a:xfrm>
          <a:prstGeom prst="rect">
            <a:avLst/>
          </a:prstGeom>
        </p:spPr>
      </p:pic>
      <p:pic>
        <p:nvPicPr>
          <p:cNvPr id="5" name="Picture 4"/>
          <p:cNvPicPr>
            <a:picLocks noChangeAspect="1"/>
          </p:cNvPicPr>
          <p:nvPr/>
        </p:nvPicPr>
        <p:blipFill>
          <a:blip r:embed="rId4"/>
          <a:stretch>
            <a:fillRect/>
          </a:stretch>
        </p:blipFill>
        <p:spPr>
          <a:xfrm>
            <a:off x="2863408" y="2667412"/>
            <a:ext cx="1112912" cy="1099818"/>
          </a:xfrm>
          <a:prstGeom prst="rect">
            <a:avLst/>
          </a:prstGeom>
        </p:spPr>
      </p:pic>
      <p:pic>
        <p:nvPicPr>
          <p:cNvPr id="6" name="Picture 5"/>
          <p:cNvPicPr>
            <a:picLocks noChangeAspect="1"/>
          </p:cNvPicPr>
          <p:nvPr/>
        </p:nvPicPr>
        <p:blipFill>
          <a:blip r:embed="rId5"/>
          <a:stretch>
            <a:fillRect/>
          </a:stretch>
        </p:blipFill>
        <p:spPr>
          <a:xfrm>
            <a:off x="2906294" y="5247924"/>
            <a:ext cx="1078551" cy="1065761"/>
          </a:xfrm>
          <a:prstGeom prst="rect">
            <a:avLst/>
          </a:prstGeom>
        </p:spPr>
      </p:pic>
      <p:pic>
        <p:nvPicPr>
          <p:cNvPr id="7" name="Picture 6"/>
          <p:cNvPicPr>
            <a:picLocks noChangeAspect="1"/>
          </p:cNvPicPr>
          <p:nvPr/>
        </p:nvPicPr>
        <p:blipFill>
          <a:blip r:embed="rId6"/>
          <a:stretch>
            <a:fillRect/>
          </a:stretch>
        </p:blipFill>
        <p:spPr>
          <a:xfrm>
            <a:off x="2860333" y="7807346"/>
            <a:ext cx="1091663" cy="1074538"/>
          </a:xfrm>
          <a:prstGeom prst="rect">
            <a:avLst/>
          </a:prstGeom>
        </p:spPr>
      </p:pic>
      <p:sp>
        <p:nvSpPr>
          <p:cNvPr id="11" name="Rectangle 10"/>
          <p:cNvSpPr/>
          <p:nvPr/>
        </p:nvSpPr>
        <p:spPr>
          <a:xfrm>
            <a:off x="3982039" y="7689948"/>
            <a:ext cx="2857500" cy="523220"/>
          </a:xfrm>
          <a:prstGeom prst="rect">
            <a:avLst/>
          </a:prstGeom>
        </p:spPr>
        <p:txBody>
          <a:bodyPr wrap="square">
            <a:spAutoFit/>
          </a:bodyPr>
          <a:lstStyle/>
          <a:p>
            <a:r>
              <a:rPr lang="en-GB" sz="1400" b="1" dirty="0">
                <a:latin typeface="Century Gothic" panose="020B0502020202020204" pitchFamily="34" charset="0"/>
              </a:rPr>
              <a:t>H</a:t>
            </a:r>
            <a:r>
              <a:rPr lang="en-GB" sz="1400" dirty="0">
                <a:latin typeface="Century Gothic" panose="020B0502020202020204" pitchFamily="34" charset="0"/>
              </a:rPr>
              <a:t> is silent in Spanish. </a:t>
            </a:r>
            <a:br>
              <a:rPr lang="en-GB" sz="1400" dirty="0">
                <a:latin typeface="Century Gothic" panose="020B0502020202020204" pitchFamily="34" charset="0"/>
              </a:rPr>
            </a:br>
            <a:r>
              <a:rPr lang="en-GB" sz="1400" dirty="0">
                <a:latin typeface="Century Gothic" panose="020B0502020202020204" pitchFamily="34" charset="0"/>
              </a:rPr>
              <a:t>Imagine it’s not there.</a:t>
            </a:r>
          </a:p>
        </p:txBody>
      </p:sp>
      <p:sp>
        <p:nvSpPr>
          <p:cNvPr id="18" name="TextBox 17"/>
          <p:cNvSpPr txBox="1"/>
          <p:nvPr/>
        </p:nvSpPr>
        <p:spPr>
          <a:xfrm>
            <a:off x="4648198" y="1696984"/>
            <a:ext cx="1162844" cy="338554"/>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[to have]</a:t>
            </a:r>
          </a:p>
        </p:txBody>
      </p:sp>
      <p:sp>
        <p:nvSpPr>
          <p:cNvPr id="20" name="TextBox 19"/>
          <p:cNvSpPr txBox="1"/>
          <p:nvPr/>
        </p:nvSpPr>
        <p:spPr>
          <a:xfrm rot="10800000" flipV="1">
            <a:off x="190030" y="969494"/>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año</a:t>
            </a:r>
            <a:endParaRPr lang="en-GB" dirty="0">
              <a:latin typeface="Century Gothic" panose="020B0502020202020204" pitchFamily="34" charset="0"/>
              <a:cs typeface="Calibri" panose="020F0502020204030204" pitchFamily="34" charset="0"/>
            </a:endParaRPr>
          </a:p>
        </p:txBody>
      </p:sp>
      <p:sp>
        <p:nvSpPr>
          <p:cNvPr id="21" name="TextBox 20"/>
          <p:cNvSpPr txBox="1"/>
          <p:nvPr/>
        </p:nvSpPr>
        <p:spPr>
          <a:xfrm rot="10800000" flipV="1">
            <a:off x="1391121" y="955317"/>
            <a:ext cx="1344429"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señora</a:t>
            </a:r>
            <a:endParaRPr lang="en-GB" dirty="0">
              <a:latin typeface="Century Gothic" panose="020B0502020202020204" pitchFamily="34" charset="0"/>
              <a:cs typeface="Calibri" panose="020F0502020204030204" pitchFamily="34" charset="0"/>
            </a:endParaRPr>
          </a:p>
        </p:txBody>
      </p:sp>
      <p:sp>
        <p:nvSpPr>
          <p:cNvPr id="22" name="TextBox 21"/>
          <p:cNvSpPr txBox="1"/>
          <p:nvPr/>
        </p:nvSpPr>
        <p:spPr>
          <a:xfrm rot="10800000" flipV="1">
            <a:off x="180147" y="1922775"/>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mañana</a:t>
            </a:r>
            <a:endParaRPr lang="en-GB" dirty="0">
              <a:latin typeface="Century Gothic" panose="020B0502020202020204" pitchFamily="34" charset="0"/>
              <a:cs typeface="Calibri" panose="020F0502020204030204" pitchFamily="34" charset="0"/>
            </a:endParaRPr>
          </a:p>
        </p:txBody>
      </p:sp>
      <p:sp>
        <p:nvSpPr>
          <p:cNvPr id="23" name="TextBox 22"/>
          <p:cNvSpPr txBox="1"/>
          <p:nvPr/>
        </p:nvSpPr>
        <p:spPr>
          <a:xfrm rot="10800000" flipV="1">
            <a:off x="1325004" y="1906414"/>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niña</a:t>
            </a:r>
            <a:endParaRPr lang="en-GB" dirty="0">
              <a:latin typeface="Century Gothic" panose="020B0502020202020204" pitchFamily="34" charset="0"/>
              <a:cs typeface="Calibri" panose="020F0502020204030204" pitchFamily="34" charset="0"/>
            </a:endParaRPr>
          </a:p>
        </p:txBody>
      </p:sp>
      <p:sp>
        <p:nvSpPr>
          <p:cNvPr id="24" name="TextBox 23"/>
          <p:cNvSpPr txBox="1"/>
          <p:nvPr/>
        </p:nvSpPr>
        <p:spPr>
          <a:xfrm rot="10800000" flipV="1">
            <a:off x="2254724" y="1912224"/>
            <a:ext cx="131859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montaña</a:t>
            </a:r>
            <a:endParaRPr lang="en-GB" dirty="0">
              <a:latin typeface="Century Gothic" panose="020B0502020202020204" pitchFamily="34" charset="0"/>
              <a:cs typeface="Calibri" panose="020F0502020204030204" pitchFamily="34" charset="0"/>
            </a:endParaRPr>
          </a:p>
        </p:txBody>
      </p:sp>
      <p:sp>
        <p:nvSpPr>
          <p:cNvPr id="30" name="TextBox 29"/>
          <p:cNvSpPr txBox="1"/>
          <p:nvPr/>
        </p:nvSpPr>
        <p:spPr>
          <a:xfrm>
            <a:off x="357516" y="678318"/>
            <a:ext cx="1127042" cy="461665"/>
          </a:xfrm>
          <a:prstGeom prst="rect">
            <a:avLst/>
          </a:prstGeom>
          <a:noFill/>
        </p:spPr>
        <p:txBody>
          <a:bodyPr wrap="square" rtlCol="0">
            <a:spAutoFit/>
          </a:bodyPr>
          <a:lstStyle/>
          <a:p>
            <a:r>
              <a:rPr lang="en-GB" sz="2400" b="1" i="1" dirty="0">
                <a:latin typeface="Century Gothic" panose="020B0502020202020204" pitchFamily="34" charset="0"/>
                <a:cs typeface="Calibri" panose="020F0502020204030204" pitchFamily="34" charset="0"/>
              </a:rPr>
              <a:t>2020</a:t>
            </a:r>
          </a:p>
        </p:txBody>
      </p:sp>
      <p:sp>
        <p:nvSpPr>
          <p:cNvPr id="33" name="TextBox 32"/>
          <p:cNvSpPr txBox="1"/>
          <p:nvPr/>
        </p:nvSpPr>
        <p:spPr>
          <a:xfrm rot="10800000" flipV="1">
            <a:off x="3579286" y="1907668"/>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nada</a:t>
            </a:r>
          </a:p>
        </p:txBody>
      </p:sp>
      <p:sp>
        <p:nvSpPr>
          <p:cNvPr id="34" name="TextBox 33"/>
          <p:cNvSpPr txBox="1"/>
          <p:nvPr/>
        </p:nvSpPr>
        <p:spPr>
          <a:xfrm rot="10800000" flipV="1">
            <a:off x="4654166" y="1891893"/>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tener</a:t>
            </a:r>
            <a:endParaRPr lang="en-GB" dirty="0">
              <a:latin typeface="Century Gothic" panose="020B0502020202020204" pitchFamily="34" charset="0"/>
              <a:cs typeface="Calibri" panose="020F0502020204030204" pitchFamily="34" charset="0"/>
            </a:endParaRPr>
          </a:p>
        </p:txBody>
      </p:sp>
      <p:sp>
        <p:nvSpPr>
          <p:cNvPr id="35" name="TextBox 34"/>
          <p:cNvSpPr txBox="1"/>
          <p:nvPr/>
        </p:nvSpPr>
        <p:spPr>
          <a:xfrm rot="10800000" flipV="1">
            <a:off x="5671026" y="1882037"/>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poner</a:t>
            </a:r>
            <a:endParaRPr lang="en-GB" dirty="0">
              <a:latin typeface="Century Gothic" panose="020B0502020202020204" pitchFamily="34" charset="0"/>
              <a:cs typeface="Calibri" panose="020F0502020204030204" pitchFamily="34" charset="0"/>
            </a:endParaRPr>
          </a:p>
        </p:txBody>
      </p:sp>
      <p:sp>
        <p:nvSpPr>
          <p:cNvPr id="36" name="TextBox 35"/>
          <p:cNvSpPr txBox="1"/>
          <p:nvPr/>
        </p:nvSpPr>
        <p:spPr>
          <a:xfrm rot="10800000" flipV="1">
            <a:off x="4167667" y="956100"/>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noche</a:t>
            </a:r>
            <a:endParaRPr lang="en-GB" dirty="0">
              <a:latin typeface="Century Gothic" panose="020B0502020202020204" pitchFamily="34" charset="0"/>
              <a:cs typeface="Calibri" panose="020F0502020204030204" pitchFamily="34" charset="0"/>
            </a:endParaRPr>
          </a:p>
        </p:txBody>
      </p:sp>
      <p:sp>
        <p:nvSpPr>
          <p:cNvPr id="37" name="TextBox 36"/>
          <p:cNvSpPr txBox="1"/>
          <p:nvPr/>
        </p:nvSpPr>
        <p:spPr>
          <a:xfrm rot="10800000" flipV="1">
            <a:off x="5448226" y="968926"/>
            <a:ext cx="1344429"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nosotros</a:t>
            </a:r>
            <a:endParaRPr lang="en-GB" dirty="0">
              <a:latin typeface="Century Gothic" panose="020B0502020202020204" pitchFamily="34" charset="0"/>
              <a:cs typeface="Calibri" panose="020F0502020204030204" pitchFamily="34" charset="0"/>
            </a:endParaRPr>
          </a:p>
        </p:txBody>
      </p:sp>
      <p:grpSp>
        <p:nvGrpSpPr>
          <p:cNvPr id="43" name="Group 42"/>
          <p:cNvGrpSpPr/>
          <p:nvPr/>
        </p:nvGrpSpPr>
        <p:grpSpPr>
          <a:xfrm>
            <a:off x="188281" y="7767067"/>
            <a:ext cx="634540" cy="880290"/>
            <a:chOff x="1887525" y="1506978"/>
            <a:chExt cx="1251185" cy="1735755"/>
          </a:xfrm>
        </p:grpSpPr>
        <p:pic>
          <p:nvPicPr>
            <p:cNvPr id="44" name="Picture 4" descr="http://www.clker.com/cliparts/e/4/e/d/12465913522002067962family.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7525" y="1634067"/>
              <a:ext cx="1251185" cy="1608666"/>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Arrow Connector 44"/>
            <p:cNvCxnSpPr/>
            <p:nvPr/>
          </p:nvCxnSpPr>
          <p:spPr>
            <a:xfrm flipH="1">
              <a:off x="2954868" y="1506978"/>
              <a:ext cx="16933" cy="447168"/>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pic>
        <p:nvPicPr>
          <p:cNvPr id="46" name="Picture 6" descr="http://www.clker.com/cliparts/7/2/d/2/1237916507358913671pitr_First_aid_icon.svg.m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4862" y="8184609"/>
            <a:ext cx="532674" cy="53267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http://www.clker.com/cliparts/4/4/d/a/11949863371995434051cone2_ganson.svg.m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28546" y="7807346"/>
            <a:ext cx="359422" cy="78806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3113" y="7733176"/>
            <a:ext cx="941635" cy="981154"/>
          </a:xfrm>
          <a:prstGeom prst="rect">
            <a:avLst/>
          </a:prstGeom>
        </p:spPr>
      </p:pic>
      <p:sp>
        <p:nvSpPr>
          <p:cNvPr id="49" name="TextBox 48"/>
          <p:cNvSpPr txBox="1"/>
          <p:nvPr/>
        </p:nvSpPr>
        <p:spPr>
          <a:xfrm rot="10800000" flipV="1">
            <a:off x="1792190" y="8604448"/>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hacer</a:t>
            </a:r>
            <a:endParaRPr lang="en-GB" dirty="0">
              <a:latin typeface="Century Gothic" panose="020B0502020202020204" pitchFamily="34" charset="0"/>
              <a:cs typeface="Calibri" panose="020F0502020204030204" pitchFamily="34" charset="0"/>
            </a:endParaRPr>
          </a:p>
        </p:txBody>
      </p:sp>
      <p:sp>
        <p:nvSpPr>
          <p:cNvPr id="50" name="TextBox 49"/>
          <p:cNvSpPr txBox="1"/>
          <p:nvPr/>
        </p:nvSpPr>
        <p:spPr>
          <a:xfrm>
            <a:off x="1897480" y="8308803"/>
            <a:ext cx="1127042" cy="338554"/>
          </a:xfrm>
          <a:prstGeom prst="rect">
            <a:avLst/>
          </a:prstGeom>
          <a:noFill/>
        </p:spPr>
        <p:txBody>
          <a:bodyPr wrap="square" rtlCol="0">
            <a:spAutoFit/>
          </a:bodyPr>
          <a:lstStyle/>
          <a:p>
            <a:r>
              <a:rPr lang="en-GB" sz="1600" b="1" dirty="0">
                <a:latin typeface="Century Gothic" panose="020B0502020202020204" pitchFamily="34" charset="0"/>
                <a:cs typeface="Calibri" panose="020F0502020204030204" pitchFamily="34" charset="0"/>
              </a:rPr>
              <a:t>[to do]</a:t>
            </a:r>
          </a:p>
        </p:txBody>
      </p:sp>
      <p:sp>
        <p:nvSpPr>
          <p:cNvPr id="51" name="TextBox 50"/>
          <p:cNvSpPr txBox="1"/>
          <p:nvPr/>
        </p:nvSpPr>
        <p:spPr>
          <a:xfrm rot="10800000" flipV="1">
            <a:off x="-97750" y="8601081"/>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hijo</a:t>
            </a:r>
            <a:endParaRPr lang="en-GB" dirty="0">
              <a:latin typeface="Century Gothic" panose="020B0502020202020204" pitchFamily="34" charset="0"/>
              <a:cs typeface="Calibri" panose="020F0502020204030204" pitchFamily="34" charset="0"/>
            </a:endParaRPr>
          </a:p>
        </p:txBody>
      </p:sp>
      <p:sp>
        <p:nvSpPr>
          <p:cNvPr id="52" name="TextBox 51"/>
          <p:cNvSpPr txBox="1"/>
          <p:nvPr/>
        </p:nvSpPr>
        <p:spPr>
          <a:xfrm rot="10800000" flipV="1">
            <a:off x="907696" y="8604448"/>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helado</a:t>
            </a:r>
            <a:endParaRPr lang="en-GB" dirty="0">
              <a:latin typeface="Century Gothic" panose="020B0502020202020204" pitchFamily="34" charset="0"/>
              <a:cs typeface="Calibri" panose="020F0502020204030204" pitchFamily="34" charset="0"/>
            </a:endParaRPr>
          </a:p>
        </p:txBody>
      </p:sp>
      <p:sp>
        <p:nvSpPr>
          <p:cNvPr id="53" name="TextBox 52"/>
          <p:cNvSpPr txBox="1"/>
          <p:nvPr/>
        </p:nvSpPr>
        <p:spPr>
          <a:xfrm rot="10800000" flipV="1">
            <a:off x="4127961" y="8604448"/>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hospital</a:t>
            </a:r>
          </a:p>
        </p:txBody>
      </p:sp>
      <p:sp>
        <p:nvSpPr>
          <p:cNvPr id="54" name="TextBox 53"/>
          <p:cNvSpPr txBox="1"/>
          <p:nvPr/>
        </p:nvSpPr>
        <p:spPr>
          <a:xfrm rot="10800000" flipV="1">
            <a:off x="5163816" y="8595413"/>
            <a:ext cx="1698756"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¡hasta </a:t>
            </a:r>
            <a:r>
              <a:rPr lang="en-GB" dirty="0" err="1">
                <a:latin typeface="Century Gothic" panose="020B0502020202020204" pitchFamily="34" charset="0"/>
                <a:cs typeface="Calibri" panose="020F0502020204030204" pitchFamily="34" charset="0"/>
              </a:rPr>
              <a:t>luego</a:t>
            </a:r>
            <a:r>
              <a:rPr lang="en-GB" dirty="0">
                <a:latin typeface="Century Gothic" panose="020B0502020202020204" pitchFamily="34" charset="0"/>
                <a:cs typeface="Calibri" panose="020F0502020204030204" pitchFamily="34" charset="0"/>
              </a:rPr>
              <a:t>!</a:t>
            </a:r>
          </a:p>
        </p:txBody>
      </p:sp>
      <p:pic>
        <p:nvPicPr>
          <p:cNvPr id="56" name="Picture 55"/>
          <p:cNvPicPr>
            <a:picLocks noChangeAspect="1"/>
          </p:cNvPicPr>
          <p:nvPr/>
        </p:nvPicPr>
        <p:blipFill rotWithShape="1">
          <a:blip r:embed="rId11">
            <a:clrChange>
              <a:clrFrom>
                <a:srgbClr val="FFFFFF"/>
              </a:clrFrom>
              <a:clrTo>
                <a:srgbClr val="FFFFFF">
                  <a:alpha val="0"/>
                </a:srgbClr>
              </a:clrTo>
            </a:clrChange>
          </a:blip>
          <a:srcRect l="52176" t="18687" r="24931" b="52918"/>
          <a:stretch/>
        </p:blipFill>
        <p:spPr>
          <a:xfrm>
            <a:off x="5720375" y="467544"/>
            <a:ext cx="876977" cy="611842"/>
          </a:xfrm>
          <a:prstGeom prst="rect">
            <a:avLst/>
          </a:prstGeom>
        </p:spPr>
      </p:pic>
      <p:pic>
        <p:nvPicPr>
          <p:cNvPr id="57" name="Picture 56"/>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30778" y="1338258"/>
            <a:ext cx="682460" cy="682460"/>
          </a:xfrm>
          <a:prstGeom prst="rect">
            <a:avLst/>
          </a:prstGeom>
        </p:spPr>
      </p:pic>
      <p:pic>
        <p:nvPicPr>
          <p:cNvPr id="58" name="Picture 5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12390" y="559904"/>
            <a:ext cx="328525" cy="463846"/>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9" name="Picture 58"/>
          <p:cNvPicPr>
            <a:picLocks noChangeAspect="1"/>
          </p:cNvPicPr>
          <p:nvPr/>
        </p:nvPicPr>
        <p:blipFill>
          <a:blip r:embed="rId14"/>
          <a:stretch>
            <a:fillRect/>
          </a:stretch>
        </p:blipFill>
        <p:spPr>
          <a:xfrm>
            <a:off x="3573318" y="1115123"/>
            <a:ext cx="1204119" cy="1385066"/>
          </a:xfrm>
          <a:prstGeom prst="rect">
            <a:avLst/>
          </a:prstGeom>
        </p:spPr>
      </p:pic>
      <p:pic>
        <p:nvPicPr>
          <p:cNvPr id="60" name="Picture 2" descr="http://www.clker.com/cliparts/6/e/f/f/1197125661528951305SnEptUne_Mountain_in_Ink.svg.me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11949" y="1526368"/>
            <a:ext cx="665039" cy="43005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http://www.clker.com/cliparts/s/N/I/w/o/Q/mom-hi.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04024" y="288202"/>
            <a:ext cx="480742" cy="75290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p:cNvPicPr>
            <a:picLocks noChangeAspect="1"/>
          </p:cNvPicPr>
          <p:nvPr/>
        </p:nvPicPr>
        <p:blipFill rotWithShape="1">
          <a:blip r:embed="rId17">
            <a:clrChange>
              <a:clrFrom>
                <a:srgbClr val="FFFFFF"/>
              </a:clrFrom>
              <a:clrTo>
                <a:srgbClr val="FFFFFF">
                  <a:alpha val="0"/>
                </a:srgbClr>
              </a:clrTo>
            </a:clrChange>
          </a:blip>
          <a:srcRect l="37113" t="45327" r="52296" b="34346"/>
          <a:stretch/>
        </p:blipFill>
        <p:spPr>
          <a:xfrm>
            <a:off x="1690647" y="1333685"/>
            <a:ext cx="594119" cy="641438"/>
          </a:xfrm>
          <a:prstGeom prst="rect">
            <a:avLst/>
          </a:prstGeom>
        </p:spPr>
      </p:pic>
      <p:pic>
        <p:nvPicPr>
          <p:cNvPr id="63" name="Picture 2" descr="http://www.clker.com/cliparts/e/3/9/7/1245686792938124914raemi_Check_mark.svg.med.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751643">
            <a:off x="637479" y="3110461"/>
            <a:ext cx="524361" cy="48590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http://www.clker.com/cliparts/7/b/0/c/11971495461712252788valessiobrito_Coloured_Pencils.svg.med.png"/>
          <p:cNvPicPr>
            <a:picLocks noChangeAspect="1" noChangeArrowheads="1"/>
          </p:cNvPicPr>
          <p:nvPr/>
        </p:nvPicPr>
        <p:blipFill rotWithShape="1">
          <a:blip r:embed="rId19">
            <a:extLst>
              <a:ext uri="{28A0092B-C50C-407E-A947-70E740481C1C}">
                <a14:useLocalDpi xmlns:a14="http://schemas.microsoft.com/office/drawing/2010/main" val="0"/>
              </a:ext>
            </a:extLst>
          </a:blip>
          <a:srcRect l="41866" r="50278"/>
          <a:stretch/>
        </p:blipFill>
        <p:spPr bwMode="auto">
          <a:xfrm rot="5400000">
            <a:off x="661286" y="3918090"/>
            <a:ext cx="218069" cy="8759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5" name="Picture 4" descr="http://www.clker.com/cliparts/0/7/d/a/11971028791107470649FunDraw_dot_com_Cartoon_Kid.svg.med.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638595" y="3958010"/>
            <a:ext cx="305524" cy="598828"/>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1826334" y="2953771"/>
            <a:ext cx="604276" cy="549572"/>
            <a:chOff x="5570923" y="493394"/>
            <a:chExt cx="2097114" cy="1907265"/>
          </a:xfrm>
        </p:grpSpPr>
        <p:pic>
          <p:nvPicPr>
            <p:cNvPr id="67" name="Picture 6" descr="http://www.clker.com/cliparts/p/5/o/m/9/b/beach-background-2-md.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570923" y="782268"/>
              <a:ext cx="1107891" cy="161839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8" name="Picture 8" descr="http://www.clker.com/cliparts/5/z/O/B/k/U/smiley-sun-md.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385872" y="493394"/>
              <a:ext cx="1282165" cy="1317414"/>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69" name="TextBox 68"/>
          <p:cNvSpPr txBox="1"/>
          <p:nvPr/>
        </p:nvSpPr>
        <p:spPr>
          <a:xfrm>
            <a:off x="150896" y="1480840"/>
            <a:ext cx="1227532" cy="584775"/>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[morning; tomorrow]</a:t>
            </a:r>
          </a:p>
        </p:txBody>
      </p:sp>
      <p:sp>
        <p:nvSpPr>
          <p:cNvPr id="70" name="TextBox 69"/>
          <p:cNvSpPr txBox="1"/>
          <p:nvPr/>
        </p:nvSpPr>
        <p:spPr>
          <a:xfrm rot="10800000" flipV="1">
            <a:off x="53896" y="4499721"/>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verde</a:t>
            </a:r>
            <a:endParaRPr lang="en-GB" dirty="0">
              <a:latin typeface="Century Gothic" panose="020B0502020202020204" pitchFamily="34" charset="0"/>
              <a:cs typeface="Calibri" panose="020F0502020204030204" pitchFamily="34" charset="0"/>
            </a:endParaRPr>
          </a:p>
        </p:txBody>
      </p:sp>
      <p:sp>
        <p:nvSpPr>
          <p:cNvPr id="71" name="TextBox 70"/>
          <p:cNvSpPr txBox="1"/>
          <p:nvPr/>
        </p:nvSpPr>
        <p:spPr>
          <a:xfrm rot="10800000" flipV="1">
            <a:off x="1198753" y="4483360"/>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vivir</a:t>
            </a:r>
            <a:endParaRPr lang="en-GB" dirty="0">
              <a:latin typeface="Century Gothic" panose="020B0502020202020204" pitchFamily="34" charset="0"/>
              <a:cs typeface="Calibri" panose="020F0502020204030204" pitchFamily="34" charset="0"/>
            </a:endParaRPr>
          </a:p>
        </p:txBody>
      </p:sp>
      <p:sp>
        <p:nvSpPr>
          <p:cNvPr id="72" name="TextBox 71"/>
          <p:cNvSpPr txBox="1"/>
          <p:nvPr/>
        </p:nvSpPr>
        <p:spPr>
          <a:xfrm rot="10800000" flipV="1">
            <a:off x="2128473" y="4489170"/>
            <a:ext cx="131859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joven</a:t>
            </a:r>
            <a:endParaRPr lang="en-GB" dirty="0">
              <a:latin typeface="Century Gothic" panose="020B0502020202020204" pitchFamily="34" charset="0"/>
              <a:cs typeface="Calibri" panose="020F0502020204030204" pitchFamily="34" charset="0"/>
            </a:endParaRPr>
          </a:p>
        </p:txBody>
      </p:sp>
      <p:sp>
        <p:nvSpPr>
          <p:cNvPr id="73" name="TextBox 72"/>
          <p:cNvSpPr txBox="1"/>
          <p:nvPr/>
        </p:nvSpPr>
        <p:spPr>
          <a:xfrm rot="10800000" flipV="1">
            <a:off x="3453035" y="4484614"/>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saber</a:t>
            </a:r>
            <a:endParaRPr lang="en-GB" dirty="0">
              <a:latin typeface="Century Gothic" panose="020B0502020202020204" pitchFamily="34" charset="0"/>
              <a:cs typeface="Calibri" panose="020F0502020204030204" pitchFamily="34" charset="0"/>
            </a:endParaRPr>
          </a:p>
        </p:txBody>
      </p:sp>
      <p:sp>
        <p:nvSpPr>
          <p:cNvPr id="74" name="TextBox 73"/>
          <p:cNvSpPr txBox="1"/>
          <p:nvPr/>
        </p:nvSpPr>
        <p:spPr>
          <a:xfrm rot="10800000" flipV="1">
            <a:off x="4503663" y="4468839"/>
            <a:ext cx="1197686"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deber</a:t>
            </a:r>
            <a:endParaRPr lang="en-GB" dirty="0">
              <a:latin typeface="Century Gothic" panose="020B0502020202020204" pitchFamily="34" charset="0"/>
              <a:cs typeface="Calibri" panose="020F0502020204030204" pitchFamily="34" charset="0"/>
            </a:endParaRPr>
          </a:p>
        </p:txBody>
      </p:sp>
      <p:sp>
        <p:nvSpPr>
          <p:cNvPr id="75" name="TextBox 74"/>
          <p:cNvSpPr txBox="1"/>
          <p:nvPr/>
        </p:nvSpPr>
        <p:spPr>
          <a:xfrm rot="10800000" flipV="1">
            <a:off x="5544774" y="4458983"/>
            <a:ext cx="1339973"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bastante</a:t>
            </a:r>
            <a:endParaRPr lang="en-GB" dirty="0">
              <a:latin typeface="Century Gothic" panose="020B0502020202020204" pitchFamily="34" charset="0"/>
              <a:cs typeface="Calibri" panose="020F0502020204030204" pitchFamily="34" charset="0"/>
            </a:endParaRPr>
          </a:p>
        </p:txBody>
      </p:sp>
      <p:sp>
        <p:nvSpPr>
          <p:cNvPr id="76" name="TextBox 75"/>
          <p:cNvSpPr txBox="1"/>
          <p:nvPr/>
        </p:nvSpPr>
        <p:spPr>
          <a:xfrm rot="10800000" flipV="1">
            <a:off x="246264" y="3503927"/>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verdad</a:t>
            </a:r>
            <a:endParaRPr lang="en-GB" dirty="0">
              <a:latin typeface="Century Gothic" panose="020B0502020202020204" pitchFamily="34" charset="0"/>
              <a:cs typeface="Calibri" panose="020F0502020204030204" pitchFamily="34" charset="0"/>
            </a:endParaRPr>
          </a:p>
        </p:txBody>
      </p:sp>
      <p:sp>
        <p:nvSpPr>
          <p:cNvPr id="77" name="TextBox 76"/>
          <p:cNvSpPr txBox="1"/>
          <p:nvPr/>
        </p:nvSpPr>
        <p:spPr>
          <a:xfrm rot="10800000" flipV="1">
            <a:off x="1391121" y="3487566"/>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verano</a:t>
            </a:r>
            <a:endParaRPr lang="en-GB" dirty="0">
              <a:latin typeface="Century Gothic" panose="020B0502020202020204" pitchFamily="34" charset="0"/>
              <a:cs typeface="Calibri" panose="020F0502020204030204" pitchFamily="34" charset="0"/>
            </a:endParaRPr>
          </a:p>
        </p:txBody>
      </p:sp>
      <p:sp>
        <p:nvSpPr>
          <p:cNvPr id="78" name="TextBox 77"/>
          <p:cNvSpPr txBox="1"/>
          <p:nvPr/>
        </p:nvSpPr>
        <p:spPr>
          <a:xfrm rot="10800000" flipV="1">
            <a:off x="4371340" y="3503927"/>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abuela</a:t>
            </a:r>
            <a:endParaRPr lang="en-GB" dirty="0">
              <a:latin typeface="Century Gothic" panose="020B0502020202020204" pitchFamily="34" charset="0"/>
              <a:cs typeface="Calibri" panose="020F0502020204030204" pitchFamily="34" charset="0"/>
            </a:endParaRPr>
          </a:p>
        </p:txBody>
      </p:sp>
      <p:sp>
        <p:nvSpPr>
          <p:cNvPr id="79" name="TextBox 78"/>
          <p:cNvSpPr txBox="1"/>
          <p:nvPr/>
        </p:nvSpPr>
        <p:spPr>
          <a:xfrm rot="10800000" flipV="1">
            <a:off x="5516197" y="3487566"/>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bonito</a:t>
            </a:r>
          </a:p>
        </p:txBody>
      </p:sp>
      <p:sp>
        <p:nvSpPr>
          <p:cNvPr id="80" name="TextBox 79"/>
          <p:cNvSpPr txBox="1"/>
          <p:nvPr/>
        </p:nvSpPr>
        <p:spPr>
          <a:xfrm>
            <a:off x="1178424" y="4293480"/>
            <a:ext cx="1227532" cy="338554"/>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[to live]</a:t>
            </a:r>
          </a:p>
        </p:txBody>
      </p:sp>
      <p:pic>
        <p:nvPicPr>
          <p:cNvPr id="81" name="Picture 80"/>
          <p:cNvPicPr>
            <a:picLocks noChangeAspect="1"/>
          </p:cNvPicPr>
          <p:nvPr/>
        </p:nvPicPr>
        <p:blipFill rotWithShape="1">
          <a:blip r:embed="rId23" cstate="print">
            <a:extLst>
              <a:ext uri="{28A0092B-C50C-407E-A947-70E740481C1C}">
                <a14:useLocalDpi xmlns:a14="http://schemas.microsoft.com/office/drawing/2010/main" val="0"/>
              </a:ext>
            </a:extLst>
          </a:blip>
          <a:srcRect b="20159"/>
          <a:stretch/>
        </p:blipFill>
        <p:spPr>
          <a:xfrm>
            <a:off x="4530574" y="2848871"/>
            <a:ext cx="798794" cy="724278"/>
          </a:xfrm>
          <a:prstGeom prst="rect">
            <a:avLst/>
          </a:prstGeom>
        </p:spPr>
      </p:pic>
      <p:sp>
        <p:nvSpPr>
          <p:cNvPr id="82" name="TextBox 81"/>
          <p:cNvSpPr txBox="1"/>
          <p:nvPr/>
        </p:nvSpPr>
        <p:spPr>
          <a:xfrm>
            <a:off x="5478901" y="3279129"/>
            <a:ext cx="1227532" cy="338554"/>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[pretty]</a:t>
            </a:r>
          </a:p>
        </p:txBody>
      </p:sp>
      <p:pic>
        <p:nvPicPr>
          <p:cNvPr id="83" name="Picture 82"/>
          <p:cNvPicPr>
            <a:picLocks noChangeAspect="1"/>
          </p:cNvPicPr>
          <p:nvPr/>
        </p:nvPicPr>
        <p:blipFill rotWithShape="1">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09" r="-1"/>
          <a:stretch/>
        </p:blipFill>
        <p:spPr>
          <a:xfrm>
            <a:off x="4861395" y="3873259"/>
            <a:ext cx="604840" cy="686924"/>
          </a:xfrm>
          <a:prstGeom prst="rect">
            <a:avLst/>
          </a:prstGeom>
        </p:spPr>
      </p:pic>
      <p:sp>
        <p:nvSpPr>
          <p:cNvPr id="84" name="TextBox 83"/>
          <p:cNvSpPr txBox="1"/>
          <p:nvPr/>
        </p:nvSpPr>
        <p:spPr>
          <a:xfrm>
            <a:off x="3428782" y="4264540"/>
            <a:ext cx="1227532" cy="338554"/>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[to know]</a:t>
            </a:r>
          </a:p>
        </p:txBody>
      </p:sp>
      <p:sp>
        <p:nvSpPr>
          <p:cNvPr id="85" name="TextBox 84"/>
          <p:cNvSpPr txBox="1"/>
          <p:nvPr/>
        </p:nvSpPr>
        <p:spPr>
          <a:xfrm>
            <a:off x="5614404" y="4233446"/>
            <a:ext cx="1227532" cy="338554"/>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[quite]</a:t>
            </a:r>
          </a:p>
        </p:txBody>
      </p:sp>
      <p:sp>
        <p:nvSpPr>
          <p:cNvPr id="88" name="TextBox 87"/>
          <p:cNvSpPr txBox="1"/>
          <p:nvPr/>
        </p:nvSpPr>
        <p:spPr>
          <a:xfrm rot="10800000" flipV="1">
            <a:off x="180147" y="6992438"/>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barrio</a:t>
            </a:r>
          </a:p>
        </p:txBody>
      </p:sp>
      <p:sp>
        <p:nvSpPr>
          <p:cNvPr id="89" name="TextBox 88"/>
          <p:cNvSpPr txBox="1"/>
          <p:nvPr/>
        </p:nvSpPr>
        <p:spPr>
          <a:xfrm rot="10800000" flipV="1">
            <a:off x="1036018" y="6965700"/>
            <a:ext cx="1173434" cy="369332"/>
          </a:xfrm>
          <a:prstGeom prst="rect">
            <a:avLst/>
          </a:prstGeom>
          <a:noFill/>
        </p:spPr>
        <p:txBody>
          <a:bodyPr wrap="square" rtlCol="0">
            <a:spAutoFit/>
          </a:bodyPr>
          <a:lstStyle/>
          <a:p>
            <a:pPr lvl="0" algn="ctr">
              <a:defRPr/>
            </a:pPr>
            <a:r>
              <a:rPr lang="en-GB" dirty="0">
                <a:latin typeface="Century Gothic" panose="020B0502020202020204" pitchFamily="34" charset="0"/>
                <a:cs typeface="Calibri" panose="020F0502020204030204" pitchFamily="34" charset="0"/>
              </a:rPr>
              <a:t>correo</a:t>
            </a:r>
          </a:p>
        </p:txBody>
      </p:sp>
      <p:sp>
        <p:nvSpPr>
          <p:cNvPr id="90" name="TextBox 89"/>
          <p:cNvSpPr txBox="1"/>
          <p:nvPr/>
        </p:nvSpPr>
        <p:spPr>
          <a:xfrm rot="10800000" flipV="1">
            <a:off x="1965738" y="6971510"/>
            <a:ext cx="131859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correcto</a:t>
            </a:r>
            <a:endParaRPr lang="en-GB" dirty="0">
              <a:latin typeface="Century Gothic" panose="020B0502020202020204" pitchFamily="34" charset="0"/>
              <a:cs typeface="Calibri" panose="020F0502020204030204" pitchFamily="34" charset="0"/>
            </a:endParaRPr>
          </a:p>
        </p:txBody>
      </p:sp>
      <p:sp>
        <p:nvSpPr>
          <p:cNvPr id="91" name="TextBox 90"/>
          <p:cNvSpPr txBox="1"/>
          <p:nvPr/>
        </p:nvSpPr>
        <p:spPr>
          <a:xfrm rot="10800000" flipV="1">
            <a:off x="3290300" y="6966954"/>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seria</a:t>
            </a:r>
            <a:endParaRPr lang="en-GB" dirty="0">
              <a:latin typeface="Century Gothic" panose="020B0502020202020204" pitchFamily="34" charset="0"/>
              <a:cs typeface="Calibri" panose="020F0502020204030204" pitchFamily="34" charset="0"/>
            </a:endParaRPr>
          </a:p>
        </p:txBody>
      </p:sp>
      <p:sp>
        <p:nvSpPr>
          <p:cNvPr id="92" name="TextBox 91"/>
          <p:cNvSpPr txBox="1"/>
          <p:nvPr/>
        </p:nvSpPr>
        <p:spPr>
          <a:xfrm rot="10800000" flipV="1">
            <a:off x="4356391" y="6965096"/>
            <a:ext cx="1197686"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sobre</a:t>
            </a:r>
            <a:endParaRPr lang="en-GB" dirty="0">
              <a:latin typeface="Century Gothic" panose="020B0502020202020204" pitchFamily="34" charset="0"/>
              <a:cs typeface="Calibri" panose="020F0502020204030204" pitchFamily="34" charset="0"/>
            </a:endParaRPr>
          </a:p>
        </p:txBody>
      </p:sp>
      <p:sp>
        <p:nvSpPr>
          <p:cNvPr id="93" name="TextBox 92"/>
          <p:cNvSpPr txBox="1"/>
          <p:nvPr/>
        </p:nvSpPr>
        <p:spPr>
          <a:xfrm rot="10800000" flipV="1">
            <a:off x="5366460" y="6996906"/>
            <a:ext cx="1339973"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rico</a:t>
            </a:r>
            <a:endParaRPr lang="en-GB" dirty="0">
              <a:latin typeface="Century Gothic" panose="020B0502020202020204" pitchFamily="34" charset="0"/>
              <a:cs typeface="Calibri" panose="020F0502020204030204" pitchFamily="34" charset="0"/>
            </a:endParaRPr>
          </a:p>
        </p:txBody>
      </p:sp>
      <p:sp>
        <p:nvSpPr>
          <p:cNvPr id="97" name="TextBox 96"/>
          <p:cNvSpPr txBox="1"/>
          <p:nvPr/>
        </p:nvSpPr>
        <p:spPr>
          <a:xfrm>
            <a:off x="4329412" y="6538899"/>
            <a:ext cx="1227532" cy="584775"/>
          </a:xfrm>
          <a:prstGeom prst="rect">
            <a:avLst/>
          </a:prstGeom>
          <a:noFill/>
        </p:spPr>
        <p:txBody>
          <a:bodyPr wrap="square" rtlCol="0">
            <a:spAutoFit/>
          </a:bodyPr>
          <a:lstStyle/>
          <a:p>
            <a:pPr algn="ctr"/>
            <a:r>
              <a:rPr lang="en-GB" sz="1600" b="1" dirty="0">
                <a:latin typeface="Century Gothic" panose="020B0502020202020204" pitchFamily="34" charset="0"/>
                <a:cs typeface="Calibri" panose="020F0502020204030204" pitchFamily="34" charset="0"/>
              </a:rPr>
              <a:t>[about; on top of]</a:t>
            </a:r>
          </a:p>
        </p:txBody>
      </p:sp>
      <p:sp>
        <p:nvSpPr>
          <p:cNvPr id="103" name="TextBox 102"/>
          <p:cNvSpPr txBox="1"/>
          <p:nvPr/>
        </p:nvSpPr>
        <p:spPr>
          <a:xfrm rot="10800000" flipV="1">
            <a:off x="1386151" y="6020900"/>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cerrar</a:t>
            </a:r>
            <a:endParaRPr lang="en-GB" dirty="0">
              <a:latin typeface="Century Gothic" panose="020B0502020202020204" pitchFamily="34" charset="0"/>
              <a:cs typeface="Calibri" panose="020F0502020204030204" pitchFamily="34" charset="0"/>
            </a:endParaRPr>
          </a:p>
        </p:txBody>
      </p:sp>
      <p:sp>
        <p:nvSpPr>
          <p:cNvPr id="104" name="TextBox 103"/>
          <p:cNvSpPr txBox="1"/>
          <p:nvPr/>
        </p:nvSpPr>
        <p:spPr>
          <a:xfrm rot="10800000" flipV="1">
            <a:off x="5511227" y="6020900"/>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dar</a:t>
            </a:r>
            <a:endParaRPr lang="en-GB" dirty="0">
              <a:latin typeface="Century Gothic" panose="020B0502020202020204" pitchFamily="34" charset="0"/>
              <a:cs typeface="Calibri" panose="020F0502020204030204" pitchFamily="34" charset="0"/>
            </a:endParaRPr>
          </a:p>
        </p:txBody>
      </p:sp>
      <p:sp>
        <p:nvSpPr>
          <p:cNvPr id="107" name="TextBox 106"/>
          <p:cNvSpPr txBox="1"/>
          <p:nvPr/>
        </p:nvSpPr>
        <p:spPr>
          <a:xfrm rot="10800000" flipV="1">
            <a:off x="188384" y="6038211"/>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correr</a:t>
            </a:r>
            <a:endParaRPr lang="en-GB" dirty="0">
              <a:latin typeface="Century Gothic" panose="020B0502020202020204" pitchFamily="34" charset="0"/>
              <a:cs typeface="Calibri" panose="020F0502020204030204" pitchFamily="34" charset="0"/>
            </a:endParaRPr>
          </a:p>
        </p:txBody>
      </p:sp>
      <p:sp>
        <p:nvSpPr>
          <p:cNvPr id="108" name="TextBox 107"/>
          <p:cNvSpPr txBox="1"/>
          <p:nvPr/>
        </p:nvSpPr>
        <p:spPr>
          <a:xfrm rot="10800000" flipV="1">
            <a:off x="4313460" y="6038211"/>
            <a:ext cx="1173434" cy="369332"/>
          </a:xfrm>
          <a:prstGeom prst="rect">
            <a:avLst/>
          </a:prstGeom>
          <a:noFill/>
        </p:spPr>
        <p:txBody>
          <a:bodyPr wrap="square" rtlCol="0">
            <a:spAutoFit/>
          </a:bodyPr>
          <a:lstStyle/>
          <a:p>
            <a:pPr lvl="0" algn="ctr">
              <a:defRPr/>
            </a:pPr>
            <a:r>
              <a:rPr lang="en-GB" dirty="0" err="1">
                <a:latin typeface="Century Gothic" panose="020B0502020202020204" pitchFamily="34" charset="0"/>
                <a:cs typeface="Calibri" panose="020F0502020204030204" pitchFamily="34" charset="0"/>
              </a:rPr>
              <a:t>abrir</a:t>
            </a:r>
            <a:endParaRPr lang="en-GB" dirty="0">
              <a:latin typeface="Century Gothic" panose="020B0502020202020204" pitchFamily="34" charset="0"/>
              <a:cs typeface="Calibri" panose="020F0502020204030204" pitchFamily="34" charset="0"/>
            </a:endParaRPr>
          </a:p>
        </p:txBody>
      </p:sp>
      <p:pic>
        <p:nvPicPr>
          <p:cNvPr id="109" name="Picture 2" descr="http://www.clker.com/cliparts/1/2/b/e/1194986497121736054blueman_207_01.svg.hi.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6861" y="5487299"/>
            <a:ext cx="670181" cy="62550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http://www.clker.com/cliparts/o/W/n/z/Z/e/neighborhood-cutout-md.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05764" y="6482501"/>
            <a:ext cx="541963" cy="47852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6" descr="http://www.clker.com/cliparts/8/6/8/c/120655719015225528mcol_tick.svg.med.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415787" y="6462369"/>
            <a:ext cx="691119" cy="569021"/>
          </a:xfrm>
          <a:prstGeom prst="rect">
            <a:avLst/>
          </a:prstGeom>
          <a:noFill/>
          <a:extLst>
            <a:ext uri="{909E8E84-426E-40DD-AFC4-6F175D3DCCD1}">
              <a14:hiddenFill xmlns:a14="http://schemas.microsoft.com/office/drawing/2010/main">
                <a:solidFill>
                  <a:srgbClr val="FFFFFF"/>
                </a:solidFill>
              </a14:hiddenFill>
            </a:ext>
          </a:extLst>
        </p:spPr>
      </p:pic>
      <p:grpSp>
        <p:nvGrpSpPr>
          <p:cNvPr id="112" name="Group 111"/>
          <p:cNvGrpSpPr/>
          <p:nvPr/>
        </p:nvGrpSpPr>
        <p:grpSpPr>
          <a:xfrm>
            <a:off x="1435317" y="6691415"/>
            <a:ext cx="459344" cy="293980"/>
            <a:chOff x="8841709" y="1059427"/>
            <a:chExt cx="1652564" cy="1057641"/>
          </a:xfrm>
        </p:grpSpPr>
        <p:pic>
          <p:nvPicPr>
            <p:cNvPr id="113" name="Picture 8" descr="http://www.clker.com/cliparts/5/7/2/2/1194984500251947888mail1.svg.med.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841709" y="1059427"/>
              <a:ext cx="1652564" cy="1057641"/>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p:cNvSpPr txBox="1"/>
            <p:nvPr/>
          </p:nvSpPr>
          <p:spPr>
            <a:xfrm>
              <a:off x="9414825" y="1078203"/>
              <a:ext cx="465667" cy="369332"/>
            </a:xfrm>
            <a:prstGeom prst="rect">
              <a:avLst/>
            </a:prstGeom>
            <a:noFill/>
          </p:spPr>
          <p:txBody>
            <a:bodyPr wrap="square" rtlCol="0">
              <a:spAutoFit/>
            </a:bodyPr>
            <a:lstStyle/>
            <a:p>
              <a:r>
                <a:rPr lang="en-GB" dirty="0"/>
                <a:t>@</a:t>
              </a:r>
            </a:p>
          </p:txBody>
        </p:sp>
      </p:grpSp>
      <p:pic>
        <p:nvPicPr>
          <p:cNvPr id="115" name="Picture 10" descr="http://www.clker.com/cliparts/e/a/5/a/11949852161414278845donna_casinista.svg.med.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22068" y="5449194"/>
            <a:ext cx="678182" cy="599061"/>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6" descr="http://www.clker.com/cliparts/9/O/N/X/F/Y/woman-with-dark-brown-hair-md.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588672" y="6510393"/>
            <a:ext cx="557346" cy="51275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517130" y="5393635"/>
            <a:ext cx="654620" cy="654620"/>
          </a:xfrm>
          <a:prstGeom prst="rect">
            <a:avLst/>
          </a:prstGeom>
        </p:spPr>
      </p:pic>
      <p:pic>
        <p:nvPicPr>
          <p:cNvPr id="118" name="Picture 117"/>
          <p:cNvPicPr>
            <a:picLocks noChangeAspect="1"/>
          </p:cNvPicPr>
          <p:nvPr/>
        </p:nvPicPr>
        <p:blipFill>
          <a:blip r:embed="rId32" cstate="print">
            <a:clrChange>
              <a:clrFrom>
                <a:srgbClr val="E4E9ED"/>
              </a:clrFrom>
              <a:clrTo>
                <a:srgbClr val="E4E9ED">
                  <a:alpha val="0"/>
                </a:srgbClr>
              </a:clrTo>
            </a:clrChange>
            <a:extLst>
              <a:ext uri="{28A0092B-C50C-407E-A947-70E740481C1C}">
                <a14:useLocalDpi xmlns:a14="http://schemas.microsoft.com/office/drawing/2010/main" val="0"/>
              </a:ext>
            </a:extLst>
          </a:blip>
          <a:stretch>
            <a:fillRect/>
          </a:stretch>
        </p:blipFill>
        <p:spPr>
          <a:xfrm>
            <a:off x="5525328" y="5407350"/>
            <a:ext cx="1114775" cy="743183"/>
          </a:xfrm>
          <a:prstGeom prst="rect">
            <a:avLst/>
          </a:prstGeom>
        </p:spPr>
      </p:pic>
      <p:grpSp>
        <p:nvGrpSpPr>
          <p:cNvPr id="119" name="Group 118"/>
          <p:cNvGrpSpPr/>
          <p:nvPr/>
        </p:nvGrpSpPr>
        <p:grpSpPr>
          <a:xfrm>
            <a:off x="5587731" y="6357550"/>
            <a:ext cx="981724" cy="716476"/>
            <a:chOff x="8594425" y="4046185"/>
            <a:chExt cx="2837420" cy="2070791"/>
          </a:xfrm>
        </p:grpSpPr>
        <p:pic>
          <p:nvPicPr>
            <p:cNvPr id="120" name="Picture 119"/>
            <p:cNvPicPr>
              <a:picLocks noChangeAspect="1"/>
            </p:cNvPicPr>
            <p:nvPr/>
          </p:nvPicPr>
          <p:blipFill>
            <a:blip r:embed="rId3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594425" y="4723282"/>
              <a:ext cx="1666398" cy="1227233"/>
            </a:xfrm>
            <a:prstGeom prst="rect">
              <a:avLst/>
            </a:prstGeom>
          </p:spPr>
        </p:pic>
        <p:pic>
          <p:nvPicPr>
            <p:cNvPr id="121" name="Picture 120"/>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0103087" y="4046185"/>
              <a:ext cx="1328758" cy="2070791"/>
            </a:xfrm>
            <a:prstGeom prst="rect">
              <a:avLst/>
            </a:prstGeom>
          </p:spPr>
        </p:pic>
      </p:grpSp>
      <p:sp>
        <p:nvSpPr>
          <p:cNvPr id="122" name="Slide Number Placeholder 1">
            <a:extLst>
              <a:ext uri="{FF2B5EF4-FFF2-40B4-BE49-F238E27FC236}">
                <a16:creationId xmlns:a16="http://schemas.microsoft.com/office/drawing/2014/main" id="{EA873768-414D-45EC-BC1F-B9BBCEE38269}"/>
              </a:ext>
            </a:extLst>
          </p:cNvPr>
          <p:cNvSpPr txBox="1">
            <a:spLocks/>
          </p:cNvSpPr>
          <p:nvPr/>
        </p:nvSpPr>
        <p:spPr>
          <a:xfrm>
            <a:off x="5201433" y="8671142"/>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chemeClr val="tx1"/>
                </a:solidFill>
                <a:latin typeface="Century Gothic" panose="020B0502020202020204" pitchFamily="34" charset="0"/>
              </a:rPr>
              <a:t>6</a:t>
            </a:r>
          </a:p>
        </p:txBody>
      </p:sp>
    </p:spTree>
    <p:extLst>
      <p:ext uri="{BB962C8B-B14F-4D97-AF65-F5344CB8AC3E}">
        <p14:creationId xmlns:p14="http://schemas.microsoft.com/office/powerpoint/2010/main" val="269328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latin typeface="Century Gothic" panose="020B0502020202020204" pitchFamily="34" charset="0"/>
            </a:endParaRPr>
          </a:p>
        </p:txBody>
      </p:sp>
      <p:sp>
        <p:nvSpPr>
          <p:cNvPr id="3" name="Rectangle 2">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
        <p:nvSpPr>
          <p:cNvPr id="9" name="Title 8">
            <a:extLst>
              <a:ext uri="{FF2B5EF4-FFF2-40B4-BE49-F238E27FC236}">
                <a16:creationId xmlns:a16="http://schemas.microsoft.com/office/drawing/2014/main" id="{5B17043C-F270-0E4D-9178-180D74210FA6}"/>
              </a:ext>
            </a:extLst>
          </p:cNvPr>
          <p:cNvSpPr>
            <a:spLocks noGrp="1"/>
          </p:cNvSpPr>
          <p:nvPr>
            <p:ph type="title"/>
          </p:nvPr>
        </p:nvSpPr>
        <p:spPr>
          <a:xfrm>
            <a:off x="172381" y="145318"/>
            <a:ext cx="2016224" cy="432048"/>
          </a:xfrm>
        </p:spPr>
        <p:txBody>
          <a:bodyPr/>
          <a:lstStyle/>
          <a:p>
            <a:r>
              <a:rPr lang="en-GB" sz="2000" b="1" dirty="0">
                <a:solidFill>
                  <a:schemeClr val="bg1"/>
                </a:solidFill>
                <a:latin typeface="Century Gothic" panose="020B0502020202020204" pitchFamily="34" charset="0"/>
              </a:rPr>
              <a:t>T1.1 Semana 1</a:t>
            </a:r>
            <a:endParaRPr lang="en-US" sz="2000" dirty="0">
              <a:solidFill>
                <a:schemeClr val="bg1"/>
              </a:solidFill>
            </a:endParaRPr>
          </a:p>
        </p:txBody>
      </p:sp>
      <p:sp>
        <p:nvSpPr>
          <p:cNvPr id="5"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7</a:t>
            </a:r>
          </a:p>
        </p:txBody>
      </p:sp>
      <p:sp>
        <p:nvSpPr>
          <p:cNvPr id="6" name="Rectangle 5"/>
          <p:cNvSpPr/>
          <p:nvPr/>
        </p:nvSpPr>
        <p:spPr>
          <a:xfrm>
            <a:off x="79395" y="1026967"/>
            <a:ext cx="6908213" cy="338554"/>
          </a:xfrm>
          <a:prstGeom prst="rect">
            <a:avLst/>
          </a:prstGeom>
        </p:spPr>
        <p:txBody>
          <a:bodyPr wrap="square">
            <a:spAutoFit/>
          </a:bodyPr>
          <a:lstStyle/>
          <a:p>
            <a:r>
              <a:rPr lang="en-GB" sz="1600" dirty="0">
                <a:latin typeface="Century Gothic" panose="020B0502020202020204" pitchFamily="34" charset="0"/>
              </a:rPr>
              <a:t>In Spanish, the verb </a:t>
            </a:r>
            <a:r>
              <a:rPr lang="en-GB" sz="1600" b="1" dirty="0" err="1">
                <a:latin typeface="Century Gothic" panose="020B0502020202020204" pitchFamily="34" charset="0"/>
              </a:rPr>
              <a:t>estar</a:t>
            </a:r>
            <a:r>
              <a:rPr lang="en-GB" sz="1600" dirty="0">
                <a:latin typeface="Century Gothic" panose="020B0502020202020204" pitchFamily="34" charset="0"/>
              </a:rPr>
              <a:t> means </a:t>
            </a:r>
            <a:r>
              <a:rPr lang="en-GB" sz="1600" b="1" i="1" dirty="0">
                <a:latin typeface="Century Gothic" panose="020B0502020202020204" pitchFamily="34" charset="0"/>
              </a:rPr>
              <a:t>to be </a:t>
            </a:r>
            <a:r>
              <a:rPr lang="en-GB" sz="1600" dirty="0">
                <a:latin typeface="Century Gothic" panose="020B0502020202020204" pitchFamily="34" charset="0"/>
              </a:rPr>
              <a:t>when describing </a:t>
            </a:r>
            <a:r>
              <a:rPr lang="en-GB" sz="1600" u="sng" dirty="0">
                <a:latin typeface="Century Gothic" panose="020B0502020202020204" pitchFamily="34" charset="0"/>
              </a:rPr>
              <a:t>location</a:t>
            </a:r>
            <a:r>
              <a:rPr lang="en-GB" sz="1600" dirty="0">
                <a:latin typeface="Century Gothic" panose="020B0502020202020204" pitchFamily="34" charset="0"/>
              </a:rPr>
              <a:t>.</a:t>
            </a:r>
          </a:p>
        </p:txBody>
      </p:sp>
      <p:sp>
        <p:nvSpPr>
          <p:cNvPr id="7" name="Rectangle 6"/>
          <p:cNvSpPr/>
          <p:nvPr/>
        </p:nvSpPr>
        <p:spPr>
          <a:xfrm>
            <a:off x="79395" y="675286"/>
            <a:ext cx="2786340" cy="369332"/>
          </a:xfrm>
          <a:prstGeom prst="rect">
            <a:avLst/>
          </a:prstGeom>
        </p:spPr>
        <p:txBody>
          <a:bodyPr wrap="none">
            <a:spAutoFit/>
          </a:bodyPr>
          <a:lstStyle/>
          <a:p>
            <a:r>
              <a:rPr lang="en-GB" b="1" dirty="0">
                <a:latin typeface="Century Gothic" panose="020B0502020202020204" pitchFamily="34" charset="0"/>
              </a:rPr>
              <a:t>ESTAR - to be (location)</a:t>
            </a:r>
            <a:endParaRPr lang="en-GB"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527420020"/>
              </p:ext>
            </p:extLst>
          </p:nvPr>
        </p:nvGraphicFramePr>
        <p:xfrm>
          <a:off x="172381" y="1531773"/>
          <a:ext cx="4572000" cy="2499360"/>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20000"/>
                    </a:ext>
                  </a:extLst>
                </a:gridCol>
                <a:gridCol w="3419872">
                  <a:extLst>
                    <a:ext uri="{9D8B030D-6E8A-4147-A177-3AD203B41FA5}">
                      <a16:colId xmlns:a16="http://schemas.microsoft.com/office/drawing/2014/main" val="20001"/>
                    </a:ext>
                  </a:extLst>
                </a:gridCol>
              </a:tblGrid>
              <a:tr h="283857">
                <a:tc gridSpan="2">
                  <a:txBody>
                    <a:bodyPr/>
                    <a:lstStyle/>
                    <a:p>
                      <a:r>
                        <a:rPr lang="en-GB" sz="1600" dirty="0">
                          <a:latin typeface="Century Gothic" panose="020B0502020202020204" pitchFamily="34" charset="0"/>
                        </a:rPr>
                        <a:t>Verb ESTAR [to be, being]</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000"/>
                  </a:ext>
                </a:extLst>
              </a:tr>
              <a:tr h="283857">
                <a:tc>
                  <a:txBody>
                    <a:bodyPr/>
                    <a:lstStyle/>
                    <a:p>
                      <a:r>
                        <a:rPr lang="en-GB" sz="1600" dirty="0" err="1">
                          <a:latin typeface="Century Gothic" panose="020B0502020202020204" pitchFamily="34" charset="0"/>
                        </a:rPr>
                        <a:t>estoy</a:t>
                      </a:r>
                      <a:endParaRPr lang="en-GB" sz="16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entury Gothic" panose="020B0502020202020204" pitchFamily="34" charset="0"/>
                        </a:rPr>
                        <a:t>I</a:t>
                      </a:r>
                      <a:r>
                        <a:rPr lang="en-GB" sz="1600" baseline="0" dirty="0">
                          <a:latin typeface="Century Gothic" panose="020B0502020202020204" pitchFamily="34" charset="0"/>
                        </a:rPr>
                        <a:t> </a:t>
                      </a:r>
                      <a:r>
                        <a:rPr lang="en-GB" sz="1600" dirty="0">
                          <a:latin typeface="Century Gothic" panose="020B0502020202020204" pitchFamily="34" charset="0"/>
                        </a:rPr>
                        <a:t>am</a:t>
                      </a:r>
                    </a:p>
                  </a:txBody>
                  <a:tcPr/>
                </a:tc>
                <a:extLst>
                  <a:ext uri="{0D108BD9-81ED-4DB2-BD59-A6C34878D82A}">
                    <a16:rowId xmlns:a16="http://schemas.microsoft.com/office/drawing/2014/main" val="10001"/>
                  </a:ext>
                </a:extLst>
              </a:tr>
              <a:tr h="283857">
                <a:tc>
                  <a:txBody>
                    <a:bodyPr/>
                    <a:lstStyle/>
                    <a:p>
                      <a:r>
                        <a:rPr lang="en-GB" sz="1600" dirty="0" err="1">
                          <a:latin typeface="Century Gothic" panose="020B0502020202020204" pitchFamily="34" charset="0"/>
                        </a:rPr>
                        <a:t>estás</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you are</a:t>
                      </a:r>
                    </a:p>
                  </a:txBody>
                  <a:tcPr/>
                </a:tc>
                <a:extLst>
                  <a:ext uri="{0D108BD9-81ED-4DB2-BD59-A6C34878D82A}">
                    <a16:rowId xmlns:a16="http://schemas.microsoft.com/office/drawing/2014/main" val="10002"/>
                  </a:ext>
                </a:extLst>
              </a:tr>
              <a:tr h="283857">
                <a:tc>
                  <a:txBody>
                    <a:bodyPr/>
                    <a:lstStyle/>
                    <a:p>
                      <a:r>
                        <a:rPr lang="en-GB" sz="1600" dirty="0" err="1">
                          <a:latin typeface="Century Gothic" panose="020B0502020202020204" pitchFamily="34" charset="0"/>
                        </a:rPr>
                        <a:t>está</a:t>
                      </a:r>
                      <a:endParaRPr lang="en-GB" sz="1600" dirty="0">
                        <a:latin typeface="Century Gothic" panose="020B0502020202020204" pitchFamily="34" charset="0"/>
                      </a:endParaRPr>
                    </a:p>
                  </a:txBody>
                  <a:tcPr/>
                </a:tc>
                <a:tc>
                  <a:txBody>
                    <a:bodyPr/>
                    <a:lstStyle/>
                    <a:p>
                      <a:r>
                        <a:rPr lang="en-GB" sz="1600" dirty="0">
                          <a:latin typeface="Century Gothic" panose="020B0502020202020204" pitchFamily="34" charset="0"/>
                        </a:rPr>
                        <a:t>he/she/it is</a:t>
                      </a:r>
                    </a:p>
                  </a:txBody>
                  <a:tcPr/>
                </a:tc>
                <a:extLst>
                  <a:ext uri="{0D108BD9-81ED-4DB2-BD59-A6C34878D82A}">
                    <a16:rowId xmlns:a16="http://schemas.microsoft.com/office/drawing/2014/main" val="10003"/>
                  </a:ext>
                </a:extLst>
              </a:tr>
              <a:tr h="283857">
                <a:tc gridSpan="2">
                  <a:txBody>
                    <a:bodyPr/>
                    <a:lstStyle/>
                    <a:p>
                      <a:r>
                        <a:rPr lang="en-GB" sz="1600" dirty="0">
                          <a:latin typeface="Century Gothic" panose="020B0502020202020204" pitchFamily="34" charset="0"/>
                        </a:rPr>
                        <a:t>for LOCATION</a:t>
                      </a: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004"/>
                  </a:ext>
                </a:extLst>
              </a:tr>
              <a:tr h="696741">
                <a:tc gridSpan="2">
                  <a:txBody>
                    <a:bodyPr/>
                    <a:lstStyle/>
                    <a:p>
                      <a:r>
                        <a:rPr lang="en-GB" sz="1600" dirty="0" err="1">
                          <a:latin typeface="Century Gothic" panose="020B0502020202020204" pitchFamily="34" charset="0"/>
                        </a:rPr>
                        <a:t>Estoy</a:t>
                      </a:r>
                      <a:r>
                        <a:rPr lang="en-GB" sz="1600" dirty="0">
                          <a:latin typeface="Century Gothic" panose="020B0502020202020204" pitchFamily="34" charset="0"/>
                        </a:rPr>
                        <a:t> </a:t>
                      </a:r>
                      <a:r>
                        <a:rPr lang="en-GB" sz="1600" dirty="0" err="1">
                          <a:latin typeface="Century Gothic" panose="020B0502020202020204" pitchFamily="34" charset="0"/>
                        </a:rPr>
                        <a:t>en</a:t>
                      </a:r>
                      <a:r>
                        <a:rPr lang="en-GB" sz="1600" dirty="0">
                          <a:latin typeface="Century Gothic" panose="020B0502020202020204" pitchFamily="34" charset="0"/>
                        </a:rPr>
                        <a:t> </a:t>
                      </a:r>
                      <a:r>
                        <a:rPr lang="en-GB" sz="1600" dirty="0" err="1">
                          <a:latin typeface="Century Gothic" panose="020B0502020202020204" pitchFamily="34" charset="0"/>
                        </a:rPr>
                        <a:t>España</a:t>
                      </a:r>
                      <a:r>
                        <a:rPr lang="en-GB" sz="1600" dirty="0">
                          <a:latin typeface="Century Gothic" panose="020B0502020202020204" pitchFamily="34" charset="0"/>
                        </a:rPr>
                        <a:t>.  I am in Spain.</a:t>
                      </a:r>
                      <a:br>
                        <a:rPr lang="en-GB" sz="1600" dirty="0">
                          <a:latin typeface="Century Gothic" panose="020B0502020202020204" pitchFamily="34" charset="0"/>
                        </a:rPr>
                      </a:br>
                      <a:r>
                        <a:rPr lang="en-GB" sz="1600" dirty="0" err="1">
                          <a:latin typeface="Century Gothic" panose="020B0502020202020204" pitchFamily="34" charset="0"/>
                        </a:rPr>
                        <a:t>Estás</a:t>
                      </a:r>
                      <a:r>
                        <a:rPr lang="en-GB" sz="1600" dirty="0">
                          <a:latin typeface="Century Gothic" panose="020B0502020202020204" pitchFamily="34" charset="0"/>
                        </a:rPr>
                        <a:t> </a:t>
                      </a:r>
                      <a:r>
                        <a:rPr lang="en-GB" sz="1600" dirty="0" err="1">
                          <a:latin typeface="Century Gothic" panose="020B0502020202020204" pitchFamily="34" charset="0"/>
                        </a:rPr>
                        <a:t>en</a:t>
                      </a:r>
                      <a:r>
                        <a:rPr lang="en-GB" sz="1600" dirty="0">
                          <a:latin typeface="Century Gothic" panose="020B0502020202020204" pitchFamily="34" charset="0"/>
                        </a:rPr>
                        <a:t> Madrid.</a:t>
                      </a:r>
                      <a:r>
                        <a:rPr lang="en-GB" sz="1600" baseline="0" dirty="0">
                          <a:latin typeface="Century Gothic" panose="020B0502020202020204" pitchFamily="34" charset="0"/>
                        </a:rPr>
                        <a:t>  You are in Madrid.</a:t>
                      </a:r>
                      <a:br>
                        <a:rPr lang="en-GB" sz="1600" baseline="0" dirty="0">
                          <a:latin typeface="Century Gothic" panose="020B0502020202020204" pitchFamily="34" charset="0"/>
                        </a:rPr>
                      </a:br>
                      <a:r>
                        <a:rPr lang="en-GB" sz="1600" baseline="0" dirty="0" err="1">
                          <a:latin typeface="Century Gothic" panose="020B0502020202020204" pitchFamily="34" charset="0"/>
                        </a:rPr>
                        <a:t>Está</a:t>
                      </a:r>
                      <a:r>
                        <a:rPr lang="en-GB" sz="1600" baseline="0" dirty="0">
                          <a:latin typeface="Century Gothic" panose="020B0502020202020204" pitchFamily="34" charset="0"/>
                        </a:rPr>
                        <a:t> </a:t>
                      </a:r>
                      <a:r>
                        <a:rPr lang="en-GB" sz="1600" baseline="0" dirty="0" err="1">
                          <a:latin typeface="Century Gothic" panose="020B0502020202020204" pitchFamily="34" charset="0"/>
                        </a:rPr>
                        <a:t>en</a:t>
                      </a:r>
                      <a:r>
                        <a:rPr lang="en-GB" sz="1600" baseline="0" dirty="0">
                          <a:latin typeface="Century Gothic" panose="020B0502020202020204" pitchFamily="34" charset="0"/>
                        </a:rPr>
                        <a:t> </a:t>
                      </a:r>
                      <a:r>
                        <a:rPr lang="en-GB" sz="1600" baseline="0" dirty="0" err="1">
                          <a:latin typeface="Century Gothic" panose="020B0502020202020204" pitchFamily="34" charset="0"/>
                        </a:rPr>
                        <a:t>Perú</a:t>
                      </a:r>
                      <a:r>
                        <a:rPr lang="en-GB" sz="1600" baseline="0" dirty="0">
                          <a:latin typeface="Century Gothic" panose="020B0502020202020204" pitchFamily="34" charset="0"/>
                        </a:rPr>
                        <a:t>.  He / she is in </a:t>
                      </a:r>
                      <a:r>
                        <a:rPr lang="en-GB" sz="1600" baseline="0" dirty="0" err="1">
                          <a:latin typeface="Century Gothic" panose="020B0502020202020204" pitchFamily="34" charset="0"/>
                        </a:rPr>
                        <a:t>Perú</a:t>
                      </a:r>
                      <a:r>
                        <a:rPr lang="en-GB" sz="1600" baseline="0" dirty="0">
                          <a:latin typeface="Century Gothic" panose="020B0502020202020204" pitchFamily="34" charset="0"/>
                        </a:rPr>
                        <a:t>.</a:t>
                      </a:r>
                      <a:endParaRPr lang="en-GB" sz="1600" dirty="0">
                        <a:latin typeface="Century Gothic" panose="020B0502020202020204" pitchFamily="34" charset="0"/>
                      </a:endParaRPr>
                    </a:p>
                  </a:txBody>
                  <a:tcPr/>
                </a:tc>
                <a:tc hMerge="1">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005"/>
                  </a:ext>
                </a:extLst>
              </a:tr>
            </a:tbl>
          </a:graphicData>
        </a:graphic>
      </p:graphicFrame>
      <p:sp>
        <p:nvSpPr>
          <p:cNvPr id="10" name="Rectangle 9">
            <a:extLst>
              <a:ext uri="{FF2B5EF4-FFF2-40B4-BE49-F238E27FC236}">
                <a16:creationId xmlns:a16="http://schemas.microsoft.com/office/drawing/2014/main" id="{62EBD834-1E2D-44FA-960B-D5E01CB2C65F}"/>
              </a:ext>
            </a:extLst>
          </p:cNvPr>
          <p:cNvSpPr/>
          <p:nvPr/>
        </p:nvSpPr>
        <p:spPr>
          <a:xfrm>
            <a:off x="172381" y="4286614"/>
            <a:ext cx="4292062"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b="1" dirty="0">
                <a:latin typeface="Century Gothic" panose="020B0502020202020204" pitchFamily="34" charset="0"/>
              </a:rPr>
              <a:t>Describing places and locations</a:t>
            </a:r>
          </a:p>
        </p:txBody>
      </p:sp>
      <p:sp>
        <p:nvSpPr>
          <p:cNvPr id="11" name="Rectangle 10">
            <a:extLst>
              <a:ext uri="{FF2B5EF4-FFF2-40B4-BE49-F238E27FC236}">
                <a16:creationId xmlns:a16="http://schemas.microsoft.com/office/drawing/2014/main" id="{187D3DE4-1B8E-4EF9-A0F4-FAE19AE97A2E}"/>
              </a:ext>
            </a:extLst>
          </p:cNvPr>
          <p:cNvSpPr/>
          <p:nvPr/>
        </p:nvSpPr>
        <p:spPr>
          <a:xfrm>
            <a:off x="5013176" y="4215140"/>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Vocabulario</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9942" y="1744895"/>
            <a:ext cx="1700490" cy="1846686"/>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4218311660"/>
              </p:ext>
            </p:extLst>
          </p:nvPr>
        </p:nvGraphicFramePr>
        <p:xfrm>
          <a:off x="165874" y="4914259"/>
          <a:ext cx="625156" cy="4031520"/>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335960">
                <a:tc>
                  <a:txBody>
                    <a:bodyPr/>
                    <a:lstStyle/>
                    <a:p>
                      <a:pPr algn="ct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err="1">
                          <a:latin typeface="Century Gothic" panose="020B0502020202020204" pitchFamily="34" charset="0"/>
                        </a:rPr>
                        <a:t>vb</a:t>
                      </a: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prep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35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86246403"/>
              </p:ext>
            </p:extLst>
          </p:nvPr>
        </p:nvGraphicFramePr>
        <p:xfrm>
          <a:off x="737618" y="4896499"/>
          <a:ext cx="5038326" cy="4049280"/>
        </p:xfrm>
        <a:graphic>
          <a:graphicData uri="http://schemas.openxmlformats.org/drawingml/2006/table">
            <a:tbl>
              <a:tblPr>
                <a:tableStyleId>{5940675A-B579-460E-94D1-54222C63F5DA}</a:tableStyleId>
              </a:tblPr>
              <a:tblGrid>
                <a:gridCol w="1674744">
                  <a:extLst>
                    <a:ext uri="{9D8B030D-6E8A-4147-A177-3AD203B41FA5}">
                      <a16:colId xmlns:a16="http://schemas.microsoft.com/office/drawing/2014/main" val="20000"/>
                    </a:ext>
                  </a:extLst>
                </a:gridCol>
                <a:gridCol w="3363582">
                  <a:extLst>
                    <a:ext uri="{9D8B030D-6E8A-4147-A177-3AD203B41FA5}">
                      <a16:colId xmlns:a16="http://schemas.microsoft.com/office/drawing/2014/main" val="20001"/>
                    </a:ext>
                  </a:extLst>
                </a:gridCol>
              </a:tblGrid>
              <a:tr h="192021">
                <a:tc>
                  <a:txBody>
                    <a:bodyPr/>
                    <a:lstStyle/>
                    <a:p>
                      <a:pPr algn="l" fontAlgn="b"/>
                      <a:r>
                        <a:rPr lang="en-GB" sz="1600" u="none" strike="noStrike" dirty="0" err="1">
                          <a:effectLst/>
                          <a:latin typeface="Century Gothic" panose="020B0502020202020204" pitchFamily="34" charset="0"/>
                        </a:rPr>
                        <a:t>estar</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a:effectLst/>
                          <a:latin typeface="Century Gothic" panose="020B0502020202020204" pitchFamily="34" charset="0"/>
                        </a:rPr>
                        <a:t>to be, being (location/state)</a:t>
                      </a:r>
                      <a:endParaRPr lang="en-GB" sz="1600" b="0" i="0" u="none" strike="noStrike">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0"/>
                  </a:ext>
                </a:extLst>
              </a:tr>
              <a:tr h="192021">
                <a:tc>
                  <a:txBody>
                    <a:bodyPr/>
                    <a:lstStyle/>
                    <a:p>
                      <a:pPr algn="l" fontAlgn="b"/>
                      <a:r>
                        <a:rPr lang="en-GB" sz="1600" u="none" strike="noStrike" dirty="0" err="1">
                          <a:effectLst/>
                          <a:latin typeface="Century Gothic" panose="020B0502020202020204" pitchFamily="34" charset="0"/>
                        </a:rPr>
                        <a:t>estoy</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I am (location/state)</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1"/>
                  </a:ext>
                </a:extLst>
              </a:tr>
              <a:tr h="192021">
                <a:tc>
                  <a:txBody>
                    <a:bodyPr/>
                    <a:lstStyle/>
                    <a:p>
                      <a:pPr algn="l" fontAlgn="b"/>
                      <a:r>
                        <a:rPr lang="en-GB" sz="1600" u="none" strike="noStrike" dirty="0" err="1">
                          <a:effectLst/>
                          <a:latin typeface="Century Gothic" panose="020B0502020202020204" pitchFamily="34" charset="0"/>
                        </a:rPr>
                        <a:t>estás</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you are (location/state)</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2"/>
                  </a:ext>
                </a:extLst>
              </a:tr>
              <a:tr h="192021">
                <a:tc>
                  <a:txBody>
                    <a:bodyPr/>
                    <a:lstStyle/>
                    <a:p>
                      <a:pPr algn="l" fontAlgn="b"/>
                      <a:r>
                        <a:rPr lang="en-GB" sz="1600" u="none" strike="noStrike" dirty="0" err="1">
                          <a:effectLst/>
                          <a:latin typeface="Century Gothic" panose="020B0502020202020204" pitchFamily="34" charset="0"/>
                        </a:rPr>
                        <a:t>está</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s/he is, it is (location/state)</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3"/>
                  </a:ext>
                </a:extLst>
              </a:tr>
              <a:tr h="192021">
                <a:tc>
                  <a:txBody>
                    <a:bodyPr/>
                    <a:lstStyle/>
                    <a:p>
                      <a:pPr algn="l" fontAlgn="b"/>
                      <a:r>
                        <a:rPr lang="en-GB" sz="1600" u="none" strike="noStrike" dirty="0" err="1">
                          <a:effectLst/>
                          <a:latin typeface="Century Gothic" panose="020B0502020202020204" pitchFamily="34" charset="0"/>
                        </a:rPr>
                        <a:t>norte</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north</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4"/>
                  </a:ext>
                </a:extLst>
              </a:tr>
              <a:tr h="192021">
                <a:tc>
                  <a:txBody>
                    <a:bodyPr/>
                    <a:lstStyle/>
                    <a:p>
                      <a:pPr algn="l" fontAlgn="b"/>
                      <a:r>
                        <a:rPr lang="en-GB" sz="1600" u="none" strike="noStrike">
                          <a:effectLst/>
                          <a:latin typeface="Century Gothic" panose="020B0502020202020204" pitchFamily="34" charset="0"/>
                        </a:rPr>
                        <a:t>sur</a:t>
                      </a:r>
                      <a:endParaRPr lang="en-GB" sz="1600" b="0" i="0" u="none" strike="noStrike">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south</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5"/>
                  </a:ext>
                </a:extLst>
              </a:tr>
              <a:tr h="192021">
                <a:tc>
                  <a:txBody>
                    <a:bodyPr/>
                    <a:lstStyle/>
                    <a:p>
                      <a:pPr algn="l" fontAlgn="b"/>
                      <a:r>
                        <a:rPr lang="en-GB" sz="1600" u="none" strike="noStrike" dirty="0" err="1">
                          <a:effectLst/>
                          <a:latin typeface="Century Gothic" panose="020B0502020202020204" pitchFamily="34" charset="0"/>
                        </a:rPr>
                        <a:t>Inglaterra</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England</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6"/>
                  </a:ext>
                </a:extLst>
              </a:tr>
              <a:tr h="192021">
                <a:tc>
                  <a:txBody>
                    <a:bodyPr/>
                    <a:lstStyle/>
                    <a:p>
                      <a:pPr algn="l" fontAlgn="b"/>
                      <a:r>
                        <a:rPr lang="en-GB" sz="1600" u="none" strike="noStrike">
                          <a:effectLst/>
                          <a:latin typeface="Century Gothic" panose="020B0502020202020204" pitchFamily="34" charset="0"/>
                        </a:rPr>
                        <a:t>España</a:t>
                      </a:r>
                      <a:endParaRPr lang="en-GB" sz="1600" b="0" i="0" u="none" strike="noStrike">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Spain</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7"/>
                  </a:ext>
                </a:extLst>
              </a:tr>
              <a:tr h="192021">
                <a:tc>
                  <a:txBody>
                    <a:bodyPr/>
                    <a:lstStyle/>
                    <a:p>
                      <a:pPr algn="l" fontAlgn="b"/>
                      <a:r>
                        <a:rPr lang="en-GB" sz="1600" u="none" strike="noStrike" dirty="0">
                          <a:effectLst/>
                          <a:latin typeface="Century Gothic" panose="020B0502020202020204" pitchFamily="34" charset="0"/>
                        </a:rPr>
                        <a:t>¿</a:t>
                      </a:r>
                      <a:r>
                        <a:rPr lang="en-GB" sz="1600" u="none" strike="noStrike" dirty="0" err="1">
                          <a:effectLst/>
                          <a:latin typeface="Century Gothic" panose="020B0502020202020204" pitchFamily="34" charset="0"/>
                        </a:rPr>
                        <a:t>dónde</a:t>
                      </a:r>
                      <a:r>
                        <a:rPr lang="en-GB" sz="1600" u="none" strike="noStrike" dirty="0">
                          <a:effectLst/>
                          <a:latin typeface="Century Gothic" panose="020B0502020202020204" pitchFamily="34" charset="0"/>
                        </a:rPr>
                        <a:t>?</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where?</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8"/>
                  </a:ext>
                </a:extLst>
              </a:tr>
              <a:tr h="192021">
                <a:tc>
                  <a:txBody>
                    <a:bodyPr/>
                    <a:lstStyle/>
                    <a:p>
                      <a:pPr algn="l" fontAlgn="b"/>
                      <a:r>
                        <a:rPr lang="en-GB" sz="1600" u="none" strike="noStrike" dirty="0" err="1">
                          <a:effectLst/>
                          <a:latin typeface="Century Gothic" panose="020B0502020202020204" pitchFamily="34" charset="0"/>
                        </a:rPr>
                        <a:t>en</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in, on</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09"/>
                  </a:ext>
                </a:extLst>
              </a:tr>
              <a:tr h="192021">
                <a:tc>
                  <a:txBody>
                    <a:bodyPr/>
                    <a:lstStyle/>
                    <a:p>
                      <a:pPr algn="l" fontAlgn="b"/>
                      <a:r>
                        <a:rPr lang="en-GB" sz="1600" u="none" strike="noStrike" dirty="0" err="1">
                          <a:effectLst/>
                          <a:latin typeface="Century Gothic" panose="020B0502020202020204" pitchFamily="34" charset="0"/>
                        </a:rPr>
                        <a:t>hola</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hello</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10"/>
                  </a:ext>
                </a:extLst>
              </a:tr>
              <a:tr h="192021">
                <a:tc>
                  <a:txBody>
                    <a:bodyPr/>
                    <a:lstStyle/>
                    <a:p>
                      <a:pPr algn="l" fontAlgn="b"/>
                      <a:r>
                        <a:rPr lang="en-GB" sz="1600" u="none" strike="noStrike" dirty="0">
                          <a:effectLst/>
                          <a:latin typeface="Century Gothic" panose="020B0502020202020204" pitchFamily="34" charset="0"/>
                        </a:rPr>
                        <a:t>¡Hasta </a:t>
                      </a:r>
                      <a:r>
                        <a:rPr lang="en-GB" sz="1600" u="none" strike="noStrike" dirty="0" err="1">
                          <a:effectLst/>
                          <a:latin typeface="Century Gothic" panose="020B0502020202020204" pitchFamily="34" charset="0"/>
                        </a:rPr>
                        <a:t>luego</a:t>
                      </a:r>
                      <a:r>
                        <a:rPr lang="en-GB" sz="1600" u="none" strike="noStrike" dirty="0">
                          <a:effectLst/>
                          <a:latin typeface="Century Gothic" panose="020B0502020202020204" pitchFamily="34" charset="0"/>
                        </a:rPr>
                        <a:t>!</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tc>
                  <a:txBody>
                    <a:bodyPr/>
                    <a:lstStyle/>
                    <a:p>
                      <a:pPr algn="l" fontAlgn="b"/>
                      <a:r>
                        <a:rPr lang="en-GB" sz="1600" u="none" strike="noStrike" dirty="0">
                          <a:effectLst/>
                          <a:latin typeface="Century Gothic" panose="020B0502020202020204" pitchFamily="34" charset="0"/>
                        </a:rPr>
                        <a:t>see you later</a:t>
                      </a:r>
                      <a:endParaRPr lang="en-GB" sz="1600" b="0" i="0" u="none" strike="noStrike" dirty="0">
                        <a:solidFill>
                          <a:srgbClr val="000000"/>
                        </a:solidFill>
                        <a:effectLst/>
                        <a:latin typeface="Century Gothic" panose="020B0502020202020204" pitchFamily="34" charset="0"/>
                      </a:endParaRPr>
                    </a:p>
                  </a:txBody>
                  <a:tcPr marL="90000" marR="90000" marT="46800" marB="46800" anchor="ctr"/>
                </a:tc>
                <a:extLst>
                  <a:ext uri="{0D108BD9-81ED-4DB2-BD59-A6C34878D82A}">
                    <a16:rowId xmlns:a16="http://schemas.microsoft.com/office/drawing/2014/main" val="10011"/>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1940" y="7592449"/>
            <a:ext cx="938295" cy="938295"/>
          </a:xfrm>
          <a:prstGeom prst="rect">
            <a:avLst/>
          </a:prstGeom>
        </p:spPr>
      </p:pic>
    </p:spTree>
    <p:extLst>
      <p:ext uri="{BB962C8B-B14F-4D97-AF65-F5344CB8AC3E}">
        <p14:creationId xmlns:p14="http://schemas.microsoft.com/office/powerpoint/2010/main" val="309669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extLst>
              <p:ext uri="{D42A27DB-BD31-4B8C-83A1-F6EECF244321}">
                <p14:modId xmlns:p14="http://schemas.microsoft.com/office/powerpoint/2010/main" val="3255463976"/>
              </p:ext>
            </p:extLst>
          </p:nvPr>
        </p:nvGraphicFramePr>
        <p:xfrm>
          <a:off x="531650" y="4667212"/>
          <a:ext cx="5473664" cy="4297440"/>
        </p:xfrm>
        <a:graphic>
          <a:graphicData uri="http://schemas.openxmlformats.org/drawingml/2006/table">
            <a:tbl>
              <a:tblPr>
                <a:tableStyleId>{5940675A-B579-460E-94D1-54222C63F5DA}</a:tableStyleId>
              </a:tblPr>
              <a:tblGrid>
                <a:gridCol w="2709059">
                  <a:extLst>
                    <a:ext uri="{9D8B030D-6E8A-4147-A177-3AD203B41FA5}">
                      <a16:colId xmlns:a16="http://schemas.microsoft.com/office/drawing/2014/main" val="20000"/>
                    </a:ext>
                  </a:extLst>
                </a:gridCol>
                <a:gridCol w="2764605">
                  <a:extLst>
                    <a:ext uri="{9D8B030D-6E8A-4147-A177-3AD203B41FA5}">
                      <a16:colId xmlns:a16="http://schemas.microsoft.com/office/drawing/2014/main" val="20001"/>
                    </a:ext>
                  </a:extLst>
                </a:gridCol>
              </a:tblGrid>
              <a:tr h="292222">
                <a:tc>
                  <a:txBody>
                    <a:bodyPr/>
                    <a:lstStyle/>
                    <a:p>
                      <a:pPr algn="l" fontAlgn="b"/>
                      <a:r>
                        <a:rPr lang="en-GB" sz="1400" u="none" strike="noStrike" dirty="0" err="1">
                          <a:effectLst/>
                          <a:latin typeface="Century Gothic" panose="020B0502020202020204" pitchFamily="34" charset="0"/>
                        </a:rPr>
                        <a:t>blanco</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white</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0"/>
                  </a:ext>
                </a:extLst>
              </a:tr>
              <a:tr h="292222">
                <a:tc>
                  <a:txBody>
                    <a:bodyPr/>
                    <a:lstStyle/>
                    <a:p>
                      <a:pPr algn="l" fontAlgn="b"/>
                      <a:r>
                        <a:rPr lang="en-GB" sz="1400" u="none" strike="noStrike" dirty="0" err="1">
                          <a:effectLst/>
                          <a:latin typeface="Century Gothic" panose="020B0502020202020204" pitchFamily="34" charset="0"/>
                        </a:rPr>
                        <a:t>listo</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ready</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1"/>
                  </a:ext>
                </a:extLst>
              </a:tr>
              <a:tr h="292222">
                <a:tc>
                  <a:txBody>
                    <a:bodyPr/>
                    <a:lstStyle/>
                    <a:p>
                      <a:pPr algn="l" fontAlgn="b"/>
                      <a:r>
                        <a:rPr lang="en-GB" sz="1400" u="none" strike="noStrike" dirty="0" err="1">
                          <a:effectLst/>
                          <a:latin typeface="Century Gothic" panose="020B0502020202020204" pitchFamily="34" charset="0"/>
                        </a:rPr>
                        <a:t>nervioso</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nervous</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2"/>
                  </a:ext>
                </a:extLst>
              </a:tr>
              <a:tr h="292222">
                <a:tc>
                  <a:txBody>
                    <a:bodyPr/>
                    <a:lstStyle/>
                    <a:p>
                      <a:pPr algn="l" fontAlgn="b"/>
                      <a:r>
                        <a:rPr lang="en-GB" sz="1400" u="none" strike="noStrike" dirty="0" err="1">
                          <a:effectLst/>
                          <a:latin typeface="Century Gothic" panose="020B0502020202020204" pitchFamily="34" charset="0"/>
                        </a:rPr>
                        <a:t>raro</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strange</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3"/>
                  </a:ext>
                </a:extLst>
              </a:tr>
              <a:tr h="292222">
                <a:tc>
                  <a:txBody>
                    <a:bodyPr/>
                    <a:lstStyle/>
                    <a:p>
                      <a:pPr algn="l" fontAlgn="b"/>
                      <a:r>
                        <a:rPr lang="en-GB" sz="1400" u="none" strike="noStrike" dirty="0" err="1">
                          <a:effectLst/>
                          <a:latin typeface="Century Gothic" panose="020B0502020202020204" pitchFamily="34" charset="0"/>
                        </a:rPr>
                        <a:t>seguro</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sure, certain</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4"/>
                  </a:ext>
                </a:extLst>
              </a:tr>
              <a:tr h="292222">
                <a:tc>
                  <a:txBody>
                    <a:bodyPr/>
                    <a:lstStyle/>
                    <a:p>
                      <a:pPr algn="l" fontAlgn="b"/>
                      <a:r>
                        <a:rPr lang="en-GB" sz="1400" u="none" strike="noStrike" dirty="0" err="1">
                          <a:effectLst/>
                          <a:latin typeface="Century Gothic" panose="020B0502020202020204" pitchFamily="34" charset="0"/>
                        </a:rPr>
                        <a:t>serio</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serious</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5"/>
                  </a:ext>
                </a:extLst>
              </a:tr>
              <a:tr h="292222">
                <a:tc>
                  <a:txBody>
                    <a:bodyPr/>
                    <a:lstStyle/>
                    <a:p>
                      <a:pPr algn="l" fontAlgn="b"/>
                      <a:r>
                        <a:rPr lang="en-GB" sz="1400" u="none" strike="noStrike" dirty="0">
                          <a:effectLst/>
                          <a:latin typeface="Century Gothic" panose="020B0502020202020204" pitchFamily="34" charset="0"/>
                        </a:rPr>
                        <a:t>tonto</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silly</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6"/>
                  </a:ext>
                </a:extLst>
              </a:tr>
              <a:tr h="292222">
                <a:tc>
                  <a:txBody>
                    <a:bodyPr/>
                    <a:lstStyle/>
                    <a:p>
                      <a:pPr algn="l" fontAlgn="b"/>
                      <a:r>
                        <a:rPr lang="en-GB" sz="1400" u="none" strike="noStrike" dirty="0" err="1">
                          <a:effectLst/>
                          <a:latin typeface="Century Gothic" panose="020B0502020202020204" pitchFamily="34" charset="0"/>
                        </a:rPr>
                        <a:t>tranquilo</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calm, tranquil</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7"/>
                  </a:ext>
                </a:extLst>
              </a:tr>
              <a:tr h="292222">
                <a:tc>
                  <a:txBody>
                    <a:bodyPr/>
                    <a:lstStyle/>
                    <a:p>
                      <a:pPr algn="l" fontAlgn="b"/>
                      <a:r>
                        <a:rPr lang="en-GB" sz="1400" u="none" strike="noStrike" dirty="0">
                          <a:effectLst/>
                          <a:latin typeface="Century Gothic" panose="020B0502020202020204" pitchFamily="34" charset="0"/>
                        </a:rPr>
                        <a:t>¿</a:t>
                      </a:r>
                      <a:r>
                        <a:rPr lang="en-GB" sz="1400" u="none" strike="noStrike" dirty="0" err="1">
                          <a:effectLst/>
                          <a:latin typeface="Century Gothic" panose="020B0502020202020204" pitchFamily="34" charset="0"/>
                        </a:rPr>
                        <a:t>Cómo</a:t>
                      </a:r>
                      <a:r>
                        <a:rPr lang="en-GB" sz="1400" u="none" strike="noStrike" dirty="0">
                          <a:effectLst/>
                          <a:latin typeface="Century Gothic" panose="020B0502020202020204" pitchFamily="34" charset="0"/>
                        </a:rPr>
                        <a:t>?</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How? Sorry?</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8"/>
                  </a:ext>
                </a:extLst>
              </a:tr>
              <a:tr h="292222">
                <a:tc>
                  <a:txBody>
                    <a:bodyPr/>
                    <a:lstStyle/>
                    <a:p>
                      <a:pPr algn="l" fontAlgn="b"/>
                      <a:r>
                        <a:rPr lang="en-GB" sz="1400" u="none" strike="noStrike" dirty="0">
                          <a:effectLst/>
                          <a:latin typeface="Century Gothic" panose="020B0502020202020204" pitchFamily="34" charset="0"/>
                        </a:rPr>
                        <a:t>hoy</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today</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09"/>
                  </a:ext>
                </a:extLst>
              </a:tr>
              <a:tr h="292222">
                <a:tc>
                  <a:txBody>
                    <a:bodyPr/>
                    <a:lstStyle/>
                    <a:p>
                      <a:pPr algn="l" fontAlgn="b"/>
                      <a:r>
                        <a:rPr lang="en-GB" sz="1400" u="none" strike="noStrike" dirty="0" err="1">
                          <a:effectLst/>
                          <a:latin typeface="Century Gothic" panose="020B0502020202020204" pitchFamily="34" charset="0"/>
                        </a:rPr>
                        <a:t>muy</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very</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0"/>
                  </a:ext>
                </a:extLst>
              </a:tr>
              <a:tr h="292222">
                <a:tc>
                  <a:txBody>
                    <a:bodyPr/>
                    <a:lstStyle/>
                    <a:p>
                      <a:pPr algn="l" fontAlgn="b"/>
                      <a:r>
                        <a:rPr lang="es-ES" sz="1400" u="none" strike="noStrike" dirty="0">
                          <a:effectLst/>
                          <a:latin typeface="Century Gothic" panose="020B0502020202020204" pitchFamily="34" charset="0"/>
                        </a:rPr>
                        <a:t>¿Cómo se dice en inglés?</a:t>
                      </a:r>
                      <a:endParaRPr lang="es-ES"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How do you say it in English?</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1"/>
                  </a:ext>
                </a:extLst>
              </a:tr>
              <a:tr h="253716">
                <a:tc>
                  <a:txBody>
                    <a:bodyPr/>
                    <a:lstStyle/>
                    <a:p>
                      <a:pPr algn="l" fontAlgn="b"/>
                      <a:r>
                        <a:rPr lang="en-GB" sz="1400" u="none" strike="noStrike" dirty="0">
                          <a:effectLst/>
                          <a:latin typeface="Century Gothic" panose="020B0502020202020204" pitchFamily="34" charset="0"/>
                        </a:rPr>
                        <a:t>¿Cómo se </a:t>
                      </a:r>
                      <a:r>
                        <a:rPr lang="es-ES" sz="1400" u="none" strike="noStrike" dirty="0">
                          <a:effectLst/>
                          <a:latin typeface="Century Gothic" panose="020B0502020202020204" pitchFamily="34" charset="0"/>
                        </a:rPr>
                        <a:t>dice en español</a:t>
                      </a:r>
                      <a:r>
                        <a:rPr lang="en-GB" sz="1400" u="none" strike="noStrike" dirty="0">
                          <a:effectLst/>
                          <a:latin typeface="Century Gothic" panose="020B0502020202020204" pitchFamily="34" charset="0"/>
                        </a:rPr>
                        <a:t>?</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How do you say it in Spanish?</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2"/>
                  </a:ext>
                </a:extLst>
              </a:tr>
              <a:tr h="292222">
                <a:tc>
                  <a:txBody>
                    <a:bodyPr/>
                    <a:lstStyle/>
                    <a:p>
                      <a:pPr algn="l" fontAlgn="b"/>
                      <a:r>
                        <a:rPr lang="en-GB" sz="1400" u="none" strike="noStrike" dirty="0">
                          <a:effectLst/>
                          <a:latin typeface="Century Gothic" panose="020B0502020202020204" pitchFamily="34" charset="0"/>
                        </a:rPr>
                        <a:t>no, </a:t>
                      </a:r>
                      <a:r>
                        <a:rPr lang="en-GB" sz="1400" u="none" strike="noStrike" dirty="0" err="1">
                          <a:effectLst/>
                          <a:latin typeface="Century Gothic" panose="020B0502020202020204" pitchFamily="34" charset="0"/>
                        </a:rPr>
                        <a:t>sí</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tc>
                  <a:txBody>
                    <a:bodyPr/>
                    <a:lstStyle/>
                    <a:p>
                      <a:pPr algn="l" fontAlgn="b"/>
                      <a:r>
                        <a:rPr lang="en-GB" sz="1400" u="none" strike="noStrike" dirty="0">
                          <a:effectLst/>
                          <a:latin typeface="Century Gothic" panose="020B0502020202020204" pitchFamily="34" charset="0"/>
                        </a:rPr>
                        <a:t>no, yes</a:t>
                      </a:r>
                      <a:endParaRPr lang="en-GB" sz="1400" b="0" i="0" u="none" strike="noStrike" dirty="0">
                        <a:solidFill>
                          <a:srgbClr val="000000"/>
                        </a:solidFill>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0013"/>
                  </a:ext>
                </a:extLst>
              </a:tr>
            </a:tbl>
          </a:graphicData>
        </a:graphic>
      </p:graphicFrame>
      <p:sp>
        <p:nvSpPr>
          <p:cNvPr id="2" name="Rectangle 1">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b="1" dirty="0">
              <a:latin typeface="Century Gothic" panose="020B0502020202020204" pitchFamily="34" charset="0"/>
            </a:endParaRPr>
          </a:p>
        </p:txBody>
      </p:sp>
      <p:sp>
        <p:nvSpPr>
          <p:cNvPr id="6" name="Rectangle 5"/>
          <p:cNvSpPr/>
          <p:nvPr/>
        </p:nvSpPr>
        <p:spPr>
          <a:xfrm>
            <a:off x="79395" y="1026967"/>
            <a:ext cx="6908213" cy="584775"/>
          </a:xfrm>
          <a:prstGeom prst="rect">
            <a:avLst/>
          </a:prstGeom>
        </p:spPr>
        <p:txBody>
          <a:bodyPr wrap="square">
            <a:spAutoFit/>
          </a:bodyPr>
          <a:lstStyle/>
          <a:p>
            <a:r>
              <a:rPr lang="en-GB" sz="1600" dirty="0">
                <a:latin typeface="Century Gothic" panose="020B0502020202020204" pitchFamily="34" charset="0"/>
              </a:rPr>
              <a:t>In Spanish, the verb </a:t>
            </a:r>
            <a:r>
              <a:rPr lang="en-GB" sz="1600" b="1" dirty="0" err="1">
                <a:latin typeface="Century Gothic" panose="020B0502020202020204" pitchFamily="34" charset="0"/>
              </a:rPr>
              <a:t>estar</a:t>
            </a:r>
            <a:r>
              <a:rPr lang="en-GB" sz="1600" dirty="0">
                <a:latin typeface="Century Gothic" panose="020B0502020202020204" pitchFamily="34" charset="0"/>
              </a:rPr>
              <a:t> also means </a:t>
            </a:r>
            <a:r>
              <a:rPr lang="en-GB" sz="1600" b="1" i="1" dirty="0">
                <a:latin typeface="Century Gothic" panose="020B0502020202020204" pitchFamily="34" charset="0"/>
              </a:rPr>
              <a:t>to be </a:t>
            </a:r>
            <a:r>
              <a:rPr lang="en-GB" sz="1600" dirty="0">
                <a:latin typeface="Century Gothic" panose="020B0502020202020204" pitchFamily="34" charset="0"/>
              </a:rPr>
              <a:t>when describing </a:t>
            </a:r>
            <a:r>
              <a:rPr lang="en-GB" sz="1600" u="sng" dirty="0">
                <a:latin typeface="Century Gothic" panose="020B0502020202020204" pitchFamily="34" charset="0"/>
              </a:rPr>
              <a:t>mood</a:t>
            </a:r>
            <a:r>
              <a:rPr lang="en-GB" sz="1600" dirty="0">
                <a:latin typeface="Century Gothic" panose="020B0502020202020204" pitchFamily="34" charset="0"/>
              </a:rPr>
              <a:t> or </a:t>
            </a:r>
            <a:r>
              <a:rPr lang="en-GB" sz="1600" u="sng" dirty="0">
                <a:latin typeface="Century Gothic" panose="020B0502020202020204" pitchFamily="34" charset="0"/>
              </a:rPr>
              <a:t>temporary state</a:t>
            </a:r>
            <a:r>
              <a:rPr lang="en-GB" sz="1600" dirty="0">
                <a:latin typeface="Century Gothic" panose="020B0502020202020204" pitchFamily="34" charset="0"/>
              </a:rPr>
              <a:t>.</a:t>
            </a:r>
          </a:p>
        </p:txBody>
      </p:sp>
      <p:sp>
        <p:nvSpPr>
          <p:cNvPr id="7" name="Rectangle 6"/>
          <p:cNvSpPr/>
          <p:nvPr/>
        </p:nvSpPr>
        <p:spPr>
          <a:xfrm>
            <a:off x="79395" y="675286"/>
            <a:ext cx="4655442" cy="369332"/>
          </a:xfrm>
          <a:prstGeom prst="rect">
            <a:avLst/>
          </a:prstGeom>
        </p:spPr>
        <p:txBody>
          <a:bodyPr wrap="none">
            <a:spAutoFit/>
          </a:bodyPr>
          <a:lstStyle/>
          <a:p>
            <a:r>
              <a:rPr lang="en-GB" b="1" dirty="0">
                <a:latin typeface="Century Gothic" panose="020B0502020202020204" pitchFamily="34" charset="0"/>
              </a:rPr>
              <a:t>ESTAR - to be (mood or temporary state)</a:t>
            </a:r>
            <a:endParaRPr lang="en-GB"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8416671"/>
              </p:ext>
            </p:extLst>
          </p:nvPr>
        </p:nvGraphicFramePr>
        <p:xfrm>
          <a:off x="172381" y="1672595"/>
          <a:ext cx="1816459" cy="822960"/>
        </p:xfrm>
        <a:graphic>
          <a:graphicData uri="http://schemas.openxmlformats.org/drawingml/2006/table">
            <a:tbl>
              <a:tblPr firstRow="1" bandRow="1">
                <a:tableStyleId>{5940675A-B579-460E-94D1-54222C63F5DA}</a:tableStyleId>
              </a:tblPr>
              <a:tblGrid>
                <a:gridCol w="1816459">
                  <a:extLst>
                    <a:ext uri="{9D8B030D-6E8A-4147-A177-3AD203B41FA5}">
                      <a16:colId xmlns:a16="http://schemas.microsoft.com/office/drawing/2014/main" val="20000"/>
                    </a:ext>
                  </a:extLst>
                </a:gridCol>
              </a:tblGrid>
              <a:tr h="696741">
                <a:tc>
                  <a:txBody>
                    <a:bodyPr/>
                    <a:lstStyle/>
                    <a:p>
                      <a:r>
                        <a:rPr lang="en-GB" sz="1600" dirty="0" err="1">
                          <a:latin typeface="Century Gothic" panose="020B0502020202020204" pitchFamily="34" charset="0"/>
                        </a:rPr>
                        <a:t>Estoy</a:t>
                      </a:r>
                      <a:r>
                        <a:rPr lang="en-GB" sz="1600" dirty="0">
                          <a:latin typeface="Century Gothic" panose="020B0502020202020204" pitchFamily="34" charset="0"/>
                        </a:rPr>
                        <a:t> </a:t>
                      </a:r>
                      <a:r>
                        <a:rPr lang="en-GB" sz="1600" dirty="0" err="1">
                          <a:latin typeface="Century Gothic" panose="020B0502020202020204" pitchFamily="34" charset="0"/>
                        </a:rPr>
                        <a:t>nervioso</a:t>
                      </a:r>
                      <a:r>
                        <a:rPr lang="en-GB" sz="1600" dirty="0">
                          <a:latin typeface="Century Gothic" panose="020B0502020202020204" pitchFamily="34" charset="0"/>
                        </a:rPr>
                        <a:t>.</a:t>
                      </a:r>
                      <a:br>
                        <a:rPr lang="en-GB" sz="1600" dirty="0">
                          <a:latin typeface="Century Gothic" panose="020B0502020202020204" pitchFamily="34" charset="0"/>
                        </a:rPr>
                      </a:br>
                      <a:r>
                        <a:rPr lang="en-GB" sz="1600" dirty="0" err="1">
                          <a:latin typeface="Century Gothic" panose="020B0502020202020204" pitchFamily="34" charset="0"/>
                        </a:rPr>
                        <a:t>Estás</a:t>
                      </a:r>
                      <a:r>
                        <a:rPr lang="en-GB" sz="1600" dirty="0">
                          <a:latin typeface="Century Gothic" panose="020B0502020202020204" pitchFamily="34" charset="0"/>
                        </a:rPr>
                        <a:t> tonto.</a:t>
                      </a:r>
                      <a:r>
                        <a:rPr lang="en-GB" sz="1600" baseline="0" dirty="0">
                          <a:latin typeface="Century Gothic" panose="020B0502020202020204" pitchFamily="34" charset="0"/>
                        </a:rPr>
                        <a:t> </a:t>
                      </a:r>
                      <a:br>
                        <a:rPr lang="en-GB" sz="1600" baseline="0" dirty="0">
                          <a:latin typeface="Century Gothic" panose="020B0502020202020204" pitchFamily="34" charset="0"/>
                        </a:rPr>
                      </a:br>
                      <a:r>
                        <a:rPr lang="en-GB" sz="1600" baseline="0" dirty="0" err="1">
                          <a:latin typeface="Century Gothic" panose="020B0502020202020204" pitchFamily="34" charset="0"/>
                        </a:rPr>
                        <a:t>Está</a:t>
                      </a:r>
                      <a:r>
                        <a:rPr lang="en-GB" sz="1600" baseline="0" dirty="0">
                          <a:latin typeface="Century Gothic" panose="020B0502020202020204" pitchFamily="34" charset="0"/>
                        </a:rPr>
                        <a:t> </a:t>
                      </a:r>
                      <a:r>
                        <a:rPr lang="en-GB" sz="1600" baseline="0" dirty="0" err="1">
                          <a:latin typeface="Century Gothic" panose="020B0502020202020204" pitchFamily="34" charset="0"/>
                        </a:rPr>
                        <a:t>raro</a:t>
                      </a:r>
                      <a:r>
                        <a:rPr lang="en-GB" sz="1600" baseline="0" dirty="0">
                          <a:latin typeface="Century Gothic" panose="020B0502020202020204" pitchFamily="34" charset="0"/>
                        </a:rPr>
                        <a:t>.  </a:t>
                      </a:r>
                      <a:endParaRPr lang="en-GB" sz="1600" dirty="0">
                        <a:latin typeface="Century Gothic" panose="020B0502020202020204" pitchFamily="34" charset="0"/>
                      </a:endParaRPr>
                    </a:p>
                  </a:txBody>
                  <a:tcPr/>
                </a:tc>
                <a:extLst>
                  <a:ext uri="{0D108BD9-81ED-4DB2-BD59-A6C34878D82A}">
                    <a16:rowId xmlns:a16="http://schemas.microsoft.com/office/drawing/2014/main" val="10000"/>
                  </a:ext>
                </a:extLst>
              </a:tr>
            </a:tbl>
          </a:graphicData>
        </a:graphic>
      </p:graphicFrame>
      <p:sp>
        <p:nvSpPr>
          <p:cNvPr id="10" name="Rectangle 9">
            <a:extLst>
              <a:ext uri="{FF2B5EF4-FFF2-40B4-BE49-F238E27FC236}">
                <a16:creationId xmlns:a16="http://schemas.microsoft.com/office/drawing/2014/main" id="{62EBD834-1E2D-44FA-960B-D5E01CB2C65F}"/>
              </a:ext>
            </a:extLst>
          </p:cNvPr>
          <p:cNvSpPr/>
          <p:nvPr/>
        </p:nvSpPr>
        <p:spPr>
          <a:xfrm>
            <a:off x="172380" y="4164170"/>
            <a:ext cx="4696779"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1600" b="1" dirty="0">
                <a:latin typeface="Century Gothic" panose="020B0502020202020204" pitchFamily="34" charset="0"/>
              </a:rPr>
              <a:t>Saying what someone is like at the moment</a:t>
            </a:r>
          </a:p>
        </p:txBody>
      </p:sp>
      <p:sp>
        <p:nvSpPr>
          <p:cNvPr id="11" name="Rectangle 10">
            <a:extLst>
              <a:ext uri="{FF2B5EF4-FFF2-40B4-BE49-F238E27FC236}">
                <a16:creationId xmlns:a16="http://schemas.microsoft.com/office/drawing/2014/main" id="{187D3DE4-1B8E-4EF9-A0F4-FAE19AE97A2E}"/>
              </a:ext>
            </a:extLst>
          </p:cNvPr>
          <p:cNvSpPr/>
          <p:nvPr/>
        </p:nvSpPr>
        <p:spPr>
          <a:xfrm>
            <a:off x="5013176" y="4139952"/>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Vocabulario</a:t>
            </a:r>
          </a:p>
        </p:txBody>
      </p:sp>
      <p:sp>
        <p:nvSpPr>
          <p:cNvPr id="13" name="Oval Callout 12"/>
          <p:cNvSpPr/>
          <p:nvPr/>
        </p:nvSpPr>
        <p:spPr>
          <a:xfrm>
            <a:off x="4221088" y="1376773"/>
            <a:ext cx="2636912" cy="1436181"/>
          </a:xfrm>
          <a:prstGeom prst="wedgeEllipseCallout">
            <a:avLst>
              <a:gd name="adj1" fmla="val -58753"/>
              <a:gd name="adj2" fmla="val -45366"/>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latin typeface="Century Gothic" panose="020B0502020202020204" pitchFamily="34" charset="0"/>
            </a:endParaRPr>
          </a:p>
          <a:p>
            <a:pPr algn="ctr"/>
            <a:r>
              <a:rPr lang="en-GB" sz="1400" b="1" dirty="0">
                <a:solidFill>
                  <a:schemeClr val="tx1"/>
                </a:solidFill>
                <a:latin typeface="Century Gothic" panose="020B0502020202020204" pitchFamily="34" charset="0"/>
              </a:rPr>
              <a:t>In English, we often use a verb with ‘-ing’ to talk about a temporary state </a:t>
            </a:r>
            <a:br>
              <a:rPr lang="en-GB" sz="1400" b="1" dirty="0">
                <a:solidFill>
                  <a:schemeClr val="tx1"/>
                </a:solidFill>
                <a:latin typeface="Century Gothic" panose="020B0502020202020204" pitchFamily="34" charset="0"/>
              </a:rPr>
            </a:br>
            <a:r>
              <a:rPr lang="en-GB" sz="1400" b="1" dirty="0">
                <a:solidFill>
                  <a:schemeClr val="tx1"/>
                </a:solidFill>
                <a:latin typeface="Century Gothic" panose="020B0502020202020204" pitchFamily="34" charset="0"/>
              </a:rPr>
              <a:t>(‘right now’).</a:t>
            </a:r>
          </a:p>
          <a:p>
            <a:pPr algn="ctr"/>
            <a:endParaRPr lang="en-GB" sz="1400" b="1" dirty="0">
              <a:solidFill>
                <a:schemeClr val="tx1"/>
              </a:solidFill>
              <a:latin typeface="Century Gothic" panose="020B0502020202020204" pitchFamily="34" charset="0"/>
            </a:endParaRPr>
          </a:p>
        </p:txBody>
      </p:sp>
      <p:sp>
        <p:nvSpPr>
          <p:cNvPr id="4" name="Rectangle 3"/>
          <p:cNvSpPr/>
          <p:nvPr/>
        </p:nvSpPr>
        <p:spPr>
          <a:xfrm>
            <a:off x="50013" y="2506921"/>
            <a:ext cx="1366080" cy="369332"/>
          </a:xfrm>
          <a:prstGeom prst="rect">
            <a:avLst/>
          </a:prstGeom>
        </p:spPr>
        <p:txBody>
          <a:bodyPr wrap="none">
            <a:spAutoFit/>
          </a:bodyPr>
          <a:lstStyle/>
          <a:p>
            <a:r>
              <a:rPr lang="en-GB" b="1" dirty="0">
                <a:latin typeface="Century Gothic" panose="020B0502020202020204" pitchFamily="34" charset="0"/>
              </a:rPr>
              <a:t>Adjectives</a:t>
            </a:r>
          </a:p>
        </p:txBody>
      </p:sp>
      <p:sp>
        <p:nvSpPr>
          <p:cNvPr id="14" name="Rectangle 13"/>
          <p:cNvSpPr/>
          <p:nvPr/>
        </p:nvSpPr>
        <p:spPr>
          <a:xfrm>
            <a:off x="61320" y="2771800"/>
            <a:ext cx="6496979" cy="584775"/>
          </a:xfrm>
          <a:prstGeom prst="rect">
            <a:avLst/>
          </a:prstGeom>
        </p:spPr>
        <p:txBody>
          <a:bodyPr wrap="square">
            <a:spAutoFit/>
          </a:bodyPr>
          <a:lstStyle/>
          <a:p>
            <a:pPr lvl="0" fontAlgn="auto">
              <a:spcBef>
                <a:spcPts val="0"/>
              </a:spcBef>
              <a:spcAft>
                <a:spcPts val="0"/>
              </a:spcAft>
              <a:defRPr/>
            </a:pPr>
            <a:r>
              <a:rPr lang="en-GB" sz="1600" dirty="0">
                <a:latin typeface="Century Gothic" panose="020B0502020202020204" pitchFamily="34" charset="0"/>
              </a:rPr>
              <a:t>In Spanish, adjectives that end in ‘</a:t>
            </a:r>
            <a:r>
              <a:rPr lang="en-GB" sz="1600" b="1" dirty="0">
                <a:latin typeface="Century Gothic" panose="020B0502020202020204" pitchFamily="34" charset="0"/>
              </a:rPr>
              <a:t>o</a:t>
            </a:r>
            <a:r>
              <a:rPr lang="en-GB" sz="1600" dirty="0">
                <a:latin typeface="Century Gothic" panose="020B0502020202020204" pitchFamily="34" charset="0"/>
              </a:rPr>
              <a:t>’ change to an ‘</a:t>
            </a:r>
            <a:r>
              <a:rPr lang="en-GB" sz="1600" b="1" dirty="0">
                <a:latin typeface="Century Gothic" panose="020B0502020202020204" pitchFamily="34" charset="0"/>
              </a:rPr>
              <a:t>a</a:t>
            </a:r>
            <a:r>
              <a:rPr lang="en-GB" sz="1600" dirty="0">
                <a:latin typeface="Century Gothic" panose="020B0502020202020204" pitchFamily="34" charset="0"/>
              </a:rPr>
              <a:t>’ when the person being described is female. </a:t>
            </a:r>
          </a:p>
        </p:txBody>
      </p:sp>
      <p:sp>
        <p:nvSpPr>
          <p:cNvPr id="15" name="Rectangle 14"/>
          <p:cNvSpPr/>
          <p:nvPr/>
        </p:nvSpPr>
        <p:spPr>
          <a:xfrm>
            <a:off x="1987025" y="1683678"/>
            <a:ext cx="3429000" cy="861774"/>
          </a:xfrm>
          <a:prstGeom prst="rect">
            <a:avLst/>
          </a:prstGeom>
        </p:spPr>
        <p:txBody>
          <a:bodyPr>
            <a:spAutoFit/>
          </a:bodyPr>
          <a:lstStyle/>
          <a:p>
            <a:r>
              <a:rPr lang="en-GB" sz="1600" dirty="0">
                <a:latin typeface="Century Gothic" panose="020B0502020202020204" pitchFamily="34" charset="0"/>
              </a:rPr>
              <a:t>I am </a:t>
            </a:r>
            <a:r>
              <a:rPr lang="en-GB" sz="1600" i="1" dirty="0">
                <a:latin typeface="Century Gothic" panose="020B0502020202020204" pitchFamily="34" charset="0"/>
              </a:rPr>
              <a:t>feeling </a:t>
            </a:r>
            <a:r>
              <a:rPr lang="en-GB" sz="1600" dirty="0">
                <a:latin typeface="Century Gothic" panose="020B0502020202020204" pitchFamily="34" charset="0"/>
              </a:rPr>
              <a:t>nervous.</a:t>
            </a:r>
          </a:p>
          <a:p>
            <a:r>
              <a:rPr lang="en-GB" sz="1600" dirty="0">
                <a:latin typeface="Century Gothic" panose="020B0502020202020204" pitchFamily="34" charset="0"/>
              </a:rPr>
              <a:t>You are </a:t>
            </a:r>
            <a:r>
              <a:rPr lang="en-GB" sz="1600" i="1" dirty="0">
                <a:latin typeface="Century Gothic" panose="020B0502020202020204" pitchFamily="34" charset="0"/>
              </a:rPr>
              <a:t>being</a:t>
            </a:r>
            <a:r>
              <a:rPr lang="en-GB" sz="1600" dirty="0">
                <a:latin typeface="Century Gothic" panose="020B0502020202020204" pitchFamily="34" charset="0"/>
              </a:rPr>
              <a:t> silly.</a:t>
            </a:r>
          </a:p>
          <a:p>
            <a:r>
              <a:rPr lang="en-GB" sz="1600" dirty="0">
                <a:latin typeface="Century Gothic" panose="020B0502020202020204" pitchFamily="34" charset="0"/>
              </a:rPr>
              <a:t>He is </a:t>
            </a:r>
            <a:r>
              <a:rPr lang="en-GB" sz="1600" i="1" dirty="0">
                <a:latin typeface="Century Gothic" panose="020B0502020202020204" pitchFamily="34" charset="0"/>
              </a:rPr>
              <a:t>acting </a:t>
            </a:r>
            <a:r>
              <a:rPr lang="en-GB" sz="1600" dirty="0">
                <a:latin typeface="Century Gothic" panose="020B0502020202020204" pitchFamily="34" charset="0"/>
              </a:rPr>
              <a:t>strange.</a:t>
            </a:r>
          </a:p>
        </p:txBody>
      </p:sp>
      <p:sp>
        <p:nvSpPr>
          <p:cNvPr id="17" name="TextBox 16"/>
          <p:cNvSpPr txBox="1"/>
          <p:nvPr/>
        </p:nvSpPr>
        <p:spPr>
          <a:xfrm>
            <a:off x="1559976" y="3380292"/>
            <a:ext cx="1974251" cy="338554"/>
          </a:xfrm>
          <a:prstGeom prst="rect">
            <a:avLst/>
          </a:prstGeom>
          <a:noFill/>
        </p:spPr>
        <p:txBody>
          <a:bodyPr wrap="square" rtlCol="0">
            <a:spAutoFit/>
          </a:bodyPr>
          <a:lstStyle/>
          <a:p>
            <a:pPr>
              <a:defRPr/>
            </a:pPr>
            <a:r>
              <a:rPr lang="en-GB" sz="1600" dirty="0" err="1">
                <a:latin typeface="Century Gothic" panose="020B0502020202020204" pitchFamily="34" charset="0"/>
              </a:rPr>
              <a:t>Está</a:t>
            </a:r>
            <a:r>
              <a:rPr lang="en-GB" sz="1600" dirty="0">
                <a:latin typeface="Century Gothic" panose="020B0502020202020204" pitchFamily="34" charset="0"/>
              </a:rPr>
              <a:t> </a:t>
            </a:r>
            <a:r>
              <a:rPr lang="en-GB" sz="1600" dirty="0" err="1">
                <a:latin typeface="Century Gothic" panose="020B0502020202020204" pitchFamily="34" charset="0"/>
              </a:rPr>
              <a:t>nervios</a:t>
            </a:r>
            <a:r>
              <a:rPr lang="en-GB" sz="1600" b="1" dirty="0" err="1">
                <a:latin typeface="Century Gothic" panose="020B0502020202020204" pitchFamily="34" charset="0"/>
              </a:rPr>
              <a:t>o</a:t>
            </a:r>
            <a:r>
              <a:rPr lang="en-GB" sz="1600" dirty="0">
                <a:latin typeface="Century Gothic" panose="020B0502020202020204" pitchFamily="34" charset="0"/>
              </a:rPr>
              <a:t>.</a:t>
            </a:r>
          </a:p>
        </p:txBody>
      </p:sp>
      <p:sp>
        <p:nvSpPr>
          <p:cNvPr id="18" name="TextBox 17"/>
          <p:cNvSpPr txBox="1"/>
          <p:nvPr/>
        </p:nvSpPr>
        <p:spPr>
          <a:xfrm>
            <a:off x="3187680" y="3685783"/>
            <a:ext cx="4083212" cy="338554"/>
          </a:xfrm>
          <a:prstGeom prst="rect">
            <a:avLst/>
          </a:prstGeom>
          <a:noFill/>
        </p:spPr>
        <p:txBody>
          <a:bodyPr wrap="square" rtlCol="0">
            <a:spAutoFit/>
          </a:bodyPr>
          <a:lstStyle/>
          <a:p>
            <a:pPr>
              <a:defRPr/>
            </a:pPr>
            <a:r>
              <a:rPr lang="en-GB" sz="1600" dirty="0">
                <a:latin typeface="Century Gothic" panose="020B0502020202020204" pitchFamily="34" charset="0"/>
              </a:rPr>
              <a:t>She is (feeling)nervous.</a:t>
            </a:r>
          </a:p>
        </p:txBody>
      </p:sp>
      <p:sp>
        <p:nvSpPr>
          <p:cNvPr id="20" name="TextBox 19"/>
          <p:cNvSpPr txBox="1"/>
          <p:nvPr/>
        </p:nvSpPr>
        <p:spPr>
          <a:xfrm>
            <a:off x="1559976" y="3687984"/>
            <a:ext cx="1616397" cy="338554"/>
          </a:xfrm>
          <a:prstGeom prst="rect">
            <a:avLst/>
          </a:prstGeom>
          <a:noFill/>
        </p:spPr>
        <p:txBody>
          <a:bodyPr wrap="square" rtlCol="0">
            <a:spAutoFit/>
          </a:bodyPr>
          <a:lstStyle/>
          <a:p>
            <a:pPr>
              <a:defRPr/>
            </a:pPr>
            <a:r>
              <a:rPr lang="en-GB" sz="1600" dirty="0" err="1">
                <a:latin typeface="Century Gothic" panose="020B0502020202020204" pitchFamily="34" charset="0"/>
              </a:rPr>
              <a:t>Está</a:t>
            </a:r>
            <a:r>
              <a:rPr lang="en-GB" sz="1600" dirty="0">
                <a:latin typeface="Century Gothic" panose="020B0502020202020204" pitchFamily="34" charset="0"/>
              </a:rPr>
              <a:t> </a:t>
            </a:r>
            <a:r>
              <a:rPr lang="en-GB" sz="1600" dirty="0" err="1">
                <a:latin typeface="Century Gothic" panose="020B0502020202020204" pitchFamily="34" charset="0"/>
              </a:rPr>
              <a:t>nervios</a:t>
            </a:r>
            <a:r>
              <a:rPr lang="en-GB" sz="1600" b="1" dirty="0" err="1">
                <a:latin typeface="Century Gothic" panose="020B0502020202020204" pitchFamily="34" charset="0"/>
              </a:rPr>
              <a:t>a</a:t>
            </a:r>
            <a:r>
              <a:rPr lang="en-GB" sz="1600" dirty="0">
                <a:latin typeface="Century Gothic" panose="020B0502020202020204" pitchFamily="34" charset="0"/>
              </a:rPr>
              <a:t>.</a:t>
            </a:r>
          </a:p>
        </p:txBody>
      </p:sp>
      <p:sp>
        <p:nvSpPr>
          <p:cNvPr id="21" name="TextBox 20"/>
          <p:cNvSpPr txBox="1"/>
          <p:nvPr/>
        </p:nvSpPr>
        <p:spPr>
          <a:xfrm>
            <a:off x="3198987" y="3399597"/>
            <a:ext cx="4083212" cy="338554"/>
          </a:xfrm>
          <a:prstGeom prst="rect">
            <a:avLst/>
          </a:prstGeom>
          <a:noFill/>
        </p:spPr>
        <p:txBody>
          <a:bodyPr wrap="square" rtlCol="0">
            <a:spAutoFit/>
          </a:bodyPr>
          <a:lstStyle/>
          <a:p>
            <a:pPr>
              <a:defRPr/>
            </a:pPr>
            <a:r>
              <a:rPr lang="en-GB" sz="1600" dirty="0">
                <a:latin typeface="Century Gothic" panose="020B0502020202020204" pitchFamily="34" charset="0"/>
              </a:rPr>
              <a:t>He is (feeling)nervous.</a:t>
            </a:r>
          </a:p>
        </p:txBody>
      </p:sp>
      <p:sp>
        <p:nvSpPr>
          <p:cNvPr id="22" name="TextBox 21"/>
          <p:cNvSpPr txBox="1"/>
          <p:nvPr/>
        </p:nvSpPr>
        <p:spPr>
          <a:xfrm>
            <a:off x="61320" y="3378120"/>
            <a:ext cx="1974251" cy="338554"/>
          </a:xfrm>
          <a:prstGeom prst="rect">
            <a:avLst/>
          </a:prstGeom>
          <a:noFill/>
        </p:spPr>
        <p:txBody>
          <a:bodyPr wrap="square" rtlCol="0">
            <a:spAutoFit/>
          </a:bodyPr>
          <a:lstStyle/>
          <a:p>
            <a:pPr>
              <a:defRPr/>
            </a:pPr>
            <a:r>
              <a:rPr lang="en-GB" sz="1600" b="1" dirty="0">
                <a:latin typeface="Century Gothic" panose="020B0502020202020204" pitchFamily="34" charset="0"/>
              </a:rPr>
              <a:t>Masculine</a:t>
            </a:r>
          </a:p>
        </p:txBody>
      </p:sp>
      <p:sp>
        <p:nvSpPr>
          <p:cNvPr id="23" name="TextBox 22"/>
          <p:cNvSpPr txBox="1"/>
          <p:nvPr/>
        </p:nvSpPr>
        <p:spPr>
          <a:xfrm>
            <a:off x="50013" y="3687984"/>
            <a:ext cx="1974251" cy="338554"/>
          </a:xfrm>
          <a:prstGeom prst="rect">
            <a:avLst/>
          </a:prstGeom>
          <a:noFill/>
        </p:spPr>
        <p:txBody>
          <a:bodyPr wrap="square" rtlCol="0">
            <a:spAutoFit/>
          </a:bodyPr>
          <a:lstStyle/>
          <a:p>
            <a:pPr>
              <a:defRPr/>
            </a:pPr>
            <a:r>
              <a:rPr lang="en-GB" sz="1600" b="1" dirty="0">
                <a:latin typeface="Century Gothic" panose="020B0502020202020204" pitchFamily="34" charset="0"/>
              </a:rPr>
              <a:t>Feminine</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2647" y="3082329"/>
            <a:ext cx="998240" cy="998240"/>
          </a:xfrm>
          <a:prstGeom prst="rect">
            <a:avLst/>
          </a:prstGeom>
        </p:spPr>
      </p:pic>
      <p:sp>
        <p:nvSpPr>
          <p:cNvPr id="3" name="Title 2">
            <a:extLst>
              <a:ext uri="{FF2B5EF4-FFF2-40B4-BE49-F238E27FC236}">
                <a16:creationId xmlns:a16="http://schemas.microsoft.com/office/drawing/2014/main" id="{93048CD0-39C4-9B40-8E25-3B3F544B578F}"/>
              </a:ext>
            </a:extLst>
          </p:cNvPr>
          <p:cNvSpPr>
            <a:spLocks noGrp="1"/>
          </p:cNvSpPr>
          <p:nvPr>
            <p:ph type="title"/>
          </p:nvPr>
        </p:nvSpPr>
        <p:spPr>
          <a:xfrm>
            <a:off x="157757" y="95422"/>
            <a:ext cx="2030848" cy="478534"/>
          </a:xfrm>
        </p:spPr>
        <p:txBody>
          <a:bodyPr/>
          <a:lstStyle/>
          <a:p>
            <a:r>
              <a:rPr lang="en-GB" sz="2000" b="1" dirty="0">
                <a:solidFill>
                  <a:schemeClr val="bg1"/>
                </a:solidFill>
                <a:latin typeface="Century Gothic" panose="020B0502020202020204" pitchFamily="34" charset="0"/>
              </a:rPr>
              <a:t>T1.1 Semana 2</a:t>
            </a:r>
            <a:endParaRPr lang="en-US" sz="2000" dirty="0">
              <a:solidFill>
                <a:schemeClr val="bg1"/>
              </a:solidFill>
            </a:endParaRPr>
          </a:p>
        </p:txBody>
      </p:sp>
      <p:sp>
        <p:nvSpPr>
          <p:cNvPr id="26" name="Slide Number Placeholder 4">
            <a:extLst>
              <a:ext uri="{FF2B5EF4-FFF2-40B4-BE49-F238E27FC236}">
                <a16:creationId xmlns:a16="http://schemas.microsoft.com/office/drawing/2014/main" id="{FA18DCD9-9391-4DAA-AC94-4C8B80636E4D}"/>
              </a:ext>
            </a:extLst>
          </p:cNvPr>
          <p:cNvSpPr>
            <a:spLocks noGrp="1"/>
          </p:cNvSpPr>
          <p:nvPr>
            <p:ph type="sldNum" sz="quarter" idx="12"/>
          </p:nvPr>
        </p:nvSpPr>
        <p:spPr/>
        <p:txBody>
          <a:bodyPr/>
          <a:lstStyle/>
          <a:p>
            <a:r>
              <a:rPr lang="en-GB" altLang="en-US" dirty="0"/>
              <a:t>8</a:t>
            </a:r>
          </a:p>
        </p:txBody>
      </p:sp>
      <p:sp>
        <p:nvSpPr>
          <p:cNvPr id="27" name="Oval Callout 26"/>
          <p:cNvSpPr/>
          <p:nvPr/>
        </p:nvSpPr>
        <p:spPr>
          <a:xfrm>
            <a:off x="4338115" y="6944304"/>
            <a:ext cx="1531145" cy="852635"/>
          </a:xfrm>
          <a:prstGeom prst="wedgeEllipseCallout">
            <a:avLst>
              <a:gd name="adj1" fmla="val -33088"/>
              <a:gd name="adj2" fmla="val 69418"/>
            </a:avLst>
          </a:prstGeom>
          <a:solidFill>
            <a:srgbClr val="FFF3F3"/>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0000"/>
                </a:solidFill>
                <a:latin typeface="Century Gothic" panose="020B0502020202020204" pitchFamily="34" charset="0"/>
              </a:rPr>
              <a:t>¿</a:t>
            </a:r>
            <a:r>
              <a:rPr lang="en-GB" sz="1400" b="1" dirty="0" err="1">
                <a:solidFill>
                  <a:srgbClr val="000000"/>
                </a:solidFill>
                <a:latin typeface="Century Gothic" panose="020B0502020202020204" pitchFamily="34" charset="0"/>
              </a:rPr>
              <a:t>Cómo</a:t>
            </a:r>
            <a:r>
              <a:rPr lang="en-GB" sz="1400" b="1" dirty="0">
                <a:solidFill>
                  <a:srgbClr val="000000"/>
                </a:solidFill>
                <a:latin typeface="Century Gothic" panose="020B0502020202020204" pitchFamily="34" charset="0"/>
              </a:rPr>
              <a:t> se dice…?</a:t>
            </a:r>
          </a:p>
        </p:txBody>
      </p:sp>
      <p:graphicFrame>
        <p:nvGraphicFramePr>
          <p:cNvPr id="30" name="Table 29"/>
          <p:cNvGraphicFramePr>
            <a:graphicFrameLocks noGrp="1"/>
          </p:cNvGraphicFramePr>
          <p:nvPr>
            <p:extLst>
              <p:ext uri="{D42A27DB-BD31-4B8C-83A1-F6EECF244321}">
                <p14:modId xmlns:p14="http://schemas.microsoft.com/office/powerpoint/2010/main" val="696812819"/>
              </p:ext>
            </p:extLst>
          </p:nvPr>
        </p:nvGraphicFramePr>
        <p:xfrm>
          <a:off x="0" y="4667212"/>
          <a:ext cx="625156" cy="3962400"/>
        </p:xfrm>
        <a:graphic>
          <a:graphicData uri="http://schemas.openxmlformats.org/drawingml/2006/table">
            <a:tbl>
              <a:tblPr firstRow="1" bandRow="1">
                <a:tableStyleId>{5940675A-B579-460E-94D1-54222C63F5DA}</a:tableStyleId>
              </a:tblPr>
              <a:tblGrid>
                <a:gridCol w="625156">
                  <a:extLst>
                    <a:ext uri="{9D8B030D-6E8A-4147-A177-3AD203B41FA5}">
                      <a16:colId xmlns:a16="http://schemas.microsoft.com/office/drawing/2014/main" val="20000"/>
                    </a:ext>
                  </a:extLst>
                </a:gridCol>
              </a:tblGrid>
              <a:tr h="275169">
                <a:tc>
                  <a:txBody>
                    <a:bodyPr/>
                    <a:lstStyle/>
                    <a:p>
                      <a:pPr algn="ct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5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5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5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5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5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5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5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5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5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5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5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75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874" r="-1"/>
          <a:stretch/>
        </p:blipFill>
        <p:spPr>
          <a:xfrm>
            <a:off x="6021288" y="7473752"/>
            <a:ext cx="836712" cy="852686"/>
          </a:xfrm>
          <a:prstGeom prst="rect">
            <a:avLst/>
          </a:prstGeom>
        </p:spPr>
      </p:pic>
      <p:sp>
        <p:nvSpPr>
          <p:cNvPr id="28" name="Rectangle 27">
            <a:extLst>
              <a:ext uri="{FF2B5EF4-FFF2-40B4-BE49-F238E27FC236}">
                <a16:creationId xmlns:a16="http://schemas.microsoft.com/office/drawing/2014/main" id="{187D3DE4-1B8E-4EF9-A0F4-FAE19AE97A2E}"/>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latin typeface="Century Gothic" panose="020B0502020202020204" pitchFamily="34" charset="0"/>
              </a:rPr>
              <a:t>Gramática</a:t>
            </a:r>
            <a:endParaRPr lang="en-GB" dirty="0">
              <a:latin typeface="Century Gothic" panose="020B0502020202020204" pitchFamily="34" charset="0"/>
            </a:endParaRPr>
          </a:p>
        </p:txBody>
      </p:sp>
    </p:spTree>
    <p:extLst>
      <p:ext uri="{BB962C8B-B14F-4D97-AF65-F5344CB8AC3E}">
        <p14:creationId xmlns:p14="http://schemas.microsoft.com/office/powerpoint/2010/main" val="117620211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9823</TotalTime>
  <Words>9996</Words>
  <Application>Microsoft Macintosh PowerPoint</Application>
  <PresentationFormat>On-screen Show (4:3)</PresentationFormat>
  <Paragraphs>3477</Paragraphs>
  <Slides>53</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53</vt:i4>
      </vt:variant>
    </vt:vector>
  </HeadingPairs>
  <TitlesOfParts>
    <vt:vector size="61" baseType="lpstr">
      <vt:lpstr>Arial</vt:lpstr>
      <vt:lpstr>Calibri</vt:lpstr>
      <vt:lpstr>Calibri Light</vt:lpstr>
      <vt:lpstr>Century Gothic</vt:lpstr>
      <vt:lpstr>Tw Cen MT</vt:lpstr>
      <vt:lpstr>Default Design</vt:lpstr>
      <vt:lpstr>Office Theme</vt:lpstr>
      <vt:lpstr>2_Default Design</vt:lpstr>
      <vt:lpstr>Español</vt:lpstr>
      <vt:lpstr>Contents</vt:lpstr>
      <vt:lpstr>Overview</vt:lpstr>
      <vt:lpstr>Phonics</vt:lpstr>
      <vt:lpstr>PowerPoint Presentation</vt:lpstr>
      <vt:lpstr>PowerPoint Presentation</vt:lpstr>
      <vt:lpstr>PowerPoint Presentation</vt:lpstr>
      <vt:lpstr>T1.1 Semana 1</vt:lpstr>
      <vt:lpstr>T1.1 Semana 2</vt:lpstr>
      <vt:lpstr>T1.1 Semana 3</vt:lpstr>
      <vt:lpstr>Saying what someone is like generally</vt:lpstr>
      <vt:lpstr>T1.1 Semana 4</vt:lpstr>
      <vt:lpstr>Saying what people have</vt:lpstr>
      <vt:lpstr>T1.1 Semana 5</vt:lpstr>
      <vt:lpstr>T1.1 Semana 6</vt:lpstr>
      <vt:lpstr>Saying what people do</vt:lpstr>
      <vt:lpstr>T1.1 Semana 7</vt:lpstr>
      <vt:lpstr>T1.2 Semana 1</vt:lpstr>
      <vt:lpstr>T1.2 Semana 2</vt:lpstr>
      <vt:lpstr>T1.2 Semana 3</vt:lpstr>
      <vt:lpstr>T1.2 Semana 4</vt:lpstr>
      <vt:lpstr>T1.2 Semana 5</vt:lpstr>
      <vt:lpstr>T1.2 Semana 6</vt:lpstr>
      <vt:lpstr>T1.2 Semana 7</vt:lpstr>
      <vt:lpstr>T2.1 Semana 1</vt:lpstr>
      <vt:lpstr>T2.1 Semana 2</vt:lpstr>
      <vt:lpstr>T2.1 Semana 3</vt:lpstr>
      <vt:lpstr>T2.1 Semana 4</vt:lpstr>
      <vt:lpstr> Asking and answering questions</vt:lpstr>
      <vt:lpstr>T2.2 Semana 1</vt:lpstr>
      <vt:lpstr>T2.2 Semana 2</vt:lpstr>
      <vt:lpstr>T2.2 Semana 3</vt:lpstr>
      <vt:lpstr>T2.2 Semana 4</vt:lpstr>
      <vt:lpstr>Describing places and locations</vt:lpstr>
      <vt:lpstr>T2.2 Semana 5</vt:lpstr>
      <vt:lpstr>T3.1 Semana 1</vt:lpstr>
      <vt:lpstr>T3.1 Semana 2</vt:lpstr>
      <vt:lpstr>T3.1 Semana 3</vt:lpstr>
      <vt:lpstr>T3.1 Semana 4</vt:lpstr>
      <vt:lpstr>T3.1 Semana 5</vt:lpstr>
      <vt:lpstr>T3.1 Semana 6</vt:lpstr>
      <vt:lpstr>T3.2 Semana 1 &amp; 2</vt:lpstr>
      <vt:lpstr>T3.2 Semana 3</vt:lpstr>
      <vt:lpstr>T3.2 Semana 4</vt:lpstr>
      <vt:lpstr>T3.2 Semana 5</vt:lpstr>
      <vt:lpstr>T3.2 Semana 6</vt:lpstr>
      <vt:lpstr>T3.2 Semana 7</vt:lpstr>
      <vt:lpstr>The Foreign Language Spelling Bee - Stage 1: Class competition</vt:lpstr>
      <vt:lpstr>Stage 2: School competition</vt:lpstr>
      <vt:lpstr>Stage 2: Cont’d</vt:lpstr>
      <vt:lpstr>Stage 3: Regional competition</vt:lpstr>
      <vt:lpstr>Stage 4: National competition</vt:lpstr>
      <vt:lpstr>Stage 4: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dc:title>
  <dc:creator>Ivana Stanley</dc:creator>
  <cp:lastModifiedBy>Louise Caruso</cp:lastModifiedBy>
  <cp:revision>288</cp:revision>
  <dcterms:created xsi:type="dcterms:W3CDTF">2020-02-18T11:40:03Z</dcterms:created>
  <dcterms:modified xsi:type="dcterms:W3CDTF">2021-10-05T16:58:23Z</dcterms:modified>
</cp:coreProperties>
</file>