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2" autoAdjust="0"/>
    <p:restoredTop sz="94660"/>
  </p:normalViewPr>
  <p:slideViewPr>
    <p:cSldViewPr snapToGrid="0">
      <p:cViewPr varScale="1">
        <p:scale>
          <a:sx n="77" d="100"/>
          <a:sy n="77" d="100"/>
        </p:scale>
        <p:origin x="12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302E0-D25B-4AF3-B2BE-1A051B2FC277}" type="datetimeFigureOut">
              <a:rPr lang="en-GB" smtClean="0"/>
              <a:t>10/01/2020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F10DF-52D1-43C6-8544-57D769B234FE}" type="slidenum">
              <a:rPr lang="en-GB" smtClean="0"/>
              <a:t>‹#›</a:t>
            </a:fld>
            <a:endParaRPr lang="en-GB"/>
          </a:p>
        </p:txBody>
      </p:sp>
    </p:spTree>
    <p:extLst>
      <p:ext uri="{BB962C8B-B14F-4D97-AF65-F5344CB8AC3E}">
        <p14:creationId xmlns:p14="http://schemas.microsoft.com/office/powerpoint/2010/main" val="415490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Learning outcomes (lesson 1)</a:t>
            </a: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a:solidFill>
                  <a:schemeClr val="dk1"/>
                </a:solidFill>
                <a:latin typeface="+mn-lt"/>
                <a:ea typeface="Calibri"/>
                <a:cs typeface="Calibri"/>
                <a:sym typeface="Calibri"/>
              </a:rPr>
              <a:t>Introduction of SSC : [j]</a:t>
            </a:r>
          </a:p>
          <a:p>
            <a:pPr marL="0" lvl="0" indent="0" algn="l" rtl="0">
              <a:spcBef>
                <a:spcPts val="0"/>
              </a:spcBef>
              <a:spcAft>
                <a:spcPts val="0"/>
              </a:spcAft>
              <a:buNone/>
            </a:pPr>
            <a:r>
              <a:rPr lang="en-GB" sz="1200" b="0" i="0" dirty="0">
                <a:solidFill>
                  <a:schemeClr val="dk1"/>
                </a:solidFill>
                <a:latin typeface="+mn-lt"/>
                <a:ea typeface="Calibri"/>
                <a:cs typeface="Calibri"/>
                <a:sym typeface="Calibri"/>
              </a:rPr>
              <a:t>Introduction</a:t>
            </a:r>
            <a:r>
              <a:rPr lang="en-GB" sz="1200" b="0" i="0" baseline="0" dirty="0">
                <a:solidFill>
                  <a:schemeClr val="dk1"/>
                </a:solidFill>
                <a:latin typeface="+mn-lt"/>
                <a:ea typeface="Calibri"/>
                <a:cs typeface="Calibri"/>
                <a:sym typeface="Calibri"/>
              </a:rPr>
              <a:t> of </a:t>
            </a:r>
            <a:r>
              <a:rPr lang="en-GB" sz="1200" b="0" i="0" dirty="0">
                <a:solidFill>
                  <a:schemeClr val="dk1"/>
                </a:solidFill>
                <a:latin typeface="+mn-lt"/>
                <a:ea typeface="Calibri"/>
                <a:cs typeface="Calibri"/>
                <a:sym typeface="Calibri"/>
              </a:rPr>
              <a:t>plural definite article</a:t>
            </a: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Spanish): </a:t>
            </a:r>
            <a:endParaRPr lang="en-GB" sz="1200" b="0" i="0" u="none" strike="noStrike" kern="1200" cap="none" dirty="0">
              <a:solidFill>
                <a:schemeClr val="tx1"/>
              </a:solidFill>
              <a:effectLst/>
              <a:latin typeface="+mn-lt"/>
              <a:ea typeface="Calibri"/>
              <a:cs typeface="Calibri"/>
              <a:sym typeface="Calibri"/>
            </a:endParaRP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a:solidFill>
                  <a:schemeClr val="dk1"/>
                </a:solidFill>
                <a:latin typeface="+mn-lt"/>
                <a:ea typeface="Calibri"/>
                <a:cs typeface="Calibri"/>
                <a:sym typeface="Calibri"/>
              </a:rPr>
              <a:t>vocab set: pueblo [244]; </a:t>
            </a:r>
            <a:r>
              <a:rPr lang="en-GB" sz="1200" b="0" i="0" dirty="0" err="1">
                <a:solidFill>
                  <a:schemeClr val="dk1"/>
                </a:solidFill>
                <a:latin typeface="+mn-lt"/>
                <a:ea typeface="Calibri"/>
                <a:cs typeface="Calibri"/>
                <a:sym typeface="Calibri"/>
              </a:rPr>
              <a:t>equipo</a:t>
            </a:r>
            <a:r>
              <a:rPr lang="en-GB" sz="1200" b="0" i="0" dirty="0">
                <a:solidFill>
                  <a:schemeClr val="dk1"/>
                </a:solidFill>
                <a:latin typeface="+mn-lt"/>
                <a:ea typeface="Calibri"/>
                <a:cs typeface="Calibri"/>
                <a:sym typeface="Calibri"/>
              </a:rPr>
              <a:t> [373]; </a:t>
            </a:r>
            <a:r>
              <a:rPr lang="en-GB" sz="1200" b="0" i="0" dirty="0" err="1">
                <a:solidFill>
                  <a:schemeClr val="dk1"/>
                </a:solidFill>
                <a:latin typeface="+mn-lt"/>
                <a:ea typeface="Calibri"/>
                <a:cs typeface="Calibri"/>
                <a:sym typeface="Calibri"/>
              </a:rPr>
              <a:t>trabajo</a:t>
            </a:r>
            <a:r>
              <a:rPr lang="en-GB" sz="1200" b="0" i="0" dirty="0">
                <a:solidFill>
                  <a:schemeClr val="dk1"/>
                </a:solidFill>
                <a:latin typeface="+mn-lt"/>
                <a:ea typeface="Calibri"/>
                <a:cs typeface="Calibri"/>
                <a:sym typeface="Calibri"/>
              </a:rPr>
              <a:t> [152]; </a:t>
            </a:r>
            <a:r>
              <a:rPr lang="en-GB" sz="1200" b="0" i="0" dirty="0" err="1">
                <a:solidFill>
                  <a:schemeClr val="dk1"/>
                </a:solidFill>
                <a:latin typeface="+mn-lt"/>
                <a:ea typeface="Calibri"/>
                <a:cs typeface="Calibri"/>
                <a:sym typeface="Calibri"/>
              </a:rPr>
              <a:t>edificio</a:t>
            </a:r>
            <a:r>
              <a:rPr lang="en-GB" sz="1200" b="0" i="0" dirty="0">
                <a:solidFill>
                  <a:schemeClr val="dk1"/>
                </a:solidFill>
                <a:latin typeface="+mn-lt"/>
                <a:ea typeface="Calibri"/>
                <a:cs typeface="Calibri"/>
                <a:sym typeface="Calibri"/>
              </a:rPr>
              <a:t> [857]; </a:t>
            </a:r>
            <a:r>
              <a:rPr lang="en-GB" sz="1200" b="0" i="0" dirty="0" err="1">
                <a:solidFill>
                  <a:schemeClr val="dk1"/>
                </a:solidFill>
                <a:latin typeface="+mn-lt"/>
                <a:ea typeface="Calibri"/>
                <a:cs typeface="Calibri"/>
                <a:sym typeface="Calibri"/>
              </a:rPr>
              <a:t>plato</a:t>
            </a:r>
            <a:r>
              <a:rPr lang="en-GB" sz="1200" b="0" i="0" dirty="0">
                <a:solidFill>
                  <a:schemeClr val="dk1"/>
                </a:solidFill>
                <a:latin typeface="+mn-lt"/>
                <a:ea typeface="Calibri"/>
                <a:cs typeface="Calibri"/>
                <a:sym typeface="Calibri"/>
              </a:rPr>
              <a:t> [1808]; </a:t>
            </a:r>
            <a:r>
              <a:rPr lang="en-GB" sz="1200" b="0" i="0" dirty="0" err="1">
                <a:solidFill>
                  <a:schemeClr val="dk1"/>
                </a:solidFill>
                <a:latin typeface="+mn-lt"/>
                <a:ea typeface="Calibri"/>
                <a:cs typeface="Calibri"/>
                <a:sym typeface="Calibri"/>
              </a:rPr>
              <a:t>familia</a:t>
            </a:r>
            <a:r>
              <a:rPr lang="en-GB" sz="1200" b="0" i="0" dirty="0">
                <a:solidFill>
                  <a:schemeClr val="dk1"/>
                </a:solidFill>
                <a:latin typeface="+mn-lt"/>
                <a:ea typeface="Calibri"/>
                <a:cs typeface="Calibri"/>
                <a:sym typeface="Calibri"/>
              </a:rPr>
              <a:t> [233]; </a:t>
            </a:r>
            <a:r>
              <a:rPr lang="en-GB" sz="1200" b="0" i="0" dirty="0" err="1">
                <a:solidFill>
                  <a:schemeClr val="dk1"/>
                </a:solidFill>
                <a:latin typeface="+mn-lt"/>
                <a:ea typeface="Calibri"/>
                <a:cs typeface="Calibri"/>
                <a:sym typeface="Calibri"/>
              </a:rPr>
              <a:t>película</a:t>
            </a:r>
            <a:r>
              <a:rPr lang="en-GB" sz="1200" b="0" i="0" dirty="0">
                <a:solidFill>
                  <a:schemeClr val="dk1"/>
                </a:solidFill>
                <a:latin typeface="+mn-lt"/>
                <a:ea typeface="Calibri"/>
                <a:cs typeface="Calibri"/>
                <a:sym typeface="Calibri"/>
              </a:rPr>
              <a:t> [543]; vista [408]; </a:t>
            </a:r>
            <a:r>
              <a:rPr lang="en-GB" sz="1200" b="0" i="0" dirty="0" err="1">
                <a:solidFill>
                  <a:schemeClr val="dk1"/>
                </a:solidFill>
                <a:latin typeface="+mn-lt"/>
                <a:ea typeface="Calibri"/>
                <a:cs typeface="Calibri"/>
                <a:sym typeface="Calibri"/>
              </a:rPr>
              <a:t>isla</a:t>
            </a:r>
            <a:r>
              <a:rPr lang="en-GB" sz="1200" b="0" i="0" dirty="0">
                <a:solidFill>
                  <a:schemeClr val="dk1"/>
                </a:solidFill>
                <a:latin typeface="+mn-lt"/>
                <a:ea typeface="Calibri"/>
                <a:cs typeface="Calibri"/>
                <a:sym typeface="Calibri"/>
              </a:rPr>
              <a:t> [810]; </a:t>
            </a:r>
            <a:r>
              <a:rPr lang="en-GB" sz="1200" b="0" i="0" dirty="0" err="1">
                <a:solidFill>
                  <a:schemeClr val="dk1"/>
                </a:solidFill>
                <a:latin typeface="+mn-lt"/>
                <a:ea typeface="Calibri"/>
                <a:cs typeface="Calibri"/>
                <a:sym typeface="Calibri"/>
              </a:rPr>
              <a:t>grande</a:t>
            </a:r>
            <a:r>
              <a:rPr lang="en-GB" sz="1200" b="0" i="0" dirty="0">
                <a:solidFill>
                  <a:schemeClr val="dk1"/>
                </a:solidFill>
                <a:latin typeface="+mn-lt"/>
                <a:ea typeface="Calibri"/>
                <a:cs typeface="Calibri"/>
                <a:sym typeface="Calibri"/>
              </a:rPr>
              <a:t> [66]; </a:t>
            </a:r>
            <a:r>
              <a:rPr lang="en-GB" sz="1200" b="0" i="0" dirty="0" err="1">
                <a:solidFill>
                  <a:schemeClr val="dk1"/>
                </a:solidFill>
                <a:latin typeface="+mn-lt"/>
                <a:ea typeface="Calibri"/>
                <a:cs typeface="Calibri"/>
                <a:sym typeface="Calibri"/>
              </a:rPr>
              <a:t>interesante</a:t>
            </a:r>
            <a:r>
              <a:rPr lang="en-GB" sz="1200" b="0" i="0" dirty="0">
                <a:solidFill>
                  <a:schemeClr val="dk1"/>
                </a:solidFill>
                <a:latin typeface="+mn-lt"/>
                <a:ea typeface="Calibri"/>
                <a:cs typeface="Calibri"/>
                <a:sym typeface="Calibri"/>
              </a:rPr>
              <a:t> [616];</a:t>
            </a: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revisited</a:t>
            </a:r>
            <a:r>
              <a:rPr lang="en-GB" sz="1200" b="1" i="0" u="none" strike="noStrike" kern="1200" cap="none" dirty="0">
                <a:solidFill>
                  <a:schemeClr val="tx1"/>
                </a:solidFill>
                <a:effectLst/>
                <a:latin typeface="+mn-lt"/>
                <a:ea typeface="Calibri"/>
                <a:cs typeface="Calibri"/>
                <a:sym typeface="Calibri"/>
              </a:rPr>
              <a:t> this week (1 is the most common word in Spanish):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a:solidFill>
                  <a:schemeClr val="dk1"/>
                </a:solidFill>
                <a:latin typeface="+mn-lt"/>
                <a:ea typeface="Calibri"/>
                <a:cs typeface="Calibri"/>
                <a:sym typeface="Calibri"/>
              </a:rPr>
              <a:t>1.2, week 3 hay [13]; mesa [525]; </a:t>
            </a:r>
            <a:r>
              <a:rPr lang="en-GB" sz="1200" b="0" i="0" dirty="0" err="1">
                <a:solidFill>
                  <a:schemeClr val="dk1"/>
                </a:solidFill>
                <a:latin typeface="+mn-lt"/>
                <a:ea typeface="Calibri"/>
                <a:cs typeface="Calibri"/>
                <a:sym typeface="Calibri"/>
              </a:rPr>
              <a:t>silla</a:t>
            </a:r>
            <a:r>
              <a:rPr lang="en-GB" sz="1200" b="0" i="0" dirty="0">
                <a:solidFill>
                  <a:schemeClr val="dk1"/>
                </a:solidFill>
                <a:latin typeface="+mn-lt"/>
                <a:ea typeface="Calibri"/>
                <a:cs typeface="Calibri"/>
                <a:sym typeface="Calibri"/>
              </a:rPr>
              <a:t> [1271]; </a:t>
            </a:r>
            <a:r>
              <a:rPr lang="en-GB" sz="1200" b="0" i="0" dirty="0" err="1">
                <a:solidFill>
                  <a:schemeClr val="dk1"/>
                </a:solidFill>
                <a:latin typeface="+mn-lt"/>
                <a:ea typeface="Calibri"/>
                <a:cs typeface="Calibri"/>
                <a:sym typeface="Calibri"/>
              </a:rPr>
              <a:t>ventana</a:t>
            </a:r>
            <a:r>
              <a:rPr lang="en-GB" sz="1200" b="0" i="0" dirty="0">
                <a:solidFill>
                  <a:schemeClr val="dk1"/>
                </a:solidFill>
                <a:latin typeface="+mn-lt"/>
                <a:ea typeface="Calibri"/>
                <a:cs typeface="Calibri"/>
                <a:sym typeface="Calibri"/>
              </a:rPr>
              <a:t> [752]; </a:t>
            </a:r>
            <a:r>
              <a:rPr lang="en-GB" sz="1200" b="0" i="0" dirty="0" err="1">
                <a:solidFill>
                  <a:schemeClr val="dk1"/>
                </a:solidFill>
                <a:latin typeface="+mn-lt"/>
                <a:ea typeface="Calibri"/>
                <a:cs typeface="Calibri"/>
                <a:sym typeface="Calibri"/>
              </a:rPr>
              <a:t>puerta</a:t>
            </a:r>
            <a:r>
              <a:rPr lang="en-GB" sz="1200" b="0" i="0" dirty="0">
                <a:solidFill>
                  <a:schemeClr val="dk1"/>
                </a:solidFill>
                <a:latin typeface="+mn-lt"/>
                <a:ea typeface="Calibri"/>
                <a:cs typeface="Calibri"/>
                <a:sym typeface="Calibri"/>
              </a:rPr>
              <a:t> [274]; </a:t>
            </a:r>
            <a:r>
              <a:rPr lang="en-GB" sz="1200" b="0" i="0" dirty="0" err="1">
                <a:solidFill>
                  <a:schemeClr val="dk1"/>
                </a:solidFill>
                <a:latin typeface="+mn-lt"/>
                <a:ea typeface="Calibri"/>
                <a:cs typeface="Calibri"/>
                <a:sym typeface="Calibri"/>
              </a:rPr>
              <a:t>chica</a:t>
            </a:r>
            <a:r>
              <a:rPr lang="en-GB" sz="1200" b="0" i="0" dirty="0">
                <a:solidFill>
                  <a:schemeClr val="dk1"/>
                </a:solidFill>
                <a:latin typeface="+mn-lt"/>
                <a:ea typeface="Calibri"/>
                <a:cs typeface="Calibri"/>
                <a:sym typeface="Calibri"/>
              </a:rPr>
              <a:t> [1129]; persona [108]; </a:t>
            </a:r>
            <a:r>
              <a:rPr lang="en-GB" sz="1200" b="0" i="0" dirty="0" err="1">
                <a:solidFill>
                  <a:schemeClr val="dk1"/>
                </a:solidFill>
                <a:latin typeface="+mn-lt"/>
                <a:ea typeface="Calibri"/>
                <a:cs typeface="Calibri"/>
                <a:sym typeface="Calibri"/>
              </a:rPr>
              <a:t>chico</a:t>
            </a:r>
            <a:r>
              <a:rPr lang="en-GB" sz="1200" b="0" i="0" dirty="0">
                <a:solidFill>
                  <a:schemeClr val="dk1"/>
                </a:solidFill>
                <a:latin typeface="+mn-lt"/>
                <a:ea typeface="Calibri"/>
                <a:cs typeface="Calibri"/>
                <a:sym typeface="Calibri"/>
              </a:rPr>
              <a:t> [727]; </a:t>
            </a:r>
            <a:r>
              <a:rPr lang="en-GB" sz="1200" b="0" i="0" dirty="0" err="1">
                <a:solidFill>
                  <a:schemeClr val="dk1"/>
                </a:solidFill>
                <a:latin typeface="+mn-lt"/>
                <a:ea typeface="Calibri"/>
                <a:cs typeface="Calibri"/>
                <a:sym typeface="Calibri"/>
              </a:rPr>
              <a:t>aquí</a:t>
            </a:r>
            <a:r>
              <a:rPr lang="en-GB" sz="1200" b="0" i="0" dirty="0">
                <a:solidFill>
                  <a:schemeClr val="dk1"/>
                </a:solidFill>
                <a:latin typeface="+mn-lt"/>
                <a:ea typeface="Calibri"/>
                <a:cs typeface="Calibri"/>
                <a:sym typeface="Calibri"/>
              </a:rPr>
              <a:t> [130]; </a:t>
            </a:r>
            <a:r>
              <a:rPr lang="en-GB" sz="1200" b="0" i="0" dirty="0" err="1">
                <a:solidFill>
                  <a:schemeClr val="dk1"/>
                </a:solidFill>
                <a:latin typeface="+mn-lt"/>
                <a:ea typeface="Calibri"/>
                <a:cs typeface="Calibri"/>
                <a:sym typeface="Calibri"/>
              </a:rPr>
              <a:t>allí</a:t>
            </a:r>
            <a:r>
              <a:rPr lang="en-GB" sz="1200" b="0" i="0" dirty="0">
                <a:solidFill>
                  <a:schemeClr val="dk1"/>
                </a:solidFill>
                <a:latin typeface="+mn-lt"/>
                <a:ea typeface="Calibri"/>
                <a:cs typeface="Calibri"/>
                <a:sym typeface="Calibri"/>
              </a:rPr>
              <a:t> [197]; </a:t>
            </a:r>
            <a:r>
              <a:rPr lang="en-GB" sz="1200" b="0" i="0" dirty="0" err="1">
                <a:solidFill>
                  <a:schemeClr val="dk1"/>
                </a:solidFill>
                <a:latin typeface="+mn-lt"/>
                <a:ea typeface="Calibri"/>
                <a:cs typeface="Calibri"/>
                <a:sym typeface="Calibri"/>
              </a:rPr>
              <a:t>clase</a:t>
            </a:r>
            <a:r>
              <a:rPr lang="en-GB" sz="1200" b="0" i="0" dirty="0">
                <a:solidFill>
                  <a:schemeClr val="dk1"/>
                </a:solidFill>
                <a:latin typeface="+mn-lt"/>
                <a:ea typeface="Calibri"/>
                <a:cs typeface="Calibri"/>
                <a:sym typeface="Calibri"/>
              </a:rPr>
              <a:t> [320]; </a:t>
            </a:r>
            <a:r>
              <a:rPr lang="en-GB" sz="1200" b="0" i="0" dirty="0" err="1">
                <a:solidFill>
                  <a:schemeClr val="dk1"/>
                </a:solidFill>
                <a:latin typeface="+mn-lt"/>
                <a:ea typeface="Calibri"/>
                <a:cs typeface="Calibri"/>
                <a:sym typeface="Calibri"/>
              </a:rPr>
              <a:t>por</a:t>
            </a:r>
            <a:r>
              <a:rPr lang="en-GB" sz="1200" b="0" i="0" dirty="0">
                <a:solidFill>
                  <a:schemeClr val="dk1"/>
                </a:solidFill>
                <a:latin typeface="+mn-lt"/>
                <a:ea typeface="Calibri"/>
                <a:cs typeface="Calibri"/>
                <a:sym typeface="Calibri"/>
              </a:rPr>
              <a:t> </a:t>
            </a:r>
            <a:r>
              <a:rPr lang="en-GB" sz="1200" b="0" i="0" dirty="0" err="1">
                <a:solidFill>
                  <a:schemeClr val="dk1"/>
                </a:solidFill>
                <a:latin typeface="+mn-lt"/>
                <a:ea typeface="Calibri"/>
                <a:cs typeface="Calibri"/>
                <a:sym typeface="Calibri"/>
              </a:rPr>
              <a:t>ejemplo</a:t>
            </a:r>
            <a:r>
              <a:rPr lang="en-GB" sz="1200" b="0" i="0" dirty="0">
                <a:solidFill>
                  <a:schemeClr val="dk1"/>
                </a:solidFill>
                <a:latin typeface="+mn-lt"/>
                <a:ea typeface="Calibri"/>
                <a:cs typeface="Calibri"/>
                <a:sym typeface="Calibri"/>
              </a:rPr>
              <a:t> [</a:t>
            </a:r>
            <a:r>
              <a:rPr lang="en-GB" sz="1200" b="0" i="0" dirty="0" err="1">
                <a:solidFill>
                  <a:schemeClr val="dk1"/>
                </a:solidFill>
                <a:latin typeface="+mn-lt"/>
                <a:ea typeface="Calibri"/>
                <a:cs typeface="Calibri"/>
                <a:sym typeface="Calibri"/>
              </a:rPr>
              <a:t>ejemplo</a:t>
            </a:r>
            <a:r>
              <a:rPr lang="en-GB" sz="1200" b="0" i="0" dirty="0">
                <a:solidFill>
                  <a:schemeClr val="dk1"/>
                </a:solidFill>
                <a:latin typeface="+mn-lt"/>
                <a:ea typeface="Calibri"/>
                <a:cs typeface="Calibri"/>
                <a:sym typeface="Calibri"/>
              </a:rPr>
              <a:t> - 187]</a:t>
            </a: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a:solidFill>
                  <a:schemeClr val="dk1"/>
                </a:solidFill>
                <a:latin typeface="+mn-lt"/>
                <a:ea typeface="Calibri"/>
                <a:cs typeface="Calibri"/>
                <a:sym typeface="Calibri"/>
              </a:rPr>
              <a:t>1.1, week 4 </a:t>
            </a:r>
            <a:r>
              <a:rPr lang="en-GB" sz="1200" b="0" i="0" dirty="0" err="1">
                <a:solidFill>
                  <a:schemeClr val="dk1"/>
                </a:solidFill>
                <a:latin typeface="+mn-lt"/>
                <a:ea typeface="Calibri"/>
                <a:cs typeface="Calibri"/>
                <a:sym typeface="Calibri"/>
              </a:rPr>
              <a:t>tener</a:t>
            </a:r>
            <a:r>
              <a:rPr lang="en-GB" sz="1200" b="0" i="0" dirty="0">
                <a:solidFill>
                  <a:schemeClr val="dk1"/>
                </a:solidFill>
                <a:latin typeface="+mn-lt"/>
                <a:ea typeface="Calibri"/>
                <a:cs typeface="Calibri"/>
                <a:sym typeface="Calibri"/>
              </a:rPr>
              <a:t> [19]; </a:t>
            </a:r>
            <a:r>
              <a:rPr lang="en-GB" sz="1200" b="0" i="0" dirty="0" err="1">
                <a:solidFill>
                  <a:schemeClr val="dk1"/>
                </a:solidFill>
                <a:latin typeface="+mn-lt"/>
                <a:ea typeface="Calibri"/>
                <a:cs typeface="Calibri"/>
                <a:sym typeface="Calibri"/>
              </a:rPr>
              <a:t>tengo</a:t>
            </a:r>
            <a:r>
              <a:rPr lang="en-GB" sz="1200" b="0" i="0" dirty="0">
                <a:solidFill>
                  <a:schemeClr val="dk1"/>
                </a:solidFill>
                <a:latin typeface="+mn-lt"/>
                <a:ea typeface="Calibri"/>
                <a:cs typeface="Calibri"/>
                <a:sym typeface="Calibri"/>
              </a:rPr>
              <a:t>; </a:t>
            </a:r>
            <a:r>
              <a:rPr lang="en-GB" sz="1200" b="0" i="0" dirty="0" err="1">
                <a:solidFill>
                  <a:schemeClr val="dk1"/>
                </a:solidFill>
                <a:latin typeface="+mn-lt"/>
                <a:ea typeface="Calibri"/>
                <a:cs typeface="Calibri"/>
                <a:sym typeface="Calibri"/>
              </a:rPr>
              <a:t>tiene</a:t>
            </a:r>
            <a:r>
              <a:rPr lang="en-GB" sz="1200" b="0" i="0" dirty="0">
                <a:solidFill>
                  <a:schemeClr val="dk1"/>
                </a:solidFill>
                <a:latin typeface="+mn-lt"/>
                <a:ea typeface="Calibri"/>
                <a:cs typeface="Calibri"/>
                <a:sym typeface="Calibri"/>
              </a:rPr>
              <a:t>; </a:t>
            </a:r>
            <a:r>
              <a:rPr lang="en-GB" sz="1200" b="0" i="0" dirty="0" err="1">
                <a:solidFill>
                  <a:schemeClr val="dk1"/>
                </a:solidFill>
                <a:latin typeface="+mn-lt"/>
                <a:ea typeface="Calibri"/>
                <a:cs typeface="Calibri"/>
                <a:sym typeface="Calibri"/>
              </a:rPr>
              <a:t>tienes</a:t>
            </a:r>
            <a:r>
              <a:rPr lang="en-GB" sz="1200" b="0" i="0" dirty="0">
                <a:solidFill>
                  <a:schemeClr val="dk1"/>
                </a:solidFill>
                <a:latin typeface="+mn-lt"/>
                <a:ea typeface="Calibri"/>
                <a:cs typeface="Calibri"/>
                <a:sym typeface="Calibri"/>
              </a:rPr>
              <a:t>; </a:t>
            </a:r>
            <a:r>
              <a:rPr lang="en-GB" sz="1200" b="0" i="0" dirty="0" err="1">
                <a:solidFill>
                  <a:schemeClr val="dk1"/>
                </a:solidFill>
                <a:latin typeface="+mn-lt"/>
                <a:ea typeface="Calibri"/>
                <a:cs typeface="Calibri"/>
                <a:sym typeface="Calibri"/>
              </a:rPr>
              <a:t>moneda</a:t>
            </a:r>
            <a:r>
              <a:rPr lang="en-GB" sz="1200" b="0" i="0" dirty="0">
                <a:solidFill>
                  <a:schemeClr val="dk1"/>
                </a:solidFill>
                <a:latin typeface="+mn-lt"/>
                <a:ea typeface="Calibri"/>
                <a:cs typeface="Calibri"/>
                <a:sym typeface="Calibri"/>
              </a:rPr>
              <a:t> [1577]; </a:t>
            </a:r>
            <a:r>
              <a:rPr lang="en-GB" sz="1200" b="0" i="0" dirty="0" err="1">
                <a:solidFill>
                  <a:schemeClr val="dk1"/>
                </a:solidFill>
                <a:latin typeface="+mn-lt"/>
                <a:ea typeface="Calibri"/>
                <a:cs typeface="Calibri"/>
                <a:sym typeface="Calibri"/>
              </a:rPr>
              <a:t>cama</a:t>
            </a:r>
            <a:r>
              <a:rPr lang="en-GB" sz="1200" b="0" i="0" dirty="0">
                <a:solidFill>
                  <a:schemeClr val="dk1"/>
                </a:solidFill>
                <a:latin typeface="+mn-lt"/>
                <a:ea typeface="Calibri"/>
                <a:cs typeface="Calibri"/>
                <a:sym typeface="Calibri"/>
              </a:rPr>
              <a:t> [609]; casa [106]; </a:t>
            </a:r>
            <a:r>
              <a:rPr lang="en-GB" sz="1200" b="0" i="0" dirty="0" err="1">
                <a:solidFill>
                  <a:schemeClr val="dk1"/>
                </a:solidFill>
                <a:latin typeface="+mn-lt"/>
                <a:ea typeface="Calibri"/>
                <a:cs typeface="Calibri"/>
                <a:sym typeface="Calibri"/>
              </a:rPr>
              <a:t>cámara</a:t>
            </a:r>
            <a:r>
              <a:rPr lang="en-GB" sz="1200" b="0" i="0" dirty="0">
                <a:solidFill>
                  <a:schemeClr val="dk1"/>
                </a:solidFill>
                <a:latin typeface="+mn-lt"/>
                <a:ea typeface="Calibri"/>
                <a:cs typeface="Calibri"/>
                <a:sym typeface="Calibri"/>
              </a:rPr>
              <a:t> [903]; </a:t>
            </a:r>
            <a:r>
              <a:rPr lang="en-GB" sz="1200" b="0" i="0" dirty="0" err="1">
                <a:solidFill>
                  <a:schemeClr val="dk1"/>
                </a:solidFill>
                <a:latin typeface="+mn-lt"/>
                <a:ea typeface="Calibri"/>
                <a:cs typeface="Calibri"/>
                <a:sym typeface="Calibri"/>
              </a:rPr>
              <a:t>bicicleta</a:t>
            </a:r>
            <a:r>
              <a:rPr lang="en-GB" sz="1200" b="0" i="0" dirty="0">
                <a:solidFill>
                  <a:schemeClr val="dk1"/>
                </a:solidFill>
                <a:latin typeface="+mn-lt"/>
                <a:ea typeface="Calibri"/>
                <a:cs typeface="Calibri"/>
                <a:sym typeface="Calibri"/>
              </a:rPr>
              <a:t> [3684]; </a:t>
            </a:r>
            <a:r>
              <a:rPr lang="en-GB" sz="1200" b="0" i="0" dirty="0" err="1">
                <a:solidFill>
                  <a:schemeClr val="dk1"/>
                </a:solidFill>
                <a:latin typeface="+mn-lt"/>
                <a:ea typeface="Calibri"/>
                <a:cs typeface="Calibri"/>
                <a:sym typeface="Calibri"/>
              </a:rPr>
              <a:t>libro</a:t>
            </a:r>
            <a:r>
              <a:rPr lang="en-GB" sz="1200" b="0" i="0" dirty="0">
                <a:solidFill>
                  <a:schemeClr val="dk1"/>
                </a:solidFill>
                <a:latin typeface="+mn-lt"/>
                <a:ea typeface="Calibri"/>
                <a:cs typeface="Calibri"/>
                <a:sym typeface="Calibri"/>
              </a:rPr>
              <a:t> [230]; </a:t>
            </a:r>
            <a:r>
              <a:rPr lang="en-GB" sz="1200" b="0" i="0" dirty="0" err="1">
                <a:solidFill>
                  <a:schemeClr val="dk1"/>
                </a:solidFill>
                <a:latin typeface="+mn-lt"/>
                <a:ea typeface="Calibri"/>
                <a:cs typeface="Calibri"/>
                <a:sym typeface="Calibri"/>
              </a:rPr>
              <a:t>barco</a:t>
            </a:r>
            <a:r>
              <a:rPr lang="en-GB" sz="1200" b="0" i="0" dirty="0">
                <a:solidFill>
                  <a:schemeClr val="dk1"/>
                </a:solidFill>
                <a:latin typeface="+mn-lt"/>
                <a:ea typeface="Calibri"/>
                <a:cs typeface="Calibri"/>
                <a:sym typeface="Calibri"/>
              </a:rPr>
              <a:t> [1384]; </a:t>
            </a:r>
            <a:r>
              <a:rPr lang="en-GB" sz="1200" b="0" i="0" dirty="0" err="1">
                <a:solidFill>
                  <a:schemeClr val="dk1"/>
                </a:solidFill>
                <a:latin typeface="+mn-lt"/>
                <a:ea typeface="Calibri"/>
                <a:cs typeface="Calibri"/>
                <a:sym typeface="Calibri"/>
              </a:rPr>
              <a:t>bolígrafo</a:t>
            </a:r>
            <a:r>
              <a:rPr lang="en-GB" sz="1200" b="0" i="0" dirty="0">
                <a:solidFill>
                  <a:schemeClr val="dk1"/>
                </a:solidFill>
                <a:latin typeface="+mn-lt"/>
                <a:ea typeface="Calibri"/>
                <a:cs typeface="Calibri"/>
                <a:sym typeface="Calibri"/>
              </a:rPr>
              <a:t> [&gt;5000]; </a:t>
            </a:r>
            <a:r>
              <a:rPr lang="en-GB" sz="1200" b="0" i="0" dirty="0" err="1">
                <a:solidFill>
                  <a:schemeClr val="dk1"/>
                </a:solidFill>
                <a:latin typeface="+mn-lt"/>
                <a:ea typeface="Calibri"/>
                <a:cs typeface="Calibri"/>
                <a:sym typeface="Calibri"/>
              </a:rPr>
              <a:t>gato</a:t>
            </a:r>
            <a:r>
              <a:rPr lang="en-GB" sz="1200" b="0" i="0" dirty="0">
                <a:solidFill>
                  <a:schemeClr val="dk1"/>
                </a:solidFill>
                <a:latin typeface="+mn-lt"/>
                <a:ea typeface="Calibri"/>
                <a:cs typeface="Calibri"/>
                <a:sym typeface="Calibri"/>
              </a:rPr>
              <a:t> [1728]; ¿</a:t>
            </a:r>
            <a:r>
              <a:rPr lang="en-GB" sz="1200" b="0" i="0" dirty="0" err="1">
                <a:solidFill>
                  <a:schemeClr val="dk1"/>
                </a:solidFill>
                <a:latin typeface="+mn-lt"/>
                <a:ea typeface="Calibri"/>
                <a:cs typeface="Calibri"/>
                <a:sym typeface="Calibri"/>
              </a:rPr>
              <a:t>qué</a:t>
            </a:r>
            <a:r>
              <a:rPr lang="en-GB" sz="1200" b="0" i="0" dirty="0">
                <a:solidFill>
                  <a:schemeClr val="dk1"/>
                </a:solidFill>
                <a:latin typeface="+mn-lt"/>
                <a:ea typeface="Calibri"/>
                <a:cs typeface="Calibri"/>
                <a:sym typeface="Calibri"/>
              </a:rPr>
              <a:t>? [50]; nuevo [94]; un/a [6]; lee [209]; </a:t>
            </a:r>
            <a:r>
              <a:rPr lang="en-GB" sz="1200" b="0" i="0" dirty="0" err="1">
                <a:solidFill>
                  <a:schemeClr val="dk1"/>
                </a:solidFill>
                <a:latin typeface="+mn-lt"/>
                <a:ea typeface="Calibri"/>
                <a:cs typeface="Calibri"/>
                <a:sym typeface="Calibri"/>
              </a:rPr>
              <a:t>frase</a:t>
            </a:r>
            <a:r>
              <a:rPr lang="en-GB" sz="1200" b="0" i="0" dirty="0">
                <a:solidFill>
                  <a:schemeClr val="dk1"/>
                </a:solidFill>
                <a:latin typeface="+mn-lt"/>
                <a:ea typeface="Calibri"/>
                <a:cs typeface="Calibri"/>
                <a:sym typeface="Calibri"/>
              </a:rPr>
              <a:t> [1036]; </a:t>
            </a:r>
            <a:r>
              <a:rPr lang="en-GB" sz="1200" b="0" i="0" dirty="0" err="1">
                <a:solidFill>
                  <a:schemeClr val="dk1"/>
                </a:solidFill>
                <a:latin typeface="+mn-lt"/>
                <a:ea typeface="Calibri"/>
                <a:cs typeface="Calibri"/>
                <a:sym typeface="Calibri"/>
              </a:rPr>
              <a:t>letra</a:t>
            </a:r>
            <a:r>
              <a:rPr lang="en-GB" sz="1200" b="0" i="0" dirty="0">
                <a:solidFill>
                  <a:schemeClr val="dk1"/>
                </a:solidFill>
                <a:latin typeface="+mn-lt"/>
                <a:ea typeface="Calibri"/>
                <a:cs typeface="Calibri"/>
                <a:sym typeface="Calibri"/>
              </a:rPr>
              <a:t> [977]</a:t>
            </a: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endParaRPr lang="en-GB" sz="1200" b="0" i="0" dirty="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a:solidFill>
                  <a:schemeClr val="dk1"/>
                </a:solidFill>
                <a:latin typeface="+mn-lt"/>
                <a:ea typeface="Calibri"/>
                <a:cs typeface="Calibri"/>
                <a:sym typeface="Calibri"/>
              </a:rPr>
              <a:t>PLEASE REMOVE THESE NOTES FROM LESSON MATERIALS</a:t>
            </a:r>
          </a:p>
          <a:p>
            <a:pPr marL="0" lvl="0" indent="0" algn="l" rtl="0">
              <a:spcBef>
                <a:spcPts val="0"/>
              </a:spcBef>
              <a:spcAft>
                <a:spcPts val="0"/>
              </a:spcAft>
              <a:buNone/>
            </a:pPr>
            <a:r>
              <a:rPr lang="en-GB" sz="1200" b="0" i="0" dirty="0">
                <a:solidFill>
                  <a:schemeClr val="dk1"/>
                </a:solidFill>
                <a:latin typeface="+mn-lt"/>
                <a:ea typeface="Calibri"/>
                <a:cs typeface="Calibri"/>
                <a:sym typeface="Calibri"/>
              </a:rPr>
              <a:t>1/ The main title of the sequence on this title slide is the context/purpose of language use (function). This is in larger font (</a:t>
            </a:r>
            <a:r>
              <a:rPr lang="en-GB" sz="1200" b="1" i="0" dirty="0">
                <a:solidFill>
                  <a:schemeClr val="dk1"/>
                </a:solidFill>
                <a:latin typeface="+mn-lt"/>
                <a:ea typeface="Calibri"/>
                <a:cs typeface="Calibri"/>
                <a:sym typeface="Calibri"/>
              </a:rPr>
              <a:t>about 40pt</a:t>
            </a:r>
            <a:r>
              <a:rPr lang="en-GB" sz="1200" b="0" i="0" dirty="0">
                <a:solidFill>
                  <a:schemeClr val="dk1"/>
                </a:solidFill>
                <a:latin typeface="+mn-lt"/>
                <a:ea typeface="Calibri"/>
                <a:cs typeface="Calibri"/>
                <a:sym typeface="Calibri"/>
              </a:rPr>
              <a:t>), the grammar point in smaller font below </a:t>
            </a:r>
            <a:r>
              <a:rPr lang="en-GB" sz="1200" b="1" i="0" dirty="0">
                <a:solidFill>
                  <a:schemeClr val="dk1"/>
                </a:solidFill>
                <a:latin typeface="+mn-lt"/>
                <a:ea typeface="Calibri"/>
                <a:cs typeface="Calibri"/>
                <a:sym typeface="Calibri"/>
              </a:rPr>
              <a:t>(about 28 </a:t>
            </a:r>
            <a:r>
              <a:rPr lang="en-GB" sz="1200" b="1" i="0" dirty="0" err="1">
                <a:solidFill>
                  <a:schemeClr val="dk1"/>
                </a:solidFill>
                <a:latin typeface="+mn-lt"/>
                <a:ea typeface="Calibri"/>
                <a:cs typeface="Calibri"/>
                <a:sym typeface="Calibri"/>
              </a:rPr>
              <a:t>pt</a:t>
            </a:r>
            <a:r>
              <a:rPr lang="en-GB" sz="1200" b="1" i="0" dirty="0">
                <a:solidFill>
                  <a:schemeClr val="dk1"/>
                </a:solidFill>
                <a:latin typeface="+mn-lt"/>
                <a:ea typeface="Calibri"/>
                <a:cs typeface="Calibri"/>
                <a:sym typeface="Calibri"/>
              </a:rPr>
              <a:t>)  </a:t>
            </a:r>
            <a:br>
              <a:rPr lang="en-GB" sz="1200" b="1" i="0" dirty="0">
                <a:solidFill>
                  <a:schemeClr val="dk1"/>
                </a:solidFill>
                <a:latin typeface="+mn-lt"/>
                <a:ea typeface="Calibri"/>
                <a:cs typeface="Calibri"/>
                <a:sym typeface="Calibri"/>
              </a:rPr>
            </a:br>
            <a:r>
              <a:rPr lang="en-GB" sz="1200" b="0" i="0" dirty="0">
                <a:solidFill>
                  <a:schemeClr val="dk1"/>
                </a:solidFill>
                <a:latin typeface="+mn-lt"/>
                <a:ea typeface="Calibri"/>
                <a:cs typeface="Calibri"/>
                <a:sym typeface="Calibri"/>
              </a:rPr>
              <a:t>2/ At the bottom of the slide we have the year, language, term, week and lesson in a larger font </a:t>
            </a:r>
            <a:r>
              <a:rPr lang="en-GB" sz="1200" b="1" i="0" dirty="0">
                <a:solidFill>
                  <a:schemeClr val="dk1"/>
                </a:solidFill>
                <a:latin typeface="+mn-lt"/>
                <a:ea typeface="Calibri"/>
                <a:cs typeface="Calibri"/>
                <a:sym typeface="Calibri"/>
              </a:rPr>
              <a:t>(18 </a:t>
            </a:r>
            <a:r>
              <a:rPr lang="en-GB" sz="1200" b="1" i="0" dirty="0" err="1">
                <a:solidFill>
                  <a:schemeClr val="dk1"/>
                </a:solidFill>
                <a:latin typeface="+mn-lt"/>
                <a:ea typeface="Calibri"/>
                <a:cs typeface="Calibri"/>
                <a:sym typeface="Calibri"/>
              </a:rPr>
              <a:t>pt</a:t>
            </a:r>
            <a:r>
              <a:rPr lang="en-GB" sz="1200" b="1" i="0" dirty="0">
                <a:solidFill>
                  <a:schemeClr val="dk1"/>
                </a:solidFill>
                <a:latin typeface="+mn-lt"/>
                <a:ea typeface="Calibri"/>
                <a:cs typeface="Calibri"/>
                <a:sym typeface="Calibri"/>
              </a:rPr>
              <a:t>), </a:t>
            </a:r>
            <a:r>
              <a:rPr lang="en-GB" sz="1200" b="0" i="0" dirty="0">
                <a:solidFill>
                  <a:schemeClr val="dk1"/>
                </a:solidFill>
                <a:latin typeface="+mn-lt"/>
                <a:ea typeface="Calibri"/>
                <a:cs typeface="Calibri"/>
                <a:sym typeface="Calibri"/>
              </a:rPr>
              <a:t>and the names below in a smaller font on the</a:t>
            </a:r>
            <a:r>
              <a:rPr lang="en-GB" sz="1200" b="1" i="0" dirty="0">
                <a:solidFill>
                  <a:schemeClr val="dk1"/>
                </a:solidFill>
                <a:latin typeface="+mn-lt"/>
                <a:ea typeface="Calibri"/>
                <a:cs typeface="Calibri"/>
                <a:sym typeface="Calibri"/>
              </a:rPr>
              <a:t> title slide only (14/16 </a:t>
            </a:r>
            <a:r>
              <a:rPr lang="en-GB" sz="1200" b="1" i="0" dirty="0" err="1">
                <a:solidFill>
                  <a:schemeClr val="dk1"/>
                </a:solidFill>
                <a:latin typeface="+mn-lt"/>
                <a:ea typeface="Calibri"/>
                <a:cs typeface="Calibri"/>
                <a:sym typeface="Calibri"/>
              </a:rPr>
              <a:t>pt</a:t>
            </a:r>
            <a:r>
              <a:rPr lang="en-GB" sz="1200" b="1" i="0" dirty="0">
                <a:solidFill>
                  <a:schemeClr val="dk1"/>
                </a:solidFill>
                <a:latin typeface="+mn-lt"/>
                <a:ea typeface="Calibri"/>
                <a:cs typeface="Calibri"/>
                <a:sym typeface="Calibri"/>
              </a:rPr>
              <a:t>)</a:t>
            </a:r>
            <a:br>
              <a:rPr lang="en-GB" sz="1200" b="1" i="0" dirty="0">
                <a:solidFill>
                  <a:schemeClr val="dk1"/>
                </a:solidFill>
                <a:latin typeface="+mn-lt"/>
                <a:ea typeface="Calibri"/>
                <a:cs typeface="Calibri"/>
                <a:sym typeface="Calibri"/>
              </a:rPr>
            </a:br>
            <a:r>
              <a:rPr lang="en-GB" sz="1200" b="1" i="0" dirty="0">
                <a:solidFill>
                  <a:schemeClr val="dk1"/>
                </a:solidFill>
                <a:latin typeface="+mn-lt"/>
                <a:ea typeface="Calibri"/>
                <a:cs typeface="Calibri"/>
                <a:sym typeface="Calibri"/>
              </a:rPr>
              <a:t>Please ensure you update these details.</a:t>
            </a:r>
            <a:br>
              <a:rPr lang="en-GB" sz="1200" b="1" i="0" dirty="0">
                <a:solidFill>
                  <a:schemeClr val="dk1"/>
                </a:solidFill>
                <a:latin typeface="+mn-lt"/>
                <a:ea typeface="Calibri"/>
                <a:cs typeface="Calibri"/>
                <a:sym typeface="Calibri"/>
              </a:rPr>
            </a:br>
            <a:r>
              <a:rPr lang="en-GB" sz="1200" b="0" i="0" dirty="0">
                <a:solidFill>
                  <a:schemeClr val="dk1"/>
                </a:solidFill>
                <a:latin typeface="+mn-lt"/>
                <a:ea typeface="Calibri"/>
                <a:cs typeface="Calibri"/>
                <a:sym typeface="Calibri"/>
              </a:rPr>
              <a:t>3/ Note that this template contains a title slide to insert where lesson 1 ends and lesson 2 starts.</a:t>
            </a:r>
            <a:endParaRPr lang="en-GB" dirty="0"/>
          </a:p>
          <a:p>
            <a:pPr marL="0" lvl="0" indent="0" algn="l" rtl="0">
              <a:spcBef>
                <a:spcPts val="0"/>
              </a:spcBef>
              <a:spcAft>
                <a:spcPts val="0"/>
              </a:spcAft>
              <a:buNone/>
            </a:pPr>
            <a:r>
              <a:rPr lang="en-GB" sz="1200" b="0" i="0" dirty="0">
                <a:solidFill>
                  <a:schemeClr val="dk1"/>
                </a:solidFill>
                <a:latin typeface="+mn-lt"/>
                <a:ea typeface="Calibri"/>
                <a:cs typeface="Calibri"/>
                <a:sym typeface="Calibri"/>
              </a:rPr>
              <a:t>4/ We will not insert separate Phonics / Vocabulary / Grammar dividers in the full lesson resource, but please add an appropriate title slide to the separate PVG resources, when you create them. Note: When you copy/paste the title slide to a new presentation, you need to choose option ‘Keep source formatting’ when you right click to insert it.</a:t>
            </a:r>
            <a:r>
              <a:rPr lang="en-GB" sz="1200" b="1" i="0" dirty="0">
                <a:solidFill>
                  <a:schemeClr val="dk1"/>
                </a:solidFill>
                <a:latin typeface="+mn-lt"/>
                <a:ea typeface="Calibri"/>
                <a:cs typeface="Calibri"/>
                <a:sym typeface="Calibri"/>
              </a:rPr>
              <a:t/>
            </a:r>
            <a:br>
              <a:rPr lang="en-GB" sz="1200" b="1" i="0" dirty="0">
                <a:solidFill>
                  <a:schemeClr val="dk1"/>
                </a:solidFill>
                <a:latin typeface="+mn-lt"/>
                <a:ea typeface="Calibri"/>
                <a:cs typeface="Calibri"/>
                <a:sym typeface="Calibri"/>
              </a:rPr>
            </a:br>
            <a:r>
              <a:rPr lang="en-GB" sz="1200" b="0" i="0" dirty="0">
                <a:solidFill>
                  <a:schemeClr val="dk1"/>
                </a:solidFill>
                <a:latin typeface="+mn-lt"/>
                <a:ea typeface="Calibri"/>
                <a:cs typeface="Calibri"/>
                <a:sym typeface="Calibri"/>
              </a:rPr>
              <a:t>5/ Where it makes sense to do so, name the slide appropriately (e.g. </a:t>
            </a:r>
            <a:r>
              <a:rPr lang="en-GB" sz="1200" b="0" i="0" dirty="0" err="1">
                <a:solidFill>
                  <a:schemeClr val="dk1"/>
                </a:solidFill>
                <a:latin typeface="+mn-lt"/>
                <a:ea typeface="Calibri"/>
                <a:cs typeface="Calibri"/>
                <a:sym typeface="Calibri"/>
              </a:rPr>
              <a:t>Vocabulaire</a:t>
            </a:r>
            <a:r>
              <a:rPr lang="en-GB" sz="1200" b="0" i="0" dirty="0">
                <a:solidFill>
                  <a:schemeClr val="dk1"/>
                </a:solidFill>
                <a:latin typeface="+mn-lt"/>
                <a:ea typeface="Calibri"/>
                <a:cs typeface="Calibri"/>
                <a:sym typeface="Calibri"/>
              </a:rPr>
              <a:t>).  In most cases we will use the L2 for this, using previously taught language.  This is part of a deliberate, planned use of L2 strategy.  (E.g. Was </a:t>
            </a:r>
            <a:r>
              <a:rPr lang="en-GB" sz="1200" b="0" i="0" dirty="0" err="1">
                <a:solidFill>
                  <a:schemeClr val="dk1"/>
                </a:solidFill>
                <a:latin typeface="+mn-lt"/>
                <a:ea typeface="Calibri"/>
                <a:cs typeface="Calibri"/>
                <a:sym typeface="Calibri"/>
              </a:rPr>
              <a:t>ist</a:t>
            </a:r>
            <a:r>
              <a:rPr lang="en-GB" sz="1200" b="0" i="0" dirty="0">
                <a:solidFill>
                  <a:schemeClr val="dk1"/>
                </a:solidFill>
                <a:latin typeface="+mn-lt"/>
                <a:ea typeface="Calibri"/>
                <a:cs typeface="Calibri"/>
                <a:sym typeface="Calibri"/>
              </a:rPr>
              <a:t> das?  What is that? or ¿</a:t>
            </a:r>
            <a:r>
              <a:rPr lang="en-GB" sz="1200" b="0" i="0" dirty="0" err="1">
                <a:solidFill>
                  <a:schemeClr val="dk1"/>
                </a:solidFill>
                <a:latin typeface="+mn-lt"/>
                <a:ea typeface="Calibri"/>
                <a:cs typeface="Calibri"/>
                <a:sym typeface="Calibri"/>
              </a:rPr>
              <a:t>Dónde</a:t>
            </a:r>
            <a:r>
              <a:rPr lang="en-GB" sz="1200" b="0" i="0" dirty="0">
                <a:solidFill>
                  <a:schemeClr val="dk1"/>
                </a:solidFill>
                <a:latin typeface="+mn-lt"/>
                <a:ea typeface="Calibri"/>
                <a:cs typeface="Calibri"/>
                <a:sym typeface="Calibri"/>
              </a:rPr>
              <a:t> </a:t>
            </a:r>
            <a:r>
              <a:rPr lang="en-GB" sz="1200" b="0" i="0" dirty="0" err="1">
                <a:solidFill>
                  <a:schemeClr val="dk1"/>
                </a:solidFill>
                <a:latin typeface="+mn-lt"/>
                <a:ea typeface="Calibri"/>
                <a:cs typeface="Calibri"/>
                <a:sym typeface="Calibri"/>
              </a:rPr>
              <a:t>está</a:t>
            </a:r>
            <a:r>
              <a:rPr lang="en-GB" sz="1200" b="0" i="0" dirty="0">
                <a:solidFill>
                  <a:schemeClr val="dk1"/>
                </a:solidFill>
                <a:latin typeface="+mn-lt"/>
                <a:ea typeface="Calibri"/>
                <a:cs typeface="Calibri"/>
                <a:sym typeface="Calibri"/>
              </a:rPr>
              <a:t>? Where is it?) However, it is paramount that students understand readily any language we put on the slides (whether in L2 or L1) so please consider all use of language carefully. </a:t>
            </a:r>
            <a:endParaRPr lang="en-GB" dirty="0"/>
          </a:p>
          <a:p>
            <a:pPr marL="0" lvl="0" indent="0" algn="l" rtl="0">
              <a:spcBef>
                <a:spcPts val="0"/>
              </a:spcBef>
              <a:spcAft>
                <a:spcPts val="0"/>
              </a:spcAft>
              <a:buNone/>
            </a:pPr>
            <a:r>
              <a:rPr lang="en-GB" sz="1200" b="0" i="0" dirty="0">
                <a:solidFill>
                  <a:schemeClr val="dk1"/>
                </a:solidFill>
                <a:latin typeface="+mn-lt"/>
                <a:ea typeface="Calibri"/>
                <a:cs typeface="Calibri"/>
                <a:sym typeface="Calibri"/>
              </a:rPr>
              <a:t>6/ Top right we label the activity with a mode/modality in L2, where appropriate (e.g. </a:t>
            </a:r>
            <a:r>
              <a:rPr lang="en-GB" sz="1200" b="0" i="0" dirty="0" err="1">
                <a:solidFill>
                  <a:schemeClr val="dk1"/>
                </a:solidFill>
                <a:latin typeface="+mn-lt"/>
                <a:ea typeface="Calibri"/>
                <a:cs typeface="Calibri"/>
                <a:sym typeface="Calibri"/>
              </a:rPr>
              <a:t>escuchar</a:t>
            </a:r>
            <a:r>
              <a:rPr lang="en-GB" sz="1200" b="0" i="0" dirty="0">
                <a:solidFill>
                  <a:schemeClr val="dk1"/>
                </a:solidFill>
                <a:latin typeface="+mn-lt"/>
                <a:ea typeface="Calibri"/>
                <a:cs typeface="Calibri"/>
                <a:sym typeface="Calibri"/>
              </a:rPr>
              <a:t>/ </a:t>
            </a:r>
            <a:r>
              <a:rPr lang="en-GB" sz="1200" b="0" i="0" dirty="0" err="1">
                <a:solidFill>
                  <a:schemeClr val="dk1"/>
                </a:solidFill>
                <a:latin typeface="+mn-lt"/>
                <a:ea typeface="Calibri"/>
                <a:cs typeface="Calibri"/>
                <a:sym typeface="Calibri"/>
              </a:rPr>
              <a:t>écrire</a:t>
            </a:r>
            <a:r>
              <a:rPr lang="en-GB" sz="1200" b="0" i="0" dirty="0">
                <a:solidFill>
                  <a:schemeClr val="dk1"/>
                </a:solidFill>
                <a:latin typeface="+mn-lt"/>
                <a:ea typeface="Calibri"/>
                <a:cs typeface="Calibri"/>
                <a:sym typeface="Calibri"/>
              </a:rPr>
              <a:t>). </a:t>
            </a:r>
          </a:p>
          <a:p>
            <a:pPr marL="0" lvl="0" indent="0" algn="l" rtl="0">
              <a:spcBef>
                <a:spcPts val="0"/>
              </a:spcBef>
              <a:spcAft>
                <a:spcPts val="0"/>
              </a:spcAft>
              <a:buNone/>
            </a:pPr>
            <a:r>
              <a:rPr lang="en-GB" dirty="0"/>
              <a:t>7/ It is impossible to adapt a PPT Master Slide to correctly format a table or a new text box.  For that reason, I’ve created Slide 5 below, which has a prototype table / text box / listening action buttons, which can be copied / pasted onto any slide.  (Delete it from your lesson material if not used, of course).</a:t>
            </a:r>
          </a:p>
          <a:p>
            <a:pPr marL="0" lvl="0" indent="0" algn="l" rtl="0">
              <a:spcBef>
                <a:spcPts val="0"/>
              </a:spcBef>
              <a:spcAft>
                <a:spcPts val="0"/>
              </a:spcAft>
              <a:buNone/>
            </a:pPr>
            <a:r>
              <a:rPr lang="en-GB" dirty="0"/>
              <a:t>8/ This template also includes a homework slide template, for ease.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82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4269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401563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pictures selected are available</a:t>
            </a:r>
            <a:r>
              <a:rPr lang="en-GB" baseline="0" dirty="0"/>
              <a:t> under a Creative Common license, no attribution required.</a:t>
            </a:r>
            <a:br>
              <a:rPr lang="en-GB" baseline="0" dirty="0"/>
            </a:br>
            <a:r>
              <a:rPr lang="en-GB" baseline="0" dirty="0"/>
              <a:t>This is the first 10-minute phonics sequence for the sound ‘e’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‘e’ </a:t>
            </a:r>
            <a:r>
              <a:rPr lang="en-GB" baseline="0" dirty="0"/>
              <a:t>and then present and practise the pronunciation of the </a:t>
            </a:r>
            <a:r>
              <a:rPr lang="en-GB" b="1" baseline="0" dirty="0"/>
              <a:t>source word ‘</a:t>
            </a:r>
            <a:r>
              <a:rPr lang="en-GB" b="1" baseline="0" dirty="0" err="1"/>
              <a:t>elefante</a:t>
            </a:r>
            <a:r>
              <a:rPr lang="en-GB" b="1" baseline="0" dirty="0"/>
              <a: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 to</a:t>
            </a:r>
            <a:r>
              <a:rPr lang="en-GB" baseline="0" dirty="0"/>
              <a:t> extend your arm and swing back your hand, as if it were the end of an elephant trunk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Say and repeat the word.</a:t>
            </a:r>
            <a:br>
              <a:rPr lang="en-GB" baseline="0" dirty="0"/>
            </a:br>
            <a:r>
              <a:rPr lang="en-GB" baseline="0" dirty="0"/>
              <a:t>Ensure pupils know the meaning (use usual routine for this – e.g. ¿</a:t>
            </a:r>
            <a:r>
              <a:rPr lang="en-GB" baseline="0" dirty="0" err="1"/>
              <a:t>Qué</a:t>
            </a:r>
            <a:r>
              <a:rPr lang="en-GB" baseline="0" dirty="0"/>
              <a:t> </a:t>
            </a:r>
            <a:r>
              <a:rPr lang="en-GB" baseline="0" dirty="0" err="1"/>
              <a:t>significa</a:t>
            </a:r>
            <a:r>
              <a:rPr lang="en-GB" baseline="0" dirty="0"/>
              <a:t>’? </a:t>
            </a:r>
            <a:r>
              <a:rPr lang="en-GB" baseline="0" dirty="0" smtClean="0"/>
              <a:t>‘</a:t>
            </a:r>
            <a:r>
              <a:rPr lang="en-GB" baseline="0" dirty="0" err="1" smtClean="0"/>
              <a:t>elefante</a:t>
            </a:r>
            <a:r>
              <a:rPr lang="en-GB" baseline="0" dirty="0" smtClean="0"/>
              <a:t>’, </a:t>
            </a:r>
            <a:r>
              <a:rPr lang="en-GB" baseline="0" dirty="0" err="1"/>
              <a:t>sí</a:t>
            </a:r>
            <a:r>
              <a:rPr lang="en-GB" baseline="0" dirty="0"/>
              <a:t>, </a:t>
            </a:r>
            <a:r>
              <a:rPr lang="en-GB" baseline="0" dirty="0" err="1"/>
              <a:t>es</a:t>
            </a:r>
            <a:r>
              <a:rPr lang="en-GB" baseline="0" dirty="0"/>
              <a:t> </a:t>
            </a:r>
            <a:r>
              <a:rPr lang="en-GB" baseline="0" dirty="0" err="1"/>
              <a:t>correcto</a:t>
            </a:r>
            <a:r>
              <a:rPr lang="en-GB" baseline="0" dirty="0"/>
              <a:t>.</a:t>
            </a:r>
            <a:br>
              <a:rPr lang="en-GB" baseline="0" dirty="0"/>
            </a:br>
            <a:r>
              <a:rPr lang="en-GB" baseline="0" dirty="0"/>
              <a:t>However, with cognates and/or such concrete nouns that there will be no question as to meaning, there is no need to ask, for the sake of asking.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66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a:t>
            </a:r>
            <a:r>
              <a:rPr lang="en-GB" baseline="0"/>
              <a:t> the ‘e’ sound and elicit the source word.</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37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‘e’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a:t>
            </a:r>
            <a:r>
              <a:rPr lang="en-GB" b="1" baseline="0" dirty="0" err="1"/>
              <a:t>elefante</a:t>
            </a:r>
            <a:r>
              <a:rPr lang="en-GB" b="1" baseline="0" dirty="0"/>
              <a:t> </a:t>
            </a:r>
            <a:r>
              <a:rPr lang="en-GB" baseline="0" dirty="0"/>
              <a:t>[&gt;5000]; </a:t>
            </a:r>
            <a:r>
              <a:rPr lang="en-GB" b="1" baseline="0" dirty="0" err="1"/>
              <a:t>papel</a:t>
            </a:r>
            <a:r>
              <a:rPr lang="en-GB" b="1" baseline="0" dirty="0"/>
              <a:t> </a:t>
            </a:r>
            <a:r>
              <a:rPr lang="en-GB" baseline="0" dirty="0"/>
              <a:t>[393]; </a:t>
            </a:r>
            <a:r>
              <a:rPr lang="en-GB" b="1" baseline="0" dirty="0" err="1"/>
              <a:t>espalda</a:t>
            </a:r>
            <a:r>
              <a:rPr lang="en-GB" b="1" baseline="0" dirty="0"/>
              <a:t> </a:t>
            </a:r>
            <a:r>
              <a:rPr lang="en-GB" b="0" baseline="0" dirty="0"/>
              <a:t>[942];</a:t>
            </a:r>
            <a:r>
              <a:rPr lang="en-GB" baseline="0" dirty="0"/>
              <a:t> </a:t>
            </a:r>
            <a:r>
              <a:rPr lang="en-GB" b="1" baseline="0" dirty="0" err="1"/>
              <a:t>estar</a:t>
            </a:r>
            <a:r>
              <a:rPr lang="en-GB" b="1" baseline="0" dirty="0"/>
              <a:t> </a:t>
            </a:r>
            <a:r>
              <a:rPr lang="en-GB" baseline="0" dirty="0"/>
              <a:t>[21]; </a:t>
            </a:r>
            <a:r>
              <a:rPr lang="en-GB" b="1" baseline="0" dirty="0" err="1"/>
              <a:t>en</a:t>
            </a:r>
            <a:r>
              <a:rPr lang="en-GB" b="1" baseline="0" dirty="0"/>
              <a:t> </a:t>
            </a:r>
            <a:r>
              <a:rPr lang="en-GB" baseline="0" dirty="0"/>
              <a:t>[5]; </a:t>
            </a:r>
            <a:r>
              <a:rPr lang="en-GB" b="1" baseline="0" dirty="0" err="1"/>
              <a:t>tener</a:t>
            </a:r>
            <a:r>
              <a:rPr lang="en-GB" b="1" baseline="0" dirty="0"/>
              <a:t> </a:t>
            </a:r>
            <a:r>
              <a:rPr lang="en-GB" baseline="0" dirty="0"/>
              <a:t>[19]</a:t>
            </a:r>
            <a:r>
              <a:rPr lang="en-GB" sz="1200" kern="1200" dirty="0">
                <a:solidFill>
                  <a:schemeClr val="tx1"/>
                </a:solidFill>
                <a:effectLst/>
                <a:ea typeface="+mn-ea"/>
                <a:cs typeface="+mn-cs"/>
              </a:rPr>
              <a:t/>
            </a:r>
            <a:br>
              <a:rPr lang="en-GB" sz="1200" kern="1200" dirty="0">
                <a:solidFill>
                  <a:schemeClr val="tx1"/>
                </a:solidFill>
                <a:effectLst/>
                <a:ea typeface="+mn-ea"/>
                <a:cs typeface="+mn-cs"/>
              </a:rPr>
            </a:br>
            <a:r>
              <a:rPr lang="en-GB" sz="1200" kern="1200" dirty="0">
                <a:solidFill>
                  <a:schemeClr val="tx1"/>
                </a:solidFill>
                <a:effectLst/>
                <a:ea typeface="+mn-ea"/>
                <a:cs typeface="+mn-cs"/>
              </a:rPr>
              <a:t>Source: 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89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E51E2-0886-41BF-A20C-5E64922328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Without the images and sound, students have to pronounce the words themselves.</a:t>
            </a:r>
            <a:endParaRPr lang="en-GB" sz="1200" kern="120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91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i</a:t>
            </a:r>
            <a:r>
              <a:rPr lang="en-GB" b="1" baseline="0" dirty="0"/>
              <a:t>’ </a:t>
            </a:r>
            <a:r>
              <a:rPr lang="en-GB" baseline="0" dirty="0"/>
              <a:t>and then present and practise the pronunciation of the </a:t>
            </a:r>
            <a:r>
              <a:rPr lang="en-GB" b="1" baseline="0" dirty="0"/>
              <a:t>source word ‘idea’.</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source word would be</a:t>
            </a:r>
            <a:r>
              <a:rPr lang="en-GB" baseline="0" dirty="0"/>
              <a: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aseline="0" dirty="0"/>
              <a:t>Bring a single finger to the temple of your head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aseline="0" dirty="0"/>
              <a:t>Quickly move the finger horizontally away from the head</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aseline="0" dirty="0"/>
              <a:t>Use facial expressions to convey the positive surprise of a ‘lightbulb’ moment</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26526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67552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i</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a:t>
            </a:r>
            <a:r>
              <a:rPr lang="en-GB" b="1" baseline="0" dirty="0"/>
              <a:t>idea </a:t>
            </a:r>
            <a:r>
              <a:rPr lang="en-GB" baseline="0" dirty="0"/>
              <a:t>[248]; </a:t>
            </a:r>
            <a:r>
              <a:rPr lang="en-GB" b="1" baseline="0" dirty="0" err="1"/>
              <a:t>lista</a:t>
            </a:r>
            <a:r>
              <a:rPr lang="en-GB" b="1" baseline="0" dirty="0"/>
              <a:t> </a:t>
            </a:r>
            <a:r>
              <a:rPr lang="en-GB" baseline="0" dirty="0"/>
              <a:t>[1189]; </a:t>
            </a:r>
            <a:r>
              <a:rPr lang="en-GB" b="1" baseline="0" dirty="0" err="1"/>
              <a:t>ir</a:t>
            </a:r>
            <a:r>
              <a:rPr lang="en-GB" b="1" baseline="0" dirty="0"/>
              <a:t> </a:t>
            </a:r>
            <a:r>
              <a:rPr lang="en-GB" b="0" baseline="0" dirty="0"/>
              <a:t>[33];</a:t>
            </a:r>
            <a:r>
              <a:rPr lang="en-GB" baseline="0" dirty="0"/>
              <a:t> </a:t>
            </a:r>
            <a:r>
              <a:rPr lang="en-GB" b="1" baseline="0" dirty="0" err="1"/>
              <a:t>interesante</a:t>
            </a:r>
            <a:r>
              <a:rPr lang="en-GB" b="1" baseline="0" dirty="0"/>
              <a:t> </a:t>
            </a:r>
            <a:r>
              <a:rPr lang="en-GB" baseline="0" dirty="0"/>
              <a:t>[617]; </a:t>
            </a:r>
            <a:r>
              <a:rPr lang="en-GB" b="1" baseline="0" dirty="0"/>
              <a:t>primero </a:t>
            </a:r>
            <a:r>
              <a:rPr lang="en-GB" baseline="0" dirty="0"/>
              <a:t>[82]; </a:t>
            </a:r>
            <a:r>
              <a:rPr lang="en-GB" b="1" baseline="0" dirty="0"/>
              <a:t>sin </a:t>
            </a:r>
            <a:r>
              <a:rPr lang="en-GB" baseline="0" dirty="0"/>
              <a:t>[54]</a:t>
            </a:r>
            <a:r>
              <a:rPr lang="en-GB" sz="1200" kern="1200" dirty="0">
                <a:solidFill>
                  <a:schemeClr val="tx1"/>
                </a:solidFill>
                <a:effectLst/>
                <a:ea typeface="+mn-ea"/>
                <a:cs typeface="+mn-cs"/>
              </a:rPr>
              <a:t/>
            </a:r>
            <a:br>
              <a:rPr lang="en-GB" sz="1200" kern="1200" dirty="0">
                <a:solidFill>
                  <a:schemeClr val="tx1"/>
                </a:solidFill>
                <a:effectLst/>
                <a:ea typeface="+mn-ea"/>
                <a:cs typeface="+mn-cs"/>
              </a:rPr>
            </a:br>
            <a:r>
              <a:rPr lang="en-GB" sz="1200" kern="1200" dirty="0">
                <a:solidFill>
                  <a:schemeClr val="tx1"/>
                </a:solidFill>
                <a:effectLst/>
                <a:ea typeface="+mn-ea"/>
                <a:cs typeface="+mn-cs"/>
              </a:rPr>
              <a:t>Source: 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92754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81769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882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442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5474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749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269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2922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728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9819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2398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1898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170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71660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9629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9066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05333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472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03781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36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40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992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794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68797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31289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58530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62791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10/01/2020</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214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429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437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3747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6358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25548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560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rPr>
              <a:t>Material</a:t>
            </a:r>
            <a:r>
              <a:rPr lang="en-GB" sz="1100" dirty="0">
                <a:solidFill>
                  <a:srgbClr val="002060"/>
                </a:solidFill>
                <a:latin typeface="Century Gothic" panose="020B0502020202020204" pitchFamily="34" charset="0"/>
              </a:rPr>
              <a:t> </a:t>
            </a:r>
            <a:r>
              <a:rPr lang="en-GB" sz="1100" dirty="0">
                <a:solidFill>
                  <a:srgbClr val="002060"/>
                </a:solidFill>
              </a:rPr>
              <a:t>licensed as </a:t>
            </a:r>
            <a:r>
              <a:rPr lang="en-GB" sz="1100" b="1" u="sng" dirty="0">
                <a:solidFill>
                  <a:srgbClr val="FFFFFF"/>
                </a:solidFill>
                <a:hlinkClick r:id="rId16"/>
              </a:rPr>
              <a:t>CC BY-NC-SA 4.0</a:t>
            </a:r>
            <a:r>
              <a:rPr lang="en-GB" sz="1100" dirty="0">
                <a:solidFill>
                  <a:prstClr val="black"/>
                </a:solidFill>
              </a:rPr>
              <a:t/>
            </a:r>
            <a:br>
              <a:rPr lang="en-GB" sz="1100" dirty="0">
                <a:solidFill>
                  <a:prstClr val="black"/>
                </a:solidFill>
              </a:rPr>
            </a:br>
            <a:endParaRPr lang="en-GB" sz="1100" dirty="0">
              <a:solidFill>
                <a:prstClr val="black"/>
              </a:solidFill>
            </a:endParaRPr>
          </a:p>
        </p:txBody>
      </p:sp>
      <p:sp>
        <p:nvSpPr>
          <p:cNvPr id="5" name="TextBox 4"/>
          <p:cNvSpPr txBox="1"/>
          <p:nvPr userDrawn="1"/>
        </p:nvSpPr>
        <p:spPr>
          <a:xfrm>
            <a:off x="76201" y="6515085"/>
            <a:ext cx="4622801" cy="276999"/>
          </a:xfrm>
          <a:prstGeom prst="rect">
            <a:avLst/>
          </a:prstGeom>
          <a:noFill/>
        </p:spPr>
        <p:txBody>
          <a:bodyPr wrap="square" rtlCol="0">
            <a:spAutoFit/>
          </a:bodyPr>
          <a:lstStyle/>
          <a:p>
            <a:r>
              <a:rPr lang="en-GB" sz="1200" dirty="0">
                <a:solidFill>
                  <a:srgbClr val="002060"/>
                </a:solidFill>
              </a:rPr>
              <a:t>Nick Avery</a:t>
            </a:r>
          </a:p>
        </p:txBody>
      </p:sp>
    </p:spTree>
    <p:extLst>
      <p:ext uri="{BB962C8B-B14F-4D97-AF65-F5344CB8AC3E}">
        <p14:creationId xmlns:p14="http://schemas.microsoft.com/office/powerpoint/2010/main" val="3282922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rPr>
              <a:t>Material</a:t>
            </a:r>
            <a:r>
              <a:rPr lang="en-GB" sz="1100" dirty="0">
                <a:solidFill>
                  <a:srgbClr val="002060"/>
                </a:solidFill>
                <a:latin typeface="Arial" panose="020B0604020202020204" pitchFamily="34" charset="0"/>
              </a:rPr>
              <a:t> </a:t>
            </a:r>
            <a:r>
              <a:rPr lang="en-GB" sz="1100" dirty="0">
                <a:solidFill>
                  <a:srgbClr val="002060"/>
                </a:solidFill>
              </a:rPr>
              <a:t>licensed as </a:t>
            </a:r>
            <a:r>
              <a:rPr lang="en-GB" sz="1100" b="1" u="sng" dirty="0">
                <a:solidFill>
                  <a:srgbClr val="FFFFFF"/>
                </a:solidFill>
                <a:hlinkClick r:id="rId16"/>
              </a:rPr>
              <a:t>CC BY-NC-SA 4.0</a:t>
            </a:r>
            <a:r>
              <a:rPr lang="en-GB" sz="1100" dirty="0">
                <a:solidFill>
                  <a:prstClr val="black"/>
                </a:solidFill>
              </a:rPr>
              <a:t/>
            </a:r>
            <a:br>
              <a:rPr lang="en-GB" sz="1100" dirty="0">
                <a:solidFill>
                  <a:prstClr val="black"/>
                </a:solidFill>
              </a:rPr>
            </a:br>
            <a:endParaRPr lang="en-GB" sz="1100" dirty="0">
              <a:solidFill>
                <a:prstClr val="black"/>
              </a:solidFill>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847764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8.wav"/><Relationship Id="rId7" Type="http://schemas.openxmlformats.org/officeDocument/2006/relationships/audio" Target="../media/audio13.wav"/><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audio" Target="../media/audio12.wav"/><Relationship Id="rId5" Type="http://schemas.openxmlformats.org/officeDocument/2006/relationships/audio" Target="../media/audio10.wav"/><Relationship Id="rId10" Type="http://schemas.openxmlformats.org/officeDocument/2006/relationships/image" Target="../media/image7.png"/><Relationship Id="rId4" Type="http://schemas.openxmlformats.org/officeDocument/2006/relationships/audio" Target="../media/audio9.wav"/><Relationship Id="rId9" Type="http://schemas.openxmlformats.org/officeDocument/2006/relationships/audio" Target="../media/audio15.wav"/></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audio" Target="../media/audio4.wav"/><Relationship Id="rId11" Type="http://schemas.openxmlformats.org/officeDocument/2006/relationships/image" Target="../media/image9.png"/><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audio" Target="../media/audio9.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audio" Target="../media/audio9.wav"/></Relationships>
</file>

<file path=ppt/slides/_rels/slide9.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5.png"/><Relationship Id="rId18" Type="http://schemas.openxmlformats.org/officeDocument/2006/relationships/image" Target="../media/image12.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audio" Target="../media/audio11.wav"/><Relationship Id="rId11" Type="http://schemas.openxmlformats.org/officeDocument/2006/relationships/image" Target="../media/image13.png"/><Relationship Id="rId5" Type="http://schemas.openxmlformats.org/officeDocument/2006/relationships/audio" Target="../media/audio10.wav"/><Relationship Id="rId15" Type="http://schemas.openxmlformats.org/officeDocument/2006/relationships/image" Target="../media/image17.png"/><Relationship Id="rId10" Type="http://schemas.openxmlformats.org/officeDocument/2006/relationships/audio" Target="../media/audio15.wav"/><Relationship Id="rId19" Type="http://schemas.openxmlformats.org/officeDocument/2006/relationships/image" Target="../media/image20.jpe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2173557"/>
            <a:ext cx="6028952" cy="879475"/>
          </a:xfrm>
        </p:spPr>
        <p:txBody>
          <a:bodyPr>
            <a:normAutofit/>
          </a:bodyPr>
          <a:lstStyle/>
          <a:p>
            <a:pPr algn="l"/>
            <a:r>
              <a:rPr lang="en-GB" sz="4000" b="1" dirty="0" smtClean="0">
                <a:solidFill>
                  <a:prstClr val="white"/>
                </a:solidFill>
              </a:rPr>
              <a:t>Phonics: SSCs [e] and [</a:t>
            </a:r>
            <a:r>
              <a:rPr lang="en-GB" sz="4000" b="1" dirty="0" err="1" smtClean="0">
                <a:solidFill>
                  <a:prstClr val="white"/>
                </a:solidFill>
              </a:rPr>
              <a:t>i</a:t>
            </a:r>
            <a:r>
              <a:rPr lang="en-GB" sz="4000" b="1" dirty="0" smtClean="0">
                <a:solidFill>
                  <a:prstClr val="white"/>
                </a:solidFill>
              </a:rPr>
              <a:t>]</a:t>
            </a:r>
            <a:endParaRPr lang="en-US" sz="4000" dirty="0"/>
          </a:p>
        </p:txBody>
      </p:sp>
      <p:sp>
        <p:nvSpPr>
          <p:cNvPr id="13"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Victoria Hobson, Rachel Hawkes</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10/01/2020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50215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20719" y="1610592"/>
            <a:ext cx="2750562"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4869621" y="3099222"/>
            <a:ext cx="239676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dea</a:t>
            </a:r>
          </a:p>
        </p:txBody>
      </p:sp>
      <p:sp>
        <p:nvSpPr>
          <p:cNvPr id="6" name="TextBox 5"/>
          <p:cNvSpPr txBox="1"/>
          <p:nvPr/>
        </p:nvSpPr>
        <p:spPr>
          <a:xfrm>
            <a:off x="9388217" y="424560"/>
            <a:ext cx="872606"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8898570" y="3382833"/>
            <a:ext cx="18886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n</a:t>
            </a:r>
          </a:p>
        </p:txBody>
      </p:sp>
      <p:sp>
        <p:nvSpPr>
          <p:cNvPr id="8" name="TextBox 7"/>
          <p:cNvSpPr txBox="1"/>
          <p:nvPr/>
        </p:nvSpPr>
        <p:spPr>
          <a:xfrm>
            <a:off x="-278321" y="3429000"/>
            <a:ext cx="5276351" cy="923330"/>
          </a:xfrm>
          <a:prstGeom prst="rect">
            <a:avLst/>
          </a:prstGeom>
          <a:noFill/>
        </p:spPr>
        <p:txBody>
          <a:bodyPr wrap="square" rtlCol="0">
            <a:spAutoFit/>
          </a:bodyPr>
          <a:lstStyle/>
          <a:p>
            <a:pPr algn="ctr"/>
            <a:r>
              <a:rPr lang="en-GB" sz="5400" dirty="0">
                <a:solidFill>
                  <a:srgbClr val="E87D1E"/>
                </a:solidFill>
                <a:latin typeface="Century Gothic" panose="020B0502020202020204" pitchFamily="34" charset="0"/>
                <a:cs typeface="Calibri" panose="020F0502020204030204" pitchFamily="34" charset="0"/>
              </a:rPr>
              <a:t>i</a:t>
            </a:r>
            <a:r>
              <a:rPr lang="en-GB" sz="5400" dirty="0">
                <a:solidFill>
                  <a:srgbClr val="115076"/>
                </a:solidFill>
                <a:latin typeface="Century Gothic" panose="020B0502020202020204" pitchFamily="34" charset="0"/>
                <a:cs typeface="Calibri" panose="020F0502020204030204" pitchFamily="34" charset="0"/>
              </a:rPr>
              <a:t>nteresante</a:t>
            </a:r>
          </a:p>
        </p:txBody>
      </p:sp>
      <p:sp>
        <p:nvSpPr>
          <p:cNvPr id="9" name="TextBox 8"/>
          <p:cNvSpPr txBox="1"/>
          <p:nvPr/>
        </p:nvSpPr>
        <p:spPr>
          <a:xfrm>
            <a:off x="1176669" y="424560"/>
            <a:ext cx="211693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sta</a:t>
            </a:r>
          </a:p>
        </p:txBody>
      </p:sp>
      <p:sp>
        <p:nvSpPr>
          <p:cNvPr id="10" name="TextBox 9"/>
          <p:cNvSpPr txBox="1"/>
          <p:nvPr/>
        </p:nvSpPr>
        <p:spPr>
          <a:xfrm>
            <a:off x="4612346" y="4213000"/>
            <a:ext cx="303972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pr</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mero</a:t>
            </a:r>
          </a:p>
        </p:txBody>
      </p:sp>
      <p:sp>
        <p:nvSpPr>
          <p:cNvPr id="24" name="TextBox 23"/>
          <p:cNvSpPr txBox="1"/>
          <p:nvPr/>
        </p:nvSpPr>
        <p:spPr>
          <a:xfrm>
            <a:off x="5425965" y="-170747"/>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i</a:t>
            </a:r>
          </a:p>
        </p:txBody>
      </p:sp>
      <p:sp>
        <p:nvSpPr>
          <p:cNvPr id="11" name="TextBox 10"/>
          <p:cNvSpPr txBox="1"/>
          <p:nvPr/>
        </p:nvSpPr>
        <p:spPr>
          <a:xfrm>
            <a:off x="0" y="12006"/>
            <a:ext cx="3657600" cy="523220"/>
          </a:xfrm>
          <a:prstGeom prst="rect">
            <a:avLst/>
          </a:prstGeom>
          <a:noFill/>
        </p:spPr>
        <p:txBody>
          <a:bodyPr wrap="square" rtlCol="0">
            <a:spAutoFit/>
          </a:bodyPr>
          <a:lstStyle/>
          <a:p>
            <a:r>
              <a:rPr lang="en-GB" sz="2800" b="1" dirty="0">
                <a:solidFill>
                  <a:srgbClr val="115076"/>
                </a:solidFill>
                <a:latin typeface="Century Gothic" panose="020B0502020202020204" pitchFamily="34" charset="0"/>
              </a:rPr>
              <a:t>¡A </a:t>
            </a:r>
            <a:r>
              <a:rPr lang="en-GB" sz="2800" b="1" dirty="0" err="1">
                <a:solidFill>
                  <a:srgbClr val="115076"/>
                </a:solidFill>
                <a:latin typeface="Century Gothic" panose="020B0502020202020204" pitchFamily="34" charset="0"/>
              </a:rPr>
              <a:t>pronunciar</a:t>
            </a:r>
            <a:r>
              <a:rPr lang="en-GB" sz="2800" b="1" dirty="0">
                <a:solidFill>
                  <a:srgbClr val="115076"/>
                </a:solidFill>
                <a:latin typeface="Century Gothic" panose="020B0502020202020204" pitchFamily="34" charset="0"/>
              </a:rPr>
              <a:t>!</a:t>
            </a:r>
          </a:p>
        </p:txBody>
      </p:sp>
      <p:pic>
        <p:nvPicPr>
          <p:cNvPr id="12" name="Picture 11"/>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13" name="TextBox 12"/>
          <p:cNvSpPr txBox="1"/>
          <p:nvPr/>
        </p:nvSpPr>
        <p:spPr>
          <a:xfrm>
            <a:off x="11015330" y="18401"/>
            <a:ext cx="832422" cy="707886"/>
          </a:xfrm>
          <a:prstGeom prst="rect">
            <a:avLst/>
          </a:prstGeom>
          <a:noFill/>
        </p:spPr>
        <p:txBody>
          <a:bodyPr wrap="square" rtlCol="0">
            <a:spAutoFit/>
          </a:bodyPr>
          <a:lstStyle/>
          <a:p>
            <a:pPr algn="ctr"/>
            <a:r>
              <a:rPr lang="en-GB" sz="4000" b="1" dirty="0" err="1">
                <a:solidFill>
                  <a:srgbClr val="115076"/>
                </a:solidFill>
                <a:latin typeface="Century Gothic" panose="020B0502020202020204" pitchFamily="34" charset="0"/>
              </a:rPr>
              <a:t>i</a:t>
            </a:r>
            <a:endParaRPr lang="en-GB" sz="40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61922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ide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list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i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interesant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primer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s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20719" y="1610592"/>
            <a:ext cx="2750562"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4869621" y="3099222"/>
            <a:ext cx="239676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dea</a:t>
            </a:r>
          </a:p>
        </p:txBody>
      </p:sp>
      <p:sp>
        <p:nvSpPr>
          <p:cNvPr id="6" name="TextBox 5"/>
          <p:cNvSpPr txBox="1"/>
          <p:nvPr/>
        </p:nvSpPr>
        <p:spPr>
          <a:xfrm>
            <a:off x="9388217" y="372344"/>
            <a:ext cx="872606"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8898570" y="3382833"/>
            <a:ext cx="18886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n</a:t>
            </a:r>
          </a:p>
        </p:txBody>
      </p:sp>
      <p:sp>
        <p:nvSpPr>
          <p:cNvPr id="8" name="TextBox 7"/>
          <p:cNvSpPr txBox="1"/>
          <p:nvPr/>
        </p:nvSpPr>
        <p:spPr>
          <a:xfrm>
            <a:off x="-278321" y="3429000"/>
            <a:ext cx="5276351" cy="923330"/>
          </a:xfrm>
          <a:prstGeom prst="rect">
            <a:avLst/>
          </a:prstGeom>
          <a:noFill/>
        </p:spPr>
        <p:txBody>
          <a:bodyPr wrap="square" rtlCol="0">
            <a:spAutoFit/>
          </a:bodyPr>
          <a:lstStyle/>
          <a:p>
            <a:pPr algn="ctr"/>
            <a:r>
              <a:rPr lang="en-GB" sz="5400" dirty="0">
                <a:solidFill>
                  <a:srgbClr val="E87D1E"/>
                </a:solidFill>
                <a:latin typeface="Century Gothic" panose="020B0502020202020204" pitchFamily="34" charset="0"/>
                <a:cs typeface="Calibri" panose="020F0502020204030204" pitchFamily="34" charset="0"/>
              </a:rPr>
              <a:t>i</a:t>
            </a:r>
            <a:r>
              <a:rPr lang="en-GB" sz="5400" dirty="0">
                <a:solidFill>
                  <a:srgbClr val="115076"/>
                </a:solidFill>
                <a:latin typeface="Century Gothic" panose="020B0502020202020204" pitchFamily="34" charset="0"/>
                <a:cs typeface="Calibri" panose="020F0502020204030204" pitchFamily="34" charset="0"/>
              </a:rPr>
              <a:t>nteresante</a:t>
            </a:r>
          </a:p>
        </p:txBody>
      </p:sp>
      <p:sp>
        <p:nvSpPr>
          <p:cNvPr id="9" name="TextBox 8"/>
          <p:cNvSpPr txBox="1"/>
          <p:nvPr/>
        </p:nvSpPr>
        <p:spPr>
          <a:xfrm>
            <a:off x="1176669" y="395511"/>
            <a:ext cx="211693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sta</a:t>
            </a:r>
          </a:p>
        </p:txBody>
      </p:sp>
      <p:sp>
        <p:nvSpPr>
          <p:cNvPr id="10" name="TextBox 9"/>
          <p:cNvSpPr txBox="1"/>
          <p:nvPr/>
        </p:nvSpPr>
        <p:spPr>
          <a:xfrm>
            <a:off x="4612346" y="4213000"/>
            <a:ext cx="303972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pr</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mero</a:t>
            </a:r>
          </a:p>
        </p:txBody>
      </p:sp>
      <p:sp>
        <p:nvSpPr>
          <p:cNvPr id="24" name="TextBox 23"/>
          <p:cNvSpPr txBox="1"/>
          <p:nvPr/>
        </p:nvSpPr>
        <p:spPr>
          <a:xfrm>
            <a:off x="5425965" y="-170747"/>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i</a:t>
            </a:r>
          </a:p>
        </p:txBody>
      </p:sp>
      <p:sp>
        <p:nvSpPr>
          <p:cNvPr id="11" name="TextBox 10"/>
          <p:cNvSpPr txBox="1"/>
          <p:nvPr/>
        </p:nvSpPr>
        <p:spPr>
          <a:xfrm>
            <a:off x="0" y="12006"/>
            <a:ext cx="3657600" cy="523220"/>
          </a:xfrm>
          <a:prstGeom prst="rect">
            <a:avLst/>
          </a:prstGeom>
          <a:noFill/>
        </p:spPr>
        <p:txBody>
          <a:bodyPr wrap="square" rtlCol="0">
            <a:spAutoFit/>
          </a:bodyPr>
          <a:lstStyle/>
          <a:p>
            <a:r>
              <a:rPr lang="en-GB" sz="2800" b="1" dirty="0">
                <a:solidFill>
                  <a:srgbClr val="115076"/>
                </a:solidFill>
                <a:latin typeface="Century Gothic" panose="020B0502020202020204" pitchFamily="34" charset="0"/>
              </a:rPr>
              <a:t>¡A </a:t>
            </a:r>
            <a:r>
              <a:rPr lang="en-GB" sz="2800" b="1" dirty="0" err="1">
                <a:solidFill>
                  <a:srgbClr val="115076"/>
                </a:solidFill>
                <a:latin typeface="Century Gothic" panose="020B0502020202020204" pitchFamily="34" charset="0"/>
              </a:rPr>
              <a:t>pronunciar</a:t>
            </a:r>
            <a:r>
              <a:rPr lang="en-GB" sz="2800" b="1" dirty="0">
                <a:solidFill>
                  <a:srgbClr val="115076"/>
                </a:solidFill>
                <a:latin typeface="Century Gothic" panose="020B0502020202020204" pitchFamily="34" charset="0"/>
              </a:rPr>
              <a:t>!</a:t>
            </a:r>
          </a:p>
        </p:txBody>
      </p:sp>
      <p:pic>
        <p:nvPicPr>
          <p:cNvPr id="12" name="Picture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13" name="TextBox 12"/>
          <p:cNvSpPr txBox="1"/>
          <p:nvPr/>
        </p:nvSpPr>
        <p:spPr>
          <a:xfrm>
            <a:off x="11015330" y="18401"/>
            <a:ext cx="832422" cy="707886"/>
          </a:xfrm>
          <a:prstGeom prst="rect">
            <a:avLst/>
          </a:prstGeom>
          <a:noFill/>
        </p:spPr>
        <p:txBody>
          <a:bodyPr wrap="square" rtlCol="0">
            <a:spAutoFit/>
          </a:bodyPr>
          <a:lstStyle/>
          <a:p>
            <a:pPr algn="ctr"/>
            <a:r>
              <a:rPr lang="en-GB" sz="4000" b="1" dirty="0" err="1">
                <a:solidFill>
                  <a:srgbClr val="115076"/>
                </a:solidFill>
                <a:latin typeface="Century Gothic" panose="020B0502020202020204" pitchFamily="34" charset="0"/>
              </a:rPr>
              <a:t>i</a:t>
            </a:r>
            <a:endParaRPr lang="en-GB" sz="40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5537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3040" y="-663630"/>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1026" name="Picture 2" descr="http://www.clker.com/cliparts/7/3/2/b/1194985487751649846contour_elephant.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3440" y="861127"/>
            <a:ext cx="4285120" cy="3249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86693" y="4191038"/>
            <a:ext cx="661861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e</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e</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fant</a:t>
            </a: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e</a:t>
            </a:r>
          </a:p>
        </p:txBody>
      </p:sp>
      <p:pic>
        <p:nvPicPr>
          <p:cNvPr id="8" name="Picture 7"/>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9" name="TextBox 8"/>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10" name="TextBox 9"/>
          <p:cNvSpPr txBox="1"/>
          <p:nvPr/>
        </p:nvSpPr>
        <p:spPr>
          <a:xfrm>
            <a:off x="0" y="12006"/>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pronunciar</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9832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elefant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subTnLst>
                                    <p:audio>
                                      <p:cMediaNode>
                                        <p:cTn display="0" masterRel="sameClick">
                                          <p:stCondLst>
                                            <p:cond evt="begin" delay="0">
                                              <p:tn val="15"/>
                                            </p:cond>
                                          </p:stCondLst>
                                          <p:endCondLst>
                                            <p:cond evt="onStopAudio" delay="0">
                                              <p:tgtEl>
                                                <p:sldTgt/>
                                              </p:tgtEl>
                                            </p:cond>
                                          </p:endCondLst>
                                        </p:cTn>
                                        <p:tgtEl>
                                          <p:sndTgt r:embed="rId4" name="elefan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663630"/>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6" name="TextBox 5"/>
          <p:cNvSpPr txBox="1"/>
          <p:nvPr/>
        </p:nvSpPr>
        <p:spPr>
          <a:xfrm>
            <a:off x="2786693" y="1937695"/>
            <a:ext cx="661861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e</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e</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fant</a:t>
            </a: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e</a:t>
            </a:r>
          </a:p>
        </p:txBody>
      </p:sp>
      <p:pic>
        <p:nvPicPr>
          <p:cNvPr id="5" name="Picture 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8" name="TextBox 7"/>
          <p:cNvSpPr txBox="1"/>
          <p:nvPr/>
        </p:nvSpPr>
        <p:spPr>
          <a:xfrm>
            <a:off x="11125399" y="0"/>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10" name="TextBox 9"/>
          <p:cNvSpPr txBox="1"/>
          <p:nvPr/>
        </p:nvSpPr>
        <p:spPr>
          <a:xfrm>
            <a:off x="0" y="12006"/>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pronunciar</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24315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elefan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www.clker.com/cliparts/8/a/4/5/119498399239274176paper_01.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44694" y="1318206"/>
            <a:ext cx="1209746" cy="162661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63083" y="1885063"/>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401041" y="3538094"/>
            <a:ext cx="36159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fant</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p>
        </p:txBody>
      </p:sp>
      <p:sp>
        <p:nvSpPr>
          <p:cNvPr id="8" name="TextBox 7"/>
          <p:cNvSpPr txBox="1"/>
          <p:nvPr/>
        </p:nvSpPr>
        <p:spPr>
          <a:xfrm>
            <a:off x="8758442" y="3375610"/>
            <a:ext cx="29768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9556918" y="176302"/>
            <a:ext cx="13798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10" name="TextBox 9"/>
          <p:cNvSpPr txBox="1"/>
          <p:nvPr/>
        </p:nvSpPr>
        <p:spPr>
          <a:xfrm>
            <a:off x="5077307" y="462040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star</a:t>
            </a:r>
          </a:p>
        </p:txBody>
      </p:sp>
      <p:sp>
        <p:nvSpPr>
          <p:cNvPr id="11" name="TextBox 10"/>
          <p:cNvSpPr txBox="1"/>
          <p:nvPr/>
        </p:nvSpPr>
        <p:spPr>
          <a:xfrm>
            <a:off x="1043513" y="176303"/>
            <a:ext cx="27433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pap</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2" name="TextBox 11"/>
          <p:cNvSpPr txBox="1"/>
          <p:nvPr/>
        </p:nvSpPr>
        <p:spPr>
          <a:xfrm>
            <a:off x="595254" y="3358484"/>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spalda</a:t>
            </a:r>
          </a:p>
        </p:txBody>
      </p:sp>
      <p:pic>
        <p:nvPicPr>
          <p:cNvPr id="14" name="Picture 2" descr="http://www.clker.com/cliparts/7/3/2/b/1194985487751649846contour_elephant.svg.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5804" y="2131515"/>
            <a:ext cx="1705651" cy="12934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875104" y="4440630"/>
            <a:ext cx="701478" cy="1513636"/>
            <a:chOff x="1814000" y="4169634"/>
            <a:chExt cx="881663" cy="1902436"/>
          </a:xfrm>
        </p:grpSpPr>
        <p:pic>
          <p:nvPicPr>
            <p:cNvPr id="3076" name="Picture 4" descr="http://www.clker.com/cliparts/d/8/7/0/11949845492025336273silhouette_female_2.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4000" y="4169634"/>
              <a:ext cx="489478" cy="19024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flipV="1">
              <a:off x="2071912" y="4751926"/>
              <a:ext cx="623751" cy="761443"/>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52588" y="1347602"/>
            <a:ext cx="2021192" cy="1704539"/>
          </a:xfrm>
          <a:prstGeom prst="rect">
            <a:avLst/>
          </a:prstGeom>
        </p:spPr>
      </p:pic>
      <p:sp>
        <p:nvSpPr>
          <p:cNvPr id="15" name="Down Arrow 14"/>
          <p:cNvSpPr/>
          <p:nvPr/>
        </p:nvSpPr>
        <p:spPr>
          <a:xfrm>
            <a:off x="9783736" y="1314389"/>
            <a:ext cx="627018" cy="1092199"/>
          </a:xfrm>
          <a:prstGeom prst="downArrow">
            <a:avLst/>
          </a:prstGeom>
          <a:solidFill>
            <a:srgbClr val="E87D1E"/>
          </a:solidFill>
          <a:ln>
            <a:solidFill>
              <a:srgbClr val="E87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extBox 1"/>
          <p:cNvSpPr txBox="1"/>
          <p:nvPr/>
        </p:nvSpPr>
        <p:spPr>
          <a:xfrm>
            <a:off x="9121576" y="4257588"/>
            <a:ext cx="22505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have]</a:t>
            </a:r>
          </a:p>
        </p:txBody>
      </p:sp>
      <p:sp>
        <p:nvSpPr>
          <p:cNvPr id="2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17" name="Rectangle 16"/>
          <p:cNvSpPr/>
          <p:nvPr/>
        </p:nvSpPr>
        <p:spPr>
          <a:xfrm>
            <a:off x="5202233" y="5473242"/>
            <a:ext cx="17107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be]</a:t>
            </a:r>
          </a:p>
        </p:txBody>
      </p:sp>
      <p:pic>
        <p:nvPicPr>
          <p:cNvPr id="21" name="Picture 20"/>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22" name="TextBox 21"/>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24" name="TextBox 23"/>
          <p:cNvSpPr txBox="1"/>
          <p:nvPr/>
        </p:nvSpPr>
        <p:spPr>
          <a:xfrm>
            <a:off x="0" y="12006"/>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pronunciar</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0546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elefant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5" name="papel.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500"/>
                                        <p:tgtEl>
                                          <p:spTgt spid="3074"/>
                                        </p:tgtEl>
                                      </p:cBhvr>
                                    </p:animEffect>
                                  </p:childTnLst>
                                  <p:subTnLst>
                                    <p:audio>
                                      <p:cMediaNode>
                                        <p:cTn display="0" masterRel="sameClick">
                                          <p:stCondLst>
                                            <p:cond evt="begin" delay="0">
                                              <p:tn val="26"/>
                                            </p:cond>
                                          </p:stCondLst>
                                          <p:endCondLst>
                                            <p:cond evt="onStopAudio" delay="0">
                                              <p:tgtEl>
                                                <p:sldTgt/>
                                              </p:tgtEl>
                                            </p:cond>
                                          </p:endCondLst>
                                        </p:cTn>
                                        <p:tgtEl>
                                          <p:sndTgt r:embed="rId5" name="papel.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6" name="e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subTnLst>
                                    <p:audio>
                                      <p:cMediaNode>
                                        <p:cTn display="0" masterRel="sameClick">
                                          <p:stCondLst>
                                            <p:cond evt="begin" delay="0">
                                              <p:tn val="36"/>
                                            </p:cond>
                                          </p:stCondLst>
                                          <p:endCondLst>
                                            <p:cond evt="onStopAudio" delay="0">
                                              <p:tgtEl>
                                                <p:sldTgt/>
                                              </p:tgtEl>
                                            </p:cond>
                                          </p:endCondLst>
                                        </p:cTn>
                                        <p:tgtEl>
                                          <p:sndTgt r:embed="rId6" name="en.wav"/>
                                        </p:tgtEl>
                                      </p:cMediaNode>
                                    </p:audio>
                                  </p:sub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7" name="espada.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subTnLst>
                                    <p:audio>
                                      <p:cMediaNode>
                                        <p:cTn display="0" masterRel="sameClick">
                                          <p:stCondLst>
                                            <p:cond evt="begin" delay="0">
                                              <p:tn val="49"/>
                                            </p:cond>
                                          </p:stCondLst>
                                          <p:endCondLst>
                                            <p:cond evt="onStopAudio" delay="0">
                                              <p:tgtEl>
                                                <p:sldTgt/>
                                              </p:tgtEl>
                                            </p:cond>
                                          </p:endCondLst>
                                        </p:cTn>
                                        <p:tgtEl>
                                          <p:sndTgt r:embed="rId7" name="espada.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subTnLst>
                                    <p:audio>
                                      <p:cMediaNode>
                                        <p:cTn display="0" masterRel="sameClick">
                                          <p:stCondLst>
                                            <p:cond evt="begin" delay="0">
                                              <p:tn val="54"/>
                                            </p:cond>
                                          </p:stCondLst>
                                          <p:endCondLst>
                                            <p:cond evt="onStopAudio" delay="0">
                                              <p:tgtEl>
                                                <p:sldTgt/>
                                              </p:tgtEl>
                                            </p:cond>
                                          </p:endCondLst>
                                        </p:cTn>
                                        <p:tgtEl>
                                          <p:sndTgt r:embed="rId8" name="estar.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subTnLst>
                                    <p:audio>
                                      <p:cMediaNode>
                                        <p:cTn display="0" masterRel="sameClick">
                                          <p:stCondLst>
                                            <p:cond evt="begin" delay="0">
                                              <p:tn val="59"/>
                                            </p:cond>
                                          </p:stCondLst>
                                          <p:endCondLst>
                                            <p:cond evt="onStopAudio" delay="0">
                                              <p:tgtEl>
                                                <p:sldTgt/>
                                              </p:tgtEl>
                                            </p:cond>
                                          </p:endCondLst>
                                        </p:cTn>
                                        <p:tgtEl>
                                          <p:sndTgt r:embed="rId8" name="estar.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subTnLst>
                                    <p:audio>
                                      <p:cMediaNode>
                                        <p:cTn display="0" masterRel="sameClick">
                                          <p:stCondLst>
                                            <p:cond evt="begin" delay="0">
                                              <p:tn val="64"/>
                                            </p:cond>
                                          </p:stCondLst>
                                          <p:endCondLst>
                                            <p:cond evt="onStopAudio" delay="0">
                                              <p:tgtEl>
                                                <p:sldTgt/>
                                              </p:tgtEl>
                                            </p:cond>
                                          </p:endCondLst>
                                        </p:cTn>
                                        <p:tgtEl>
                                          <p:sndTgt r:embed="rId9" name="tener.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9" name="ten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5" grpId="0" animBg="1"/>
      <p:bldP spid="2" grpId="0"/>
      <p:bldP spid="20"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63083" y="1885063"/>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7"/>
          <p:cNvSpPr txBox="1"/>
          <p:nvPr/>
        </p:nvSpPr>
        <p:spPr>
          <a:xfrm>
            <a:off x="8758444" y="3907745"/>
            <a:ext cx="29768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8"/>
          <p:cNvSpPr txBox="1"/>
          <p:nvPr/>
        </p:nvSpPr>
        <p:spPr>
          <a:xfrm>
            <a:off x="9556918" y="176302"/>
            <a:ext cx="13798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7" name="TextBox 9"/>
          <p:cNvSpPr txBox="1"/>
          <p:nvPr/>
        </p:nvSpPr>
        <p:spPr>
          <a:xfrm>
            <a:off x="5077307" y="462040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star</a:t>
            </a:r>
          </a:p>
        </p:txBody>
      </p:sp>
      <p:sp>
        <p:nvSpPr>
          <p:cNvPr id="8" name="TextBox 10"/>
          <p:cNvSpPr txBox="1"/>
          <p:nvPr/>
        </p:nvSpPr>
        <p:spPr>
          <a:xfrm>
            <a:off x="1043513" y="176303"/>
            <a:ext cx="27433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pap</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9" name="TextBox 11"/>
          <p:cNvSpPr txBox="1"/>
          <p:nvPr/>
        </p:nvSpPr>
        <p:spPr>
          <a:xfrm>
            <a:off x="586029" y="3424966"/>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spalda</a:t>
            </a:r>
          </a:p>
        </p:txBody>
      </p:sp>
      <p:sp>
        <p:nvSpPr>
          <p:cNvPr id="1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11" name="TextBox 6"/>
          <p:cNvSpPr txBox="1"/>
          <p:nvPr/>
        </p:nvSpPr>
        <p:spPr>
          <a:xfrm>
            <a:off x="4401041" y="3538094"/>
            <a:ext cx="36159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fant</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p>
        </p:txBody>
      </p:sp>
      <p:sp>
        <p:nvSpPr>
          <p:cNvPr id="12" name="TextBox 11"/>
          <p:cNvSpPr txBox="1"/>
          <p:nvPr/>
        </p:nvSpPr>
        <p:spPr>
          <a:xfrm>
            <a:off x="0" y="12006"/>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pronunciar</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pic>
        <p:nvPicPr>
          <p:cNvPr id="13" name="Picture 12"/>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14" name="TextBox 13"/>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Tree>
    <p:extLst>
      <p:ext uri="{BB962C8B-B14F-4D97-AF65-F5344CB8AC3E}">
        <p14:creationId xmlns:p14="http://schemas.microsoft.com/office/powerpoint/2010/main" val="212346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elefant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pape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7" name="espada.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esta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9" name="ten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63083" y="1885063"/>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401041" y="3538094"/>
            <a:ext cx="36159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fant</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p>
        </p:txBody>
      </p:sp>
      <p:sp>
        <p:nvSpPr>
          <p:cNvPr id="8" name="TextBox 7"/>
          <p:cNvSpPr txBox="1"/>
          <p:nvPr/>
        </p:nvSpPr>
        <p:spPr>
          <a:xfrm>
            <a:off x="8758444" y="3907745"/>
            <a:ext cx="29768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9556918" y="176302"/>
            <a:ext cx="13798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10" name="TextBox 9"/>
          <p:cNvSpPr txBox="1"/>
          <p:nvPr/>
        </p:nvSpPr>
        <p:spPr>
          <a:xfrm>
            <a:off x="5077307" y="462040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star</a:t>
            </a:r>
          </a:p>
        </p:txBody>
      </p:sp>
      <p:sp>
        <p:nvSpPr>
          <p:cNvPr id="11" name="TextBox 10"/>
          <p:cNvSpPr txBox="1"/>
          <p:nvPr/>
        </p:nvSpPr>
        <p:spPr>
          <a:xfrm>
            <a:off x="1043513" y="176303"/>
            <a:ext cx="27433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pap</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2" name="TextBox 11"/>
          <p:cNvSpPr txBox="1"/>
          <p:nvPr/>
        </p:nvSpPr>
        <p:spPr>
          <a:xfrm>
            <a:off x="586029" y="3424966"/>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spalda</a:t>
            </a:r>
          </a:p>
        </p:txBody>
      </p:sp>
      <p:sp>
        <p:nvSpPr>
          <p:cNvPr id="2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13" name="TextBox 12"/>
          <p:cNvSpPr txBox="1"/>
          <p:nvPr/>
        </p:nvSpPr>
        <p:spPr>
          <a:xfrm>
            <a:off x="0" y="12006"/>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pronunciar</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pic>
        <p:nvPicPr>
          <p:cNvPr id="14" name="Picture 1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15" name="TextBox 14"/>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Tree>
    <p:extLst>
      <p:ext uri="{BB962C8B-B14F-4D97-AF65-F5344CB8AC3E}">
        <p14:creationId xmlns:p14="http://schemas.microsoft.com/office/powerpoint/2010/main" val="15318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557" y="273616"/>
            <a:ext cx="2524991" cy="3785652"/>
          </a:xfrm>
          <a:prstGeom prst="rect">
            <a:avLst/>
          </a:prstGeom>
          <a:noFill/>
        </p:spPr>
        <p:txBody>
          <a:bodyPr wrap="square" rtlCol="0">
            <a:spAutoFit/>
          </a:bodyPr>
          <a:lstStyle/>
          <a:p>
            <a:pPr algn="ctr"/>
            <a:r>
              <a:rPr lang="en-GB" sz="24000" b="1" dirty="0">
                <a:solidFill>
                  <a:srgbClr val="115076"/>
                </a:solidFill>
                <a:latin typeface="Century Gothic" panose="020B0502020202020204" pitchFamily="34" charset="0"/>
                <a:cs typeface="Calibri" panose="020F0502020204030204" pitchFamily="34" charset="0"/>
              </a:rPr>
              <a:t>i</a:t>
            </a:r>
          </a:p>
        </p:txBody>
      </p:sp>
      <p:sp>
        <p:nvSpPr>
          <p:cNvPr id="7" name="TextBox 6"/>
          <p:cNvSpPr txBox="1"/>
          <p:nvPr/>
        </p:nvSpPr>
        <p:spPr>
          <a:xfrm>
            <a:off x="4289714" y="4309383"/>
            <a:ext cx="3612572" cy="1938992"/>
          </a:xfrm>
          <a:prstGeom prst="rect">
            <a:avLst/>
          </a:prstGeom>
          <a:noFill/>
        </p:spPr>
        <p:txBody>
          <a:bodyPr wrap="square" rtlCol="0">
            <a:spAutoFit/>
          </a:bodyPr>
          <a:lstStyle/>
          <a:p>
            <a:pPr algn="ctr"/>
            <a:r>
              <a:rPr lang="en-GB" sz="12000" dirty="0">
                <a:solidFill>
                  <a:srgbClr val="E56700"/>
                </a:solidFill>
                <a:latin typeface="Century Gothic" panose="020B0502020202020204" pitchFamily="34" charset="0"/>
                <a:cs typeface="Calibri" panose="020F0502020204030204" pitchFamily="34" charset="0"/>
              </a:rPr>
              <a:t>i</a:t>
            </a:r>
            <a:r>
              <a:rPr lang="en-GB" sz="12000" dirty="0">
                <a:solidFill>
                  <a:srgbClr val="115076"/>
                </a:solidFill>
                <a:latin typeface="Century Gothic" panose="020B0502020202020204" pitchFamily="34" charset="0"/>
                <a:cs typeface="Calibri" panose="020F0502020204030204" pitchFamily="34" charset="0"/>
              </a:rPr>
              <a:t>dea</a:t>
            </a:r>
          </a:p>
        </p:txBody>
      </p:sp>
      <p:pic>
        <p:nvPicPr>
          <p:cNvPr id="6" name="Picture 9"/>
          <p:cNvPicPr>
            <a:picLocks noChangeAspect="1" noChangeArrowheads="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322253" y="477298"/>
            <a:ext cx="3580033" cy="396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2006"/>
            <a:ext cx="3657600" cy="523220"/>
          </a:xfrm>
          <a:prstGeom prst="rect">
            <a:avLst/>
          </a:prstGeom>
          <a:noFill/>
        </p:spPr>
        <p:txBody>
          <a:bodyPr wrap="square" rtlCol="0">
            <a:spAutoFit/>
          </a:bodyPr>
          <a:lstStyle/>
          <a:p>
            <a:r>
              <a:rPr lang="en-GB" sz="2800" b="1" dirty="0">
                <a:solidFill>
                  <a:srgbClr val="115076"/>
                </a:solidFill>
                <a:latin typeface="Century Gothic" panose="020B0502020202020204" pitchFamily="34" charset="0"/>
              </a:rPr>
              <a:t>¡A </a:t>
            </a:r>
            <a:r>
              <a:rPr lang="en-GB" sz="2800" b="1" dirty="0" err="1">
                <a:solidFill>
                  <a:srgbClr val="115076"/>
                </a:solidFill>
                <a:latin typeface="Century Gothic" panose="020B0502020202020204" pitchFamily="34" charset="0"/>
              </a:rPr>
              <a:t>pronunciar</a:t>
            </a:r>
            <a:r>
              <a:rPr lang="en-GB" sz="2800" b="1" dirty="0">
                <a:solidFill>
                  <a:srgbClr val="115076"/>
                </a:solidFill>
                <a:latin typeface="Century Gothic" panose="020B0502020202020204" pitchFamily="34" charset="0"/>
              </a:rPr>
              <a:t>!</a:t>
            </a:r>
          </a:p>
        </p:txBody>
      </p:sp>
      <p:pic>
        <p:nvPicPr>
          <p:cNvPr id="12" name="Picture 1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13" name="TextBox 12"/>
          <p:cNvSpPr txBox="1"/>
          <p:nvPr/>
        </p:nvSpPr>
        <p:spPr>
          <a:xfrm>
            <a:off x="11015330" y="18401"/>
            <a:ext cx="832422" cy="707886"/>
          </a:xfrm>
          <a:prstGeom prst="rect">
            <a:avLst/>
          </a:prstGeom>
          <a:noFill/>
        </p:spPr>
        <p:txBody>
          <a:bodyPr wrap="square" rtlCol="0">
            <a:spAutoFit/>
          </a:bodyPr>
          <a:lstStyle/>
          <a:p>
            <a:pPr algn="ctr"/>
            <a:r>
              <a:rPr lang="en-GB" sz="4000" b="1" dirty="0" err="1">
                <a:solidFill>
                  <a:srgbClr val="115076"/>
                </a:solidFill>
                <a:latin typeface="Century Gothic" panose="020B0502020202020204" pitchFamily="34" charset="0"/>
              </a:rPr>
              <a:t>i</a:t>
            </a:r>
            <a:endParaRPr lang="en-GB" sz="40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7076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idea.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ide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51" y="81390"/>
            <a:ext cx="2524991" cy="3785652"/>
          </a:xfrm>
          <a:prstGeom prst="rect">
            <a:avLst/>
          </a:prstGeom>
          <a:noFill/>
        </p:spPr>
        <p:txBody>
          <a:bodyPr wrap="square" rtlCol="0">
            <a:spAutoFit/>
          </a:bodyPr>
          <a:lstStyle/>
          <a:p>
            <a:pPr algn="ctr"/>
            <a:r>
              <a:rPr lang="en-GB" sz="24000" b="1" dirty="0">
                <a:solidFill>
                  <a:srgbClr val="115076"/>
                </a:solidFill>
                <a:latin typeface="Century Gothic" panose="020B0502020202020204" pitchFamily="34" charset="0"/>
                <a:cs typeface="Calibri" panose="020F0502020204030204" pitchFamily="34" charset="0"/>
              </a:rPr>
              <a:t>i</a:t>
            </a:r>
          </a:p>
        </p:txBody>
      </p:sp>
      <p:sp>
        <p:nvSpPr>
          <p:cNvPr id="7" name="TextBox 6"/>
          <p:cNvSpPr txBox="1"/>
          <p:nvPr/>
        </p:nvSpPr>
        <p:spPr>
          <a:xfrm>
            <a:off x="4289714" y="1892755"/>
            <a:ext cx="3612572" cy="1938992"/>
          </a:xfrm>
          <a:prstGeom prst="rect">
            <a:avLst/>
          </a:prstGeom>
          <a:noFill/>
        </p:spPr>
        <p:txBody>
          <a:bodyPr wrap="square" rtlCol="0">
            <a:spAutoFit/>
          </a:bodyPr>
          <a:lstStyle/>
          <a:p>
            <a:pPr algn="ctr"/>
            <a:r>
              <a:rPr lang="en-GB" sz="12000" dirty="0">
                <a:solidFill>
                  <a:srgbClr val="E56700"/>
                </a:solidFill>
                <a:latin typeface="Century Gothic" panose="020B0502020202020204" pitchFamily="34" charset="0"/>
                <a:cs typeface="Calibri" panose="020F0502020204030204" pitchFamily="34" charset="0"/>
              </a:rPr>
              <a:t>i</a:t>
            </a:r>
            <a:r>
              <a:rPr lang="en-GB" sz="12000" dirty="0">
                <a:solidFill>
                  <a:srgbClr val="115076"/>
                </a:solidFill>
                <a:latin typeface="Century Gothic" panose="020B0502020202020204" pitchFamily="34" charset="0"/>
                <a:cs typeface="Calibri" panose="020F0502020204030204" pitchFamily="34" charset="0"/>
              </a:rPr>
              <a:t>dea</a:t>
            </a:r>
          </a:p>
        </p:txBody>
      </p:sp>
      <p:sp>
        <p:nvSpPr>
          <p:cNvPr id="5" name="TextBox 4"/>
          <p:cNvSpPr txBox="1"/>
          <p:nvPr/>
        </p:nvSpPr>
        <p:spPr>
          <a:xfrm>
            <a:off x="0" y="12006"/>
            <a:ext cx="3657600" cy="523220"/>
          </a:xfrm>
          <a:prstGeom prst="rect">
            <a:avLst/>
          </a:prstGeom>
          <a:noFill/>
        </p:spPr>
        <p:txBody>
          <a:bodyPr wrap="square" rtlCol="0">
            <a:spAutoFit/>
          </a:bodyPr>
          <a:lstStyle/>
          <a:p>
            <a:r>
              <a:rPr lang="en-GB" sz="2800" b="1" dirty="0">
                <a:solidFill>
                  <a:srgbClr val="115076"/>
                </a:solidFill>
                <a:latin typeface="Century Gothic" panose="020B0502020202020204" pitchFamily="34" charset="0"/>
              </a:rPr>
              <a:t>¡A </a:t>
            </a:r>
            <a:r>
              <a:rPr lang="en-GB" sz="2800" b="1" dirty="0" err="1">
                <a:solidFill>
                  <a:srgbClr val="115076"/>
                </a:solidFill>
                <a:latin typeface="Century Gothic" panose="020B0502020202020204" pitchFamily="34" charset="0"/>
              </a:rPr>
              <a:t>pronunciar</a:t>
            </a:r>
            <a:r>
              <a:rPr lang="en-GB" sz="2800" b="1" dirty="0">
                <a:solidFill>
                  <a:srgbClr val="115076"/>
                </a:solidFill>
                <a:latin typeface="Century Gothic" panose="020B0502020202020204" pitchFamily="34" charset="0"/>
              </a:rPr>
              <a:t>!</a:t>
            </a:r>
          </a:p>
        </p:txBody>
      </p:sp>
      <p:pic>
        <p:nvPicPr>
          <p:cNvPr id="6" name="Picture 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9" name="TextBox 8"/>
          <p:cNvSpPr txBox="1"/>
          <p:nvPr/>
        </p:nvSpPr>
        <p:spPr>
          <a:xfrm>
            <a:off x="11015330" y="18401"/>
            <a:ext cx="832422" cy="707886"/>
          </a:xfrm>
          <a:prstGeom prst="rect">
            <a:avLst/>
          </a:prstGeom>
          <a:noFill/>
        </p:spPr>
        <p:txBody>
          <a:bodyPr wrap="square" rtlCol="0">
            <a:spAutoFit/>
          </a:bodyPr>
          <a:lstStyle/>
          <a:p>
            <a:pPr algn="ctr"/>
            <a:r>
              <a:rPr lang="en-GB" sz="4000" b="1" dirty="0" err="1">
                <a:solidFill>
                  <a:srgbClr val="115076"/>
                </a:solidFill>
                <a:latin typeface="Century Gothic" panose="020B0502020202020204" pitchFamily="34" charset="0"/>
              </a:rPr>
              <a:t>i</a:t>
            </a:r>
            <a:endParaRPr lang="en-GB" sz="40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5830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ide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20719" y="1610592"/>
            <a:ext cx="2750562"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4869621" y="3099222"/>
            <a:ext cx="239676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dea</a:t>
            </a:r>
          </a:p>
        </p:txBody>
      </p:sp>
      <p:sp>
        <p:nvSpPr>
          <p:cNvPr id="6" name="TextBox 5"/>
          <p:cNvSpPr txBox="1"/>
          <p:nvPr/>
        </p:nvSpPr>
        <p:spPr>
          <a:xfrm>
            <a:off x="9419784" y="390490"/>
            <a:ext cx="872606"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8898570" y="3382833"/>
            <a:ext cx="18886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n</a:t>
            </a:r>
          </a:p>
        </p:txBody>
      </p:sp>
      <p:sp>
        <p:nvSpPr>
          <p:cNvPr id="8" name="TextBox 7"/>
          <p:cNvSpPr txBox="1"/>
          <p:nvPr/>
        </p:nvSpPr>
        <p:spPr>
          <a:xfrm>
            <a:off x="-278321" y="3429000"/>
            <a:ext cx="5276351" cy="923330"/>
          </a:xfrm>
          <a:prstGeom prst="rect">
            <a:avLst/>
          </a:prstGeom>
          <a:noFill/>
        </p:spPr>
        <p:txBody>
          <a:bodyPr wrap="square" rtlCol="0">
            <a:spAutoFit/>
          </a:bodyPr>
          <a:lstStyle/>
          <a:p>
            <a:pPr algn="ctr"/>
            <a:r>
              <a:rPr lang="en-GB" sz="5400" dirty="0">
                <a:solidFill>
                  <a:srgbClr val="E87D1E"/>
                </a:solidFill>
                <a:latin typeface="Century Gothic" panose="020B0502020202020204" pitchFamily="34" charset="0"/>
                <a:cs typeface="Calibri" panose="020F0502020204030204" pitchFamily="34" charset="0"/>
              </a:rPr>
              <a:t>i</a:t>
            </a:r>
            <a:r>
              <a:rPr lang="en-GB" sz="5400" dirty="0">
                <a:solidFill>
                  <a:srgbClr val="115076"/>
                </a:solidFill>
                <a:latin typeface="Century Gothic" panose="020B0502020202020204" pitchFamily="34" charset="0"/>
                <a:cs typeface="Calibri" panose="020F0502020204030204" pitchFamily="34" charset="0"/>
              </a:rPr>
              <a:t>nteresante</a:t>
            </a:r>
          </a:p>
        </p:txBody>
      </p:sp>
      <p:sp>
        <p:nvSpPr>
          <p:cNvPr id="9" name="TextBox 8"/>
          <p:cNvSpPr txBox="1"/>
          <p:nvPr/>
        </p:nvSpPr>
        <p:spPr>
          <a:xfrm>
            <a:off x="1171966" y="368156"/>
            <a:ext cx="211693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sta</a:t>
            </a:r>
          </a:p>
        </p:txBody>
      </p:sp>
      <p:sp>
        <p:nvSpPr>
          <p:cNvPr id="10" name="TextBox 9"/>
          <p:cNvSpPr txBox="1"/>
          <p:nvPr/>
        </p:nvSpPr>
        <p:spPr>
          <a:xfrm>
            <a:off x="4612346" y="4213000"/>
            <a:ext cx="303972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pr</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mero</a:t>
            </a:r>
          </a:p>
        </p:txBody>
      </p:sp>
      <p:grpSp>
        <p:nvGrpSpPr>
          <p:cNvPr id="2" name="Group 1"/>
          <p:cNvGrpSpPr/>
          <p:nvPr/>
        </p:nvGrpSpPr>
        <p:grpSpPr>
          <a:xfrm>
            <a:off x="5305763" y="5184459"/>
            <a:ext cx="1580473" cy="934274"/>
            <a:chOff x="2540000" y="5401735"/>
            <a:chExt cx="2277669" cy="1346411"/>
          </a:xfrm>
        </p:grpSpPr>
        <p:pic>
          <p:nvPicPr>
            <p:cNvPr id="4098" name="Picture 2" descr="http://www.clker.com/cliparts/I/i/V/6/l/F/calendar-with-binder-rings-hi.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346" t="-677" r="5821" b="42429"/>
            <a:stretch/>
          </p:blipFill>
          <p:spPr bwMode="auto">
            <a:xfrm>
              <a:off x="2540000" y="5401735"/>
              <a:ext cx="2277669" cy="134641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860801" y="6011316"/>
              <a:ext cx="381000" cy="39793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4102" name="Picture 6" descr="http://www.clker.com/cliparts/Z/K/t/v/5/o/check-list-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65192" y="1242368"/>
            <a:ext cx="1408358" cy="17271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lker.com/cliparts/6/e/9/d/11949849761176136192traffic_light_green_dan__01.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49846" y="1396837"/>
            <a:ext cx="1386055" cy="1630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9077619" y="4343659"/>
            <a:ext cx="1530505" cy="1705858"/>
            <a:chOff x="9120176" y="4433606"/>
            <a:chExt cx="1530505" cy="1705858"/>
          </a:xfrm>
        </p:grpSpPr>
        <p:pic>
          <p:nvPicPr>
            <p:cNvPr id="4108" name="Picture 12" descr="http://www.clker.com/cliparts/4/8/a/6/1194984081402633375french_fries_juliane_kr_r.svg.hi.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48548" y="4876272"/>
              <a:ext cx="447206" cy="58646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clker.com/cliparts/f/f/2/e/11954289431054409758ketchup_bottle_alexandre_01.svg.hi.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95754" y="4793365"/>
              <a:ext cx="379351" cy="731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http://www.clker.com/cliparts/4/8/a/6/1194984081402633375french_fries_juliane_kr_r.svg.hi.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93181" y="5552996"/>
              <a:ext cx="447206" cy="5864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120176" y="4433606"/>
              <a:ext cx="1530505" cy="369332"/>
            </a:xfrm>
            <a:prstGeom prst="rect">
              <a:avLst/>
            </a:prstGeom>
            <a:noFill/>
          </p:spPr>
          <p:txBody>
            <a:bodyPr wrap="square" rtlCol="0">
              <a:spAutoFit/>
            </a:bodyPr>
            <a:lstStyle/>
            <a:p>
              <a:pPr algn="ctr"/>
              <a:r>
                <a:rPr lang="en-GB" dirty="0">
                  <a:solidFill>
                    <a:srgbClr val="115076"/>
                  </a:solidFill>
                </a:rPr>
                <a:t>Sin ketchup</a:t>
              </a:r>
            </a:p>
          </p:txBody>
        </p:sp>
        <p:pic>
          <p:nvPicPr>
            <p:cNvPr id="4112" name="Picture 16" descr="http://www.clker.com/cliparts/0/f/7/0/11954234311954389563ok_mark_h_kon_l_vdal_02.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943141" y="5671463"/>
              <a:ext cx="540313" cy="41424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www.clker.com/cliparts/V/S/1/q/m/Q/red-x-small-m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058750" y="5041563"/>
              <a:ext cx="424705" cy="371973"/>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9"/>
          <p:cNvPicPr>
            <a:picLocks noChangeAspect="1" noChangeArrowheads="1"/>
          </p:cNvPicPr>
          <p:nvPr/>
        </p:nvPicPr>
        <p:blipFill>
          <a:blip r:embed="rId18"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369973" y="1682664"/>
            <a:ext cx="1396061" cy="1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425965" y="-170747"/>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i</a:t>
            </a:r>
          </a:p>
        </p:txBody>
      </p:sp>
      <p:pic>
        <p:nvPicPr>
          <p:cNvPr id="1026" name="Picture 2" descr="Interested Cliparts 19 - 450 X 4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71966" y="4209858"/>
            <a:ext cx="1994810" cy="183965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0" y="12006"/>
            <a:ext cx="3657600" cy="523220"/>
          </a:xfrm>
          <a:prstGeom prst="rect">
            <a:avLst/>
          </a:prstGeom>
          <a:noFill/>
        </p:spPr>
        <p:txBody>
          <a:bodyPr wrap="square" rtlCol="0">
            <a:spAutoFit/>
          </a:bodyPr>
          <a:lstStyle/>
          <a:p>
            <a:r>
              <a:rPr lang="en-GB" sz="2800" b="1" dirty="0">
                <a:solidFill>
                  <a:srgbClr val="115076"/>
                </a:solidFill>
                <a:latin typeface="Century Gothic" panose="020B0502020202020204" pitchFamily="34" charset="0"/>
              </a:rPr>
              <a:t>¡A </a:t>
            </a:r>
            <a:r>
              <a:rPr lang="en-GB" sz="2800" b="1" dirty="0" err="1">
                <a:solidFill>
                  <a:srgbClr val="115076"/>
                </a:solidFill>
                <a:latin typeface="Century Gothic" panose="020B0502020202020204" pitchFamily="34" charset="0"/>
              </a:rPr>
              <a:t>pronunciar</a:t>
            </a:r>
            <a:r>
              <a:rPr lang="en-GB" sz="2800" b="1" dirty="0">
                <a:solidFill>
                  <a:srgbClr val="115076"/>
                </a:solidFill>
                <a:latin typeface="Century Gothic" panose="020B0502020202020204" pitchFamily="34" charset="0"/>
              </a:rPr>
              <a:t>!</a:t>
            </a:r>
          </a:p>
        </p:txBody>
      </p:sp>
      <p:pic>
        <p:nvPicPr>
          <p:cNvPr id="28" name="Picture 27"/>
          <p:cNvPicPr>
            <a:picLocks noChangeAspect="1"/>
          </p:cNvPicPr>
          <p:nvPr/>
        </p:nvPicPr>
        <p:blipFill>
          <a:blip r:embed="rId2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0" name="TextBox 29"/>
          <p:cNvSpPr txBox="1"/>
          <p:nvPr/>
        </p:nvSpPr>
        <p:spPr>
          <a:xfrm>
            <a:off x="11015330" y="18401"/>
            <a:ext cx="832422" cy="707886"/>
          </a:xfrm>
          <a:prstGeom prst="rect">
            <a:avLst/>
          </a:prstGeom>
          <a:noFill/>
        </p:spPr>
        <p:txBody>
          <a:bodyPr wrap="square" rtlCol="0">
            <a:spAutoFit/>
          </a:bodyPr>
          <a:lstStyle/>
          <a:p>
            <a:pPr algn="ctr"/>
            <a:r>
              <a:rPr lang="en-GB" sz="4000" b="1" dirty="0" err="1">
                <a:solidFill>
                  <a:srgbClr val="115076"/>
                </a:solidFill>
                <a:latin typeface="Century Gothic" panose="020B0502020202020204" pitchFamily="34" charset="0"/>
              </a:rPr>
              <a:t>i</a:t>
            </a:r>
            <a:endParaRPr lang="en-GB" sz="40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4833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ide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5" name="lista.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500"/>
                                        <p:tgtEl>
                                          <p:spTgt spid="4102"/>
                                        </p:tgtEl>
                                      </p:cBhvr>
                                    </p:animEffect>
                                  </p:childTnLst>
                                  <p:subTnLst>
                                    <p:audio>
                                      <p:cMediaNode>
                                        <p:cTn display="0" masterRel="sameClick">
                                          <p:stCondLst>
                                            <p:cond evt="begin" delay="0">
                                              <p:tn val="26"/>
                                            </p:cond>
                                          </p:stCondLst>
                                          <p:endCondLst>
                                            <p:cond evt="onStopAudio" delay="0">
                                              <p:tgtEl>
                                                <p:sldTgt/>
                                              </p:tgtEl>
                                            </p:cond>
                                          </p:endCondLst>
                                        </p:cTn>
                                        <p:tgtEl>
                                          <p:sndTgt r:embed="rId6" name="lista.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7" name="i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fade">
                                      <p:cBhvr>
                                        <p:cTn id="38" dur="500"/>
                                        <p:tgtEl>
                                          <p:spTgt spid="4104"/>
                                        </p:tgtEl>
                                      </p:cBhvr>
                                    </p:animEffect>
                                  </p:childTnLst>
                                  <p:subTnLst>
                                    <p:audio>
                                      <p:cMediaNode>
                                        <p:cTn display="0" masterRel="sameClick">
                                          <p:stCondLst>
                                            <p:cond evt="begin" delay="0">
                                              <p:tn val="36"/>
                                            </p:cond>
                                          </p:stCondLst>
                                          <p:endCondLst>
                                            <p:cond evt="onStopAudio" delay="0">
                                              <p:tgtEl>
                                                <p:sldTgt/>
                                              </p:tgtEl>
                                            </p:cond>
                                          </p:endCondLst>
                                        </p:cTn>
                                        <p:tgtEl>
                                          <p:sndTgt r:embed="rId7" name="ir.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8" name="interesant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500"/>
                                        <p:tgtEl>
                                          <p:spTgt spid="1026"/>
                                        </p:tgtEl>
                                      </p:cBhvr>
                                    </p:animEffect>
                                  </p:childTnLst>
                                  <p:subTnLst>
                                    <p:audio>
                                      <p:cMediaNode>
                                        <p:cTn display="0" masterRel="sameClick">
                                          <p:stCondLst>
                                            <p:cond evt="begin" delay="0">
                                              <p:tn val="46"/>
                                            </p:cond>
                                          </p:stCondLst>
                                          <p:endCondLst>
                                            <p:cond evt="onStopAudio" delay="0">
                                              <p:tgtEl>
                                                <p:sldTgt/>
                                              </p:tgtEl>
                                            </p:cond>
                                          </p:endCondLst>
                                        </p:cTn>
                                        <p:tgtEl>
                                          <p:sndTgt r:embed="rId8" name="interesant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9" name="primero.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subTnLst>
                                    <p:audio>
                                      <p:cMediaNode>
                                        <p:cTn display="0" masterRel="sameClick">
                                          <p:stCondLst>
                                            <p:cond evt="begin" delay="0">
                                              <p:tn val="56"/>
                                            </p:cond>
                                          </p:stCondLst>
                                          <p:endCondLst>
                                            <p:cond evt="onStopAudio" delay="0">
                                              <p:tgtEl>
                                                <p:sldTgt/>
                                              </p:tgtEl>
                                            </p:cond>
                                          </p:endCondLst>
                                        </p:cTn>
                                        <p:tgtEl>
                                          <p:sndTgt r:embed="rId9" name="primero.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10" name="sin.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subTnLst>
                                    <p:audio>
                                      <p:cMediaNode>
                                        <p:cTn display="0" masterRel="sameClick">
                                          <p:stCondLst>
                                            <p:cond evt="begin" delay="0">
                                              <p:tn val="66"/>
                                            </p:cond>
                                          </p:stCondLst>
                                          <p:endCondLst>
                                            <p:cond evt="onStopAudio" delay="0">
                                              <p:tgtEl>
                                                <p:sldTgt/>
                                              </p:tgtEl>
                                            </p:cond>
                                          </p:endCondLst>
                                        </p:cTn>
                                        <p:tgtEl>
                                          <p:sndTgt r:embed="rId10" name="s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E39AC979-EDA1-49DA-99D4-95A74E22A10C}" vid="{61683DBD-0424-47F3-AB63-E89A4B368B2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108026-7802-4716-A6E9-3A2715866025}" vid="{7624A450-32DA-4AC6-AB1B-9FBBDE09E0D9}"/>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Widescreen</PresentationFormat>
  <Paragraphs>138</Paragraphs>
  <Slides>11</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Century Gothic</vt:lpstr>
      <vt:lpstr>Tw Cen MT</vt:lpstr>
      <vt:lpstr>1_Office Theme</vt:lpstr>
      <vt:lpstr>Office Theme</vt:lpstr>
      <vt:lpstr>2_Office Theme</vt:lpstr>
      <vt:lpstr>Phonics: SSCs [e] and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SSCs [e] and [i]</dc:title>
  <dc:creator>Nicholas Avery</dc:creator>
  <cp:lastModifiedBy>Nicholas Avery</cp:lastModifiedBy>
  <cp:revision>1</cp:revision>
  <dcterms:created xsi:type="dcterms:W3CDTF">2020-01-10T07:51:07Z</dcterms:created>
  <dcterms:modified xsi:type="dcterms:W3CDTF">2020-01-10T07:51:36Z</dcterms:modified>
</cp:coreProperties>
</file>