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500" r:id="rId2"/>
    <p:sldId id="437" r:id="rId3"/>
    <p:sldId id="438" r:id="rId4"/>
    <p:sldId id="484" r:id="rId5"/>
    <p:sldId id="483" r:id="rId6"/>
    <p:sldId id="485" r:id="rId7"/>
    <p:sldId id="480" r:id="rId8"/>
    <p:sldId id="487" r:id="rId9"/>
    <p:sldId id="489" r:id="rId10"/>
    <p:sldId id="490" r:id="rId11"/>
    <p:sldId id="491" r:id="rId12"/>
    <p:sldId id="492" r:id="rId13"/>
    <p:sldId id="493" r:id="rId14"/>
    <p:sldId id="494" r:id="rId15"/>
    <p:sldId id="495" r:id="rId16"/>
    <p:sldId id="496" r:id="rId17"/>
    <p:sldId id="497" r:id="rId18"/>
    <p:sldId id="481" r:id="rId19"/>
    <p:sldId id="4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Owen" initials="SO" lastIdx="7" clrIdx="0">
    <p:extLst>
      <p:ext uri="{19B8F6BF-5375-455C-9EA6-DF929625EA0E}">
        <p15:presenceInfo xmlns:p15="http://schemas.microsoft.com/office/powerpoint/2012/main" userId="Stephen Owen" providerId="None"/>
      </p:ext>
    </p:extLst>
  </p:cmAuthor>
  <p:cmAuthor id="2" name="Natalie Finlayson" initials="NF" lastIdx="23" clrIdx="1">
    <p:extLst>
      <p:ext uri="{19B8F6BF-5375-455C-9EA6-DF929625EA0E}">
        <p15:presenceInfo xmlns:p15="http://schemas.microsoft.com/office/powerpoint/2012/main" userId="Natalie Finlayson" providerId="None"/>
      </p:ext>
    </p:extLst>
  </p:cmAuthor>
  <p:cmAuthor id="3" name="Microsoft Office User" initials="MOU" lastIdx="36"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46" autoAdjust="0"/>
    <p:restoredTop sz="73358" autoAdjust="0"/>
  </p:normalViewPr>
  <p:slideViewPr>
    <p:cSldViewPr snapToGrid="0" snapToObjects="1">
      <p:cViewPr varScale="1">
        <p:scale>
          <a:sx n="64" d="100"/>
          <a:sy n="64" d="100"/>
        </p:scale>
        <p:origin x="8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0F4F0-A9C9-1041-A252-7B7F85363CCF}"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951FC-ED3C-D34D-B0AD-3860E518A05C}" type="slidenum">
              <a:rPr lang="en-US" smtClean="0"/>
              <a:t>‹#›</a:t>
            </a:fld>
            <a:endParaRPr lang="en-US"/>
          </a:p>
        </p:txBody>
      </p:sp>
    </p:spTree>
    <p:extLst>
      <p:ext uri="{BB962C8B-B14F-4D97-AF65-F5344CB8AC3E}">
        <p14:creationId xmlns:p14="http://schemas.microsoft.com/office/powerpoint/2010/main" val="140648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Partner B has to tick whether each question said by Partner A is to one person (‘</a:t>
            </a:r>
            <a:r>
              <a:rPr lang="en-GB" baseline="0" dirty="0" err="1"/>
              <a:t>tu</a:t>
            </a:r>
            <a:r>
              <a:rPr lang="en-GB" baseline="0" dirty="0"/>
              <a:t>’) or to more than one person (‘</a:t>
            </a:r>
            <a:r>
              <a:rPr lang="en-GB" baseline="0" dirty="0" err="1"/>
              <a:t>vous</a:t>
            </a:r>
            <a:r>
              <a:rPr lang="en-GB" baseline="0" dirty="0"/>
              <a:t>’).</a:t>
            </a:r>
          </a:p>
          <a:p>
            <a:r>
              <a:rPr lang="en-GB" baseline="0" dirty="0"/>
              <a:t>S/he then has to write the number of each question in the first column, alongside its English translation, so that the order in which the questions have been asked is apparent. </a:t>
            </a:r>
          </a:p>
          <a:p>
            <a:r>
              <a:rPr lang="en-GB" baseline="0" dirty="0"/>
              <a:t>This means that Partner B does not only have to listen for the verb form used; the vocabulary of the question also has to be processed.</a:t>
            </a:r>
          </a:p>
          <a:p>
            <a:endParaRPr lang="en-GB" baseline="0" dirty="0"/>
          </a:p>
          <a:p>
            <a:r>
              <a:rPr lang="en-GB" baseline="0" dirty="0"/>
              <a:t>This slide </a:t>
            </a:r>
            <a:r>
              <a:rPr lang="en-GB" baseline="0" dirty="0" smtClean="0"/>
              <a:t>could </a:t>
            </a:r>
            <a:r>
              <a:rPr lang="en-GB" baseline="0" dirty="0"/>
              <a:t>be printed for the partners to work from/annotate.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94304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the solution to the task.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may be displayed on the screen following the exercise, to assist students in checking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Differentiated versions of these tasks now follow, and may be substituted for students who would benefit from a greater degree of challenge.</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57523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this more challenging version of Task 1, Partner A has to formulate the question in French indicated by the </a:t>
            </a:r>
            <a:r>
              <a:rPr lang="en-GB" b="1" baseline="0" dirty="0"/>
              <a:t>prompt in English</a:t>
            </a:r>
            <a:r>
              <a:rPr lang="en-GB" baseline="0" dirty="0"/>
              <a:t>, using either the ‘</a:t>
            </a:r>
            <a:r>
              <a:rPr lang="en-GB" baseline="0" dirty="0" err="1"/>
              <a:t>tu</a:t>
            </a:r>
            <a:r>
              <a:rPr lang="en-GB" baseline="0" dirty="0"/>
              <a:t>’ form or the ‘</a:t>
            </a:r>
            <a:r>
              <a:rPr lang="en-GB" baseline="0" dirty="0" err="1"/>
              <a:t>vous</a:t>
            </a:r>
            <a:r>
              <a:rPr lang="en-GB" baseline="0" dirty="0"/>
              <a:t>’ form as also indicated. </a:t>
            </a:r>
          </a:p>
          <a:p>
            <a:r>
              <a:rPr lang="en-GB" baseline="0" dirty="0"/>
              <a:t>As before, the subject pronoun must not be said to Partner B (whose task is explained on the next slide</a:t>
            </a:r>
            <a:r>
              <a:rPr lang="en-GB" baseline="0" dirty="0" smtClean="0"/>
              <a: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Note: This activity revises question formation using intonation only. The students experienced this in the listening and reading activities in lesson 1. Remind them that they should raise their voice when they ask these questions. </a:t>
            </a:r>
          </a:p>
          <a:p>
            <a:endParaRPr lang="en-GB" baseline="0" dirty="0"/>
          </a:p>
          <a:p>
            <a:r>
              <a:rPr lang="en-GB" baseline="0" dirty="0"/>
              <a:t>This slide </a:t>
            </a:r>
            <a:r>
              <a:rPr lang="en-GB" baseline="0" dirty="0" smtClean="0"/>
              <a:t>could </a:t>
            </a:r>
            <a:r>
              <a:rPr lang="en-GB" baseline="0" dirty="0"/>
              <a:t>be printed for the partners to work from/annotate.</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08788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this more challenging version of Task 1, Partner B has to tick whether each question said by Partner A is to one person (‘</a:t>
            </a:r>
            <a:r>
              <a:rPr lang="en-GB" baseline="0" dirty="0" err="1"/>
              <a:t>tu</a:t>
            </a:r>
            <a:r>
              <a:rPr lang="en-GB" baseline="0" dirty="0"/>
              <a:t>’) or to more than one person (‘</a:t>
            </a:r>
            <a:r>
              <a:rPr lang="en-GB" baseline="0" dirty="0" err="1"/>
              <a:t>vous</a:t>
            </a:r>
            <a:r>
              <a:rPr lang="en-GB" baseline="0" dirty="0"/>
              <a:t>’), as before.</a:t>
            </a:r>
          </a:p>
          <a:p>
            <a:endParaRPr lang="en-GB" baseline="0" dirty="0"/>
          </a:p>
          <a:p>
            <a:r>
              <a:rPr lang="en-GB" baseline="0" dirty="0"/>
              <a:t>However, s/he then has</a:t>
            </a:r>
            <a:r>
              <a:rPr lang="en-GB" b="0" baseline="0" dirty="0"/>
              <a:t> to </a:t>
            </a:r>
            <a:r>
              <a:rPr lang="en-GB" b="1" baseline="0" dirty="0"/>
              <a:t>transcribe (write in French) each question they have heard in French</a:t>
            </a:r>
            <a:r>
              <a:rPr lang="en-GB" baseline="0" dirty="0"/>
              <a:t>.</a:t>
            </a:r>
          </a:p>
          <a:p>
            <a:r>
              <a:rPr lang="en-GB" baseline="0" dirty="0"/>
              <a:t>This means that Partner B does not only have to listen for the verb form used; the vocabulary of the question also has to be processed and the correct French reproduced in writing.</a:t>
            </a:r>
          </a:p>
          <a:p>
            <a:endParaRPr lang="en-GB" baseline="0" dirty="0"/>
          </a:p>
          <a:p>
            <a:r>
              <a:rPr lang="en-GB" baseline="0" dirty="0"/>
              <a:t>This slide </a:t>
            </a:r>
            <a:r>
              <a:rPr lang="en-GB" baseline="0" dirty="0" smtClean="0"/>
              <a:t>could </a:t>
            </a:r>
            <a:r>
              <a:rPr lang="en-GB" baseline="0" dirty="0"/>
              <a:t>be printed for the partners to work from/annotate.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48993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the solution to the task.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may be displayed on the screen following the exercise, to assist students in checking their work.</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69633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partners now swap roles. </a:t>
            </a:r>
          </a:p>
          <a:p>
            <a:endParaRPr lang="en-GB" baseline="0" dirty="0"/>
          </a:p>
          <a:p>
            <a:r>
              <a:rPr lang="en-GB" baseline="0" dirty="0"/>
              <a:t>In this more challenging version of Task 2, Partner A has to formulate the question in French indicated by the </a:t>
            </a:r>
            <a:r>
              <a:rPr lang="en-GB" b="1" baseline="0" dirty="0"/>
              <a:t>prompt in English</a:t>
            </a:r>
            <a:r>
              <a:rPr lang="en-GB" baseline="0" dirty="0"/>
              <a:t>, using either the ‘</a:t>
            </a:r>
            <a:r>
              <a:rPr lang="en-GB" baseline="0" dirty="0" err="1"/>
              <a:t>tu</a:t>
            </a:r>
            <a:r>
              <a:rPr lang="en-GB" baseline="0" dirty="0"/>
              <a:t>’ form or the ‘</a:t>
            </a:r>
            <a:r>
              <a:rPr lang="en-GB" baseline="0" dirty="0" err="1"/>
              <a:t>vous</a:t>
            </a:r>
            <a:r>
              <a:rPr lang="en-GB" baseline="0" dirty="0"/>
              <a:t>’ form as also indicated. </a:t>
            </a:r>
          </a:p>
          <a:p>
            <a:r>
              <a:rPr lang="en-GB" baseline="0" dirty="0"/>
              <a:t>As before, the subject pronoun must not be said to Partner B (whose task is explained on the next slide).</a:t>
            </a:r>
          </a:p>
          <a:p>
            <a:endParaRPr lang="en-GB" baseline="0" dirty="0"/>
          </a:p>
          <a:p>
            <a:r>
              <a:rPr lang="en-GB" baseline="0" dirty="0"/>
              <a:t>This slide </a:t>
            </a:r>
            <a:r>
              <a:rPr lang="en-GB" baseline="0" dirty="0" smtClean="0"/>
              <a:t>could </a:t>
            </a:r>
            <a:r>
              <a:rPr lang="en-GB" baseline="0" dirty="0"/>
              <a:t>be printed for the partners to work from/annotate.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19834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this more challenging version of Task 2, Partner B has to tick whether each question said by Partner A is to one person (‘</a:t>
            </a:r>
            <a:r>
              <a:rPr lang="en-GB" baseline="0" dirty="0" err="1"/>
              <a:t>tu</a:t>
            </a:r>
            <a:r>
              <a:rPr lang="en-GB" baseline="0" dirty="0"/>
              <a:t>’) or to more than one person (‘</a:t>
            </a:r>
            <a:r>
              <a:rPr lang="en-GB" baseline="0" dirty="0" err="1"/>
              <a:t>vous</a:t>
            </a:r>
            <a:r>
              <a:rPr lang="en-GB" baseline="0" dirty="0"/>
              <a:t>’), as before.</a:t>
            </a:r>
          </a:p>
          <a:p>
            <a:endParaRPr lang="en-GB" baseline="0" dirty="0"/>
          </a:p>
          <a:p>
            <a:r>
              <a:rPr lang="en-GB" baseline="0" dirty="0"/>
              <a:t>However, s/he then has</a:t>
            </a:r>
            <a:r>
              <a:rPr lang="en-GB" b="0" baseline="0" dirty="0"/>
              <a:t> to </a:t>
            </a:r>
            <a:r>
              <a:rPr lang="en-GB" b="1" baseline="0" dirty="0"/>
              <a:t>transcribe (write in French) each question that they heard in French</a:t>
            </a:r>
            <a:r>
              <a:rPr lang="en-GB" baseline="0" dirty="0"/>
              <a:t>.</a:t>
            </a:r>
          </a:p>
          <a:p>
            <a:r>
              <a:rPr lang="en-GB" baseline="0" dirty="0"/>
              <a:t>This means that Partner B does not only have to listen for the verb form used; the vocabulary of the question also has to be processed and the correct French reproduced in writing.</a:t>
            </a:r>
          </a:p>
          <a:p>
            <a:endParaRPr lang="en-GB" baseline="0" dirty="0"/>
          </a:p>
          <a:p>
            <a:r>
              <a:rPr lang="en-GB" baseline="0" dirty="0"/>
              <a:t>This slide </a:t>
            </a:r>
            <a:r>
              <a:rPr lang="en-GB" baseline="0" dirty="0" smtClean="0"/>
              <a:t>could </a:t>
            </a:r>
            <a:r>
              <a:rPr lang="en-GB" baseline="0" dirty="0"/>
              <a:t>be printed for the partners to work from/annotate.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65875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the solution to the task.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may be displayed on the screen following the exercise, to assist students in checking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Differentiated versions of these tasks now follow, and may be substituted for students who would benefit from a greater degree of challenge.</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51107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now use each verb – all of which have been presented and practised over the past four weeks – to write one question in French in the ‘</a:t>
            </a:r>
            <a:r>
              <a:rPr lang="en-GB" baseline="0" dirty="0" err="1"/>
              <a:t>tu</a:t>
            </a:r>
            <a:r>
              <a:rPr lang="en-GB" baseline="0" dirty="0"/>
              <a:t>’ form, and another in the ‘</a:t>
            </a:r>
            <a:r>
              <a:rPr lang="en-GB" baseline="0" dirty="0" err="1"/>
              <a:t>vous</a:t>
            </a:r>
            <a:r>
              <a:rPr lang="en-GB" baseline="0" dirty="0"/>
              <a:t>’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questions should be written in the appropriate boxes of the printed version of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choose which other words to include in their sentences, and should be advised to review the vocabulary previously learnt (and, if appropriate, to consult a dictionary to search for any new vocabulary items needed).</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a:t>
            </a:r>
            <a:r>
              <a:rPr lang="en-GB" baseline="0" dirty="0" smtClean="0"/>
              <a:t>could </a:t>
            </a:r>
            <a:r>
              <a:rPr lang="en-GB" baseline="0" dirty="0"/>
              <a:t>be printed for the partners to work </a:t>
            </a:r>
            <a:r>
              <a:rPr lang="en-GB" baseline="0" dirty="0" smtClean="0"/>
              <a:t>from/annotate; alternatively, students could complete the exercise in their books.</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74333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Students now write an answer to each question, as asked by their partner. Remind them that w</a:t>
            </a:r>
            <a:r>
              <a:rPr lang="en-GB" sz="1200" dirty="0" smtClean="0">
                <a:solidFill>
                  <a:srgbClr val="02456F"/>
                </a:solidFill>
                <a:latin typeface="Century Gothic" panose="020B0502020202020204" pitchFamily="34" charset="0"/>
              </a:rPr>
              <a:t>hen writing</a:t>
            </a:r>
            <a:r>
              <a:rPr lang="en-GB" sz="1200" baseline="0" dirty="0" smtClean="0">
                <a:solidFill>
                  <a:srgbClr val="02456F"/>
                </a:solidFill>
                <a:latin typeface="Century Gothic" panose="020B0502020202020204" pitchFamily="34" charset="0"/>
              </a:rPr>
              <a:t> </a:t>
            </a:r>
            <a:r>
              <a:rPr lang="en-GB" baseline="0" dirty="0" smtClean="0"/>
              <a:t>in the first person </a:t>
            </a:r>
            <a:r>
              <a:rPr lang="en-GB" dirty="0" smtClean="0"/>
              <a:t>singular they</a:t>
            </a:r>
            <a:r>
              <a:rPr lang="en-GB" sz="1200" dirty="0" smtClean="0">
                <a:solidFill>
                  <a:srgbClr val="02456F"/>
                </a:solidFill>
                <a:latin typeface="Century Gothic" panose="020B0502020202020204" pitchFamily="34" charset="0"/>
              </a:rPr>
              <a:t> do not add an 's' to the end of the verb.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slide could be printed for the partners to work from/annotate; alternatively, students could complete the exercise in their books.</a:t>
            </a: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17035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slide</a:t>
            </a:r>
            <a:r>
              <a:rPr lang="en-GB" baseline="0" dirty="0"/>
              <a:t> is the animated explanation of the difference between the present tense second person singular and second person plural forms of verbs – the grammar focus for this week. The pronunciation of the ‘</a:t>
            </a:r>
            <a:r>
              <a:rPr lang="en-GB" baseline="0" dirty="0" err="1"/>
              <a:t>vous</a:t>
            </a:r>
            <a:r>
              <a:rPr lang="en-GB" baseline="0" dirty="0"/>
              <a:t>’ form ending should be practised, with students repeating several times. The listening and reading activities which follow then give students practice in spotting this verb ending in the oral modality</a:t>
            </a:r>
            <a:r>
              <a:rPr lang="en-GB" baseline="0" dirty="0" smtClean="0"/>
              <a:t>.</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1" baseline="0" dirty="0"/>
              <a:t>NOTE: ensure that all pupils know that ‘</a:t>
            </a:r>
            <a:r>
              <a:rPr lang="en-GB" b="1" baseline="0" dirty="0" err="1"/>
              <a:t>tu</a:t>
            </a:r>
            <a:r>
              <a:rPr lang="en-GB" b="1" baseline="0" dirty="0"/>
              <a:t>’ and ‘</a:t>
            </a:r>
            <a:r>
              <a:rPr lang="en-GB" b="1" baseline="0" dirty="0" err="1"/>
              <a:t>vous</a:t>
            </a:r>
            <a:r>
              <a:rPr lang="en-GB" b="1" baseline="0" dirty="0"/>
              <a:t>’ mean ‘you’. Explain that English only has one form for ‘you’  - English does not have a word for ‘plural you’. You could add that in the United States, some people use ‘</a:t>
            </a:r>
            <a:r>
              <a:rPr lang="en-GB" b="1" i="1" baseline="0" dirty="0" err="1"/>
              <a:t>y’all</a:t>
            </a:r>
            <a:r>
              <a:rPr lang="en-GB" b="1" baseline="0" dirty="0"/>
              <a:t>’ to mean ‘you for more than one person’. English is quite unusual in not having a word for plural ‘you’. </a:t>
            </a:r>
          </a:p>
          <a:p>
            <a:pPr marL="0" lvl="0" indent="0" algn="l" rtl="0">
              <a:spcBef>
                <a:spcPts val="0"/>
              </a:spcBef>
              <a:spcAft>
                <a:spcPts val="0"/>
              </a:spcAft>
              <a:buNone/>
            </a:pPr>
            <a:r>
              <a:rPr lang="en-GB" b="1" baseline="0" dirty="0"/>
              <a:t>NOTE: point out to the students that the s at the end of the verb is not pronounced. Ask them why. It is because of the Silent Final Consonant. </a:t>
            </a:r>
          </a:p>
          <a:p>
            <a:pPr marL="0" lvl="0" indent="0" algn="l" rtl="0">
              <a:spcBef>
                <a:spcPts val="0"/>
              </a:spcBef>
              <a:spcAft>
                <a:spcPts val="0"/>
              </a:spcAft>
              <a:buNone/>
            </a:pPr>
            <a:r>
              <a:rPr lang="en-GB" b="1" baseline="0" dirty="0"/>
              <a:t>NOTE: Point out that the verb ending for ‘you singular’ (an ‘s’) is only noticeable in writing, in how it is spelt. When you hear the verb, there is no difference from the plain short form! </a:t>
            </a:r>
            <a:endParaRPr b="1" dirty="0"/>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71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exercise requires the learner to listen for the verb form to determine whether one person is being addressed, or more than one person. </a:t>
            </a:r>
            <a:r>
              <a:rPr lang="en-GB" baseline="0" dirty="0"/>
              <a:t>The exercise previously published on the NCELP Resource portal (in support of the earlier CPD session) has been adapted here, so that it only features vocabulary already presented in the scheme of work (including some of the new vocabulary for this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2456F"/>
                </a:solidFill>
                <a:latin typeface="Century Gothic" panose="020B0502020202020204" pitchFamily="34" charset="0"/>
                <a:ea typeface="Arial" panose="020B0604020202020204" pitchFamily="34" charset="0"/>
                <a:cs typeface="Arial" panose="020B0604020202020204" pitchFamily="34" charset="0"/>
              </a:rPr>
              <a:t>The lesson buzzer in the audio recording stops students hearing the whole message, so their only clue is the </a:t>
            </a:r>
            <a:r>
              <a:rPr lang="en-GB" altLang="en-US" sz="1200" b="1" i="1" dirty="0">
                <a:solidFill>
                  <a:srgbClr val="02456F"/>
                </a:solidFill>
                <a:latin typeface="Century Gothic" panose="020B0502020202020204" pitchFamily="34" charset="0"/>
                <a:ea typeface="Arial" panose="020B0604020202020204" pitchFamily="34" charset="0"/>
                <a:cs typeface="Arial" panose="020B0604020202020204" pitchFamily="34" charset="0"/>
              </a:rPr>
              <a:t>verb ending  -</a:t>
            </a:r>
            <a:r>
              <a:rPr lang="en-GB" altLang="en-US" sz="1200" b="1" i="1" dirty="0" err="1">
                <a:solidFill>
                  <a:srgbClr val="02456F"/>
                </a:solidFill>
                <a:latin typeface="Century Gothic" panose="020B0502020202020204" pitchFamily="34" charset="0"/>
                <a:ea typeface="Arial" panose="020B0604020202020204" pitchFamily="34" charset="0"/>
                <a:cs typeface="Arial" panose="020B0604020202020204" pitchFamily="34" charset="0"/>
              </a:rPr>
              <a:t>ez</a:t>
            </a:r>
            <a:r>
              <a:rPr lang="en-GB" altLang="en-US" sz="1200" dirty="0" err="1">
                <a:solidFill>
                  <a:srgbClr val="02456F"/>
                </a:solidFill>
                <a:latin typeface="Century Gothic" panose="020B0502020202020204" pitchFamily="34" charset="0"/>
                <a:ea typeface="Arial" panose="020B0604020202020204" pitchFamily="34" charset="0"/>
                <a:cs typeface="Arial" panose="020B0604020202020204" pitchFamily="34" charset="0"/>
              </a:rPr>
              <a:t>.</a:t>
            </a:r>
            <a:r>
              <a:rPr lang="en-GB" altLang="en-US" sz="1200" dirty="0">
                <a:solidFill>
                  <a:srgbClr val="02456F"/>
                </a:solidFill>
                <a:latin typeface="Century Gothic" panose="020B0502020202020204" pitchFamily="34" charset="0"/>
                <a:ea typeface="Arial" panose="020B0604020202020204" pitchFamily="34" charset="0"/>
                <a:cs typeface="Arial" panose="020B0604020202020204" pitchFamily="34" charset="0"/>
              </a:rPr>
              <a:t> </a:t>
            </a:r>
            <a:endParaRPr lang="en-GB" altLang="en-US" sz="1800" dirty="0">
              <a:solidFill>
                <a:srgbClr val="02456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N.B. There are some highly frequent irregular verbs featured in the listening and reading activities of this sequence. These are useful to know, in terms of their meaning, as part of the lexicon at this stage. However, they will not feature in the production tasks which follow later on – these will use regular –ER verbs to avoid making the tasks too difficult for students.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err="1">
                <a:ln>
                  <a:noFill/>
                </a:ln>
                <a:solidFill>
                  <a:prstClr val="black"/>
                </a:solidFill>
                <a:effectLst/>
                <a:uLnTx/>
                <a:uFillTx/>
                <a:latin typeface="+mn-lt"/>
                <a:ea typeface="+mn-ea"/>
                <a:cs typeface="+mn-cs"/>
              </a:rPr>
              <a:t>Transcript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start of each sentence is missing, obscured by  a “buzzer”.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Decide whether each sentence starts with “</a:t>
            </a:r>
            <a:r>
              <a:rPr kumimoji="0" lang="en-GB" sz="1200" b="0" i="0" u="none" strike="noStrike" kern="1200" cap="none" spc="0" normalizeH="0" baseline="0" noProof="0" dirty="0" err="1">
                <a:ln>
                  <a:noFill/>
                </a:ln>
                <a:solidFill>
                  <a:prstClr val="black"/>
                </a:solidFill>
                <a:effectLst/>
                <a:uLnTx/>
                <a:uFillTx/>
                <a:latin typeface="+mn-lt"/>
                <a:ea typeface="+mn-ea"/>
                <a:cs typeface="+mn-cs"/>
              </a:rPr>
              <a:t>Tu</a:t>
            </a:r>
            <a:r>
              <a:rPr kumimoji="0" lang="en-GB" sz="1200" b="0" i="0" u="none" strike="noStrike" kern="1200" cap="none" spc="0" normalizeH="0" baseline="0" noProof="0" dirty="0">
                <a:ln>
                  <a:noFill/>
                </a:ln>
                <a:solidFill>
                  <a:prstClr val="black"/>
                </a:solidFill>
                <a:effectLst/>
                <a:uLnTx/>
                <a:uFillTx/>
                <a:latin typeface="+mn-lt"/>
                <a:ea typeface="+mn-ea"/>
                <a:cs typeface="+mn-cs"/>
              </a:rPr>
              <a:t>…” OR “</a:t>
            </a:r>
            <a:r>
              <a:rPr kumimoji="0" lang="en-GB" sz="1200" b="0" i="0" u="none" strike="noStrike" kern="1200" cap="none" spc="0" normalizeH="0" baseline="0" noProof="0" dirty="0" err="1">
                <a:ln>
                  <a:noFill/>
                </a:ln>
                <a:solidFill>
                  <a:prstClr val="black"/>
                </a:solidFill>
                <a:effectLst/>
                <a:uLnTx/>
                <a:uFillTx/>
                <a:latin typeface="+mn-lt"/>
                <a:ea typeface="+mn-ea"/>
                <a:cs typeface="+mn-cs"/>
              </a:rPr>
              <a:t>Vous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1) …regardez le problème.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2) …restes en silence.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3) …ouvres le livre.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4) …écrivez au tableau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5) </a:t>
            </a:r>
            <a:r>
              <a:rPr kumimoji="0" lang="es-ES" sz="1200" b="0" i="0" u="none" strike="noStrike" kern="1200" cap="none" spc="0" normalizeH="0" baseline="0" noProof="0" dirty="0">
                <a:ln>
                  <a:noFill/>
                </a:ln>
                <a:solidFill>
                  <a:prstClr val="black"/>
                </a:solidFill>
                <a:effectLst/>
                <a:uLnTx/>
                <a:uFillTx/>
                <a:latin typeface="+mn-lt"/>
                <a:ea typeface="+mn-ea"/>
                <a:cs typeface="+mn-cs"/>
              </a:rPr>
              <a:t>…</a:t>
            </a:r>
            <a:r>
              <a:rPr kumimoji="0" lang="es-ES" sz="1200" b="0" i="0" u="none" strike="noStrike" kern="1200" cap="none" spc="0" normalizeH="0" baseline="0" noProof="0" dirty="0" err="1">
                <a:ln>
                  <a:noFill/>
                </a:ln>
                <a:solidFill>
                  <a:prstClr val="black"/>
                </a:solidFill>
                <a:effectLst/>
                <a:uLnTx/>
                <a:uFillTx/>
                <a:latin typeface="+mn-lt"/>
                <a:ea typeface="+mn-ea"/>
                <a:cs typeface="+mn-cs"/>
              </a:rPr>
              <a:t>manges</a:t>
            </a:r>
            <a:r>
              <a:rPr kumimoji="0" lang="es-ES" sz="1200" b="0" i="0" u="none" strike="noStrike" kern="1200" cap="none" spc="0" normalizeH="0" baseline="0" noProof="0" dirty="0">
                <a:ln>
                  <a:noFill/>
                </a:ln>
                <a:solidFill>
                  <a:prstClr val="black"/>
                </a:solidFill>
                <a:effectLst/>
                <a:uLnTx/>
                <a:uFillTx/>
                <a:latin typeface="+mn-lt"/>
                <a:ea typeface="+mn-ea"/>
                <a:cs typeface="+mn-cs"/>
              </a:rPr>
              <a:t> en </a:t>
            </a:r>
            <a:r>
              <a:rPr kumimoji="0" lang="es-ES" sz="1200" b="0" i="0" u="none" strike="noStrike" kern="1200" cap="none" spc="0" normalizeH="0" baseline="0" noProof="0" dirty="0" err="1">
                <a:ln>
                  <a:noFill/>
                </a:ln>
                <a:solidFill>
                  <a:prstClr val="black"/>
                </a:solidFill>
                <a:effectLst/>
                <a:uLnTx/>
                <a:uFillTx/>
                <a:latin typeface="+mn-lt"/>
                <a:ea typeface="+mn-ea"/>
                <a:cs typeface="+mn-cs"/>
              </a:rPr>
              <a:t>classe</a:t>
            </a:r>
            <a:r>
              <a:rPr kumimoji="0" lang="es-ES" sz="1200" b="0" i="0" u="none" strike="noStrike" kern="1200" cap="none" spc="0" normalizeH="0" baseline="0" noProof="0" dirty="0">
                <a:ln>
                  <a:noFill/>
                </a:ln>
                <a:solidFill>
                  <a:prstClr val="black"/>
                </a:solidFill>
                <a:effectLst/>
                <a:uLnTx/>
                <a:uFillTx/>
                <a:latin typeface="+mn-lt"/>
                <a:ea typeface="+mn-ea"/>
                <a:cs typeface="+mn-cs"/>
              </a:rPr>
              <a:t>.</a:t>
            </a:r>
            <a:r>
              <a:rPr kumimoji="0" lang="fr-FR"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6) </a:t>
            </a:r>
            <a:r>
              <a:rPr kumimoji="0" lang="fr-FR" sz="1200" b="0" i="0" u="none" strike="noStrike" kern="1200" cap="none" spc="0" normalizeH="0" baseline="0" noProof="0" dirty="0">
                <a:ln>
                  <a:noFill/>
                </a:ln>
                <a:solidFill>
                  <a:prstClr val="black"/>
                </a:solidFill>
                <a:effectLst/>
                <a:uLnTx/>
                <a:uFillTx/>
                <a:latin typeface="+mn-lt"/>
                <a:ea typeface="+mn-ea"/>
                <a:cs typeface="+mn-cs"/>
              </a:rPr>
              <a:t>…parlez en anglais.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mn-lt"/>
                <a:ea typeface="+mn-ea"/>
                <a:cs typeface="+mn-cs"/>
              </a:rPr>
              <a:t>7) …</a:t>
            </a:r>
            <a:r>
              <a:rPr kumimoji="0" lang="fr-FR" sz="1200" b="0" i="0" u="none" strike="noStrike" kern="1200" cap="none" spc="0" normalizeH="0" baseline="0" noProof="0" dirty="0">
                <a:ln>
                  <a:noFill/>
                </a:ln>
                <a:solidFill>
                  <a:prstClr val="black"/>
                </a:solidFill>
                <a:effectLst/>
                <a:uLnTx/>
                <a:uFillTx/>
                <a:latin typeface="+mn-lt"/>
                <a:ea typeface="+mn-ea"/>
                <a:cs typeface="+mn-cs"/>
              </a:rPr>
              <a:t>écoutez l'histoire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mn-lt"/>
                <a:ea typeface="+mn-ea"/>
                <a:cs typeface="+mn-cs"/>
              </a:rPr>
              <a:t>Frequency</a:t>
            </a:r>
            <a:endParaRPr kumimoji="0" lang="fr-FR"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Verb frequency rankings (1 is the most common word in French): </a:t>
            </a:r>
            <a:r>
              <a:rPr kumimoji="0" lang="fr-FR" sz="1200" b="0" i="0" u="none" strike="noStrike" kern="1200" cap="none" spc="0" normalizeH="0" baseline="0" noProof="0" dirty="0">
                <a:ln>
                  <a:noFill/>
                </a:ln>
                <a:solidFill>
                  <a:prstClr val="black"/>
                </a:solidFill>
                <a:effectLst/>
                <a:uLnTx/>
                <a:uFillTx/>
                <a:latin typeface="+mn-lt"/>
                <a:ea typeface="+mn-ea"/>
                <a:cs typeface="+mn-cs"/>
              </a:rPr>
              <a:t>regarder [425]; rester [100]; ouvrir [257]; écrire [382];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manger </a:t>
            </a:r>
            <a:r>
              <a:rPr kumimoji="0" lang="fr-FR" sz="1200" b="0" i="0" u="none" strike="noStrike" kern="1200" cap="none" spc="0" normalizeH="0" baseline="0" noProof="0" dirty="0">
                <a:ln>
                  <a:noFill/>
                </a:ln>
                <a:solidFill>
                  <a:prstClr val="black"/>
                </a:solidFill>
                <a:effectLst/>
                <a:uLnTx/>
                <a:uFillTx/>
                <a:latin typeface="+mn-lt"/>
                <a:ea typeface="+mn-ea"/>
                <a:cs typeface="+mn-cs"/>
              </a:rPr>
              <a:t>[1338];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parler [106]; écouter [429].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Source</a:t>
            </a:r>
            <a:r>
              <a:rPr kumimoji="0" lang="de-DE"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Londsale</a:t>
            </a:r>
            <a:r>
              <a:rPr kumimoji="0" lang="en-GB" sz="1200" b="0" i="0" u="none" strike="noStrike" kern="1200" cap="none" spc="0" normalizeH="0" baseline="0" noProof="0" dirty="0">
                <a:ln>
                  <a:noFill/>
                </a:ln>
                <a:solidFill>
                  <a:prstClr val="black"/>
                </a:solidFill>
                <a:effectLst/>
                <a:uLnTx/>
                <a:uFillTx/>
                <a:latin typeface="+mn-lt"/>
                <a:ea typeface="+mn-ea"/>
                <a:cs typeface="+mn-cs"/>
              </a:rPr>
              <a:t>, D., &amp; Le Bras, Y.  (2009). </a:t>
            </a:r>
            <a:r>
              <a:rPr kumimoji="0" lang="en-GB" sz="1200" b="0" i="1" u="none" strike="noStrike" kern="1200" cap="none" spc="0" normalizeH="0" baseline="0" noProof="0" dirty="0">
                <a:ln>
                  <a:noFill/>
                </a:ln>
                <a:solidFill>
                  <a:prstClr val="black"/>
                </a:solidFill>
                <a:effectLst/>
                <a:uLnTx/>
                <a:uFillTx/>
                <a:latin typeface="+mn-lt"/>
                <a:ea typeface="+mn-ea"/>
                <a:cs typeface="+mn-cs"/>
              </a:rPr>
              <a:t>A Frequency Dictionary of French: Core vocabulary for learners </a:t>
            </a:r>
            <a:r>
              <a:rPr kumimoji="0" lang="en-GB" sz="1200" b="0" i="0" u="none" strike="noStrike" kern="1200" cap="none" spc="0" normalizeH="0" baseline="0" noProof="0" dirty="0">
                <a:ln>
                  <a:noFill/>
                </a:ln>
                <a:solidFill>
                  <a:prstClr val="black"/>
                </a:solidFill>
                <a:effectLst/>
                <a:uLnTx/>
                <a:uFillTx/>
                <a:latin typeface="+mn-l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3618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reading</a:t>
            </a:r>
            <a:r>
              <a:rPr lang="en-GB" baseline="0" dirty="0" smtClean="0"/>
              <a:t> exercise requires the learner to notice the form of the verb (specifically the –</a:t>
            </a:r>
            <a:r>
              <a:rPr lang="en-GB" b="1" baseline="0" dirty="0" err="1" smtClean="0"/>
              <a:t>ez</a:t>
            </a:r>
            <a:r>
              <a:rPr lang="en-GB" baseline="0" dirty="0" smtClean="0"/>
              <a:t> of the </a:t>
            </a:r>
            <a:r>
              <a:rPr lang="en-GB" i="1" baseline="0" dirty="0" err="1" smtClean="0"/>
              <a:t>vous</a:t>
            </a:r>
            <a:r>
              <a:rPr lang="en-GB" baseline="0" dirty="0" smtClean="0"/>
              <a:t> form) as the only means of obtaining the correct answer. The exercise previously published on the NCELP Resource portal (in support of the earlier CPD session) has been adapted here, so that it only features vocabulary already presented in the scheme of work (including some of the new vocabulary for this week), plus two sports that are cognates.</a:t>
            </a:r>
            <a:br>
              <a:rPr lang="en-GB" baseline="0" dirty="0" smtClean="0"/>
            </a:br>
            <a:r>
              <a:rPr lang="en-GB" baseline="0" dirty="0" smtClean="0"/>
              <a:t/>
            </a:r>
            <a:br>
              <a:rPr lang="en-GB" baseline="0" dirty="0" smtClean="0"/>
            </a:br>
            <a:r>
              <a:rPr lang="en-GB" baseline="0" dirty="0" smtClean="0"/>
              <a:t>To complete the task, students can simply work from the board, writing the question numbers in their books, and either ‘</a:t>
            </a:r>
            <a:r>
              <a:rPr lang="en-GB" baseline="0" dirty="0" err="1" smtClean="0"/>
              <a:t>tu</a:t>
            </a:r>
            <a:r>
              <a:rPr lang="en-GB" baseline="0" dirty="0" smtClean="0"/>
              <a:t> – you singular’ or ‘</a:t>
            </a:r>
            <a:r>
              <a:rPr lang="en-GB" baseline="0" dirty="0" err="1" smtClean="0"/>
              <a:t>vous</a:t>
            </a:r>
            <a:r>
              <a:rPr lang="en-GB" baseline="0" dirty="0" smtClean="0"/>
              <a:t> – you plural’ for each question. Alternatively, the slide may be printed out for students. </a:t>
            </a:r>
          </a:p>
          <a:p>
            <a:endParaRPr lang="en-GB" baseline="0" dirty="0" smtClean="0"/>
          </a:p>
          <a:p>
            <a:r>
              <a:rPr lang="en-GB" baseline="0" dirty="0" smtClean="0"/>
              <a:t>The exercise continues on the next slide. </a:t>
            </a:r>
          </a:p>
          <a:p>
            <a:endParaRPr lang="en-GB" b="1" baseline="0" dirty="0" smtClean="0"/>
          </a:p>
          <a:p>
            <a:r>
              <a:rPr lang="en-GB" b="1" baseline="0" dirty="0" smtClean="0"/>
              <a:t>Frequency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regarder</a:t>
            </a:r>
            <a:r>
              <a:rPr lang="en-GB" baseline="0" dirty="0" smtClean="0"/>
              <a:t> [425]; </a:t>
            </a:r>
            <a:r>
              <a:rPr lang="en-GB" baseline="0" dirty="0" err="1" smtClean="0"/>
              <a:t>écouter</a:t>
            </a:r>
            <a:r>
              <a:rPr lang="en-GB" baseline="0" dirty="0" smtClean="0"/>
              <a:t> [429]; </a:t>
            </a:r>
            <a:r>
              <a:rPr lang="en-GB" baseline="0" dirty="0" err="1" smtClean="0"/>
              <a:t>étudier</a:t>
            </a:r>
            <a:r>
              <a:rPr lang="en-GB" baseline="0" dirty="0" smtClean="0"/>
              <a:t> [960]; chanter [1820]; film [848]; radio [1526]; </a:t>
            </a:r>
            <a:r>
              <a:rPr lang="en-GB" baseline="0" dirty="0" err="1" smtClean="0"/>
              <a:t>français</a:t>
            </a:r>
            <a:r>
              <a:rPr lang="en-GB" baseline="0" dirty="0" smtClean="0"/>
              <a:t> [251]; </a:t>
            </a:r>
            <a:r>
              <a:rPr lang="en-GB" baseline="0" dirty="0" err="1" smtClean="0"/>
              <a:t>bien</a:t>
            </a:r>
            <a:r>
              <a:rPr lang="en-GB" baseline="0" dirty="0" smtClean="0"/>
              <a:t> [47]; </a:t>
            </a:r>
            <a:r>
              <a:rPr lang="en-GB" baseline="0" dirty="0" err="1" smtClean="0"/>
              <a:t>anglais</a:t>
            </a:r>
            <a:r>
              <a:rPr lang="en-GB" baseline="0" dirty="0" smtClean="0"/>
              <a:t> [784]; </a:t>
            </a:r>
            <a:r>
              <a:rPr lang="en-GB" baseline="0" dirty="0" err="1" smtClean="0"/>
              <a:t>musique</a:t>
            </a:r>
            <a:r>
              <a:rPr lang="en-GB" baseline="0" dirty="0" smtClean="0"/>
              <a:t> [1139]; </a:t>
            </a:r>
            <a:r>
              <a:rPr lang="en-GB" baseline="0" dirty="0" err="1" smtClean="0"/>
              <a:t>télé</a:t>
            </a:r>
            <a:r>
              <a:rPr lang="en-GB" baseline="0" dirty="0" smtClean="0"/>
              <a:t>(vision) [2746].</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Source: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Londsale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 &amp; Le Bras, Y.  (2009).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A Frequency Dictionary of French: Core vocabulary for learners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London: Routledge.</a:t>
            </a:r>
          </a:p>
          <a:p>
            <a:endParaRPr lang="en-GB" b="1" baseline="0" dirty="0" smtClean="0"/>
          </a:p>
          <a:p>
            <a:endParaRPr lang="en-GB" baseline="0" dirty="0" smtClean="0"/>
          </a:p>
          <a:p>
            <a:endParaRPr lang="en-GB" baseline="0" dirty="0" smtClean="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95537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the continuation of the activity on the previous slide.</a:t>
            </a:r>
          </a:p>
          <a:p>
            <a:r>
              <a:rPr lang="en-GB" baseline="0" dirty="0" smtClean="0"/>
              <a:t>Irregular forms such as ‘</a:t>
            </a:r>
            <a:r>
              <a:rPr lang="en-GB" baseline="0" dirty="0" err="1" smtClean="0"/>
              <a:t>ouvres</a:t>
            </a:r>
            <a:r>
              <a:rPr lang="en-GB" baseline="0" dirty="0" smtClean="0"/>
              <a:t>’, ‘</a:t>
            </a:r>
            <a:r>
              <a:rPr lang="en-GB" baseline="0" dirty="0" err="1" smtClean="0"/>
              <a:t>mets</a:t>
            </a:r>
            <a:r>
              <a:rPr lang="en-GB" baseline="0" dirty="0" smtClean="0"/>
              <a:t>’ and ‘as’ feature towards the end of the exercise. Point out to students that the ‘</a:t>
            </a:r>
            <a:r>
              <a:rPr lang="en-GB" baseline="0" dirty="0" err="1" smtClean="0"/>
              <a:t>tu</a:t>
            </a:r>
            <a:r>
              <a:rPr lang="en-GB" baseline="0" dirty="0" smtClean="0"/>
              <a:t>’ form ends in ‘-s’ for all French verbs for ‘you singular’. The first three persons (singular) of </a:t>
            </a:r>
            <a:r>
              <a:rPr lang="en-GB" i="1" baseline="0" dirty="0" err="1" smtClean="0"/>
              <a:t>avoir</a:t>
            </a:r>
            <a:r>
              <a:rPr lang="en-GB" i="0" baseline="0" dirty="0" smtClean="0"/>
              <a:t> have already</a:t>
            </a:r>
            <a:r>
              <a:rPr lang="en-GB" baseline="0" dirty="0" smtClean="0"/>
              <a:t> been taught, of course, in 1.1 Weeks 3 &amp; 4. These irregulars are only used in the listening and reading activities of this sequence – being more difficult for students to produce correctly, they are not used in the production activities next lesson.</a:t>
            </a:r>
          </a:p>
          <a:p>
            <a:endParaRPr lang="en-GB" baseline="0" dirty="0" smtClean="0"/>
          </a:p>
          <a:p>
            <a:r>
              <a:rPr lang="en-GB" b="1" baseline="0" dirty="0" smtClean="0"/>
              <a:t>Frequency</a:t>
            </a:r>
          </a:p>
          <a:p>
            <a:r>
              <a:rPr lang="en-GB" baseline="0" dirty="0" err="1" smtClean="0"/>
              <a:t>avoir</a:t>
            </a:r>
            <a:r>
              <a:rPr lang="en-GB" baseline="0" dirty="0" smtClean="0"/>
              <a:t> [8]; </a:t>
            </a:r>
            <a:r>
              <a:rPr lang="en-GB" baseline="0" dirty="0" err="1" smtClean="0"/>
              <a:t>mettre</a:t>
            </a:r>
            <a:r>
              <a:rPr lang="en-GB" baseline="0" dirty="0" smtClean="0"/>
              <a:t> [27]; donner [46]; </a:t>
            </a:r>
            <a:r>
              <a:rPr lang="en-GB" baseline="0" dirty="0" err="1" smtClean="0"/>
              <a:t>ouvrir</a:t>
            </a:r>
            <a:r>
              <a:rPr lang="en-GB" baseline="0" dirty="0" smtClean="0"/>
              <a:t> [257]; </a:t>
            </a:r>
            <a:r>
              <a:rPr lang="en-GB" baseline="0" dirty="0" err="1" smtClean="0"/>
              <a:t>jouer</a:t>
            </a:r>
            <a:r>
              <a:rPr lang="en-GB" baseline="0" dirty="0" smtClean="0"/>
              <a:t> [219]; animal [1002]; </a:t>
            </a:r>
            <a:r>
              <a:rPr lang="en-GB" baseline="0" dirty="0" err="1" smtClean="0"/>
              <a:t>ordinateur</a:t>
            </a:r>
            <a:r>
              <a:rPr lang="en-GB" baseline="0" dirty="0" smtClean="0"/>
              <a:t> [2201]; chemise [3892]; </a:t>
            </a:r>
            <a:r>
              <a:rPr lang="en-GB" baseline="0" dirty="0" err="1" smtClean="0"/>
              <a:t>cadeau</a:t>
            </a:r>
            <a:r>
              <a:rPr lang="en-GB" baseline="0" dirty="0" smtClean="0"/>
              <a:t> [2298]; ]; livre [358]; tennis [3857]; foot(ball) [2602].</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Source: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Londsale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 &amp; Le Bras, Y.  (2009).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A Frequency Dictionary of French: Core vocabulary for learners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London: Routledge.</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33654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use only regular –ER verbs for the production phase of the lesson sequence. This paired speaking activity revisits vocabulary from the previous week. There are two tasks, to permit each partner to play both roles.</a:t>
            </a:r>
          </a:p>
          <a:p>
            <a:endParaRPr lang="en-GB" baseline="0" dirty="0"/>
          </a:p>
          <a:p>
            <a:r>
              <a:rPr lang="en-GB" baseline="0" dirty="0"/>
              <a:t>Partner A has to formulate each question correctly from the infinitive and complement shown, either using the ‘</a:t>
            </a:r>
            <a:r>
              <a:rPr lang="en-GB" baseline="0" dirty="0" err="1"/>
              <a:t>tu</a:t>
            </a:r>
            <a:r>
              <a:rPr lang="en-GB" baseline="0" dirty="0"/>
              <a:t>’ form or the ‘</a:t>
            </a:r>
            <a:r>
              <a:rPr lang="en-GB" baseline="0" dirty="0" err="1"/>
              <a:t>vous</a:t>
            </a:r>
            <a:r>
              <a:rPr lang="en-GB" baseline="0" dirty="0"/>
              <a:t>’ form as indicated. However, the subject pronoun must not be said to Partner B (whose task is explained on the next slide). This is so that the partner has to notice the ‘-ez’ ending.</a:t>
            </a:r>
          </a:p>
          <a:p>
            <a:r>
              <a:rPr lang="en-GB" baseline="0" dirty="0"/>
              <a:t>This slide </a:t>
            </a:r>
            <a:r>
              <a:rPr lang="en-GB" baseline="0" dirty="0" smtClean="0"/>
              <a:t>could </a:t>
            </a:r>
            <a:r>
              <a:rPr lang="en-GB" baseline="0" dirty="0"/>
              <a:t>be printed for the partners to work from/annotate.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N.B. Differentiated versions of these tasks follow this sequence of slides, and may be substituted for students who would benefit from a greater degree of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This activity revises question formation using intonation only. The students experienced this in the listening and reading activities in lesson 1. Remind them that they should raise their voice when they ask these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r>
              <a:rPr lang="en-GB" b="1" baseline="0" dirty="0" smtClean="0"/>
              <a:t>Remind students </a:t>
            </a:r>
            <a:r>
              <a:rPr lang="en-GB" b="1" baseline="0" dirty="0"/>
              <a:t>that the –ER ending on the infinitives in their prompts on the slide actually sound just like the –EZ ending. –</a:t>
            </a:r>
            <a:r>
              <a:rPr lang="en-GB" b="1" baseline="0" dirty="0" err="1"/>
              <a:t>er</a:t>
            </a:r>
            <a:r>
              <a:rPr lang="en-GB" b="1" baseline="0" dirty="0"/>
              <a:t> and –ez both sound the same when pronounced. </a:t>
            </a:r>
            <a:r>
              <a:rPr lang="en-GB" b="1" baseline="0" dirty="0" smtClean="0"/>
              <a:t>These SSCs were introduced in the phonics work for Term 1.1, Week 5.</a:t>
            </a:r>
            <a:endParaRPr lang="en-GB" b="1" baseline="0" dirty="0"/>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872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Partner B has to tick whether each question said by Partner A is to one person (‘</a:t>
            </a:r>
            <a:r>
              <a:rPr lang="en-GB" baseline="0" dirty="0" err="1"/>
              <a:t>tu</a:t>
            </a:r>
            <a:r>
              <a:rPr lang="en-GB" baseline="0" dirty="0"/>
              <a:t>’) or to more than one person (‘</a:t>
            </a:r>
            <a:r>
              <a:rPr lang="en-GB" baseline="0" dirty="0" err="1"/>
              <a:t>vous</a:t>
            </a:r>
            <a:r>
              <a:rPr lang="en-GB" baseline="0" dirty="0"/>
              <a:t>’).</a:t>
            </a:r>
          </a:p>
          <a:p>
            <a:r>
              <a:rPr lang="en-GB" baseline="0" dirty="0"/>
              <a:t>S/he then has to write the number of each question in the first column, alongside its English translation, so that the order in which the questions have been asked is apparent. </a:t>
            </a:r>
          </a:p>
          <a:p>
            <a:r>
              <a:rPr lang="en-GB" baseline="0" dirty="0"/>
              <a:t>This means that Partner B does not only have to listen for the verb form used; the vocabulary of the question also has to be processed.</a:t>
            </a:r>
          </a:p>
          <a:p>
            <a:endParaRPr lang="en-GB" baseline="0" dirty="0"/>
          </a:p>
          <a:p>
            <a:r>
              <a:rPr lang="en-GB" baseline="0" dirty="0"/>
              <a:t>This slide </a:t>
            </a:r>
            <a:r>
              <a:rPr lang="en-GB" baseline="0" dirty="0" smtClean="0"/>
              <a:t>could </a:t>
            </a:r>
            <a:r>
              <a:rPr lang="en-GB" baseline="0" dirty="0"/>
              <a:t>be printed for the partners to work from/annotate.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3175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the solution to the task.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may be displayed on the screen following the exercise, to assist students in checking their work.</a:t>
            </a:r>
          </a:p>
          <a:p>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0699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partners now swap roles. </a:t>
            </a:r>
          </a:p>
          <a:p>
            <a:endParaRPr lang="en-GB" baseline="0" dirty="0"/>
          </a:p>
          <a:p>
            <a:r>
              <a:rPr lang="en-GB" baseline="0" dirty="0"/>
              <a:t>The new Partner A has to formulate each question correctly from the infinitive and complement shown, either using the ‘</a:t>
            </a:r>
            <a:r>
              <a:rPr lang="en-GB" baseline="0" dirty="0" err="1"/>
              <a:t>tu</a:t>
            </a:r>
            <a:r>
              <a:rPr lang="en-GB" baseline="0" dirty="0"/>
              <a:t>’ form or the ‘</a:t>
            </a:r>
            <a:r>
              <a:rPr lang="en-GB" baseline="0" dirty="0" err="1"/>
              <a:t>vous</a:t>
            </a:r>
            <a:r>
              <a:rPr lang="en-GB" baseline="0" dirty="0"/>
              <a:t>’ form as indicated. </a:t>
            </a:r>
          </a:p>
          <a:p>
            <a:r>
              <a:rPr lang="en-GB" baseline="0" dirty="0"/>
              <a:t>However, the subject pronoun must not be said to Partner B (whose task is explained on the next slide).</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activity revisits vocabulary from previous weeks.</a:t>
            </a:r>
          </a:p>
          <a:p>
            <a:endParaRPr lang="en-GB" baseline="0" dirty="0"/>
          </a:p>
          <a:p>
            <a:r>
              <a:rPr lang="en-GB" baseline="0" dirty="0"/>
              <a:t>This slide </a:t>
            </a:r>
            <a:r>
              <a:rPr lang="en-GB" baseline="0" dirty="0" smtClean="0"/>
              <a:t>could </a:t>
            </a:r>
            <a:r>
              <a:rPr lang="en-GB" baseline="0" dirty="0"/>
              <a:t>be printed for the partners to work from/annotate.</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7114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21BB-1ACC-6947-9E1B-A405647FA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4472BA-FDBE-744F-80FE-04F8BAEC0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8A06EA-0BF8-664F-990C-B20A55CAFFFC}"/>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5" name="Footer Placeholder 4">
            <a:extLst>
              <a:ext uri="{FF2B5EF4-FFF2-40B4-BE49-F238E27FC236}">
                <a16:creationId xmlns:a16="http://schemas.microsoft.com/office/drawing/2014/main" id="{7DEC82BA-42CD-D846-AAA6-5D1182DEB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992B2-4AFA-3349-81ED-9BB58685D46C}"/>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64198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0758-7E7F-B649-83E6-C73782AECD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59AC4-92F2-1F45-AEC4-E3D809C4EE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98014-ACB9-7C41-AF72-7260286E90CE}"/>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5" name="Footer Placeholder 4">
            <a:extLst>
              <a:ext uri="{FF2B5EF4-FFF2-40B4-BE49-F238E27FC236}">
                <a16:creationId xmlns:a16="http://schemas.microsoft.com/office/drawing/2014/main" id="{3238A4B8-FAF3-2C47-9AAB-3650FF32D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10E5-C81E-7E4B-993B-80526A508855}"/>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330957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49DBA-0B8A-8F4B-B4B4-2C5E30E50A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58777B-8942-1742-95E5-377056F852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C54F5-E75C-974E-957E-33499D8FC5F3}"/>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5" name="Footer Placeholder 4">
            <a:extLst>
              <a:ext uri="{FF2B5EF4-FFF2-40B4-BE49-F238E27FC236}">
                <a16:creationId xmlns:a16="http://schemas.microsoft.com/office/drawing/2014/main" id="{E031109F-BEAC-EE49-B1DB-E41F9F448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E22CD-FDCB-D74A-8D38-E249E8D069DC}"/>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104680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0A07-3A34-544C-84B4-84D927ECB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A2E29-DF6E-3A4E-AC63-98330EC57F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A71AB-B7F6-1F4E-B629-9287B56333DC}"/>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5" name="Footer Placeholder 4">
            <a:extLst>
              <a:ext uri="{FF2B5EF4-FFF2-40B4-BE49-F238E27FC236}">
                <a16:creationId xmlns:a16="http://schemas.microsoft.com/office/drawing/2014/main" id="{973C6009-6B8D-7C4C-9936-A6A5D6009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84948-69CA-6F47-B0C6-BA1FB8ADBAE2}"/>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17179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0C2D-54C4-7243-9ED7-07F48B639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16C77-8004-4249-A335-517DB84F8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A2364E-A712-404D-99EF-C76844885AC9}"/>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5" name="Footer Placeholder 4">
            <a:extLst>
              <a:ext uri="{FF2B5EF4-FFF2-40B4-BE49-F238E27FC236}">
                <a16:creationId xmlns:a16="http://schemas.microsoft.com/office/drawing/2014/main" id="{1A06E678-3795-3D42-B4DF-0471A4567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008D9-0ECE-DC47-8E36-28E63487A473}"/>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167242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560A-D07F-D244-981C-A6A6F72B5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6162A-8755-5046-AA8F-C26AA32AC9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2C685-0B6C-4E43-8071-C6DD301518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06F46-1134-F94C-B08F-4296561F6B1A}"/>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6" name="Footer Placeholder 5">
            <a:extLst>
              <a:ext uri="{FF2B5EF4-FFF2-40B4-BE49-F238E27FC236}">
                <a16:creationId xmlns:a16="http://schemas.microsoft.com/office/drawing/2014/main" id="{255CEBB6-78D4-0244-8CEF-6A799F514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503A3-6385-7C4C-AA56-90FBB2753AC7}"/>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230192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65DE-D903-F849-9E8B-101D5DDA7B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23491-9A22-294F-8A9D-4759FA18F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3879EE-E3A7-0649-8FAC-2EF6A296CE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4C47DC-9F0B-C046-B450-B5FD3C595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021F61-13EB-A04E-BEC7-8BB2425124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A2B03D-693C-FE43-95D8-3A0DF1A721EC}"/>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8" name="Footer Placeholder 7">
            <a:extLst>
              <a:ext uri="{FF2B5EF4-FFF2-40B4-BE49-F238E27FC236}">
                <a16:creationId xmlns:a16="http://schemas.microsoft.com/office/drawing/2014/main" id="{20AE65D4-4432-5E4D-8F8E-F4557C7F29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BD8B71-63AE-4047-9453-1DB745DF4CC2}"/>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18890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AB55-A41B-F74C-9855-A5E03B5A37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E99C95-2497-304D-9384-AC1101F8DBE8}"/>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4" name="Footer Placeholder 3">
            <a:extLst>
              <a:ext uri="{FF2B5EF4-FFF2-40B4-BE49-F238E27FC236}">
                <a16:creationId xmlns:a16="http://schemas.microsoft.com/office/drawing/2014/main" id="{3193A8B1-7AF9-5245-AECE-ED8FFCF52A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E9BBE8-7E76-6D47-BF54-31AD50D956AD}"/>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378750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562CD-CDA3-374E-B6A8-B8332F766759}"/>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3" name="Footer Placeholder 2">
            <a:extLst>
              <a:ext uri="{FF2B5EF4-FFF2-40B4-BE49-F238E27FC236}">
                <a16:creationId xmlns:a16="http://schemas.microsoft.com/office/drawing/2014/main" id="{E7E2136B-F4E6-9846-8846-D78EB3D163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E160A4-346C-BF47-BF12-10D1413E243E}"/>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212034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8F1-1444-6341-B6DF-A8DBC8172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B2A317-036C-6844-943C-B06719310C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6A333-E2A6-8E42-9C23-F5071A794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4BE2DD-471C-BD4B-847B-16F1A93E2C87}"/>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6" name="Footer Placeholder 5">
            <a:extLst>
              <a:ext uri="{FF2B5EF4-FFF2-40B4-BE49-F238E27FC236}">
                <a16:creationId xmlns:a16="http://schemas.microsoft.com/office/drawing/2014/main" id="{5A7080B0-12BE-9844-8461-ED509E865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B6939-BE99-7B4D-A468-A16E2399B32C}"/>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260502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0F02-FBB3-2049-961D-02194008A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4BBDE7-FA6D-4B4E-9B0E-F1E3DD4D3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7ECE0-37D0-0748-BF3C-7CA662304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8B6D70-C3C4-6142-BB0C-4A9D48F2B760}"/>
              </a:ext>
            </a:extLst>
          </p:cNvPr>
          <p:cNvSpPr>
            <a:spLocks noGrp="1"/>
          </p:cNvSpPr>
          <p:nvPr>
            <p:ph type="dt" sz="half" idx="10"/>
          </p:nvPr>
        </p:nvSpPr>
        <p:spPr/>
        <p:txBody>
          <a:bodyPr/>
          <a:lstStyle/>
          <a:p>
            <a:fld id="{4447C708-6F11-B442-8A0C-109B253498E9}" type="datetimeFigureOut">
              <a:rPr lang="en-US" smtClean="0"/>
              <a:t>1/7/2020</a:t>
            </a:fld>
            <a:endParaRPr lang="en-US"/>
          </a:p>
        </p:txBody>
      </p:sp>
      <p:sp>
        <p:nvSpPr>
          <p:cNvPr id="6" name="Footer Placeholder 5">
            <a:extLst>
              <a:ext uri="{FF2B5EF4-FFF2-40B4-BE49-F238E27FC236}">
                <a16:creationId xmlns:a16="http://schemas.microsoft.com/office/drawing/2014/main" id="{06B83BAF-358B-F24A-A11C-B09FE0384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75040-4347-DB4E-BE01-23F6D2A1E144}"/>
              </a:ext>
            </a:extLst>
          </p:cNvPr>
          <p:cNvSpPr>
            <a:spLocks noGrp="1"/>
          </p:cNvSpPr>
          <p:nvPr>
            <p:ph type="sldNum" sz="quarter" idx="12"/>
          </p:nvPr>
        </p:nvSpPr>
        <p:spPr/>
        <p:txBody>
          <a:bodyPr/>
          <a:lstStyle/>
          <a:p>
            <a:fld id="{813072C5-94C3-2242-AC6E-8138AF0ADC7B}" type="slidenum">
              <a:rPr lang="en-US" smtClean="0"/>
              <a:t>‹#›</a:t>
            </a:fld>
            <a:endParaRPr lang="en-US"/>
          </a:p>
        </p:txBody>
      </p:sp>
    </p:spTree>
    <p:extLst>
      <p:ext uri="{BB962C8B-B14F-4D97-AF65-F5344CB8AC3E}">
        <p14:creationId xmlns:p14="http://schemas.microsoft.com/office/powerpoint/2010/main" val="420659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BB58C-D2CF-FD49-B345-B921E24D0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2085A-43F9-1841-8B13-9DF03A557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FFDD1-5935-6245-A58D-207ABA619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7C708-6F11-B442-8A0C-109B253498E9}" type="datetimeFigureOut">
              <a:rPr lang="en-US" smtClean="0"/>
              <a:t>1/7/2020</a:t>
            </a:fld>
            <a:endParaRPr lang="en-US"/>
          </a:p>
        </p:txBody>
      </p:sp>
      <p:sp>
        <p:nvSpPr>
          <p:cNvPr id="5" name="Footer Placeholder 4">
            <a:extLst>
              <a:ext uri="{FF2B5EF4-FFF2-40B4-BE49-F238E27FC236}">
                <a16:creationId xmlns:a16="http://schemas.microsoft.com/office/drawing/2014/main" id="{23EB7EC0-5A44-D544-858F-8F6F7FC95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4E5F97-7BAA-B043-A460-391E6C8D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072C5-94C3-2242-AC6E-8138AF0ADC7B}" type="slidenum">
              <a:rPr lang="en-US" smtClean="0"/>
              <a:t>‹#›</a:t>
            </a:fld>
            <a:endParaRPr lang="en-US"/>
          </a:p>
        </p:txBody>
      </p:sp>
    </p:spTree>
    <p:extLst>
      <p:ext uri="{BB962C8B-B14F-4D97-AF65-F5344CB8AC3E}">
        <p14:creationId xmlns:p14="http://schemas.microsoft.com/office/powerpoint/2010/main" val="3835124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audio" Target="../media/audio3.wav"/><Relationship Id="rId3" Type="http://schemas.openxmlformats.org/officeDocument/2006/relationships/image" Target="../media/image2.png"/><Relationship Id="rId21" Type="http://schemas.openxmlformats.org/officeDocument/2006/relationships/audio" Target="../media/audio6.wav"/><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audio" Target="../media/audio2.wav"/><Relationship Id="rId2" Type="http://schemas.openxmlformats.org/officeDocument/2006/relationships/notesSlide" Target="../notesSlides/notesSlide3.xml"/><Relationship Id="rId16" Type="http://schemas.openxmlformats.org/officeDocument/2006/relationships/audio" Target="../media/audio1.wav"/><Relationship Id="rId20"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audio" Target="../media/audio4.wav"/><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audio" Target="../media/audio7.wav"/></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extBox 10"/>
          <p:cNvSpPr txBox="1"/>
          <p:nvPr/>
        </p:nvSpPr>
        <p:spPr>
          <a:xfrm>
            <a:off x="294094" y="1768677"/>
            <a:ext cx="78796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Grammar</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itle 3"/>
          <p:cNvSpPr txBox="1">
            <a:spLocks/>
          </p:cNvSpPr>
          <p:nvPr/>
        </p:nvSpPr>
        <p:spPr>
          <a:xfrm>
            <a:off x="281968" y="3259055"/>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3200" b="1" i="1" dirty="0" err="1" smtClean="0">
                <a:solidFill>
                  <a:schemeClr val="bg1"/>
                </a:solidFill>
              </a:rPr>
              <a:t>Tu</a:t>
            </a:r>
            <a:r>
              <a:rPr lang="en-GB" sz="3200" b="1" dirty="0" smtClean="0">
                <a:solidFill>
                  <a:schemeClr val="bg1"/>
                </a:solidFill>
              </a:rPr>
              <a:t> versus </a:t>
            </a:r>
            <a:r>
              <a:rPr lang="en-GB" sz="3200" b="1" i="1" dirty="0" err="1" smtClean="0">
                <a:solidFill>
                  <a:schemeClr val="bg1"/>
                </a:solidFill>
              </a:rPr>
              <a:t>vous</a:t>
            </a:r>
            <a:r>
              <a:rPr lang="en-GB" sz="3200" b="1" dirty="0" smtClean="0">
                <a:solidFill>
                  <a:schemeClr val="bg1"/>
                </a:solidFill>
              </a:rPr>
              <a:t> (plural)</a:t>
            </a:r>
            <a:endParaRPr lang="en-GB" sz="3200" i="1" baseline="0" dirty="0">
              <a:solidFill>
                <a:prstClr val="white"/>
              </a:solidFill>
              <a:latin typeface="Century Gothic" panose="020B0502020202020204" pitchFamily="34" charset="0"/>
            </a:endParaRPr>
          </a:p>
        </p:txBody>
      </p:sp>
      <p:sp>
        <p:nvSpPr>
          <p:cNvPr id="16" name="Title 3">
            <a:extLst>
              <a:ext uri="{FF2B5EF4-FFF2-40B4-BE49-F238E27FC236}">
                <a16:creationId xmlns:a16="http://schemas.microsoft.com/office/drawing/2014/main" id="{7B424077-B2D5-46AA-BDA8-6FF15DA500E8}"/>
              </a:ext>
            </a:extLst>
          </p:cNvPr>
          <p:cNvSpPr txBox="1">
            <a:spLocks/>
          </p:cNvSpPr>
          <p:nvPr/>
        </p:nvSpPr>
        <p:spPr>
          <a:xfrm>
            <a:off x="311028" y="5378857"/>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1.2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7</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7" name="Title 3">
            <a:extLst>
              <a:ext uri="{FF2B5EF4-FFF2-40B4-BE49-F238E27FC236}">
                <a16:creationId xmlns:a16="http://schemas.microsoft.com/office/drawing/2014/main" id="{5B5B5B8C-B08D-7A42-903A-4E973AFABCAA}"/>
              </a:ext>
            </a:extLst>
          </p:cNvPr>
          <p:cNvSpPr txBox="1">
            <a:spLocks/>
          </p:cNvSpPr>
          <p:nvPr/>
        </p:nvSpPr>
        <p:spPr>
          <a:xfrm>
            <a:off x="311028"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smtClean="0">
                <a:solidFill>
                  <a:prstClr val="white"/>
                </a:solidFill>
                <a:latin typeface="Century Gothic" panose="020B0502020202020204" pitchFamily="34" charset="0"/>
              </a:rPr>
              <a:t>Stephen Owen / Emma Marsden</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07/01/20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468178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7370181"/>
              </p:ext>
            </p:extLst>
          </p:nvPr>
        </p:nvGraphicFramePr>
        <p:xfrm>
          <a:off x="1237281" y="2191168"/>
          <a:ext cx="9868870" cy="4414074"/>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804360">
                <a:tc>
                  <a:txBody>
                    <a:bodyPr/>
                    <a:lstStyle/>
                    <a:p>
                      <a:pPr algn="ctr"/>
                      <a:r>
                        <a:rPr lang="en-GB" sz="2000" b="1" dirty="0">
                          <a:solidFill>
                            <a:srgbClr val="02456F"/>
                          </a:solidFill>
                          <a:latin typeface="Century Gothic" panose="020B0502020202020204" pitchFamily="34" charset="0"/>
                        </a:rPr>
                        <a:t>Order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baseline="0" dirty="0" smtClean="0">
                          <a:solidFill>
                            <a:srgbClr val="02456F"/>
                          </a:solidFill>
                          <a:latin typeface="Century Gothic" panose="020B0502020202020204" pitchFamily="34" charset="0"/>
                        </a:rPr>
                        <a:t>You -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aseline="0" dirty="0" smtClean="0">
                          <a:solidFill>
                            <a:srgbClr val="02456F"/>
                          </a:solidFill>
                          <a:latin typeface="Century Gothic" panose="020B0502020202020204" pitchFamily="34" charset="0"/>
                        </a:rPr>
                        <a:t>You - </a:t>
                      </a:r>
                      <a:r>
                        <a:rPr lang="en-GB" sz="2400" dirty="0">
                          <a:solidFill>
                            <a:srgbClr val="02456F"/>
                          </a:solidFill>
                          <a:latin typeface="Century Gothic" panose="020B0502020202020204" pitchFamily="34" charset="0"/>
                        </a:rPr>
                        <a:t>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446867">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walk outside?</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79082">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work at school?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59690">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prepare the meal?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446867">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ask the reason?</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457782">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stay at home?</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446867">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baseline="0" noProof="0" dirty="0">
                          <a:solidFill>
                            <a:srgbClr val="02456F"/>
                          </a:solidFill>
                          <a:latin typeface="Century Gothic" panose="020B0502020202020204" pitchFamily="34" charset="0"/>
                        </a:rPr>
                        <a:t>find a solution?</a:t>
                      </a: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446867">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wear a uniform?</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sp>
        <p:nvSpPr>
          <p:cNvPr id="8" name="Rounded Rectangle 7"/>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parler</a:t>
            </a:r>
            <a:r>
              <a:rPr lang="en-GB" sz="2400" dirty="0">
                <a:solidFill>
                  <a:schemeClr val="bg1"/>
                </a:solidFill>
                <a:latin typeface="Century Gothic" panose="020B0502020202020204" pitchFamily="34" charset="0"/>
              </a:rPr>
              <a:t> et </a:t>
            </a:r>
            <a:r>
              <a:rPr lang="en-GB" sz="2400" dirty="0" err="1">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12"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13" name="TextBox 12"/>
          <p:cNvSpPr txBox="1"/>
          <p:nvPr/>
        </p:nvSpPr>
        <p:spPr>
          <a:xfrm>
            <a:off x="141302" y="978032"/>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B (Task </a:t>
            </a:r>
            <a:r>
              <a:rPr lang="en-GB" sz="2400" b="1" dirty="0">
                <a:solidFill>
                  <a:srgbClr val="4472C4">
                    <a:lumMod val="50000"/>
                  </a:srgbClr>
                </a:solidFill>
                <a:latin typeface="Century Gothic" panose="020B0502020202020204" pitchFamily="34" charset="0"/>
              </a:rPr>
              <a:t>2</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5" name="TextBox 14"/>
          <p:cNvSpPr txBox="1"/>
          <p:nvPr/>
        </p:nvSpPr>
        <p:spPr>
          <a:xfrm>
            <a:off x="141302" y="1370669"/>
            <a:ext cx="11587636" cy="1107996"/>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Decide whether you partner is asking questions to a group (</a:t>
            </a:r>
            <a:r>
              <a:rPr lang="en-GB" sz="2200" dirty="0" err="1">
                <a:solidFill>
                  <a:schemeClr val="accent5">
                    <a:lumMod val="50000"/>
                  </a:schemeClr>
                </a:solidFill>
                <a:latin typeface="Century Gothic" panose="020B0502020202020204" pitchFamily="34" charset="0"/>
              </a:rPr>
              <a:t>vous</a:t>
            </a:r>
            <a:r>
              <a:rPr lang="en-GB" sz="2200" dirty="0">
                <a:solidFill>
                  <a:schemeClr val="accent5">
                    <a:lumMod val="50000"/>
                  </a:schemeClr>
                </a:solidFill>
                <a:latin typeface="Century Gothic" panose="020B0502020202020204" pitchFamily="34" charset="0"/>
              </a:rPr>
              <a:t>) or only you (</a:t>
            </a:r>
            <a:r>
              <a:rPr lang="en-GB" sz="2200" dirty="0" err="1">
                <a:solidFill>
                  <a:schemeClr val="accent5">
                    <a:lumMod val="50000"/>
                  </a:schemeClr>
                </a:solidFill>
                <a:latin typeface="Century Gothic" panose="020B0502020202020204" pitchFamily="34" charset="0"/>
              </a:rPr>
              <a:t>tu</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a:p>
            <a:r>
              <a:rPr lang="en-GB" sz="2200" b="1" dirty="0">
                <a:solidFill>
                  <a:schemeClr val="accent5">
                    <a:lumMod val="50000"/>
                  </a:schemeClr>
                </a:solidFill>
                <a:latin typeface="Century Gothic" panose="020B0502020202020204" pitchFamily="34" charset="0"/>
              </a:rPr>
              <a:t>Number</a:t>
            </a:r>
            <a:r>
              <a:rPr lang="en-GB" sz="2200" dirty="0">
                <a:solidFill>
                  <a:schemeClr val="accent5">
                    <a:lumMod val="50000"/>
                  </a:schemeClr>
                </a:solidFill>
                <a:latin typeface="Century Gothic" panose="020B0502020202020204" pitchFamily="34" charset="0"/>
              </a:rPr>
              <a:t> the questions in the order your partner says them.</a:t>
            </a:r>
            <a:endParaRPr lang="en-GB" sz="2200" b="1" dirty="0">
              <a:solidFill>
                <a:schemeClr val="accent5">
                  <a:lumMod val="50000"/>
                </a:schemeClr>
              </a:solidFill>
              <a:latin typeface="Century Gothic" panose="020B0502020202020204" pitchFamily="34" charset="0"/>
            </a:endParaRPr>
          </a:p>
          <a:p>
            <a:endParaRPr lang="en-GB" sz="22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00253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432861"/>
              </p:ext>
            </p:extLst>
          </p:nvPr>
        </p:nvGraphicFramePr>
        <p:xfrm>
          <a:off x="1237281" y="1728585"/>
          <a:ext cx="9868870" cy="4961795"/>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963180">
                <a:tc>
                  <a:txBody>
                    <a:bodyPr/>
                    <a:lstStyle/>
                    <a:p>
                      <a:pPr algn="ctr"/>
                      <a:r>
                        <a:rPr lang="en-GB" sz="2000" b="1" dirty="0">
                          <a:solidFill>
                            <a:srgbClr val="02456F"/>
                          </a:solidFill>
                          <a:latin typeface="Century Gothic" panose="020B0502020202020204" pitchFamily="34" charset="0"/>
                        </a:rPr>
                        <a:t>Order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baseline="0" dirty="0" smtClean="0">
                          <a:solidFill>
                            <a:srgbClr val="02456F"/>
                          </a:solidFill>
                          <a:latin typeface="Century Gothic" panose="020B0502020202020204" pitchFamily="34" charset="0"/>
                        </a:rPr>
                        <a:t>You - o</a:t>
                      </a:r>
                      <a:r>
                        <a:rPr lang="en-GB" sz="2000" dirty="0" smtClean="0">
                          <a:solidFill>
                            <a:srgbClr val="02456F"/>
                          </a:solidFill>
                          <a:latin typeface="Century Gothic" panose="020B0502020202020204" pitchFamily="34" charset="0"/>
                        </a:rPr>
                        <a:t>ne </a:t>
                      </a:r>
                      <a:r>
                        <a:rPr lang="en-GB" sz="2000" dirty="0">
                          <a:solidFill>
                            <a:srgbClr val="02456F"/>
                          </a:solidFill>
                          <a:latin typeface="Century Gothic" panose="020B0502020202020204" pitchFamily="34" charset="0"/>
                        </a:rPr>
                        <a:t>person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tu</a:t>
                      </a:r>
                      <a:r>
                        <a:rPr lang="en-GB" sz="20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2456F"/>
                          </a:solidFill>
                          <a:latin typeface="Century Gothic" panose="020B0502020202020204" pitchFamily="34" charset="0"/>
                        </a:rPr>
                        <a:t>You</a:t>
                      </a:r>
                      <a:r>
                        <a:rPr lang="en-GB" sz="2000" baseline="0" dirty="0" smtClean="0">
                          <a:solidFill>
                            <a:srgbClr val="02456F"/>
                          </a:solidFill>
                          <a:latin typeface="Century Gothic" panose="020B0502020202020204" pitchFamily="34" charset="0"/>
                        </a:rPr>
                        <a:t> - </a:t>
                      </a:r>
                      <a:r>
                        <a:rPr lang="en-GB" sz="2000" dirty="0" smtClean="0">
                          <a:solidFill>
                            <a:srgbClr val="02456F"/>
                          </a:solidFill>
                          <a:latin typeface="Century Gothic" panose="020B0502020202020204" pitchFamily="34" charset="0"/>
                        </a:rPr>
                        <a:t>more </a:t>
                      </a:r>
                      <a:r>
                        <a:rPr lang="en-GB" sz="2000" dirty="0">
                          <a:solidFill>
                            <a:srgbClr val="02456F"/>
                          </a:solidFill>
                          <a:latin typeface="Century Gothic" panose="020B0502020202020204" pitchFamily="34" charset="0"/>
                        </a:rPr>
                        <a:t>than one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vous</a:t>
                      </a:r>
                      <a:r>
                        <a:rPr lang="en-GB" sz="20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544406">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walk outside?</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618068">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work at school?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593051">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prepare the meal?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567267">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ask the reason?</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590590">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stay at home?</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540827">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baseline="0" noProof="0" dirty="0">
                          <a:solidFill>
                            <a:srgbClr val="02456F"/>
                          </a:solidFill>
                          <a:latin typeface="Century Gothic" panose="020B0502020202020204" pitchFamily="34" charset="0"/>
                        </a:rPr>
                        <a:t>find a solution?</a:t>
                      </a: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544406">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wear a uniform?</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4" y="2766218"/>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7" y="3356260"/>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4" y="3924226"/>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7" y="4538316"/>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3" y="5691387"/>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6" y="5042678"/>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1" y="6203744"/>
            <a:ext cx="346161" cy="360584"/>
          </a:xfrm>
          <a:prstGeom prst="rect">
            <a:avLst/>
          </a:prstGeom>
        </p:spPr>
      </p:pic>
      <p:sp>
        <p:nvSpPr>
          <p:cNvPr id="17" name="Rounded Rectangle 16"/>
          <p:cNvSpPr/>
          <p:nvPr/>
        </p:nvSpPr>
        <p:spPr>
          <a:xfrm>
            <a:off x="9252284" y="182174"/>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parler</a:t>
            </a:r>
            <a:r>
              <a:rPr lang="en-GB" sz="2400" dirty="0">
                <a:solidFill>
                  <a:schemeClr val="bg1"/>
                </a:solidFill>
                <a:latin typeface="Century Gothic" panose="020B0502020202020204" pitchFamily="34" charset="0"/>
              </a:rPr>
              <a:t> et </a:t>
            </a:r>
            <a:r>
              <a:rPr lang="en-GB" sz="2400" dirty="0" err="1">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8" name="TextBox 17"/>
          <p:cNvSpPr txBox="1"/>
          <p:nvPr/>
        </p:nvSpPr>
        <p:spPr>
          <a:xfrm>
            <a:off x="225361" y="1070158"/>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Solution</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(Task </a:t>
            </a:r>
            <a:r>
              <a:rPr lang="en-GB" sz="2400" b="1" dirty="0">
                <a:solidFill>
                  <a:srgbClr val="4472C4">
                    <a:lumMod val="50000"/>
                  </a:srgbClr>
                </a:solidFill>
                <a:latin typeface="Century Gothic" panose="020B0502020202020204" pitchFamily="34" charset="0"/>
              </a:rPr>
              <a:t>2</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26"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1089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8810108"/>
              </p:ext>
            </p:extLst>
          </p:nvPr>
        </p:nvGraphicFramePr>
        <p:xfrm>
          <a:off x="1237281" y="2667020"/>
          <a:ext cx="9868870" cy="3901440"/>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650683">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dirty="0" smtClean="0">
                          <a:solidFill>
                            <a:srgbClr val="02456F"/>
                          </a:solidFill>
                          <a:latin typeface="Century Gothic" panose="020B0502020202020204" pitchFamily="34" charset="0"/>
                        </a:rPr>
                        <a:t>You -</a:t>
                      </a:r>
                      <a:r>
                        <a:rPr lang="en-GB" sz="2000" baseline="0" dirty="0" smtClean="0">
                          <a:solidFill>
                            <a:srgbClr val="02456F"/>
                          </a:solidFill>
                          <a:latin typeface="Century Gothic" panose="020B0502020202020204" pitchFamily="34" charset="0"/>
                        </a:rPr>
                        <a:t> </a:t>
                      </a:r>
                      <a:r>
                        <a:rPr lang="en-GB" sz="2000" baseline="0" dirty="0">
                          <a:solidFill>
                            <a:srgbClr val="02456F"/>
                          </a:solidFill>
                          <a:latin typeface="Century Gothic" panose="020B0502020202020204" pitchFamily="34" charset="0"/>
                        </a:rPr>
                        <a:t>o</a:t>
                      </a:r>
                      <a:r>
                        <a:rPr lang="en-GB" sz="2000" dirty="0">
                          <a:solidFill>
                            <a:srgbClr val="02456F"/>
                          </a:solidFill>
                          <a:latin typeface="Century Gothic" panose="020B0502020202020204" pitchFamily="34" charset="0"/>
                        </a:rPr>
                        <a:t>ne person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tu</a:t>
                      </a:r>
                      <a:r>
                        <a:rPr lang="en-GB" sz="20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2456F"/>
                          </a:solidFill>
                          <a:latin typeface="Century Gothic" panose="020B0502020202020204" pitchFamily="34" charset="0"/>
                        </a:rPr>
                        <a:t>You -</a:t>
                      </a:r>
                      <a:r>
                        <a:rPr lang="en-GB" sz="2000" baseline="0" dirty="0" smtClean="0">
                          <a:solidFill>
                            <a:srgbClr val="02456F"/>
                          </a:solidFill>
                          <a:latin typeface="Century Gothic" panose="020B0502020202020204" pitchFamily="34" charset="0"/>
                        </a:rPr>
                        <a:t> </a:t>
                      </a:r>
                      <a:r>
                        <a:rPr lang="en-GB" sz="2000" dirty="0">
                          <a:solidFill>
                            <a:srgbClr val="02456F"/>
                          </a:solidFill>
                          <a:latin typeface="Century Gothic" panose="020B0502020202020204" pitchFamily="34" charset="0"/>
                        </a:rPr>
                        <a:t>more than one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vous</a:t>
                      </a:r>
                      <a:r>
                        <a:rPr lang="en-GB" sz="20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367777">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listen to the radio?</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17540">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sing well?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00639">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eat fruit?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383221">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give</a:t>
                      </a:r>
                      <a:r>
                        <a:rPr lang="en-GB" sz="2400" baseline="0" dirty="0">
                          <a:solidFill>
                            <a:srgbClr val="02456F"/>
                          </a:solidFill>
                          <a:latin typeface="Century Gothic" panose="020B0502020202020204" pitchFamily="34" charset="0"/>
                        </a:rPr>
                        <a:t> a present</a:t>
                      </a:r>
                      <a:r>
                        <a:rPr lang="en-GB" sz="240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398977">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study French</a:t>
                      </a:r>
                      <a:r>
                        <a:rPr lang="en-GB"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365359">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watch TV</a:t>
                      </a:r>
                      <a:r>
                        <a:rPr lang="en-GB" sz="2400" baseline="0" dirty="0">
                          <a:solidFill>
                            <a:srgbClr val="02456F"/>
                          </a:solidFill>
                          <a:latin typeface="Century Gothic" panose="020B0502020202020204" pitchFamily="34" charset="0"/>
                        </a:rPr>
                        <a:t>?</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367777">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play football?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2501" y="3394583"/>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15151" y="3829303"/>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28857" y="4352052"/>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2500" y="4764081"/>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02179" y="5215829"/>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21231" y="5694627"/>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2501" y="6154243"/>
            <a:ext cx="346161" cy="360584"/>
          </a:xfrm>
          <a:prstGeom prst="rect">
            <a:avLst/>
          </a:prstGeom>
        </p:spPr>
      </p:pic>
      <p:sp>
        <p:nvSpPr>
          <p:cNvPr id="20" name="TextBox 19"/>
          <p:cNvSpPr txBox="1"/>
          <p:nvPr/>
        </p:nvSpPr>
        <p:spPr>
          <a:xfrm>
            <a:off x="141302" y="1131672"/>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 (Task 1)</a:t>
            </a:r>
          </a:p>
        </p:txBody>
      </p:sp>
      <p:sp>
        <p:nvSpPr>
          <p:cNvPr id="21" name="TextBox 20"/>
          <p:cNvSpPr txBox="1"/>
          <p:nvPr/>
        </p:nvSpPr>
        <p:spPr>
          <a:xfrm>
            <a:off x="141302" y="1646758"/>
            <a:ext cx="11587636" cy="769441"/>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Ask your partner questions using the prompts below, but </a:t>
            </a:r>
            <a:r>
              <a:rPr lang="en-GB" sz="2200" b="1" dirty="0">
                <a:solidFill>
                  <a:schemeClr val="accent5">
                    <a:lumMod val="50000"/>
                  </a:schemeClr>
                </a:solidFill>
                <a:latin typeface="Century Gothic" panose="020B0502020202020204" pitchFamily="34" charset="0"/>
              </a:rPr>
              <a:t>don’t say ‘</a:t>
            </a:r>
            <a:r>
              <a:rPr lang="en-GB" sz="2200" b="1" dirty="0" err="1">
                <a:solidFill>
                  <a:schemeClr val="accent5">
                    <a:lumMod val="50000"/>
                  </a:schemeClr>
                </a:solidFill>
                <a:latin typeface="Century Gothic" panose="020B0502020202020204" pitchFamily="34" charset="0"/>
              </a:rPr>
              <a:t>tu</a:t>
            </a:r>
            <a:r>
              <a:rPr lang="en-GB" sz="2200" b="1" dirty="0">
                <a:solidFill>
                  <a:schemeClr val="accent5">
                    <a:lumMod val="50000"/>
                  </a:schemeClr>
                </a:solidFill>
                <a:latin typeface="Century Gothic" panose="020B0502020202020204" pitchFamily="34" charset="0"/>
              </a:rPr>
              <a:t>’ or ‘</a:t>
            </a:r>
            <a:r>
              <a:rPr lang="en-GB" sz="2200" b="1" dirty="0" err="1">
                <a:solidFill>
                  <a:schemeClr val="accent5">
                    <a:lumMod val="50000"/>
                  </a:schemeClr>
                </a:solidFill>
                <a:latin typeface="Century Gothic" panose="020B0502020202020204" pitchFamily="34" charset="0"/>
              </a:rPr>
              <a:t>vous</a:t>
            </a:r>
            <a:r>
              <a:rPr lang="en-GB" sz="2200" b="1" dirty="0">
                <a:solidFill>
                  <a:schemeClr val="accent5">
                    <a:lumMod val="50000"/>
                  </a:schemeClr>
                </a:solidFill>
                <a:latin typeface="Century Gothic" panose="020B0502020202020204" pitchFamily="34" charset="0"/>
              </a:rPr>
              <a:t>’</a:t>
            </a:r>
            <a:r>
              <a:rPr lang="en-GB" sz="2200" dirty="0">
                <a:solidFill>
                  <a:schemeClr val="accent5">
                    <a:lumMod val="50000"/>
                  </a:schemeClr>
                </a:solidFill>
                <a:latin typeface="Century Gothic" panose="020B0502020202020204" pitchFamily="34" charset="0"/>
              </a:rPr>
              <a:t>.</a:t>
            </a:r>
          </a:p>
          <a:p>
            <a:r>
              <a:rPr lang="en-GB" sz="2200" dirty="0">
                <a:solidFill>
                  <a:schemeClr val="accent5">
                    <a:lumMod val="50000"/>
                  </a:schemeClr>
                </a:solidFill>
                <a:latin typeface="Century Gothic" panose="020B0502020202020204" pitchFamily="34" charset="0"/>
              </a:rPr>
              <a:t>e.g. [</a:t>
            </a:r>
            <a:r>
              <a:rPr lang="en-GB" sz="2200" i="1" strike="sngStrike" dirty="0">
                <a:solidFill>
                  <a:schemeClr val="accent5">
                    <a:lumMod val="50000"/>
                  </a:schemeClr>
                </a:solidFill>
                <a:latin typeface="Century Gothic" panose="020B0502020202020204" pitchFamily="34" charset="0"/>
              </a:rPr>
              <a:t>Tu] </a:t>
            </a:r>
            <a:r>
              <a:rPr lang="en-GB" sz="2200" i="1" dirty="0" err="1">
                <a:solidFill>
                  <a:schemeClr val="accent5">
                    <a:lumMod val="50000"/>
                  </a:schemeClr>
                </a:solidFill>
                <a:latin typeface="Century Gothic" panose="020B0502020202020204" pitchFamily="34" charset="0"/>
              </a:rPr>
              <a:t>écoutes</a:t>
            </a:r>
            <a:r>
              <a:rPr lang="en-GB" sz="2200" i="1" dirty="0">
                <a:solidFill>
                  <a:schemeClr val="accent5">
                    <a:lumMod val="50000"/>
                  </a:schemeClr>
                </a:solidFill>
                <a:latin typeface="Century Gothic" panose="020B0502020202020204" pitchFamily="34" charset="0"/>
              </a:rPr>
              <a:t> la radio? or</a:t>
            </a:r>
            <a:r>
              <a:rPr lang="en-GB" sz="2200" dirty="0">
                <a:solidFill>
                  <a:schemeClr val="accent5">
                    <a:lumMod val="50000"/>
                  </a:schemeClr>
                </a:solidFill>
                <a:latin typeface="Century Gothic" panose="020B0502020202020204" pitchFamily="34" charset="0"/>
              </a:rPr>
              <a:t> [</a:t>
            </a:r>
            <a:r>
              <a:rPr lang="en-GB" sz="2200" i="1" strike="sngStrike" dirty="0" err="1">
                <a:solidFill>
                  <a:schemeClr val="accent5">
                    <a:lumMod val="50000"/>
                  </a:schemeClr>
                </a:solidFill>
                <a:latin typeface="Century Gothic" panose="020B0502020202020204" pitchFamily="34" charset="0"/>
              </a:rPr>
              <a:t>Vous</a:t>
            </a:r>
            <a:r>
              <a:rPr lang="en-GB" sz="2200" i="1" strike="sngStrike"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chantez</a:t>
            </a:r>
            <a:r>
              <a:rPr lang="en-GB" sz="2200" i="1"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bien</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30"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18" name="Rounded Rectangle 17"/>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latin typeface="Century Gothic" panose="020B0502020202020204" pitchFamily="34" charset="0"/>
              </a:rPr>
              <a:t>parler</a:t>
            </a:r>
            <a:r>
              <a:rPr lang="en-GB" dirty="0">
                <a:solidFill>
                  <a:schemeClr val="bg1"/>
                </a:solidFill>
                <a:latin typeface="Century Gothic" panose="020B0502020202020204" pitchFamily="34" charset="0"/>
              </a:rPr>
              <a:t>,</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écouter</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écrire</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003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5106143"/>
              </p:ext>
            </p:extLst>
          </p:nvPr>
        </p:nvGraphicFramePr>
        <p:xfrm>
          <a:off x="1237281" y="2187604"/>
          <a:ext cx="9868870" cy="4446368"/>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763851">
                <a:tc>
                  <a:txBody>
                    <a:bodyPr/>
                    <a:lstStyle/>
                    <a:p>
                      <a:pPr algn="ct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dirty="0">
                          <a:solidFill>
                            <a:srgbClr val="02456F"/>
                          </a:solidFill>
                          <a:latin typeface="Century Gothic" panose="020B0502020202020204" pitchFamily="34" charset="0"/>
                        </a:rPr>
                        <a:t>question</a:t>
                      </a:r>
                      <a:r>
                        <a:rPr lang="en-GB" sz="2400" baseline="0" dirty="0">
                          <a:solidFill>
                            <a:srgbClr val="02456F"/>
                          </a:solidFill>
                          <a:latin typeface="Century Gothic" panose="020B0502020202020204" pitchFamily="34" charset="0"/>
                        </a:rPr>
                        <a:t> (</a:t>
                      </a:r>
                      <a:r>
                        <a:rPr lang="en-GB" sz="2400" dirty="0" err="1">
                          <a:solidFill>
                            <a:srgbClr val="02456F"/>
                          </a:solidFill>
                          <a:latin typeface="Century Gothic" panose="020B0502020202020204" pitchFamily="34" charset="0"/>
                        </a:rPr>
                        <a:t>en</a:t>
                      </a:r>
                      <a:r>
                        <a:rPr lang="en-GB" sz="2400" dirty="0">
                          <a:solidFill>
                            <a:srgbClr val="02456F"/>
                          </a:solidFill>
                          <a:latin typeface="Century Gothic" panose="020B0502020202020204" pitchFamily="34" charset="0"/>
                        </a:rPr>
                        <a:t> </a:t>
                      </a:r>
                      <a:r>
                        <a:rPr lang="en-GB" sz="2400" dirty="0" err="1">
                          <a:solidFill>
                            <a:srgbClr val="02456F"/>
                          </a:solidFill>
                          <a:latin typeface="Century Gothic" panose="020B0502020202020204" pitchFamily="34" charset="0"/>
                        </a:rPr>
                        <a:t>français</a:t>
                      </a:r>
                      <a:r>
                        <a:rPr lang="en-GB" sz="2400"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dirty="0" smtClean="0">
                          <a:solidFill>
                            <a:srgbClr val="02456F"/>
                          </a:solidFill>
                          <a:latin typeface="Century Gothic" panose="020B0502020202020204" pitchFamily="34" charset="0"/>
                        </a:rPr>
                        <a:t>You -</a:t>
                      </a:r>
                      <a:r>
                        <a:rPr lang="en-GB" sz="2400" baseline="0" dirty="0" smtClean="0">
                          <a:solidFill>
                            <a:srgbClr val="02456F"/>
                          </a:solidFill>
                          <a:latin typeface="Century Gothic" panose="020B0502020202020204" pitchFamily="34" charset="0"/>
                        </a:rPr>
                        <a:t>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aseline="0" dirty="0" smtClean="0">
                          <a:solidFill>
                            <a:srgbClr val="02456F"/>
                          </a:solidFill>
                          <a:latin typeface="Century Gothic" panose="020B0502020202020204" pitchFamily="34" charset="0"/>
                        </a:rPr>
                        <a:t>You - </a:t>
                      </a:r>
                      <a:r>
                        <a:rPr lang="en-GB" sz="2400" dirty="0">
                          <a:solidFill>
                            <a:srgbClr val="02456F"/>
                          </a:solidFill>
                          <a:latin typeface="Century Gothic" panose="020B0502020202020204" pitchFamily="34" charset="0"/>
                        </a:rPr>
                        <a:t>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431742">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90160">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70320">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449872">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468368">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428904">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431742">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sp>
        <p:nvSpPr>
          <p:cNvPr id="8" name="Rounded Rectangle 7"/>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latin typeface="Century Gothic" panose="020B0502020202020204" pitchFamily="34" charset="0"/>
              </a:rPr>
              <a:t>parler</a:t>
            </a:r>
            <a:r>
              <a:rPr lang="en-GB" dirty="0">
                <a:solidFill>
                  <a:schemeClr val="bg1"/>
                </a:solidFill>
                <a:latin typeface="Century Gothic" panose="020B0502020202020204" pitchFamily="34" charset="0"/>
              </a:rPr>
              <a:t>,</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écouter</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écrire</a:t>
            </a:r>
            <a:endParaRPr lang="en-GB" dirty="0">
              <a:solidFill>
                <a:schemeClr val="bg1"/>
              </a:solidFill>
              <a:latin typeface="Century Gothic" panose="020B0502020202020204" pitchFamily="34" charset="0"/>
            </a:endParaRPr>
          </a:p>
        </p:txBody>
      </p:sp>
      <p:sp>
        <p:nvSpPr>
          <p:cNvPr id="13" name="TextBox 12"/>
          <p:cNvSpPr txBox="1"/>
          <p:nvPr/>
        </p:nvSpPr>
        <p:spPr>
          <a:xfrm>
            <a:off x="141302" y="951924"/>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B (Task 1)</a:t>
            </a:r>
          </a:p>
        </p:txBody>
      </p:sp>
      <p:sp>
        <p:nvSpPr>
          <p:cNvPr id="15" name="TextBox 14"/>
          <p:cNvSpPr txBox="1"/>
          <p:nvPr/>
        </p:nvSpPr>
        <p:spPr>
          <a:xfrm>
            <a:off x="141302" y="1393213"/>
            <a:ext cx="11587636" cy="1107996"/>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Decide whether you partner is asking questions to a group (</a:t>
            </a:r>
            <a:r>
              <a:rPr lang="en-GB" sz="2200" b="1" dirty="0" err="1">
                <a:solidFill>
                  <a:schemeClr val="accent5">
                    <a:lumMod val="50000"/>
                  </a:schemeClr>
                </a:solidFill>
                <a:latin typeface="Century Gothic" panose="020B0502020202020204" pitchFamily="34" charset="0"/>
              </a:rPr>
              <a:t>vous</a:t>
            </a:r>
            <a:r>
              <a:rPr lang="en-GB" sz="2200" dirty="0">
                <a:solidFill>
                  <a:schemeClr val="accent5">
                    <a:lumMod val="50000"/>
                  </a:schemeClr>
                </a:solidFill>
                <a:latin typeface="Century Gothic" panose="020B0502020202020204" pitchFamily="34" charset="0"/>
              </a:rPr>
              <a:t>) or only you (</a:t>
            </a:r>
            <a:r>
              <a:rPr lang="en-GB" sz="2200" b="1" dirty="0" err="1">
                <a:solidFill>
                  <a:schemeClr val="accent5">
                    <a:lumMod val="50000"/>
                  </a:schemeClr>
                </a:solidFill>
                <a:latin typeface="Century Gothic" panose="020B0502020202020204" pitchFamily="34" charset="0"/>
              </a:rPr>
              <a:t>tu</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Then </a:t>
            </a:r>
            <a:r>
              <a:rPr lang="en-GB" sz="2200" b="1" dirty="0">
                <a:solidFill>
                  <a:schemeClr val="accent5">
                    <a:lumMod val="50000"/>
                  </a:schemeClr>
                </a:solidFill>
                <a:latin typeface="Century Gothic" panose="020B0502020202020204" pitchFamily="34" charset="0"/>
              </a:rPr>
              <a:t>write down </a:t>
            </a:r>
            <a:r>
              <a:rPr lang="en-GB" sz="2200" dirty="0">
                <a:solidFill>
                  <a:schemeClr val="accent5">
                    <a:lumMod val="50000"/>
                  </a:schemeClr>
                </a:solidFill>
                <a:latin typeface="Century Gothic" panose="020B0502020202020204" pitchFamily="34" charset="0"/>
              </a:rPr>
              <a:t>the whole question in French.</a:t>
            </a:r>
            <a:endParaRPr lang="en-GB" sz="2200" b="1" dirty="0">
              <a:solidFill>
                <a:schemeClr val="accent5">
                  <a:lumMod val="50000"/>
                </a:schemeClr>
              </a:solidFill>
              <a:latin typeface="Century Gothic" panose="020B0502020202020204" pitchFamily="34" charset="0"/>
            </a:endParaRPr>
          </a:p>
          <a:p>
            <a:endParaRPr lang="en-GB" sz="2200" b="1" dirty="0">
              <a:solidFill>
                <a:schemeClr val="accent5">
                  <a:lumMod val="50000"/>
                </a:schemeClr>
              </a:solidFill>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16"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0106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1919825"/>
              </p:ext>
            </p:extLst>
          </p:nvPr>
        </p:nvGraphicFramePr>
        <p:xfrm>
          <a:off x="1237281" y="1728585"/>
          <a:ext cx="9868870" cy="4961795"/>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963180">
                <a:tc>
                  <a:txBody>
                    <a:bodyPr/>
                    <a:lstStyle/>
                    <a:p>
                      <a:pPr algn="ct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baseline="0" dirty="0" smtClean="0">
                          <a:solidFill>
                            <a:srgbClr val="02456F"/>
                          </a:solidFill>
                          <a:latin typeface="Century Gothic" panose="020B0502020202020204" pitchFamily="34" charset="0"/>
                        </a:rPr>
                        <a:t>You - o</a:t>
                      </a:r>
                      <a:r>
                        <a:rPr lang="en-GB" sz="2000" dirty="0" smtClean="0">
                          <a:solidFill>
                            <a:srgbClr val="02456F"/>
                          </a:solidFill>
                          <a:latin typeface="Century Gothic" panose="020B0502020202020204" pitchFamily="34" charset="0"/>
                        </a:rPr>
                        <a:t>ne </a:t>
                      </a:r>
                      <a:r>
                        <a:rPr lang="en-GB" sz="2000" dirty="0">
                          <a:solidFill>
                            <a:srgbClr val="02456F"/>
                          </a:solidFill>
                          <a:latin typeface="Century Gothic" panose="020B0502020202020204" pitchFamily="34" charset="0"/>
                        </a:rPr>
                        <a:t>person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tu</a:t>
                      </a:r>
                      <a:r>
                        <a:rPr lang="en-GB" sz="20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aseline="0" dirty="0" smtClean="0">
                          <a:solidFill>
                            <a:srgbClr val="02456F"/>
                          </a:solidFill>
                          <a:latin typeface="Century Gothic" panose="020B0502020202020204" pitchFamily="34" charset="0"/>
                        </a:rPr>
                        <a:t>You - </a:t>
                      </a:r>
                      <a:r>
                        <a:rPr lang="en-GB" sz="2000" dirty="0">
                          <a:solidFill>
                            <a:srgbClr val="02456F"/>
                          </a:solidFill>
                          <a:latin typeface="Century Gothic" panose="020B0502020202020204" pitchFamily="34" charset="0"/>
                        </a:rPr>
                        <a:t>more than one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vous</a:t>
                      </a:r>
                      <a:r>
                        <a:rPr lang="en-GB" sz="20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544406">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 écoutez la radio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618068">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chantes bien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593051">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m</a:t>
                      </a:r>
                      <a:r>
                        <a:rPr lang="fr-FR" sz="2400" noProof="0" dirty="0">
                          <a:solidFill>
                            <a:srgbClr val="02456F"/>
                          </a:solidFill>
                          <a:latin typeface="Century Gothic" panose="020B0502020202020204" pitchFamily="34" charset="0"/>
                        </a:rPr>
                        <a:t>anges</a:t>
                      </a:r>
                      <a:r>
                        <a:rPr lang="fr-FR" sz="2400" baseline="0" noProof="0" dirty="0">
                          <a:solidFill>
                            <a:srgbClr val="02456F"/>
                          </a:solidFill>
                          <a:latin typeface="Century Gothic" panose="020B0502020202020204" pitchFamily="34" charset="0"/>
                        </a:rPr>
                        <a:t> un fruit </a:t>
                      </a:r>
                      <a:r>
                        <a:rPr lang="fr-FR" sz="2400" noProof="0" dirty="0">
                          <a:solidFill>
                            <a:srgbClr val="02456F"/>
                          </a:solidFill>
                          <a:latin typeface="Century Gothic" panose="020B0502020202020204" pitchFamily="34" charset="0"/>
                        </a:rPr>
                        <a: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567267">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 donnez un cadeau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590590">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étudies le français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540827">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baseline="0" noProof="0" dirty="0">
                          <a:solidFill>
                            <a:srgbClr val="02456F"/>
                          </a:solidFill>
                          <a:latin typeface="Century Gothic" panose="020B0502020202020204" pitchFamily="34" charset="0"/>
                        </a:rPr>
                        <a:t>Tu regardes la télé ?</a:t>
                      </a:r>
                      <a:endParaRPr lang="fr-FR"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544406">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a:t>
                      </a:r>
                      <a:r>
                        <a:rPr lang="fr-FR" sz="2400" baseline="0" noProof="0" dirty="0">
                          <a:solidFill>
                            <a:srgbClr val="02456F"/>
                          </a:solidFill>
                          <a:latin typeface="Century Gothic" panose="020B0502020202020204" pitchFamily="34" charset="0"/>
                        </a:rPr>
                        <a:t> jouez au foot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6" y="2772557"/>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1" y="3343192"/>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6" y="3920166"/>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7" y="4538316"/>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1" y="5114413"/>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11819" y="5715065"/>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9" y="6249899"/>
            <a:ext cx="346161" cy="360584"/>
          </a:xfrm>
          <a:prstGeom prst="rect">
            <a:avLst/>
          </a:prstGeom>
        </p:spPr>
      </p:pic>
      <p:sp>
        <p:nvSpPr>
          <p:cNvPr id="18" name="TextBox 17"/>
          <p:cNvSpPr txBox="1"/>
          <p:nvPr/>
        </p:nvSpPr>
        <p:spPr>
          <a:xfrm>
            <a:off x="225361" y="1070158"/>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Solution</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(Task 1)</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26"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20" name="Rounded Rectangle 19"/>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latin typeface="Century Gothic" panose="020B0502020202020204" pitchFamily="34" charset="0"/>
              </a:rPr>
              <a:t>parler</a:t>
            </a:r>
            <a:r>
              <a:rPr lang="en-GB" dirty="0">
                <a:solidFill>
                  <a:schemeClr val="bg1"/>
                </a:solidFill>
                <a:latin typeface="Century Gothic" panose="020B0502020202020204" pitchFamily="34" charset="0"/>
              </a:rPr>
              <a:t>,</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écouter</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écrire</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905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4895683"/>
              </p:ext>
            </p:extLst>
          </p:nvPr>
        </p:nvGraphicFramePr>
        <p:xfrm>
          <a:off x="1237281" y="2232646"/>
          <a:ext cx="9868870" cy="4389120"/>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1126828">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baseline="0" dirty="0" smtClean="0">
                          <a:solidFill>
                            <a:srgbClr val="02456F"/>
                          </a:solidFill>
                          <a:latin typeface="Century Gothic" panose="020B0502020202020204" pitchFamily="34" charset="0"/>
                        </a:rPr>
                        <a:t>You -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aseline="0" dirty="0" smtClean="0">
                          <a:solidFill>
                            <a:srgbClr val="02456F"/>
                          </a:solidFill>
                          <a:latin typeface="Century Gothic" panose="020B0502020202020204" pitchFamily="34" charset="0"/>
                        </a:rPr>
                        <a:t>You - </a:t>
                      </a:r>
                      <a:r>
                        <a:rPr lang="en-GB" sz="2400" dirty="0">
                          <a:solidFill>
                            <a:srgbClr val="02456F"/>
                          </a:solidFill>
                          <a:latin typeface="Century Gothic" panose="020B0502020202020204" pitchFamily="34" charset="0"/>
                        </a:rPr>
                        <a:t>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367777">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work</a:t>
                      </a:r>
                      <a:r>
                        <a:rPr lang="en-GB" sz="2400" baseline="0" dirty="0">
                          <a:solidFill>
                            <a:srgbClr val="02456F"/>
                          </a:solidFill>
                          <a:latin typeface="Century Gothic" panose="020B0502020202020204" pitchFamily="34" charset="0"/>
                        </a:rPr>
                        <a:t> at school</a:t>
                      </a:r>
                      <a:r>
                        <a:rPr lang="en-GB" sz="240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17540">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ask the reason?</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00640">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find the solution?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383221">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walk outside?</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398977">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wear a uniform</a:t>
                      </a:r>
                      <a:r>
                        <a:rPr lang="en-GB"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365359">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stay at home</a:t>
                      </a:r>
                      <a:r>
                        <a:rPr lang="en-GB" sz="2400" baseline="0" dirty="0">
                          <a:solidFill>
                            <a:srgbClr val="02456F"/>
                          </a:solidFill>
                          <a:latin typeface="Century Gothic" panose="020B0502020202020204" pitchFamily="34" charset="0"/>
                        </a:rPr>
                        <a:t>?</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367777">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en-GB" sz="2400" dirty="0">
                          <a:solidFill>
                            <a:srgbClr val="02456F"/>
                          </a:solidFill>
                          <a:latin typeface="Century Gothic" panose="020B0502020202020204" pitchFamily="34" charset="0"/>
                        </a:rPr>
                        <a:t>prepare the meal?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8989" y="3434027"/>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8989" y="3876023"/>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3" y="4373459"/>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2" y="4856656"/>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8" y="5313588"/>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8988" y="5748376"/>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9" y="6210733"/>
            <a:ext cx="346161" cy="360584"/>
          </a:xfrm>
          <a:prstGeom prst="rect">
            <a:avLst/>
          </a:prstGeom>
        </p:spPr>
      </p:pic>
      <p:sp>
        <p:nvSpPr>
          <p:cNvPr id="20" name="TextBox 19"/>
          <p:cNvSpPr txBox="1"/>
          <p:nvPr/>
        </p:nvSpPr>
        <p:spPr>
          <a:xfrm>
            <a:off x="141302" y="944666"/>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 (Task </a:t>
            </a:r>
            <a:r>
              <a:rPr lang="en-GB" sz="2400" b="1" dirty="0">
                <a:solidFill>
                  <a:srgbClr val="4472C4">
                    <a:lumMod val="50000"/>
                  </a:srgbClr>
                </a:solidFill>
                <a:latin typeface="Century Gothic" panose="020B0502020202020204" pitchFamily="34" charset="0"/>
              </a:rPr>
              <a:t>2</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1" name="TextBox 20"/>
          <p:cNvSpPr txBox="1"/>
          <p:nvPr/>
        </p:nvSpPr>
        <p:spPr>
          <a:xfrm>
            <a:off x="141302" y="1319826"/>
            <a:ext cx="11587636" cy="769441"/>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Ask your partner questions using the prompts below, but </a:t>
            </a:r>
            <a:r>
              <a:rPr lang="en-GB" sz="2200" b="1" dirty="0">
                <a:solidFill>
                  <a:schemeClr val="accent5">
                    <a:lumMod val="50000"/>
                  </a:schemeClr>
                </a:solidFill>
                <a:latin typeface="Century Gothic" panose="020B0502020202020204" pitchFamily="34" charset="0"/>
              </a:rPr>
              <a:t>don’t say ‘</a:t>
            </a:r>
            <a:r>
              <a:rPr lang="en-GB" sz="2200" b="1" dirty="0" err="1">
                <a:solidFill>
                  <a:schemeClr val="accent5">
                    <a:lumMod val="50000"/>
                  </a:schemeClr>
                </a:solidFill>
                <a:latin typeface="Century Gothic" panose="020B0502020202020204" pitchFamily="34" charset="0"/>
              </a:rPr>
              <a:t>tu</a:t>
            </a:r>
            <a:r>
              <a:rPr lang="en-GB" sz="2200" b="1" dirty="0">
                <a:solidFill>
                  <a:schemeClr val="accent5">
                    <a:lumMod val="50000"/>
                  </a:schemeClr>
                </a:solidFill>
                <a:latin typeface="Century Gothic" panose="020B0502020202020204" pitchFamily="34" charset="0"/>
              </a:rPr>
              <a:t>’ or ‘</a:t>
            </a:r>
            <a:r>
              <a:rPr lang="en-GB" sz="2200" b="1" dirty="0" err="1">
                <a:solidFill>
                  <a:schemeClr val="accent5">
                    <a:lumMod val="50000"/>
                  </a:schemeClr>
                </a:solidFill>
                <a:latin typeface="Century Gothic" panose="020B0502020202020204" pitchFamily="34" charset="0"/>
              </a:rPr>
              <a:t>vous</a:t>
            </a:r>
            <a:r>
              <a:rPr lang="en-GB" sz="2200" b="1" dirty="0">
                <a:solidFill>
                  <a:schemeClr val="accent5">
                    <a:lumMod val="50000"/>
                  </a:schemeClr>
                </a:solidFill>
                <a:latin typeface="Century Gothic" panose="020B0502020202020204" pitchFamily="34" charset="0"/>
              </a:rPr>
              <a:t>’</a:t>
            </a:r>
            <a:r>
              <a:rPr lang="en-GB" sz="2200" dirty="0">
                <a:solidFill>
                  <a:schemeClr val="accent5">
                    <a:lumMod val="50000"/>
                  </a:schemeClr>
                </a:solidFill>
                <a:latin typeface="Century Gothic" panose="020B0502020202020204" pitchFamily="34" charset="0"/>
              </a:rPr>
              <a:t>.</a:t>
            </a:r>
          </a:p>
          <a:p>
            <a:r>
              <a:rPr lang="en-GB" sz="2200" dirty="0">
                <a:solidFill>
                  <a:schemeClr val="accent5">
                    <a:lumMod val="50000"/>
                  </a:schemeClr>
                </a:solidFill>
                <a:latin typeface="Century Gothic" panose="020B0502020202020204" pitchFamily="34" charset="0"/>
              </a:rPr>
              <a:t>e.g. [</a:t>
            </a:r>
            <a:r>
              <a:rPr lang="en-GB" sz="2200" i="1" strike="sngStrike" dirty="0">
                <a:solidFill>
                  <a:schemeClr val="accent5">
                    <a:lumMod val="50000"/>
                  </a:schemeClr>
                </a:solidFill>
                <a:latin typeface="Century Gothic" panose="020B0502020202020204" pitchFamily="34" charset="0"/>
              </a:rPr>
              <a:t>Tu]</a:t>
            </a:r>
            <a:r>
              <a:rPr lang="en-GB" sz="2200" i="1"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écoutes</a:t>
            </a:r>
            <a:r>
              <a:rPr lang="en-GB" sz="2200" i="1" dirty="0">
                <a:solidFill>
                  <a:schemeClr val="accent5">
                    <a:lumMod val="50000"/>
                  </a:schemeClr>
                </a:solidFill>
                <a:latin typeface="Century Gothic" panose="020B0502020202020204" pitchFamily="34" charset="0"/>
              </a:rPr>
              <a:t> la radio? or [</a:t>
            </a:r>
            <a:r>
              <a:rPr lang="en-GB" sz="2200" i="1" strike="sngStrike" dirty="0" err="1">
                <a:solidFill>
                  <a:schemeClr val="accent5">
                    <a:lumMod val="50000"/>
                  </a:schemeClr>
                </a:solidFill>
                <a:latin typeface="Century Gothic" panose="020B0502020202020204" pitchFamily="34" charset="0"/>
              </a:rPr>
              <a:t>Vous</a:t>
            </a:r>
            <a:r>
              <a:rPr lang="en-GB" sz="2200" i="1" strike="sngStrike" dirty="0">
                <a:solidFill>
                  <a:schemeClr val="accent5">
                    <a:lumMod val="50000"/>
                  </a:schemeClr>
                </a:solidFill>
                <a:latin typeface="Century Gothic" panose="020B0502020202020204" pitchFamily="34" charset="0"/>
              </a:rPr>
              <a:t> ] </a:t>
            </a:r>
            <a:r>
              <a:rPr lang="en-GB" sz="2200" i="1" dirty="0" err="1">
                <a:solidFill>
                  <a:schemeClr val="accent5">
                    <a:lumMod val="50000"/>
                  </a:schemeClr>
                </a:solidFill>
                <a:latin typeface="Century Gothic" panose="020B0502020202020204" pitchFamily="34" charset="0"/>
              </a:rPr>
              <a:t>chantez</a:t>
            </a:r>
            <a:r>
              <a:rPr lang="en-GB" sz="2200" i="1"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bien</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27"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26" name="Rounded Rectangle 25"/>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latin typeface="Century Gothic" panose="020B0502020202020204" pitchFamily="34" charset="0"/>
              </a:rPr>
              <a:t>parler</a:t>
            </a:r>
            <a:r>
              <a:rPr lang="en-GB" dirty="0">
                <a:solidFill>
                  <a:schemeClr val="bg1"/>
                </a:solidFill>
                <a:latin typeface="Century Gothic" panose="020B0502020202020204" pitchFamily="34" charset="0"/>
              </a:rPr>
              <a:t>,</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écouter</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écrire</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56162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5746818"/>
              </p:ext>
            </p:extLst>
          </p:nvPr>
        </p:nvGraphicFramePr>
        <p:xfrm>
          <a:off x="1237281" y="2306435"/>
          <a:ext cx="9868870" cy="4389120"/>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667656">
                <a:tc>
                  <a:txBody>
                    <a:bodyPr/>
                    <a:lstStyle/>
                    <a:p>
                      <a:pPr algn="ct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2456F"/>
                          </a:solidFill>
                          <a:latin typeface="Century Gothic" panose="020B0502020202020204" pitchFamily="34" charset="0"/>
                        </a:rPr>
                        <a:t>question</a:t>
                      </a:r>
                      <a:r>
                        <a:rPr lang="en-GB" sz="2400" b="0" baseline="0" dirty="0">
                          <a:solidFill>
                            <a:srgbClr val="02456F"/>
                          </a:solidFill>
                          <a:latin typeface="Century Gothic" panose="020B0502020202020204" pitchFamily="34" charset="0"/>
                        </a:rPr>
                        <a:t> (</a:t>
                      </a:r>
                      <a:r>
                        <a:rPr lang="en-GB" sz="2400" b="0" dirty="0" err="1">
                          <a:solidFill>
                            <a:srgbClr val="02456F"/>
                          </a:solidFill>
                          <a:latin typeface="Century Gothic" panose="020B0502020202020204" pitchFamily="34" charset="0"/>
                        </a:rPr>
                        <a:t>en</a:t>
                      </a:r>
                      <a:r>
                        <a:rPr lang="en-GB" sz="2400" b="0" dirty="0">
                          <a:solidFill>
                            <a:srgbClr val="02456F"/>
                          </a:solidFill>
                          <a:latin typeface="Century Gothic" panose="020B0502020202020204" pitchFamily="34" charset="0"/>
                        </a:rPr>
                        <a:t> </a:t>
                      </a:r>
                      <a:r>
                        <a:rPr lang="en-GB" sz="2400" b="0" dirty="0" err="1">
                          <a:solidFill>
                            <a:srgbClr val="02456F"/>
                          </a:solidFill>
                          <a:latin typeface="Century Gothic" panose="020B0502020202020204" pitchFamily="34" charset="0"/>
                        </a:rPr>
                        <a:t>français</a:t>
                      </a:r>
                      <a:r>
                        <a:rPr lang="en-GB" sz="2400" b="0" dirty="0">
                          <a:solidFill>
                            <a:srgbClr val="02456F"/>
                          </a:solidFill>
                          <a:latin typeface="Century Gothic" panose="020B0502020202020204" pitchFamily="34" charset="0"/>
                        </a:rPr>
                        <a:t>!)</a:t>
                      </a:r>
                      <a:endParaRPr lang="en-GB" sz="2000"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baseline="0" dirty="0" smtClean="0">
                          <a:solidFill>
                            <a:srgbClr val="02456F"/>
                          </a:solidFill>
                          <a:latin typeface="Century Gothic" panose="020B0502020202020204" pitchFamily="34" charset="0"/>
                        </a:rPr>
                        <a:t>You -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aseline="0" dirty="0" smtClean="0">
                          <a:solidFill>
                            <a:srgbClr val="02456F"/>
                          </a:solidFill>
                          <a:latin typeface="Century Gothic" panose="020B0502020202020204" pitchFamily="34" charset="0"/>
                        </a:rPr>
                        <a:t>You - </a:t>
                      </a:r>
                      <a:r>
                        <a:rPr lang="en-GB" sz="2400" dirty="0">
                          <a:solidFill>
                            <a:srgbClr val="02456F"/>
                          </a:solidFill>
                          <a:latin typeface="Century Gothic" panose="020B0502020202020204" pitchFamily="34" charset="0"/>
                        </a:rPr>
                        <a:t>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377370">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28431">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11090">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393217">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409384">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374890">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377370">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sp>
        <p:nvSpPr>
          <p:cNvPr id="13" name="TextBox 12"/>
          <p:cNvSpPr txBox="1"/>
          <p:nvPr/>
        </p:nvSpPr>
        <p:spPr>
          <a:xfrm>
            <a:off x="141302" y="1042131"/>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B (Task </a:t>
            </a:r>
            <a:r>
              <a:rPr lang="en-GB" sz="2400" b="1" dirty="0">
                <a:solidFill>
                  <a:srgbClr val="4472C4">
                    <a:lumMod val="50000"/>
                  </a:srgbClr>
                </a:solidFill>
                <a:latin typeface="Century Gothic" panose="020B0502020202020204" pitchFamily="34" charset="0"/>
              </a:rPr>
              <a:t>2</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5" name="TextBox 14"/>
          <p:cNvSpPr txBox="1"/>
          <p:nvPr/>
        </p:nvSpPr>
        <p:spPr>
          <a:xfrm>
            <a:off x="141302" y="1421837"/>
            <a:ext cx="11587636" cy="1107996"/>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Decide whether you partner is asking questions to a group (</a:t>
            </a:r>
            <a:r>
              <a:rPr lang="en-GB" sz="2200" b="1" dirty="0" err="1">
                <a:solidFill>
                  <a:schemeClr val="accent5">
                    <a:lumMod val="50000"/>
                  </a:schemeClr>
                </a:solidFill>
                <a:latin typeface="Century Gothic" panose="020B0502020202020204" pitchFamily="34" charset="0"/>
              </a:rPr>
              <a:t>vous</a:t>
            </a:r>
            <a:r>
              <a:rPr lang="en-GB" sz="2200" dirty="0">
                <a:solidFill>
                  <a:schemeClr val="accent5">
                    <a:lumMod val="50000"/>
                  </a:schemeClr>
                </a:solidFill>
                <a:latin typeface="Century Gothic" panose="020B0502020202020204" pitchFamily="34" charset="0"/>
              </a:rPr>
              <a:t>) or only you (</a:t>
            </a:r>
            <a:r>
              <a:rPr lang="en-GB" sz="2200" b="1" dirty="0" err="1">
                <a:solidFill>
                  <a:schemeClr val="accent5">
                    <a:lumMod val="50000"/>
                  </a:schemeClr>
                </a:solidFill>
                <a:latin typeface="Century Gothic" panose="020B0502020202020204" pitchFamily="34" charset="0"/>
              </a:rPr>
              <a:t>tu</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a:p>
            <a:r>
              <a:rPr lang="en-GB" sz="2200" dirty="0">
                <a:solidFill>
                  <a:schemeClr val="accent5">
                    <a:lumMod val="50000"/>
                  </a:schemeClr>
                </a:solidFill>
                <a:latin typeface="Century Gothic" panose="020B0502020202020204" pitchFamily="34" charset="0"/>
              </a:rPr>
              <a:t>Then </a:t>
            </a:r>
            <a:r>
              <a:rPr lang="en-GB" sz="2200" b="1" dirty="0">
                <a:solidFill>
                  <a:schemeClr val="accent5">
                    <a:lumMod val="50000"/>
                  </a:schemeClr>
                </a:solidFill>
                <a:latin typeface="Century Gothic" panose="020B0502020202020204" pitchFamily="34" charset="0"/>
              </a:rPr>
              <a:t>write down </a:t>
            </a:r>
            <a:r>
              <a:rPr lang="en-GB" sz="2200" dirty="0">
                <a:solidFill>
                  <a:schemeClr val="accent5">
                    <a:lumMod val="50000"/>
                  </a:schemeClr>
                </a:solidFill>
                <a:latin typeface="Century Gothic" panose="020B0502020202020204" pitchFamily="34" charset="0"/>
              </a:rPr>
              <a:t>the whole question in French.</a:t>
            </a:r>
            <a:endParaRPr lang="en-GB" sz="2200" b="1" dirty="0">
              <a:solidFill>
                <a:schemeClr val="accent5">
                  <a:lumMod val="50000"/>
                </a:schemeClr>
              </a:solidFill>
              <a:latin typeface="Century Gothic" panose="020B0502020202020204" pitchFamily="34" charset="0"/>
            </a:endParaRPr>
          </a:p>
          <a:p>
            <a:endParaRPr lang="en-GB" sz="2200" b="1" dirty="0">
              <a:solidFill>
                <a:schemeClr val="accent5">
                  <a:lumMod val="50000"/>
                </a:schemeClr>
              </a:solidFill>
              <a:latin typeface="Century Gothic" panose="020B0502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11"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9" name="Rounded Rectangle 8"/>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latin typeface="Century Gothic" panose="020B0502020202020204" pitchFamily="34" charset="0"/>
              </a:rPr>
              <a:t>parler</a:t>
            </a:r>
            <a:r>
              <a:rPr lang="en-GB" dirty="0">
                <a:solidFill>
                  <a:schemeClr val="bg1"/>
                </a:solidFill>
                <a:latin typeface="Century Gothic" panose="020B0502020202020204" pitchFamily="34" charset="0"/>
              </a:rPr>
              <a:t>,</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écouter</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écrire</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50374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1075444"/>
              </p:ext>
            </p:extLst>
          </p:nvPr>
        </p:nvGraphicFramePr>
        <p:xfrm>
          <a:off x="1237281" y="1728585"/>
          <a:ext cx="9868870" cy="4961795"/>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963180">
                <a:tc>
                  <a:txBody>
                    <a:bodyPr/>
                    <a:lstStyle/>
                    <a:p>
                      <a:pPr algn="ct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dirty="0" smtClean="0">
                          <a:solidFill>
                            <a:srgbClr val="02456F"/>
                          </a:solidFill>
                          <a:latin typeface="Century Gothic" panose="020B0502020202020204" pitchFamily="34" charset="0"/>
                        </a:rPr>
                        <a:t>You -</a:t>
                      </a:r>
                      <a:r>
                        <a:rPr lang="en-GB" sz="2000" baseline="0" dirty="0" smtClean="0">
                          <a:solidFill>
                            <a:srgbClr val="02456F"/>
                          </a:solidFill>
                          <a:latin typeface="Century Gothic" panose="020B0502020202020204" pitchFamily="34" charset="0"/>
                        </a:rPr>
                        <a:t> </a:t>
                      </a:r>
                      <a:r>
                        <a:rPr lang="en-GB" sz="2000" baseline="0" dirty="0">
                          <a:solidFill>
                            <a:srgbClr val="02456F"/>
                          </a:solidFill>
                          <a:latin typeface="Century Gothic" panose="020B0502020202020204" pitchFamily="34" charset="0"/>
                        </a:rPr>
                        <a:t>o</a:t>
                      </a:r>
                      <a:r>
                        <a:rPr lang="en-GB" sz="2000" dirty="0">
                          <a:solidFill>
                            <a:srgbClr val="02456F"/>
                          </a:solidFill>
                          <a:latin typeface="Century Gothic" panose="020B0502020202020204" pitchFamily="34" charset="0"/>
                        </a:rPr>
                        <a:t>ne person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tu</a:t>
                      </a:r>
                      <a:r>
                        <a:rPr lang="en-GB" sz="20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2456F"/>
                          </a:solidFill>
                          <a:latin typeface="Century Gothic" panose="020B0502020202020204" pitchFamily="34" charset="0"/>
                        </a:rPr>
                        <a:t>You -</a:t>
                      </a:r>
                      <a:r>
                        <a:rPr lang="en-GB" sz="2000" baseline="0" dirty="0" smtClean="0">
                          <a:solidFill>
                            <a:srgbClr val="02456F"/>
                          </a:solidFill>
                          <a:latin typeface="Century Gothic" panose="020B0502020202020204" pitchFamily="34" charset="0"/>
                        </a:rPr>
                        <a:t> </a:t>
                      </a:r>
                      <a:r>
                        <a:rPr lang="en-GB" sz="2000" dirty="0">
                          <a:solidFill>
                            <a:srgbClr val="02456F"/>
                          </a:solidFill>
                          <a:latin typeface="Century Gothic" panose="020B0502020202020204" pitchFamily="34" charset="0"/>
                        </a:rPr>
                        <a:t>more than one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vous</a:t>
                      </a:r>
                      <a:r>
                        <a:rPr lang="en-GB" sz="20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544406">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 travaillez</a:t>
                      </a:r>
                      <a:r>
                        <a:rPr lang="fr-FR" sz="2400" baseline="0" noProof="0" dirty="0">
                          <a:solidFill>
                            <a:srgbClr val="02456F"/>
                          </a:solidFill>
                          <a:latin typeface="Century Gothic" panose="020B0502020202020204" pitchFamily="34" charset="0"/>
                        </a:rPr>
                        <a:t> à l’école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618068">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a:t>
                      </a:r>
                      <a:r>
                        <a:rPr lang="fr-FR" sz="2400" baseline="0" noProof="0" dirty="0">
                          <a:solidFill>
                            <a:srgbClr val="02456F"/>
                          </a:solidFill>
                          <a:latin typeface="Century Gothic" panose="020B0502020202020204" pitchFamily="34" charset="0"/>
                        </a:rPr>
                        <a:t> demandez la raison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593051">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trouves la solution </a:t>
                      </a:r>
                      <a:r>
                        <a:rPr lang="fr-FR" sz="2400" noProof="0" dirty="0">
                          <a:solidFill>
                            <a:srgbClr val="02456F"/>
                          </a:solidFill>
                          <a:latin typeface="Century Gothic" panose="020B0502020202020204" pitchFamily="34" charset="0"/>
                        </a:rPr>
                        <a: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567267">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marches dehors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590590">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portes un uniforme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540827">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baseline="0" noProof="0" dirty="0">
                          <a:solidFill>
                            <a:srgbClr val="02456F"/>
                          </a:solidFill>
                          <a:latin typeface="Century Gothic" panose="020B0502020202020204" pitchFamily="34" charset="0"/>
                        </a:rPr>
                        <a:t>Vous restez à la maison ?</a:t>
                      </a:r>
                      <a:endParaRPr lang="fr-FR"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544406">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prépares le repas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5" y="2743573"/>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7" y="3356260"/>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4" y="3924226"/>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4" y="4564820"/>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7" y="5691387"/>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1" y="5091950"/>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714331" y="6203744"/>
            <a:ext cx="346161" cy="360584"/>
          </a:xfrm>
          <a:prstGeom prst="rect">
            <a:avLst/>
          </a:prstGeom>
        </p:spPr>
      </p:pic>
      <p:sp>
        <p:nvSpPr>
          <p:cNvPr id="18" name="TextBox 17"/>
          <p:cNvSpPr txBox="1"/>
          <p:nvPr/>
        </p:nvSpPr>
        <p:spPr>
          <a:xfrm>
            <a:off x="225361" y="1070158"/>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Solution</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(Task </a:t>
            </a: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2)</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26"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20" name="Rounded Rectangle 19"/>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latin typeface="Century Gothic" panose="020B0502020202020204" pitchFamily="34" charset="0"/>
              </a:rPr>
              <a:t>parler</a:t>
            </a:r>
            <a:r>
              <a:rPr lang="en-GB" dirty="0">
                <a:solidFill>
                  <a:schemeClr val="bg1"/>
                </a:solidFill>
                <a:latin typeface="Century Gothic" panose="020B0502020202020204" pitchFamily="34" charset="0"/>
              </a:rPr>
              <a:t>,</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écouter</a:t>
            </a:r>
            <a:r>
              <a:rPr lang="en-GB" dirty="0" smtClean="0">
                <a:solidFill>
                  <a:schemeClr val="bg1"/>
                </a:solidFill>
                <a:latin typeface="Century Gothic" panose="020B0502020202020204" pitchFamily="34" charset="0"/>
              </a:rPr>
              <a:t>, </a:t>
            </a:r>
            <a:r>
              <a:rPr lang="en-GB" dirty="0" err="1" smtClean="0">
                <a:solidFill>
                  <a:schemeClr val="bg1"/>
                </a:solidFill>
                <a:latin typeface="Century Gothic" panose="020B0502020202020204" pitchFamily="34" charset="0"/>
              </a:rPr>
              <a:t>écrire</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357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6566086"/>
              </p:ext>
            </p:extLst>
          </p:nvPr>
        </p:nvGraphicFramePr>
        <p:xfrm>
          <a:off x="227937" y="2075760"/>
          <a:ext cx="11673553" cy="4398932"/>
        </p:xfrm>
        <a:graphic>
          <a:graphicData uri="http://schemas.openxmlformats.org/drawingml/2006/table">
            <a:tbl>
              <a:tblPr firstRow="1" bandRow="1">
                <a:tableStyleId>{5940675A-B579-460E-94D1-54222C63F5DA}</a:tableStyleId>
              </a:tblPr>
              <a:tblGrid>
                <a:gridCol w="2705179">
                  <a:extLst>
                    <a:ext uri="{9D8B030D-6E8A-4147-A177-3AD203B41FA5}">
                      <a16:colId xmlns:a16="http://schemas.microsoft.com/office/drawing/2014/main" val="267610939"/>
                    </a:ext>
                  </a:extLst>
                </a:gridCol>
                <a:gridCol w="4364967">
                  <a:extLst>
                    <a:ext uri="{9D8B030D-6E8A-4147-A177-3AD203B41FA5}">
                      <a16:colId xmlns:a16="http://schemas.microsoft.com/office/drawing/2014/main" val="3036206872"/>
                    </a:ext>
                  </a:extLst>
                </a:gridCol>
                <a:gridCol w="4603407">
                  <a:extLst>
                    <a:ext uri="{9D8B030D-6E8A-4147-A177-3AD203B41FA5}">
                      <a16:colId xmlns:a16="http://schemas.microsoft.com/office/drawing/2014/main" val="3347656321"/>
                    </a:ext>
                  </a:extLst>
                </a:gridCol>
              </a:tblGrid>
              <a:tr h="772347">
                <a:tc>
                  <a:txBody>
                    <a:bodyPr/>
                    <a:lstStyle/>
                    <a:p>
                      <a:pPr algn="ctr"/>
                      <a:r>
                        <a:rPr lang="en-GB" sz="2000" b="1" dirty="0">
                          <a:solidFill>
                            <a:srgbClr val="02456F"/>
                          </a:solidFill>
                          <a:latin typeface="Century Gothic" panose="020B0502020202020204" pitchFamily="34" charset="0"/>
                        </a:rPr>
                        <a:t>Infinitive verb</a:t>
                      </a:r>
                      <a:endParaRPr lang="en-GB" sz="2400" b="0"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dirty="0" smtClean="0">
                          <a:solidFill>
                            <a:srgbClr val="02456F"/>
                          </a:solidFill>
                          <a:latin typeface="Century Gothic" panose="020B0502020202020204" pitchFamily="34" charset="0"/>
                        </a:rPr>
                        <a:t>Yo</a:t>
                      </a:r>
                      <a:r>
                        <a:rPr lang="en-GB" sz="2000" baseline="0" dirty="0" smtClean="0">
                          <a:solidFill>
                            <a:srgbClr val="02456F"/>
                          </a:solidFill>
                          <a:latin typeface="Century Gothic" panose="020B0502020202020204" pitchFamily="34" charset="0"/>
                        </a:rPr>
                        <a:t>u - </a:t>
                      </a:r>
                      <a:r>
                        <a:rPr lang="en-GB" sz="2000" baseline="0" dirty="0">
                          <a:solidFill>
                            <a:srgbClr val="02456F"/>
                          </a:solidFill>
                          <a:latin typeface="Century Gothic" panose="020B0502020202020204" pitchFamily="34" charset="0"/>
                        </a:rPr>
                        <a:t>o</a:t>
                      </a:r>
                      <a:r>
                        <a:rPr lang="en-GB" sz="2000" dirty="0">
                          <a:solidFill>
                            <a:srgbClr val="02456F"/>
                          </a:solidFill>
                          <a:latin typeface="Century Gothic" panose="020B0502020202020204" pitchFamily="34" charset="0"/>
                        </a:rPr>
                        <a:t>ne person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tu</a:t>
                      </a:r>
                      <a:r>
                        <a:rPr lang="en-GB" sz="20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2456F"/>
                          </a:solidFill>
                          <a:latin typeface="Century Gothic" panose="020B0502020202020204" pitchFamily="34" charset="0"/>
                        </a:rPr>
                        <a:t>You</a:t>
                      </a:r>
                      <a:r>
                        <a:rPr lang="en-GB" sz="2000" baseline="0" dirty="0" smtClean="0">
                          <a:solidFill>
                            <a:srgbClr val="02456F"/>
                          </a:solidFill>
                          <a:latin typeface="Century Gothic" panose="020B0502020202020204" pitchFamily="34" charset="0"/>
                        </a:rPr>
                        <a:t> - </a:t>
                      </a:r>
                      <a:r>
                        <a:rPr lang="en-GB" sz="2000" dirty="0">
                          <a:solidFill>
                            <a:srgbClr val="02456F"/>
                          </a:solidFill>
                          <a:latin typeface="Century Gothic" panose="020B0502020202020204" pitchFamily="34" charset="0"/>
                        </a:rPr>
                        <a:t>more than one </a:t>
                      </a:r>
                      <a:r>
                        <a:rPr lang="en-GB" sz="2000" b="1" dirty="0">
                          <a:solidFill>
                            <a:srgbClr val="02456F"/>
                          </a:solidFill>
                          <a:latin typeface="Century Gothic" panose="020B0502020202020204" pitchFamily="34" charset="0"/>
                        </a:rPr>
                        <a:t>(</a:t>
                      </a:r>
                      <a:r>
                        <a:rPr lang="en-GB" sz="2000" b="1" dirty="0" err="1">
                          <a:solidFill>
                            <a:srgbClr val="02456F"/>
                          </a:solidFill>
                          <a:latin typeface="Century Gothic" panose="020B0502020202020204" pitchFamily="34" charset="0"/>
                        </a:rPr>
                        <a:t>vous</a:t>
                      </a:r>
                      <a:r>
                        <a:rPr lang="en-GB" sz="20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4724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noProof="0" dirty="0">
                          <a:solidFill>
                            <a:srgbClr val="02456F"/>
                          </a:solidFill>
                          <a:latin typeface="Century Gothic" panose="020B0502020202020204" pitchFamily="34" charset="0"/>
                        </a:rPr>
                        <a:t>écouter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724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noProof="0" dirty="0">
                          <a:solidFill>
                            <a:srgbClr val="02456F"/>
                          </a:solidFill>
                          <a:latin typeface="Century Gothic" panose="020B0502020202020204" pitchFamily="34" charset="0"/>
                        </a:rPr>
                        <a:t>regarder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72421">
                <a:tc>
                  <a:txBody>
                    <a:bodyPr/>
                    <a:lstStyle/>
                    <a:p>
                      <a:pPr algn="ctr"/>
                      <a:r>
                        <a:rPr lang="fr-FR" sz="2400" noProof="0" dirty="0">
                          <a:solidFill>
                            <a:srgbClr val="02456F"/>
                          </a:solidFill>
                          <a:latin typeface="Century Gothic" panose="020B0502020202020204" pitchFamily="34" charset="0"/>
                        </a:rPr>
                        <a:t>manger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19532510"/>
                  </a:ext>
                </a:extLst>
              </a:tr>
              <a:tr h="472421">
                <a:tc>
                  <a:txBody>
                    <a:bodyPr/>
                    <a:lstStyle/>
                    <a:p>
                      <a:pPr algn="ctr"/>
                      <a:r>
                        <a:rPr lang="fr-FR" sz="2400" noProof="0" dirty="0">
                          <a:solidFill>
                            <a:srgbClr val="02456F"/>
                          </a:solidFill>
                          <a:latin typeface="Century Gothic" panose="020B0502020202020204" pitchFamily="34" charset="0"/>
                        </a:rPr>
                        <a:t>jouer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472421">
                <a:tc>
                  <a:txBody>
                    <a:bodyPr/>
                    <a:lstStyle/>
                    <a:p>
                      <a:pPr algn="ctr"/>
                      <a:r>
                        <a:rPr lang="fr-FR" sz="2400" noProof="0" dirty="0">
                          <a:solidFill>
                            <a:srgbClr val="02456F"/>
                          </a:solidFill>
                          <a:latin typeface="Century Gothic" panose="020B0502020202020204" pitchFamily="34" charset="0"/>
                        </a:rPr>
                        <a:t>demander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332821478"/>
                  </a:ext>
                </a:extLst>
              </a:tr>
              <a:tr h="493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noProof="0" dirty="0">
                          <a:solidFill>
                            <a:srgbClr val="02456F"/>
                          </a:solidFill>
                          <a:latin typeface="Century Gothic" panose="020B0502020202020204" pitchFamily="34" charset="0"/>
                        </a:rPr>
                        <a:t>parler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771305">
                <a:tc>
                  <a:txBody>
                    <a:bodyPr/>
                    <a:lstStyle/>
                    <a:p>
                      <a:pPr algn="ctr"/>
                      <a:r>
                        <a:rPr lang="fr-FR" sz="2400" noProof="0" dirty="0">
                          <a:solidFill>
                            <a:srgbClr val="02456F"/>
                          </a:solidFill>
                          <a:latin typeface="Century Gothic" panose="020B0502020202020204" pitchFamily="34" charset="0"/>
                        </a:rPr>
                        <a:t>trouver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bl>
          </a:graphicData>
        </a:graphic>
      </p:graphicFrame>
      <p:sp>
        <p:nvSpPr>
          <p:cNvPr id="5" name="Rectangle 4"/>
          <p:cNvSpPr/>
          <p:nvPr/>
        </p:nvSpPr>
        <p:spPr>
          <a:xfrm>
            <a:off x="227936" y="1101462"/>
            <a:ext cx="11553756" cy="707886"/>
          </a:xfrm>
          <a:prstGeom prst="rect">
            <a:avLst/>
          </a:prstGeom>
        </p:spPr>
        <p:txBody>
          <a:bodyPr wrap="square">
            <a:spAutoFit/>
          </a:bodyPr>
          <a:lstStyle/>
          <a:p>
            <a:r>
              <a:rPr lang="en-GB" sz="2000" dirty="0">
                <a:solidFill>
                  <a:srgbClr val="02456F"/>
                </a:solidFill>
                <a:latin typeface="Century Gothic" panose="020B0502020202020204" pitchFamily="34" charset="0"/>
              </a:rPr>
              <a:t>Write </a:t>
            </a:r>
            <a:r>
              <a:rPr lang="en-GB" sz="2000" dirty="0" smtClean="0">
                <a:solidFill>
                  <a:srgbClr val="02456F"/>
                </a:solidFill>
                <a:latin typeface="Century Gothic" panose="020B0502020202020204" pitchFamily="34" charset="0"/>
              </a:rPr>
              <a:t>questions to both </a:t>
            </a:r>
            <a:r>
              <a:rPr lang="en-GB" sz="2000" b="1" dirty="0" smtClean="0">
                <a:solidFill>
                  <a:srgbClr val="02456F"/>
                </a:solidFill>
                <a:latin typeface="Century Gothic" panose="020B0502020202020204" pitchFamily="34" charset="0"/>
              </a:rPr>
              <a:t>one person</a:t>
            </a:r>
            <a:r>
              <a:rPr lang="en-GB" sz="2000" dirty="0" smtClean="0">
                <a:solidFill>
                  <a:srgbClr val="02456F"/>
                </a:solidFill>
                <a:latin typeface="Century Gothic" panose="020B0502020202020204" pitchFamily="34" charset="0"/>
              </a:rPr>
              <a:t> and a </a:t>
            </a:r>
            <a:r>
              <a:rPr lang="en-GB" sz="2000" b="1" dirty="0" smtClean="0">
                <a:solidFill>
                  <a:srgbClr val="02456F"/>
                </a:solidFill>
                <a:latin typeface="Century Gothic" panose="020B0502020202020204" pitchFamily="34" charset="0"/>
              </a:rPr>
              <a:t>group</a:t>
            </a:r>
            <a:r>
              <a:rPr lang="en-GB" sz="2000" dirty="0" smtClean="0">
                <a:solidFill>
                  <a:srgbClr val="02456F"/>
                </a:solidFill>
                <a:latin typeface="Century Gothic" panose="020B0502020202020204" pitchFamily="34" charset="0"/>
              </a:rPr>
              <a:t> using the verbs below.</a:t>
            </a:r>
          </a:p>
          <a:p>
            <a:r>
              <a:rPr lang="en-GB" sz="2000" dirty="0" smtClean="0">
                <a:solidFill>
                  <a:srgbClr val="02456F"/>
                </a:solidFill>
                <a:latin typeface="Century Gothic" panose="020B0502020202020204" pitchFamily="34" charset="0"/>
              </a:rPr>
              <a:t>You can choose what other vocabulary to </a:t>
            </a:r>
            <a:r>
              <a:rPr lang="en-GB" sz="2000" dirty="0">
                <a:solidFill>
                  <a:srgbClr val="02456F"/>
                </a:solidFill>
                <a:latin typeface="Century Gothic" panose="020B0502020202020204" pitchFamily="34" charset="0"/>
              </a:rPr>
              <a:t>use</a:t>
            </a:r>
            <a:r>
              <a:rPr lang="en-GB" sz="2000" dirty="0" smtClean="0">
                <a:solidFill>
                  <a:srgbClr val="02456F"/>
                </a:solidFill>
                <a:latin typeface="Century Gothic" panose="020B0502020202020204" pitchFamily="34" charset="0"/>
              </a:rPr>
              <a:t>! </a:t>
            </a:r>
            <a:r>
              <a:rPr lang="en-GB" sz="2000" b="1" dirty="0" err="1" smtClean="0">
                <a:solidFill>
                  <a:srgbClr val="02456F"/>
                </a:solidFill>
                <a:latin typeface="Century Gothic" panose="020B0502020202020204" pitchFamily="34" charset="0"/>
              </a:rPr>
              <a:t>Écris</a:t>
            </a:r>
            <a:r>
              <a:rPr lang="en-GB" sz="2000" b="1" dirty="0" smtClean="0">
                <a:solidFill>
                  <a:srgbClr val="02456F"/>
                </a:solidFill>
                <a:latin typeface="Century Gothic" panose="020B0502020202020204" pitchFamily="34" charset="0"/>
              </a:rPr>
              <a:t> </a:t>
            </a:r>
            <a:r>
              <a:rPr lang="en-GB" sz="2000" b="1" dirty="0" err="1" smtClean="0">
                <a:solidFill>
                  <a:srgbClr val="02456F"/>
                </a:solidFill>
                <a:latin typeface="Century Gothic" panose="020B0502020202020204" pitchFamily="34" charset="0"/>
              </a:rPr>
              <a:t>en</a:t>
            </a:r>
            <a:r>
              <a:rPr lang="en-GB" sz="2000" b="1" dirty="0" smtClean="0">
                <a:solidFill>
                  <a:srgbClr val="02456F"/>
                </a:solidFill>
                <a:latin typeface="Century Gothic" panose="020B0502020202020204" pitchFamily="34" charset="0"/>
              </a:rPr>
              <a:t> </a:t>
            </a:r>
            <a:r>
              <a:rPr lang="en-GB" sz="2000" b="1" dirty="0" err="1" smtClean="0">
                <a:solidFill>
                  <a:srgbClr val="02456F"/>
                </a:solidFill>
                <a:latin typeface="Century Gothic" panose="020B0502020202020204" pitchFamily="34" charset="0"/>
              </a:rPr>
              <a:t>français</a:t>
            </a:r>
            <a:r>
              <a:rPr lang="en-GB" sz="2000" b="1" dirty="0" smtClean="0">
                <a:solidFill>
                  <a:srgbClr val="02456F"/>
                </a:solidFill>
                <a:latin typeface="Century Gothic" panose="020B0502020202020204" pitchFamily="34" charset="0"/>
              </a:rPr>
              <a:t> !</a:t>
            </a:r>
          </a:p>
        </p:txBody>
      </p:sp>
      <p:sp>
        <p:nvSpPr>
          <p:cNvPr id="9" name="TextBox 8"/>
          <p:cNvSpPr txBox="1"/>
          <p:nvPr/>
        </p:nvSpPr>
        <p:spPr>
          <a:xfrm>
            <a:off x="5617024" y="6474694"/>
            <a:ext cx="3999244"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Emma Marsden / Stephen Owen</a:t>
            </a:r>
          </a:p>
        </p:txBody>
      </p:sp>
      <p:sp>
        <p:nvSpPr>
          <p:cNvPr id="22" name="Rounded Rectangle 21"/>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écrire</a:t>
            </a:r>
            <a:endParaRPr lang="en-GB" sz="2400"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13"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37299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3941745"/>
              </p:ext>
            </p:extLst>
          </p:nvPr>
        </p:nvGraphicFramePr>
        <p:xfrm>
          <a:off x="394838" y="1728585"/>
          <a:ext cx="11553756" cy="4961795"/>
        </p:xfrm>
        <a:graphic>
          <a:graphicData uri="http://schemas.openxmlformats.org/drawingml/2006/table">
            <a:tbl>
              <a:tblPr firstRow="1" bandRow="1">
                <a:tableStyleId>{5940675A-B579-460E-94D1-54222C63F5DA}</a:tableStyleId>
              </a:tblPr>
              <a:tblGrid>
                <a:gridCol w="1050343">
                  <a:extLst>
                    <a:ext uri="{9D8B030D-6E8A-4147-A177-3AD203B41FA5}">
                      <a16:colId xmlns:a16="http://schemas.microsoft.com/office/drawing/2014/main" val="267610939"/>
                    </a:ext>
                  </a:extLst>
                </a:gridCol>
                <a:gridCol w="4390989">
                  <a:extLst>
                    <a:ext uri="{9D8B030D-6E8A-4147-A177-3AD203B41FA5}">
                      <a16:colId xmlns:a16="http://schemas.microsoft.com/office/drawing/2014/main" val="3420051441"/>
                    </a:ext>
                  </a:extLst>
                </a:gridCol>
                <a:gridCol w="6112424">
                  <a:extLst>
                    <a:ext uri="{9D8B030D-6E8A-4147-A177-3AD203B41FA5}">
                      <a16:colId xmlns:a16="http://schemas.microsoft.com/office/drawing/2014/main" val="3036206872"/>
                    </a:ext>
                  </a:extLst>
                </a:gridCol>
              </a:tblGrid>
              <a:tr h="963180">
                <a:tc>
                  <a:txBody>
                    <a:bodyPr/>
                    <a:lstStyle/>
                    <a:p>
                      <a:pPr algn="ct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b="1" dirty="0" smtClean="0">
                          <a:solidFill>
                            <a:srgbClr val="02456F"/>
                          </a:solidFill>
                          <a:latin typeface="Century Gothic" panose="020B0502020202020204" pitchFamily="34" charset="0"/>
                        </a:rPr>
                        <a:t>Question</a:t>
                      </a: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000" b="1" dirty="0" err="1" smtClean="0">
                          <a:solidFill>
                            <a:srgbClr val="02456F"/>
                          </a:solidFill>
                          <a:latin typeface="Century Gothic" panose="020B0502020202020204" pitchFamily="34" charset="0"/>
                        </a:rPr>
                        <a:t>Réponse</a:t>
                      </a:r>
                      <a:endParaRPr lang="en-GB" sz="2000" b="1" dirty="0">
                        <a:solidFill>
                          <a:srgbClr val="02456F"/>
                        </a:solidFill>
                        <a:latin typeface="Century Gothic" panose="020B0502020202020204" pitchFamily="34" charset="0"/>
                      </a:endParaRP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544406">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 travaillez</a:t>
                      </a:r>
                      <a:r>
                        <a:rPr lang="fr-FR" sz="2400" baseline="0" noProof="0" dirty="0">
                          <a:solidFill>
                            <a:srgbClr val="02456F"/>
                          </a:solidFill>
                          <a:latin typeface="Century Gothic" panose="020B0502020202020204" pitchFamily="34" charset="0"/>
                        </a:rPr>
                        <a:t> à l’école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618068">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Vous</a:t>
                      </a:r>
                      <a:r>
                        <a:rPr lang="fr-FR" sz="2400" baseline="0" noProof="0" dirty="0">
                          <a:solidFill>
                            <a:srgbClr val="02456F"/>
                          </a:solidFill>
                          <a:latin typeface="Century Gothic" panose="020B0502020202020204" pitchFamily="34" charset="0"/>
                        </a:rPr>
                        <a:t> demandez la raison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593051">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trouves la solution </a:t>
                      </a:r>
                      <a:r>
                        <a:rPr lang="fr-FR" sz="2400" noProof="0" dirty="0">
                          <a:solidFill>
                            <a:srgbClr val="02456F"/>
                          </a:solidFill>
                          <a:latin typeface="Century Gothic" panose="020B0502020202020204" pitchFamily="34" charset="0"/>
                        </a:rPr>
                        <a: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567267">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marches dehors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590590">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portes un uniforme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540827">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baseline="0" noProof="0" dirty="0">
                          <a:solidFill>
                            <a:srgbClr val="02456F"/>
                          </a:solidFill>
                          <a:latin typeface="Century Gothic" panose="020B0502020202020204" pitchFamily="34" charset="0"/>
                        </a:rPr>
                        <a:t>Vous restez à la maison ?</a:t>
                      </a:r>
                      <a:endParaRPr lang="fr-FR"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544406">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noFill/>
                  </a:tcPr>
                </a:tc>
                <a:tc>
                  <a:txBody>
                    <a:bodyPr/>
                    <a:lstStyle/>
                    <a:p>
                      <a:r>
                        <a:rPr lang="fr-FR" sz="2400" noProof="0" dirty="0">
                          <a:solidFill>
                            <a:srgbClr val="02456F"/>
                          </a:solidFill>
                          <a:latin typeface="Century Gothic" panose="020B0502020202020204" pitchFamily="34" charset="0"/>
                        </a:rPr>
                        <a:t>Tu</a:t>
                      </a:r>
                      <a:r>
                        <a:rPr lang="fr-FR" sz="2400" baseline="0" noProof="0" dirty="0">
                          <a:solidFill>
                            <a:srgbClr val="02456F"/>
                          </a:solidFill>
                          <a:latin typeface="Century Gothic" panose="020B0502020202020204" pitchFamily="34" charset="0"/>
                        </a:rPr>
                        <a:t> prépares le repas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796"/>
            <a:ext cx="7222790" cy="867128"/>
          </a:xfrm>
          <a:prstGeom prst="rect">
            <a:avLst/>
          </a:prstGeom>
        </p:spPr>
      </p:pic>
      <p:sp>
        <p:nvSpPr>
          <p:cNvPr id="26"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27" name="Rounded Rectangle 26"/>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solidFill>
                  <a:schemeClr val="bg1"/>
                </a:solidFill>
                <a:latin typeface="Century Gothic" panose="020B0502020202020204" pitchFamily="34" charset="0"/>
              </a:rPr>
              <a:t>écrire</a:t>
            </a:r>
            <a:endParaRPr lang="en-GB" sz="2800" dirty="0">
              <a:solidFill>
                <a:schemeClr val="bg1"/>
              </a:solidFill>
              <a:latin typeface="Century Gothic" panose="020B0502020202020204" pitchFamily="34" charset="0"/>
            </a:endParaRPr>
          </a:p>
        </p:txBody>
      </p:sp>
      <p:sp>
        <p:nvSpPr>
          <p:cNvPr id="29" name="Rectangle 28"/>
          <p:cNvSpPr/>
          <p:nvPr/>
        </p:nvSpPr>
        <p:spPr>
          <a:xfrm>
            <a:off x="394838" y="951924"/>
            <a:ext cx="11553756" cy="707886"/>
          </a:xfrm>
          <a:prstGeom prst="rect">
            <a:avLst/>
          </a:prstGeom>
        </p:spPr>
        <p:txBody>
          <a:bodyPr wrap="square">
            <a:spAutoFit/>
          </a:bodyPr>
          <a:lstStyle/>
          <a:p>
            <a:r>
              <a:rPr lang="en-GB" sz="2000" dirty="0">
                <a:solidFill>
                  <a:srgbClr val="02456F"/>
                </a:solidFill>
                <a:latin typeface="Century Gothic" panose="020B0502020202020204" pitchFamily="34" charset="0"/>
              </a:rPr>
              <a:t>Write </a:t>
            </a:r>
            <a:r>
              <a:rPr lang="en-GB" sz="2000" dirty="0" smtClean="0">
                <a:solidFill>
                  <a:srgbClr val="02456F"/>
                </a:solidFill>
                <a:latin typeface="Century Gothic" panose="020B0502020202020204" pitchFamily="34" charset="0"/>
              </a:rPr>
              <a:t>an answer to each question below. You can choose what other vocabulary to </a:t>
            </a:r>
            <a:r>
              <a:rPr lang="en-GB" sz="2000" dirty="0">
                <a:solidFill>
                  <a:srgbClr val="02456F"/>
                </a:solidFill>
                <a:latin typeface="Century Gothic" panose="020B0502020202020204" pitchFamily="34" charset="0"/>
              </a:rPr>
              <a:t>use! </a:t>
            </a:r>
            <a:endParaRPr lang="en-GB" sz="2000" dirty="0" smtClean="0">
              <a:solidFill>
                <a:srgbClr val="02456F"/>
              </a:solidFill>
              <a:latin typeface="Century Gothic" panose="020B0502020202020204" pitchFamily="34" charset="0"/>
            </a:endParaRPr>
          </a:p>
          <a:p>
            <a:r>
              <a:rPr lang="en-GB" sz="2000" dirty="0" smtClean="0">
                <a:solidFill>
                  <a:srgbClr val="02456F"/>
                </a:solidFill>
                <a:latin typeface="Century Gothic" panose="020B0502020202020204" pitchFamily="34" charset="0"/>
              </a:rPr>
              <a:t>Remember</a:t>
            </a:r>
            <a:r>
              <a:rPr lang="en-GB" sz="2000" dirty="0">
                <a:solidFill>
                  <a:srgbClr val="02456F"/>
                </a:solidFill>
                <a:latin typeface="Century Gothic" panose="020B0502020202020204" pitchFamily="34" charset="0"/>
              </a:rPr>
              <a:t>! </a:t>
            </a:r>
            <a:r>
              <a:rPr lang="en-GB" sz="2000" dirty="0" smtClean="0">
                <a:solidFill>
                  <a:srgbClr val="02456F"/>
                </a:solidFill>
                <a:latin typeface="Century Gothic" panose="020B0502020202020204" pitchFamily="34" charset="0"/>
              </a:rPr>
              <a:t>When </a:t>
            </a:r>
            <a:r>
              <a:rPr lang="en-GB" sz="2000" dirty="0">
                <a:solidFill>
                  <a:srgbClr val="02456F"/>
                </a:solidFill>
                <a:latin typeface="Century Gothic" panose="020B0502020202020204" pitchFamily="34" charset="0"/>
              </a:rPr>
              <a:t>writing verbs with 'je' (I), you do not add an 's' to the end of the verb.</a:t>
            </a:r>
          </a:p>
        </p:txBody>
      </p:sp>
    </p:spTree>
    <p:extLst>
      <p:ext uri="{BB962C8B-B14F-4D97-AF65-F5344CB8AC3E}">
        <p14:creationId xmlns:p14="http://schemas.microsoft.com/office/powerpoint/2010/main" val="4094759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Rectangle 2"/>
          <p:cNvSpPr/>
          <p:nvPr/>
        </p:nvSpPr>
        <p:spPr>
          <a:xfrm>
            <a:off x="1332660" y="2852806"/>
            <a:ext cx="10320547" cy="954107"/>
          </a:xfrm>
          <a:prstGeom prst="rect">
            <a:avLst/>
          </a:prstGeom>
        </p:spPr>
        <p:txBody>
          <a:bodyPr wrap="square">
            <a:spAutoFit/>
          </a:bodyPr>
          <a:lstStyle/>
          <a:p>
            <a:r>
              <a:rPr lang="en-GB" sz="2800" dirty="0">
                <a:solidFill>
                  <a:srgbClr val="02456F"/>
                </a:solidFill>
                <a:latin typeface="Century Gothic" panose="020B0502020202020204" pitchFamily="34" charset="0"/>
              </a:rPr>
              <a:t>	</a:t>
            </a:r>
            <a:endParaRPr lang="en-GB" sz="2800" dirty="0" smtClean="0">
              <a:solidFill>
                <a:srgbClr val="02456F"/>
              </a:solidFill>
              <a:latin typeface="Century Gothic" panose="020B0502020202020204" pitchFamily="34" charset="0"/>
            </a:endParaRPr>
          </a:p>
          <a:p>
            <a:r>
              <a:rPr lang="en-GB" sz="2800" b="1" dirty="0" smtClean="0">
                <a:solidFill>
                  <a:srgbClr val="02456F"/>
                </a:solidFill>
                <a:latin typeface="Century Gothic" panose="020B0502020202020204" pitchFamily="34" charset="0"/>
              </a:rPr>
              <a:t>‘</a:t>
            </a:r>
            <a:r>
              <a:rPr lang="en-GB" sz="2800" b="1" dirty="0">
                <a:solidFill>
                  <a:srgbClr val="02456F"/>
                </a:solidFill>
                <a:latin typeface="Century Gothic" panose="020B0502020202020204" pitchFamily="34" charset="0"/>
              </a:rPr>
              <a:t>You’ to one </a:t>
            </a:r>
            <a:r>
              <a:rPr lang="en-GB" sz="2800" b="1" dirty="0" smtClean="0">
                <a:solidFill>
                  <a:srgbClr val="02456F"/>
                </a:solidFill>
                <a:latin typeface="Century Gothic" panose="020B0502020202020204" pitchFamily="34" charset="0"/>
              </a:rPr>
              <a:t>person	   </a:t>
            </a:r>
            <a:r>
              <a:rPr lang="fr-FR" sz="2800" dirty="0" smtClean="0">
                <a:solidFill>
                  <a:srgbClr val="02456F"/>
                </a:solidFill>
                <a:latin typeface="Century Gothic" panose="020B0502020202020204" pitchFamily="34" charset="0"/>
              </a:rPr>
              <a:t>→    </a:t>
            </a:r>
            <a:r>
              <a:rPr lang="en-GB" sz="2800" b="1" dirty="0" smtClean="0">
                <a:solidFill>
                  <a:srgbClr val="02456F"/>
                </a:solidFill>
                <a:latin typeface="Century Gothic" panose="020B0502020202020204" pitchFamily="34" charset="0"/>
              </a:rPr>
              <a:t>‘</a:t>
            </a:r>
            <a:r>
              <a:rPr lang="en-GB" sz="2800" b="1" dirty="0">
                <a:solidFill>
                  <a:srgbClr val="02456F"/>
                </a:solidFill>
                <a:latin typeface="Century Gothic" panose="020B0502020202020204" pitchFamily="34" charset="0"/>
              </a:rPr>
              <a:t>You’ to more than one person</a:t>
            </a:r>
            <a:endParaRPr lang="en-GB" sz="2800" dirty="0">
              <a:solidFill>
                <a:srgbClr val="02456F"/>
              </a:solidFill>
              <a:latin typeface="Century Gothic" panose="020B0502020202020204" pitchFamily="34" charset="0"/>
            </a:endParaRPr>
          </a:p>
        </p:txBody>
      </p:sp>
      <p:sp>
        <p:nvSpPr>
          <p:cNvPr id="4" name="Rectangle 3"/>
          <p:cNvSpPr/>
          <p:nvPr/>
        </p:nvSpPr>
        <p:spPr>
          <a:xfrm>
            <a:off x="1799913" y="3970986"/>
            <a:ext cx="7626698" cy="523220"/>
          </a:xfrm>
          <a:prstGeom prst="rect">
            <a:avLst/>
          </a:prstGeom>
        </p:spPr>
        <p:txBody>
          <a:bodyPr wrap="square">
            <a:spAutoFit/>
          </a:bodyPr>
          <a:lstStyle/>
          <a:p>
            <a:pPr algn="ctr"/>
            <a:r>
              <a:rPr lang="fr-FR" sz="2800" dirty="0" smtClean="0">
                <a:solidFill>
                  <a:srgbClr val="02456F"/>
                </a:solidFill>
                <a:latin typeface="Century Gothic" panose="020B0502020202020204" pitchFamily="34" charset="0"/>
              </a:rPr>
              <a:t>tu </a:t>
            </a:r>
            <a:r>
              <a:rPr lang="fr-FR" sz="2800" dirty="0">
                <a:solidFill>
                  <a:srgbClr val="02456F"/>
                </a:solidFill>
                <a:latin typeface="Century Gothic" panose="020B0502020202020204" pitchFamily="34" charset="0"/>
              </a:rPr>
              <a:t>joues     	   </a:t>
            </a:r>
            <a:r>
              <a:rPr lang="fr-FR" sz="2800" dirty="0" smtClean="0">
                <a:solidFill>
                  <a:srgbClr val="02456F"/>
                </a:solidFill>
                <a:latin typeface="Century Gothic" panose="020B0502020202020204" pitchFamily="34" charset="0"/>
              </a:rPr>
              <a:t>  →</a:t>
            </a:r>
            <a:r>
              <a:rPr lang="fr-FR" sz="2800" dirty="0">
                <a:solidFill>
                  <a:srgbClr val="02456F"/>
                </a:solidFill>
                <a:latin typeface="Century Gothic" panose="020B0502020202020204" pitchFamily="34" charset="0"/>
              </a:rPr>
              <a:t>	</a:t>
            </a:r>
            <a:r>
              <a:rPr lang="fr-FR" sz="2800" dirty="0" smtClean="0">
                <a:solidFill>
                  <a:srgbClr val="02456F"/>
                </a:solidFill>
                <a:latin typeface="Century Gothic" panose="020B0502020202020204" pitchFamily="34" charset="0"/>
              </a:rPr>
              <a:t>     vous </a:t>
            </a:r>
            <a:r>
              <a:rPr lang="fr-FR" sz="2800" dirty="0">
                <a:solidFill>
                  <a:srgbClr val="02456F"/>
                </a:solidFill>
                <a:latin typeface="Century Gothic" panose="020B0502020202020204" pitchFamily="34" charset="0"/>
              </a:rPr>
              <a:t>jou</a:t>
            </a:r>
            <a:r>
              <a:rPr lang="fr-FR" sz="2800" b="1" dirty="0">
                <a:solidFill>
                  <a:srgbClr val="E56700"/>
                </a:solidFill>
                <a:latin typeface="Century Gothic" panose="020B0502020202020204" pitchFamily="34" charset="0"/>
              </a:rPr>
              <a:t>ez</a:t>
            </a:r>
            <a:endParaRPr lang="en-GB" sz="2800" dirty="0">
              <a:solidFill>
                <a:srgbClr val="E56700"/>
              </a:solidFill>
              <a:latin typeface="Century Gothic" panose="020B0502020202020204" pitchFamily="34" charset="0"/>
            </a:endParaRPr>
          </a:p>
        </p:txBody>
      </p:sp>
      <p:sp>
        <p:nvSpPr>
          <p:cNvPr id="6" name="Rectangle 5"/>
          <p:cNvSpPr/>
          <p:nvPr/>
        </p:nvSpPr>
        <p:spPr>
          <a:xfrm>
            <a:off x="228600" y="5739230"/>
            <a:ext cx="11934512" cy="461665"/>
          </a:xfrm>
          <a:prstGeom prst="rect">
            <a:avLst/>
          </a:prstGeom>
        </p:spPr>
        <p:txBody>
          <a:bodyPr wrap="square">
            <a:spAutoFit/>
          </a:bodyPr>
          <a:lstStyle/>
          <a:p>
            <a:r>
              <a:rPr lang="en-GB" sz="2200" dirty="0">
                <a:solidFill>
                  <a:srgbClr val="02456F"/>
                </a:solidFill>
                <a:latin typeface="Century Gothic" panose="020B0502020202020204" pitchFamily="34" charset="0"/>
              </a:rPr>
              <a:t>The following activities will allow you to practise recognising the '</a:t>
            </a:r>
            <a:r>
              <a:rPr lang="en-GB" sz="2400" b="1" dirty="0" err="1">
                <a:solidFill>
                  <a:srgbClr val="E56700"/>
                </a:solidFill>
                <a:latin typeface="Century Gothic" panose="020B0502020202020204" pitchFamily="34" charset="0"/>
              </a:rPr>
              <a:t>ez</a:t>
            </a:r>
            <a:r>
              <a:rPr lang="en-GB" sz="2200" dirty="0">
                <a:solidFill>
                  <a:srgbClr val="02456F"/>
                </a:solidFill>
                <a:latin typeface="Century Gothic" panose="020B0502020202020204" pitchFamily="34" charset="0"/>
              </a:rPr>
              <a:t>' on the </a:t>
            </a:r>
            <a:r>
              <a:rPr lang="en-GB" sz="2200" b="1" i="1" dirty="0" err="1">
                <a:solidFill>
                  <a:srgbClr val="02456F"/>
                </a:solidFill>
                <a:latin typeface="Century Gothic" panose="020B0502020202020204" pitchFamily="34" charset="0"/>
              </a:rPr>
              <a:t>vous</a:t>
            </a:r>
            <a:r>
              <a:rPr lang="en-GB" sz="2200" dirty="0">
                <a:solidFill>
                  <a:srgbClr val="02456F"/>
                </a:solidFill>
                <a:latin typeface="Century Gothic" panose="020B0502020202020204" pitchFamily="34" charset="0"/>
              </a:rPr>
              <a:t> form!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1999"/>
            <a:ext cx="8238337" cy="867128"/>
          </a:xfrm>
          <a:prstGeom prst="rect">
            <a:avLst/>
          </a:prstGeom>
        </p:spPr>
      </p:pic>
      <p:sp>
        <p:nvSpPr>
          <p:cNvPr id="10" name="Title 3"/>
          <p:cNvSpPr>
            <a:spLocks noGrp="1"/>
          </p:cNvSpPr>
          <p:nvPr>
            <p:ph type="title"/>
          </p:nvPr>
        </p:nvSpPr>
        <p:spPr>
          <a:xfrm>
            <a:off x="228597" y="36363"/>
            <a:ext cx="8037375" cy="1012764"/>
          </a:xfrm>
        </p:spPr>
        <p:txBody>
          <a:bodyPr>
            <a:noAutofit/>
          </a:body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a:solidFill>
                  <a:schemeClr val="bg1"/>
                </a:solidFill>
                <a:latin typeface="Century Gothic" panose="020B0502020202020204" pitchFamily="34" charset="0"/>
              </a:rPr>
              <a:t>vous</a:t>
            </a:r>
            <a:r>
              <a:rPr lang="en-GB" sz="2800" b="1" i="1" dirty="0">
                <a:solidFill>
                  <a:schemeClr val="bg1"/>
                </a:solidFill>
                <a:latin typeface="Century Gothic" panose="020B0502020202020204" pitchFamily="34" charset="0"/>
              </a:rPr>
              <a:t> = YOU</a:t>
            </a:r>
          </a:p>
        </p:txBody>
      </p:sp>
      <p:sp>
        <p:nvSpPr>
          <p:cNvPr id="11" name="Rectangle 10"/>
          <p:cNvSpPr/>
          <p:nvPr/>
        </p:nvSpPr>
        <p:spPr>
          <a:xfrm>
            <a:off x="228600" y="1323341"/>
            <a:ext cx="11639760" cy="1815882"/>
          </a:xfrm>
          <a:prstGeom prst="rect">
            <a:avLst/>
          </a:prstGeom>
        </p:spPr>
        <p:txBody>
          <a:bodyPr wrap="square">
            <a:spAutoFit/>
          </a:bodyPr>
          <a:lstStyle/>
          <a:p>
            <a:r>
              <a:rPr lang="en-GB" sz="2800" dirty="0">
                <a:solidFill>
                  <a:srgbClr val="02456F"/>
                </a:solidFill>
                <a:latin typeface="Century Gothic" panose="020B0502020202020204" pitchFamily="34" charset="0"/>
              </a:rPr>
              <a:t>To say </a:t>
            </a:r>
            <a:r>
              <a:rPr lang="en-GB" sz="2800" b="1" dirty="0">
                <a:solidFill>
                  <a:srgbClr val="02456F"/>
                </a:solidFill>
                <a:latin typeface="Century Gothic" panose="020B0502020202020204" pitchFamily="34" charset="0"/>
              </a:rPr>
              <a:t>‘you (plural)</a:t>
            </a:r>
            <a:r>
              <a:rPr lang="en-GB" sz="2800" b="1" dirty="0">
                <a:solidFill>
                  <a:srgbClr val="105076"/>
                </a:solidFill>
                <a:latin typeface="Century Gothic" panose="020B0502020202020204" pitchFamily="34" charset="0"/>
              </a:rPr>
              <a:t>’ + regular -ER verb</a:t>
            </a:r>
            <a:r>
              <a:rPr lang="en-GB" sz="2800" dirty="0">
                <a:solidFill>
                  <a:srgbClr val="105076"/>
                </a:solidFill>
                <a:latin typeface="Century Gothic" panose="020B0502020202020204" pitchFamily="34" charset="0"/>
              </a:rPr>
              <a:t> in French, the verb is the short form and ends in </a:t>
            </a:r>
            <a:r>
              <a:rPr lang="en-GB" sz="2800" b="1" dirty="0">
                <a:solidFill>
                  <a:srgbClr val="EA5F00"/>
                </a:solidFill>
                <a:latin typeface="Century Gothic" panose="020B0502020202020204" pitchFamily="34" charset="0"/>
              </a:rPr>
              <a:t>-</a:t>
            </a:r>
            <a:r>
              <a:rPr lang="en-GB" sz="2800" b="1" dirty="0" err="1">
                <a:solidFill>
                  <a:srgbClr val="EA5F00"/>
                </a:solidFill>
                <a:latin typeface="Century Gothic" panose="020B0502020202020204" pitchFamily="34" charset="0"/>
              </a:rPr>
              <a:t>ez</a:t>
            </a:r>
            <a:r>
              <a:rPr lang="en-GB" sz="2800" dirty="0" err="1">
                <a:solidFill>
                  <a:srgbClr val="105076"/>
                </a:solidFill>
                <a:latin typeface="Century Gothic" panose="020B0502020202020204" pitchFamily="34" charset="0"/>
              </a:rPr>
              <a:t>.</a:t>
            </a:r>
            <a:endParaRPr lang="en-GB" sz="2800" dirty="0">
              <a:solidFill>
                <a:srgbClr val="105076"/>
              </a:solidFill>
              <a:latin typeface="Century Gothic" panose="020B0502020202020204" pitchFamily="34" charset="0"/>
            </a:endParaRPr>
          </a:p>
          <a:p>
            <a:endParaRPr lang="en-GB" sz="2800" dirty="0">
              <a:solidFill>
                <a:srgbClr val="105076"/>
              </a:solidFill>
              <a:latin typeface="Century Gothic" panose="020B0502020202020204" pitchFamily="34" charset="0"/>
            </a:endParaRPr>
          </a:p>
          <a:p>
            <a:r>
              <a:rPr lang="en-GB" sz="2800" dirty="0">
                <a:solidFill>
                  <a:srgbClr val="02456F"/>
                </a:solidFill>
                <a:latin typeface="Century Gothic" panose="020B0502020202020204" pitchFamily="34" charset="0"/>
              </a:rPr>
              <a:t>For example:</a:t>
            </a:r>
          </a:p>
        </p:txBody>
      </p:sp>
      <p:sp>
        <p:nvSpPr>
          <p:cNvPr id="12" name="Rectangle 11"/>
          <p:cNvSpPr/>
          <p:nvPr/>
        </p:nvSpPr>
        <p:spPr>
          <a:xfrm>
            <a:off x="1332660" y="4626878"/>
            <a:ext cx="8510952" cy="523220"/>
          </a:xfrm>
          <a:prstGeom prst="rect">
            <a:avLst/>
          </a:prstGeom>
        </p:spPr>
        <p:txBody>
          <a:bodyPr wrap="square">
            <a:spAutoFit/>
          </a:bodyPr>
          <a:lstStyle/>
          <a:p>
            <a:pPr algn="ctr"/>
            <a:r>
              <a:rPr lang="fr-FR" sz="2800" dirty="0">
                <a:solidFill>
                  <a:srgbClr val="02456F"/>
                </a:solidFill>
                <a:latin typeface="Century Gothic" panose="020B0502020202020204" pitchFamily="34" charset="0"/>
              </a:rPr>
              <a:t> tu manges        </a:t>
            </a:r>
            <a:r>
              <a:rPr lang="fr-FR" sz="2800" dirty="0" smtClean="0">
                <a:solidFill>
                  <a:srgbClr val="02456F"/>
                </a:solidFill>
                <a:latin typeface="Century Gothic" panose="020B0502020202020204" pitchFamily="34" charset="0"/>
              </a:rPr>
              <a:t> →     </a:t>
            </a:r>
            <a:r>
              <a:rPr lang="fr-FR" sz="2800" dirty="0">
                <a:solidFill>
                  <a:srgbClr val="02456F"/>
                </a:solidFill>
                <a:latin typeface="Century Gothic" panose="020B0502020202020204" pitchFamily="34" charset="0"/>
              </a:rPr>
              <a:t>vous mang</a:t>
            </a:r>
            <a:r>
              <a:rPr lang="fr-FR" sz="2800" b="1" dirty="0">
                <a:solidFill>
                  <a:srgbClr val="E56700"/>
                </a:solidFill>
                <a:latin typeface="Century Gothic" panose="020B0502020202020204" pitchFamily="34" charset="0"/>
              </a:rPr>
              <a:t>ez</a:t>
            </a:r>
            <a:endParaRPr lang="en-GB" sz="2800" dirty="0">
              <a:solidFill>
                <a:srgbClr val="02456F"/>
              </a:solidFill>
              <a:latin typeface="Century Gothic" panose="020B0502020202020204" pitchFamily="34" charset="0"/>
            </a:endParaRPr>
          </a:p>
        </p:txBody>
      </p:sp>
      <p:sp>
        <p:nvSpPr>
          <p:cNvPr id="7" name="TextBox 6"/>
          <p:cNvSpPr txBox="1"/>
          <p:nvPr/>
        </p:nvSpPr>
        <p:spPr>
          <a:xfrm>
            <a:off x="5617024" y="6474694"/>
            <a:ext cx="3999244"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Emma Marsden / Stephen Owen</a:t>
            </a:r>
          </a:p>
        </p:txBody>
      </p:sp>
      <p:sp>
        <p:nvSpPr>
          <p:cNvPr id="5" name="TextBox 4"/>
          <p:cNvSpPr txBox="1"/>
          <p:nvPr/>
        </p:nvSpPr>
        <p:spPr>
          <a:xfrm>
            <a:off x="351692" y="3955285"/>
            <a:ext cx="1749672" cy="523220"/>
          </a:xfrm>
          <a:prstGeom prst="rect">
            <a:avLst/>
          </a:prstGeom>
          <a:noFill/>
        </p:spPr>
        <p:txBody>
          <a:bodyPr wrap="square" rtlCol="0">
            <a:spAutoFit/>
          </a:bodyPr>
          <a:lstStyle/>
          <a:p>
            <a:r>
              <a:rPr lang="en-GB" sz="2800" dirty="0">
                <a:solidFill>
                  <a:schemeClr val="accent1">
                    <a:lumMod val="50000"/>
                  </a:schemeClr>
                </a:solidFill>
                <a:latin typeface="Century Gothic" panose="020B0502020202020204" pitchFamily="34" charset="0"/>
              </a:rPr>
              <a:t>jouer</a:t>
            </a:r>
          </a:p>
        </p:txBody>
      </p:sp>
      <p:sp>
        <p:nvSpPr>
          <p:cNvPr id="13" name="TextBox 12"/>
          <p:cNvSpPr txBox="1"/>
          <p:nvPr/>
        </p:nvSpPr>
        <p:spPr>
          <a:xfrm>
            <a:off x="351692" y="4637229"/>
            <a:ext cx="1749672" cy="523220"/>
          </a:xfrm>
          <a:prstGeom prst="rect">
            <a:avLst/>
          </a:prstGeom>
          <a:noFill/>
        </p:spPr>
        <p:txBody>
          <a:bodyPr wrap="square" rtlCol="0">
            <a:spAutoFit/>
          </a:bodyPr>
          <a:lstStyle/>
          <a:p>
            <a:r>
              <a:rPr lang="en-GB" sz="2800" dirty="0">
                <a:solidFill>
                  <a:schemeClr val="accent1">
                    <a:lumMod val="50000"/>
                  </a:schemeClr>
                </a:solidFill>
                <a:latin typeface="Century Gothic" panose="020B0502020202020204" pitchFamily="34" charset="0"/>
              </a:rPr>
              <a:t>manger</a:t>
            </a:r>
          </a:p>
        </p:txBody>
      </p:sp>
    </p:spTree>
    <p:extLst>
      <p:ext uri="{BB962C8B-B14F-4D97-AF65-F5344CB8AC3E}">
        <p14:creationId xmlns:p14="http://schemas.microsoft.com/office/powerpoint/2010/main" val="36848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1" grpId="0"/>
      <p:bldP spid="12" grpId="0"/>
      <p:bldP spid="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905"/>
            <a:ext cx="6457246" cy="867128"/>
          </a:xfrm>
          <a:prstGeom prst="rect">
            <a:avLst/>
          </a:prstGeom>
        </p:spPr>
      </p:pic>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6" name="Rectangle 4"/>
          <p:cNvSpPr>
            <a:spLocks noChangeArrowheads="1"/>
          </p:cNvSpPr>
          <p:nvPr/>
        </p:nvSpPr>
        <p:spPr bwMode="auto">
          <a:xfrm>
            <a:off x="83142" y="1203276"/>
            <a:ext cx="12111613"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rgbClr val="02456F"/>
                </a:solidFill>
                <a:latin typeface="Century Gothic" panose="020B0502020202020204" pitchFamily="34" charset="0"/>
                <a:ea typeface="Calibri" panose="020F0502020204030204" pitchFamily="34" charset="0"/>
                <a:cs typeface="Calibri" panose="020F0502020204030204" pitchFamily="34" charset="0"/>
              </a:rPr>
              <a:t>Is the teacher talking to several pupils (</a:t>
            </a:r>
            <a:r>
              <a:rPr lang="en-GB" altLang="en-US" sz="2400" b="1" dirty="0" err="1">
                <a:solidFill>
                  <a:srgbClr val="02456F"/>
                </a:solidFill>
                <a:latin typeface="Century Gothic" panose="020B0502020202020204" pitchFamily="34" charset="0"/>
                <a:ea typeface="Calibri" panose="020F0502020204030204" pitchFamily="34" charset="0"/>
                <a:cs typeface="Calibri" panose="020F0502020204030204" pitchFamily="34" charset="0"/>
              </a:rPr>
              <a:t>vous</a:t>
            </a:r>
            <a:r>
              <a:rPr lang="en-GB" altLang="en-US" sz="2400" dirty="0">
                <a:solidFill>
                  <a:srgbClr val="02456F"/>
                </a:solidFill>
                <a:latin typeface="Century Gothic" panose="020B0502020202020204" pitchFamily="34" charset="0"/>
                <a:ea typeface="Calibri" panose="020F0502020204030204" pitchFamily="34" charset="0"/>
                <a:cs typeface="Calibri" panose="020F0502020204030204" pitchFamily="34" charset="0"/>
              </a:rPr>
              <a:t>) or just one (</a:t>
            </a:r>
            <a:r>
              <a:rPr lang="en-GB" altLang="en-US" sz="2400" b="1" dirty="0" err="1">
                <a:solidFill>
                  <a:srgbClr val="02456F"/>
                </a:solidFill>
                <a:latin typeface="Century Gothic" panose="020B0502020202020204" pitchFamily="34" charset="0"/>
                <a:ea typeface="Calibri" panose="020F0502020204030204" pitchFamily="34" charset="0"/>
                <a:cs typeface="Calibri" panose="020F0502020204030204" pitchFamily="34" charset="0"/>
              </a:rPr>
              <a:t>tu</a:t>
            </a:r>
            <a:r>
              <a:rPr lang="en-GB" altLang="en-US" sz="2400" dirty="0">
                <a:solidFill>
                  <a:srgbClr val="02456F"/>
                </a:solidFill>
                <a:latin typeface="Century Gothic" panose="020B0502020202020204" pitchFamily="34" charset="0"/>
                <a:ea typeface="Calibri" panose="020F0502020204030204" pitchFamily="34" charset="0"/>
                <a:cs typeface="Calibri" panose="020F0502020204030204" pitchFamily="34" charset="0"/>
              </a:rPr>
              <a:t>)? </a:t>
            </a:r>
            <a:r>
              <a:rPr lang="en-GB" altLang="en-US" sz="2400" dirty="0" err="1">
                <a:solidFill>
                  <a:srgbClr val="02456F"/>
                </a:solidFill>
                <a:latin typeface="Century Gothic" panose="020B0502020202020204" pitchFamily="34" charset="0"/>
                <a:ea typeface="Calibri" panose="020F0502020204030204" pitchFamily="34" charset="0"/>
                <a:cs typeface="Calibri" panose="020F0502020204030204" pitchFamily="34" charset="0"/>
              </a:rPr>
              <a:t>Écris</a:t>
            </a:r>
            <a:r>
              <a:rPr lang="en-GB" altLang="en-US" sz="2400" dirty="0">
                <a:solidFill>
                  <a:srgbClr val="02456F"/>
                </a:solidFill>
                <a:latin typeface="Century Gothic" panose="020B0502020202020204" pitchFamily="34" charset="0"/>
                <a:ea typeface="Calibri" panose="020F0502020204030204" pitchFamily="34" charset="0"/>
                <a:cs typeface="Calibri" panose="020F0502020204030204" pitchFamily="34" charset="0"/>
              </a:rPr>
              <a:t> </a:t>
            </a:r>
            <a:r>
              <a:rPr lang="en-GB" altLang="en-US" sz="2400" b="1" dirty="0" err="1" smtClean="0">
                <a:solidFill>
                  <a:srgbClr val="02456F"/>
                </a:solidFill>
                <a:latin typeface="Century Gothic" panose="020B0502020202020204" pitchFamily="34" charset="0"/>
                <a:ea typeface="Calibri" panose="020F0502020204030204" pitchFamily="34" charset="0"/>
                <a:cs typeface="Calibri" panose="020F0502020204030204" pitchFamily="34" charset="0"/>
              </a:rPr>
              <a:t>tu</a:t>
            </a:r>
            <a:r>
              <a:rPr lang="en-GB" altLang="en-US" sz="2400" b="1" dirty="0">
                <a:solidFill>
                  <a:srgbClr val="02456F"/>
                </a:solidFill>
                <a:latin typeface="Century Gothic" panose="020B0502020202020204" pitchFamily="34" charset="0"/>
                <a:ea typeface="Calibri" panose="020F0502020204030204" pitchFamily="34" charset="0"/>
                <a:cs typeface="Calibri" panose="020F0502020204030204" pitchFamily="34" charset="0"/>
              </a:rPr>
              <a:t> </a:t>
            </a:r>
            <a:r>
              <a:rPr lang="en-GB" altLang="en-US" sz="2400" dirty="0" err="1" smtClean="0">
                <a:solidFill>
                  <a:srgbClr val="02456F"/>
                </a:solidFill>
                <a:latin typeface="Century Gothic" panose="020B0502020202020204" pitchFamily="34" charset="0"/>
                <a:ea typeface="Calibri" panose="020F0502020204030204" pitchFamily="34" charset="0"/>
                <a:cs typeface="Calibri" panose="020F0502020204030204" pitchFamily="34" charset="0"/>
              </a:rPr>
              <a:t>ou</a:t>
            </a:r>
            <a:r>
              <a:rPr lang="en-GB" altLang="en-US" sz="2400" b="1" dirty="0" smtClean="0">
                <a:solidFill>
                  <a:srgbClr val="02456F"/>
                </a:solidFill>
                <a:latin typeface="Century Gothic" panose="020B0502020202020204" pitchFamily="34" charset="0"/>
                <a:ea typeface="Calibri" panose="020F0502020204030204" pitchFamily="34" charset="0"/>
                <a:cs typeface="Calibri" panose="020F0502020204030204" pitchFamily="34" charset="0"/>
              </a:rPr>
              <a:t> </a:t>
            </a:r>
            <a:r>
              <a:rPr lang="en-GB" altLang="en-US" sz="2400" b="1" dirty="0" err="1" smtClean="0">
                <a:solidFill>
                  <a:srgbClr val="02456F"/>
                </a:solidFill>
                <a:latin typeface="Century Gothic" panose="020B0502020202020204" pitchFamily="34" charset="0"/>
                <a:ea typeface="Calibri" panose="020F0502020204030204" pitchFamily="34" charset="0"/>
                <a:cs typeface="Calibri" panose="020F0502020204030204" pitchFamily="34" charset="0"/>
              </a:rPr>
              <a:t>vous</a:t>
            </a:r>
            <a:r>
              <a:rPr lang="en-GB" altLang="en-US" sz="2400" b="1" dirty="0">
                <a:solidFill>
                  <a:srgbClr val="02456F"/>
                </a:solidFill>
                <a:latin typeface="Century Gothic" panose="020B0502020202020204" pitchFamily="34" charset="0"/>
                <a:ea typeface="Calibri" panose="020F0502020204030204" pitchFamily="34" charset="0"/>
                <a:cs typeface="Calibri" panose="020F0502020204030204" pitchFamily="34" charset="0"/>
              </a:rPr>
              <a:t>.</a:t>
            </a:r>
            <a:r>
              <a:rPr lang="en-GB" altLang="en-US" sz="2400" dirty="0">
                <a:solidFill>
                  <a:srgbClr val="02456F"/>
                </a:solidFill>
                <a:latin typeface="Century Gothic" panose="020B0502020202020204" pitchFamily="34" charset="0"/>
                <a:ea typeface="Calibri" panose="020F0502020204030204" pitchFamily="34" charset="0"/>
                <a:cs typeface="Calibri" panose="020F0502020204030204" pitchFamily="34" charset="0"/>
              </a:rPr>
              <a:t> </a:t>
            </a:r>
            <a:endParaRPr lang="en-GB" altLang="en-US" sz="2400" dirty="0">
              <a:solidFill>
                <a:srgbClr val="02456F"/>
              </a:solidFill>
            </a:endParaRPr>
          </a:p>
        </p:txBody>
      </p:sp>
      <p:sp>
        <p:nvSpPr>
          <p:cNvPr id="65" name="Rectangle 64"/>
          <p:cNvSpPr/>
          <p:nvPr/>
        </p:nvSpPr>
        <p:spPr>
          <a:xfrm>
            <a:off x="880531" y="2064708"/>
            <a:ext cx="4589856" cy="1103192"/>
          </a:xfrm>
          <a:prstGeom prst="rect">
            <a:avLst/>
          </a:prstGeom>
          <a:noFill/>
          <a:ln w="28575">
            <a:solidFill>
              <a:srgbClr val="0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Rectangle 65"/>
          <p:cNvSpPr/>
          <p:nvPr/>
        </p:nvSpPr>
        <p:spPr>
          <a:xfrm>
            <a:off x="873347" y="4383322"/>
            <a:ext cx="4597040" cy="1103192"/>
          </a:xfrm>
          <a:prstGeom prst="rect">
            <a:avLst/>
          </a:prstGeom>
          <a:noFill/>
          <a:ln w="28575">
            <a:solidFill>
              <a:srgbClr val="0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7" name="Rectangle 66"/>
          <p:cNvSpPr/>
          <p:nvPr/>
        </p:nvSpPr>
        <p:spPr>
          <a:xfrm>
            <a:off x="880531" y="3215751"/>
            <a:ext cx="4589856" cy="1103192"/>
          </a:xfrm>
          <a:prstGeom prst="rect">
            <a:avLst/>
          </a:prstGeom>
          <a:noFill/>
          <a:ln w="28575">
            <a:solidFill>
              <a:srgbClr val="0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7" name="Rounded Rectangle 86"/>
          <p:cNvSpPr/>
          <p:nvPr/>
        </p:nvSpPr>
        <p:spPr>
          <a:xfrm>
            <a:off x="9820066" y="114512"/>
            <a:ext cx="2186609" cy="496957"/>
          </a:xfrm>
          <a:prstGeom prst="roundRect">
            <a:avLst/>
          </a:prstGeom>
          <a:solidFill>
            <a:schemeClr val="accent1">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grpSp>
        <p:nvGrpSpPr>
          <p:cNvPr id="9" name="Group 8"/>
          <p:cNvGrpSpPr/>
          <p:nvPr/>
        </p:nvGrpSpPr>
        <p:grpSpPr>
          <a:xfrm>
            <a:off x="1637909" y="2141799"/>
            <a:ext cx="2113915" cy="955675"/>
            <a:chOff x="3928680" y="2992600"/>
            <a:chExt cx="2834640" cy="1574800"/>
          </a:xfrm>
        </p:grpSpPr>
        <p:grpSp>
          <p:nvGrpSpPr>
            <p:cNvPr id="10" name="Group 9"/>
            <p:cNvGrpSpPr/>
            <p:nvPr/>
          </p:nvGrpSpPr>
          <p:grpSpPr>
            <a:xfrm>
              <a:off x="3928680" y="2992600"/>
              <a:ext cx="2834640" cy="1574800"/>
              <a:chOff x="1008" y="2560"/>
              <a:chExt cx="4114" cy="1573"/>
            </a:xfrm>
          </p:grpSpPr>
          <p:sp>
            <p:nvSpPr>
              <p:cNvPr id="11" name="Rectangle 10"/>
              <p:cNvSpPr/>
              <p:nvPr/>
            </p:nvSpPr>
            <p:spPr>
              <a:xfrm>
                <a:off x="1008" y="2560"/>
                <a:ext cx="3621" cy="1172"/>
              </a:xfrm>
              <a:prstGeom prst="rect">
                <a:avLst/>
              </a:prstGeom>
              <a:noFill/>
              <a:ln>
                <a:noFill/>
              </a:ln>
            </p:spPr>
            <p:txBody>
              <a:bodyPr spcFirstLastPara="1" wrap="square" lIns="91425" tIns="91425" rIns="91425" bIns="91425" anchor="ctr" anchorCtr="0"/>
              <a:lstStyle/>
              <a:p>
                <a:pPr>
                  <a:lnSpc>
                    <a:spcPct val="107000"/>
                  </a:lnSpc>
                  <a:spcAft>
                    <a:spcPts val="800"/>
                  </a:spcAft>
                </a:pPr>
                <a:r>
                  <a:rPr lang="en-GB" sz="140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p>
            </p:txBody>
          </p:sp>
          <p:pic>
            <p:nvPicPr>
              <p:cNvPr id="12" name="Shape 25"/>
              <p:cNvPicPr preferRelativeResize="0"/>
              <p:nvPr/>
            </p:nvPicPr>
            <p:blipFill rotWithShape="1">
              <a:blip r:embed="rId4">
                <a:alphaModFix/>
              </a:blip>
              <a:srcRect/>
              <a:stretch/>
            </p:blipFill>
            <p:spPr>
              <a:xfrm>
                <a:off x="3312" y="2560"/>
                <a:ext cx="1810" cy="1548"/>
              </a:xfrm>
              <a:prstGeom prst="rect">
                <a:avLst/>
              </a:prstGeom>
              <a:noFill/>
              <a:ln>
                <a:noFill/>
              </a:ln>
            </p:spPr>
          </p:pic>
          <p:pic>
            <p:nvPicPr>
              <p:cNvPr id="13" name="Shape 26"/>
              <p:cNvPicPr preferRelativeResize="0"/>
              <p:nvPr/>
            </p:nvPicPr>
            <p:blipFill rotWithShape="1">
              <a:blip r:embed="rId5">
                <a:alphaModFix/>
              </a:blip>
              <a:srcRect/>
              <a:stretch/>
            </p:blipFill>
            <p:spPr>
              <a:xfrm>
                <a:off x="1008" y="2560"/>
                <a:ext cx="1844" cy="1573"/>
              </a:xfrm>
              <a:prstGeom prst="rect">
                <a:avLst/>
              </a:prstGeom>
              <a:noFill/>
              <a:ln>
                <a:noFill/>
              </a:ln>
            </p:spPr>
          </p:pic>
        </p:grpSp>
      </p:grpSp>
      <p:grpSp>
        <p:nvGrpSpPr>
          <p:cNvPr id="32" name="Group 31"/>
          <p:cNvGrpSpPr/>
          <p:nvPr/>
        </p:nvGrpSpPr>
        <p:grpSpPr>
          <a:xfrm>
            <a:off x="1550562" y="3286679"/>
            <a:ext cx="2326723" cy="965689"/>
            <a:chOff x="0" y="0"/>
            <a:chExt cx="2227514" cy="869073"/>
          </a:xfrm>
        </p:grpSpPr>
        <p:pic>
          <p:nvPicPr>
            <p:cNvPr id="33" name="Shape 16"/>
            <p:cNvPicPr/>
            <p:nvPr/>
          </p:nvPicPr>
          <p:blipFill rotWithShape="1">
            <a:blip r:embed="rId6">
              <a:alphaModFix/>
            </a:blip>
            <a:srcRect/>
            <a:stretch/>
          </p:blipFill>
          <p:spPr>
            <a:xfrm>
              <a:off x="1337244" y="0"/>
              <a:ext cx="890270" cy="866775"/>
            </a:xfrm>
            <a:prstGeom prst="rect">
              <a:avLst/>
            </a:prstGeom>
            <a:noFill/>
            <a:ln>
              <a:noFill/>
            </a:ln>
          </p:spPr>
        </p:pic>
        <p:pic>
          <p:nvPicPr>
            <p:cNvPr id="34" name="Shape 17"/>
            <p:cNvPicPr/>
            <p:nvPr/>
          </p:nvPicPr>
          <p:blipFill rotWithShape="1">
            <a:blip r:embed="rId7">
              <a:alphaModFix/>
            </a:blip>
            <a:srcRect/>
            <a:stretch/>
          </p:blipFill>
          <p:spPr>
            <a:xfrm>
              <a:off x="0" y="26428"/>
              <a:ext cx="908685" cy="842645"/>
            </a:xfrm>
            <a:prstGeom prst="rect">
              <a:avLst/>
            </a:prstGeom>
            <a:noFill/>
            <a:ln>
              <a:noFill/>
            </a:ln>
          </p:spPr>
        </p:pic>
      </p:grpSp>
      <p:grpSp>
        <p:nvGrpSpPr>
          <p:cNvPr id="35" name="Group 34"/>
          <p:cNvGrpSpPr/>
          <p:nvPr/>
        </p:nvGrpSpPr>
        <p:grpSpPr>
          <a:xfrm>
            <a:off x="1590096" y="4344837"/>
            <a:ext cx="2251075" cy="928139"/>
            <a:chOff x="3994720" y="2595725"/>
            <a:chExt cx="2728595" cy="1870075"/>
          </a:xfrm>
        </p:grpSpPr>
        <p:grpSp>
          <p:nvGrpSpPr>
            <p:cNvPr id="36" name="Group 35"/>
            <p:cNvGrpSpPr/>
            <p:nvPr/>
          </p:nvGrpSpPr>
          <p:grpSpPr>
            <a:xfrm>
              <a:off x="3994720" y="2595725"/>
              <a:ext cx="2728595" cy="1870075"/>
              <a:chOff x="1008" y="7855"/>
              <a:chExt cx="4297" cy="2945"/>
            </a:xfrm>
          </p:grpSpPr>
          <p:sp>
            <p:nvSpPr>
              <p:cNvPr id="37" name="Rectangle 36"/>
              <p:cNvSpPr/>
              <p:nvPr/>
            </p:nvSpPr>
            <p:spPr>
              <a:xfrm>
                <a:off x="1055" y="7855"/>
                <a:ext cx="4250" cy="2150"/>
              </a:xfrm>
              <a:prstGeom prst="rect">
                <a:avLst/>
              </a:prstGeom>
              <a:noFill/>
              <a:ln>
                <a:noFill/>
              </a:ln>
            </p:spPr>
            <p:txBody>
              <a:bodyPr spcFirstLastPara="1" wrap="square" lIns="91425" tIns="91425" rIns="91425" bIns="91425" anchor="ctr" anchorCtr="0"/>
              <a:lstStyle/>
              <a:p>
                <a:pPr>
                  <a:lnSpc>
                    <a:spcPct val="107000"/>
                  </a:lnSpc>
                  <a:spcAft>
                    <a:spcPts val="800"/>
                  </a:spcAft>
                </a:pPr>
                <a:r>
                  <a:rPr lang="en-GB" sz="140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p>
            </p:txBody>
          </p:sp>
          <p:pic>
            <p:nvPicPr>
              <p:cNvPr id="38" name="Shape 7"/>
              <p:cNvPicPr preferRelativeResize="0"/>
              <p:nvPr/>
            </p:nvPicPr>
            <p:blipFill rotWithShape="1">
              <a:blip r:embed="rId8">
                <a:alphaModFix/>
              </a:blip>
              <a:srcRect/>
              <a:stretch/>
            </p:blipFill>
            <p:spPr>
              <a:xfrm>
                <a:off x="1008" y="8640"/>
                <a:ext cx="1872" cy="2160"/>
              </a:xfrm>
              <a:prstGeom prst="rect">
                <a:avLst/>
              </a:prstGeom>
              <a:noFill/>
              <a:ln>
                <a:noFill/>
              </a:ln>
            </p:spPr>
          </p:pic>
          <p:pic>
            <p:nvPicPr>
              <p:cNvPr id="39" name="Shape 8"/>
              <p:cNvPicPr preferRelativeResize="0"/>
              <p:nvPr/>
            </p:nvPicPr>
            <p:blipFill rotWithShape="1">
              <a:blip r:embed="rId9">
                <a:alphaModFix/>
              </a:blip>
              <a:srcRect/>
              <a:stretch/>
            </p:blipFill>
            <p:spPr>
              <a:xfrm>
                <a:off x="3168" y="8640"/>
                <a:ext cx="2096" cy="2138"/>
              </a:xfrm>
              <a:prstGeom prst="rect">
                <a:avLst/>
              </a:prstGeom>
              <a:noFill/>
              <a:ln>
                <a:noFill/>
              </a:ln>
            </p:spPr>
          </p:pic>
        </p:grpSp>
      </p:grpSp>
      <p:pic>
        <p:nvPicPr>
          <p:cNvPr id="40" name="Shape 4"/>
          <p:cNvPicPr/>
          <p:nvPr/>
        </p:nvPicPr>
        <p:blipFill rotWithShape="1">
          <a:blip r:embed="rId10">
            <a:alphaModFix/>
          </a:blip>
          <a:srcRect/>
          <a:stretch/>
        </p:blipFill>
        <p:spPr>
          <a:xfrm>
            <a:off x="7415929" y="2168179"/>
            <a:ext cx="1114425" cy="942975"/>
          </a:xfrm>
          <a:prstGeom prst="rect">
            <a:avLst/>
          </a:prstGeom>
          <a:noFill/>
          <a:ln>
            <a:noFill/>
          </a:ln>
        </p:spPr>
      </p:pic>
      <p:pic>
        <p:nvPicPr>
          <p:cNvPr id="41" name="Shape 5"/>
          <p:cNvPicPr/>
          <p:nvPr/>
        </p:nvPicPr>
        <p:blipFill rotWithShape="1">
          <a:blip r:embed="rId11">
            <a:alphaModFix/>
          </a:blip>
          <a:srcRect/>
          <a:stretch/>
        </p:blipFill>
        <p:spPr>
          <a:xfrm>
            <a:off x="8770125" y="2204130"/>
            <a:ext cx="1155700" cy="998855"/>
          </a:xfrm>
          <a:prstGeom prst="rect">
            <a:avLst/>
          </a:prstGeom>
          <a:noFill/>
          <a:ln>
            <a:noFill/>
          </a:ln>
        </p:spPr>
      </p:pic>
      <p:pic>
        <p:nvPicPr>
          <p:cNvPr id="42" name="Shape 14"/>
          <p:cNvPicPr/>
          <p:nvPr/>
        </p:nvPicPr>
        <p:blipFill rotWithShape="1">
          <a:blip r:embed="rId12">
            <a:alphaModFix/>
          </a:blip>
          <a:srcRect/>
          <a:stretch/>
        </p:blipFill>
        <p:spPr>
          <a:xfrm>
            <a:off x="7585599" y="3328018"/>
            <a:ext cx="848360" cy="1064260"/>
          </a:xfrm>
          <a:prstGeom prst="rect">
            <a:avLst/>
          </a:prstGeom>
          <a:noFill/>
          <a:ln>
            <a:noFill/>
          </a:ln>
        </p:spPr>
      </p:pic>
      <p:pic>
        <p:nvPicPr>
          <p:cNvPr id="43" name="Shape 13"/>
          <p:cNvPicPr/>
          <p:nvPr/>
        </p:nvPicPr>
        <p:blipFill rotWithShape="1">
          <a:blip r:embed="rId13">
            <a:alphaModFix/>
          </a:blip>
          <a:srcRect/>
          <a:stretch/>
        </p:blipFill>
        <p:spPr>
          <a:xfrm>
            <a:off x="8819930" y="3208541"/>
            <a:ext cx="704215" cy="1053465"/>
          </a:xfrm>
          <a:prstGeom prst="rect">
            <a:avLst/>
          </a:prstGeom>
          <a:noFill/>
          <a:ln>
            <a:noFill/>
          </a:ln>
        </p:spPr>
      </p:pic>
      <p:grpSp>
        <p:nvGrpSpPr>
          <p:cNvPr id="44" name="Group 43"/>
          <p:cNvGrpSpPr/>
          <p:nvPr/>
        </p:nvGrpSpPr>
        <p:grpSpPr>
          <a:xfrm>
            <a:off x="7415251" y="4446211"/>
            <a:ext cx="2125253" cy="1023289"/>
            <a:chOff x="0" y="0"/>
            <a:chExt cx="2652817" cy="1463040"/>
          </a:xfrm>
        </p:grpSpPr>
        <p:pic>
          <p:nvPicPr>
            <p:cNvPr id="45" name="image20.png"/>
            <p:cNvPicPr/>
            <p:nvPr/>
          </p:nvPicPr>
          <p:blipFill>
            <a:blip r:embed="rId14"/>
            <a:srcRect/>
            <a:stretch>
              <a:fillRect/>
            </a:stretch>
          </p:blipFill>
          <p:spPr>
            <a:xfrm>
              <a:off x="1464097" y="0"/>
              <a:ext cx="1188720" cy="1463040"/>
            </a:xfrm>
            <a:prstGeom prst="rect">
              <a:avLst/>
            </a:prstGeom>
            <a:ln/>
          </p:spPr>
        </p:pic>
        <p:pic>
          <p:nvPicPr>
            <p:cNvPr id="46" name="image15.png"/>
            <p:cNvPicPr/>
            <p:nvPr/>
          </p:nvPicPr>
          <p:blipFill>
            <a:blip r:embed="rId15"/>
            <a:srcRect/>
            <a:stretch>
              <a:fillRect/>
            </a:stretch>
          </p:blipFill>
          <p:spPr>
            <a:xfrm>
              <a:off x="0" y="0"/>
              <a:ext cx="1280160" cy="1412240"/>
            </a:xfrm>
            <a:prstGeom prst="rect">
              <a:avLst/>
            </a:prstGeom>
            <a:ln/>
          </p:spPr>
        </p:pic>
      </p:grpSp>
      <p:sp>
        <p:nvSpPr>
          <p:cNvPr id="5" name="Oval Callout 13"/>
          <p:cNvSpPr>
            <a:spLocks noChangeArrowheads="1"/>
          </p:cNvSpPr>
          <p:nvPr/>
        </p:nvSpPr>
        <p:spPr bwMode="auto">
          <a:xfrm rot="21240000">
            <a:off x="9012650" y="5589176"/>
            <a:ext cx="2674302" cy="1181311"/>
          </a:xfrm>
          <a:prstGeom prst="wedgeEllipseCallout">
            <a:avLst>
              <a:gd name="adj1" fmla="val -87902"/>
              <a:gd name="adj2" fmla="val -30180"/>
            </a:avLst>
          </a:prstGeom>
          <a:solidFill>
            <a:srgbClr val="FFFFFF"/>
          </a:solidFill>
          <a:ln w="9525">
            <a:solidFill>
              <a:srgbClr val="002060"/>
            </a:solidFill>
            <a:miter lim="800000"/>
            <a:headEnd type="none" w="sm" len="sm"/>
            <a:tailEnd type="none" w="sm" len="sm"/>
          </a:ln>
          <a:effectLst>
            <a:outerShdw dist="38100" dir="5400000" algn="t" rotWithShape="0">
              <a:srgbClr val="000000">
                <a:alpha val="39999"/>
              </a:srgbClr>
            </a:outerShdw>
          </a:effectLst>
        </p:spPr>
        <p:txBody>
          <a:bodyPr vert="horz" wrap="square" lIns="91425" tIns="45698" rIns="91425" bIns="45698" numCol="1" anchor="t" anchorCtr="0" compatLnSpc="1">
            <a:prstTxWarp prst="textNoShape">
              <a:avLst/>
            </a:prstTxWarp>
          </a:bodyPr>
          <a:lstStyle/>
          <a:p>
            <a:pPr algn="ctr" eaLnBrk="0" fontAlgn="base" hangingPunct="0">
              <a:spcBef>
                <a:spcPct val="0"/>
              </a:spcBef>
              <a:spcAft>
                <a:spcPct val="0"/>
              </a:spcAft>
            </a:pPr>
            <a:r>
              <a:rPr lang="en-US" altLang="en-US" dirty="0">
                <a:solidFill>
                  <a:srgbClr val="203864"/>
                </a:solidFill>
                <a:latin typeface="Century Gothic" panose="020B0502020202020204" pitchFamily="34" charset="0"/>
                <a:ea typeface="Arial" panose="020B0604020202020204" pitchFamily="34" charset="0"/>
                <a:cs typeface="Arial" panose="020B0604020202020204" pitchFamily="34" charset="0"/>
              </a:rPr>
              <a:t>When you hear '</a:t>
            </a:r>
            <a:r>
              <a:rPr lang="en-US" altLang="en-US" b="1" dirty="0" err="1">
                <a:solidFill>
                  <a:srgbClr val="EA2D00"/>
                </a:solidFill>
                <a:latin typeface="Century Gothic" panose="020B0502020202020204" pitchFamily="34" charset="0"/>
                <a:ea typeface="Arial" panose="020B0604020202020204" pitchFamily="34" charset="0"/>
                <a:cs typeface="Arial" panose="020B0604020202020204" pitchFamily="34" charset="0"/>
              </a:rPr>
              <a:t>ez</a:t>
            </a:r>
            <a:r>
              <a:rPr lang="en-US" altLang="en-US" dirty="0">
                <a:solidFill>
                  <a:srgbClr val="203864"/>
                </a:solidFill>
                <a:latin typeface="Century Gothic" panose="020B0502020202020204" pitchFamily="34" charset="0"/>
                <a:ea typeface="Arial" panose="020B0604020202020204" pitchFamily="34" charset="0"/>
                <a:cs typeface="Arial" panose="020B0604020202020204" pitchFamily="34" charset="0"/>
              </a:rPr>
              <a:t>' you know it is 'plural you'</a:t>
            </a:r>
            <a:endParaRPr lang="en-US" altLang="en-US" dirty="0">
              <a:solidFill>
                <a:prstClr val="black"/>
              </a:solidFill>
            </a:endParaRPr>
          </a:p>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68" name="Rectangle 67"/>
          <p:cNvSpPr/>
          <p:nvPr/>
        </p:nvSpPr>
        <p:spPr>
          <a:xfrm>
            <a:off x="6737850" y="2092650"/>
            <a:ext cx="4583446" cy="1103192"/>
          </a:xfrm>
          <a:prstGeom prst="rect">
            <a:avLst/>
          </a:prstGeom>
          <a:noFill/>
          <a:ln w="28575">
            <a:solidFill>
              <a:srgbClr val="0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9" name="Rectangle 68"/>
          <p:cNvSpPr/>
          <p:nvPr/>
        </p:nvSpPr>
        <p:spPr>
          <a:xfrm>
            <a:off x="6737163" y="3249315"/>
            <a:ext cx="4584133" cy="1103192"/>
          </a:xfrm>
          <a:prstGeom prst="rect">
            <a:avLst/>
          </a:prstGeom>
          <a:noFill/>
          <a:ln w="28575">
            <a:solidFill>
              <a:srgbClr val="0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Rectangle 69"/>
          <p:cNvSpPr/>
          <p:nvPr/>
        </p:nvSpPr>
        <p:spPr>
          <a:xfrm>
            <a:off x="6737164" y="4437780"/>
            <a:ext cx="4584133" cy="1065652"/>
          </a:xfrm>
          <a:prstGeom prst="rect">
            <a:avLst/>
          </a:prstGeom>
          <a:noFill/>
          <a:ln w="28575">
            <a:solidFill>
              <a:srgbClr val="0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Rectangle 70"/>
          <p:cNvSpPr/>
          <p:nvPr/>
        </p:nvSpPr>
        <p:spPr>
          <a:xfrm>
            <a:off x="3563743" y="5585775"/>
            <a:ext cx="4870215" cy="1103192"/>
          </a:xfrm>
          <a:prstGeom prst="rect">
            <a:avLst/>
          </a:prstGeom>
          <a:noFill/>
          <a:ln w="28575">
            <a:solidFill>
              <a:srgbClr val="024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7" name="TextBox 76"/>
          <p:cNvSpPr txBox="1"/>
          <p:nvPr/>
        </p:nvSpPr>
        <p:spPr>
          <a:xfrm rot="20098565">
            <a:off x="4107315" y="2311517"/>
            <a:ext cx="1156787" cy="523220"/>
          </a:xfrm>
          <a:prstGeom prst="rect">
            <a:avLst/>
          </a:prstGeom>
          <a:solidFill>
            <a:schemeClr val="bg1"/>
          </a:solidFill>
          <a:ln>
            <a:solidFill>
              <a:srgbClr val="FDEFE3"/>
            </a:solidFill>
          </a:ln>
          <a:effectLst>
            <a:outerShdw blurRad="50800" dist="38100" dir="5400000" algn="t" rotWithShape="0">
              <a:prstClr val="black">
                <a:alpha val="40000"/>
              </a:prstClr>
            </a:outerShdw>
          </a:effectLst>
        </p:spPr>
        <p:txBody>
          <a:bodyPr wrap="square" rtlCol="0">
            <a:spAutoFit/>
          </a:bodyPr>
          <a:lstStyle/>
          <a:p>
            <a:pPr algn="ctr"/>
            <a:r>
              <a:rPr lang="en-GB" sz="2800" b="1" dirty="0" err="1">
                <a:solidFill>
                  <a:srgbClr val="EA5F00"/>
                </a:solidFill>
                <a:latin typeface="Century Gothic" panose="020B0502020202020204" pitchFamily="34" charset="0"/>
              </a:rPr>
              <a:t>vous</a:t>
            </a:r>
            <a:endParaRPr lang="en-GB" sz="2800" b="1" dirty="0">
              <a:solidFill>
                <a:srgbClr val="EA5F00"/>
              </a:solidFill>
              <a:latin typeface="Century Gothic" panose="020B0502020202020204" pitchFamily="34" charset="0"/>
            </a:endParaRPr>
          </a:p>
        </p:txBody>
      </p:sp>
      <p:sp>
        <p:nvSpPr>
          <p:cNvPr id="78" name="TextBox 77"/>
          <p:cNvSpPr txBox="1"/>
          <p:nvPr/>
        </p:nvSpPr>
        <p:spPr>
          <a:xfrm rot="20098565">
            <a:off x="4144382" y="3480554"/>
            <a:ext cx="1156787" cy="523220"/>
          </a:xfrm>
          <a:prstGeom prst="rect">
            <a:avLst/>
          </a:prstGeom>
          <a:solidFill>
            <a:schemeClr val="bg1"/>
          </a:solidFill>
          <a:ln>
            <a:solidFill>
              <a:srgbClr val="FDEFE3"/>
            </a:solidFill>
          </a:ln>
          <a:effectLst>
            <a:outerShdw blurRad="50800" dist="38100" dir="5400000" algn="t" rotWithShape="0">
              <a:prstClr val="black">
                <a:alpha val="40000"/>
              </a:prstClr>
            </a:outerShdw>
          </a:effectLst>
        </p:spPr>
        <p:txBody>
          <a:bodyPr wrap="square" rtlCol="0">
            <a:spAutoFit/>
          </a:bodyPr>
          <a:lstStyle/>
          <a:p>
            <a:pPr algn="ctr"/>
            <a:r>
              <a:rPr lang="en-GB" sz="2800" b="1" dirty="0" err="1">
                <a:solidFill>
                  <a:srgbClr val="EA5F00"/>
                </a:solidFill>
                <a:latin typeface="Century Gothic" panose="020B0502020202020204" pitchFamily="34" charset="0"/>
              </a:rPr>
              <a:t>tu</a:t>
            </a:r>
            <a:endParaRPr lang="en-GB" sz="2800" b="1" dirty="0">
              <a:solidFill>
                <a:srgbClr val="EA5F00"/>
              </a:solidFill>
              <a:latin typeface="Century Gothic" panose="020B0502020202020204" pitchFamily="34" charset="0"/>
            </a:endParaRPr>
          </a:p>
        </p:txBody>
      </p:sp>
      <p:sp>
        <p:nvSpPr>
          <p:cNvPr id="79" name="TextBox 78"/>
          <p:cNvSpPr txBox="1"/>
          <p:nvPr/>
        </p:nvSpPr>
        <p:spPr>
          <a:xfrm rot="20098565">
            <a:off x="4160939" y="4666965"/>
            <a:ext cx="1156787" cy="523220"/>
          </a:xfrm>
          <a:prstGeom prst="rect">
            <a:avLst/>
          </a:prstGeom>
          <a:solidFill>
            <a:schemeClr val="bg1"/>
          </a:solidFill>
          <a:ln>
            <a:solidFill>
              <a:srgbClr val="FDEFE3"/>
            </a:solidFill>
          </a:ln>
          <a:effectLst>
            <a:outerShdw blurRad="50800" dist="38100" dir="5400000" algn="t" rotWithShape="0">
              <a:prstClr val="black">
                <a:alpha val="40000"/>
              </a:prstClr>
            </a:outerShdw>
          </a:effectLst>
        </p:spPr>
        <p:txBody>
          <a:bodyPr wrap="square" rtlCol="0">
            <a:spAutoFit/>
          </a:bodyPr>
          <a:lstStyle/>
          <a:p>
            <a:pPr algn="ctr"/>
            <a:r>
              <a:rPr lang="en-GB" sz="2800" b="1" dirty="0" err="1">
                <a:solidFill>
                  <a:srgbClr val="EA5F00"/>
                </a:solidFill>
                <a:latin typeface="Century Gothic" panose="020B0502020202020204" pitchFamily="34" charset="0"/>
              </a:rPr>
              <a:t>tu</a:t>
            </a:r>
            <a:endParaRPr lang="en-GB" sz="2800" b="1" dirty="0">
              <a:solidFill>
                <a:srgbClr val="EA5F00"/>
              </a:solidFill>
              <a:latin typeface="Century Gothic" panose="020B0502020202020204" pitchFamily="34" charset="0"/>
            </a:endParaRPr>
          </a:p>
        </p:txBody>
      </p:sp>
      <p:sp>
        <p:nvSpPr>
          <p:cNvPr id="80" name="TextBox 79"/>
          <p:cNvSpPr txBox="1"/>
          <p:nvPr/>
        </p:nvSpPr>
        <p:spPr>
          <a:xfrm rot="20098565">
            <a:off x="9980134" y="2378054"/>
            <a:ext cx="1156787" cy="523220"/>
          </a:xfrm>
          <a:prstGeom prst="rect">
            <a:avLst/>
          </a:prstGeom>
          <a:solidFill>
            <a:schemeClr val="bg1"/>
          </a:solidFill>
          <a:ln>
            <a:solidFill>
              <a:srgbClr val="FDEFE3"/>
            </a:solidFill>
          </a:ln>
          <a:effectLst>
            <a:outerShdw blurRad="50800" dist="38100" dir="5400000" algn="t" rotWithShape="0">
              <a:prstClr val="black">
                <a:alpha val="40000"/>
              </a:prstClr>
            </a:outerShdw>
          </a:effectLst>
        </p:spPr>
        <p:txBody>
          <a:bodyPr wrap="square" rtlCol="0">
            <a:spAutoFit/>
          </a:bodyPr>
          <a:lstStyle/>
          <a:p>
            <a:pPr algn="ctr"/>
            <a:r>
              <a:rPr lang="en-GB" sz="2800" b="1" dirty="0" err="1">
                <a:solidFill>
                  <a:srgbClr val="EA5F00"/>
                </a:solidFill>
                <a:latin typeface="Century Gothic" panose="020B0502020202020204" pitchFamily="34" charset="0"/>
              </a:rPr>
              <a:t>vous</a:t>
            </a:r>
            <a:endParaRPr lang="en-GB" sz="2800" b="1" dirty="0">
              <a:solidFill>
                <a:srgbClr val="EA5F00"/>
              </a:solidFill>
              <a:latin typeface="Century Gothic" panose="020B0502020202020204" pitchFamily="34" charset="0"/>
            </a:endParaRPr>
          </a:p>
        </p:txBody>
      </p:sp>
      <p:sp>
        <p:nvSpPr>
          <p:cNvPr id="81" name="TextBox 80"/>
          <p:cNvSpPr txBox="1"/>
          <p:nvPr/>
        </p:nvSpPr>
        <p:spPr>
          <a:xfrm rot="20098565">
            <a:off x="9938333" y="3544878"/>
            <a:ext cx="1156787" cy="523220"/>
          </a:xfrm>
          <a:prstGeom prst="rect">
            <a:avLst/>
          </a:prstGeom>
          <a:solidFill>
            <a:schemeClr val="bg1"/>
          </a:solidFill>
          <a:ln>
            <a:solidFill>
              <a:srgbClr val="FDEFE3"/>
            </a:solidFill>
          </a:ln>
          <a:effectLst>
            <a:outerShdw blurRad="50800" dist="38100" dir="5400000" algn="t" rotWithShape="0">
              <a:prstClr val="black">
                <a:alpha val="40000"/>
              </a:prstClr>
            </a:outerShdw>
          </a:effectLst>
        </p:spPr>
        <p:txBody>
          <a:bodyPr wrap="square" rtlCol="0">
            <a:spAutoFit/>
          </a:bodyPr>
          <a:lstStyle/>
          <a:p>
            <a:pPr algn="ctr"/>
            <a:r>
              <a:rPr lang="en-GB" sz="2800" b="1" dirty="0" err="1">
                <a:solidFill>
                  <a:srgbClr val="EA5F00"/>
                </a:solidFill>
                <a:latin typeface="Century Gothic" panose="020B0502020202020204" pitchFamily="34" charset="0"/>
              </a:rPr>
              <a:t>tu</a:t>
            </a:r>
            <a:endParaRPr lang="en-GB" sz="2800" b="1" dirty="0">
              <a:solidFill>
                <a:srgbClr val="EA5F00"/>
              </a:solidFill>
              <a:latin typeface="Century Gothic" panose="020B0502020202020204" pitchFamily="34" charset="0"/>
            </a:endParaRPr>
          </a:p>
        </p:txBody>
      </p:sp>
      <p:sp>
        <p:nvSpPr>
          <p:cNvPr id="82" name="TextBox 81"/>
          <p:cNvSpPr txBox="1"/>
          <p:nvPr/>
        </p:nvSpPr>
        <p:spPr>
          <a:xfrm rot="20098565">
            <a:off x="9961158" y="4665024"/>
            <a:ext cx="1156787" cy="523220"/>
          </a:xfrm>
          <a:prstGeom prst="rect">
            <a:avLst/>
          </a:prstGeom>
          <a:solidFill>
            <a:schemeClr val="bg1"/>
          </a:solidFill>
          <a:ln>
            <a:solidFill>
              <a:srgbClr val="FDEFE3"/>
            </a:solidFill>
          </a:ln>
          <a:effectLst>
            <a:outerShdw blurRad="50800" dist="38100" dir="5400000" algn="t" rotWithShape="0">
              <a:prstClr val="black">
                <a:alpha val="40000"/>
              </a:prstClr>
            </a:outerShdw>
          </a:effectLst>
        </p:spPr>
        <p:txBody>
          <a:bodyPr wrap="square" rtlCol="0">
            <a:spAutoFit/>
          </a:bodyPr>
          <a:lstStyle/>
          <a:p>
            <a:pPr algn="ctr"/>
            <a:r>
              <a:rPr lang="en-GB" sz="2800" b="1" dirty="0" err="1">
                <a:solidFill>
                  <a:srgbClr val="EA5F00"/>
                </a:solidFill>
                <a:latin typeface="Century Gothic" panose="020B0502020202020204" pitchFamily="34" charset="0"/>
              </a:rPr>
              <a:t>vous</a:t>
            </a:r>
            <a:endParaRPr lang="en-GB" sz="2800" b="1" dirty="0">
              <a:solidFill>
                <a:srgbClr val="EA5F00"/>
              </a:solidFill>
              <a:latin typeface="Century Gothic" panose="020B0502020202020204" pitchFamily="34" charset="0"/>
            </a:endParaRPr>
          </a:p>
        </p:txBody>
      </p:sp>
      <p:grpSp>
        <p:nvGrpSpPr>
          <p:cNvPr id="52" name="Group 51"/>
          <p:cNvGrpSpPr/>
          <p:nvPr/>
        </p:nvGrpSpPr>
        <p:grpSpPr>
          <a:xfrm>
            <a:off x="4358489" y="5713937"/>
            <a:ext cx="2225354" cy="864465"/>
            <a:chOff x="3833430" y="2957040"/>
            <a:chExt cx="3025140" cy="1645920"/>
          </a:xfrm>
        </p:grpSpPr>
        <p:grpSp>
          <p:nvGrpSpPr>
            <p:cNvPr id="53" name="Group 52"/>
            <p:cNvGrpSpPr/>
            <p:nvPr/>
          </p:nvGrpSpPr>
          <p:grpSpPr>
            <a:xfrm>
              <a:off x="3833430" y="2957040"/>
              <a:ext cx="3025140" cy="1645920"/>
              <a:chOff x="6912" y="9216"/>
              <a:chExt cx="4332" cy="1849"/>
            </a:xfrm>
          </p:grpSpPr>
          <p:sp>
            <p:nvSpPr>
              <p:cNvPr id="54" name="Rectangle 53"/>
              <p:cNvSpPr/>
              <p:nvPr/>
            </p:nvSpPr>
            <p:spPr>
              <a:xfrm>
                <a:off x="6912" y="9216"/>
                <a:ext cx="4325" cy="1825"/>
              </a:xfrm>
              <a:prstGeom prst="rect">
                <a:avLst/>
              </a:prstGeom>
              <a:noFill/>
              <a:ln>
                <a:noFill/>
              </a:ln>
            </p:spPr>
            <p:txBody>
              <a:bodyPr spcFirstLastPara="1" wrap="square" lIns="91425" tIns="91425" rIns="91425" bIns="91425" anchor="ctr" anchorCtr="0"/>
              <a:lstStyle/>
              <a:p>
                <a:pPr>
                  <a:lnSpc>
                    <a:spcPct val="107000"/>
                  </a:lnSpc>
                  <a:spcAft>
                    <a:spcPts val="800"/>
                  </a:spcAft>
                </a:pPr>
                <a:r>
                  <a:rPr lang="en-GB" sz="140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p>
            </p:txBody>
          </p:sp>
          <p:pic>
            <p:nvPicPr>
              <p:cNvPr id="55" name="Shape 37"/>
              <p:cNvPicPr preferRelativeResize="0"/>
              <p:nvPr/>
            </p:nvPicPr>
            <p:blipFill rotWithShape="1">
              <a:blip r:embed="rId13">
                <a:alphaModFix/>
              </a:blip>
              <a:srcRect/>
              <a:stretch/>
            </p:blipFill>
            <p:spPr>
              <a:xfrm>
                <a:off x="9504" y="9360"/>
                <a:ext cx="1740" cy="1705"/>
              </a:xfrm>
              <a:prstGeom prst="rect">
                <a:avLst/>
              </a:prstGeom>
              <a:noFill/>
              <a:ln>
                <a:noFill/>
              </a:ln>
            </p:spPr>
          </p:pic>
          <p:pic>
            <p:nvPicPr>
              <p:cNvPr id="56" name="Shape 38"/>
              <p:cNvPicPr preferRelativeResize="0"/>
              <p:nvPr/>
            </p:nvPicPr>
            <p:blipFill rotWithShape="1">
              <a:blip r:embed="rId12">
                <a:alphaModFix/>
              </a:blip>
              <a:srcRect/>
              <a:stretch/>
            </p:blipFill>
            <p:spPr>
              <a:xfrm>
                <a:off x="6912" y="9216"/>
                <a:ext cx="2096" cy="1722"/>
              </a:xfrm>
              <a:prstGeom prst="rect">
                <a:avLst/>
              </a:prstGeom>
              <a:noFill/>
              <a:ln>
                <a:noFill/>
              </a:ln>
            </p:spPr>
          </p:pic>
        </p:grpSp>
      </p:grpSp>
      <p:sp>
        <p:nvSpPr>
          <p:cNvPr id="85" name="TextBox 84"/>
          <p:cNvSpPr txBox="1"/>
          <p:nvPr/>
        </p:nvSpPr>
        <p:spPr>
          <a:xfrm rot="20098565">
            <a:off x="6927520" y="5877322"/>
            <a:ext cx="1156787" cy="523220"/>
          </a:xfrm>
          <a:prstGeom prst="rect">
            <a:avLst/>
          </a:prstGeom>
          <a:solidFill>
            <a:schemeClr val="bg1"/>
          </a:solidFill>
          <a:ln>
            <a:solidFill>
              <a:srgbClr val="FDEFE3"/>
            </a:solidFill>
          </a:ln>
          <a:effectLst>
            <a:outerShdw blurRad="50800" dist="38100" dir="5400000" algn="t" rotWithShape="0">
              <a:prstClr val="black">
                <a:alpha val="40000"/>
              </a:prstClr>
            </a:outerShdw>
          </a:effectLst>
        </p:spPr>
        <p:txBody>
          <a:bodyPr wrap="square" rtlCol="0">
            <a:spAutoFit/>
          </a:bodyPr>
          <a:lstStyle/>
          <a:p>
            <a:pPr algn="ctr"/>
            <a:r>
              <a:rPr lang="en-GB" sz="2800" b="1" dirty="0" err="1">
                <a:solidFill>
                  <a:srgbClr val="EA5F00"/>
                </a:solidFill>
                <a:latin typeface="Century Gothic" panose="020B0502020202020204" pitchFamily="34" charset="0"/>
              </a:rPr>
              <a:t>vous</a:t>
            </a:r>
            <a:endParaRPr lang="en-GB" sz="2800" b="1" dirty="0">
              <a:solidFill>
                <a:srgbClr val="EA5F00"/>
              </a:solidFill>
              <a:latin typeface="Century Gothic" panose="020B0502020202020204" pitchFamily="34" charset="0"/>
            </a:endParaRPr>
          </a:p>
        </p:txBody>
      </p:sp>
      <p:sp>
        <p:nvSpPr>
          <p:cNvPr id="89" name="Title 3"/>
          <p:cNvSpPr txBox="1">
            <a:spLocks/>
          </p:cNvSpPr>
          <p:nvPr/>
        </p:nvSpPr>
        <p:spPr>
          <a:xfrm>
            <a:off x="51548" y="301853"/>
            <a:ext cx="6354150" cy="5819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err="1" smtClean="0">
                <a:solidFill>
                  <a:prstClr val="white"/>
                </a:solidFill>
              </a:rPr>
              <a:t>En</a:t>
            </a:r>
            <a:r>
              <a:rPr lang="en-GB" sz="2800" b="1" dirty="0" smtClean="0">
                <a:solidFill>
                  <a:prstClr val="white"/>
                </a:solidFill>
              </a:rPr>
              <a:t> </a:t>
            </a:r>
            <a:r>
              <a:rPr lang="en-GB" sz="2800" b="1" dirty="0" err="1" smtClean="0">
                <a:solidFill>
                  <a:prstClr val="white"/>
                </a:solidFill>
              </a:rPr>
              <a:t>classe</a:t>
            </a:r>
            <a:endParaRPr lang="en-GB" sz="3200" b="1" i="1" dirty="0">
              <a:solidFill>
                <a:prstClr val="white"/>
              </a:solidFill>
            </a:endParaRPr>
          </a:p>
        </p:txBody>
      </p:sp>
      <p:sp>
        <p:nvSpPr>
          <p:cNvPr id="57" name="Action Button: Custom 56">
            <a:hlinkClick r:id="" action="ppaction://noaction" highlightClick="1">
              <a:snd r:embed="rId16" name="regardez le probleme.wav"/>
            </a:hlinkClick>
          </p:cNvPr>
          <p:cNvSpPr/>
          <p:nvPr/>
        </p:nvSpPr>
        <p:spPr>
          <a:xfrm>
            <a:off x="998090" y="2393172"/>
            <a:ext cx="461473"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1</a:t>
            </a:r>
            <a:endParaRPr lang="en-GB" sz="2400" b="1" dirty="0"/>
          </a:p>
        </p:txBody>
      </p:sp>
      <p:sp>
        <p:nvSpPr>
          <p:cNvPr id="59" name="Action Button: Custom 58">
            <a:hlinkClick r:id="" action="ppaction://noaction" highlightClick="1">
              <a:snd r:embed="rId17" name="ecoutez l'histoire.wav"/>
            </a:hlinkClick>
          </p:cNvPr>
          <p:cNvSpPr/>
          <p:nvPr/>
        </p:nvSpPr>
        <p:spPr>
          <a:xfrm>
            <a:off x="3730380" y="5866643"/>
            <a:ext cx="461473"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7</a:t>
            </a:r>
            <a:endParaRPr lang="en-GB" sz="2400" b="1" dirty="0"/>
          </a:p>
        </p:txBody>
      </p:sp>
      <p:sp>
        <p:nvSpPr>
          <p:cNvPr id="60" name="Action Button: Custom 59">
            <a:hlinkClick r:id="" action="ppaction://noaction" highlightClick="1">
              <a:snd r:embed="rId18" name="parlez en anglais.wav"/>
            </a:hlinkClick>
          </p:cNvPr>
          <p:cNvSpPr/>
          <p:nvPr/>
        </p:nvSpPr>
        <p:spPr>
          <a:xfrm>
            <a:off x="6871152" y="4657565"/>
            <a:ext cx="461473"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6</a:t>
            </a:r>
            <a:endParaRPr lang="en-GB" sz="2400" b="1" dirty="0"/>
          </a:p>
        </p:txBody>
      </p:sp>
      <p:sp>
        <p:nvSpPr>
          <p:cNvPr id="61" name="Action Button: Custom 60">
            <a:hlinkClick r:id="" action="ppaction://noaction" highlightClick="1">
              <a:snd r:embed="rId19" name="manges en classe.wav"/>
            </a:hlinkClick>
          </p:cNvPr>
          <p:cNvSpPr/>
          <p:nvPr/>
        </p:nvSpPr>
        <p:spPr>
          <a:xfrm>
            <a:off x="6864437" y="3540883"/>
            <a:ext cx="461473"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5</a:t>
            </a:r>
            <a:endParaRPr lang="en-GB" sz="2400" b="1" dirty="0"/>
          </a:p>
        </p:txBody>
      </p:sp>
      <p:sp>
        <p:nvSpPr>
          <p:cNvPr id="62" name="Action Button: Custom 61">
            <a:hlinkClick r:id="" action="ppaction://noaction" highlightClick="1">
              <a:snd r:embed="rId20" name="ecrivez au tableau.wav"/>
            </a:hlinkClick>
          </p:cNvPr>
          <p:cNvSpPr/>
          <p:nvPr/>
        </p:nvSpPr>
        <p:spPr>
          <a:xfrm>
            <a:off x="6846153" y="2346663"/>
            <a:ext cx="461473"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4</a:t>
            </a:r>
            <a:endParaRPr lang="en-GB" sz="2400" b="1" dirty="0"/>
          </a:p>
        </p:txBody>
      </p:sp>
      <p:sp>
        <p:nvSpPr>
          <p:cNvPr id="63" name="Action Button: Custom 62">
            <a:hlinkClick r:id="" action="ppaction://noaction" highlightClick="1">
              <a:snd r:embed="rId21" name="ouvres le livre.wav"/>
            </a:hlinkClick>
          </p:cNvPr>
          <p:cNvSpPr/>
          <p:nvPr/>
        </p:nvSpPr>
        <p:spPr>
          <a:xfrm>
            <a:off x="1013296" y="4671336"/>
            <a:ext cx="461473"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64" name="Action Button: Custom 63">
            <a:hlinkClick r:id="" action="ppaction://noaction" highlightClick="1">
              <a:snd r:embed="rId22" name="restes en silence.wav"/>
            </a:hlinkClick>
          </p:cNvPr>
          <p:cNvSpPr/>
          <p:nvPr/>
        </p:nvSpPr>
        <p:spPr>
          <a:xfrm>
            <a:off x="998090" y="3515700"/>
            <a:ext cx="461473" cy="452927"/>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Tree>
    <p:extLst>
      <p:ext uri="{BB962C8B-B14F-4D97-AF65-F5344CB8AC3E}">
        <p14:creationId xmlns:p14="http://schemas.microsoft.com/office/powerpoint/2010/main" val="6008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7" grpId="0" animBg="1"/>
      <p:bldP spid="78" grpId="0" animBg="1"/>
      <p:bldP spid="79" grpId="0" animBg="1"/>
      <p:bldP spid="80" grpId="0" animBg="1"/>
      <p:bldP spid="81" grpId="0" animBg="1"/>
      <p:bldP spid="82"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6383687"/>
              </p:ext>
            </p:extLst>
          </p:nvPr>
        </p:nvGraphicFramePr>
        <p:xfrm>
          <a:off x="732608" y="2094066"/>
          <a:ext cx="10747313" cy="4304172"/>
        </p:xfrm>
        <a:graphic>
          <a:graphicData uri="http://schemas.openxmlformats.org/drawingml/2006/table">
            <a:tbl>
              <a:tblPr firstRow="1" bandRow="1">
                <a:tableStyleId>{5940675A-B579-460E-94D1-54222C63F5DA}</a:tableStyleId>
              </a:tblPr>
              <a:tblGrid>
                <a:gridCol w="977029">
                  <a:extLst>
                    <a:ext uri="{9D8B030D-6E8A-4147-A177-3AD203B41FA5}">
                      <a16:colId xmlns:a16="http://schemas.microsoft.com/office/drawing/2014/main" val="267610939"/>
                    </a:ext>
                  </a:extLst>
                </a:gridCol>
                <a:gridCol w="4962425">
                  <a:extLst>
                    <a:ext uri="{9D8B030D-6E8A-4147-A177-3AD203B41FA5}">
                      <a16:colId xmlns:a16="http://schemas.microsoft.com/office/drawing/2014/main" val="3420051441"/>
                    </a:ext>
                  </a:extLst>
                </a:gridCol>
                <a:gridCol w="2164849">
                  <a:extLst>
                    <a:ext uri="{9D8B030D-6E8A-4147-A177-3AD203B41FA5}">
                      <a16:colId xmlns:a16="http://schemas.microsoft.com/office/drawing/2014/main" val="3036206872"/>
                    </a:ext>
                  </a:extLst>
                </a:gridCol>
                <a:gridCol w="2643010">
                  <a:extLst>
                    <a:ext uri="{9D8B030D-6E8A-4147-A177-3AD203B41FA5}">
                      <a16:colId xmlns:a16="http://schemas.microsoft.com/office/drawing/2014/main" val="3347656321"/>
                    </a:ext>
                  </a:extLst>
                </a:gridCol>
              </a:tblGrid>
              <a:tr h="855623">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baseline="0" dirty="0">
                          <a:solidFill>
                            <a:srgbClr val="02456F"/>
                          </a:solidFill>
                          <a:latin typeface="Century Gothic" panose="020B0502020202020204" pitchFamily="34" charset="0"/>
                        </a:rPr>
                        <a:t>You - 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2456F"/>
                          </a:solidFill>
                          <a:latin typeface="Century Gothic" panose="020B0502020202020204" pitchFamily="34" charset="0"/>
                        </a:rPr>
                        <a:t>You - 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486543">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02456F"/>
                          </a:solidFill>
                          <a:latin typeface="Century Gothic" panose="020B0502020202020204" pitchFamily="34" charset="0"/>
                          <a:ea typeface="Calibri" panose="020F0502020204030204" pitchFamily="34" charset="0"/>
                          <a:cs typeface="Arial" panose="020B0604020202020204" pitchFamily="34" charset="0"/>
                        </a:rPr>
                        <a:t>……regardes un film?</a:t>
                      </a:r>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86543">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……écoutez la radio?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86543">
                <a:tc>
                  <a:txBody>
                    <a:bodyPr/>
                    <a:lstStyle/>
                    <a:p>
                      <a:pPr algn="ctr"/>
                      <a:r>
                        <a:rPr lang="en-GB" sz="2400" dirty="0" smtClean="0">
                          <a:solidFill>
                            <a:srgbClr val="02456F"/>
                          </a:solidFill>
                          <a:latin typeface="Century Gothic" panose="020B0502020202020204" pitchFamily="34" charset="0"/>
                        </a:rPr>
                        <a:t>3</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……étudies le fran</a:t>
                      </a:r>
                      <a:r>
                        <a:rPr lang="fr-FR" sz="2400" dirty="0">
                          <a:solidFill>
                            <a:srgbClr val="02456F"/>
                          </a:solidFill>
                          <a:latin typeface="Century Gothic" panose="020B0502020202020204" pitchFamily="34" charset="0"/>
                          <a:ea typeface="Calibri" panose="020F0502020204030204" pitchFamily="34" charset="0"/>
                          <a:cs typeface="Calibri" panose="020F0502020204030204" pitchFamily="34" charset="0"/>
                        </a:rPr>
                        <a:t>ç</a:t>
                      </a:r>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ais?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19532510"/>
                  </a:ext>
                </a:extLst>
              </a:tr>
              <a:tr h="486543">
                <a:tc>
                  <a:txBody>
                    <a:bodyPr/>
                    <a:lstStyle/>
                    <a:p>
                      <a:pPr algn="ctr"/>
                      <a:r>
                        <a:rPr lang="en-GB" sz="2400" dirty="0" smtClean="0">
                          <a:solidFill>
                            <a:srgbClr val="02456F"/>
                          </a:solidFill>
                          <a:latin typeface="Century Gothic" panose="020B0502020202020204" pitchFamily="34" charset="0"/>
                        </a:rPr>
                        <a:t>4</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……chantes bien!</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486543">
                <a:tc>
                  <a:txBody>
                    <a:bodyPr/>
                    <a:lstStyle/>
                    <a:p>
                      <a:pPr algn="ctr"/>
                      <a:r>
                        <a:rPr lang="en-GB" sz="2400" dirty="0" smtClean="0">
                          <a:solidFill>
                            <a:srgbClr val="02456F"/>
                          </a:solidFill>
                          <a:latin typeface="Century Gothic" panose="020B0502020202020204" pitchFamily="34" charset="0"/>
                        </a:rPr>
                        <a:t>5</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……étudiez l’anglais?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332821478"/>
                  </a:ext>
                </a:extLst>
              </a:tr>
              <a:tr h="507917">
                <a:tc>
                  <a:txBody>
                    <a:bodyPr/>
                    <a:lstStyle/>
                    <a:p>
                      <a:pPr algn="ctr"/>
                      <a:r>
                        <a:rPr lang="en-GB" sz="2400" dirty="0" smtClean="0">
                          <a:solidFill>
                            <a:srgbClr val="02456F"/>
                          </a:solidFill>
                          <a:latin typeface="Century Gothic" panose="020B0502020202020204" pitchFamily="34" charset="0"/>
                        </a:rPr>
                        <a:t>6</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……écoutes de la </a:t>
                      </a:r>
                      <a:r>
                        <a:rPr lang="fr-FR" sz="2400" dirty="0" smtClean="0">
                          <a:solidFill>
                            <a:srgbClr val="02456F"/>
                          </a:solidFill>
                          <a:latin typeface="Century Gothic" panose="020B0502020202020204" pitchFamily="34" charset="0"/>
                          <a:ea typeface="Calibri" panose="020F0502020204030204" pitchFamily="34" charset="0"/>
                          <a:cs typeface="Times New Roman" panose="02020603050405020304" pitchFamily="18" charset="0"/>
                        </a:rPr>
                        <a:t>musique?</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507917">
                <a:tc>
                  <a:txBody>
                    <a:bodyPr/>
                    <a:lstStyle/>
                    <a:p>
                      <a:pPr algn="ctr"/>
                      <a:r>
                        <a:rPr lang="en-GB" sz="2400" dirty="0" smtClean="0">
                          <a:solidFill>
                            <a:srgbClr val="02456F"/>
                          </a:solidFill>
                          <a:latin typeface="Century Gothic" panose="020B0502020202020204" pitchFamily="34" charset="0"/>
                        </a:rPr>
                        <a:t>7</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ea typeface="Calibri" panose="020F0502020204030204" pitchFamily="34" charset="0"/>
                          <a:cs typeface="Times New Roman" panose="02020603050405020304" pitchFamily="18" charset="0"/>
                        </a:rPr>
                        <a:t>……regardez la t</a:t>
                      </a:r>
                      <a:r>
                        <a:rPr lang="fr-FR" sz="2400" dirty="0">
                          <a:solidFill>
                            <a:srgbClr val="02456F"/>
                          </a:solidFill>
                          <a:latin typeface="Century Gothic" panose="020B0502020202020204" pitchFamily="34" charset="0"/>
                          <a:ea typeface="Calibri" panose="020F0502020204030204" pitchFamily="34" charset="0"/>
                          <a:cs typeface="Arial" panose="020B0604020202020204" pitchFamily="34" charset="0"/>
                        </a:rPr>
                        <a:t>élé?</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595323286"/>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568569" y="3041481"/>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992925" y="3485234"/>
            <a:ext cx="346161" cy="36058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568570" y="4003067"/>
            <a:ext cx="346161" cy="36058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568571" y="4492453"/>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992924" y="4933225"/>
            <a:ext cx="346161" cy="36058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568567" y="5461089"/>
            <a:ext cx="346161" cy="360584"/>
          </a:xfrm>
          <a:prstGeom prst="rect">
            <a:avLst/>
          </a:prstGeom>
        </p:spPr>
      </p:pic>
      <p:sp>
        <p:nvSpPr>
          <p:cNvPr id="22" name="Rectangle 21"/>
          <p:cNvSpPr/>
          <p:nvPr/>
        </p:nvSpPr>
        <p:spPr>
          <a:xfrm>
            <a:off x="172995" y="1129011"/>
            <a:ext cx="11811599" cy="830997"/>
          </a:xfrm>
          <a:prstGeom prst="rect">
            <a:avLst/>
          </a:prstGeom>
        </p:spPr>
        <p:txBody>
          <a:bodyPr wrap="square">
            <a:spAutoFit/>
          </a:bodyPr>
          <a:lstStyle/>
          <a:p>
            <a:r>
              <a:rPr lang="en-GB" sz="2400" dirty="0">
                <a:solidFill>
                  <a:srgbClr val="02456F"/>
                </a:solidFill>
                <a:latin typeface="Century Gothic" panose="020B0502020202020204" pitchFamily="34" charset="0"/>
              </a:rPr>
              <a:t>Who is being asked a question:</a:t>
            </a:r>
          </a:p>
          <a:p>
            <a:r>
              <a:rPr lang="en-GB" sz="2400"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dirty="0">
                <a:solidFill>
                  <a:srgbClr val="02456F"/>
                </a:solidFill>
                <a:latin typeface="Century Gothic" panose="020B0502020202020204" pitchFamily="34" charset="0"/>
              </a:rPr>
              <a:t>’ (you- one person) or ‘</a:t>
            </a:r>
            <a:r>
              <a:rPr lang="en-GB" sz="2400" b="1" dirty="0" err="1">
                <a:solidFill>
                  <a:srgbClr val="02456F"/>
                </a:solidFill>
                <a:latin typeface="Century Gothic" panose="020B0502020202020204" pitchFamily="34" charset="0"/>
              </a:rPr>
              <a:t>vous</a:t>
            </a:r>
            <a:r>
              <a:rPr lang="en-GB" sz="2400" dirty="0">
                <a:solidFill>
                  <a:srgbClr val="02456F"/>
                </a:solidFill>
                <a:latin typeface="Century Gothic" panose="020B0502020202020204" pitchFamily="34" charset="0"/>
              </a:rPr>
              <a:t>’ (you - more than one person)? </a:t>
            </a:r>
          </a:p>
        </p:txBody>
      </p:sp>
      <p:sp>
        <p:nvSpPr>
          <p:cNvPr id="23" name="Rounded Rectangle 22"/>
          <p:cNvSpPr/>
          <p:nvPr/>
        </p:nvSpPr>
        <p:spPr>
          <a:xfrm>
            <a:off x="9797985" y="181431"/>
            <a:ext cx="218660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lire</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4824"/>
            <a:ext cx="8238337" cy="867128"/>
          </a:xfrm>
          <a:prstGeom prst="rect">
            <a:avLst/>
          </a:prstGeom>
        </p:spPr>
      </p:pic>
      <p:sp>
        <p:nvSpPr>
          <p:cNvPr id="7" name="TextBox 6"/>
          <p:cNvSpPr txBox="1"/>
          <p:nvPr/>
        </p:nvSpPr>
        <p:spPr>
          <a:xfrm>
            <a:off x="172995" y="361507"/>
            <a:ext cx="6631842" cy="800219"/>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a:solidFill>
                  <a:schemeClr val="bg1"/>
                </a:solidFill>
                <a:latin typeface="Century Gothic" panose="020B0502020202020204" pitchFamily="34" charset="0"/>
              </a:rPr>
              <a:t>vous</a:t>
            </a:r>
            <a:r>
              <a:rPr lang="en-GB" sz="2800" b="1" dirty="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a:p>
            <a:endParaRPr lang="en-GB"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992923" y="5969187"/>
            <a:ext cx="346161" cy="360584"/>
          </a:xfrm>
          <a:prstGeom prst="rect">
            <a:avLst/>
          </a:prstGeom>
        </p:spPr>
      </p:pic>
    </p:spTree>
    <p:extLst>
      <p:ext uri="{BB962C8B-B14F-4D97-AF65-F5344CB8AC3E}">
        <p14:creationId xmlns:p14="http://schemas.microsoft.com/office/powerpoint/2010/main" val="7300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4762552"/>
              </p:ext>
            </p:extLst>
          </p:nvPr>
        </p:nvGraphicFramePr>
        <p:xfrm>
          <a:off x="974736" y="2012690"/>
          <a:ext cx="10263057" cy="4520408"/>
        </p:xfrm>
        <a:graphic>
          <a:graphicData uri="http://schemas.openxmlformats.org/drawingml/2006/table">
            <a:tbl>
              <a:tblPr firstRow="1" bandRow="1">
                <a:tableStyleId>{5940675A-B579-460E-94D1-54222C63F5DA}</a:tableStyleId>
              </a:tblPr>
              <a:tblGrid>
                <a:gridCol w="933006">
                  <a:extLst>
                    <a:ext uri="{9D8B030D-6E8A-4147-A177-3AD203B41FA5}">
                      <a16:colId xmlns:a16="http://schemas.microsoft.com/office/drawing/2014/main" val="267610939"/>
                    </a:ext>
                  </a:extLst>
                </a:gridCol>
                <a:gridCol w="5455584">
                  <a:extLst>
                    <a:ext uri="{9D8B030D-6E8A-4147-A177-3AD203B41FA5}">
                      <a16:colId xmlns:a16="http://schemas.microsoft.com/office/drawing/2014/main" val="3420051441"/>
                    </a:ext>
                  </a:extLst>
                </a:gridCol>
                <a:gridCol w="1949116">
                  <a:extLst>
                    <a:ext uri="{9D8B030D-6E8A-4147-A177-3AD203B41FA5}">
                      <a16:colId xmlns:a16="http://schemas.microsoft.com/office/drawing/2014/main" val="3036206872"/>
                    </a:ext>
                  </a:extLst>
                </a:gridCol>
                <a:gridCol w="1925351">
                  <a:extLst>
                    <a:ext uri="{9D8B030D-6E8A-4147-A177-3AD203B41FA5}">
                      <a16:colId xmlns:a16="http://schemas.microsoft.com/office/drawing/2014/main" val="3347656321"/>
                    </a:ext>
                  </a:extLst>
                </a:gridCol>
              </a:tblGrid>
              <a:tr h="1058796">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dirty="0">
                          <a:solidFill>
                            <a:srgbClr val="02456F"/>
                          </a:solidFill>
                          <a:latin typeface="Century Gothic" panose="020B0502020202020204" pitchFamily="34" charset="0"/>
                        </a:rPr>
                        <a:t>You -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2456F"/>
                          </a:solidFill>
                          <a:latin typeface="Century Gothic" panose="020B0502020202020204" pitchFamily="34" charset="0"/>
                        </a:rPr>
                        <a:t>You - 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407229">
                <a:tc>
                  <a:txBody>
                    <a:bodyPr/>
                    <a:lstStyle/>
                    <a:p>
                      <a:pPr algn="ctr"/>
                      <a:r>
                        <a:rPr lang="en-GB" sz="2400" dirty="0">
                          <a:solidFill>
                            <a:srgbClr val="02456F"/>
                          </a:solidFill>
                          <a:latin typeface="Century Gothic" panose="020B0502020202020204" pitchFamily="34" charset="0"/>
                        </a:rPr>
                        <a:t>8</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02456F"/>
                          </a:solidFill>
                          <a:latin typeface="Century Gothic" panose="020B0502020202020204" pitchFamily="34" charset="0"/>
                        </a:rPr>
                        <a:t>…… jouez au football ?</a:t>
                      </a:r>
                      <a:endParaRPr lang="en-GB" sz="2400" dirty="0" smtClean="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07229">
                <a:tc>
                  <a:txBody>
                    <a:bodyPr/>
                    <a:lstStyle/>
                    <a:p>
                      <a:pPr algn="ctr"/>
                      <a:r>
                        <a:rPr lang="en-GB" sz="2400" dirty="0">
                          <a:solidFill>
                            <a:srgbClr val="02456F"/>
                          </a:solidFill>
                          <a:latin typeface="Century Gothic" panose="020B0502020202020204" pitchFamily="34" charset="0"/>
                        </a:rPr>
                        <a:t>9</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smtClean="0">
                          <a:solidFill>
                            <a:srgbClr val="02456F"/>
                          </a:solidFill>
                          <a:latin typeface="Century Gothic" panose="020B0502020202020204" pitchFamily="34" charset="0"/>
                        </a:rPr>
                        <a:t>…… ouvres le</a:t>
                      </a:r>
                      <a:r>
                        <a:rPr lang="fr-FR" sz="2400" baseline="0" dirty="0" smtClean="0">
                          <a:solidFill>
                            <a:srgbClr val="02456F"/>
                          </a:solidFill>
                          <a:latin typeface="Century Gothic" panose="020B0502020202020204" pitchFamily="34" charset="0"/>
                        </a:rPr>
                        <a:t> livre </a:t>
                      </a:r>
                      <a:r>
                        <a:rPr lang="fr-FR" sz="2400" dirty="0" smtClean="0">
                          <a:solidFill>
                            <a:srgbClr val="02456F"/>
                          </a:solidFill>
                          <a:latin typeface="Century Gothic" panose="020B0502020202020204" pitchFamily="34" charset="0"/>
                        </a:rPr>
                        <a:t>?</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07229">
                <a:tc>
                  <a:txBody>
                    <a:bodyPr/>
                    <a:lstStyle/>
                    <a:p>
                      <a:pPr algn="ctr"/>
                      <a:r>
                        <a:rPr lang="en-GB" sz="2400" dirty="0" smtClean="0">
                          <a:solidFill>
                            <a:srgbClr val="02456F"/>
                          </a:solidFill>
                          <a:latin typeface="Century Gothic" panose="020B0502020202020204" pitchFamily="34" charset="0"/>
                        </a:rPr>
                        <a:t>10</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smtClean="0">
                          <a:solidFill>
                            <a:srgbClr val="02456F"/>
                          </a:solidFill>
                          <a:latin typeface="Century Gothic" panose="020B0502020202020204" pitchFamily="34" charset="0"/>
                        </a:rPr>
                        <a:t>…… avez un animal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407229">
                <a:tc>
                  <a:txBody>
                    <a:bodyPr/>
                    <a:lstStyle/>
                    <a:p>
                      <a:pPr algn="ctr"/>
                      <a:r>
                        <a:rPr lang="en-GB" sz="2400" dirty="0" smtClean="0">
                          <a:solidFill>
                            <a:srgbClr val="02456F"/>
                          </a:solidFill>
                          <a:latin typeface="Century Gothic" panose="020B0502020202020204" pitchFamily="34" charset="0"/>
                        </a:rPr>
                        <a:t>11</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b="0" dirty="0">
                          <a:solidFill>
                            <a:schemeClr val="accent5">
                              <a:lumMod val="50000"/>
                            </a:schemeClr>
                          </a:solidFill>
                          <a:latin typeface="Century Gothic" panose="020B0502020202020204" pitchFamily="34" charset="0"/>
                        </a:rPr>
                        <a:t>…… donnez un </a:t>
                      </a:r>
                      <a:r>
                        <a:rPr lang="fr-FR" sz="2400" b="0" dirty="0" smtClean="0">
                          <a:solidFill>
                            <a:schemeClr val="accent5">
                              <a:lumMod val="50000"/>
                            </a:schemeClr>
                          </a:solidFill>
                          <a:latin typeface="Century Gothic" panose="020B0502020202020204" pitchFamily="34" charset="0"/>
                        </a:rPr>
                        <a:t>cadeau </a:t>
                      </a:r>
                      <a:r>
                        <a:rPr lang="en-GB" sz="2400" b="0" i="0" kern="1200" dirty="0" smtClean="0">
                          <a:solidFill>
                            <a:schemeClr val="accent5">
                              <a:lumMod val="50000"/>
                            </a:schemeClr>
                          </a:solidFill>
                          <a:effectLst/>
                          <a:latin typeface="Century Gothic" panose="020B0502020202020204" pitchFamily="34" charset="0"/>
                          <a:ea typeface="+mn-ea"/>
                          <a:cs typeface="+mn-cs"/>
                        </a:rPr>
                        <a:t>à Sophie</a:t>
                      </a:r>
                      <a:r>
                        <a:rPr lang="fr-FR" sz="2400" b="0" baseline="0" dirty="0" smtClean="0">
                          <a:solidFill>
                            <a:schemeClr val="accent5">
                              <a:lumMod val="50000"/>
                            </a:schemeClr>
                          </a:solidFill>
                          <a:latin typeface="Century Gothic" panose="020B0502020202020204" pitchFamily="34" charset="0"/>
                        </a:rPr>
                        <a:t> </a:t>
                      </a:r>
                      <a:r>
                        <a:rPr lang="fr-FR" sz="2400" b="0" dirty="0" smtClean="0">
                          <a:solidFill>
                            <a:schemeClr val="accent5">
                              <a:lumMod val="50000"/>
                            </a:schemeClr>
                          </a:solidFill>
                          <a:latin typeface="Century Gothic" panose="020B0502020202020204" pitchFamily="34" charset="0"/>
                        </a:rPr>
                        <a:t>?</a:t>
                      </a:r>
                      <a:endParaRPr lang="en-GB" sz="2400" b="0" dirty="0">
                        <a:solidFill>
                          <a:schemeClr val="accent5">
                            <a:lumMod val="50000"/>
                          </a:schemeClr>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407229">
                <a:tc>
                  <a:txBody>
                    <a:bodyPr/>
                    <a:lstStyle/>
                    <a:p>
                      <a:pPr algn="ctr"/>
                      <a:r>
                        <a:rPr lang="en-GB" sz="2400" dirty="0" smtClean="0">
                          <a:solidFill>
                            <a:srgbClr val="02456F"/>
                          </a:solidFill>
                          <a:latin typeface="Century Gothic" panose="020B0502020202020204" pitchFamily="34" charset="0"/>
                        </a:rPr>
                        <a:t>12</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smtClean="0">
                          <a:solidFill>
                            <a:srgbClr val="02456F"/>
                          </a:solidFill>
                          <a:latin typeface="Century Gothic" panose="020B0502020202020204" pitchFamily="34" charset="0"/>
                        </a:rPr>
                        <a:t>…… joues au tennis ? ……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522844">
                <a:tc>
                  <a:txBody>
                    <a:bodyPr/>
                    <a:lstStyle/>
                    <a:p>
                      <a:pPr algn="ctr"/>
                      <a:r>
                        <a:rPr lang="en-GB" sz="2400" dirty="0" smtClean="0">
                          <a:solidFill>
                            <a:srgbClr val="02456F"/>
                          </a:solidFill>
                          <a:latin typeface="Century Gothic" panose="020B0502020202020204" pitchFamily="34" charset="0"/>
                        </a:rPr>
                        <a:t>13</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02456F"/>
                          </a:solidFill>
                          <a:latin typeface="Century Gothic" panose="020B0502020202020204" pitchFamily="34" charset="0"/>
                        </a:rPr>
                        <a:t>......</a:t>
                      </a:r>
                      <a:r>
                        <a:rPr lang="fr-FR" sz="2400" baseline="0" dirty="0" smtClean="0">
                          <a:solidFill>
                            <a:srgbClr val="02456F"/>
                          </a:solidFill>
                          <a:latin typeface="Century Gothic" panose="020B0502020202020204" pitchFamily="34" charset="0"/>
                        </a:rPr>
                        <a:t>. </a:t>
                      </a:r>
                      <a:r>
                        <a:rPr lang="fr-FR" sz="2400" dirty="0" smtClean="0">
                          <a:solidFill>
                            <a:srgbClr val="02456F"/>
                          </a:solidFill>
                          <a:latin typeface="Century Gothic" panose="020B0502020202020204" pitchFamily="34" charset="0"/>
                        </a:rPr>
                        <a:t>mets une chemise</a:t>
                      </a:r>
                      <a:r>
                        <a:rPr lang="fr-FR" sz="2400" baseline="0" dirty="0" smtClean="0">
                          <a:solidFill>
                            <a:srgbClr val="02456F"/>
                          </a:solidFill>
                          <a:latin typeface="Century Gothic" panose="020B0502020202020204" pitchFamily="34" charset="0"/>
                        </a:rPr>
                        <a:t> ?</a:t>
                      </a:r>
                      <a:r>
                        <a:rPr lang="fr-FR" sz="2400" dirty="0">
                          <a:solidFill>
                            <a:srgbClr val="02456F"/>
                          </a:solidFill>
                          <a:latin typeface="Century Gothic" panose="020B0502020202020204" pitchFamily="34" charset="0"/>
                        </a:rPr>
                        <a:t>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522844">
                <a:tc>
                  <a:txBody>
                    <a:bodyPr/>
                    <a:lstStyle/>
                    <a:p>
                      <a:pPr algn="ctr"/>
                      <a:r>
                        <a:rPr lang="en-GB" sz="2400" dirty="0" smtClean="0">
                          <a:solidFill>
                            <a:srgbClr val="02456F"/>
                          </a:solidFill>
                          <a:latin typeface="Century Gothic" panose="020B0502020202020204" pitchFamily="34" charset="0"/>
                        </a:rPr>
                        <a:t>14</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02456F"/>
                          </a:solidFill>
                          <a:latin typeface="Century Gothic" panose="020B0502020202020204" pitchFamily="34" charset="0"/>
                        </a:rPr>
                        <a:t>…… as un ordinateur?</a:t>
                      </a:r>
                      <a:endParaRPr lang="en-GB" sz="2400" dirty="0" smtClean="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4821100"/>
                  </a:ext>
                </a:extLst>
              </a:tr>
            </a:tbl>
          </a:graphicData>
        </a:graphic>
      </p:graphicFrame>
      <p:sp>
        <p:nvSpPr>
          <p:cNvPr id="5" name="Rectangle 4"/>
          <p:cNvSpPr/>
          <p:nvPr/>
        </p:nvSpPr>
        <p:spPr>
          <a:xfrm>
            <a:off x="227936" y="1062163"/>
            <a:ext cx="11756658" cy="830997"/>
          </a:xfrm>
          <a:prstGeom prst="rect">
            <a:avLst/>
          </a:prstGeom>
        </p:spPr>
        <p:txBody>
          <a:bodyPr wrap="square">
            <a:spAutoFit/>
          </a:bodyPr>
          <a:lstStyle/>
          <a:p>
            <a:r>
              <a:rPr lang="en-GB" sz="2400" dirty="0">
                <a:solidFill>
                  <a:srgbClr val="02456F"/>
                </a:solidFill>
                <a:latin typeface="Century Gothic" panose="020B0502020202020204" pitchFamily="34" charset="0"/>
              </a:rPr>
              <a:t>Who is being asked a question:</a:t>
            </a:r>
          </a:p>
          <a:p>
            <a:r>
              <a:rPr lang="en-GB" sz="2400"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dirty="0">
                <a:solidFill>
                  <a:srgbClr val="02456F"/>
                </a:solidFill>
                <a:latin typeface="Century Gothic" panose="020B0502020202020204" pitchFamily="34" charset="0"/>
              </a:rPr>
              <a:t>’ (you- one person) or ‘</a:t>
            </a:r>
            <a:r>
              <a:rPr lang="en-GB" sz="2400" b="1" dirty="0" err="1">
                <a:solidFill>
                  <a:srgbClr val="02456F"/>
                </a:solidFill>
                <a:latin typeface="Century Gothic" panose="020B0502020202020204" pitchFamily="34" charset="0"/>
              </a:rPr>
              <a:t>vous</a:t>
            </a:r>
            <a:r>
              <a:rPr lang="en-GB" sz="2400" dirty="0">
                <a:solidFill>
                  <a:srgbClr val="02456F"/>
                </a:solidFill>
                <a:latin typeface="Century Gothic" panose="020B0502020202020204" pitchFamily="34" charset="0"/>
              </a:rPr>
              <a:t>’ (you - more than one person)? </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0050480" y="3228435"/>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155944" y="3717756"/>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0092711" y="4154228"/>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0092711" y="4602809"/>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155946" y="5066892"/>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155944" y="6032205"/>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155950" y="5549547"/>
            <a:ext cx="346161" cy="360584"/>
          </a:xfrm>
          <a:prstGeom prst="rect">
            <a:avLst/>
          </a:prstGeom>
        </p:spPr>
      </p:pic>
      <p:sp>
        <p:nvSpPr>
          <p:cNvPr id="27" name="Rounded Rectangle 26"/>
          <p:cNvSpPr/>
          <p:nvPr/>
        </p:nvSpPr>
        <p:spPr>
          <a:xfrm>
            <a:off x="9797985" y="181431"/>
            <a:ext cx="218660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lire</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2800"/>
            <a:ext cx="7410594" cy="867128"/>
          </a:xfrm>
          <a:prstGeom prst="rect">
            <a:avLst/>
          </a:prstGeom>
        </p:spPr>
      </p:pic>
      <p:sp>
        <p:nvSpPr>
          <p:cNvPr id="20" name="Title 3"/>
          <p:cNvSpPr txBox="1">
            <a:spLocks/>
          </p:cNvSpPr>
          <p:nvPr/>
        </p:nvSpPr>
        <p:spPr>
          <a:xfrm>
            <a:off x="51548" y="317762"/>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chemeClr val="bg1"/>
                </a:solidFill>
                <a:latin typeface="Century Gothic" panose="020B0502020202020204" pitchFamily="34" charset="0"/>
              </a:rPr>
              <a:t>Talking </a:t>
            </a:r>
            <a:r>
              <a:rPr lang="en-GB" sz="2800" b="1" dirty="0">
                <a:solidFill>
                  <a:schemeClr val="bg1"/>
                </a:solidFill>
                <a:latin typeface="Century Gothic" panose="020B0502020202020204" pitchFamily="34" charset="0"/>
              </a:rPr>
              <a:t>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384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1738449"/>
              </p:ext>
            </p:extLst>
          </p:nvPr>
        </p:nvGraphicFramePr>
        <p:xfrm>
          <a:off x="457760" y="2184238"/>
          <a:ext cx="10954719" cy="4389120"/>
        </p:xfrm>
        <a:graphic>
          <a:graphicData uri="http://schemas.openxmlformats.org/drawingml/2006/table">
            <a:tbl>
              <a:tblPr firstRow="1" bandRow="1">
                <a:tableStyleId>{5940675A-B579-460E-94D1-54222C63F5DA}</a:tableStyleId>
              </a:tblPr>
              <a:tblGrid>
                <a:gridCol w="995885">
                  <a:extLst>
                    <a:ext uri="{9D8B030D-6E8A-4147-A177-3AD203B41FA5}">
                      <a16:colId xmlns:a16="http://schemas.microsoft.com/office/drawing/2014/main" val="267610939"/>
                    </a:ext>
                  </a:extLst>
                </a:gridCol>
                <a:gridCol w="5058192">
                  <a:extLst>
                    <a:ext uri="{9D8B030D-6E8A-4147-A177-3AD203B41FA5}">
                      <a16:colId xmlns:a16="http://schemas.microsoft.com/office/drawing/2014/main" val="3420051441"/>
                    </a:ext>
                  </a:extLst>
                </a:gridCol>
                <a:gridCol w="2455492">
                  <a:extLst>
                    <a:ext uri="{9D8B030D-6E8A-4147-A177-3AD203B41FA5}">
                      <a16:colId xmlns:a16="http://schemas.microsoft.com/office/drawing/2014/main" val="3036206872"/>
                    </a:ext>
                  </a:extLst>
                </a:gridCol>
                <a:gridCol w="2445150">
                  <a:extLst>
                    <a:ext uri="{9D8B030D-6E8A-4147-A177-3AD203B41FA5}">
                      <a16:colId xmlns:a16="http://schemas.microsoft.com/office/drawing/2014/main" val="3347656321"/>
                    </a:ext>
                  </a:extLst>
                </a:gridCol>
              </a:tblGrid>
              <a:tr h="746844">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baseline="0" dirty="0">
                          <a:solidFill>
                            <a:srgbClr val="02456F"/>
                          </a:solidFill>
                          <a:latin typeface="Century Gothic" panose="020B0502020202020204" pitchFamily="34" charset="0"/>
                        </a:rPr>
                        <a:t>You - 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2456F"/>
                          </a:solidFill>
                          <a:latin typeface="Century Gothic" panose="020B0502020202020204" pitchFamily="34" charset="0"/>
                        </a:rPr>
                        <a:t>You - 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414914">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écouter la radio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47473">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chanter bien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29361">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manger un fruit ?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414914">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donner un cadeau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427579">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étudier le </a:t>
                      </a:r>
                      <a:r>
                        <a:rPr lang="fr-FR" sz="2400" noProof="0" dirty="0">
                          <a:solidFill>
                            <a:srgbClr val="02456F"/>
                          </a:solidFill>
                          <a:latin typeface="Century Gothic" panose="020B0502020202020204" pitchFamily="34" charset="0"/>
                        </a:rPr>
                        <a:t>français ?</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414914">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regarder la télé</a:t>
                      </a:r>
                      <a:r>
                        <a:rPr lang="fr-FR" sz="2400" baseline="0" dirty="0">
                          <a:solidFill>
                            <a:srgbClr val="02456F"/>
                          </a:solidFill>
                          <a:latin typeface="Century Gothic" panose="020B0502020202020204" pitchFamily="34" charset="0"/>
                        </a:rPr>
                        <a:t>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414914">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jouer au football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987998" y="3446838"/>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21231" y="3840857"/>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4" y="4346707"/>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987998" y="4841147"/>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17610" y="5269171"/>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7264" y="5775022"/>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987996" y="6187050"/>
            <a:ext cx="346161" cy="360584"/>
          </a:xfrm>
          <a:prstGeom prst="rect">
            <a:avLst/>
          </a:prstGeom>
        </p:spPr>
      </p:pic>
      <p:sp>
        <p:nvSpPr>
          <p:cNvPr id="27" name="Rounded Rectangle 26"/>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parler</a:t>
            </a:r>
            <a:r>
              <a:rPr lang="en-GB" sz="2400" dirty="0">
                <a:solidFill>
                  <a:schemeClr val="bg1"/>
                </a:solidFill>
                <a:latin typeface="Century Gothic" panose="020B0502020202020204" pitchFamily="34" charset="0"/>
              </a:rPr>
              <a:t> et </a:t>
            </a:r>
            <a:r>
              <a:rPr lang="en-GB" sz="2400" dirty="0" err="1">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4" name="TextBox 13"/>
          <p:cNvSpPr txBox="1"/>
          <p:nvPr/>
        </p:nvSpPr>
        <p:spPr>
          <a:xfrm>
            <a:off x="141302" y="973122"/>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 (Task 1)</a:t>
            </a:r>
          </a:p>
        </p:txBody>
      </p:sp>
      <p:sp>
        <p:nvSpPr>
          <p:cNvPr id="18" name="TextBox 17"/>
          <p:cNvSpPr txBox="1"/>
          <p:nvPr/>
        </p:nvSpPr>
        <p:spPr>
          <a:xfrm>
            <a:off x="141302" y="1368161"/>
            <a:ext cx="11587636" cy="769441"/>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Ask your partner questions using the prompts below, but </a:t>
            </a:r>
            <a:r>
              <a:rPr lang="en-GB" sz="2200" b="1" dirty="0">
                <a:solidFill>
                  <a:schemeClr val="accent5">
                    <a:lumMod val="50000"/>
                  </a:schemeClr>
                </a:solidFill>
                <a:latin typeface="Century Gothic" panose="020B0502020202020204" pitchFamily="34" charset="0"/>
              </a:rPr>
              <a:t>don’t say ‘</a:t>
            </a:r>
            <a:r>
              <a:rPr lang="en-GB" sz="2200" b="1" dirty="0" err="1">
                <a:solidFill>
                  <a:schemeClr val="accent5">
                    <a:lumMod val="50000"/>
                  </a:schemeClr>
                </a:solidFill>
                <a:latin typeface="Century Gothic" panose="020B0502020202020204" pitchFamily="34" charset="0"/>
              </a:rPr>
              <a:t>tu</a:t>
            </a:r>
            <a:r>
              <a:rPr lang="en-GB" sz="2200" b="1" dirty="0">
                <a:solidFill>
                  <a:schemeClr val="accent5">
                    <a:lumMod val="50000"/>
                  </a:schemeClr>
                </a:solidFill>
                <a:latin typeface="Century Gothic" panose="020B0502020202020204" pitchFamily="34" charset="0"/>
              </a:rPr>
              <a:t>’ or ‘</a:t>
            </a:r>
            <a:r>
              <a:rPr lang="en-GB" sz="2200" b="1" dirty="0" err="1">
                <a:solidFill>
                  <a:schemeClr val="accent5">
                    <a:lumMod val="50000"/>
                  </a:schemeClr>
                </a:solidFill>
                <a:latin typeface="Century Gothic" panose="020B0502020202020204" pitchFamily="34" charset="0"/>
              </a:rPr>
              <a:t>vous</a:t>
            </a:r>
            <a:r>
              <a:rPr lang="en-GB" sz="2200" b="1" dirty="0">
                <a:solidFill>
                  <a:schemeClr val="accent5">
                    <a:lumMod val="50000"/>
                  </a:schemeClr>
                </a:solidFill>
                <a:latin typeface="Century Gothic" panose="020B0502020202020204" pitchFamily="34" charset="0"/>
              </a:rPr>
              <a:t>’</a:t>
            </a:r>
            <a:r>
              <a:rPr lang="en-GB" sz="2200" dirty="0">
                <a:solidFill>
                  <a:schemeClr val="accent5">
                    <a:lumMod val="50000"/>
                  </a:schemeClr>
                </a:solidFill>
                <a:latin typeface="Century Gothic" panose="020B0502020202020204" pitchFamily="34" charset="0"/>
              </a:rPr>
              <a:t>.</a:t>
            </a:r>
          </a:p>
          <a:p>
            <a:r>
              <a:rPr lang="en-GB" sz="2200" dirty="0">
                <a:solidFill>
                  <a:schemeClr val="accent5">
                    <a:lumMod val="50000"/>
                  </a:schemeClr>
                </a:solidFill>
                <a:latin typeface="Century Gothic" panose="020B0502020202020204" pitchFamily="34" charset="0"/>
              </a:rPr>
              <a:t>e.g. [</a:t>
            </a:r>
            <a:r>
              <a:rPr lang="en-GB" sz="2200" i="1" strike="sngStrike" dirty="0">
                <a:solidFill>
                  <a:schemeClr val="accent5">
                    <a:lumMod val="50000"/>
                  </a:schemeClr>
                </a:solidFill>
                <a:latin typeface="Century Gothic" panose="020B0502020202020204" pitchFamily="34" charset="0"/>
              </a:rPr>
              <a:t>Tu]</a:t>
            </a:r>
            <a:r>
              <a:rPr lang="en-GB" sz="2200" i="1"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écoutes</a:t>
            </a:r>
            <a:r>
              <a:rPr lang="en-GB" sz="2200" i="1" dirty="0">
                <a:solidFill>
                  <a:schemeClr val="accent5">
                    <a:lumMod val="50000"/>
                  </a:schemeClr>
                </a:solidFill>
                <a:latin typeface="Century Gothic" panose="020B0502020202020204" pitchFamily="34" charset="0"/>
              </a:rPr>
              <a:t> la radio? or</a:t>
            </a:r>
            <a:r>
              <a:rPr lang="en-GB" sz="2200" dirty="0">
                <a:solidFill>
                  <a:schemeClr val="accent5">
                    <a:lumMod val="50000"/>
                  </a:schemeClr>
                </a:solidFill>
                <a:latin typeface="Century Gothic" panose="020B0502020202020204" pitchFamily="34" charset="0"/>
              </a:rPr>
              <a:t> [</a:t>
            </a:r>
            <a:r>
              <a:rPr lang="en-GB" sz="2200" i="1" strike="sngStrike" dirty="0" err="1">
                <a:solidFill>
                  <a:schemeClr val="accent5">
                    <a:lumMod val="50000"/>
                  </a:schemeClr>
                </a:solidFill>
                <a:latin typeface="Century Gothic" panose="020B0502020202020204" pitchFamily="34" charset="0"/>
              </a:rPr>
              <a:t>Vous</a:t>
            </a:r>
            <a:r>
              <a:rPr lang="en-GB" sz="2200" i="1" strike="sngStrike"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chantez</a:t>
            </a:r>
            <a:r>
              <a:rPr lang="en-GB" sz="2200" i="1"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bien</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7109"/>
            <a:ext cx="7372766" cy="867128"/>
          </a:xfrm>
          <a:prstGeom prst="rect">
            <a:avLst/>
          </a:prstGeom>
        </p:spPr>
      </p:pic>
      <p:sp>
        <p:nvSpPr>
          <p:cNvPr id="20" name="Title 3"/>
          <p:cNvSpPr txBox="1">
            <a:spLocks/>
          </p:cNvSpPr>
          <p:nvPr/>
        </p:nvSpPr>
        <p:spPr>
          <a:xfrm>
            <a:off x="51548" y="265273"/>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35207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8928290"/>
              </p:ext>
            </p:extLst>
          </p:nvPr>
        </p:nvGraphicFramePr>
        <p:xfrm>
          <a:off x="531628" y="2161165"/>
          <a:ext cx="11015330" cy="4389120"/>
        </p:xfrm>
        <a:graphic>
          <a:graphicData uri="http://schemas.openxmlformats.org/drawingml/2006/table">
            <a:tbl>
              <a:tblPr firstRow="1" bandRow="1">
                <a:tableStyleId>{5940675A-B579-460E-94D1-54222C63F5DA}</a:tableStyleId>
              </a:tblPr>
              <a:tblGrid>
                <a:gridCol w="1001395">
                  <a:extLst>
                    <a:ext uri="{9D8B030D-6E8A-4147-A177-3AD203B41FA5}">
                      <a16:colId xmlns:a16="http://schemas.microsoft.com/office/drawing/2014/main" val="267610939"/>
                    </a:ext>
                  </a:extLst>
                </a:gridCol>
                <a:gridCol w="5086178">
                  <a:extLst>
                    <a:ext uri="{9D8B030D-6E8A-4147-A177-3AD203B41FA5}">
                      <a16:colId xmlns:a16="http://schemas.microsoft.com/office/drawing/2014/main" val="3420051441"/>
                    </a:ext>
                  </a:extLst>
                </a:gridCol>
                <a:gridCol w="2469078">
                  <a:extLst>
                    <a:ext uri="{9D8B030D-6E8A-4147-A177-3AD203B41FA5}">
                      <a16:colId xmlns:a16="http://schemas.microsoft.com/office/drawing/2014/main" val="3036206872"/>
                    </a:ext>
                  </a:extLst>
                </a:gridCol>
                <a:gridCol w="2458679">
                  <a:extLst>
                    <a:ext uri="{9D8B030D-6E8A-4147-A177-3AD203B41FA5}">
                      <a16:colId xmlns:a16="http://schemas.microsoft.com/office/drawing/2014/main" val="3347656321"/>
                    </a:ext>
                  </a:extLst>
                </a:gridCol>
              </a:tblGrid>
              <a:tr h="1010212">
                <a:tc>
                  <a:txBody>
                    <a:bodyPr/>
                    <a:lstStyle/>
                    <a:p>
                      <a:pPr algn="ctr"/>
                      <a:r>
                        <a:rPr lang="en-GB" sz="2000" b="1" dirty="0">
                          <a:solidFill>
                            <a:srgbClr val="02456F"/>
                          </a:solidFill>
                          <a:latin typeface="Century Gothic" panose="020B0502020202020204" pitchFamily="34" charset="0"/>
                        </a:rPr>
                        <a:t>Order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dirty="0" smtClean="0">
                          <a:solidFill>
                            <a:srgbClr val="02456F"/>
                          </a:solidFill>
                          <a:latin typeface="Century Gothic" panose="020B0502020202020204" pitchFamily="34" charset="0"/>
                        </a:rPr>
                        <a:t>You -</a:t>
                      </a:r>
                      <a:r>
                        <a:rPr lang="en-GB" sz="2400" baseline="0" dirty="0" smtClean="0">
                          <a:solidFill>
                            <a:srgbClr val="02456F"/>
                          </a:solidFill>
                          <a:latin typeface="Century Gothic" panose="020B0502020202020204" pitchFamily="34" charset="0"/>
                        </a:rPr>
                        <a:t>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2456F"/>
                          </a:solidFill>
                          <a:latin typeface="Century Gothic" panose="020B0502020202020204" pitchFamily="34" charset="0"/>
                        </a:rPr>
                        <a:t>You -</a:t>
                      </a:r>
                      <a:r>
                        <a:rPr lang="en-GB" sz="2400" baseline="0" dirty="0" smtClean="0">
                          <a:solidFill>
                            <a:srgbClr val="02456F"/>
                          </a:solidFill>
                          <a:latin typeface="Century Gothic" panose="020B0502020202020204" pitchFamily="34" charset="0"/>
                        </a:rPr>
                        <a:t> </a:t>
                      </a:r>
                      <a:r>
                        <a:rPr lang="en-GB" sz="2400" dirty="0">
                          <a:solidFill>
                            <a:srgbClr val="02456F"/>
                          </a:solidFill>
                          <a:latin typeface="Century Gothic" panose="020B0502020202020204" pitchFamily="34" charset="0"/>
                        </a:rPr>
                        <a:t>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388543">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play football?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388543">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watch TV?</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388543">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study French?</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388543">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listen to the radio?</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388543">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sing well?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388543">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baseline="0" noProof="0" dirty="0">
                          <a:solidFill>
                            <a:srgbClr val="02456F"/>
                          </a:solidFill>
                          <a:latin typeface="Century Gothic" panose="020B0502020202020204" pitchFamily="34" charset="0"/>
                        </a:rPr>
                        <a:t>give a present?</a:t>
                      </a: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388543">
                <a:tc>
                  <a:txBody>
                    <a:bodyPr/>
                    <a:lstStyle/>
                    <a:p>
                      <a:pPr algn="ct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eat fruit?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sp>
        <p:nvSpPr>
          <p:cNvPr id="27" name="Rounded Rectangle 26"/>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parler</a:t>
            </a:r>
            <a:r>
              <a:rPr lang="en-GB" sz="2400" dirty="0">
                <a:solidFill>
                  <a:schemeClr val="bg1"/>
                </a:solidFill>
                <a:latin typeface="Century Gothic" panose="020B0502020202020204" pitchFamily="34" charset="0"/>
              </a:rPr>
              <a:t> et </a:t>
            </a:r>
            <a:r>
              <a:rPr lang="en-GB" sz="2400" dirty="0" err="1">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844"/>
            <a:ext cx="7158995" cy="867128"/>
          </a:xfrm>
          <a:prstGeom prst="rect">
            <a:avLst/>
          </a:prstGeom>
        </p:spPr>
      </p:pic>
      <p:sp>
        <p:nvSpPr>
          <p:cNvPr id="9" name="Title 3"/>
          <p:cNvSpPr txBox="1">
            <a:spLocks/>
          </p:cNvSpPr>
          <p:nvPr/>
        </p:nvSpPr>
        <p:spPr>
          <a:xfrm>
            <a:off x="51548" y="21251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
        <p:nvSpPr>
          <p:cNvPr id="12" name="TextBox 11"/>
          <p:cNvSpPr txBox="1"/>
          <p:nvPr/>
        </p:nvSpPr>
        <p:spPr>
          <a:xfrm>
            <a:off x="141302" y="936030"/>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B (Task 1)</a:t>
            </a:r>
          </a:p>
        </p:txBody>
      </p:sp>
      <p:sp>
        <p:nvSpPr>
          <p:cNvPr id="13" name="TextBox 12"/>
          <p:cNvSpPr txBox="1"/>
          <p:nvPr/>
        </p:nvSpPr>
        <p:spPr>
          <a:xfrm>
            <a:off x="161170" y="1338815"/>
            <a:ext cx="11587636" cy="1107996"/>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Decide whether you partner is asking questions to a group (</a:t>
            </a:r>
            <a:r>
              <a:rPr lang="en-GB" sz="2200" b="1" dirty="0" err="1">
                <a:solidFill>
                  <a:schemeClr val="accent5">
                    <a:lumMod val="50000"/>
                  </a:schemeClr>
                </a:solidFill>
                <a:latin typeface="Century Gothic" panose="020B0502020202020204" pitchFamily="34" charset="0"/>
              </a:rPr>
              <a:t>vous</a:t>
            </a:r>
            <a:r>
              <a:rPr lang="en-GB" sz="2200" dirty="0">
                <a:solidFill>
                  <a:schemeClr val="accent5">
                    <a:lumMod val="50000"/>
                  </a:schemeClr>
                </a:solidFill>
                <a:latin typeface="Century Gothic" panose="020B0502020202020204" pitchFamily="34" charset="0"/>
              </a:rPr>
              <a:t>) or only you (</a:t>
            </a:r>
            <a:r>
              <a:rPr lang="en-GB" sz="2200" b="1" dirty="0" err="1">
                <a:solidFill>
                  <a:schemeClr val="accent5">
                    <a:lumMod val="50000"/>
                  </a:schemeClr>
                </a:solidFill>
                <a:latin typeface="Century Gothic" panose="020B0502020202020204" pitchFamily="34" charset="0"/>
              </a:rPr>
              <a:t>tu</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a:p>
            <a:r>
              <a:rPr lang="en-GB" sz="2200" b="1" dirty="0">
                <a:solidFill>
                  <a:schemeClr val="accent5">
                    <a:lumMod val="50000"/>
                  </a:schemeClr>
                </a:solidFill>
                <a:latin typeface="Century Gothic" panose="020B0502020202020204" pitchFamily="34" charset="0"/>
              </a:rPr>
              <a:t>Number</a:t>
            </a:r>
            <a:r>
              <a:rPr lang="en-GB" sz="2200" dirty="0">
                <a:solidFill>
                  <a:schemeClr val="accent5">
                    <a:lumMod val="50000"/>
                  </a:schemeClr>
                </a:solidFill>
                <a:latin typeface="Century Gothic" panose="020B0502020202020204" pitchFamily="34" charset="0"/>
              </a:rPr>
              <a:t> the questions in the order your partner says them.</a:t>
            </a:r>
            <a:endParaRPr lang="en-GB" sz="2200" b="1" dirty="0">
              <a:solidFill>
                <a:schemeClr val="accent5">
                  <a:lumMod val="50000"/>
                </a:schemeClr>
              </a:solidFill>
              <a:latin typeface="Century Gothic" panose="020B0502020202020204" pitchFamily="34" charset="0"/>
            </a:endParaRPr>
          </a:p>
          <a:p>
            <a:endParaRPr lang="en-GB" sz="22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00989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2846448"/>
              </p:ext>
            </p:extLst>
          </p:nvPr>
        </p:nvGraphicFramePr>
        <p:xfrm>
          <a:off x="1237281" y="1698708"/>
          <a:ext cx="9868870" cy="4959172"/>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1120891">
                <a:tc>
                  <a:txBody>
                    <a:bodyPr/>
                    <a:lstStyle/>
                    <a:p>
                      <a:pPr algn="ctr"/>
                      <a:r>
                        <a:rPr lang="en-GB" sz="2000" b="1" dirty="0">
                          <a:solidFill>
                            <a:srgbClr val="02456F"/>
                          </a:solidFill>
                          <a:latin typeface="Century Gothic" panose="020B0502020202020204" pitchFamily="34" charset="0"/>
                        </a:rPr>
                        <a:t>Order</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baseline="0" dirty="0" smtClean="0">
                          <a:solidFill>
                            <a:srgbClr val="02456F"/>
                          </a:solidFill>
                          <a:latin typeface="Century Gothic" panose="020B0502020202020204" pitchFamily="34" charset="0"/>
                        </a:rPr>
                        <a:t>You -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02456F"/>
                          </a:solidFill>
                          <a:latin typeface="Century Gothic" panose="020B0502020202020204" pitchFamily="34" charset="0"/>
                        </a:rPr>
                        <a:t>You -</a:t>
                      </a:r>
                      <a:r>
                        <a:rPr lang="en-GB" sz="2400" baseline="0" dirty="0" smtClean="0">
                          <a:solidFill>
                            <a:srgbClr val="02456F"/>
                          </a:solidFill>
                          <a:latin typeface="Century Gothic" panose="020B0502020202020204" pitchFamily="34" charset="0"/>
                        </a:rPr>
                        <a:t> </a:t>
                      </a:r>
                      <a:r>
                        <a:rPr lang="en-GB" sz="2400" dirty="0">
                          <a:solidFill>
                            <a:srgbClr val="02456F"/>
                          </a:solidFill>
                          <a:latin typeface="Century Gothic" panose="020B0502020202020204" pitchFamily="34" charset="0"/>
                        </a:rPr>
                        <a:t>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513342">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play football?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582801">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watch TV?</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559211">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study French?</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534898">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listen to the radio?</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556891">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2456F"/>
                          </a:solidFill>
                          <a:latin typeface="Century Gothic" panose="020B0502020202020204" pitchFamily="34" charset="0"/>
                        </a:rPr>
                        <a:t>sing well?</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509967">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baseline="0" noProof="0" dirty="0">
                          <a:solidFill>
                            <a:srgbClr val="02456F"/>
                          </a:solidFill>
                          <a:latin typeface="Century Gothic" panose="020B0502020202020204" pitchFamily="34" charset="0"/>
                        </a:rPr>
                        <a:t>give a present?</a:t>
                      </a:r>
                      <a:endParaRPr lang="en-GB" sz="2400" noProof="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513342">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solidFill>
                      <a:schemeClr val="bg1">
                        <a:lumMod val="85000"/>
                      </a:schemeClr>
                    </a:solidFill>
                  </a:tcPr>
                </a:tc>
                <a:tc>
                  <a:txBody>
                    <a:bodyPr/>
                    <a:lstStyle/>
                    <a:p>
                      <a:r>
                        <a:rPr lang="en-GB" sz="2400" noProof="0" dirty="0">
                          <a:solidFill>
                            <a:srgbClr val="02456F"/>
                          </a:solidFill>
                          <a:latin typeface="Century Gothic" panose="020B0502020202020204" pitchFamily="34" charset="0"/>
                        </a:rPr>
                        <a:t>eat fruit?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sp>
        <p:nvSpPr>
          <p:cNvPr id="11" name="Title 3"/>
          <p:cNvSpPr txBox="1">
            <a:spLocks/>
          </p:cNvSpPr>
          <p:nvPr/>
        </p:nvSpPr>
        <p:spPr>
          <a:xfrm>
            <a:off x="51548" y="37230"/>
            <a:ext cx="6354150" cy="5819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prstClr val="white"/>
                </a:solidFill>
              </a:rPr>
              <a:t>Talking to others: </a:t>
            </a:r>
            <a:r>
              <a:rPr lang="en-GB" sz="3200" b="1" i="1" dirty="0" err="1">
                <a:solidFill>
                  <a:prstClr val="white"/>
                </a:solidFill>
              </a:rPr>
              <a:t>tu</a:t>
            </a:r>
            <a:r>
              <a:rPr lang="en-GB" sz="2800" b="1" dirty="0">
                <a:solidFill>
                  <a:prstClr val="white"/>
                </a:solidFill>
              </a:rPr>
              <a:t> and </a:t>
            </a:r>
            <a:r>
              <a:rPr lang="en-GB" sz="3200" b="1" i="1" dirty="0" err="1">
                <a:solidFill>
                  <a:prstClr val="white"/>
                </a:solidFill>
              </a:rPr>
              <a:t>vous</a:t>
            </a:r>
            <a:endParaRPr lang="en-GB" sz="3200" b="1" i="1" dirty="0">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9" y="2978572"/>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6" y="3500330"/>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5" y="4044995"/>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7" y="4583069"/>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1" y="5114413"/>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24977" y="5725164"/>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1" y="6203744"/>
            <a:ext cx="346161" cy="360584"/>
          </a:xfrm>
          <a:prstGeom prst="rect">
            <a:avLst/>
          </a:prstGeom>
        </p:spPr>
      </p:pic>
      <p:sp>
        <p:nvSpPr>
          <p:cNvPr id="27" name="Rounded Rectangle 26"/>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parler</a:t>
            </a:r>
            <a:r>
              <a:rPr lang="en-GB" sz="2400" dirty="0">
                <a:solidFill>
                  <a:schemeClr val="bg1"/>
                </a:solidFill>
                <a:latin typeface="Century Gothic" panose="020B0502020202020204" pitchFamily="34" charset="0"/>
              </a:rPr>
              <a:t> et </a:t>
            </a:r>
            <a:r>
              <a:rPr lang="en-GB" sz="2400" dirty="0" err="1">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4" name="TextBox 13"/>
          <p:cNvSpPr txBox="1"/>
          <p:nvPr/>
        </p:nvSpPr>
        <p:spPr>
          <a:xfrm>
            <a:off x="225361" y="1070158"/>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Solution</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(Task 1)</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49" y="164755"/>
            <a:ext cx="7212566" cy="867128"/>
          </a:xfrm>
          <a:prstGeom prst="rect">
            <a:avLst/>
          </a:prstGeom>
        </p:spPr>
      </p:pic>
      <p:sp>
        <p:nvSpPr>
          <p:cNvPr id="18" name="Title 3"/>
          <p:cNvSpPr txBox="1">
            <a:spLocks/>
          </p:cNvSpPr>
          <p:nvPr/>
        </p:nvSpPr>
        <p:spPr>
          <a:xfrm>
            <a:off x="51548" y="285759"/>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a:solidFill>
                  <a:schemeClr val="bg1"/>
                </a:solidFill>
                <a:latin typeface="Century Gothic" panose="020B0502020202020204" pitchFamily="34" charset="0"/>
              </a:rPr>
              <a:t> </a:t>
            </a:r>
            <a:r>
              <a:rPr lang="en-GB" sz="2800" b="1" dirty="0" smtClean="0">
                <a:solidFill>
                  <a:schemeClr val="bg1"/>
                </a:solidFill>
                <a:latin typeface="Century Gothic" panose="020B0502020202020204" pitchFamily="34" charset="0"/>
              </a:rPr>
              <a:t>- YOU</a:t>
            </a:r>
            <a:endParaRPr lang="en-GB"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0928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648689"/>
              </p:ext>
            </p:extLst>
          </p:nvPr>
        </p:nvGraphicFramePr>
        <p:xfrm>
          <a:off x="1231549" y="2265869"/>
          <a:ext cx="9868870" cy="4389120"/>
        </p:xfrm>
        <a:graphic>
          <a:graphicData uri="http://schemas.openxmlformats.org/drawingml/2006/table">
            <a:tbl>
              <a:tblPr firstRow="1" bandRow="1">
                <a:tableStyleId>{5940675A-B579-460E-94D1-54222C63F5DA}</a:tableStyleId>
              </a:tblPr>
              <a:tblGrid>
                <a:gridCol w="897171">
                  <a:extLst>
                    <a:ext uri="{9D8B030D-6E8A-4147-A177-3AD203B41FA5}">
                      <a16:colId xmlns:a16="http://schemas.microsoft.com/office/drawing/2014/main" val="267610939"/>
                    </a:ext>
                  </a:extLst>
                </a:gridCol>
                <a:gridCol w="4556816">
                  <a:extLst>
                    <a:ext uri="{9D8B030D-6E8A-4147-A177-3AD203B41FA5}">
                      <a16:colId xmlns:a16="http://schemas.microsoft.com/office/drawing/2014/main" val="3420051441"/>
                    </a:ext>
                  </a:extLst>
                </a:gridCol>
                <a:gridCol w="2212100">
                  <a:extLst>
                    <a:ext uri="{9D8B030D-6E8A-4147-A177-3AD203B41FA5}">
                      <a16:colId xmlns:a16="http://schemas.microsoft.com/office/drawing/2014/main" val="3036206872"/>
                    </a:ext>
                  </a:extLst>
                </a:gridCol>
                <a:gridCol w="2202783">
                  <a:extLst>
                    <a:ext uri="{9D8B030D-6E8A-4147-A177-3AD203B41FA5}">
                      <a16:colId xmlns:a16="http://schemas.microsoft.com/office/drawing/2014/main" val="3347656321"/>
                    </a:ext>
                  </a:extLst>
                </a:gridCol>
              </a:tblGrid>
              <a:tr h="739477">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algn="ctr"/>
                      <a:r>
                        <a:rPr lang="en-GB" sz="2400" baseline="0" dirty="0" smtClean="0">
                          <a:solidFill>
                            <a:srgbClr val="02456F"/>
                          </a:solidFill>
                          <a:latin typeface="Century Gothic" panose="020B0502020202020204" pitchFamily="34" charset="0"/>
                        </a:rPr>
                        <a:t>You - </a:t>
                      </a:r>
                      <a:r>
                        <a:rPr lang="en-GB" sz="2400" baseline="0" dirty="0">
                          <a:solidFill>
                            <a:srgbClr val="02456F"/>
                          </a:solidFill>
                          <a:latin typeface="Century Gothic" panose="020B0502020202020204" pitchFamily="34" charset="0"/>
                        </a:rPr>
                        <a:t>o</a:t>
                      </a:r>
                      <a:r>
                        <a:rPr lang="en-GB" sz="2400" dirty="0">
                          <a:solidFill>
                            <a:srgbClr val="02456F"/>
                          </a:solidFill>
                          <a:latin typeface="Century Gothic" panose="020B0502020202020204" pitchFamily="34" charset="0"/>
                        </a:rPr>
                        <a:t>ne person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tu</a:t>
                      </a:r>
                      <a:r>
                        <a:rPr lang="en-GB" sz="2400" b="1" dirty="0">
                          <a:solidFill>
                            <a:srgbClr val="02456F"/>
                          </a:solidFill>
                          <a:latin typeface="Century Gothic" panose="020B0502020202020204" pitchFamily="34" charset="0"/>
                        </a:rPr>
                        <a:t>) </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aseline="0" dirty="0" smtClean="0">
                          <a:solidFill>
                            <a:srgbClr val="02456F"/>
                          </a:solidFill>
                          <a:latin typeface="Century Gothic" panose="020B0502020202020204" pitchFamily="34" charset="0"/>
                        </a:rPr>
                        <a:t>You - </a:t>
                      </a:r>
                      <a:r>
                        <a:rPr lang="en-GB" sz="2400" dirty="0">
                          <a:solidFill>
                            <a:srgbClr val="02456F"/>
                          </a:solidFill>
                          <a:latin typeface="Century Gothic" panose="020B0502020202020204" pitchFamily="34" charset="0"/>
                        </a:rPr>
                        <a:t>more than one </a:t>
                      </a:r>
                      <a:r>
                        <a:rPr lang="en-GB" sz="2400" b="1" dirty="0">
                          <a:solidFill>
                            <a:srgbClr val="02456F"/>
                          </a:solidFill>
                          <a:latin typeface="Century Gothic" panose="020B0502020202020204" pitchFamily="34" charset="0"/>
                        </a:rPr>
                        <a:t>(</a:t>
                      </a:r>
                      <a:r>
                        <a:rPr lang="en-GB" sz="2400" b="1" dirty="0" err="1">
                          <a:solidFill>
                            <a:srgbClr val="02456F"/>
                          </a:solidFill>
                          <a:latin typeface="Century Gothic" panose="020B0502020202020204" pitchFamily="34" charset="0"/>
                        </a:rPr>
                        <a:t>vous</a:t>
                      </a:r>
                      <a:r>
                        <a:rPr lang="en-GB" sz="2400" b="1" dirty="0">
                          <a:solidFill>
                            <a:srgbClr val="02456F"/>
                          </a:solidFill>
                          <a:latin typeface="Century Gothic" panose="020B0502020202020204" pitchFamily="34" charset="0"/>
                        </a:rPr>
                        <a:t>)</a:t>
                      </a:r>
                    </a:p>
                  </a:txBody>
                  <a:tcPr anchor="ct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683242069"/>
                  </a:ext>
                </a:extLst>
              </a:tr>
              <a:tr h="410821">
                <a:tc>
                  <a:txBody>
                    <a:bodyPr/>
                    <a:lstStyle/>
                    <a:p>
                      <a:pPr algn="ctr"/>
                      <a:r>
                        <a:rPr lang="en-GB" sz="2400" dirty="0">
                          <a:solidFill>
                            <a:srgbClr val="02456F"/>
                          </a:solidFill>
                          <a:latin typeface="Century Gothic" panose="020B0502020202020204" pitchFamily="34" charset="0"/>
                        </a:rPr>
                        <a:t>1</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travailler à l’école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67673671"/>
                  </a:ext>
                </a:extLst>
              </a:tr>
              <a:tr h="442425">
                <a:tc>
                  <a:txBody>
                    <a:bodyPr/>
                    <a:lstStyle/>
                    <a:p>
                      <a:pPr algn="ctr"/>
                      <a:r>
                        <a:rPr lang="en-GB" sz="2400" dirty="0">
                          <a:solidFill>
                            <a:srgbClr val="02456F"/>
                          </a:solidFill>
                          <a:latin typeface="Century Gothic" panose="020B0502020202020204" pitchFamily="34" charset="0"/>
                        </a:rPr>
                        <a:t>2</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demander</a:t>
                      </a:r>
                      <a:r>
                        <a:rPr lang="fr-FR" sz="2400" baseline="0" dirty="0">
                          <a:solidFill>
                            <a:srgbClr val="02456F"/>
                          </a:solidFill>
                          <a:latin typeface="Century Gothic" panose="020B0502020202020204" pitchFamily="34" charset="0"/>
                        </a:rPr>
                        <a:t> la raison </a:t>
                      </a:r>
                      <a:r>
                        <a:rPr lang="fr-FR" sz="2400" dirty="0">
                          <a:solidFill>
                            <a:srgbClr val="02456F"/>
                          </a:solidFill>
                          <a:latin typeface="Century Gothic" panose="020B0502020202020204" pitchFamily="34" charset="0"/>
                        </a:rPr>
                        <a:t>?</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830539050"/>
                  </a:ext>
                </a:extLst>
              </a:tr>
              <a:tr h="424517">
                <a:tc>
                  <a:txBody>
                    <a:bodyPr/>
                    <a:lstStyle/>
                    <a:p>
                      <a:pPr algn="ctr"/>
                      <a:r>
                        <a:rPr lang="en-GB" sz="2400" dirty="0">
                          <a:solidFill>
                            <a:srgbClr val="02456F"/>
                          </a:solidFill>
                          <a:latin typeface="Century Gothic" panose="020B0502020202020204" pitchFamily="34" charset="0"/>
                        </a:rPr>
                        <a:t>3</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trouver la solution</a:t>
                      </a:r>
                      <a:r>
                        <a:rPr lang="fr-FR" sz="2400" baseline="0" dirty="0">
                          <a:solidFill>
                            <a:srgbClr val="02456F"/>
                          </a:solidFill>
                          <a:latin typeface="Century Gothic" panose="020B0502020202020204" pitchFamily="34" charset="0"/>
                        </a:rPr>
                        <a:t> </a:t>
                      </a:r>
                      <a:r>
                        <a:rPr lang="fr-FR" sz="2400" dirty="0">
                          <a:solidFill>
                            <a:srgbClr val="02456F"/>
                          </a:solidFill>
                          <a:latin typeface="Century Gothic" panose="020B0502020202020204" pitchFamily="34" charset="0"/>
                        </a:rPr>
                        <a:t>?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dirty="0"/>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434728787"/>
                  </a:ext>
                </a:extLst>
              </a:tr>
              <a:tr h="410821">
                <a:tc>
                  <a:txBody>
                    <a:bodyPr/>
                    <a:lstStyle/>
                    <a:p>
                      <a:pPr algn="ctr"/>
                      <a:r>
                        <a:rPr lang="en-GB" sz="2400" dirty="0">
                          <a:solidFill>
                            <a:srgbClr val="02456F"/>
                          </a:solidFill>
                          <a:latin typeface="Century Gothic" panose="020B0502020202020204" pitchFamily="34" charset="0"/>
                        </a:rPr>
                        <a:t>4</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marcher dehors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57559236"/>
                  </a:ext>
                </a:extLst>
              </a:tr>
              <a:tr h="422755">
                <a:tc>
                  <a:txBody>
                    <a:bodyPr/>
                    <a:lstStyle/>
                    <a:p>
                      <a:pPr algn="ctr"/>
                      <a:r>
                        <a:rPr lang="en-GB" sz="2400" dirty="0">
                          <a:solidFill>
                            <a:srgbClr val="02456F"/>
                          </a:solidFill>
                          <a:latin typeface="Century Gothic" panose="020B0502020202020204" pitchFamily="34" charset="0"/>
                        </a:rPr>
                        <a:t>5</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porter un uniforme </a:t>
                      </a:r>
                      <a:r>
                        <a:rPr lang="fr-FR" sz="2400" noProof="0" dirty="0">
                          <a:solidFill>
                            <a:srgbClr val="02456F"/>
                          </a:solidFill>
                          <a:latin typeface="Century Gothic" panose="020B0502020202020204" pitchFamily="34" charset="0"/>
                        </a:rPr>
                        <a:t>?</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746307245"/>
                  </a:ext>
                </a:extLst>
              </a:tr>
              <a:tr h="410821">
                <a:tc>
                  <a:txBody>
                    <a:bodyPr/>
                    <a:lstStyle/>
                    <a:p>
                      <a:pPr algn="ctr"/>
                      <a:r>
                        <a:rPr lang="en-GB" sz="2400" dirty="0">
                          <a:solidFill>
                            <a:srgbClr val="02456F"/>
                          </a:solidFill>
                          <a:latin typeface="Century Gothic" panose="020B0502020202020204" pitchFamily="34" charset="0"/>
                        </a:rPr>
                        <a:t>6</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rester à la maison </a:t>
                      </a:r>
                      <a:r>
                        <a:rPr lang="fr-FR" sz="2400" baseline="0" dirty="0">
                          <a:solidFill>
                            <a:srgbClr val="02456F"/>
                          </a:solidFill>
                          <a:latin typeface="Century Gothic" panose="020B0502020202020204" pitchFamily="34" charset="0"/>
                        </a:rPr>
                        <a:t>?</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2830355617"/>
                  </a:ext>
                </a:extLst>
              </a:tr>
              <a:tr h="410821">
                <a:tc>
                  <a:txBody>
                    <a:bodyPr/>
                    <a:lstStyle/>
                    <a:p>
                      <a:pPr algn="ctr"/>
                      <a:r>
                        <a:rPr lang="en-GB" sz="2400" dirty="0">
                          <a:solidFill>
                            <a:srgbClr val="02456F"/>
                          </a:solidFill>
                          <a:latin typeface="Century Gothic" panose="020B0502020202020204" pitchFamily="34" charset="0"/>
                        </a:rPr>
                        <a:t>7</a:t>
                      </a: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r>
                        <a:rPr lang="fr-FR" sz="2400" dirty="0">
                          <a:solidFill>
                            <a:srgbClr val="02456F"/>
                          </a:solidFill>
                          <a:latin typeface="Century Gothic" panose="020B0502020202020204" pitchFamily="34" charset="0"/>
                        </a:rPr>
                        <a:t>préparer le repas ?</a:t>
                      </a:r>
                      <a:endParaRPr lang="en-GB" sz="24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tc>
                  <a:txBody>
                    <a:bodyPr/>
                    <a:lstStyle/>
                    <a:p>
                      <a:endParaRPr lang="en-GB" sz="2000" dirty="0">
                        <a:solidFill>
                          <a:srgbClr val="02456F"/>
                        </a:solidFill>
                        <a:latin typeface="Century Gothic" panose="020B0502020202020204" pitchFamily="34" charset="0"/>
                      </a:endParaRPr>
                    </a:p>
                  </a:txBody>
                  <a:tcPr>
                    <a:lnL w="12700" cap="flat" cmpd="sng" algn="ctr">
                      <a:solidFill>
                        <a:srgbClr val="02456F"/>
                      </a:solidFill>
                      <a:prstDash val="solid"/>
                      <a:round/>
                      <a:headEnd type="none" w="med" len="med"/>
                      <a:tailEnd type="none" w="med" len="med"/>
                    </a:lnL>
                    <a:lnR w="12700" cap="flat" cmpd="sng" algn="ctr">
                      <a:solidFill>
                        <a:srgbClr val="02456F"/>
                      </a:solidFill>
                      <a:prstDash val="solid"/>
                      <a:round/>
                      <a:headEnd type="none" w="med" len="med"/>
                      <a:tailEnd type="none" w="med" len="med"/>
                    </a:lnR>
                    <a:lnT w="12700" cap="flat" cmpd="sng" algn="ctr">
                      <a:solidFill>
                        <a:srgbClr val="02456F"/>
                      </a:solidFill>
                      <a:prstDash val="solid"/>
                      <a:round/>
                      <a:headEnd type="none" w="med" len="med"/>
                      <a:tailEnd type="none" w="med" len="med"/>
                    </a:lnT>
                    <a:lnB w="1270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15377553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8989" y="3469481"/>
            <a:ext cx="346161" cy="36058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7827" y="3943228"/>
            <a:ext cx="346161" cy="36058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7" y="4400680"/>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43636" y="4812709"/>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35190" y="5309674"/>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848989" y="5736352"/>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635192" y="6218665"/>
            <a:ext cx="346161" cy="360584"/>
          </a:xfrm>
          <a:prstGeom prst="rect">
            <a:avLst/>
          </a:prstGeom>
        </p:spPr>
      </p:pic>
      <p:sp>
        <p:nvSpPr>
          <p:cNvPr id="17" name="Rounded Rectangle 16"/>
          <p:cNvSpPr/>
          <p:nvPr/>
        </p:nvSpPr>
        <p:spPr>
          <a:xfrm>
            <a:off x="9252284" y="122241"/>
            <a:ext cx="2795739" cy="496957"/>
          </a:xfrm>
          <a:prstGeom prst="roundRect">
            <a:avLst/>
          </a:prstGeom>
          <a:solidFill>
            <a:schemeClr val="accent5">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parler</a:t>
            </a:r>
            <a:r>
              <a:rPr lang="en-GB" sz="2400" dirty="0">
                <a:solidFill>
                  <a:schemeClr val="bg1"/>
                </a:solidFill>
                <a:latin typeface="Century Gothic" panose="020B0502020202020204" pitchFamily="34" charset="0"/>
              </a:rPr>
              <a:t> et </a:t>
            </a:r>
            <a:r>
              <a:rPr lang="en-GB" sz="2400" dirty="0" err="1">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20" name="TextBox 19"/>
          <p:cNvSpPr txBox="1"/>
          <p:nvPr/>
        </p:nvSpPr>
        <p:spPr>
          <a:xfrm>
            <a:off x="141302" y="1019681"/>
            <a:ext cx="328295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Partenaire</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 (Task </a:t>
            </a:r>
            <a:r>
              <a:rPr lang="en-GB" sz="2400" b="1" dirty="0">
                <a:solidFill>
                  <a:srgbClr val="4472C4">
                    <a:lumMod val="50000"/>
                  </a:srgbClr>
                </a:solidFill>
                <a:latin typeface="Century Gothic" panose="020B0502020202020204" pitchFamily="34" charset="0"/>
              </a:rPr>
              <a:t>2</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1" name="TextBox 20"/>
          <p:cNvSpPr txBox="1"/>
          <p:nvPr/>
        </p:nvSpPr>
        <p:spPr>
          <a:xfrm>
            <a:off x="141302" y="1403721"/>
            <a:ext cx="11587636" cy="769441"/>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Ask your partner questions using the prompts below, but </a:t>
            </a:r>
            <a:r>
              <a:rPr lang="en-GB" sz="2200" b="1" dirty="0">
                <a:solidFill>
                  <a:schemeClr val="accent5">
                    <a:lumMod val="50000"/>
                  </a:schemeClr>
                </a:solidFill>
                <a:latin typeface="Century Gothic" panose="020B0502020202020204" pitchFamily="34" charset="0"/>
              </a:rPr>
              <a:t>don’t say ‘</a:t>
            </a:r>
            <a:r>
              <a:rPr lang="en-GB" sz="2200" b="1" dirty="0" err="1">
                <a:solidFill>
                  <a:schemeClr val="accent5">
                    <a:lumMod val="50000"/>
                  </a:schemeClr>
                </a:solidFill>
                <a:latin typeface="Century Gothic" panose="020B0502020202020204" pitchFamily="34" charset="0"/>
              </a:rPr>
              <a:t>tu</a:t>
            </a:r>
            <a:r>
              <a:rPr lang="en-GB" sz="2200" b="1" dirty="0">
                <a:solidFill>
                  <a:schemeClr val="accent5">
                    <a:lumMod val="50000"/>
                  </a:schemeClr>
                </a:solidFill>
                <a:latin typeface="Century Gothic" panose="020B0502020202020204" pitchFamily="34" charset="0"/>
              </a:rPr>
              <a:t>’ or ‘</a:t>
            </a:r>
            <a:r>
              <a:rPr lang="en-GB" sz="2200" b="1" dirty="0" err="1">
                <a:solidFill>
                  <a:schemeClr val="accent5">
                    <a:lumMod val="50000"/>
                  </a:schemeClr>
                </a:solidFill>
                <a:latin typeface="Century Gothic" panose="020B0502020202020204" pitchFamily="34" charset="0"/>
              </a:rPr>
              <a:t>vous</a:t>
            </a:r>
            <a:r>
              <a:rPr lang="en-GB" sz="2200" b="1" dirty="0">
                <a:solidFill>
                  <a:schemeClr val="accent5">
                    <a:lumMod val="50000"/>
                  </a:schemeClr>
                </a:solidFill>
                <a:latin typeface="Century Gothic" panose="020B0502020202020204" pitchFamily="34" charset="0"/>
              </a:rPr>
              <a:t>’</a:t>
            </a:r>
            <a:r>
              <a:rPr lang="en-GB" sz="2200" dirty="0">
                <a:solidFill>
                  <a:schemeClr val="accent5">
                    <a:lumMod val="50000"/>
                  </a:schemeClr>
                </a:solidFill>
                <a:latin typeface="Century Gothic" panose="020B0502020202020204" pitchFamily="34" charset="0"/>
              </a:rPr>
              <a:t>.</a:t>
            </a:r>
          </a:p>
          <a:p>
            <a:r>
              <a:rPr lang="en-GB" sz="2200" dirty="0">
                <a:solidFill>
                  <a:schemeClr val="accent5">
                    <a:lumMod val="50000"/>
                  </a:schemeClr>
                </a:solidFill>
                <a:latin typeface="Century Gothic" panose="020B0502020202020204" pitchFamily="34" charset="0"/>
              </a:rPr>
              <a:t>e.g. [</a:t>
            </a:r>
            <a:r>
              <a:rPr lang="en-GB" sz="2200" i="1" strike="sngStrike" dirty="0">
                <a:solidFill>
                  <a:schemeClr val="accent5">
                    <a:lumMod val="50000"/>
                  </a:schemeClr>
                </a:solidFill>
                <a:latin typeface="Century Gothic" panose="020B0502020202020204" pitchFamily="34" charset="0"/>
              </a:rPr>
              <a:t>Tu]</a:t>
            </a:r>
            <a:r>
              <a:rPr lang="en-GB" sz="2200" i="1"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écoutes</a:t>
            </a:r>
            <a:r>
              <a:rPr lang="en-GB" sz="2200" i="1" dirty="0">
                <a:solidFill>
                  <a:schemeClr val="accent5">
                    <a:lumMod val="50000"/>
                  </a:schemeClr>
                </a:solidFill>
                <a:latin typeface="Century Gothic" panose="020B0502020202020204" pitchFamily="34" charset="0"/>
              </a:rPr>
              <a:t> la radio? or [</a:t>
            </a:r>
            <a:r>
              <a:rPr lang="en-GB" sz="2200" i="1" strike="sngStrike" dirty="0" err="1">
                <a:solidFill>
                  <a:schemeClr val="accent5">
                    <a:lumMod val="50000"/>
                  </a:schemeClr>
                </a:solidFill>
                <a:latin typeface="Century Gothic" panose="020B0502020202020204" pitchFamily="34" charset="0"/>
              </a:rPr>
              <a:t>Vous</a:t>
            </a:r>
            <a:r>
              <a:rPr lang="en-GB" sz="2200" i="1" strike="sngStrike"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chantez</a:t>
            </a:r>
            <a:r>
              <a:rPr lang="en-GB" sz="2200" i="1" dirty="0">
                <a:solidFill>
                  <a:schemeClr val="accent5">
                    <a:lumMod val="50000"/>
                  </a:schemeClr>
                </a:solidFill>
                <a:latin typeface="Century Gothic" panose="020B0502020202020204" pitchFamily="34" charset="0"/>
              </a:rPr>
              <a:t> </a:t>
            </a:r>
            <a:r>
              <a:rPr lang="en-GB" sz="2200" i="1" dirty="0" err="1">
                <a:solidFill>
                  <a:schemeClr val="accent5">
                    <a:lumMod val="50000"/>
                  </a:schemeClr>
                </a:solidFill>
                <a:latin typeface="Century Gothic" panose="020B0502020202020204" pitchFamily="34" charset="0"/>
              </a:rPr>
              <a:t>bien</a:t>
            </a:r>
            <a:r>
              <a:rPr lang="en-GB" sz="2200" dirty="0">
                <a:solidFill>
                  <a:schemeClr val="accent5">
                    <a:lumMod val="50000"/>
                  </a:schemeClr>
                </a:solidFill>
                <a:latin typeface="Century Gothic" panose="020B0502020202020204" pitchFamily="34" charset="0"/>
              </a:rPr>
              <a:t>?</a:t>
            </a:r>
            <a:endParaRPr lang="en-GB" sz="2200" b="1" dirty="0">
              <a:solidFill>
                <a:schemeClr val="accent5">
                  <a:lumMod val="50000"/>
                </a:schemeClr>
              </a:solidFill>
              <a:latin typeface="Century Gothic" panose="020B0502020202020204"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0192"/>
            <a:ext cx="7244056" cy="867128"/>
          </a:xfrm>
          <a:prstGeom prst="rect">
            <a:avLst/>
          </a:prstGeom>
        </p:spPr>
      </p:pic>
      <p:sp>
        <p:nvSpPr>
          <p:cNvPr id="28" name="Title 3"/>
          <p:cNvSpPr txBox="1">
            <a:spLocks/>
          </p:cNvSpPr>
          <p:nvPr/>
        </p:nvSpPr>
        <p:spPr>
          <a:xfrm>
            <a:off x="51548" y="265273"/>
            <a:ext cx="6354150" cy="7078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Century Gothic" panose="020B0502020202020204" pitchFamily="34" charset="0"/>
              </a:rPr>
              <a:t>Talking to others: </a:t>
            </a:r>
            <a:r>
              <a:rPr lang="en-GB" sz="2800" b="1" i="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and </a:t>
            </a:r>
            <a:r>
              <a:rPr lang="en-GB" sz="2800" b="1" i="1" dirty="0" err="1" smtClean="0">
                <a:solidFill>
                  <a:schemeClr val="bg1"/>
                </a:solidFill>
                <a:latin typeface="Century Gothic" panose="020B0502020202020204" pitchFamily="34" charset="0"/>
              </a:rPr>
              <a:t>vous</a:t>
            </a:r>
            <a:r>
              <a:rPr lang="en-GB" sz="2800" b="1" dirty="0" smtClean="0">
                <a:solidFill>
                  <a:schemeClr val="bg1"/>
                </a:solidFill>
                <a:latin typeface="Century Gothic" panose="020B0502020202020204" pitchFamily="34" charset="0"/>
              </a:rPr>
              <a:t> - YOU</a:t>
            </a:r>
            <a:endParaRPr lang="en-GB"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88455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3541</Words>
  <Application>Microsoft Office PowerPoint</Application>
  <PresentationFormat>Widescreen</PresentationFormat>
  <Paragraphs>471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SimSun</vt:lpstr>
      <vt:lpstr>Arial</vt:lpstr>
      <vt:lpstr>Calibri</vt:lpstr>
      <vt:lpstr>Calibri Light</vt:lpstr>
      <vt:lpstr>Century Gothic</vt:lpstr>
      <vt:lpstr>Times New Roman</vt:lpstr>
      <vt:lpstr>Tw Cen MT</vt:lpstr>
      <vt:lpstr>Office Theme</vt:lpstr>
      <vt:lpstr>PowerPoint Presentation</vt:lpstr>
      <vt:lpstr>Talking to others: tu and vous =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Owen</cp:lastModifiedBy>
  <cp:revision>243</cp:revision>
  <dcterms:created xsi:type="dcterms:W3CDTF">2019-04-30T10:52:52Z</dcterms:created>
  <dcterms:modified xsi:type="dcterms:W3CDTF">2020-01-07T15:51:03Z</dcterms:modified>
</cp:coreProperties>
</file>