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44"/>
  </p:notesMasterIdLst>
  <p:sldIdLst>
    <p:sldId id="259" r:id="rId4"/>
    <p:sldId id="602" r:id="rId5"/>
    <p:sldId id="261" r:id="rId6"/>
    <p:sldId id="284" r:id="rId7"/>
    <p:sldId id="604" r:id="rId8"/>
    <p:sldId id="605" r:id="rId9"/>
    <p:sldId id="288" r:id="rId10"/>
    <p:sldId id="285" r:id="rId11"/>
    <p:sldId id="614" r:id="rId12"/>
    <p:sldId id="286" r:id="rId13"/>
    <p:sldId id="621" r:id="rId14"/>
    <p:sldId id="287" r:id="rId15"/>
    <p:sldId id="628" r:id="rId16"/>
    <p:sldId id="629" r:id="rId17"/>
    <p:sldId id="632" r:id="rId18"/>
    <p:sldId id="617" r:id="rId19"/>
    <p:sldId id="283" r:id="rId20"/>
    <p:sldId id="607" r:id="rId21"/>
    <p:sldId id="608" r:id="rId22"/>
    <p:sldId id="609" r:id="rId23"/>
    <p:sldId id="610" r:id="rId24"/>
    <p:sldId id="611" r:id="rId25"/>
    <p:sldId id="612" r:id="rId26"/>
    <p:sldId id="613" r:id="rId27"/>
    <p:sldId id="615" r:id="rId28"/>
    <p:sldId id="623" r:id="rId29"/>
    <p:sldId id="282" r:id="rId30"/>
    <p:sldId id="620" r:id="rId31"/>
    <p:sldId id="510" r:id="rId32"/>
    <p:sldId id="503" r:id="rId33"/>
    <p:sldId id="473" r:id="rId34"/>
    <p:sldId id="626" r:id="rId35"/>
    <p:sldId id="474" r:id="rId36"/>
    <p:sldId id="625" r:id="rId37"/>
    <p:sldId id="624" r:id="rId38"/>
    <p:sldId id="627" r:id="rId39"/>
    <p:sldId id="618" r:id="rId40"/>
    <p:sldId id="633" r:id="rId41"/>
    <p:sldId id="648" r:id="rId42"/>
    <p:sldId id="2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FEF3"/>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1C065-0D10-444E-B64D-DE5EEF2D1C55}" v="1" dt="2021-07-07T14:07:04.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5763" autoAdjust="0"/>
  </p:normalViewPr>
  <p:slideViewPr>
    <p:cSldViewPr snapToGrid="0">
      <p:cViewPr varScale="1">
        <p:scale>
          <a:sx n="107" d="100"/>
          <a:sy n="107" d="100"/>
        </p:scale>
        <p:origin x="600" y="1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01/12/2021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[-b] and contrast with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Use of </a:t>
            </a:r>
            <a:r>
              <a:rPr lang="en-GB" sz="1200" b="0" dirty="0" err="1"/>
              <a:t>jed</a:t>
            </a:r>
            <a:r>
              <a:rPr lang="en-GB" sz="1200" b="0" dirty="0"/>
              <a:t>- and </a:t>
            </a:r>
            <a:r>
              <a:rPr lang="en-GB" sz="1200" b="0" dirty="0" err="1"/>
              <a:t>alle</a:t>
            </a:r>
            <a:r>
              <a:rPr lang="en-GB" sz="1200" b="0" dirty="0"/>
              <a:t> as pronouns</a:t>
            </a:r>
            <a:br>
              <a:rPr lang="en-GB" sz="1200" b="0" dirty="0"/>
            </a:br>
            <a:r>
              <a:rPr lang="en-GB" sz="1200" b="0" dirty="0"/>
              <a:t>Consolidation of definite articles and determiners </a:t>
            </a:r>
            <a:r>
              <a:rPr lang="en-GB" sz="1200" b="0" dirty="0" err="1"/>
              <a:t>jed</a:t>
            </a:r>
            <a:r>
              <a:rPr lang="en-GB" sz="1200" b="0" dirty="0"/>
              <a:t>- and </a:t>
            </a:r>
            <a:r>
              <a:rPr lang="en-GB" sz="1200" b="0" dirty="0" err="1"/>
              <a:t>alle</a:t>
            </a:r>
            <a:r>
              <a:rPr lang="en-GB" sz="1200" b="0" dirty="0"/>
              <a:t>, dies- and the interrogative welch-</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möchte</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möchtest</a:t>
            </a:r>
            <a:r>
              <a:rPr lang="en-US" sz="1200" kern="1200" dirty="0">
                <a:solidFill>
                  <a:schemeClr val="tx1"/>
                </a:solidFill>
                <a:effectLst/>
                <a:latin typeface="+mn-lt"/>
                <a:ea typeface="+mn-ea"/>
                <a:cs typeface="+mn-cs"/>
              </a:rPr>
              <a:t> er/</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möchte</a:t>
            </a:r>
            <a:r>
              <a:rPr lang="en-US" sz="1200" kern="1200" dirty="0">
                <a:solidFill>
                  <a:schemeClr val="tx1"/>
                </a:solidFill>
                <a:effectLst/>
                <a:latin typeface="+mn-lt"/>
                <a:ea typeface="+mn-ea"/>
                <a:cs typeface="+mn-cs"/>
              </a:rPr>
              <a:t> [mögen-168] </a:t>
            </a:r>
            <a:r>
              <a:rPr lang="en-US" sz="1200" kern="1200" dirty="0" err="1">
                <a:solidFill>
                  <a:schemeClr val="tx1"/>
                </a:solidFill>
                <a:effectLst/>
                <a:latin typeface="+mn-lt"/>
                <a:ea typeface="+mn-ea"/>
                <a:cs typeface="+mn-cs"/>
              </a:rPr>
              <a:t>auswählen</a:t>
            </a:r>
            <a:r>
              <a:rPr lang="en-US" sz="1200" kern="1200" dirty="0">
                <a:solidFill>
                  <a:schemeClr val="tx1"/>
                </a:solidFill>
                <a:effectLst/>
                <a:latin typeface="+mn-lt"/>
                <a:ea typeface="+mn-ea"/>
                <a:cs typeface="+mn-cs"/>
              </a:rPr>
              <a:t> [1884] </a:t>
            </a:r>
            <a:r>
              <a:rPr lang="en-US" sz="1200" kern="1200" dirty="0" err="1">
                <a:solidFill>
                  <a:schemeClr val="tx1"/>
                </a:solidFill>
                <a:effectLst/>
                <a:latin typeface="+mn-lt"/>
                <a:ea typeface="+mn-ea"/>
                <a:cs typeface="+mn-cs"/>
              </a:rPr>
              <a:t>genießen</a:t>
            </a:r>
            <a:r>
              <a:rPr lang="en-US" sz="1200" kern="1200" dirty="0">
                <a:solidFill>
                  <a:schemeClr val="tx1"/>
                </a:solidFill>
                <a:effectLst/>
                <a:latin typeface="+mn-lt"/>
                <a:ea typeface="+mn-ea"/>
                <a:cs typeface="+mn-cs"/>
              </a:rPr>
              <a:t> [1557] </a:t>
            </a:r>
            <a:r>
              <a:rPr lang="en-US" sz="1200" kern="1200" dirty="0" err="1">
                <a:solidFill>
                  <a:schemeClr val="tx1"/>
                </a:solidFill>
                <a:effectLst/>
                <a:latin typeface="+mn-lt"/>
                <a:ea typeface="+mn-ea"/>
                <a:cs typeface="+mn-cs"/>
              </a:rPr>
              <a:t>probieren</a:t>
            </a:r>
            <a:r>
              <a:rPr lang="en-US" sz="1200" kern="1200" dirty="0">
                <a:solidFill>
                  <a:schemeClr val="tx1"/>
                </a:solidFill>
                <a:effectLst/>
                <a:latin typeface="+mn-lt"/>
                <a:ea typeface="+mn-ea"/>
                <a:cs typeface="+mn-cs"/>
              </a:rPr>
              <a:t> [2894] </a:t>
            </a:r>
            <a:r>
              <a:rPr lang="en-US" sz="1200" kern="1200" dirty="0" err="1">
                <a:solidFill>
                  <a:schemeClr val="tx1"/>
                </a:solidFill>
                <a:effectLst/>
                <a:latin typeface="+mn-lt"/>
                <a:ea typeface="+mn-ea"/>
                <a:cs typeface="+mn-cs"/>
              </a:rPr>
              <a:t>verkaufen</a:t>
            </a:r>
            <a:r>
              <a:rPr lang="en-US" sz="1200" kern="1200" dirty="0">
                <a:solidFill>
                  <a:schemeClr val="tx1"/>
                </a:solidFill>
                <a:effectLst/>
                <a:latin typeface="+mn-lt"/>
                <a:ea typeface="+mn-ea"/>
                <a:cs typeface="+mn-cs"/>
              </a:rPr>
              <a:t> [721] </a:t>
            </a:r>
            <a:r>
              <a:rPr lang="en-US" sz="1200" kern="1200" dirty="0" err="1">
                <a:solidFill>
                  <a:schemeClr val="tx1"/>
                </a:solidFill>
                <a:effectLst/>
                <a:latin typeface="+mn-lt"/>
                <a:ea typeface="+mn-ea"/>
                <a:cs typeface="+mn-cs"/>
              </a:rPr>
              <a:t>Betrieb</a:t>
            </a:r>
            <a:r>
              <a:rPr lang="en-US" sz="1200" kern="1200" dirty="0">
                <a:solidFill>
                  <a:schemeClr val="tx1"/>
                </a:solidFill>
                <a:effectLst/>
                <a:latin typeface="+mn-lt"/>
                <a:ea typeface="+mn-ea"/>
                <a:cs typeface="+mn-cs"/>
              </a:rPr>
              <a:t> [957] </a:t>
            </a:r>
            <a:r>
              <a:rPr lang="en-US" sz="1200" kern="1200" dirty="0" err="1">
                <a:solidFill>
                  <a:schemeClr val="tx1"/>
                </a:solidFill>
                <a:effectLst/>
                <a:latin typeface="+mn-lt"/>
                <a:ea typeface="+mn-ea"/>
                <a:cs typeface="+mn-cs"/>
              </a:rPr>
              <a:t>Gericht</a:t>
            </a:r>
            <a:r>
              <a:rPr lang="en-US" sz="1200" kern="1200" dirty="0">
                <a:solidFill>
                  <a:schemeClr val="tx1"/>
                </a:solidFill>
                <a:effectLst/>
                <a:latin typeface="+mn-lt"/>
                <a:ea typeface="+mn-ea"/>
                <a:cs typeface="+mn-cs"/>
              </a:rPr>
              <a:t> [1293] Kuchen [4381] Laden [1675] </a:t>
            </a:r>
            <a:r>
              <a:rPr lang="en-US" sz="1200" kern="1200" dirty="0" err="1">
                <a:solidFill>
                  <a:schemeClr val="tx1"/>
                </a:solidFill>
                <a:effectLst/>
                <a:latin typeface="+mn-lt"/>
                <a:ea typeface="+mn-ea"/>
                <a:cs typeface="+mn-cs"/>
              </a:rPr>
              <a:t>Weihnachten</a:t>
            </a:r>
            <a:r>
              <a:rPr lang="en-US" sz="1200" kern="1200" dirty="0">
                <a:solidFill>
                  <a:schemeClr val="tx1"/>
                </a:solidFill>
                <a:effectLst/>
                <a:latin typeface="+mn-lt"/>
                <a:ea typeface="+mn-ea"/>
                <a:cs typeface="+mn-cs"/>
              </a:rPr>
              <a:t> [2971] </a:t>
            </a:r>
            <a:r>
              <a:rPr lang="en-US" sz="1200" kern="1200" dirty="0" err="1">
                <a:solidFill>
                  <a:schemeClr val="tx1"/>
                </a:solidFill>
                <a:effectLst/>
                <a:latin typeface="+mn-lt"/>
                <a:ea typeface="+mn-ea"/>
                <a:cs typeface="+mn-cs"/>
              </a:rPr>
              <a:t>günstig</a:t>
            </a:r>
            <a:r>
              <a:rPr lang="en-US" sz="1200" kern="1200" dirty="0">
                <a:solidFill>
                  <a:schemeClr val="tx1"/>
                </a:solidFill>
                <a:effectLst/>
                <a:latin typeface="+mn-lt"/>
                <a:ea typeface="+mn-ea"/>
                <a:cs typeface="+mn-cs"/>
              </a:rPr>
              <a:t> [1526] ab [544]</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beobachten [697] entdecken [743] unterstützen [760] Bewegung [709] Chemie [486] Forscher [1246] Moment [348] Tourist [1318] Wissenschaftler [1522] historisch [901] als3 [22] bevor [537] nachdem [528]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8.3.1.6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Baum [1013] Feld [834] Gebäude [1316] Nähe [918] Seite</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[197] Teil [198] Universität [415] bekannt [319] aus</a:t>
            </a:r>
            <a:r>
              <a:rPr lang="de-DE" sz="1200" kern="1200" baseline="300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[37] hinter [269] neben [266] vor</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[50]</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1" dirty="0"/>
              <a:t> </a:t>
            </a:r>
            <a:r>
              <a:rPr lang="en-GB" b="0" dirty="0"/>
              <a:t>practise written comprehension of </a:t>
            </a:r>
            <a:r>
              <a:rPr lang="en-GB" b="0" i="1" dirty="0" err="1"/>
              <a:t>jeder</a:t>
            </a:r>
            <a:r>
              <a:rPr lang="en-GB" b="0" i="1" dirty="0"/>
              <a:t>/</a:t>
            </a:r>
            <a:r>
              <a:rPr lang="en-GB" b="0" i="1" dirty="0" err="1"/>
              <a:t>jeden</a:t>
            </a:r>
            <a:r>
              <a:rPr lang="en-GB" b="0" i="1" dirty="0"/>
              <a:t>/</a:t>
            </a:r>
            <a:r>
              <a:rPr lang="en-GB" b="0" i="1" dirty="0" err="1"/>
              <a:t>jedes</a:t>
            </a:r>
            <a:r>
              <a:rPr lang="en-GB" b="0" i="1" dirty="0"/>
              <a:t> </a:t>
            </a:r>
            <a:r>
              <a:rPr lang="en-GB" b="0" dirty="0"/>
              <a:t>and </a:t>
            </a:r>
            <a:r>
              <a:rPr lang="en-GB" b="0" i="1" dirty="0" err="1"/>
              <a:t>alle</a:t>
            </a:r>
            <a:r>
              <a:rPr lang="en-GB" b="0" dirty="0"/>
              <a:t>.</a:t>
            </a:r>
            <a:br>
              <a:rPr lang="en-GB" dirty="0"/>
            </a:br>
            <a:br>
              <a:rPr lang="en-GB" dirty="0"/>
            </a:br>
            <a:r>
              <a:rPr lang="en-GB" b="1" dirty="0"/>
              <a:t>Procedure:</a:t>
            </a:r>
            <a:br>
              <a:rPr lang="en-GB" dirty="0"/>
            </a:br>
            <a:r>
              <a:rPr lang="en-GB" dirty="0"/>
              <a:t>1. Students read the text, scaffold if necessary.</a:t>
            </a:r>
          </a:p>
          <a:p>
            <a:r>
              <a:rPr lang="en-GB" dirty="0"/>
              <a:t>2. Elicit item 1 – students select </a:t>
            </a:r>
            <a:r>
              <a:rPr lang="en-GB" dirty="0" err="1"/>
              <a:t>jeder</a:t>
            </a:r>
            <a:r>
              <a:rPr lang="en-GB" dirty="0"/>
              <a:t>, </a:t>
            </a:r>
            <a:r>
              <a:rPr lang="en-GB" dirty="0" err="1"/>
              <a:t>jeden</a:t>
            </a:r>
            <a:r>
              <a:rPr lang="en-GB" dirty="0"/>
              <a:t>, </a:t>
            </a:r>
            <a:r>
              <a:rPr lang="en-GB" dirty="0" err="1"/>
              <a:t>jede</a:t>
            </a:r>
            <a:r>
              <a:rPr lang="en-GB" dirty="0"/>
              <a:t>, </a:t>
            </a:r>
            <a:r>
              <a:rPr lang="en-GB" dirty="0" err="1"/>
              <a:t>jedes</a:t>
            </a:r>
            <a:r>
              <a:rPr lang="en-GB" dirty="0"/>
              <a:t> or alle as appropriate. </a:t>
            </a:r>
          </a:p>
          <a:p>
            <a:r>
              <a:rPr lang="en-GB" dirty="0"/>
              <a:t>3. Click to bring up answer.</a:t>
            </a:r>
          </a:p>
          <a:p>
            <a:r>
              <a:rPr lang="en-GB" dirty="0"/>
              <a:t>4. Continue for items 2-11. For more advanced classes, students fill in all the items, before going over it in the plenary.</a:t>
            </a:r>
          </a:p>
          <a:p>
            <a:r>
              <a:rPr lang="en-GB" dirty="0"/>
              <a:t>5. Click for a bubble to explain the use of </a:t>
            </a:r>
            <a:r>
              <a:rPr lang="en-GB" dirty="0" err="1"/>
              <a:t>ganz</a:t>
            </a:r>
            <a:r>
              <a:rPr lang="en-GB" dirty="0"/>
              <a:t>, click again to disappear. </a:t>
            </a:r>
          </a:p>
          <a:p>
            <a:r>
              <a:rPr lang="en-GB" dirty="0"/>
              <a:t>6. Click for another bubble to explain </a:t>
            </a:r>
            <a:r>
              <a:rPr lang="en-GB" dirty="0" err="1"/>
              <a:t>aus</a:t>
            </a:r>
            <a:r>
              <a:rPr lang="en-GB" dirty="0"/>
              <a:t> </a:t>
            </a:r>
            <a:r>
              <a:rPr lang="en-GB" dirty="0" err="1"/>
              <a:t>Holz</a:t>
            </a:r>
            <a:r>
              <a:rPr lang="en-GB" dirty="0"/>
              <a:t> and </a:t>
            </a:r>
            <a:r>
              <a:rPr lang="en-GB" dirty="0" err="1"/>
              <a:t>aus</a:t>
            </a:r>
            <a:r>
              <a:rPr lang="en-GB" dirty="0"/>
              <a:t> Deutschland/ der </a:t>
            </a:r>
            <a:r>
              <a:rPr lang="en-GB" dirty="0" err="1"/>
              <a:t>ganzen</a:t>
            </a:r>
            <a:r>
              <a:rPr lang="en-GB" dirty="0"/>
              <a:t> Welt. Click again to disappear.</a:t>
            </a:r>
          </a:p>
          <a:p>
            <a:r>
              <a:rPr lang="en-GB" dirty="0"/>
              <a:t>7. Explain the ab </a:t>
            </a:r>
            <a:r>
              <a:rPr lang="en-GB" dirty="0" err="1"/>
              <a:t>Dezember</a:t>
            </a:r>
            <a:r>
              <a:rPr lang="en-GB" dirty="0"/>
              <a:t> meaning from also – no bubble as enough pop-up bubbles for one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and/or cognates (1 is the most frequent word in German): </a:t>
            </a:r>
            <a:br>
              <a:rPr lang="en-GB" baseline="0" dirty="0"/>
            </a:br>
            <a:r>
              <a:rPr lang="en-GB" b="0" baseline="0" dirty="0" err="1"/>
              <a:t>Händler</a:t>
            </a:r>
            <a:r>
              <a:rPr lang="en-GB" b="0" baseline="0" dirty="0"/>
              <a:t> [2672] Bayern [624] </a:t>
            </a:r>
            <a:r>
              <a:rPr lang="en-GB" b="0" baseline="0" dirty="0" err="1"/>
              <a:t>dorthin</a:t>
            </a:r>
            <a:r>
              <a:rPr lang="en-GB" b="0" baseline="0" dirty="0"/>
              <a:t> [2599] </a:t>
            </a:r>
            <a:r>
              <a:rPr lang="en-GB" b="0" baseline="0" dirty="0" err="1"/>
              <a:t>hin</a:t>
            </a:r>
            <a:r>
              <a:rPr lang="en-GB" b="0" baseline="0" dirty="0"/>
              <a:t> [712]  </a:t>
            </a:r>
            <a:r>
              <a:rPr lang="en-GB" b="0" baseline="0" dirty="0" err="1"/>
              <a:t>dritt</a:t>
            </a:r>
            <a:r>
              <a:rPr lang="en-GB" b="0" baseline="0" dirty="0"/>
              <a:t>- [&gt;5009]  </a:t>
            </a:r>
            <a:r>
              <a:rPr lang="en-GB" b="0" baseline="0" dirty="0" err="1"/>
              <a:t>Weg</a:t>
            </a:r>
            <a:r>
              <a:rPr lang="en-GB" b="0"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further written comprehension of </a:t>
            </a:r>
            <a:r>
              <a:rPr lang="en-GB" b="0" i="1" dirty="0" err="1"/>
              <a:t>jed</a:t>
            </a:r>
            <a:r>
              <a:rPr lang="en-GB" b="0" i="1" dirty="0"/>
              <a:t>- alle, </a:t>
            </a:r>
            <a:r>
              <a:rPr lang="en-GB" b="0" i="1" dirty="0" err="1"/>
              <a:t>ganz</a:t>
            </a:r>
            <a:r>
              <a:rPr lang="en-GB" b="0" i="1" dirty="0"/>
              <a:t>, ab</a:t>
            </a:r>
            <a:r>
              <a:rPr lang="en-GB" b="0" dirty="0"/>
              <a:t>, and </a:t>
            </a:r>
            <a:r>
              <a:rPr lang="en-GB" b="0" i="1" dirty="0" err="1"/>
              <a:t>aus</a:t>
            </a:r>
            <a:r>
              <a:rPr lang="en-GB" b="0" dirty="0" err="1"/>
              <a:t>.</a:t>
            </a:r>
            <a:r>
              <a:rPr lang="en-GB" b="0" dirty="0"/>
              <a:t> The text from the previous slide is copied at the top for ease of reference. </a:t>
            </a:r>
            <a:br>
              <a:rPr lang="en-GB" dirty="0"/>
            </a:br>
            <a:br>
              <a:rPr lang="en-GB" dirty="0"/>
            </a:br>
            <a:r>
              <a:rPr lang="en-GB" b="1" dirty="0"/>
              <a:t>Procedure:</a:t>
            </a:r>
            <a:br>
              <a:rPr lang="en-GB" dirty="0"/>
            </a:br>
            <a:r>
              <a:rPr lang="en-GB" dirty="0"/>
              <a:t>1. Students translate short phrases 1-18.</a:t>
            </a:r>
          </a:p>
          <a:p>
            <a:r>
              <a:rPr lang="en-GB" dirty="0"/>
              <a:t>2. Click to reveal answers one by one.</a:t>
            </a:r>
          </a:p>
          <a:p>
            <a:r>
              <a:rPr lang="en-GB" dirty="0"/>
              <a:t>3. When you come to items 3 and 4, the next click will bring up a bubble asking the difference between the two. Elicit that in German, 3 is singular so use </a:t>
            </a:r>
            <a:r>
              <a:rPr lang="en-GB" i="1" dirty="0" err="1"/>
              <a:t>jed</a:t>
            </a:r>
            <a:r>
              <a:rPr lang="en-GB" dirty="0"/>
              <a:t>-, 4 is plural so use </a:t>
            </a:r>
            <a:r>
              <a:rPr lang="en-GB" i="1" dirty="0"/>
              <a:t>alle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and/or cognates (1 is the most frequent word in German): </a:t>
            </a:r>
            <a:br>
              <a:rPr lang="en-GB" baseline="0" dirty="0"/>
            </a:br>
            <a:r>
              <a:rPr lang="en-GB" b="0" baseline="0" dirty="0" err="1"/>
              <a:t>Händler</a:t>
            </a:r>
            <a:r>
              <a:rPr lang="en-GB" b="0" baseline="0" dirty="0"/>
              <a:t> [2672] Bayern [624] </a:t>
            </a:r>
            <a:r>
              <a:rPr lang="en-GB" b="0" baseline="0" dirty="0" err="1"/>
              <a:t>dorthin</a:t>
            </a:r>
            <a:r>
              <a:rPr lang="en-GB" b="0" baseline="0" dirty="0"/>
              <a:t> [2599] </a:t>
            </a:r>
            <a:r>
              <a:rPr lang="en-GB" b="0" baseline="0" dirty="0" err="1"/>
              <a:t>hin</a:t>
            </a:r>
            <a:r>
              <a:rPr lang="en-GB" b="0" baseline="0" dirty="0"/>
              <a:t> [712]  </a:t>
            </a:r>
            <a:r>
              <a:rPr lang="en-GB" b="0" baseline="0" dirty="0" err="1"/>
              <a:t>dritt</a:t>
            </a:r>
            <a:r>
              <a:rPr lang="en-GB" b="0" baseline="0" dirty="0"/>
              <a:t>- [&gt;5009]  </a:t>
            </a:r>
            <a:r>
              <a:rPr lang="en-GB" b="0" baseline="0" dirty="0" err="1"/>
              <a:t>Weg</a:t>
            </a:r>
            <a:r>
              <a:rPr lang="en-GB" b="0"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911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VERSION</a:t>
            </a:r>
            <a:br>
              <a:rPr lang="en-GB" b="1" dirty="0"/>
            </a:br>
            <a:r>
              <a:rPr lang="en-GB" b="1" dirty="0"/>
              <a:t>Timing: </a:t>
            </a:r>
            <a:r>
              <a:rPr lang="en-GB" b="0" dirty="0"/>
              <a:t>10 minutes (two slides)</a:t>
            </a:r>
            <a:br>
              <a:rPr lang="en-GB" b="0" dirty="0"/>
            </a:br>
            <a:r>
              <a:rPr lang="en-US"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Note:  There are two versions of this </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activity; this is the more challenging version where students must translate the whole sentence. For a more supported version, see slides 14-15.</a:t>
            </a:r>
          </a:p>
          <a:p>
            <a:br>
              <a:rPr lang="en-GB" b="1" dirty="0"/>
            </a:br>
            <a:r>
              <a:rPr lang="en-GB" b="1" dirty="0"/>
              <a:t>Aim: </a:t>
            </a:r>
            <a:r>
              <a:rPr lang="en-GB" b="0" dirty="0"/>
              <a:t>to model the more challenging version of the writing activity.</a:t>
            </a:r>
            <a:br>
              <a:rPr lang="en-GB" dirty="0"/>
            </a:br>
            <a:br>
              <a:rPr lang="en-GB" dirty="0"/>
            </a:br>
            <a:r>
              <a:rPr lang="en-GB" b="1" dirty="0"/>
              <a:t>Procedure:</a:t>
            </a:r>
            <a:br>
              <a:rPr lang="en-GB" dirty="0"/>
            </a:br>
            <a:r>
              <a:rPr lang="en-GB" dirty="0"/>
              <a:t>1. Ensure that students understand the scenario and the task.</a:t>
            </a:r>
          </a:p>
          <a:p>
            <a:r>
              <a:rPr lang="en-GB" dirty="0"/>
              <a:t>2. Learners then translate full sentences 1-8 (the example here is number 1) into German, focusing in particular on the correct forms of </a:t>
            </a:r>
            <a:r>
              <a:rPr lang="en-GB" i="1" dirty="0" err="1"/>
              <a:t>jed</a:t>
            </a:r>
            <a:r>
              <a:rPr lang="en-GB" i="1" dirty="0"/>
              <a:t>-, dies- </a:t>
            </a:r>
            <a:r>
              <a:rPr lang="en-GB" dirty="0"/>
              <a:t>and </a:t>
            </a:r>
            <a:r>
              <a:rPr lang="en-GB" i="1" dirty="0"/>
              <a:t>welch</a:t>
            </a:r>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written production of the R1(nominative) and R2(accusative) forms of the determiners </a:t>
            </a:r>
            <a:r>
              <a:rPr lang="en-GB" b="0" i="1" dirty="0" err="1"/>
              <a:t>jed</a:t>
            </a:r>
            <a:r>
              <a:rPr lang="en-GB" b="0" i="1" dirty="0"/>
              <a:t>-, dies-, welch-</a:t>
            </a:r>
            <a:r>
              <a:rPr lang="en-GB" b="0" dirty="0"/>
              <a:t>, and other previously taught language.</a:t>
            </a:r>
            <a:br>
              <a:rPr lang="en-GB" dirty="0"/>
            </a:br>
            <a:br>
              <a:rPr lang="en-GB" dirty="0"/>
            </a:br>
            <a:r>
              <a:rPr lang="en-GB" b="1" dirty="0"/>
              <a:t>Procedure:</a:t>
            </a:r>
            <a:br>
              <a:rPr lang="en-GB" dirty="0"/>
            </a:br>
            <a:r>
              <a:rPr lang="en-GB" dirty="0"/>
              <a:t>1. Students complete the activity as modelled on the previous slide.</a:t>
            </a:r>
            <a:br>
              <a:rPr lang="en-GB" dirty="0"/>
            </a:br>
            <a:r>
              <a:rPr lang="en-GB" dirty="0"/>
              <a:t>2. Elicit student responses orally and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u="none" dirty="0" err="1"/>
              <a:t>Diesen</a:t>
            </a:r>
            <a:r>
              <a:rPr lang="en-GB" b="0" u="none" dirty="0"/>
              <a:t> Laden </a:t>
            </a:r>
            <a:r>
              <a:rPr lang="en-GB" b="0" u="none" dirty="0" err="1"/>
              <a:t>möchte</a:t>
            </a:r>
            <a:r>
              <a:rPr lang="en-GB" b="0" u="none" dirty="0"/>
              <a:t> ich </a:t>
            </a:r>
            <a:r>
              <a:rPr lang="en-GB" b="0" u="none" dirty="0" err="1"/>
              <a:t>besuchen</a:t>
            </a:r>
            <a:r>
              <a:rPr lang="en-GB" b="0" u="none"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u="none" dirty="0"/>
              <a:t>Alle </a:t>
            </a:r>
            <a:r>
              <a:rPr lang="en-GB" b="0" u="none" dirty="0" err="1"/>
              <a:t>Forscher</a:t>
            </a:r>
            <a:r>
              <a:rPr lang="en-GB" b="0" u="none" dirty="0"/>
              <a:t> </a:t>
            </a:r>
            <a:r>
              <a:rPr lang="en-GB" b="0" u="none" dirty="0" err="1"/>
              <a:t>sagen</a:t>
            </a:r>
            <a:r>
              <a:rPr lang="en-GB" b="0" u="none" dirty="0"/>
              <a:t>, Lebkuchen </a:t>
            </a:r>
            <a:r>
              <a:rPr lang="en-GB" b="0" u="none" dirty="0" err="1"/>
              <a:t>sind</a:t>
            </a:r>
            <a:r>
              <a:rPr lang="en-GB" b="0" u="none" dirty="0"/>
              <a:t> </a:t>
            </a:r>
            <a:r>
              <a:rPr lang="en-GB" b="0" u="none" dirty="0" err="1"/>
              <a:t>gesund</a:t>
            </a:r>
            <a:r>
              <a:rPr lang="en-GB" b="0" u="none"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Welche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Wissenschaftler</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sagen</a:t>
            </a:r>
            <a:r>
              <a:rPr lang="en-US" sz="1800" b="0" i="0" u="none" strike="noStrike" kern="1200" dirty="0">
                <a:solidFill>
                  <a:srgbClr val="1F4E79"/>
                </a:solidFill>
                <a:effectLst/>
                <a:latin typeface="Century Gothic" panose="020B0502020202020204" pitchFamily="34" charset="0"/>
              </a:rPr>
              <a:t>, es </a:t>
            </a:r>
            <a:r>
              <a:rPr lang="en-US" sz="1800" b="0" i="0" u="none" strike="noStrike" kern="1200" dirty="0" err="1">
                <a:solidFill>
                  <a:srgbClr val="1F4E79"/>
                </a:solidFill>
                <a:effectLst/>
                <a:latin typeface="Century Gothic" panose="020B0502020202020204" pitchFamily="34" charset="0"/>
              </a:rPr>
              <a:t>gibt</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Chemie</a:t>
            </a:r>
            <a:r>
              <a:rPr lang="en-US" sz="1800" b="0" i="0" u="none" strike="noStrike" kern="1200" dirty="0">
                <a:solidFill>
                  <a:srgbClr val="1F4E79"/>
                </a:solidFill>
                <a:effectLst/>
                <a:latin typeface="Century Gothic" panose="020B0502020202020204" pitchFamily="34" charset="0"/>
              </a:rPr>
              <a:t> in Lebkuchen?</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Ich </a:t>
            </a:r>
            <a:r>
              <a:rPr lang="en-US" sz="1800" b="0" i="0" u="none" strike="noStrike" kern="1200" dirty="0" err="1">
                <a:solidFill>
                  <a:srgbClr val="1F4E79"/>
                </a:solidFill>
                <a:effectLst/>
                <a:latin typeface="Century Gothic" panose="020B0502020202020204" pitchFamily="34" charset="0"/>
              </a:rPr>
              <a:t>möchte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jeden</a:t>
            </a:r>
            <a:r>
              <a:rPr lang="en-US" sz="1800" b="0" i="0" u="none" strike="noStrike" kern="1200" dirty="0">
                <a:solidFill>
                  <a:srgbClr val="1F4E79"/>
                </a:solidFill>
                <a:effectLst/>
                <a:latin typeface="Century Gothic" panose="020B0502020202020204" pitchFamily="34" charset="0"/>
              </a:rPr>
              <a:t> Kuchen </a:t>
            </a:r>
            <a:r>
              <a:rPr lang="en-US" sz="1800" b="0" i="0" u="none" strike="noStrike" kern="1200" dirty="0" err="1">
                <a:solidFill>
                  <a:srgbClr val="1F4E79"/>
                </a:solidFill>
                <a:effectLst/>
                <a:latin typeface="Century Gothic" panose="020B0502020202020204" pitchFamily="34" charset="0"/>
              </a:rPr>
              <a:t>probieren</a:t>
            </a:r>
            <a:r>
              <a:rPr lang="en-US" sz="1800" b="0" i="0" u="none" strike="noStrike" kern="1200" dirty="0">
                <a:solidFill>
                  <a:srgbClr val="1F4E79"/>
                </a:solidFill>
                <a:effectLst/>
                <a:latin typeface="Century Gothic" panose="020B0502020202020204" pitchFamily="34" charset="0"/>
              </a:rPr>
              <a:t>! </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Jedes</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traditionelle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Weihnachtsgeschenk</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hier</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ist</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günstig</a:t>
            </a:r>
            <a:r>
              <a:rPr lang="en-US" sz="1800" b="0" i="0" u="none" strike="noStrike" kern="1200" dirty="0">
                <a:solidFill>
                  <a:srgbClr val="1F4E79"/>
                </a:solidFill>
                <a:effectLst/>
                <a:latin typeface="Century Gothic" panose="020B0502020202020204" pitchFamily="34" charset="0"/>
              </a:rPr>
              <a:t>. </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Welchen</a:t>
            </a:r>
            <a:r>
              <a:rPr lang="en-US" sz="1800" b="0" i="0" u="none" strike="noStrike" kern="1200" dirty="0">
                <a:solidFill>
                  <a:srgbClr val="1F4E79"/>
                </a:solidFill>
                <a:effectLst/>
                <a:latin typeface="Century Gothic" panose="020B0502020202020204" pitchFamily="34" charset="0"/>
              </a:rPr>
              <a:t> Glühwein </a:t>
            </a:r>
            <a:r>
              <a:rPr lang="en-US" sz="1800" b="0" i="0" u="none" strike="noStrike" kern="1200" dirty="0" err="1">
                <a:solidFill>
                  <a:srgbClr val="1F4E79"/>
                </a:solidFill>
                <a:effectLst/>
                <a:latin typeface="Century Gothic" panose="020B0502020202020204" pitchFamily="34" charset="0"/>
              </a:rPr>
              <a:t>möchtest</a:t>
            </a:r>
            <a:r>
              <a:rPr lang="en-US" sz="1800" b="0" i="0" u="none" strike="noStrike" kern="1200" dirty="0">
                <a:solidFill>
                  <a:srgbClr val="1F4E79"/>
                </a:solidFill>
                <a:effectLst/>
                <a:latin typeface="Century Gothic" panose="020B0502020202020204" pitchFamily="34" charset="0"/>
              </a:rPr>
              <a:t> du </a:t>
            </a:r>
            <a:r>
              <a:rPr lang="en-US" sz="1800" b="0" i="0" u="none" strike="noStrike" kern="1200" dirty="0" err="1">
                <a:solidFill>
                  <a:srgbClr val="1F4E79"/>
                </a:solidFill>
                <a:effectLst/>
                <a:latin typeface="Century Gothic" panose="020B0502020202020204" pitchFamily="34" charset="0"/>
              </a:rPr>
              <a:t>genießen</a:t>
            </a:r>
            <a:r>
              <a:rPr lang="en-US" sz="1800" b="0" i="0" u="none" strike="noStrike" kern="1200" dirty="0">
                <a:solidFill>
                  <a:srgbClr val="1F4E79"/>
                </a:solidFill>
                <a:effectLst/>
                <a:latin typeface="Century Gothic" panose="020B0502020202020204" pitchFamily="34" charset="0"/>
              </a:rPr>
              <a:t>?</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Alle </a:t>
            </a:r>
            <a:r>
              <a:rPr lang="en-US" sz="1800" b="0" i="0" u="none" strike="noStrike" kern="1200" dirty="0" err="1">
                <a:solidFill>
                  <a:srgbClr val="1F4E79"/>
                </a:solidFill>
                <a:effectLst/>
                <a:latin typeface="Century Gothic" panose="020B0502020202020204" pitchFamily="34" charset="0"/>
              </a:rPr>
              <a:t>Gerichte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sind</a:t>
            </a:r>
            <a:r>
              <a:rPr lang="en-US" sz="1800" b="0" i="0" u="none" strike="noStrike" kern="1200" dirty="0">
                <a:solidFill>
                  <a:srgbClr val="1F4E79"/>
                </a:solidFill>
                <a:effectLst/>
                <a:latin typeface="Century Gothic" panose="020B0502020202020204" pitchFamily="34" charset="0"/>
              </a:rPr>
              <a:t> so </a:t>
            </a:r>
            <a:r>
              <a:rPr lang="en-US" sz="1800" b="0" i="0" u="none" strike="noStrike" kern="1200" dirty="0" err="1">
                <a:solidFill>
                  <a:srgbClr val="1F4E79"/>
                </a:solidFill>
                <a:effectLst/>
                <a:latin typeface="Century Gothic" panose="020B0502020202020204" pitchFamily="34" charset="0"/>
              </a:rPr>
              <a:t>lecker</a:t>
            </a:r>
            <a:r>
              <a:rPr lang="en-US" sz="1800" b="0" i="0" u="none" strike="noStrike" kern="1200" dirty="0">
                <a:solidFill>
                  <a:srgbClr val="1F4E79"/>
                </a:solidFill>
                <a:effectLst/>
                <a:latin typeface="Century Gothic" panose="020B0502020202020204" pitchFamily="34" charset="0"/>
              </a:rPr>
              <a:t>!</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Dieser </a:t>
            </a:r>
            <a:r>
              <a:rPr lang="en-US" sz="1800" b="0" i="0" u="none" strike="noStrike" kern="1200" dirty="0" err="1">
                <a:solidFill>
                  <a:srgbClr val="1F4E79"/>
                </a:solidFill>
                <a:effectLst/>
                <a:latin typeface="Century Gothic" panose="020B0502020202020204" pitchFamily="34" charset="0"/>
              </a:rPr>
              <a:t>Punschbetrieb</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ist</a:t>
            </a:r>
            <a:r>
              <a:rPr lang="en-US" sz="1800" b="0" i="0" u="none" strike="noStrike" kern="1200" dirty="0">
                <a:solidFill>
                  <a:srgbClr val="1F4E79"/>
                </a:solidFill>
                <a:effectLst/>
                <a:latin typeface="Century Gothic" panose="020B0502020202020204" pitchFamily="34" charset="0"/>
              </a:rPr>
              <a:t> in der </a:t>
            </a:r>
            <a:r>
              <a:rPr lang="en-US" sz="1800" b="0" i="0" u="none" strike="noStrike" kern="1200" dirty="0" err="1">
                <a:solidFill>
                  <a:srgbClr val="1F4E79"/>
                </a:solidFill>
                <a:effectLst/>
                <a:latin typeface="Century Gothic" panose="020B0502020202020204" pitchFamily="34" charset="0"/>
              </a:rPr>
              <a:t>Nähe</a:t>
            </a:r>
            <a:r>
              <a:rPr lang="en-US" sz="1800" b="0" i="0" u="none" strike="noStrike" kern="1200" dirty="0">
                <a:solidFill>
                  <a:srgbClr val="1F4E79"/>
                </a:solidFill>
                <a:effectLst/>
                <a:latin typeface="Century Gothic" panose="020B0502020202020204" pitchFamily="34" charset="0"/>
              </a:rPr>
              <a:t> von der Universität.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70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LESS CHALLENGING VERSION</a:t>
            </a:r>
            <a:br>
              <a:rPr lang="en-GB" b="1" dirty="0"/>
            </a:br>
            <a:r>
              <a:rPr lang="en-GB" b="1" dirty="0"/>
              <a:t>Timing: </a:t>
            </a:r>
            <a:r>
              <a:rPr lang="en-GB" b="0" dirty="0"/>
              <a:t>10 minutes (two slides)</a:t>
            </a:r>
            <a:br>
              <a:rPr lang="en-GB" b="0" dirty="0"/>
            </a:br>
            <a:r>
              <a:rPr lang="en-US"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Note:  There are two versions of this </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activity; this is the less challenging version where students must only translate the noun phrase and the rest of the sentence is provided. For a more challenging version, see slides 12-13.</a:t>
            </a:r>
          </a:p>
          <a:p>
            <a:br>
              <a:rPr lang="en-GB" b="1" dirty="0"/>
            </a:br>
            <a:r>
              <a:rPr lang="en-GB" b="1" dirty="0"/>
              <a:t>Aim: </a:t>
            </a:r>
            <a:r>
              <a:rPr lang="en-GB" b="0" dirty="0"/>
              <a:t>to model the less challenging version of the task.</a:t>
            </a:r>
            <a:br>
              <a:rPr lang="en-GB" dirty="0"/>
            </a:br>
            <a:br>
              <a:rPr lang="en-GB" dirty="0"/>
            </a:br>
            <a:r>
              <a:rPr lang="en-GB" b="1" dirty="0"/>
              <a:t>Procedure:</a:t>
            </a:r>
            <a:br>
              <a:rPr lang="en-GB" dirty="0"/>
            </a:br>
            <a:r>
              <a:rPr lang="en-GB" dirty="0"/>
              <a:t>1. Ensure that students understand the scenario and the task.</a:t>
            </a:r>
          </a:p>
          <a:p>
            <a:r>
              <a:rPr lang="en-GB" dirty="0"/>
              <a:t>2. Learners then translate the phrases 1-8 (the example here is number 1) into German, focusing on the correct forms of </a:t>
            </a:r>
            <a:r>
              <a:rPr lang="en-GB" dirty="0" err="1"/>
              <a:t>jed</a:t>
            </a:r>
            <a:r>
              <a:rPr lang="en-GB" dirty="0"/>
              <a:t>-, dies- and welch-.</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LESS CHALLENGING VERSION</a:t>
            </a:r>
          </a:p>
          <a:p>
            <a:r>
              <a:rPr lang="en-GB" b="1" dirty="0"/>
              <a:t>Aim: </a:t>
            </a:r>
            <a:r>
              <a:rPr lang="en-GB" b="0" dirty="0"/>
              <a:t>to practise written production of the R1(nominative) and R2(accusative) forms of the determiners </a:t>
            </a:r>
            <a:r>
              <a:rPr lang="en-GB" b="0" i="1" dirty="0" err="1"/>
              <a:t>jed</a:t>
            </a:r>
            <a:r>
              <a:rPr lang="en-GB" b="0" i="1" dirty="0"/>
              <a:t>-, dies-, welch-</a:t>
            </a:r>
            <a:r>
              <a:rPr lang="en-GB" b="0" dirty="0"/>
              <a:t>, and other previously taught language.</a:t>
            </a:r>
            <a:br>
              <a:rPr lang="en-GB" dirty="0"/>
            </a:br>
            <a:br>
              <a:rPr lang="en-GB" dirty="0"/>
            </a:br>
            <a:r>
              <a:rPr lang="en-GB" b="1" dirty="0"/>
              <a:t>Procedure:</a:t>
            </a:r>
            <a:br>
              <a:rPr lang="en-GB" dirty="0"/>
            </a:br>
            <a:r>
              <a:rPr lang="en-GB" dirty="0"/>
              <a:t>1. Students complete the activity as modelled on the previous slide.</a:t>
            </a:r>
            <a:br>
              <a:rPr lang="en-GB" dirty="0"/>
            </a:br>
            <a:r>
              <a:rPr lang="en-GB" dirty="0"/>
              <a:t>2. Elicit student responses orally and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u="none" dirty="0" err="1"/>
              <a:t>Diesen</a:t>
            </a:r>
            <a:r>
              <a:rPr lang="en-GB" b="0" u="none" dirty="0"/>
              <a:t> Laden </a:t>
            </a:r>
            <a:r>
              <a:rPr lang="en-GB" b="0" u="none" dirty="0" err="1"/>
              <a:t>möchte</a:t>
            </a:r>
            <a:r>
              <a:rPr lang="en-GB" b="0" u="none" dirty="0"/>
              <a:t> ich </a:t>
            </a:r>
            <a:r>
              <a:rPr lang="en-GB" b="0" u="none" dirty="0" err="1"/>
              <a:t>besuchen</a:t>
            </a:r>
            <a:r>
              <a:rPr lang="en-GB" b="0" u="none"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u="none" dirty="0"/>
              <a:t>Alle </a:t>
            </a:r>
            <a:r>
              <a:rPr lang="en-GB" b="0" u="none" dirty="0" err="1"/>
              <a:t>Forscher</a:t>
            </a:r>
            <a:r>
              <a:rPr lang="en-GB" b="0" u="none" dirty="0"/>
              <a:t> </a:t>
            </a:r>
            <a:r>
              <a:rPr lang="en-GB" b="0" u="none" dirty="0" err="1"/>
              <a:t>sagen</a:t>
            </a:r>
            <a:r>
              <a:rPr lang="en-GB" b="0" u="none" dirty="0"/>
              <a:t>, Lebkuchen </a:t>
            </a:r>
            <a:r>
              <a:rPr lang="en-GB" b="0" u="none" dirty="0" err="1"/>
              <a:t>sind</a:t>
            </a:r>
            <a:r>
              <a:rPr lang="en-GB" b="0" u="none" dirty="0"/>
              <a:t> </a:t>
            </a:r>
            <a:r>
              <a:rPr lang="en-GB" b="0" u="none" dirty="0" err="1"/>
              <a:t>gesund</a:t>
            </a:r>
            <a:r>
              <a:rPr lang="en-GB" b="0" u="none"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Welche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Wissenschaftler</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sagen</a:t>
            </a:r>
            <a:r>
              <a:rPr lang="en-US" sz="1800" b="0" i="0" u="none" strike="noStrike" kern="1200" dirty="0">
                <a:solidFill>
                  <a:srgbClr val="1F4E79"/>
                </a:solidFill>
                <a:effectLst/>
                <a:latin typeface="Century Gothic" panose="020B0502020202020204" pitchFamily="34" charset="0"/>
              </a:rPr>
              <a:t>, es </a:t>
            </a:r>
            <a:r>
              <a:rPr lang="en-US" sz="1800" b="0" i="0" u="none" strike="noStrike" kern="1200" dirty="0" err="1">
                <a:solidFill>
                  <a:srgbClr val="1F4E79"/>
                </a:solidFill>
                <a:effectLst/>
                <a:latin typeface="Century Gothic" panose="020B0502020202020204" pitchFamily="34" charset="0"/>
              </a:rPr>
              <a:t>gibt</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Chemie</a:t>
            </a:r>
            <a:r>
              <a:rPr lang="en-US" sz="1800" b="0" i="0" u="none" strike="noStrike" kern="1200" dirty="0">
                <a:solidFill>
                  <a:srgbClr val="1F4E79"/>
                </a:solidFill>
                <a:effectLst/>
                <a:latin typeface="Century Gothic" panose="020B0502020202020204" pitchFamily="34" charset="0"/>
              </a:rPr>
              <a:t> in Lebkuchen?</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Ich </a:t>
            </a:r>
            <a:r>
              <a:rPr lang="en-US" sz="1800" b="0" i="0" u="none" strike="noStrike" kern="1200" dirty="0" err="1">
                <a:solidFill>
                  <a:srgbClr val="1F4E79"/>
                </a:solidFill>
                <a:effectLst/>
                <a:latin typeface="Century Gothic" panose="020B0502020202020204" pitchFamily="34" charset="0"/>
              </a:rPr>
              <a:t>möchte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jeden</a:t>
            </a:r>
            <a:r>
              <a:rPr lang="en-US" sz="1800" b="0" i="0" u="none" strike="noStrike" kern="1200" dirty="0">
                <a:solidFill>
                  <a:srgbClr val="1F4E79"/>
                </a:solidFill>
                <a:effectLst/>
                <a:latin typeface="Century Gothic" panose="020B0502020202020204" pitchFamily="34" charset="0"/>
              </a:rPr>
              <a:t> Kuchen </a:t>
            </a:r>
            <a:r>
              <a:rPr lang="en-US" sz="1800" b="0" i="0" u="none" strike="noStrike" kern="1200" dirty="0" err="1">
                <a:solidFill>
                  <a:srgbClr val="1F4E79"/>
                </a:solidFill>
                <a:effectLst/>
                <a:latin typeface="Century Gothic" panose="020B0502020202020204" pitchFamily="34" charset="0"/>
              </a:rPr>
              <a:t>probieren</a:t>
            </a:r>
            <a:r>
              <a:rPr lang="en-US" sz="1800" b="0" i="0" u="none" strike="noStrike" kern="1200" dirty="0">
                <a:solidFill>
                  <a:srgbClr val="1F4E79"/>
                </a:solidFill>
                <a:effectLst/>
                <a:latin typeface="Century Gothic" panose="020B0502020202020204" pitchFamily="34" charset="0"/>
              </a:rPr>
              <a:t>! </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Jedes</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traditionelle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Weihnachtsgeschenk</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hier</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ist</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günstig</a:t>
            </a:r>
            <a:r>
              <a:rPr lang="en-US" sz="1800" b="0" i="0" u="none" strike="noStrike" kern="1200" dirty="0">
                <a:solidFill>
                  <a:srgbClr val="1F4E79"/>
                </a:solidFill>
                <a:effectLst/>
                <a:latin typeface="Century Gothic" panose="020B0502020202020204" pitchFamily="34" charset="0"/>
              </a:rPr>
              <a:t>. </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err="1">
                <a:solidFill>
                  <a:srgbClr val="1F4E79"/>
                </a:solidFill>
                <a:effectLst/>
                <a:latin typeface="Century Gothic" panose="020B0502020202020204" pitchFamily="34" charset="0"/>
              </a:rPr>
              <a:t>Welchen</a:t>
            </a:r>
            <a:r>
              <a:rPr lang="en-US" sz="1800" b="0" i="0" u="none" strike="noStrike" kern="1200" dirty="0">
                <a:solidFill>
                  <a:srgbClr val="1F4E79"/>
                </a:solidFill>
                <a:effectLst/>
                <a:latin typeface="Century Gothic" panose="020B0502020202020204" pitchFamily="34" charset="0"/>
              </a:rPr>
              <a:t> Glühwein </a:t>
            </a:r>
            <a:r>
              <a:rPr lang="en-US" sz="1800" b="0" i="0" u="none" strike="noStrike" kern="1200" dirty="0" err="1">
                <a:solidFill>
                  <a:srgbClr val="1F4E79"/>
                </a:solidFill>
                <a:effectLst/>
                <a:latin typeface="Century Gothic" panose="020B0502020202020204" pitchFamily="34" charset="0"/>
              </a:rPr>
              <a:t>möchtest</a:t>
            </a:r>
            <a:r>
              <a:rPr lang="en-US" sz="1800" b="0" i="0" u="none" strike="noStrike" kern="1200" dirty="0">
                <a:solidFill>
                  <a:srgbClr val="1F4E79"/>
                </a:solidFill>
                <a:effectLst/>
                <a:latin typeface="Century Gothic" panose="020B0502020202020204" pitchFamily="34" charset="0"/>
              </a:rPr>
              <a:t> du </a:t>
            </a:r>
            <a:r>
              <a:rPr lang="en-US" sz="1800" b="0" i="0" u="none" strike="noStrike" kern="1200" dirty="0" err="1">
                <a:solidFill>
                  <a:srgbClr val="1F4E79"/>
                </a:solidFill>
                <a:effectLst/>
                <a:latin typeface="Century Gothic" panose="020B0502020202020204" pitchFamily="34" charset="0"/>
              </a:rPr>
              <a:t>genießen</a:t>
            </a:r>
            <a:r>
              <a:rPr lang="en-US" sz="1800" b="0" i="0" u="none" strike="noStrike" kern="1200" dirty="0">
                <a:solidFill>
                  <a:srgbClr val="1F4E79"/>
                </a:solidFill>
                <a:effectLst/>
                <a:latin typeface="Century Gothic" panose="020B0502020202020204" pitchFamily="34" charset="0"/>
              </a:rPr>
              <a:t>?</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Alle </a:t>
            </a:r>
            <a:r>
              <a:rPr lang="en-US" sz="1800" b="0" i="0" u="none" strike="noStrike" kern="1200" dirty="0" err="1">
                <a:solidFill>
                  <a:srgbClr val="1F4E79"/>
                </a:solidFill>
                <a:effectLst/>
                <a:latin typeface="Century Gothic" panose="020B0502020202020204" pitchFamily="34" charset="0"/>
              </a:rPr>
              <a:t>Gerichte</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sind</a:t>
            </a:r>
            <a:r>
              <a:rPr lang="en-US" sz="1800" b="0" i="0" u="none" strike="noStrike" kern="1200" dirty="0">
                <a:solidFill>
                  <a:srgbClr val="1F4E79"/>
                </a:solidFill>
                <a:effectLst/>
                <a:latin typeface="Century Gothic" panose="020B0502020202020204" pitchFamily="34" charset="0"/>
              </a:rPr>
              <a:t> so </a:t>
            </a:r>
            <a:r>
              <a:rPr lang="en-US" sz="1800" b="0" i="0" u="none" strike="noStrike" kern="1200" dirty="0" err="1">
                <a:solidFill>
                  <a:srgbClr val="1F4E79"/>
                </a:solidFill>
                <a:effectLst/>
                <a:latin typeface="Century Gothic" panose="020B0502020202020204" pitchFamily="34" charset="0"/>
              </a:rPr>
              <a:t>lecker</a:t>
            </a:r>
            <a:r>
              <a:rPr lang="en-US" sz="1800" b="0" i="0" u="none" strike="noStrike" kern="1200" dirty="0">
                <a:solidFill>
                  <a:srgbClr val="1F4E79"/>
                </a:solidFill>
                <a:effectLst/>
                <a:latin typeface="Century Gothic" panose="020B0502020202020204" pitchFamily="34" charset="0"/>
              </a:rPr>
              <a:t>!</a:t>
            </a:r>
            <a:endParaRPr lang="en-GB" sz="1800" b="0" i="0" u="none" strike="noStrike" kern="1200" dirty="0">
              <a:solidFill>
                <a:schemeClr val="tx1"/>
              </a:solidFill>
              <a:effectLst/>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i="0" u="none" strike="noStrike" kern="1200" dirty="0">
                <a:solidFill>
                  <a:srgbClr val="1F4E79"/>
                </a:solidFill>
                <a:effectLst/>
                <a:latin typeface="Century Gothic" panose="020B0502020202020204" pitchFamily="34" charset="0"/>
              </a:rPr>
              <a:t>Dieser </a:t>
            </a:r>
            <a:r>
              <a:rPr lang="en-US" sz="1800" b="0" i="0" u="none" strike="noStrike" kern="1200" dirty="0" err="1">
                <a:solidFill>
                  <a:srgbClr val="1F4E79"/>
                </a:solidFill>
                <a:effectLst/>
                <a:latin typeface="Century Gothic" panose="020B0502020202020204" pitchFamily="34" charset="0"/>
              </a:rPr>
              <a:t>Punschbetrieb</a:t>
            </a:r>
            <a:r>
              <a:rPr lang="en-US" sz="1800" b="0" i="0" u="none" strike="noStrike" kern="1200" dirty="0">
                <a:solidFill>
                  <a:srgbClr val="1F4E79"/>
                </a:solidFill>
                <a:effectLst/>
                <a:latin typeface="Century Gothic" panose="020B0502020202020204" pitchFamily="34" charset="0"/>
              </a:rPr>
              <a:t> </a:t>
            </a:r>
            <a:r>
              <a:rPr lang="en-US" sz="1800" b="0" i="0" u="none" strike="noStrike" kern="1200" dirty="0" err="1">
                <a:solidFill>
                  <a:srgbClr val="1F4E79"/>
                </a:solidFill>
                <a:effectLst/>
                <a:latin typeface="Century Gothic" panose="020B0502020202020204" pitchFamily="34" charset="0"/>
              </a:rPr>
              <a:t>ist</a:t>
            </a:r>
            <a:r>
              <a:rPr lang="en-US" sz="1800" b="0" i="0" u="none" strike="noStrike" kern="1200" dirty="0">
                <a:solidFill>
                  <a:srgbClr val="1F4E79"/>
                </a:solidFill>
                <a:effectLst/>
                <a:latin typeface="Century Gothic" panose="020B0502020202020204" pitchFamily="34" charset="0"/>
              </a:rPr>
              <a:t> in der </a:t>
            </a:r>
            <a:r>
              <a:rPr lang="en-US" sz="1800" b="0" i="0" u="none" strike="noStrike" kern="1200" dirty="0" err="1">
                <a:solidFill>
                  <a:srgbClr val="1F4E79"/>
                </a:solidFill>
                <a:effectLst/>
                <a:latin typeface="Century Gothic" panose="020B0502020202020204" pitchFamily="34" charset="0"/>
              </a:rPr>
              <a:t>Nähe</a:t>
            </a:r>
            <a:r>
              <a:rPr lang="en-US" sz="1800" b="0" i="0" u="none" strike="noStrike" kern="1200" dirty="0">
                <a:solidFill>
                  <a:srgbClr val="1F4E79"/>
                </a:solidFill>
                <a:effectLst/>
                <a:latin typeface="Century Gothic" panose="020B0502020202020204" pitchFamily="34" charset="0"/>
              </a:rPr>
              <a:t> von der Universität.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[-b] and contrast with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definite articles and determiners </a:t>
            </a:r>
            <a:r>
              <a:rPr lang="en-GB" sz="1200" b="0" dirty="0" err="1"/>
              <a:t>jed</a:t>
            </a:r>
            <a:r>
              <a:rPr lang="en-GB" sz="1200" b="0" dirty="0"/>
              <a:t>- and </a:t>
            </a:r>
            <a:r>
              <a:rPr lang="en-GB" sz="1200" b="0" dirty="0" err="1"/>
              <a:t>alle</a:t>
            </a:r>
            <a:r>
              <a:rPr lang="en-GB" sz="1200" b="0" dirty="0"/>
              <a:t>, dies- and the interrogative welch-</a:t>
            </a:r>
            <a:br>
              <a:rPr lang="en-GB" sz="1200" b="0" dirty="0"/>
            </a:br>
            <a:r>
              <a:rPr lang="en-GB" sz="1200" b="0" dirty="0"/>
              <a:t>Introduction of </a:t>
            </a:r>
            <a:r>
              <a:rPr lang="en-GB" sz="1200" b="0" dirty="0" err="1"/>
              <a:t>möcht</a:t>
            </a:r>
            <a:r>
              <a:rPr lang="en-GB" sz="1200" b="0" dirty="0"/>
              <a:t>- (singular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möchte</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möchtest</a:t>
            </a:r>
            <a:r>
              <a:rPr lang="en-US" sz="1200" kern="1200" dirty="0">
                <a:solidFill>
                  <a:schemeClr val="tx1"/>
                </a:solidFill>
                <a:effectLst/>
                <a:latin typeface="+mn-lt"/>
                <a:ea typeface="+mn-ea"/>
                <a:cs typeface="+mn-cs"/>
              </a:rPr>
              <a:t> er/</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möchte</a:t>
            </a:r>
            <a:r>
              <a:rPr lang="en-US" sz="1200" kern="1200" dirty="0">
                <a:solidFill>
                  <a:schemeClr val="tx1"/>
                </a:solidFill>
                <a:effectLst/>
                <a:latin typeface="+mn-lt"/>
                <a:ea typeface="+mn-ea"/>
                <a:cs typeface="+mn-cs"/>
              </a:rPr>
              <a:t> [mögen-168] </a:t>
            </a:r>
            <a:r>
              <a:rPr lang="en-US" sz="1200" kern="1200" dirty="0" err="1">
                <a:solidFill>
                  <a:schemeClr val="tx1"/>
                </a:solidFill>
                <a:effectLst/>
                <a:latin typeface="+mn-lt"/>
                <a:ea typeface="+mn-ea"/>
                <a:cs typeface="+mn-cs"/>
              </a:rPr>
              <a:t>auswählen</a:t>
            </a:r>
            <a:r>
              <a:rPr lang="en-US" sz="1200" kern="1200" dirty="0">
                <a:solidFill>
                  <a:schemeClr val="tx1"/>
                </a:solidFill>
                <a:effectLst/>
                <a:latin typeface="+mn-lt"/>
                <a:ea typeface="+mn-ea"/>
                <a:cs typeface="+mn-cs"/>
              </a:rPr>
              <a:t> [1884] </a:t>
            </a:r>
            <a:r>
              <a:rPr lang="en-US" sz="1200" kern="1200" dirty="0" err="1">
                <a:solidFill>
                  <a:schemeClr val="tx1"/>
                </a:solidFill>
                <a:effectLst/>
                <a:latin typeface="+mn-lt"/>
                <a:ea typeface="+mn-ea"/>
                <a:cs typeface="+mn-cs"/>
              </a:rPr>
              <a:t>genießen</a:t>
            </a:r>
            <a:r>
              <a:rPr lang="en-US" sz="1200" kern="1200" dirty="0">
                <a:solidFill>
                  <a:schemeClr val="tx1"/>
                </a:solidFill>
                <a:effectLst/>
                <a:latin typeface="+mn-lt"/>
                <a:ea typeface="+mn-ea"/>
                <a:cs typeface="+mn-cs"/>
              </a:rPr>
              <a:t> [1557] </a:t>
            </a:r>
            <a:r>
              <a:rPr lang="en-US" sz="1200" kern="1200" dirty="0" err="1">
                <a:solidFill>
                  <a:schemeClr val="tx1"/>
                </a:solidFill>
                <a:effectLst/>
                <a:latin typeface="+mn-lt"/>
                <a:ea typeface="+mn-ea"/>
                <a:cs typeface="+mn-cs"/>
              </a:rPr>
              <a:t>öffnen</a:t>
            </a:r>
            <a:r>
              <a:rPr lang="en-US" sz="1200" kern="1200" dirty="0">
                <a:solidFill>
                  <a:schemeClr val="tx1"/>
                </a:solidFill>
                <a:effectLst/>
                <a:latin typeface="+mn-lt"/>
                <a:ea typeface="+mn-ea"/>
                <a:cs typeface="+mn-cs"/>
              </a:rPr>
              <a:t> [508] </a:t>
            </a:r>
            <a:r>
              <a:rPr lang="en-US" sz="1200" kern="1200" dirty="0" err="1">
                <a:solidFill>
                  <a:schemeClr val="tx1"/>
                </a:solidFill>
                <a:effectLst/>
                <a:latin typeface="+mn-lt"/>
                <a:ea typeface="+mn-ea"/>
                <a:cs typeface="+mn-cs"/>
              </a:rPr>
              <a:t>probieren</a:t>
            </a:r>
            <a:r>
              <a:rPr lang="en-US" sz="1200" kern="1200" dirty="0">
                <a:solidFill>
                  <a:schemeClr val="tx1"/>
                </a:solidFill>
                <a:effectLst/>
                <a:latin typeface="+mn-lt"/>
                <a:ea typeface="+mn-ea"/>
                <a:cs typeface="+mn-cs"/>
              </a:rPr>
              <a:t> [2894] </a:t>
            </a:r>
            <a:r>
              <a:rPr lang="en-US" sz="1200" kern="1200" dirty="0" err="1">
                <a:solidFill>
                  <a:schemeClr val="tx1"/>
                </a:solidFill>
                <a:effectLst/>
                <a:latin typeface="+mn-lt"/>
                <a:ea typeface="+mn-ea"/>
                <a:cs typeface="+mn-cs"/>
              </a:rPr>
              <a:t>verkaufen</a:t>
            </a:r>
            <a:r>
              <a:rPr lang="en-US" sz="1200" kern="1200" dirty="0">
                <a:solidFill>
                  <a:schemeClr val="tx1"/>
                </a:solidFill>
                <a:effectLst/>
                <a:latin typeface="+mn-lt"/>
                <a:ea typeface="+mn-ea"/>
                <a:cs typeface="+mn-cs"/>
              </a:rPr>
              <a:t> [721] </a:t>
            </a:r>
            <a:r>
              <a:rPr lang="en-US" sz="1200" kern="1200" dirty="0" err="1">
                <a:solidFill>
                  <a:schemeClr val="tx1"/>
                </a:solidFill>
                <a:effectLst/>
                <a:latin typeface="+mn-lt"/>
                <a:ea typeface="+mn-ea"/>
                <a:cs typeface="+mn-cs"/>
              </a:rPr>
              <a:t>Betrieb</a:t>
            </a:r>
            <a:r>
              <a:rPr lang="en-US" sz="1200" kern="1200" dirty="0">
                <a:solidFill>
                  <a:schemeClr val="tx1"/>
                </a:solidFill>
                <a:effectLst/>
                <a:latin typeface="+mn-lt"/>
                <a:ea typeface="+mn-ea"/>
                <a:cs typeface="+mn-cs"/>
              </a:rPr>
              <a:t> [957] </a:t>
            </a:r>
            <a:r>
              <a:rPr lang="en-US" sz="1200" kern="1200" dirty="0" err="1">
                <a:solidFill>
                  <a:schemeClr val="tx1"/>
                </a:solidFill>
                <a:effectLst/>
                <a:latin typeface="+mn-lt"/>
                <a:ea typeface="+mn-ea"/>
                <a:cs typeface="+mn-cs"/>
              </a:rPr>
              <a:t>Gericht</a:t>
            </a:r>
            <a:r>
              <a:rPr lang="en-US" sz="1200" kern="1200" dirty="0">
                <a:solidFill>
                  <a:schemeClr val="tx1"/>
                </a:solidFill>
                <a:effectLst/>
                <a:latin typeface="+mn-lt"/>
                <a:ea typeface="+mn-ea"/>
                <a:cs typeface="+mn-cs"/>
              </a:rPr>
              <a:t> [1293] Kuchen [4381] Kunde [519] Laden [1675] </a:t>
            </a:r>
            <a:r>
              <a:rPr lang="en-US" sz="1200" kern="1200" dirty="0" err="1">
                <a:solidFill>
                  <a:schemeClr val="tx1"/>
                </a:solidFill>
                <a:effectLst/>
                <a:latin typeface="+mn-lt"/>
                <a:ea typeface="+mn-ea"/>
                <a:cs typeface="+mn-cs"/>
              </a:rPr>
              <a:t>Weihnachten</a:t>
            </a:r>
            <a:r>
              <a:rPr lang="en-US" sz="1200" kern="1200" dirty="0">
                <a:solidFill>
                  <a:schemeClr val="tx1"/>
                </a:solidFill>
                <a:effectLst/>
                <a:latin typeface="+mn-lt"/>
                <a:ea typeface="+mn-ea"/>
                <a:cs typeface="+mn-cs"/>
              </a:rPr>
              <a:t> [2971] </a:t>
            </a:r>
            <a:r>
              <a:rPr lang="en-US" sz="1200" kern="1200" dirty="0" err="1">
                <a:solidFill>
                  <a:schemeClr val="tx1"/>
                </a:solidFill>
                <a:effectLst/>
                <a:latin typeface="+mn-lt"/>
                <a:ea typeface="+mn-ea"/>
                <a:cs typeface="+mn-cs"/>
              </a:rPr>
              <a:t>günstig</a:t>
            </a:r>
            <a:r>
              <a:rPr lang="en-US" sz="1200" kern="1200" dirty="0">
                <a:solidFill>
                  <a:schemeClr val="tx1"/>
                </a:solidFill>
                <a:effectLst/>
                <a:latin typeface="+mn-lt"/>
                <a:ea typeface="+mn-ea"/>
                <a:cs typeface="+mn-cs"/>
              </a:rPr>
              <a:t> [1526] ab [544]</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beobachten [697] entdecken [743] unterstützen [760] Bewegung [709] Chemie [486] Forscher [1246] Moment [348] Tourist [1318] Wissenschaftler [1522] historisch [901] als3 [22] bevor [537] nachdem [528]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8.3.1.6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Baum [1013] Feld [834] Gebäude [1316] Nähe [918] Seite</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[197] Teil [198] Universität [415] bekannt [319] aus</a:t>
            </a:r>
            <a:r>
              <a:rPr lang="de-DE" sz="1200" kern="1200" baseline="300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[37] hinter [269] neben [266] vor</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[50]</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(eight slides)</a:t>
            </a:r>
            <a:br>
              <a:rPr lang="en-GB" dirty="0"/>
            </a:br>
            <a:br>
              <a:rPr lang="en-GB" b="1" dirty="0"/>
            </a:br>
            <a:r>
              <a:rPr lang="en-GB" b="1" dirty="0"/>
              <a:t>Aim: </a:t>
            </a:r>
            <a:r>
              <a:rPr lang="en-GB" b="0" dirty="0"/>
              <a:t>to practise pronunciation of the two German [b] SSC in full sentences; to practise comprehension of previously taught vocabulary in sentence contexts, combined with (glossed) unknown words.</a:t>
            </a:r>
            <a:br>
              <a:rPr lang="en-GB" dirty="0"/>
            </a:br>
            <a:br>
              <a:rPr lang="en-GB" dirty="0"/>
            </a:br>
            <a:r>
              <a:rPr lang="en-GB" b="1" dirty="0"/>
              <a:t>Procedure:</a:t>
            </a:r>
            <a:br>
              <a:rPr lang="en-GB" dirty="0"/>
            </a:br>
            <a:r>
              <a:rPr lang="en-GB" dirty="0"/>
              <a:t>1. Students pronounce the sentence aloud (timer optional).</a:t>
            </a:r>
          </a:p>
          <a:p>
            <a:r>
              <a:rPr lang="en-GB" dirty="0"/>
              <a:t>2. Click audio button to hear the sentence spoken by a native speaker.</a:t>
            </a:r>
          </a:p>
          <a:p>
            <a:r>
              <a:rPr lang="en-GB" dirty="0"/>
              <a:t>3. Elicit the English meaning. Sentences use previously taught vocabulary or vocabulary from this week’s sets; unknown words are glossed.</a:t>
            </a:r>
            <a:br>
              <a:rPr lang="en-GB" dirty="0"/>
            </a:br>
            <a:r>
              <a:rPr lang="en-GB" dirty="0"/>
              <a:t>4. Click for the call out explaining the shortened version of the sentence, and click the Lebkuchen to hear the audio. Draw students’ attention to the change in pronunciation between </a:t>
            </a:r>
            <a:r>
              <a:rPr lang="en-GB" b="1" i="1" dirty="0" err="1"/>
              <a:t>hab</a:t>
            </a:r>
            <a:r>
              <a:rPr lang="en-GB" i="1" dirty="0" err="1"/>
              <a:t>e</a:t>
            </a:r>
            <a:r>
              <a:rPr lang="en-GB" i="1" dirty="0"/>
              <a:t> </a:t>
            </a:r>
            <a:r>
              <a:rPr lang="en-GB" dirty="0"/>
              <a:t>and </a:t>
            </a:r>
            <a:r>
              <a:rPr lang="en-GB" b="1" i="1" dirty="0"/>
              <a:t>hab</a:t>
            </a:r>
            <a:r>
              <a:rPr lang="en-GB" dirty="0"/>
              <a:t>.</a:t>
            </a:r>
          </a:p>
          <a:p>
            <a:r>
              <a:rPr lang="en-GB" dirty="0"/>
              <a:t>5. Repeat steps 1-3 for the next 7 slides.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Ich </a:t>
            </a:r>
            <a:r>
              <a:rPr lang="en-GB" dirty="0" err="1"/>
              <a:t>habe</a:t>
            </a:r>
            <a:r>
              <a:rPr lang="en-GB" dirty="0"/>
              <a:t> dich </a:t>
            </a:r>
            <a:r>
              <a:rPr lang="en-GB" dirty="0" err="1"/>
              <a:t>lieb</a:t>
            </a:r>
            <a:r>
              <a:rPr lang="en-GB" dirty="0"/>
              <a:t>.</a:t>
            </a:r>
            <a:br>
              <a:rPr lang="en-GB" dirty="0"/>
            </a:br>
            <a:r>
              <a:rPr lang="en-GB" dirty="0"/>
              <a:t>Ich </a:t>
            </a:r>
            <a:r>
              <a:rPr lang="en-GB" dirty="0" err="1"/>
              <a:t>hab</a:t>
            </a:r>
            <a:r>
              <a:rPr lang="en-GB" dirty="0"/>
              <a:t> dich </a:t>
            </a:r>
            <a:r>
              <a:rPr lang="en-GB" dirty="0" err="1"/>
              <a:t>lieb</a:t>
            </a:r>
            <a:r>
              <a:rPr lang="en-GB" dirty="0"/>
              <a:t>.</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hübsch</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bleiben</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wir</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gerne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darin</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hübsch</a:t>
            </a:r>
            <a:r>
              <a:rPr lang="en-GB" baseline="0" dirty="0"/>
              <a:t> [2596]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Beethovens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Grab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Wien. Beethoven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Bernhardiner</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r>
              <a:rPr lang="en-US" sz="1200" dirty="0">
                <a:solidFill>
                  <a:srgbClr val="4472C4">
                    <a:lumMod val="50000"/>
                  </a:srgbClr>
                </a:solidFill>
                <a:latin typeface="Century Gothic" panose="020F0302020204030204"/>
              </a:rPr>
              <a:t>! 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Komponist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Schubert und Brahms.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Grab [3209] </a:t>
            </a:r>
            <a:r>
              <a:rPr lang="en-GB" baseline="0" dirty="0" err="1"/>
              <a:t>Bernardiner</a:t>
            </a:r>
            <a:r>
              <a:rPr lang="en-GB" baseline="0" dirty="0"/>
              <a:t> [&gt;5009] </a:t>
            </a:r>
            <a:r>
              <a:rPr lang="en-GB" baseline="0" dirty="0" err="1"/>
              <a:t>Komponist</a:t>
            </a:r>
            <a:r>
              <a:rPr lang="en-GB" baseline="0" dirty="0"/>
              <a:t> [4778]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96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a:t>
            </a:r>
            <a:r>
              <a:rPr lang="en-GB" dirty="0"/>
              <a:t>o explain the different sound and physiology involved in the [b] sound in German, comparing it to English [b] and [p]. This prepares for the listening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[b]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Korb</a:t>
            </a:r>
            <a:br>
              <a:rPr lang="en-GB" dirty="0"/>
            </a:br>
            <a:r>
              <a:rPr lang="en-GB" dirty="0" err="1"/>
              <a:t>Körbe</a:t>
            </a:r>
            <a:br>
              <a:rPr lang="en-GB" dirty="0"/>
            </a:br>
            <a:br>
              <a:rPr lang="en-GB" dirty="0"/>
            </a:br>
            <a:br>
              <a:rPr lang="en-GB" dirty="0"/>
            </a:br>
            <a:r>
              <a:rPr lang="en-GB" b="1" baseline="0" dirty="0"/>
              <a:t>Word frequency (1 is the most frequent word in German): </a:t>
            </a:r>
            <a:br>
              <a:rPr lang="en-GB" b="1" baseline="0" dirty="0"/>
            </a:br>
            <a:r>
              <a:rPr lang="en-GB" b="0" baseline="0" dirty="0" err="1"/>
              <a:t>Korb</a:t>
            </a:r>
            <a:r>
              <a:rPr lang="en-GB" b="0" baseline="0" dirty="0"/>
              <a:t> [4724]</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Lieblingsweihnachtslied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die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Lichter</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brennen</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Licht [436] Brennen [1651]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836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möchte diese braunen Körbe nicht, denn sie sind zu grob. Diese anderen beiden daneben sind hübscher.</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braun</a:t>
            </a:r>
            <a:r>
              <a:rPr lang="en-GB" baseline="0" dirty="0"/>
              <a:t> [2319] </a:t>
            </a:r>
            <a:r>
              <a:rPr lang="en-GB" baseline="0" dirty="0" err="1"/>
              <a:t>Korb</a:t>
            </a:r>
            <a:r>
              <a:rPr lang="en-GB" baseline="0" dirty="0"/>
              <a:t> [4723] </a:t>
            </a:r>
            <a:r>
              <a:rPr lang="en-GB" baseline="0" dirty="0" err="1"/>
              <a:t>grob</a:t>
            </a:r>
            <a:r>
              <a:rPr lang="en-GB" baseline="0" dirty="0"/>
              <a:t> [2638] </a:t>
            </a:r>
            <a:r>
              <a:rPr lang="en-GB" baseline="0" dirty="0" err="1"/>
              <a:t>daneben</a:t>
            </a:r>
            <a:r>
              <a:rPr lang="en-GB" baseline="0" dirty="0"/>
              <a:t> [1939] </a:t>
            </a:r>
            <a:r>
              <a:rPr lang="en-GB" baseline="0" dirty="0" err="1"/>
              <a:t>hübsch</a:t>
            </a:r>
            <a:r>
              <a:rPr lang="en-GB" baseline="0" dirty="0"/>
              <a:t> [2596]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27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Siebzig gelbe Kerzen! Besonders beliebt zu Weihnachten – aber auch zu Geburtstagen. </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Kerze</a:t>
            </a:r>
            <a:r>
              <a:rPr lang="en-GB" baseline="0" dirty="0"/>
              <a:t> [3916] </a:t>
            </a:r>
            <a:r>
              <a:rPr lang="en-GB" baseline="0" dirty="0" err="1"/>
              <a:t>beliebt</a:t>
            </a:r>
            <a:r>
              <a:rPr lang="en-GB" baseline="0" dirty="0"/>
              <a:t> [1873]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378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deutsche Eiche ist als Nationalbaum von Deutschland bekannt und beliebt.</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Eiche</a:t>
            </a:r>
            <a:r>
              <a:rPr lang="en-GB" baseline="0" dirty="0"/>
              <a:t> [436] national [891] </a:t>
            </a:r>
            <a:r>
              <a:rPr lang="en-GB" baseline="0" dirty="0" err="1"/>
              <a:t>beliebt</a:t>
            </a:r>
            <a:r>
              <a:rPr lang="en-GB" baseline="0" dirty="0"/>
              <a:t> [1873]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993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Innerhalb des Barbetriebs beobachtet man besonders ab sieben Uhr abends viele Besucher.</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innerhalb</a:t>
            </a:r>
            <a:r>
              <a:rPr lang="en-GB" baseline="0" dirty="0"/>
              <a:t> [553] Bar [2582] </a:t>
            </a:r>
            <a:r>
              <a:rPr lang="en-GB" baseline="0" dirty="0" err="1"/>
              <a:t>Besucher</a:t>
            </a:r>
            <a:r>
              <a:rPr lang="en-GB" baseline="0" dirty="0"/>
              <a:t> [1370] </a:t>
            </a:r>
            <a:r>
              <a:rPr lang="en-GB" baseline="0" dirty="0" err="1"/>
              <a:t>absolut</a:t>
            </a:r>
            <a:r>
              <a:rPr lang="en-GB" baseline="0" dirty="0"/>
              <a:t> [823] </a:t>
            </a:r>
            <a:r>
              <a:rPr lang="en-GB" baseline="0" dirty="0" err="1"/>
              <a:t>belebt</a:t>
            </a:r>
            <a:r>
              <a:rPr lang="en-GB" baseline="0" dirty="0"/>
              <a:t> [&gt;5009]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75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 5 minutes each)</a:t>
            </a:r>
            <a:br>
              <a:rPr lang="en-GB" dirty="0"/>
            </a:br>
            <a:br>
              <a:rPr lang="en-GB" b="1" dirty="0"/>
            </a:br>
            <a:r>
              <a:rPr lang="en-GB" b="1" dirty="0"/>
              <a:t>Aim: </a:t>
            </a:r>
            <a:r>
              <a:rPr lang="en-GB" b="0" dirty="0"/>
              <a:t>to practise written recall of this week’s new vocabulary; to strengthen vocabulary knowledge by making links with other previously taught vocabulary.</a:t>
            </a:r>
            <a:br>
              <a:rPr lang="en-GB" dirty="0"/>
            </a:br>
            <a:br>
              <a:rPr lang="en-GB" dirty="0"/>
            </a:br>
            <a:r>
              <a:rPr lang="en-GB" b="1" dirty="0"/>
              <a:t>Procedure:</a:t>
            </a:r>
            <a:br>
              <a:rPr lang="en-GB" dirty="0"/>
            </a:br>
            <a:r>
              <a:rPr lang="en-GB" dirty="0"/>
              <a:t>1. Using the TL prompt, learners produce the respective written forms of </a:t>
            </a:r>
            <a:r>
              <a:rPr lang="en-GB" b="1" dirty="0"/>
              <a:t>this week’s </a:t>
            </a:r>
            <a:r>
              <a:rPr lang="en-GB" dirty="0"/>
              <a:t>vocab items, and their English translations.</a:t>
            </a:r>
          </a:p>
          <a:p>
            <a:r>
              <a:rPr lang="en-GB" dirty="0"/>
              <a:t>2. Click to reveal the correct German word, click again for the English translation.</a:t>
            </a:r>
          </a:p>
          <a:p>
            <a:endParaRPr lang="en-GB" dirty="0"/>
          </a:p>
          <a:p>
            <a:r>
              <a:rPr lang="en-GB" dirty="0"/>
              <a:t>Note: for item 4 (</a:t>
            </a:r>
            <a:r>
              <a:rPr lang="en-GB" dirty="0" err="1"/>
              <a:t>probieren</a:t>
            </a:r>
            <a:r>
              <a:rPr lang="en-GB" dirty="0"/>
              <a:t>/</a:t>
            </a:r>
            <a:r>
              <a:rPr lang="en-GB" dirty="0" err="1"/>
              <a:t>versuchen</a:t>
            </a:r>
            <a:r>
              <a:rPr lang="en-GB" dirty="0"/>
              <a:t>), the next click brings up a call out to clarify the difference in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898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r>
              <a:rPr lang="en-GB" b="0" dirty="0"/>
              <a:t>Three items on the left: </a:t>
            </a:r>
            <a:br>
              <a:rPr lang="en-GB" dirty="0"/>
            </a:br>
            <a:r>
              <a:rPr lang="en-GB" dirty="0"/>
              <a:t>1. using the TL antonym prompt, learners produce the respective written forms of this week’s vocab items, and their English translations.</a:t>
            </a:r>
          </a:p>
          <a:p>
            <a:r>
              <a:rPr lang="en-GB" dirty="0"/>
              <a:t>2. Click to reveal the correct German word, click again for the English translation. </a:t>
            </a:r>
          </a:p>
          <a:p>
            <a:endParaRPr lang="en-GB" dirty="0"/>
          </a:p>
          <a:p>
            <a:r>
              <a:rPr lang="en-GB" dirty="0"/>
              <a:t>Three items on right: </a:t>
            </a:r>
          </a:p>
          <a:p>
            <a:r>
              <a:rPr lang="en-GB" dirty="0"/>
              <a:t>Learners write the German word. Click to reveal answer.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221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briefly revisit the six previously learnt modal verbs, and to present the new modal form of </a:t>
            </a:r>
            <a:r>
              <a:rPr lang="en-GB" b="0" i="1" dirty="0" err="1"/>
              <a:t>mögen</a:t>
            </a:r>
            <a:r>
              <a:rPr lang="en-GB" b="0" dirty="0"/>
              <a:t>, </a:t>
            </a:r>
            <a:r>
              <a:rPr lang="en-GB" b="0" i="1" dirty="0" err="1"/>
              <a:t>möchte</a:t>
            </a:r>
            <a:r>
              <a:rPr lang="en-GB" b="0" i="1" dirty="0"/>
              <a:t>(n).</a:t>
            </a:r>
            <a:r>
              <a:rPr lang="en-GB" b="0" dirty="0"/>
              <a:t> </a:t>
            </a:r>
            <a:br>
              <a:rPr lang="en-GB" dirty="0"/>
            </a:br>
            <a:br>
              <a:rPr lang="en-GB" dirty="0"/>
            </a:br>
            <a:r>
              <a:rPr lang="en-GB" b="1" dirty="0"/>
              <a:t>Procedure:</a:t>
            </a:r>
            <a:br>
              <a:rPr lang="en-GB" dirty="0"/>
            </a:br>
            <a:r>
              <a:rPr lang="en-GB" dirty="0"/>
              <a:t>1. Elicit previously introduced modal verbs using the translation and the first letter as a hint.</a:t>
            </a:r>
          </a:p>
          <a:p>
            <a:r>
              <a:rPr lang="en-GB" dirty="0"/>
              <a:t>2. Click to reveal each modal verb 1-6.</a:t>
            </a:r>
          </a:p>
          <a:p>
            <a:r>
              <a:rPr lang="en-GB" dirty="0"/>
              <a:t>3. Present the information that </a:t>
            </a:r>
            <a:r>
              <a:rPr lang="en-GB" i="1" dirty="0" err="1"/>
              <a:t>möcht</a:t>
            </a:r>
            <a:r>
              <a:rPr lang="en-GB" dirty="0"/>
              <a:t>- comes from </a:t>
            </a:r>
            <a:r>
              <a:rPr lang="en-GB" i="1" dirty="0" err="1"/>
              <a:t>mögen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Elicit the English meanings and reveal the singular forms of </a:t>
            </a:r>
            <a:r>
              <a:rPr lang="en-GB" i="1" dirty="0" err="1"/>
              <a:t>mögen</a:t>
            </a:r>
            <a:r>
              <a:rPr lang="en-GB" i="1" dirty="0"/>
              <a:t> </a:t>
            </a:r>
            <a:r>
              <a:rPr lang="en-GB" i="0" dirty="0"/>
              <a:t>and</a:t>
            </a:r>
            <a:r>
              <a:rPr lang="en-GB" dirty="0"/>
              <a:t> </a:t>
            </a:r>
            <a:r>
              <a:rPr lang="en-GB" i="1" dirty="0" err="1"/>
              <a:t>möcht</a:t>
            </a:r>
            <a:r>
              <a:rPr lang="en-GB" i="1" dirty="0"/>
              <a:t>-</a:t>
            </a:r>
            <a:r>
              <a:rPr lang="en-GB" dirty="0"/>
              <a:t> , e.g. </a:t>
            </a:r>
            <a:r>
              <a:rPr lang="en-GB" i="1" dirty="0"/>
              <a:t>Wie </a:t>
            </a:r>
            <a:r>
              <a:rPr lang="en-GB" i="1" dirty="0" err="1"/>
              <a:t>sagt</a:t>
            </a:r>
            <a:r>
              <a:rPr lang="en-GB" i="1" dirty="0"/>
              <a:t> man ‘I like’ auf Deutsch? </a:t>
            </a:r>
            <a:r>
              <a:rPr lang="en-GB" dirty="0"/>
              <a:t>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Elicit translations of the example.</a:t>
            </a:r>
            <a:endParaRPr lang="en-GB" i="0" dirty="0"/>
          </a:p>
          <a:p>
            <a:endParaRPr lang="en-GB" dirty="0"/>
          </a:p>
          <a:p>
            <a:endParaRPr lang="en-GB" dirty="0"/>
          </a:p>
          <a:p>
            <a:r>
              <a:rPr lang="en-GB" b="1" baseline="0" dirty="0"/>
              <a:t>.</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and contrast of </a:t>
            </a:r>
            <a:r>
              <a:rPr lang="en-GB" b="1" i="1" dirty="0" err="1"/>
              <a:t>mögen</a:t>
            </a:r>
            <a:r>
              <a:rPr lang="en-GB" b="1" i="1" dirty="0"/>
              <a:t> (</a:t>
            </a:r>
            <a:r>
              <a:rPr lang="en-GB" b="1" i="1" dirty="0" err="1"/>
              <a:t>möcht</a:t>
            </a:r>
            <a:r>
              <a:rPr lang="en-GB" b="1" i="1" dirty="0"/>
              <a:t>-) + infinitive </a:t>
            </a:r>
            <a:r>
              <a:rPr lang="en-GB" b="0" dirty="0"/>
              <a:t>and </a:t>
            </a:r>
            <a:r>
              <a:rPr lang="en-GB" b="1" i="1" dirty="0"/>
              <a:t>Lust </a:t>
            </a:r>
            <a:r>
              <a:rPr lang="en-GB" b="1" i="1" dirty="0" err="1"/>
              <a:t>haben</a:t>
            </a:r>
            <a:r>
              <a:rPr lang="en-GB" b="0" i="1" dirty="0"/>
              <a:t> + </a:t>
            </a:r>
            <a:r>
              <a:rPr lang="en-GB" b="1" i="1" dirty="0" err="1"/>
              <a:t>zu</a:t>
            </a:r>
            <a:r>
              <a:rPr lang="en-GB" b="0" i="1" dirty="0"/>
              <a:t> + </a:t>
            </a:r>
            <a:r>
              <a:rPr lang="en-GB" b="1" i="1" dirty="0"/>
              <a:t>infinitive</a:t>
            </a:r>
            <a:r>
              <a:rPr lang="en-GB" b="0" i="1" dirty="0"/>
              <a:t>. </a:t>
            </a:r>
            <a:r>
              <a:rPr lang="en-GB" b="0" i="0" dirty="0"/>
              <a:t>The second part of the task practises spoken production of the du forms of </a:t>
            </a:r>
            <a:r>
              <a:rPr lang="en-GB" b="0" i="0" dirty="0" err="1"/>
              <a:t>möcht</a:t>
            </a:r>
            <a:r>
              <a:rPr lang="en-GB" b="0" i="0" dirty="0"/>
              <a:t>- and Lust </a:t>
            </a:r>
            <a:r>
              <a:rPr lang="en-GB" b="0" i="0" dirty="0" err="1"/>
              <a:t>haben</a:t>
            </a:r>
            <a:r>
              <a:rPr lang="en-GB" b="0" i="0" dirty="0"/>
              <a:t>.</a:t>
            </a:r>
          </a:p>
          <a:p>
            <a:endParaRPr lang="en-GB" b="0" i="1" dirty="0"/>
          </a:p>
          <a:p>
            <a:r>
              <a:rPr lang="en-GB" b="1" dirty="0"/>
              <a:t>Procedure:</a:t>
            </a:r>
            <a:br>
              <a:rPr lang="en-GB" dirty="0"/>
            </a:br>
            <a:r>
              <a:rPr lang="en-GB" dirty="0"/>
              <a:t>1. Click for call out to explain </a:t>
            </a:r>
            <a:r>
              <a:rPr lang="en-GB" i="1" dirty="0"/>
              <a:t>Lust </a:t>
            </a:r>
            <a:r>
              <a:rPr lang="en-GB" i="1" dirty="0" err="1"/>
              <a:t>haben</a:t>
            </a:r>
            <a:r>
              <a:rPr lang="en-GB" i="1" dirty="0"/>
              <a:t> </a:t>
            </a:r>
            <a:r>
              <a:rPr lang="en-GB" dirty="0"/>
              <a:t>and </a:t>
            </a:r>
            <a:r>
              <a:rPr lang="en-GB" i="1" dirty="0" err="1"/>
              <a:t>mögen</a:t>
            </a:r>
            <a:r>
              <a:rPr lang="en-GB" i="1" dirty="0"/>
              <a:t> </a:t>
            </a:r>
            <a:r>
              <a:rPr lang="en-GB" i="0" dirty="0"/>
              <a:t>syntax</a:t>
            </a:r>
            <a:r>
              <a:rPr lang="en-GB" dirty="0"/>
              <a:t>. Then explain the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scenario: Mia and Wolfgang are on a day trip with their class, they are at a Christmas market and she is asking the teacher questions. </a:t>
            </a:r>
            <a:endParaRPr lang="en-GB" dirty="0"/>
          </a:p>
          <a:p>
            <a:r>
              <a:rPr lang="en-GB" dirty="0"/>
              <a:t>2. Click the sound button to play the first time recording. The verb and pronoun at the beginning are bleeped out. </a:t>
            </a:r>
            <a:br>
              <a:rPr lang="en-GB" dirty="0"/>
            </a:br>
            <a:r>
              <a:rPr lang="en-GB" dirty="0"/>
              <a:t>First, students write the correct sentence beginning, based on the presence or absence of </a:t>
            </a:r>
            <a:r>
              <a:rPr lang="en-GB" dirty="0" err="1"/>
              <a:t>zu</a:t>
            </a:r>
            <a:r>
              <a:rPr lang="en-GB" dirty="0"/>
              <a:t>.</a:t>
            </a:r>
            <a:br>
              <a:rPr lang="en-GB" dirty="0"/>
            </a:br>
            <a:r>
              <a:rPr lang="en-GB" dirty="0"/>
              <a:t>3. Click to reveal the answer. </a:t>
            </a:r>
          </a:p>
          <a:p>
            <a:r>
              <a:rPr lang="en-GB" dirty="0"/>
              <a:t>4. Click to listen again.  This time students write the English translation of the activity in question. </a:t>
            </a:r>
            <a:r>
              <a:rPr lang="de-DE" dirty="0"/>
              <a:t> </a:t>
            </a:r>
            <a:endParaRPr lang="en-GB" dirty="0"/>
          </a:p>
          <a:p>
            <a:r>
              <a:rPr lang="en-GB" dirty="0"/>
              <a:t>5. Continue for items 2-8. </a:t>
            </a:r>
          </a:p>
          <a:p>
            <a:r>
              <a:rPr lang="en-GB" dirty="0"/>
              <a:t>6. With the ticks and English translations to prompt, give students two minutes in pairs to ask the questions of each other, using the informal du form. (These are yes/no questions so students can answer simply </a:t>
            </a:r>
            <a:r>
              <a:rPr lang="en-GB" b="1" i="1" dirty="0" err="1"/>
              <a:t>ja</a:t>
            </a:r>
            <a:r>
              <a:rPr lang="en-GB" b="1" i="1" dirty="0"/>
              <a:t> </a:t>
            </a:r>
            <a:r>
              <a:rPr lang="en-GB" dirty="0" err="1"/>
              <a:t>oder</a:t>
            </a:r>
            <a:r>
              <a:rPr lang="en-GB" dirty="0"/>
              <a:t> </a:t>
            </a:r>
            <a:r>
              <a:rPr lang="en-GB" b="1" i="1" dirty="0" err="1"/>
              <a:t>nein</a:t>
            </a:r>
            <a:r>
              <a:rPr lang="en-GB" dirty="0"/>
              <a:t>).</a:t>
            </a:r>
          </a:p>
          <a:p>
            <a:r>
              <a:rPr lang="en-GB" dirty="0"/>
              <a:t>7. Click on the green ticks to listen to and check full versions of each question in the </a:t>
            </a:r>
            <a:r>
              <a:rPr lang="en-GB" b="1" dirty="0"/>
              <a:t>du</a:t>
            </a:r>
            <a:r>
              <a:rPr lang="en-GB" dirty="0"/>
              <a:t> form.</a:t>
            </a:r>
          </a:p>
          <a:p>
            <a:r>
              <a:rPr lang="en-GB" dirty="0"/>
              <a:t>8. Click to reveal the written form of the German du-sentences for each item.</a:t>
            </a:r>
          </a:p>
          <a:p>
            <a:endParaRPr lang="en-GB" b="1" dirty="0"/>
          </a:p>
          <a:p>
            <a:endParaRPr lang="en-GB" b="1" dirty="0"/>
          </a:p>
          <a:p>
            <a:pPr algn="l">
              <a:lnSpc>
                <a:spcPct val="107000"/>
              </a:lnSpc>
              <a:spcAft>
                <a:spcPts val="800"/>
              </a:spcAft>
            </a:pPr>
            <a:r>
              <a:rPr lang="en-GB" b="1" dirty="0"/>
              <a:t>Transcript:</a:t>
            </a:r>
            <a:br>
              <a:rPr lang="en-GB" dirty="0"/>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Möchten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Sie]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meine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Weihnachtsgeschenke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Haben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Sie Lust],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diesen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Kuchen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probieren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[Haben Sie Lust], den Laden neben der Universität zu besuchen?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[Möchten Sie] mein Buch über Chemiewissenschaftler und Forscher lesen?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[Möchten Sie] meine gebrannten Mandeln probieren? </a:t>
            </a:r>
            <a:endPar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[Haben Sie Lust], diese traditionellen Weihnachtslieder zu hören?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[Möchten Sie] mit uns einen Glühwein vor dem Weihnachtsmarkt genießen?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[Haben Sie Lust], bekannte Gebäude im Stadtteil zu besuchen?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 du forms: </a:t>
            </a:r>
          </a:p>
          <a:p>
            <a:r>
              <a:rPr lang="de-DE" dirty="0"/>
              <a:t>1] [Möchtest du] meine Weihnachtsgeschenke sehen?  </a:t>
            </a:r>
          </a:p>
          <a:p>
            <a:r>
              <a:rPr lang="de-DE" dirty="0"/>
              <a:t>2] [Hast du Lust], diesen Kuchen zu probieren?</a:t>
            </a:r>
          </a:p>
          <a:p>
            <a:r>
              <a:rPr lang="de-DE" dirty="0"/>
              <a:t>3] [Hast du Lust], den Laden neben der Universität zu besuchen?</a:t>
            </a:r>
          </a:p>
          <a:p>
            <a:r>
              <a:rPr lang="de-DE" dirty="0"/>
              <a:t>4] [Möchtest du] mein Buch über Chemiewissenschaftler und Forscher lesen?</a:t>
            </a:r>
          </a:p>
          <a:p>
            <a:r>
              <a:rPr lang="de-DE" dirty="0"/>
              <a:t>5] [Möchtest du] meine gebrannten Mandeln probieren? </a:t>
            </a:r>
          </a:p>
          <a:p>
            <a:r>
              <a:rPr lang="de-DE" dirty="0"/>
              <a:t>6] [Hast du Lust], diese traditionellen Weihnachtslieder zu hören?</a:t>
            </a:r>
          </a:p>
          <a:p>
            <a:r>
              <a:rPr lang="de-DE" dirty="0"/>
              <a:t>7] [Möchtest du] mit uns einen Glühwein vor dem Weihnachtsmarkt genießen? </a:t>
            </a:r>
          </a:p>
          <a:p>
            <a:r>
              <a:rPr lang="de-DE" dirty="0"/>
              <a:t>8] [Hast du Lust], bekannte Gebäude im Stadtteil zu besuchen?</a:t>
            </a:r>
          </a:p>
          <a:p>
            <a:endParaRPr lang="de-DE" dirty="0"/>
          </a:p>
          <a:p>
            <a:r>
              <a:rPr lang="en-GB" b="1" baseline="0" dirty="0"/>
              <a:t>Word frequency (1 is the most frequent word in German): </a:t>
            </a:r>
            <a:br>
              <a:rPr lang="en-GB" baseline="0" dirty="0"/>
            </a:br>
            <a:r>
              <a:rPr lang="en-GB" baseline="0" dirty="0" err="1"/>
              <a:t>gebrannt</a:t>
            </a:r>
            <a:r>
              <a:rPr lang="en-GB" baseline="0" dirty="0"/>
              <a:t> [&gt;5009] Mandel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068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R1 (nominative) and R2 (nominative) determiners, and word order 2 to prepare students for the practice task that follows.</a:t>
            </a:r>
          </a:p>
          <a:p>
            <a:endParaRPr lang="en-GB" b="0" dirty="0"/>
          </a:p>
          <a:p>
            <a:r>
              <a:rPr lang="en-GB" b="1" dirty="0"/>
              <a:t>Procedure:</a:t>
            </a:r>
            <a:br>
              <a:rPr lang="en-GB" dirty="0"/>
            </a:br>
            <a:r>
              <a:rPr lang="en-GB" dirty="0"/>
              <a:t>Go through the information on the slide using the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spelling of words with [b] and [p] in the singular, using the plural forms of words.</a:t>
            </a:r>
            <a:br>
              <a:rPr lang="en-GB" dirty="0"/>
            </a:br>
            <a:br>
              <a:rPr lang="en-GB" dirty="0"/>
            </a:br>
            <a:r>
              <a:rPr lang="en-GB" b="1" dirty="0"/>
              <a:t>Procedure:</a:t>
            </a:r>
            <a:br>
              <a:rPr lang="en-GB" dirty="0"/>
            </a:br>
            <a:r>
              <a:rPr lang="en-GB" dirty="0"/>
              <a:t>1. Click on the action button to play the recording of a plural.</a:t>
            </a:r>
          </a:p>
          <a:p>
            <a:r>
              <a:rPr lang="en-GB" dirty="0"/>
              <a:t>2. Write the whole word. Ensure that students know they may need to write more than one missing letter.</a:t>
            </a:r>
          </a:p>
          <a:p>
            <a:r>
              <a:rPr lang="en-GB" dirty="0"/>
              <a:t>3. Click on the mouse to view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Betriebe</a:t>
            </a:r>
            <a:br>
              <a:rPr lang="en-GB" dirty="0"/>
            </a:br>
            <a:r>
              <a:rPr lang="en-GB" dirty="0"/>
              <a:t>2. Alpen</a:t>
            </a:r>
            <a:br>
              <a:rPr lang="en-GB" dirty="0"/>
            </a:br>
            <a:r>
              <a:rPr lang="en-GB" dirty="0"/>
              <a:t>3. </a:t>
            </a:r>
            <a:r>
              <a:rPr lang="en-GB" dirty="0" err="1"/>
              <a:t>Verben</a:t>
            </a:r>
            <a:br>
              <a:rPr lang="en-GB" dirty="0"/>
            </a:br>
            <a:r>
              <a:rPr lang="en-GB" dirty="0"/>
              <a:t>4. </a:t>
            </a:r>
            <a:r>
              <a:rPr lang="en-GB" dirty="0" err="1"/>
              <a:t>Kumpel</a:t>
            </a:r>
            <a:br>
              <a:rPr lang="en-GB" dirty="0"/>
            </a:br>
            <a:r>
              <a:rPr lang="en-GB" dirty="0"/>
              <a:t>5. </a:t>
            </a:r>
            <a:r>
              <a:rPr lang="en-GB" dirty="0" err="1"/>
              <a:t>Körper</a:t>
            </a:r>
            <a:br>
              <a:rPr lang="en-GB" dirty="0"/>
            </a:br>
            <a:r>
              <a:rPr lang="en-GB" dirty="0"/>
              <a:t>6. </a:t>
            </a:r>
            <a:r>
              <a:rPr lang="en-GB" dirty="0" err="1"/>
              <a:t>Raube</a:t>
            </a:r>
            <a:br>
              <a:rPr lang="en-GB" dirty="0"/>
            </a:br>
            <a:r>
              <a:rPr lang="en-GB" dirty="0"/>
              <a:t>7. </a:t>
            </a:r>
            <a:r>
              <a:rPr lang="en-GB" dirty="0" err="1"/>
              <a:t>Wettbewerbe</a:t>
            </a:r>
            <a:br>
              <a:rPr lang="en-GB" dirty="0"/>
            </a:br>
            <a:r>
              <a:rPr lang="en-GB" dirty="0"/>
              <a:t>8. </a:t>
            </a:r>
            <a:r>
              <a:rPr lang="en-GB" dirty="0" err="1"/>
              <a:t>Lampen</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dirty="0"/>
              <a:t>Teachers could additionally ask students to suggest possible genders for the unknown nouns based on the plural forms they hear.</a:t>
            </a:r>
            <a:br>
              <a:rPr lang="en-GB" dirty="0"/>
            </a:br>
            <a:r>
              <a:rPr lang="en-GB" dirty="0"/>
              <a:t>die Alp (Rule 3 – 90% feminine words add –n/-</a:t>
            </a:r>
            <a:r>
              <a:rPr lang="en-GB" dirty="0" err="1"/>
              <a:t>en</a:t>
            </a:r>
            <a:r>
              <a:rPr lang="en-GB" dirty="0"/>
              <a:t>)</a:t>
            </a:r>
            <a:br>
              <a:rPr lang="en-GB" dirty="0"/>
            </a:br>
            <a:r>
              <a:rPr lang="en-GB" dirty="0"/>
              <a:t>das Verb (irregular plural)</a:t>
            </a:r>
            <a:br>
              <a:rPr lang="en-GB" dirty="0"/>
            </a:br>
            <a:r>
              <a:rPr lang="en-GB" dirty="0"/>
              <a:t>der </a:t>
            </a:r>
            <a:r>
              <a:rPr lang="en-GB" dirty="0" err="1"/>
              <a:t>Kumpel</a:t>
            </a:r>
            <a:r>
              <a:rPr lang="en-GB" dirty="0"/>
              <a:t> (Rule 2 – words ending el-</a:t>
            </a:r>
            <a:r>
              <a:rPr lang="en-GB" dirty="0" err="1"/>
              <a:t>en</a:t>
            </a:r>
            <a:r>
              <a:rPr lang="en-GB" dirty="0"/>
              <a:t>-or stay the same, often masculine)</a:t>
            </a:r>
            <a:br>
              <a:rPr lang="en-GB" dirty="0"/>
            </a:br>
            <a:r>
              <a:rPr lang="en-GB" dirty="0"/>
              <a:t>der </a:t>
            </a:r>
            <a:r>
              <a:rPr lang="en-GB" dirty="0" err="1"/>
              <a:t>Körper</a:t>
            </a:r>
            <a:r>
              <a:rPr lang="en-GB" dirty="0"/>
              <a:t> (Rule 2)</a:t>
            </a:r>
            <a:br>
              <a:rPr lang="en-GB" dirty="0"/>
            </a:br>
            <a:r>
              <a:rPr lang="en-GB" dirty="0"/>
              <a:t>der </a:t>
            </a:r>
            <a:r>
              <a:rPr lang="en-GB" dirty="0" err="1"/>
              <a:t>Raub</a:t>
            </a:r>
            <a:r>
              <a:rPr lang="en-GB" dirty="0"/>
              <a:t> (Rule 1 – masculine words usually add –e or umlaut –e)</a:t>
            </a:r>
            <a:br>
              <a:rPr lang="en-GB" dirty="0"/>
            </a:br>
            <a:r>
              <a:rPr lang="en-GB" dirty="0"/>
              <a:t>der </a:t>
            </a:r>
            <a:r>
              <a:rPr lang="en-GB" dirty="0" err="1"/>
              <a:t>Wettbewerb</a:t>
            </a:r>
            <a:r>
              <a:rPr lang="en-GB" dirty="0"/>
              <a:t> (Rule 1)</a:t>
            </a:r>
            <a:br>
              <a:rPr lang="en-GB" dirty="0"/>
            </a:br>
            <a:r>
              <a:rPr lang="en-GB" dirty="0"/>
              <a:t>die Lampe (Rule 3)</a:t>
            </a:r>
            <a:br>
              <a:rPr lang="en-GB" dirty="0"/>
            </a:br>
            <a:br>
              <a:rPr lang="en-GB" dirty="0"/>
            </a:br>
            <a:br>
              <a:rPr lang="en-GB" dirty="0"/>
            </a:b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Alp [4100] Verb [4557] </a:t>
            </a:r>
            <a:r>
              <a:rPr lang="en-GB" i="0" dirty="0" err="1"/>
              <a:t>Kumpel</a:t>
            </a:r>
            <a:r>
              <a:rPr lang="en-GB" i="0" dirty="0"/>
              <a:t> [4922] Lampe [4145] </a:t>
            </a:r>
            <a:r>
              <a:rPr lang="en-GB" i="0" dirty="0" err="1"/>
              <a:t>Raub</a:t>
            </a:r>
            <a:r>
              <a:rPr lang="en-GB" i="0" dirty="0"/>
              <a:t> [&gt;5009] </a:t>
            </a:r>
            <a:r>
              <a:rPr lang="en-GB" i="0" dirty="0" err="1"/>
              <a:t>Wettbewerb</a:t>
            </a:r>
            <a:r>
              <a:rPr lang="en-GB" i="0" dirty="0"/>
              <a:t> [1492] </a:t>
            </a:r>
            <a:br>
              <a:rPr lang="en-GB" i="1"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6 minutes</a:t>
            </a:r>
            <a:br>
              <a:rPr lang="en-GB" i="0" dirty="0"/>
            </a:br>
            <a:br>
              <a:rPr lang="en-GB" b="1" i="0" dirty="0"/>
            </a:br>
            <a:r>
              <a:rPr lang="en-GB" b="1" i="0" dirty="0"/>
              <a:t>Aim: </a:t>
            </a:r>
            <a:r>
              <a:rPr lang="en-GB" b="0" i="0" dirty="0"/>
              <a:t>to practise written comprehension of R1 (nominative) and R2 (accusative) determiners </a:t>
            </a:r>
            <a:r>
              <a:rPr lang="en-GB" b="0" i="1" dirty="0"/>
              <a:t>dies</a:t>
            </a:r>
            <a:r>
              <a:rPr lang="en-GB" b="0" i="0" dirty="0"/>
              <a:t>- and </a:t>
            </a:r>
            <a:r>
              <a:rPr lang="en-GB" b="0" i="1" dirty="0"/>
              <a:t>welch</a:t>
            </a:r>
            <a:r>
              <a:rPr lang="en-GB" b="0" i="0" dirty="0"/>
              <a:t>- in a sentence context.</a:t>
            </a:r>
          </a:p>
          <a:p>
            <a:br>
              <a:rPr lang="en-GB" i="0" dirty="0"/>
            </a:br>
            <a:r>
              <a:rPr lang="en-GB" b="1" i="0" dirty="0"/>
              <a:t>Procedure:</a:t>
            </a:r>
            <a:br>
              <a:rPr lang="en-GB" i="0" dirty="0"/>
            </a:br>
            <a:r>
              <a:rPr lang="en-GB" i="0" dirty="0"/>
              <a:t>1. Click for the callout and ensure that students understand that in some sentences they will be able to select the correct verb, based on the form of the determiner </a:t>
            </a:r>
            <a:r>
              <a:rPr lang="en-GB" i="1" dirty="0"/>
              <a:t>dies</a:t>
            </a:r>
            <a:r>
              <a:rPr lang="en-GB" i="0" dirty="0"/>
              <a:t>- or </a:t>
            </a:r>
            <a:r>
              <a:rPr lang="en-GB" i="1" dirty="0"/>
              <a:t>welch</a:t>
            </a:r>
            <a:r>
              <a:rPr lang="en-GB" i="0" dirty="0"/>
              <a:t>-, but that where R1 and R2 forms are the same, both verbs will work.</a:t>
            </a:r>
            <a:br>
              <a:rPr lang="en-GB" i="0" dirty="0"/>
            </a:br>
            <a:r>
              <a:rPr lang="en-GB" i="0" dirty="0"/>
              <a:t>2. Students write 1-6 and note the correct verb form or forms for teach.</a:t>
            </a:r>
            <a:br>
              <a:rPr lang="en-GB" i="0" dirty="0"/>
            </a:br>
            <a:r>
              <a:rPr lang="en-GB" i="0" dirty="0"/>
              <a:t>3. Click to elicit responses.</a:t>
            </a:r>
            <a:br>
              <a:rPr lang="en-GB" i="0" dirty="0"/>
            </a:br>
            <a:r>
              <a:rPr lang="en-GB" i="0" dirty="0"/>
              <a:t>4. Extend questioning as appropriate. For example:</a:t>
            </a:r>
            <a:br>
              <a:rPr lang="en-GB" i="0" dirty="0"/>
            </a:br>
            <a:r>
              <a:rPr lang="en-GB" i="0" dirty="0" err="1"/>
              <a:t>i</a:t>
            </a:r>
            <a:r>
              <a:rPr lang="en-GB" i="0" dirty="0"/>
              <a:t>. Wie </a:t>
            </a:r>
            <a:r>
              <a:rPr lang="en-GB" i="0" dirty="0" err="1"/>
              <a:t>heißt</a:t>
            </a:r>
            <a:r>
              <a:rPr lang="en-GB" i="0" dirty="0"/>
              <a:t> die </a:t>
            </a:r>
            <a:r>
              <a:rPr lang="en-GB" i="0" dirty="0" err="1"/>
              <a:t>Frage</a:t>
            </a:r>
            <a:r>
              <a:rPr lang="en-GB" i="0" dirty="0"/>
              <a:t> / der </a:t>
            </a:r>
            <a:r>
              <a:rPr lang="en-GB" i="0" dirty="0" err="1"/>
              <a:t>Satz</a:t>
            </a:r>
            <a:r>
              <a:rPr lang="en-GB" i="0" dirty="0"/>
              <a:t> auf Deutsch?</a:t>
            </a:r>
            <a:br>
              <a:rPr lang="en-GB" i="0" dirty="0"/>
            </a:br>
            <a:r>
              <a:rPr lang="en-GB" i="0" dirty="0"/>
              <a:t>ii. Wie </a:t>
            </a:r>
            <a:r>
              <a:rPr lang="en-GB" i="0" dirty="0" err="1"/>
              <a:t>sagt</a:t>
            </a:r>
            <a:r>
              <a:rPr lang="en-GB" i="0" dirty="0"/>
              <a:t> man ‘Which shop IS better?’ auf Deutsch? (to elicit </a:t>
            </a:r>
            <a:r>
              <a:rPr lang="en-GB" i="0" dirty="0" err="1"/>
              <a:t>Welch</a:t>
            </a:r>
            <a:r>
              <a:rPr lang="en-GB" b="1" i="0" dirty="0" err="1"/>
              <a:t>er</a:t>
            </a:r>
            <a:r>
              <a:rPr lang="en-GB" i="0" dirty="0"/>
              <a:t> Laden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12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[1/3] MORE CHALLENGING VERSION</a:t>
            </a:r>
          </a:p>
          <a:p>
            <a:r>
              <a:rPr lang="en-GB" b="1" dirty="0"/>
              <a:t>Timing: 8 minutes (three slides)</a:t>
            </a:r>
          </a:p>
          <a:p>
            <a:r>
              <a:rPr lang="en-GB" b="0" dirty="0"/>
              <a:t>There are two versions of the next 3 slides: the current ones are more challenging as the cues/infinitives are given in English. </a:t>
            </a:r>
            <a:br>
              <a:rPr lang="en-GB" dirty="0"/>
            </a:br>
            <a:br>
              <a:rPr lang="en-GB" b="1" dirty="0"/>
            </a:br>
            <a:r>
              <a:rPr lang="en-GB" b="1" dirty="0"/>
              <a:t>Aim: </a:t>
            </a:r>
            <a:r>
              <a:rPr lang="en-GB" b="0" dirty="0"/>
              <a:t>to practise asking </a:t>
            </a:r>
            <a:r>
              <a:rPr lang="en-GB" b="0" i="1" dirty="0" err="1"/>
              <a:t>möcht</a:t>
            </a:r>
            <a:r>
              <a:rPr lang="en-GB" b="0" i="1" dirty="0"/>
              <a:t>-</a:t>
            </a:r>
            <a:r>
              <a:rPr lang="en-GB" b="0" dirty="0"/>
              <a:t> questions with formal and informal you, and to practise giving a range of affirmative and negative responses, extending with spontaneous reasons using </a:t>
            </a:r>
            <a:r>
              <a:rPr lang="en-GB" b="0" i="1" dirty="0" err="1"/>
              <a:t>weil</a:t>
            </a:r>
            <a:r>
              <a:rPr lang="en-GB" b="0" dirty="0"/>
              <a:t>. This is the model slide with two turns as examples. </a:t>
            </a:r>
            <a:br>
              <a:rPr lang="en-GB" dirty="0"/>
            </a:br>
            <a:br>
              <a:rPr lang="en-GB" dirty="0"/>
            </a:br>
            <a:r>
              <a:rPr lang="en-GB" b="1" dirty="0"/>
              <a:t>Procedure:</a:t>
            </a:r>
            <a:br>
              <a:rPr lang="en-GB" dirty="0"/>
            </a:br>
            <a:r>
              <a:rPr lang="en-GB" dirty="0"/>
              <a:t>1. Partner A decides if s/he is talking to the teacher or a friend, and uses the formal or informal form of </a:t>
            </a:r>
            <a:r>
              <a:rPr lang="en-GB" i="0" dirty="0"/>
              <a:t>the verbs </a:t>
            </a:r>
            <a:r>
              <a:rPr lang="en-GB" dirty="0"/>
              <a:t>to ask the question. </a:t>
            </a:r>
            <a:r>
              <a:rPr lang="en-GB" b="1" i="1" dirty="0"/>
              <a:t>Here we assume partner A chooses formal – click to bring up orange highlight around ‘formal’ box. </a:t>
            </a:r>
            <a:br>
              <a:rPr lang="en-GB" dirty="0"/>
            </a:br>
            <a:r>
              <a:rPr lang="en-GB" dirty="0"/>
              <a:t>(Note: Herr </a:t>
            </a:r>
            <a:r>
              <a:rPr lang="en-GB" dirty="0" err="1"/>
              <a:t>Mürrisch</a:t>
            </a:r>
            <a:r>
              <a:rPr lang="en-GB" dirty="0"/>
              <a:t> is Wolfgang’s maths teacher who has accompanied the group on this day trip to the Christmas market).</a:t>
            </a:r>
            <a:br>
              <a:rPr lang="en-GB" dirty="0"/>
            </a:br>
            <a:r>
              <a:rPr lang="en-GB" dirty="0"/>
              <a:t>2. Click to bring up bubble with the verb from blanked out, elicit answer. Click again to bring up complete question. </a:t>
            </a:r>
          </a:p>
          <a:p>
            <a:r>
              <a:rPr lang="en-GB" dirty="0"/>
              <a:t>3. Partner B listens and responds according to the indicated answer, as in the example modelled here.</a:t>
            </a:r>
            <a:br>
              <a:rPr lang="en-GB" dirty="0"/>
            </a:br>
            <a:r>
              <a:rPr lang="en-GB" dirty="0"/>
              <a:t>Click to bring up response. Click to bring up bubble to remind students that the pronoun needs to match the noun! Here: das Lied – ‘es’. </a:t>
            </a:r>
            <a:br>
              <a:rPr lang="en-GB" dirty="0"/>
            </a:br>
            <a:r>
              <a:rPr lang="en-GB" dirty="0"/>
              <a:t>4. Then do the same process with the second set of pictures. Click to bring up the highlighting box around the informal question, and the remaining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Ensure that students know that there are two ‘rounds’ of speaking activity.  </a:t>
            </a:r>
            <a:br>
              <a:rPr lang="en-GB" dirty="0"/>
            </a:br>
            <a:r>
              <a:rPr lang="en-GB" dirty="0"/>
              <a:t>The first slide </a:t>
            </a:r>
            <a:r>
              <a:rPr lang="en-GB" b="1" i="1" dirty="0"/>
              <a:t>Partner A is Mia </a:t>
            </a:r>
            <a:r>
              <a:rPr lang="en-GB" dirty="0"/>
              <a:t>and asks all the questions. The second slide </a:t>
            </a:r>
            <a:r>
              <a:rPr lang="en-GB" b="1" i="1" dirty="0"/>
              <a:t>Partner B is Mia </a:t>
            </a:r>
            <a:r>
              <a:rPr lang="en-GB" dirty="0"/>
              <a:t>and asks the questions.</a:t>
            </a:r>
            <a:br>
              <a:rPr lang="en-GB" dirty="0"/>
            </a:b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606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br>
              <a:rPr lang="en-GB" b="1" dirty="0"/>
            </a:br>
            <a:r>
              <a:rPr lang="en-GB" b="1" dirty="0"/>
              <a:t>Partner A asks, Partner B answers.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schmücken</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30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br>
              <a:rPr lang="en-GB" b="1" dirty="0"/>
            </a:br>
            <a:r>
              <a:rPr lang="en-GB" b="1" dirty="0"/>
              <a:t>Partner B asks, Partner A answers.</a:t>
            </a: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91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LESS CHALLENGING VERSION</a:t>
            </a:r>
            <a:br>
              <a:rPr lang="en-GB" b="1" dirty="0"/>
            </a:br>
            <a:r>
              <a:rPr lang="en-GB" b="1" dirty="0"/>
              <a:t>Timing: 8 minutes</a:t>
            </a:r>
          </a:p>
          <a:p>
            <a:r>
              <a:rPr lang="en-GB" b="0" dirty="0"/>
              <a:t>There are two versions of the next 3 slides: the current ones are less challenging as the cues/infinitives are given in German.</a:t>
            </a:r>
            <a:br>
              <a:rPr lang="en-GB" dirty="0"/>
            </a:br>
            <a:br>
              <a:rPr lang="en-GB" b="1" dirty="0"/>
            </a:br>
            <a:r>
              <a:rPr lang="en-GB" b="1" dirty="0"/>
              <a:t>Aim: </a:t>
            </a:r>
            <a:r>
              <a:rPr lang="en-GB" b="0" dirty="0"/>
              <a:t>to practise asking </a:t>
            </a:r>
            <a:r>
              <a:rPr lang="en-GB" b="0" i="1" dirty="0" err="1"/>
              <a:t>möcht</a:t>
            </a:r>
            <a:r>
              <a:rPr lang="en-GB" b="0" i="1" dirty="0"/>
              <a:t>-</a:t>
            </a:r>
            <a:r>
              <a:rPr lang="en-GB" b="0" dirty="0"/>
              <a:t> questions with formal and informal </a:t>
            </a:r>
            <a:r>
              <a:rPr lang="en-GB" b="0" i="1" dirty="0"/>
              <a:t>you</a:t>
            </a:r>
            <a:r>
              <a:rPr lang="en-GB" b="0" dirty="0"/>
              <a:t>, and to practise giving a range of affirmative and negative responses, extending with spontaneous reasons using </a:t>
            </a:r>
            <a:r>
              <a:rPr lang="en-GB" b="0" i="1" dirty="0" err="1"/>
              <a:t>weil</a:t>
            </a:r>
            <a:r>
              <a:rPr lang="en-GB" b="0" dirty="0"/>
              <a:t>. This is the model slide with two turns as examples. </a:t>
            </a:r>
            <a:br>
              <a:rPr lang="en-GB" dirty="0"/>
            </a:br>
            <a:br>
              <a:rPr lang="en-GB" dirty="0"/>
            </a:br>
            <a:r>
              <a:rPr lang="en-GB" b="1" dirty="0"/>
              <a:t>Procedure:</a:t>
            </a:r>
            <a:br>
              <a:rPr lang="en-GB" dirty="0"/>
            </a:br>
            <a:r>
              <a:rPr lang="en-GB" dirty="0"/>
              <a:t>1. Partner A decides if s/he is talking to the teacher or a friend, and uses the formal or informal form of </a:t>
            </a:r>
            <a:r>
              <a:rPr lang="en-GB" i="0" dirty="0"/>
              <a:t>the verbs </a:t>
            </a:r>
            <a:r>
              <a:rPr lang="en-GB" dirty="0"/>
              <a:t>to ask the question. </a:t>
            </a:r>
            <a:r>
              <a:rPr lang="en-GB" b="1" i="1" dirty="0"/>
              <a:t>Here we assume partner A chooses formal – click to bring up orange highlight around ‘formal’ box. </a:t>
            </a:r>
            <a:br>
              <a:rPr lang="en-GB" dirty="0"/>
            </a:br>
            <a:r>
              <a:rPr lang="en-GB" dirty="0"/>
              <a:t>(Note: Herr </a:t>
            </a:r>
            <a:r>
              <a:rPr lang="en-GB" dirty="0" err="1"/>
              <a:t>Mürrisch</a:t>
            </a:r>
            <a:r>
              <a:rPr lang="en-GB" dirty="0"/>
              <a:t> is Wolfgang’s maths teacher who has accompanied the group on this day trip to the Christmas market).</a:t>
            </a:r>
            <a:br>
              <a:rPr lang="en-GB" dirty="0"/>
            </a:br>
            <a:r>
              <a:rPr lang="en-GB" dirty="0"/>
              <a:t>2. Click to bring up bubble with the verb from blanked out, elicit answer. Click again to bring up complete question. </a:t>
            </a:r>
          </a:p>
          <a:p>
            <a:r>
              <a:rPr lang="en-GB" dirty="0"/>
              <a:t>3. Partner B listens and responds according to the indicated answer, as in the example modelled here.</a:t>
            </a:r>
            <a:br>
              <a:rPr lang="en-GB" dirty="0"/>
            </a:br>
            <a:r>
              <a:rPr lang="en-GB" dirty="0"/>
              <a:t>Click to bring up response. Click to bring up bubble to remind students that the pronoun needs to match the noun! Here: das Lied – ‘es’. </a:t>
            </a:r>
            <a:br>
              <a:rPr lang="en-GB" dirty="0"/>
            </a:br>
            <a:r>
              <a:rPr lang="en-GB" dirty="0"/>
              <a:t>4. Then do the same process with the second set of pictures. Click to bring up the highlighting box around the informal question, and the remaining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Ensure that students know that there are two ‘rounds’ of speaking activity.  </a:t>
            </a:r>
            <a:br>
              <a:rPr lang="en-GB" dirty="0"/>
            </a:br>
            <a:r>
              <a:rPr lang="en-GB" dirty="0"/>
              <a:t>The first slide </a:t>
            </a:r>
            <a:r>
              <a:rPr lang="en-GB" b="1" i="1" dirty="0"/>
              <a:t>Partner A is Mia </a:t>
            </a:r>
            <a:r>
              <a:rPr lang="en-GB" dirty="0"/>
              <a:t>and asks all the questions. The second slide </a:t>
            </a:r>
            <a:r>
              <a:rPr lang="en-GB" b="1" i="1" dirty="0"/>
              <a:t>Partner B is Mia </a:t>
            </a:r>
            <a:r>
              <a:rPr lang="en-GB" dirty="0"/>
              <a:t>and asks the questions.</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155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br>
              <a:rPr lang="en-GB" b="1" dirty="0"/>
            </a:br>
            <a:r>
              <a:rPr lang="en-GB" b="1" dirty="0"/>
              <a:t>Partner A asks, Partner B answers.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schmücken</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77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[3/3]</a:t>
            </a:r>
          </a:p>
          <a:p>
            <a:r>
              <a:rPr lang="en-GB" b="1" dirty="0"/>
              <a:t>Partner B asks, Partner A 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5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VERSION</a:t>
            </a:r>
          </a:p>
          <a:p>
            <a:r>
              <a:rPr lang="en-GB" b="1" dirty="0"/>
              <a:t>Timing: 8 minutes</a:t>
            </a:r>
            <a:br>
              <a:rPr lang="en-GB" dirty="0"/>
            </a:br>
            <a:br>
              <a:rPr lang="en-GB" b="1" dirty="0"/>
            </a:br>
            <a:r>
              <a:rPr lang="en-GB" b="1" dirty="0"/>
              <a:t>Aim: </a:t>
            </a:r>
            <a:r>
              <a:rPr lang="en-GB" b="0" dirty="0"/>
              <a:t>to practise written comprehension and production of this week’s new and revisited vocabulary items. </a:t>
            </a:r>
            <a:br>
              <a:rPr lang="en-GB" b="0" dirty="0"/>
            </a:br>
            <a:br>
              <a:rPr lang="en-GB" dirty="0"/>
            </a:br>
            <a:r>
              <a:rPr lang="en-GB" b="1" dirty="0"/>
              <a:t>Procedure:</a:t>
            </a:r>
            <a:br>
              <a:rPr lang="en-GB" dirty="0"/>
            </a:br>
            <a:r>
              <a:rPr lang="en-GB" dirty="0"/>
              <a:t>1. Students read the text  and write the missing words in German. To help them, the scroll under the text lists the missing words in English – students translate them and fill in the gaps with an appropriate word.</a:t>
            </a:r>
          </a:p>
          <a:p>
            <a:r>
              <a:rPr lang="en-GB" dirty="0"/>
              <a:t>2. Remind students that they will need to consider any necessary endings for the adjectives, and the correct forms for the verbs, remember capital letters on any nouns, and pay careful attention to word spelling.</a:t>
            </a:r>
          </a:p>
          <a:p>
            <a:r>
              <a:rPr lang="en-GB" dirty="0"/>
              <a:t>3. Click to reveal the answers one by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Gruß</a:t>
            </a:r>
            <a:r>
              <a:rPr lang="en-GB" baseline="0" dirty="0"/>
              <a:t> [4722] </a:t>
            </a:r>
            <a:r>
              <a:rPr lang="en-GB" baseline="0" dirty="0" err="1"/>
              <a:t>Denkmal</a:t>
            </a:r>
            <a:r>
              <a:rPr lang="en-GB" baseline="0" dirty="0"/>
              <a:t> [4789] Wurst [3923]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46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LESS CHALLENGING VERSION</a:t>
            </a:r>
          </a:p>
          <a:p>
            <a:r>
              <a:rPr lang="en-GB" b="1" dirty="0"/>
              <a:t>Timing: 8 minutes</a:t>
            </a:r>
            <a:br>
              <a:rPr lang="en-GB" dirty="0"/>
            </a:br>
            <a:br>
              <a:rPr lang="en-GB" b="1" dirty="0"/>
            </a:br>
            <a:r>
              <a:rPr lang="en-GB" b="1" dirty="0"/>
              <a:t>Aim: </a:t>
            </a:r>
            <a:r>
              <a:rPr lang="en-GB" b="0" dirty="0"/>
              <a:t>to practise written production of this week’s new and revisited vocabulary items, and written comprehension of the completed text. </a:t>
            </a:r>
            <a:br>
              <a:rPr lang="en-GB" b="0" dirty="0"/>
            </a:br>
            <a:br>
              <a:rPr lang="en-GB" dirty="0"/>
            </a:br>
            <a:r>
              <a:rPr lang="en-GB" b="1" dirty="0"/>
              <a:t>Procedure:</a:t>
            </a:r>
            <a:br>
              <a:rPr lang="en-GB" dirty="0"/>
            </a:br>
            <a:r>
              <a:rPr lang="en-GB" dirty="0"/>
              <a:t>1. Students write the English words in German. </a:t>
            </a:r>
          </a:p>
          <a:p>
            <a:r>
              <a:rPr lang="en-GB" dirty="0"/>
              <a:t>2. Remind students that they will need to consider any necessary endings for the adjectives, and the correct forms for the verbs, remember capital letters on any nouns, and pay careful attention to word spelling.</a:t>
            </a:r>
          </a:p>
          <a:p>
            <a:r>
              <a:rPr lang="en-GB" dirty="0"/>
              <a:t>3. Click to reveal the answers one by one. </a:t>
            </a:r>
          </a:p>
          <a:p>
            <a:endParaRPr lang="en-GB" dirty="0"/>
          </a:p>
          <a:p>
            <a:r>
              <a:rPr lang="en-GB" b="1" baseline="0" dirty="0"/>
              <a:t>Word frequency (1 is the most frequent word in German): </a:t>
            </a:r>
            <a:br>
              <a:rPr lang="en-GB" baseline="0" dirty="0"/>
            </a:br>
            <a:r>
              <a:rPr lang="en-GB" baseline="0" dirty="0" err="1"/>
              <a:t>Gruß</a:t>
            </a:r>
            <a:r>
              <a:rPr lang="en-GB" baseline="0" dirty="0"/>
              <a:t> [4722] </a:t>
            </a:r>
            <a:r>
              <a:rPr lang="en-GB" baseline="0" dirty="0" err="1"/>
              <a:t>Denkmal</a:t>
            </a:r>
            <a:r>
              <a:rPr lang="en-GB" baseline="0" dirty="0"/>
              <a:t> [4789] Wurst [3923]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615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1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read aloud and transcription of short sentences with the [b] sound in initial, middle and final position.</a:t>
            </a:r>
            <a:br>
              <a:rPr lang="en-GB" dirty="0"/>
            </a:br>
            <a:br>
              <a:rPr lang="en-GB" dirty="0"/>
            </a:br>
            <a:r>
              <a:rPr lang="en-GB" b="1" dirty="0"/>
              <a:t>Procedure:</a:t>
            </a:r>
            <a:br>
              <a:rPr lang="en-GB" dirty="0"/>
            </a:br>
            <a:r>
              <a:rPr lang="en-GB" dirty="0"/>
              <a:t>1. Person B turns away from the board and prepares to transcribe.</a:t>
            </a:r>
            <a:br>
              <a:rPr lang="en-GB" dirty="0"/>
            </a:br>
            <a:r>
              <a:rPr lang="en-GB" dirty="0"/>
              <a:t>2. Person A reads each of the three sentences.</a:t>
            </a:r>
            <a:br>
              <a:rPr lang="en-GB" dirty="0"/>
            </a:br>
            <a:r>
              <a:rPr lang="en-GB" dirty="0"/>
              <a:t>3. Person B transcribes them.</a:t>
            </a:r>
            <a:br>
              <a:rPr lang="en-GB" dirty="0"/>
            </a:br>
            <a:r>
              <a:rPr lang="en-GB" dirty="0"/>
              <a:t>4. Person B turns back to check his/her spelling.</a:t>
            </a:r>
            <a:br>
              <a:rPr lang="en-GB" dirty="0"/>
            </a:br>
            <a:r>
              <a:rPr lang="en-GB" dirty="0"/>
              <a:t>5. Click to hear native audio version, as required.</a:t>
            </a:r>
          </a:p>
          <a:p>
            <a:endParaRPr lang="en-GB" dirty="0"/>
          </a:p>
          <a:p>
            <a:r>
              <a:rPr lang="en-GB" b="1" dirty="0"/>
              <a:t>Transcript:</a:t>
            </a:r>
            <a:br>
              <a:rPr lang="en-GB" dirty="0"/>
            </a:br>
            <a:r>
              <a:rPr lang="en-GB" dirty="0"/>
              <a:t>1. </a:t>
            </a:r>
            <a:r>
              <a:rPr lang="en-GB" dirty="0" err="1"/>
              <a:t>Alle</a:t>
            </a:r>
            <a:r>
              <a:rPr lang="en-GB" dirty="0"/>
              <a:t> </a:t>
            </a:r>
            <a:r>
              <a:rPr lang="en-GB" dirty="0" err="1"/>
              <a:t>diese</a:t>
            </a:r>
            <a:r>
              <a:rPr lang="en-GB" dirty="0"/>
              <a:t> </a:t>
            </a:r>
            <a:r>
              <a:rPr lang="en-GB" dirty="0" err="1"/>
              <a:t>Bäume</a:t>
            </a:r>
            <a:r>
              <a:rPr lang="en-GB" dirty="0"/>
              <a:t> </a:t>
            </a:r>
            <a:r>
              <a:rPr lang="en-GB" dirty="0" err="1"/>
              <a:t>sind</a:t>
            </a:r>
            <a:r>
              <a:rPr lang="en-GB" dirty="0"/>
              <a:t> </a:t>
            </a:r>
            <a:r>
              <a:rPr lang="en-GB" dirty="0" err="1"/>
              <a:t>gelb</a:t>
            </a:r>
            <a:r>
              <a:rPr lang="en-GB" dirty="0"/>
              <a:t>.</a:t>
            </a:r>
          </a:p>
          <a:p>
            <a:r>
              <a:rPr lang="en-GB" dirty="0"/>
              <a:t>2. </a:t>
            </a:r>
            <a:r>
              <a:rPr lang="en-GB" dirty="0" err="1"/>
              <a:t>Alle</a:t>
            </a:r>
            <a:r>
              <a:rPr lang="en-GB" dirty="0"/>
              <a:t> </a:t>
            </a:r>
            <a:r>
              <a:rPr lang="en-GB" dirty="0" err="1"/>
              <a:t>diese</a:t>
            </a:r>
            <a:r>
              <a:rPr lang="en-GB" dirty="0"/>
              <a:t> </a:t>
            </a:r>
            <a:r>
              <a:rPr lang="en-GB" dirty="0" err="1"/>
              <a:t>Bilder</a:t>
            </a:r>
            <a:r>
              <a:rPr lang="en-GB" dirty="0"/>
              <a:t> </a:t>
            </a:r>
            <a:r>
              <a:rPr lang="en-GB" dirty="0" err="1"/>
              <a:t>sind</a:t>
            </a:r>
            <a:r>
              <a:rPr lang="en-GB" dirty="0"/>
              <a:t> </a:t>
            </a:r>
            <a:r>
              <a:rPr lang="en-GB" dirty="0" err="1"/>
              <a:t>hübsch</a:t>
            </a:r>
            <a:r>
              <a:rPr lang="en-GB" dirty="0"/>
              <a:t>.</a:t>
            </a:r>
          </a:p>
          <a:p>
            <a:r>
              <a:rPr lang="en-GB" dirty="0"/>
              <a:t>3. Alle </a:t>
            </a:r>
            <a:r>
              <a:rPr lang="en-GB" dirty="0" err="1"/>
              <a:t>diese</a:t>
            </a:r>
            <a:r>
              <a:rPr lang="en-GB" dirty="0"/>
              <a:t> </a:t>
            </a:r>
            <a:r>
              <a:rPr lang="en-GB" dirty="0" err="1"/>
              <a:t>Aufgaben</a:t>
            </a:r>
            <a:r>
              <a:rPr lang="en-GB" dirty="0"/>
              <a:t> </a:t>
            </a:r>
            <a:r>
              <a:rPr lang="en-GB" dirty="0" err="1"/>
              <a:t>sind</a:t>
            </a:r>
            <a:r>
              <a:rPr lang="en-GB" dirty="0"/>
              <a:t> </a:t>
            </a:r>
            <a:r>
              <a:rPr lang="en-GB" b="0" i="0" dirty="0" err="1">
                <a:solidFill>
                  <a:srgbClr val="222222"/>
                </a:solidFill>
                <a:effectLst/>
                <a:latin typeface="Arial" panose="020B0604020202020204" pitchFamily="34" charset="0"/>
              </a:rPr>
              <a:t>überflüssig</a:t>
            </a:r>
            <a:r>
              <a:rPr lang="en-GB" b="0" i="0" dirty="0">
                <a:solidFill>
                  <a:srgbClr val="222222"/>
                </a:solidFill>
                <a:effectLst/>
                <a:latin typeface="Arial" panose="020B0604020202020204" pitchFamily="34" charset="0"/>
              </a:rPr>
              <a:t> </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and/or cognates (1 is the most frequent word in German): </a:t>
            </a:r>
            <a:br>
              <a:rPr lang="en-GB" baseline="0" dirty="0"/>
            </a:br>
            <a:r>
              <a:rPr lang="en-GB" sz="1200" dirty="0" err="1"/>
              <a:t>hübsch</a:t>
            </a:r>
            <a:r>
              <a:rPr lang="en-GB" sz="1200" dirty="0"/>
              <a:t> [2596] </a:t>
            </a:r>
            <a:r>
              <a:rPr lang="en-GB" sz="1200" dirty="0" err="1"/>
              <a:t>überflüssig</a:t>
            </a:r>
            <a:r>
              <a:rPr lang="en-GB" sz="1200" dirty="0"/>
              <a:t> [4465]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Link to answers for student worksheet: https://resources.ncelp.org/concern/parent/4j03d080n/file_sets/5425kb66f </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away from the board and prepares to transcribe.</a:t>
            </a:r>
            <a:br>
              <a:rPr lang="en-GB" dirty="0"/>
            </a:br>
            <a:r>
              <a:rPr lang="en-GB" dirty="0"/>
              <a:t>2. Person B reads each of the three sentences.</a:t>
            </a:r>
            <a:br>
              <a:rPr lang="en-GB" dirty="0"/>
            </a:br>
            <a:r>
              <a:rPr lang="en-GB" dirty="0"/>
              <a:t>3. Person A transcribes them.</a:t>
            </a:r>
            <a:br>
              <a:rPr lang="en-GB" dirty="0"/>
            </a:br>
            <a:r>
              <a:rPr lang="en-GB" dirty="0"/>
              <a:t>4. Person A turns back to check his/her spelling.</a:t>
            </a:r>
            <a:br>
              <a:rPr lang="en-GB" dirty="0"/>
            </a:br>
            <a:r>
              <a:rPr lang="en-GB" dirty="0"/>
              <a:t>5. Click to hear native audio version, as required.</a:t>
            </a:r>
          </a:p>
          <a:p>
            <a:endParaRPr lang="en-GB" dirty="0"/>
          </a:p>
          <a:p>
            <a:endParaRPr lang="en-GB" dirty="0"/>
          </a:p>
          <a:p>
            <a:r>
              <a:rPr lang="en-GB" b="1" dirty="0"/>
              <a:t>Transcript:</a:t>
            </a:r>
            <a:br>
              <a:rPr lang="en-GB" dirty="0"/>
            </a:br>
            <a:r>
              <a:rPr lang="en-GB" dirty="0"/>
              <a:t>1. </a:t>
            </a:r>
            <a:r>
              <a:rPr lang="en-GB" dirty="0" err="1"/>
              <a:t>Alle</a:t>
            </a:r>
            <a:r>
              <a:rPr lang="en-GB" dirty="0"/>
              <a:t> </a:t>
            </a:r>
            <a:r>
              <a:rPr lang="en-GB" dirty="0" err="1"/>
              <a:t>diese</a:t>
            </a:r>
            <a:r>
              <a:rPr lang="en-GB" dirty="0"/>
              <a:t> </a:t>
            </a:r>
            <a:r>
              <a:rPr lang="en-GB" dirty="0" err="1"/>
              <a:t>Maßstäbe</a:t>
            </a:r>
            <a:r>
              <a:rPr lang="en-GB" dirty="0"/>
              <a:t> </a:t>
            </a:r>
            <a:r>
              <a:rPr lang="en-GB" dirty="0" err="1"/>
              <a:t>sind</a:t>
            </a:r>
            <a:r>
              <a:rPr lang="en-GB" dirty="0"/>
              <a:t> absurd.</a:t>
            </a:r>
          </a:p>
          <a:p>
            <a:r>
              <a:rPr lang="en-GB" dirty="0"/>
              <a:t>2. </a:t>
            </a:r>
            <a:r>
              <a:rPr lang="en-GB" dirty="0" err="1"/>
              <a:t>Alle</a:t>
            </a:r>
            <a:r>
              <a:rPr lang="en-GB" dirty="0"/>
              <a:t> </a:t>
            </a:r>
            <a:r>
              <a:rPr lang="en-GB" dirty="0" err="1"/>
              <a:t>diese</a:t>
            </a:r>
            <a:r>
              <a:rPr lang="en-GB" dirty="0"/>
              <a:t> </a:t>
            </a:r>
            <a:r>
              <a:rPr lang="en-GB" dirty="0" err="1"/>
              <a:t>Trauben</a:t>
            </a:r>
            <a:r>
              <a:rPr lang="en-GB" dirty="0"/>
              <a:t> </a:t>
            </a:r>
            <a:r>
              <a:rPr lang="en-GB" dirty="0" err="1"/>
              <a:t>sind</a:t>
            </a:r>
            <a:r>
              <a:rPr lang="en-GB" dirty="0"/>
              <a:t> herb.</a:t>
            </a:r>
          </a:p>
          <a:p>
            <a:r>
              <a:rPr lang="en-GB" dirty="0"/>
              <a:t>3. </a:t>
            </a:r>
            <a:r>
              <a:rPr lang="en-GB" dirty="0" err="1"/>
              <a:t>Alle</a:t>
            </a:r>
            <a:r>
              <a:rPr lang="en-GB" dirty="0"/>
              <a:t> </a:t>
            </a:r>
            <a:r>
              <a:rPr lang="en-GB" dirty="0" err="1"/>
              <a:t>diese</a:t>
            </a:r>
            <a:r>
              <a:rPr lang="en-GB" dirty="0"/>
              <a:t> </a:t>
            </a:r>
            <a:r>
              <a:rPr lang="en-GB" dirty="0" err="1"/>
              <a:t>Objekte</a:t>
            </a:r>
            <a:r>
              <a:rPr lang="en-GB" dirty="0"/>
              <a:t> </a:t>
            </a:r>
            <a:r>
              <a:rPr lang="en-GB" dirty="0" err="1"/>
              <a:t>sind</a:t>
            </a:r>
            <a:r>
              <a:rPr lang="en-GB" dirty="0"/>
              <a:t> </a:t>
            </a:r>
            <a:r>
              <a:rPr lang="en-GB" dirty="0" err="1"/>
              <a:t>mir</a:t>
            </a:r>
            <a:r>
              <a:rPr lang="en-GB" dirty="0"/>
              <a:t> </a:t>
            </a:r>
            <a:r>
              <a:rPr lang="en-GB" dirty="0" err="1"/>
              <a:t>lieb</a:t>
            </a:r>
            <a:r>
              <a:rPr lang="en-GB" dirty="0"/>
              <a:t>.</a:t>
            </a:r>
          </a:p>
          <a:p>
            <a:pPr algn="l"/>
            <a:br>
              <a:rPr lang="en-GB" dirty="0"/>
            </a:br>
            <a:br>
              <a:rPr lang="en-GB" dirty="0"/>
            </a:br>
            <a:r>
              <a:rPr lang="en-GB" b="1" baseline="0" dirty="0"/>
              <a:t>Word frequency of unknown words and/or cognates (1 is the most frequent word in German): </a:t>
            </a:r>
            <a:br>
              <a:rPr lang="en-GB" baseline="0" dirty="0"/>
            </a:br>
            <a:r>
              <a:rPr lang="en-US" sz="1200" dirty="0" err="1"/>
              <a:t>Maßstab</a:t>
            </a:r>
            <a:r>
              <a:rPr lang="en-US" sz="1200" dirty="0"/>
              <a:t> </a:t>
            </a:r>
            <a:r>
              <a:rPr lang="en-GB" sz="1200" dirty="0">
                <a:solidFill>
                  <a:schemeClr val="bg1"/>
                </a:solidFill>
              </a:rPr>
              <a:t>[3510] absurd [3487] </a:t>
            </a:r>
            <a:r>
              <a:rPr lang="en-GB" sz="1200" dirty="0" err="1">
                <a:solidFill>
                  <a:schemeClr val="bg1"/>
                </a:solidFill>
              </a:rPr>
              <a:t>Traube</a:t>
            </a:r>
            <a:r>
              <a:rPr lang="en-GB" sz="1200" dirty="0">
                <a:solidFill>
                  <a:schemeClr val="bg1"/>
                </a:solidFill>
              </a:rPr>
              <a:t> [&gt;5009] herb [&gt;5009]</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43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8 minutes</a:t>
            </a:r>
          </a:p>
          <a:p>
            <a:pPr marL="0"/>
            <a:br>
              <a:rPr lang="en-GB" b="1" baseline="0" dirty="0"/>
            </a:br>
            <a:r>
              <a:rPr lang="en-GB" b="1" baseline="0" dirty="0"/>
              <a:t>Aim: </a:t>
            </a:r>
            <a:r>
              <a:rPr lang="en-GB" b="0" baseline="0" dirty="0"/>
              <a:t>to recognise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German. Write down the German word, including the gender which they don’t hear.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 NB after item 7, ab, the next click brings up bubble explaining the difference between ab and von (both meaning from). Another click will take you back to the task. </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German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 Laden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verkaufen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Gericht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Kunde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öffnen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günstig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7. ab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8. Betrieb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9. Kuchen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10. genießen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11. sie möchte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12. traditionell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13. Weihnachten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14. auswählen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15. probieren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16. du möchtest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a:lnSpc>
                <a:spcPct val="107000"/>
              </a:lnSpc>
              <a:spcAft>
                <a:spcPts val="800"/>
              </a:spcAft>
            </a:pPr>
            <a:endPar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4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present the meanings and uses of </a:t>
            </a:r>
            <a:r>
              <a:rPr lang="en-GB" b="0" i="1" dirty="0" err="1"/>
              <a:t>alle</a:t>
            </a:r>
            <a:r>
              <a:rPr lang="en-GB" b="0" i="1" dirty="0"/>
              <a:t> </a:t>
            </a:r>
            <a:r>
              <a:rPr lang="en-GB" b="0" dirty="0"/>
              <a:t>and </a:t>
            </a:r>
            <a:r>
              <a:rPr lang="en-GB" b="0" i="1" dirty="0" err="1"/>
              <a:t>jeder</a:t>
            </a:r>
            <a:r>
              <a:rPr lang="en-GB" b="0" i="1" dirty="0"/>
              <a:t> </a:t>
            </a:r>
            <a:r>
              <a:rPr lang="en-GB" b="0" i="0" dirty="0"/>
              <a:t>as pronouns</a:t>
            </a:r>
            <a:r>
              <a:rPr lang="en-GB" b="0" dirty="0"/>
              <a:t>.  </a:t>
            </a:r>
            <a:br>
              <a:rPr lang="en-GB" b="0" dirty="0"/>
            </a:br>
            <a:br>
              <a:rPr lang="en-GB" dirty="0"/>
            </a:br>
            <a:r>
              <a:rPr lang="en-GB" b="1" dirty="0"/>
              <a:t>Procedure:</a:t>
            </a:r>
            <a:br>
              <a:rPr lang="en-GB" dirty="0"/>
            </a:br>
            <a:r>
              <a:rPr lang="en-GB" dirty="0"/>
              <a:t>Click through the explanations. </a:t>
            </a:r>
          </a:p>
          <a:p>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aural comprehension of </a:t>
            </a:r>
            <a:r>
              <a:rPr lang="en-GB" b="0" i="1" dirty="0" err="1"/>
              <a:t>alle</a:t>
            </a:r>
            <a:r>
              <a:rPr lang="en-GB" b="0" i="1" dirty="0"/>
              <a:t> </a:t>
            </a:r>
            <a:r>
              <a:rPr lang="en-GB" b="0" dirty="0"/>
              <a:t>and </a:t>
            </a:r>
            <a:r>
              <a:rPr lang="en-GB" b="0" i="1" dirty="0" err="1"/>
              <a:t>jeder</a:t>
            </a:r>
            <a:r>
              <a:rPr lang="en-GB" b="0" dirty="0"/>
              <a:t>, differentiating their use based on plural (</a:t>
            </a:r>
            <a:r>
              <a:rPr lang="en-GB" b="0" dirty="0" err="1"/>
              <a:t>alle</a:t>
            </a:r>
            <a:r>
              <a:rPr lang="en-GB" b="0" dirty="0"/>
              <a:t>) or singular (</a:t>
            </a:r>
            <a:r>
              <a:rPr lang="en-GB" b="0" dirty="0" err="1"/>
              <a:t>jeder</a:t>
            </a:r>
            <a:r>
              <a:rPr lang="en-GB" b="0" dirty="0"/>
              <a:t>) verbs.</a:t>
            </a:r>
            <a:br>
              <a:rPr lang="en-GB" dirty="0"/>
            </a:br>
            <a:br>
              <a:rPr lang="en-GB" dirty="0"/>
            </a:br>
            <a:r>
              <a:rPr lang="en-GB" b="1" dirty="0"/>
              <a:t>Procedure:</a:t>
            </a:r>
            <a:br>
              <a:rPr lang="en-GB" dirty="0"/>
            </a:br>
            <a:r>
              <a:rPr lang="en-GB" dirty="0"/>
              <a:t>1. Ensure that students understand that they use the singular or plural verb in the sentence to decide whether it should be </a:t>
            </a:r>
            <a:r>
              <a:rPr lang="en-GB" i="1" dirty="0"/>
              <a:t>alle</a:t>
            </a:r>
            <a:r>
              <a:rPr lang="en-GB" dirty="0"/>
              <a:t> or </a:t>
            </a:r>
            <a:r>
              <a:rPr lang="en-GB" i="1" dirty="0" err="1"/>
              <a:t>jeder</a:t>
            </a:r>
            <a:r>
              <a:rPr lang="en-GB" dirty="0"/>
              <a:t>. Click on audio button 1 to play recording.</a:t>
            </a:r>
          </a:p>
          <a:p>
            <a:r>
              <a:rPr lang="en-GB" dirty="0"/>
              <a:t>2. Learners tick either </a:t>
            </a:r>
            <a:r>
              <a:rPr lang="en-GB" i="1" dirty="0"/>
              <a:t>alle</a:t>
            </a:r>
            <a:r>
              <a:rPr lang="en-GB" dirty="0"/>
              <a:t> or </a:t>
            </a:r>
            <a:r>
              <a:rPr lang="en-GB" i="1" dirty="0" err="1"/>
              <a:t>jeder</a:t>
            </a:r>
            <a:r>
              <a:rPr lang="en-GB" dirty="0"/>
              <a:t>.</a:t>
            </a:r>
          </a:p>
          <a:p>
            <a:r>
              <a:rPr lang="en-GB" dirty="0"/>
              <a:t>3. If necessary listen again and students write the sentence meaning in English.</a:t>
            </a:r>
          </a:p>
          <a:p>
            <a:r>
              <a:rPr lang="en-GB" dirty="0"/>
              <a:t>4. Click to reveal answers and English translation.</a:t>
            </a:r>
          </a:p>
          <a:p>
            <a:r>
              <a:rPr lang="en-GB" dirty="0"/>
              <a:t>5. Continue for items 2-8.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de-DE" b="0" dirty="0"/>
              <a:t>[Alle] gehen auf den historischen Marktplatz – er ist Teil der Universität.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2 [Alle] beobachten die anderen Touristen in der Nähe.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3 [Jeder] trinkt einen Glühwein oder einen Punsch.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4 [Alle] genießen die Bewegung und die Momente mit Freunden.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5 [Jeder] probiert ein traditionelles Gericht.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6 [Jeder] wählt einen Lebkuchen aus.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7 [Jeder] genießt die Atmosphäre und unterstützt gern die Händler.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8 [Alle] entdecken, kaufen oder verkaufen günstige Weihnachtsgeschenke.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Händler</a:t>
            </a:r>
            <a:r>
              <a:rPr lang="en-GB" b="0" baseline="0" dirty="0"/>
              <a:t> [2672] Glühwein [&gt;5009] Lebkuchen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a:t>
            </a:r>
            <a:r>
              <a:rPr lang="en-GB" b="0" i="1" dirty="0" err="1"/>
              <a:t>jed</a:t>
            </a:r>
            <a:r>
              <a:rPr lang="en-GB" b="0" dirty="0"/>
              <a:t>- (</a:t>
            </a:r>
            <a:r>
              <a:rPr lang="en-GB" b="0" i="1" dirty="0"/>
              <a:t>dies</a:t>
            </a:r>
            <a:r>
              <a:rPr lang="en-GB" b="0" dirty="0"/>
              <a:t>- and </a:t>
            </a:r>
            <a:r>
              <a:rPr lang="en-GB" b="0" i="1" dirty="0"/>
              <a:t>welch</a:t>
            </a:r>
            <a:r>
              <a:rPr lang="en-GB" b="0" dirty="0"/>
              <a:t>-) as R1 (nominative) and R2 (accusative) determiners. To present </a:t>
            </a:r>
            <a:r>
              <a:rPr lang="en-GB" b="0" i="1" dirty="0"/>
              <a:t>alle</a:t>
            </a:r>
            <a:r>
              <a:rPr lang="en-GB" b="0" dirty="0"/>
              <a:t> as determiner meaning ‘all of the’, and unique use meaning ‘every’.</a:t>
            </a:r>
            <a:br>
              <a:rPr lang="en-GB" b="0" dirty="0"/>
            </a:br>
            <a:br>
              <a:rPr lang="en-GB" dirty="0"/>
            </a:br>
            <a:r>
              <a:rPr lang="en-GB" b="1" dirty="0"/>
              <a:t>Procedure:</a:t>
            </a:r>
            <a:br>
              <a:rPr lang="en-GB" dirty="0"/>
            </a:br>
            <a:r>
              <a:rPr lang="en-GB" dirty="0"/>
              <a:t>1. Click through the animations. </a:t>
            </a:r>
          </a:p>
          <a:p>
            <a:r>
              <a:rPr lang="en-GB" dirty="0"/>
              <a:t>2. Elicit responses where knowledge is being revisited.</a:t>
            </a:r>
          </a:p>
          <a:p>
            <a:r>
              <a:rPr lang="en-GB" dirty="0"/>
              <a:t>3. Note that the additional exceptional use of all to mean every with expressions of time frequency could be deleted, as appropriate.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 (1 is the most frequent word in German): </a:t>
            </a:r>
            <a:br>
              <a:rPr lang="en-GB" baseline="0" dirty="0"/>
            </a:br>
            <a:r>
              <a:rPr lang="en-GB" baseline="0" dirty="0" err="1"/>
              <a:t>Produkt</a:t>
            </a:r>
            <a:r>
              <a:rPr lang="en-GB" baseline="0" dirty="0"/>
              <a:t> [422]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9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76057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2280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490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7817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29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664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41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1990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19358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049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4839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806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61175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144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4408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86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105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02499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092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60878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58754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563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6665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22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46138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65174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audio" Target="../media/audio45.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audio" Target="../media/audio46.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47.wav"/><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audio" Target="../media/audio48.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5.png"/><Relationship Id="rId5" Type="http://schemas.openxmlformats.org/officeDocument/2006/relationships/audio" Target="../media/audio49.wav"/><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audio" Target="../media/audio50.wav"/><Relationship Id="rId5" Type="http://schemas.openxmlformats.org/officeDocument/2006/relationships/image" Target="../media/image3.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audio" Target="../media/audio51.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audio" Target="../media/audio52.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18" Type="http://schemas.openxmlformats.org/officeDocument/2006/relationships/audio" Target="../media/audio65.wav"/><Relationship Id="rId3" Type="http://schemas.openxmlformats.org/officeDocument/2006/relationships/image" Target="../media/image42.jpeg"/><Relationship Id="rId21" Type="http://schemas.openxmlformats.org/officeDocument/2006/relationships/audio" Target="../media/audio68.wav"/><Relationship Id="rId7" Type="http://schemas.openxmlformats.org/officeDocument/2006/relationships/image" Target="../media/image5.png"/><Relationship Id="rId12" Type="http://schemas.openxmlformats.org/officeDocument/2006/relationships/audio" Target="../media/audio59.wav"/><Relationship Id="rId17" Type="http://schemas.openxmlformats.org/officeDocument/2006/relationships/audio" Target="../media/audio64.wav"/><Relationship Id="rId2" Type="http://schemas.openxmlformats.org/officeDocument/2006/relationships/notesSlide" Target="../notesSlides/notesSlide28.xml"/><Relationship Id="rId16" Type="http://schemas.openxmlformats.org/officeDocument/2006/relationships/audio" Target="../media/audio63.wav"/><Relationship Id="rId20" Type="http://schemas.openxmlformats.org/officeDocument/2006/relationships/audio" Target="../media/audio67.wav"/><Relationship Id="rId1" Type="http://schemas.openxmlformats.org/officeDocument/2006/relationships/slideLayout" Target="../slideLayouts/slideLayout14.xml"/><Relationship Id="rId6" Type="http://schemas.openxmlformats.org/officeDocument/2006/relationships/audio" Target="../media/audio54.wav"/><Relationship Id="rId11" Type="http://schemas.openxmlformats.org/officeDocument/2006/relationships/audio" Target="../media/audio58.wav"/><Relationship Id="rId5" Type="http://schemas.openxmlformats.org/officeDocument/2006/relationships/audio" Target="../media/audio53.wav"/><Relationship Id="rId15" Type="http://schemas.openxmlformats.org/officeDocument/2006/relationships/audio" Target="../media/audio62.wav"/><Relationship Id="rId10" Type="http://schemas.openxmlformats.org/officeDocument/2006/relationships/audio" Target="../media/audio57.wav"/><Relationship Id="rId19" Type="http://schemas.openxmlformats.org/officeDocument/2006/relationships/audio" Target="../media/audio66.wav"/><Relationship Id="rId4" Type="http://schemas.openxmlformats.org/officeDocument/2006/relationships/image" Target="../media/image3.png"/><Relationship Id="rId9" Type="http://schemas.openxmlformats.org/officeDocument/2006/relationships/audio" Target="../media/audio56.wav"/><Relationship Id="rId14" Type="http://schemas.openxmlformats.org/officeDocument/2006/relationships/audio" Target="../media/audio61.wav"/><Relationship Id="rId2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audio" Target="../media/audio4.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8.jpeg"/><Relationship Id="rId10" Type="http://schemas.openxmlformats.org/officeDocument/2006/relationships/audio" Target="../media/audio7.wav"/><Relationship Id="rId19"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4.gi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51.gif"/><Relationship Id="rId5" Type="http://schemas.openxmlformats.org/officeDocument/2006/relationships/image" Target="../media/image46.png"/><Relationship Id="rId10" Type="http://schemas.openxmlformats.org/officeDocument/2006/relationships/image" Target="../media/image50.gif"/><Relationship Id="rId4" Type="http://schemas.openxmlformats.org/officeDocument/2006/relationships/image" Target="../media/image3.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gif"/><Relationship Id="rId3" Type="http://schemas.openxmlformats.org/officeDocument/2006/relationships/image" Target="../media/image3.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7.gif"/><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 Id="rId14" Type="http://schemas.openxmlformats.org/officeDocument/2006/relationships/image" Target="../media/image51.gif"/></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3.xml"/><Relationship Id="rId16" Type="http://schemas.openxmlformats.org/officeDocument/2006/relationships/image" Target="../media/image51.gif"/><Relationship Id="rId1" Type="http://schemas.openxmlformats.org/officeDocument/2006/relationships/slideLayout" Target="../slideLayouts/slideLayout14.xml"/><Relationship Id="rId6" Type="http://schemas.openxmlformats.org/officeDocument/2006/relationships/image" Target="../media/image47.gif"/><Relationship Id="rId11" Type="http://schemas.openxmlformats.org/officeDocument/2006/relationships/image" Target="../media/image62.png"/><Relationship Id="rId5" Type="http://schemas.openxmlformats.org/officeDocument/2006/relationships/image" Target="../media/image5.png"/><Relationship Id="rId15" Type="http://schemas.openxmlformats.org/officeDocument/2006/relationships/image" Target="../media/image50.gif"/><Relationship Id="rId10"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60.png"/><Relationship Id="rId1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50.gif"/><Relationship Id="rId5" Type="http://schemas.openxmlformats.org/officeDocument/2006/relationships/image" Target="../media/image46.png"/><Relationship Id="rId10" Type="http://schemas.openxmlformats.org/officeDocument/2006/relationships/image" Target="../media/image51.gif"/><Relationship Id="rId4" Type="http://schemas.openxmlformats.org/officeDocument/2006/relationships/image" Target="../media/image3.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1.gif"/><Relationship Id="rId3" Type="http://schemas.openxmlformats.org/officeDocument/2006/relationships/image" Target="../media/image3.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47.gif"/><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 Id="rId14" Type="http://schemas.openxmlformats.org/officeDocument/2006/relationships/image" Target="../media/image50.gif"/></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6.xml"/><Relationship Id="rId16" Type="http://schemas.openxmlformats.org/officeDocument/2006/relationships/image" Target="../media/image50.gif"/><Relationship Id="rId1" Type="http://schemas.openxmlformats.org/officeDocument/2006/relationships/slideLayout" Target="../slideLayouts/slideLayout14.xml"/><Relationship Id="rId6" Type="http://schemas.openxmlformats.org/officeDocument/2006/relationships/image" Target="../media/image47.gif"/><Relationship Id="rId11" Type="http://schemas.openxmlformats.org/officeDocument/2006/relationships/image" Target="../media/image62.png"/><Relationship Id="rId5" Type="http://schemas.openxmlformats.org/officeDocument/2006/relationships/image" Target="../media/image5.png"/><Relationship Id="rId15" Type="http://schemas.openxmlformats.org/officeDocument/2006/relationships/image" Target="../media/image51.gif"/><Relationship Id="rId10"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60.png"/><Relationship Id="rId1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image" Target="../media/image66.png"/><Relationship Id="rId9" Type="http://schemas.openxmlformats.org/officeDocument/2006/relationships/image" Target="../media/image70.gif"/></Relationships>
</file>

<file path=ppt/slides/_rels/slide38.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1.jp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www.gaminggramma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581048342/year-9-german-term-11-week-7-flash-cards/" TargetMode="External"/><Relationship Id="rId3" Type="http://schemas.openxmlformats.org/officeDocument/2006/relationships/image" Target="../media/image3.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quizlet.com/gb/589695525/year-9-german-term-12-week-2-flash-cards/" TargetMode="External"/><Relationship Id="rId11" Type="http://schemas.openxmlformats.org/officeDocument/2006/relationships/image" Target="../media/image77.png"/><Relationship Id="rId5" Type="http://schemas.openxmlformats.org/officeDocument/2006/relationships/hyperlink" Target="https://resources.ncelp.org/concern/parent/8910jv64g/file_sets/8g84mn493" TargetMode="External"/><Relationship Id="rId10" Type="http://schemas.openxmlformats.org/officeDocument/2006/relationships/image" Target="../media/image76.png"/><Relationship Id="rId4" Type="http://schemas.openxmlformats.org/officeDocument/2006/relationships/hyperlink" Target="https://drive.google.com/drive/folders/1AL8q5-h8kXTip83SlM_EzXtdA582XB23" TargetMode="External"/><Relationship Id="rId9" Type="http://schemas.openxmlformats.org/officeDocument/2006/relationships/hyperlink" Target="https://quizlet.com/gb/555960165/year-8-german-term-32-week-1-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3.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6.xml"/><Relationship Id="rId16" Type="http://schemas.openxmlformats.org/officeDocument/2006/relationships/audio" Target="../media/audio27.wav"/><Relationship Id="rId1" Type="http://schemas.openxmlformats.org/officeDocument/2006/relationships/slideLayout" Target="../slideLayouts/slideLayout14.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0.wav"/><Relationship Id="rId3" Type="http://schemas.openxmlformats.org/officeDocument/2006/relationships/image" Target="../media/image1.jpg"/><Relationship Id="rId21" Type="http://schemas.openxmlformats.org/officeDocument/2006/relationships/audio" Target="../media/audio43.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39.wav"/><Relationship Id="rId2" Type="http://schemas.openxmlformats.org/officeDocument/2006/relationships/notesSlide" Target="../notesSlides/notesSlide8.xml"/><Relationship Id="rId16" Type="http://schemas.openxmlformats.org/officeDocument/2006/relationships/audio" Target="../media/audio38.wav"/><Relationship Id="rId20" Type="http://schemas.openxmlformats.org/officeDocument/2006/relationships/audio" Target="../media/audio42.wav"/><Relationship Id="rId1" Type="http://schemas.openxmlformats.org/officeDocument/2006/relationships/slideLayout" Target="../slideLayouts/slideLayout14.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3.png"/><Relationship Id="rId15" Type="http://schemas.openxmlformats.org/officeDocument/2006/relationships/image" Target="../media/image5.png"/><Relationship Id="rId23" Type="http://schemas.openxmlformats.org/officeDocument/2006/relationships/image" Target="../media/image15.jpeg"/><Relationship Id="rId10" Type="http://schemas.openxmlformats.org/officeDocument/2006/relationships/audio" Target="../media/audio33.wav"/><Relationship Id="rId19" Type="http://schemas.openxmlformats.org/officeDocument/2006/relationships/audio" Target="../media/audio41.wav"/><Relationship Id="rId4" Type="http://schemas.openxmlformats.org/officeDocument/2006/relationships/image" Target="../media/image14.jpeg"/><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4.wav"/></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9722" y="2396146"/>
            <a:ext cx="7540977" cy="1485422"/>
          </a:xfrm>
        </p:spPr>
        <p:txBody>
          <a:bodyPr>
            <a:normAutofit/>
          </a:bodyPr>
          <a:lstStyle/>
          <a:p>
            <a:pPr algn="l"/>
            <a:r>
              <a:rPr lang="en-GB" sz="4000" b="1" dirty="0">
                <a:solidFill>
                  <a:prstClr val="white"/>
                </a:solidFill>
              </a:rPr>
              <a:t>Auf </a:t>
            </a:r>
            <a:r>
              <a:rPr lang="en-GB" sz="4000" b="1" dirty="0" err="1">
                <a:solidFill>
                  <a:prstClr val="white"/>
                </a:solidFill>
              </a:rPr>
              <a:t>dem</a:t>
            </a:r>
            <a:r>
              <a:rPr lang="en-GB" sz="4000" b="1" dirty="0">
                <a:solidFill>
                  <a:prstClr val="white"/>
                </a:solidFill>
              </a:rPr>
              <a:t> </a:t>
            </a:r>
            <a:r>
              <a:rPr lang="en-GB" sz="4000" b="1" dirty="0" err="1">
                <a:solidFill>
                  <a:prstClr val="white"/>
                </a:solidFill>
              </a:rPr>
              <a:t>Markt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015543"/>
            <a:ext cx="8237876" cy="571756"/>
          </a:xfrm>
        </p:spPr>
        <p:txBody>
          <a:bodyPr>
            <a:normAutofit fontScale="85000" lnSpcReduction="10000"/>
          </a:bodyPr>
          <a:lstStyle/>
          <a:p>
            <a:pPr algn="l"/>
            <a:r>
              <a:rPr lang="en-GB" sz="3200" dirty="0">
                <a:solidFill>
                  <a:prstClr val="white"/>
                </a:solidFill>
              </a:rPr>
              <a:t>Using </a:t>
            </a:r>
            <a:r>
              <a:rPr lang="en-GB" sz="3200" dirty="0" err="1">
                <a:solidFill>
                  <a:prstClr val="white"/>
                </a:solidFill>
              </a:rPr>
              <a:t>jed</a:t>
            </a:r>
            <a:r>
              <a:rPr lang="en-GB" sz="3200" dirty="0">
                <a:solidFill>
                  <a:prstClr val="white"/>
                </a:solidFill>
              </a:rPr>
              <a:t>-, </a:t>
            </a:r>
            <a:r>
              <a:rPr lang="en-GB" sz="3200" dirty="0" err="1">
                <a:solidFill>
                  <a:prstClr val="white"/>
                </a:solidFill>
              </a:rPr>
              <a:t>alle</a:t>
            </a:r>
            <a:r>
              <a:rPr lang="en-GB" sz="3200" dirty="0">
                <a:solidFill>
                  <a:prstClr val="white"/>
                </a:solidFill>
              </a:rPr>
              <a:t>, dies- and welch- to be specific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337061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SSC [b]</a:t>
            </a:r>
          </a:p>
          <a:p>
            <a:endParaRPr lang="en-US" dirty="0"/>
          </a:p>
        </p:txBody>
      </p:sp>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D08F74A-6B83-4EF0-89E5-300B4FAAC8A7}"/>
              </a:ext>
            </a:extLst>
          </p:cNvPr>
          <p:cNvSpPr/>
          <p:nvPr/>
        </p:nvSpPr>
        <p:spPr>
          <a:xfrm>
            <a:off x="10532404" y="631724"/>
            <a:ext cx="1657238" cy="5749983"/>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 y="123833"/>
            <a:ext cx="9577137" cy="802850"/>
          </a:xfrm>
          <a:prstGeom prst="rect">
            <a:avLst/>
          </a:prstGeom>
        </p:spPr>
      </p:pic>
      <p:sp>
        <p:nvSpPr>
          <p:cNvPr id="4" name="Title 3"/>
          <p:cNvSpPr>
            <a:spLocks noGrp="1"/>
          </p:cNvSpPr>
          <p:nvPr>
            <p:ph type="title"/>
          </p:nvPr>
        </p:nvSpPr>
        <p:spPr>
          <a:xfrm>
            <a:off x="0" y="79309"/>
            <a:ext cx="8486274" cy="707849"/>
          </a:xfrm>
        </p:spPr>
        <p:txBody>
          <a:bodyPr>
            <a:normAutofit/>
          </a:bodyPr>
          <a:lstStyle/>
          <a:p>
            <a:r>
              <a:rPr lang="en-GB" sz="3600" b="1" dirty="0" err="1">
                <a:solidFill>
                  <a:schemeClr val="bg1"/>
                </a:solidFill>
              </a:rPr>
              <a:t>Christkindlsmarkt</a:t>
            </a:r>
            <a:r>
              <a:rPr lang="en-GB" sz="3600" b="1" dirty="0">
                <a:solidFill>
                  <a:schemeClr val="bg1"/>
                </a:solidFill>
              </a:rPr>
              <a:t> auf der </a:t>
            </a:r>
            <a:r>
              <a:rPr lang="en-GB" sz="3600" b="1" dirty="0" err="1">
                <a:solidFill>
                  <a:schemeClr val="bg1"/>
                </a:solidFill>
              </a:rPr>
              <a:t>Fraueninsel</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04705" y="141434"/>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2455" y="989409"/>
            <a:ext cx="10576801" cy="5402313"/>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Die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ist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im</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Chiemsee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großer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See in Bayern.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Frau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aber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nicht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Mann?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Nein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lang="en-US" sz="2200" b="1" dirty="0" err="1">
                <a:solidFill>
                  <a:srgbClr val="4472C4">
                    <a:lumMod val="50000"/>
                  </a:srgbClr>
                </a:solidFill>
                <a:latin typeface="Century Gothic" panose="020F0302020204030204"/>
              </a:rPr>
              <a:t>jeder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dorthin</a:t>
            </a:r>
            <a:r>
              <a:rPr lang="en-US" sz="2200" dirty="0">
                <a:solidFill>
                  <a:srgbClr val="4472C4">
                    <a:lumMod val="50000"/>
                  </a:srgbClr>
                </a:solidFill>
                <a:latin typeface="Century Gothic" panose="020F0302020204030204"/>
              </a:rPr>
              <a:t>! </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Herreninsel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dürfen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a:ln>
                  <a:noFill/>
                </a:ln>
                <a:solidFill>
                  <a:srgbClr val="4472C4">
                    <a:lumMod val="50000"/>
                  </a:srgbClr>
                </a:solidFill>
                <a:effectLst/>
                <a:uLnTx/>
                <a:uFillTx/>
                <a:latin typeface="Century Gothic" panose="020F0302020204030204"/>
              </a:rPr>
              <a:t>alle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lang="en-US" sz="2200" b="1" dirty="0" err="1">
                <a:solidFill>
                  <a:srgbClr val="4472C4">
                    <a:lumMod val="50000"/>
                  </a:srgbClr>
                </a:solidFill>
                <a:latin typeface="Century Gothic" panose="020F0302020204030204"/>
              </a:rPr>
              <a:t>jeder</a:t>
            </a:r>
            <a:r>
              <a:rPr lang="en-US" sz="2200" dirty="0">
                <a:solidFill>
                  <a:srgbClr val="4472C4">
                    <a:lumMod val="50000"/>
                  </a:srgbClr>
                </a:solidFill>
                <a:latin typeface="Century Gothic" panose="020F0302020204030204"/>
              </a:rPr>
              <a:t> Herr, </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jede</a:t>
            </a:r>
            <a:r>
              <a:rPr lang="en-US" sz="2200" b="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Dame und </a:t>
            </a:r>
            <a:r>
              <a:rPr lang="en-US" sz="2200" b="1" dirty="0" err="1">
                <a:solidFill>
                  <a:srgbClr val="4472C4">
                    <a:lumMod val="50000"/>
                  </a:srgbClr>
                </a:solidFill>
                <a:latin typeface="Century Gothic" panose="020F0302020204030204"/>
              </a:rPr>
              <a:t>jedes</a:t>
            </a:r>
            <a:r>
              <a:rPr lang="en-US" sz="2200" dirty="0">
                <a:solidFill>
                  <a:srgbClr val="4472C4">
                    <a:lumMod val="50000"/>
                  </a:srgbClr>
                </a:solidFill>
                <a:latin typeface="Century Gothic" panose="020F0302020204030204"/>
              </a:rPr>
              <a:t>  Kind. </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Auf der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Winter </a:t>
            </a:r>
            <a:r>
              <a:rPr kumimoji="0" lang="en-US" sz="2200" b="0" i="0" strike="noStrike" kern="1200" cap="none" spc="0" normalizeH="0" baseline="0" noProof="0" dirty="0">
                <a:ln>
                  <a:noFill/>
                </a:ln>
                <a:solidFill>
                  <a:srgbClr val="115076"/>
                </a:solidFill>
                <a:effectLst/>
                <a:uLnTx/>
                <a:uFillTx/>
                <a:latin typeface="Century Gothic" panose="020F0302020204030204"/>
              </a:rPr>
              <a:t>ab</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Dezember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traditionellen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Weihnachtsmarkt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Christkindlsmarkt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a:ln>
                  <a:noFill/>
                </a:ln>
                <a:solidFill>
                  <a:srgbClr val="4472C4">
                    <a:lumMod val="50000"/>
                  </a:srgbClr>
                </a:solidFill>
                <a:effectLst/>
                <a:uLnTx/>
                <a:uFillTx/>
                <a:latin typeface="Century Gothic" panose="020F0302020204030204"/>
              </a:rPr>
              <a:t>Alle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Touristen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fahren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200" b="0" i="0" strike="noStrike" kern="1200" cap="none" spc="0" normalizeH="0" baseline="0" noProof="0" dirty="0" err="1">
                <a:ln>
                  <a:noFill/>
                </a:ln>
                <a:solidFill>
                  <a:srgbClr val="002060"/>
                </a:solidFill>
                <a:effectLst/>
                <a:uLnTx/>
                <a:uFillTx/>
                <a:latin typeface="Century Gothic" panose="020F0302020204030204"/>
              </a:rPr>
              <a:t>ganzen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Weg</a:t>
            </a:r>
            <a:r>
              <a:rPr kumimoji="0" lang="en-US" sz="2200" b="0" i="0" strike="noStrike" kern="1200" cap="none" spc="0" normalizeH="0" baseline="0" noProof="0" dirty="0">
                <a:ln>
                  <a:noFill/>
                </a:ln>
                <a:solidFill>
                  <a:srgbClr val="002060"/>
                </a:solidFill>
                <a:effectLst/>
                <a:uLnTx/>
                <a:uFillTx/>
                <a:latin typeface="Century Gothic" panose="020F0302020204030204"/>
              </a:rPr>
              <a:t> ab </a:t>
            </a:r>
            <a:r>
              <a:rPr kumimoji="0" lang="en-US" sz="2200" b="0" i="0" strike="noStrike" kern="1200" cap="none" spc="0" normalizeH="0" baseline="0" noProof="0" dirty="0" err="1">
                <a:ln>
                  <a:noFill/>
                </a:ln>
                <a:solidFill>
                  <a:srgbClr val="002060"/>
                </a:solidFill>
                <a:effectLst/>
                <a:uLnTx/>
                <a:uFillTx/>
                <a:latin typeface="Century Gothic" panose="020F0302020204030204"/>
              </a:rPr>
              <a:t>Prien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mit</a:t>
            </a:r>
            <a:r>
              <a:rPr kumimoji="0" lang="en-US" sz="2200" b="0" i="0" strike="noStrike" kern="1200" cap="none" spc="0" normalizeH="0" baseline="0" noProof="0" dirty="0">
                <a:ln>
                  <a:noFill/>
                </a:ln>
                <a:solidFill>
                  <a:srgbClr val="002060"/>
                </a:solidFill>
                <a:effectLst/>
                <a:uLnTx/>
                <a:uFillTx/>
                <a:latin typeface="Century Gothic" panose="020F0302020204030204"/>
              </a:rPr>
              <a:t> dem Boot </a:t>
            </a:r>
            <a:r>
              <a:rPr kumimoji="0" lang="en-US" sz="2200" b="0" i="0" strike="noStrike" kern="1200" cap="none" spc="0" normalizeH="0" baseline="0" noProof="0" dirty="0" err="1">
                <a:ln>
                  <a:noFill/>
                </a:ln>
                <a:solidFill>
                  <a:srgbClr val="002060"/>
                </a:solidFill>
                <a:effectLst/>
                <a:uLnTx/>
                <a:uFillTx/>
                <a:latin typeface="Century Gothic" panose="020F0302020204030204"/>
              </a:rPr>
              <a:t>dorthin</a:t>
            </a:r>
            <a:r>
              <a:rPr kumimoji="0" lang="en-US" sz="2200" b="0" i="0" strike="noStrike" kern="1200" cap="none" spc="0" normalizeH="0" baseline="0" noProof="0" dirty="0">
                <a:ln>
                  <a:noFill/>
                </a:ln>
                <a:solidFill>
                  <a:srgbClr val="002060"/>
                </a:solidFill>
                <a:effectLst/>
                <a:uLnTx/>
                <a:uFillTx/>
                <a:latin typeface="Century Gothic" panose="020F0302020204030204"/>
              </a:rPr>
              <a:t>, fast </a:t>
            </a:r>
            <a:r>
              <a:rPr kumimoji="0" lang="en-US" sz="2200" b="1" i="0" strike="noStrike" kern="1200" cap="none" spc="0" normalizeH="0" baseline="0" noProof="0" dirty="0" err="1">
                <a:ln>
                  <a:noFill/>
                </a:ln>
                <a:solidFill>
                  <a:srgbClr val="002060"/>
                </a:solidFill>
                <a:effectLst/>
                <a:uLnTx/>
                <a:uFillTx/>
                <a:latin typeface="Century Gothic" panose="020F0302020204030204"/>
              </a:rPr>
              <a:t>jeder</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Händler</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verkauft</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Spielsachen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aus</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Holz</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lang="en-US" sz="2200" dirty="0">
                <a:solidFill>
                  <a:srgbClr val="002060"/>
                </a:solidFill>
                <a:latin typeface="Century Gothic" panose="020F0302020204030204"/>
              </a:rPr>
              <a:t>Die </a:t>
            </a:r>
            <a:r>
              <a:rPr lang="en-US" sz="2200" dirty="0" err="1">
                <a:solidFill>
                  <a:srgbClr val="002060"/>
                </a:solidFill>
                <a:latin typeface="Century Gothic" panose="020F0302020204030204"/>
              </a:rPr>
              <a:t>dritte</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Insel</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heißt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Krautinsel</a:t>
            </a:r>
            <a:r>
              <a:rPr lang="en-US" sz="2200" dirty="0">
                <a:solidFill>
                  <a:srgbClr val="002060"/>
                </a:solidFill>
                <a:latin typeface="Century Gothic" panose="020F0302020204030204"/>
              </a:rPr>
              <a:t>! Aber </a:t>
            </a:r>
            <a:r>
              <a:rPr lang="en-US" sz="2200" dirty="0" err="1">
                <a:solidFill>
                  <a:srgbClr val="002060"/>
                </a:solidFill>
                <a:latin typeface="Century Gothic" panose="020F0302020204030204"/>
              </a:rPr>
              <a:t>selbst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dort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dürfen</a:t>
            </a:r>
            <a:r>
              <a:rPr lang="en-US" sz="2200" dirty="0">
                <a:solidFill>
                  <a:srgbClr val="002060"/>
                </a:solidFill>
                <a:latin typeface="Century Gothic" panose="020F0302020204030204"/>
              </a:rPr>
              <a:t> </a:t>
            </a:r>
            <a:r>
              <a:rPr lang="en-US" sz="2200" b="1" dirty="0">
                <a:solidFill>
                  <a:srgbClr val="002060"/>
                </a:solidFill>
                <a:latin typeface="Century Gothic" panose="020F0302020204030204"/>
              </a:rPr>
              <a:t>alle</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hin</a:t>
            </a:r>
            <a:r>
              <a:rPr lang="en-US" sz="2200" dirty="0">
                <a:solidFill>
                  <a:srgbClr val="002060"/>
                </a:solidFill>
                <a:latin typeface="Century Gothic" panose="020F0302020204030204"/>
              </a:rPr>
              <a:t> – </a:t>
            </a:r>
            <a:r>
              <a:rPr lang="en-US" sz="2200" dirty="0" err="1">
                <a:solidFill>
                  <a:srgbClr val="002060"/>
                </a:solidFill>
                <a:latin typeface="Century Gothic" panose="020F0302020204030204"/>
              </a:rPr>
              <a:t>aus</a:t>
            </a:r>
            <a:r>
              <a:rPr lang="en-US" sz="2200" dirty="0">
                <a:solidFill>
                  <a:srgbClr val="002060"/>
                </a:solidFill>
                <a:latin typeface="Century Gothic" panose="020F0302020204030204"/>
              </a:rPr>
              <a:t> Deutschland und </a:t>
            </a:r>
            <a:r>
              <a:rPr lang="en-US" sz="2200" dirty="0" err="1">
                <a:solidFill>
                  <a:srgbClr val="002060"/>
                </a:solidFill>
                <a:latin typeface="Century Gothic" panose="020F0302020204030204"/>
              </a:rPr>
              <a:t>aus</a:t>
            </a:r>
            <a:r>
              <a:rPr lang="en-US" sz="2200" dirty="0">
                <a:solidFill>
                  <a:srgbClr val="002060"/>
                </a:solidFill>
                <a:latin typeface="Century Gothic" panose="020F0302020204030204"/>
              </a:rPr>
              <a:t> der </a:t>
            </a:r>
            <a:r>
              <a:rPr lang="en-US" sz="2200" dirty="0" err="1">
                <a:solidFill>
                  <a:srgbClr val="002060"/>
                </a:solidFill>
                <a:latin typeface="Century Gothic" panose="020F0302020204030204"/>
              </a:rPr>
              <a:t>ganzen</a:t>
            </a:r>
            <a:r>
              <a:rPr lang="en-US" sz="2200" dirty="0">
                <a:solidFill>
                  <a:srgbClr val="002060"/>
                </a:solidFill>
                <a:latin typeface="Century Gothic" panose="020F0302020204030204"/>
              </a:rPr>
              <a:t> Welt</a:t>
            </a:r>
            <a:r>
              <a:rPr lang="en-US" sz="2200" dirty="0">
                <a:solidFill>
                  <a:srgbClr val="4472C4">
                    <a:lumMod val="50000"/>
                  </a:srgbClr>
                </a:solidFill>
                <a:latin typeface="Century Gothic" panose="020F0302020204030204"/>
              </a:rPr>
              <a:t>!</a:t>
            </a:r>
            <a:endPar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extBox 1">
            <a:extLst>
              <a:ext uri="{FF2B5EF4-FFF2-40B4-BE49-F238E27FC236}">
                <a16:creationId xmlns:a16="http://schemas.microsoft.com/office/drawing/2014/main" id="{DA23435D-5F88-4F2A-A383-44B737403B14}"/>
              </a:ext>
            </a:extLst>
          </p:cNvPr>
          <p:cNvSpPr txBox="1"/>
          <p:nvPr/>
        </p:nvSpPr>
        <p:spPr>
          <a:xfrm>
            <a:off x="10544497" y="1694711"/>
            <a:ext cx="1720876" cy="2677656"/>
          </a:xfrm>
          <a:prstGeom prst="rect">
            <a:avLst/>
          </a:prstGeom>
          <a:noFill/>
        </p:spPr>
        <p:txBody>
          <a:bodyPr wrap="square" rtlCol="0">
            <a:spAutoFit/>
          </a:bodyPr>
          <a:lstStyle/>
          <a:p>
            <a:pPr algn="ctr"/>
            <a:r>
              <a:rPr lang="en-US" sz="2000" dirty="0">
                <a:solidFill>
                  <a:schemeClr val="accent5">
                    <a:lumMod val="50000"/>
                  </a:schemeClr>
                </a:solidFill>
              </a:rPr>
              <a:t>Was </a:t>
            </a:r>
            <a:r>
              <a:rPr lang="en-US" sz="2000" dirty="0" err="1">
                <a:solidFill>
                  <a:schemeClr val="accent5">
                    <a:lumMod val="50000"/>
                  </a:schemeClr>
                </a:solidFill>
              </a:rPr>
              <a:t>sind</a:t>
            </a:r>
            <a:r>
              <a:rPr lang="en-US" sz="2000" dirty="0">
                <a:solidFill>
                  <a:schemeClr val="accent5">
                    <a:lumMod val="50000"/>
                  </a:schemeClr>
                </a:solidFill>
              </a:rPr>
              <a:t> die </a:t>
            </a:r>
            <a:r>
              <a:rPr lang="en-US" sz="2000" dirty="0" err="1">
                <a:solidFill>
                  <a:schemeClr val="accent5">
                    <a:lumMod val="50000"/>
                  </a:schemeClr>
                </a:solidFill>
              </a:rPr>
              <a:t>Wörter</a:t>
            </a:r>
            <a:r>
              <a:rPr lang="en-US" sz="2000" dirty="0">
                <a:solidFill>
                  <a:schemeClr val="accent5">
                    <a:lumMod val="50000"/>
                  </a:schemeClr>
                </a:solidFill>
              </a:rPr>
              <a:t>?</a:t>
            </a:r>
            <a:br>
              <a:rPr lang="en-US" sz="2000" dirty="0">
                <a:solidFill>
                  <a:schemeClr val="accent5">
                    <a:lumMod val="50000"/>
                  </a:schemeClr>
                </a:solidFill>
              </a:rPr>
            </a:b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1 – 11 und das Wort.</a:t>
            </a:r>
          </a:p>
          <a:p>
            <a:pPr algn="ctr"/>
            <a:endParaRPr lang="en-US" sz="2400" dirty="0">
              <a:solidFill>
                <a:schemeClr val="accent5">
                  <a:lumMod val="50000"/>
                </a:schemeClr>
              </a:solidFill>
            </a:endParaRPr>
          </a:p>
          <a:p>
            <a:pPr algn="ctr"/>
            <a:endParaRPr lang="en-GB" sz="2400" dirty="0">
              <a:solidFill>
                <a:schemeClr val="accent5">
                  <a:lumMod val="50000"/>
                </a:schemeClr>
              </a:solidFill>
            </a:endParaRPr>
          </a:p>
        </p:txBody>
      </p:sp>
      <p:sp>
        <p:nvSpPr>
          <p:cNvPr id="6" name="TextBox 5">
            <a:extLst>
              <a:ext uri="{FF2B5EF4-FFF2-40B4-BE49-F238E27FC236}">
                <a16:creationId xmlns:a16="http://schemas.microsoft.com/office/drawing/2014/main" id="{A1C40D6E-651A-4A91-A9A2-A0FB2EC3CE77}"/>
              </a:ext>
            </a:extLst>
          </p:cNvPr>
          <p:cNvSpPr txBox="1"/>
          <p:nvPr/>
        </p:nvSpPr>
        <p:spPr>
          <a:xfrm>
            <a:off x="10877438" y="3646350"/>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rPr>
              <a:t>jeder</a:t>
            </a:r>
            <a:endParaRPr lang="en-GB" sz="2400" dirty="0">
              <a:solidFill>
                <a:schemeClr val="accent5">
                  <a:lumMod val="50000"/>
                </a:schemeClr>
              </a:solidFill>
            </a:endParaRPr>
          </a:p>
        </p:txBody>
      </p:sp>
      <p:sp>
        <p:nvSpPr>
          <p:cNvPr id="8" name="TextBox 7">
            <a:extLst>
              <a:ext uri="{FF2B5EF4-FFF2-40B4-BE49-F238E27FC236}">
                <a16:creationId xmlns:a16="http://schemas.microsoft.com/office/drawing/2014/main" id="{DCF008CF-7434-471A-81AC-7FEE97A59840}"/>
              </a:ext>
            </a:extLst>
          </p:cNvPr>
          <p:cNvSpPr txBox="1"/>
          <p:nvPr/>
        </p:nvSpPr>
        <p:spPr>
          <a:xfrm>
            <a:off x="10870504" y="4727803"/>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rPr>
              <a:t>jede</a:t>
            </a:r>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7E2BB29E-0028-4A04-8DBD-A6DF27317E25}"/>
              </a:ext>
            </a:extLst>
          </p:cNvPr>
          <p:cNvSpPr txBox="1"/>
          <p:nvPr/>
        </p:nvSpPr>
        <p:spPr>
          <a:xfrm>
            <a:off x="10870504" y="5269009"/>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rPr>
              <a:t>jedes</a:t>
            </a:r>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281AE0D1-1187-4E47-A335-990376DFECF2}"/>
              </a:ext>
            </a:extLst>
          </p:cNvPr>
          <p:cNvSpPr txBox="1"/>
          <p:nvPr/>
        </p:nvSpPr>
        <p:spPr>
          <a:xfrm>
            <a:off x="10870524" y="5775667"/>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a:solidFill>
                  <a:schemeClr val="accent5">
                    <a:lumMod val="50000"/>
                  </a:schemeClr>
                </a:solidFill>
              </a:rPr>
              <a:t>alle</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B5EEA8F9-D58F-4676-837C-C8D9739D3E15}"/>
              </a:ext>
            </a:extLst>
          </p:cNvPr>
          <p:cNvSpPr txBox="1"/>
          <p:nvPr/>
        </p:nvSpPr>
        <p:spPr>
          <a:xfrm>
            <a:off x="716138" y="1879728"/>
            <a:ext cx="691046" cy="461665"/>
          </a:xfrm>
          <a:prstGeom prst="rect">
            <a:avLst/>
          </a:prstGeom>
          <a:solidFill>
            <a:schemeClr val="bg1"/>
          </a:solidFill>
        </p:spPr>
        <p:txBody>
          <a:bodyPr wrap="square" rtlCol="0">
            <a:spAutoFit/>
          </a:bodyPr>
          <a:lstStyle/>
          <a:p>
            <a:pPr algn="l"/>
            <a:r>
              <a:rPr lang="en-US" sz="2400" dirty="0">
                <a:solidFill>
                  <a:srgbClr val="C00000"/>
                </a:solidFill>
              </a:rPr>
              <a:t>1__</a:t>
            </a:r>
            <a:endParaRPr lang="en-GB" sz="2400" dirty="0">
              <a:solidFill>
                <a:srgbClr val="C00000"/>
              </a:solidFill>
            </a:endParaRPr>
          </a:p>
        </p:txBody>
      </p:sp>
      <p:sp>
        <p:nvSpPr>
          <p:cNvPr id="12" name="TextBox 11">
            <a:extLst>
              <a:ext uri="{FF2B5EF4-FFF2-40B4-BE49-F238E27FC236}">
                <a16:creationId xmlns:a16="http://schemas.microsoft.com/office/drawing/2014/main" id="{CE5DA3BA-B0B0-4496-BB12-68137E5E47DC}"/>
              </a:ext>
            </a:extLst>
          </p:cNvPr>
          <p:cNvSpPr txBox="1"/>
          <p:nvPr/>
        </p:nvSpPr>
        <p:spPr>
          <a:xfrm>
            <a:off x="4139912" y="1891349"/>
            <a:ext cx="835424" cy="461665"/>
          </a:xfrm>
          <a:prstGeom prst="rect">
            <a:avLst/>
          </a:prstGeom>
          <a:solidFill>
            <a:schemeClr val="bg1"/>
          </a:solidFill>
        </p:spPr>
        <p:txBody>
          <a:bodyPr wrap="square" rtlCol="0">
            <a:spAutoFit/>
          </a:bodyPr>
          <a:lstStyle/>
          <a:p>
            <a:pPr algn="l"/>
            <a:r>
              <a:rPr lang="en-US" sz="2400" dirty="0">
                <a:solidFill>
                  <a:srgbClr val="C00000"/>
                </a:solidFill>
              </a:rPr>
              <a:t>2__</a:t>
            </a:r>
            <a:endParaRPr lang="en-GB" sz="2400" dirty="0">
              <a:solidFill>
                <a:srgbClr val="C00000"/>
              </a:solidFill>
            </a:endParaRPr>
          </a:p>
        </p:txBody>
      </p:sp>
      <p:sp>
        <p:nvSpPr>
          <p:cNvPr id="13" name="TextBox 12">
            <a:extLst>
              <a:ext uri="{FF2B5EF4-FFF2-40B4-BE49-F238E27FC236}">
                <a16:creationId xmlns:a16="http://schemas.microsoft.com/office/drawing/2014/main" id="{D85ED092-90C3-4334-89B9-C9E01E8BF52A}"/>
              </a:ext>
            </a:extLst>
          </p:cNvPr>
          <p:cNvSpPr txBox="1"/>
          <p:nvPr/>
        </p:nvSpPr>
        <p:spPr>
          <a:xfrm>
            <a:off x="6827350" y="1891348"/>
            <a:ext cx="835424" cy="461665"/>
          </a:xfrm>
          <a:prstGeom prst="rect">
            <a:avLst/>
          </a:prstGeom>
          <a:solidFill>
            <a:schemeClr val="bg1"/>
          </a:solidFill>
        </p:spPr>
        <p:txBody>
          <a:bodyPr wrap="square" rtlCol="0">
            <a:spAutoFit/>
          </a:bodyPr>
          <a:lstStyle/>
          <a:p>
            <a:pPr algn="l"/>
            <a:r>
              <a:rPr lang="en-US" sz="2400" dirty="0">
                <a:solidFill>
                  <a:srgbClr val="C00000"/>
                </a:solidFill>
              </a:rPr>
              <a:t>3__</a:t>
            </a:r>
            <a:endParaRPr lang="en-GB" sz="2400" dirty="0">
              <a:solidFill>
                <a:srgbClr val="C00000"/>
              </a:solidFill>
            </a:endParaRPr>
          </a:p>
        </p:txBody>
      </p:sp>
      <p:sp>
        <p:nvSpPr>
          <p:cNvPr id="14" name="TextBox 13">
            <a:extLst>
              <a:ext uri="{FF2B5EF4-FFF2-40B4-BE49-F238E27FC236}">
                <a16:creationId xmlns:a16="http://schemas.microsoft.com/office/drawing/2014/main" id="{D946B972-31F4-4F2D-BE75-584E5D6AE349}"/>
              </a:ext>
            </a:extLst>
          </p:cNvPr>
          <p:cNvSpPr txBox="1"/>
          <p:nvPr/>
        </p:nvSpPr>
        <p:spPr>
          <a:xfrm>
            <a:off x="5725017" y="2539650"/>
            <a:ext cx="691046" cy="461665"/>
          </a:xfrm>
          <a:prstGeom prst="rect">
            <a:avLst/>
          </a:prstGeom>
          <a:solidFill>
            <a:schemeClr val="bg1"/>
          </a:solidFill>
        </p:spPr>
        <p:txBody>
          <a:bodyPr wrap="square" rtlCol="0">
            <a:spAutoFit/>
          </a:bodyPr>
          <a:lstStyle/>
          <a:p>
            <a:pPr algn="l"/>
            <a:r>
              <a:rPr lang="en-US" sz="2400" dirty="0">
                <a:solidFill>
                  <a:srgbClr val="C00000"/>
                </a:solidFill>
              </a:rPr>
              <a:t>4__</a:t>
            </a:r>
            <a:endParaRPr lang="en-GB" sz="2400" dirty="0">
              <a:solidFill>
                <a:srgbClr val="C00000"/>
              </a:solidFill>
            </a:endParaRPr>
          </a:p>
        </p:txBody>
      </p:sp>
      <p:sp>
        <p:nvSpPr>
          <p:cNvPr id="15" name="TextBox 14">
            <a:extLst>
              <a:ext uri="{FF2B5EF4-FFF2-40B4-BE49-F238E27FC236}">
                <a16:creationId xmlns:a16="http://schemas.microsoft.com/office/drawing/2014/main" id="{59DAAB9E-5035-40CF-B901-D08A2AC66D48}"/>
              </a:ext>
            </a:extLst>
          </p:cNvPr>
          <p:cNvSpPr txBox="1"/>
          <p:nvPr/>
        </p:nvSpPr>
        <p:spPr>
          <a:xfrm>
            <a:off x="6975925" y="2529151"/>
            <a:ext cx="835423" cy="461665"/>
          </a:xfrm>
          <a:prstGeom prst="rect">
            <a:avLst/>
          </a:prstGeom>
          <a:solidFill>
            <a:schemeClr val="bg1"/>
          </a:solidFill>
        </p:spPr>
        <p:txBody>
          <a:bodyPr wrap="square" rtlCol="0">
            <a:spAutoFit/>
          </a:bodyPr>
          <a:lstStyle/>
          <a:p>
            <a:pPr algn="l"/>
            <a:r>
              <a:rPr lang="en-US" sz="2400" dirty="0">
                <a:solidFill>
                  <a:srgbClr val="C00000"/>
                </a:solidFill>
              </a:rPr>
              <a:t>5__</a:t>
            </a:r>
            <a:endParaRPr lang="en-GB" sz="2400" dirty="0">
              <a:solidFill>
                <a:srgbClr val="C00000"/>
              </a:solidFill>
            </a:endParaRPr>
          </a:p>
        </p:txBody>
      </p:sp>
      <p:sp>
        <p:nvSpPr>
          <p:cNvPr id="16" name="TextBox 15">
            <a:extLst>
              <a:ext uri="{FF2B5EF4-FFF2-40B4-BE49-F238E27FC236}">
                <a16:creationId xmlns:a16="http://schemas.microsoft.com/office/drawing/2014/main" id="{654824CC-32B7-47A0-BCCA-7FEAF2C27F53}"/>
              </a:ext>
            </a:extLst>
          </p:cNvPr>
          <p:cNvSpPr txBox="1"/>
          <p:nvPr/>
        </p:nvSpPr>
        <p:spPr>
          <a:xfrm>
            <a:off x="8420331" y="2568225"/>
            <a:ext cx="856818" cy="461665"/>
          </a:xfrm>
          <a:prstGeom prst="rect">
            <a:avLst/>
          </a:prstGeom>
          <a:solidFill>
            <a:schemeClr val="bg1"/>
          </a:solidFill>
        </p:spPr>
        <p:txBody>
          <a:bodyPr wrap="square" rtlCol="0">
            <a:spAutoFit/>
          </a:bodyPr>
          <a:lstStyle/>
          <a:p>
            <a:pPr algn="l"/>
            <a:r>
              <a:rPr lang="en-US" sz="2400" dirty="0">
                <a:solidFill>
                  <a:srgbClr val="C00000"/>
                </a:solidFill>
              </a:rPr>
              <a:t>6__</a:t>
            </a:r>
            <a:endParaRPr lang="en-GB" sz="2400" dirty="0">
              <a:solidFill>
                <a:srgbClr val="C00000"/>
              </a:solidFill>
            </a:endParaRPr>
          </a:p>
        </p:txBody>
      </p:sp>
      <p:sp>
        <p:nvSpPr>
          <p:cNvPr id="17" name="TextBox 16">
            <a:extLst>
              <a:ext uri="{FF2B5EF4-FFF2-40B4-BE49-F238E27FC236}">
                <a16:creationId xmlns:a16="http://schemas.microsoft.com/office/drawing/2014/main" id="{F8FE5FCA-8FF5-443D-8890-5DCD9437D600}"/>
              </a:ext>
            </a:extLst>
          </p:cNvPr>
          <p:cNvSpPr txBox="1"/>
          <p:nvPr/>
        </p:nvSpPr>
        <p:spPr>
          <a:xfrm>
            <a:off x="703150" y="3198167"/>
            <a:ext cx="849594" cy="461665"/>
          </a:xfrm>
          <a:prstGeom prst="rect">
            <a:avLst/>
          </a:prstGeom>
          <a:solidFill>
            <a:schemeClr val="bg1"/>
          </a:solidFill>
        </p:spPr>
        <p:txBody>
          <a:bodyPr wrap="square" rtlCol="0">
            <a:spAutoFit/>
          </a:bodyPr>
          <a:lstStyle/>
          <a:p>
            <a:pPr algn="l"/>
            <a:r>
              <a:rPr lang="en-US" sz="2400" dirty="0">
                <a:solidFill>
                  <a:srgbClr val="C00000"/>
                </a:solidFill>
              </a:rPr>
              <a:t>7__</a:t>
            </a:r>
            <a:endParaRPr lang="en-GB" sz="2400" dirty="0">
              <a:solidFill>
                <a:srgbClr val="C00000"/>
              </a:solidFill>
            </a:endParaRPr>
          </a:p>
        </p:txBody>
      </p:sp>
      <p:sp>
        <p:nvSpPr>
          <p:cNvPr id="18" name="TextBox 17">
            <a:extLst>
              <a:ext uri="{FF2B5EF4-FFF2-40B4-BE49-F238E27FC236}">
                <a16:creationId xmlns:a16="http://schemas.microsoft.com/office/drawing/2014/main" id="{92664D31-C4DB-4B7D-B753-C757FC4F3CE3}"/>
              </a:ext>
            </a:extLst>
          </p:cNvPr>
          <p:cNvSpPr txBox="1"/>
          <p:nvPr/>
        </p:nvSpPr>
        <p:spPr>
          <a:xfrm>
            <a:off x="5987654" y="3227616"/>
            <a:ext cx="856817" cy="461665"/>
          </a:xfrm>
          <a:prstGeom prst="rect">
            <a:avLst/>
          </a:prstGeom>
          <a:solidFill>
            <a:schemeClr val="bg1"/>
          </a:solidFill>
        </p:spPr>
        <p:txBody>
          <a:bodyPr wrap="square" rtlCol="0">
            <a:spAutoFit/>
          </a:bodyPr>
          <a:lstStyle/>
          <a:p>
            <a:pPr algn="l"/>
            <a:r>
              <a:rPr lang="en-US" sz="2400" dirty="0">
                <a:solidFill>
                  <a:srgbClr val="C00000"/>
                </a:solidFill>
              </a:rPr>
              <a:t>8__</a:t>
            </a:r>
            <a:endParaRPr lang="en-GB" sz="2400" dirty="0">
              <a:solidFill>
                <a:srgbClr val="C00000"/>
              </a:solidFill>
            </a:endParaRPr>
          </a:p>
        </p:txBody>
      </p:sp>
      <p:sp>
        <p:nvSpPr>
          <p:cNvPr id="19" name="TextBox 18">
            <a:extLst>
              <a:ext uri="{FF2B5EF4-FFF2-40B4-BE49-F238E27FC236}">
                <a16:creationId xmlns:a16="http://schemas.microsoft.com/office/drawing/2014/main" id="{582BFCB5-0BD9-464A-B77C-4EF83E1015DE}"/>
              </a:ext>
            </a:extLst>
          </p:cNvPr>
          <p:cNvSpPr txBox="1"/>
          <p:nvPr/>
        </p:nvSpPr>
        <p:spPr>
          <a:xfrm>
            <a:off x="7571944" y="3910702"/>
            <a:ext cx="709980" cy="461665"/>
          </a:xfrm>
          <a:prstGeom prst="rect">
            <a:avLst/>
          </a:prstGeom>
          <a:solidFill>
            <a:schemeClr val="bg1"/>
          </a:solidFill>
        </p:spPr>
        <p:txBody>
          <a:bodyPr wrap="square" rtlCol="0">
            <a:spAutoFit/>
          </a:bodyPr>
          <a:lstStyle/>
          <a:p>
            <a:pPr algn="l"/>
            <a:r>
              <a:rPr lang="en-US" sz="2400" dirty="0">
                <a:solidFill>
                  <a:srgbClr val="C00000"/>
                </a:solidFill>
              </a:rPr>
              <a:t>9__</a:t>
            </a:r>
            <a:endParaRPr lang="en-GB" sz="2400" dirty="0">
              <a:solidFill>
                <a:srgbClr val="C00000"/>
              </a:solidFill>
            </a:endParaRPr>
          </a:p>
        </p:txBody>
      </p:sp>
      <p:sp>
        <p:nvSpPr>
          <p:cNvPr id="20" name="TextBox 19">
            <a:extLst>
              <a:ext uri="{FF2B5EF4-FFF2-40B4-BE49-F238E27FC236}">
                <a16:creationId xmlns:a16="http://schemas.microsoft.com/office/drawing/2014/main" id="{0E38E7A1-1EEB-4CAD-8FB0-61B428B9EF35}"/>
              </a:ext>
            </a:extLst>
          </p:cNvPr>
          <p:cNvSpPr txBox="1"/>
          <p:nvPr/>
        </p:nvSpPr>
        <p:spPr>
          <a:xfrm>
            <a:off x="7245062" y="4560347"/>
            <a:ext cx="970994" cy="461665"/>
          </a:xfrm>
          <a:prstGeom prst="rect">
            <a:avLst/>
          </a:prstGeom>
          <a:solidFill>
            <a:schemeClr val="bg1"/>
          </a:solidFill>
        </p:spPr>
        <p:txBody>
          <a:bodyPr wrap="square" rtlCol="0">
            <a:spAutoFit/>
          </a:bodyPr>
          <a:lstStyle/>
          <a:p>
            <a:pPr algn="l"/>
            <a:r>
              <a:rPr lang="en-US" sz="2400" dirty="0">
                <a:solidFill>
                  <a:srgbClr val="C00000"/>
                </a:solidFill>
              </a:rPr>
              <a:t>10__</a:t>
            </a:r>
            <a:endParaRPr lang="en-GB" sz="2400" dirty="0">
              <a:solidFill>
                <a:srgbClr val="C00000"/>
              </a:solidFill>
            </a:endParaRPr>
          </a:p>
        </p:txBody>
      </p:sp>
      <p:sp>
        <p:nvSpPr>
          <p:cNvPr id="21" name="TextBox 20">
            <a:extLst>
              <a:ext uri="{FF2B5EF4-FFF2-40B4-BE49-F238E27FC236}">
                <a16:creationId xmlns:a16="http://schemas.microsoft.com/office/drawing/2014/main" id="{D96D8E43-3BE4-4ED5-9647-0EBADBF8521D}"/>
              </a:ext>
            </a:extLst>
          </p:cNvPr>
          <p:cNvSpPr txBox="1"/>
          <p:nvPr/>
        </p:nvSpPr>
        <p:spPr>
          <a:xfrm>
            <a:off x="1061661" y="5868590"/>
            <a:ext cx="849594" cy="461665"/>
          </a:xfrm>
          <a:prstGeom prst="rect">
            <a:avLst/>
          </a:prstGeom>
          <a:solidFill>
            <a:schemeClr val="bg1"/>
          </a:solidFill>
        </p:spPr>
        <p:txBody>
          <a:bodyPr wrap="square" rtlCol="0">
            <a:spAutoFit/>
          </a:bodyPr>
          <a:lstStyle/>
          <a:p>
            <a:pPr algn="l"/>
            <a:r>
              <a:rPr lang="en-US" sz="2400" dirty="0">
                <a:solidFill>
                  <a:srgbClr val="C00000"/>
                </a:solidFill>
              </a:rPr>
              <a:t>11__</a:t>
            </a:r>
            <a:endParaRPr lang="en-GB" sz="2400" dirty="0">
              <a:solidFill>
                <a:srgbClr val="C00000"/>
              </a:solidFill>
            </a:endParaRPr>
          </a:p>
        </p:txBody>
      </p:sp>
      <p:pic>
        <p:nvPicPr>
          <p:cNvPr id="4098" name="Picture 2" descr="Fraueninsel am Chiemsee bei Sternenhimmel.">
            <a:extLst>
              <a:ext uri="{FF2B5EF4-FFF2-40B4-BE49-F238E27FC236}">
                <a16:creationId xmlns:a16="http://schemas.microsoft.com/office/drawing/2014/main" id="{F9E76C56-4274-4646-A503-6D707836DD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4762" y="630844"/>
            <a:ext cx="1657238" cy="1104825"/>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1C79D490-2299-41D1-AF30-2CAAD06C8054}"/>
              </a:ext>
            </a:extLst>
          </p:cNvPr>
          <p:cNvSpPr/>
          <p:nvPr/>
        </p:nvSpPr>
        <p:spPr>
          <a:xfrm>
            <a:off x="2798005" y="2795431"/>
            <a:ext cx="3544386" cy="1728801"/>
          </a:xfrm>
          <a:prstGeom prst="wedgeRoundRectCallout">
            <a:avLst>
              <a:gd name="adj1" fmla="val -77848"/>
              <a:gd name="adj2" fmla="val 5394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English we can use </a:t>
            </a:r>
            <a:r>
              <a:rPr lang="en-US" b="1" i="1" dirty="0"/>
              <a:t>all </a:t>
            </a:r>
            <a:r>
              <a:rPr lang="en-US" dirty="0"/>
              <a:t>to mean </a:t>
            </a:r>
            <a:r>
              <a:rPr lang="en-US" b="1" i="1" dirty="0"/>
              <a:t>the whole </a:t>
            </a:r>
            <a:r>
              <a:rPr lang="en-US" dirty="0"/>
              <a:t>with singular nouns.  In German, use </a:t>
            </a:r>
            <a:r>
              <a:rPr lang="en-US" b="1" i="1" dirty="0" err="1"/>
              <a:t>ganz</a:t>
            </a:r>
            <a:endParaRPr lang="en-GB" sz="2000" b="1" i="1" dirty="0"/>
          </a:p>
        </p:txBody>
      </p:sp>
      <p:sp>
        <p:nvSpPr>
          <p:cNvPr id="25" name="Speech Bubble: Rectangle with Corners Rounded 24">
            <a:extLst>
              <a:ext uri="{FF2B5EF4-FFF2-40B4-BE49-F238E27FC236}">
                <a16:creationId xmlns:a16="http://schemas.microsoft.com/office/drawing/2014/main" id="{F61B1D3D-D844-403E-ACCC-D6AA008DE4C4}"/>
              </a:ext>
            </a:extLst>
          </p:cNvPr>
          <p:cNvSpPr/>
          <p:nvPr/>
        </p:nvSpPr>
        <p:spPr>
          <a:xfrm>
            <a:off x="2805751" y="2813378"/>
            <a:ext cx="3544386" cy="1728801"/>
          </a:xfrm>
          <a:prstGeom prst="wedgeRoundRectCallout">
            <a:avLst>
              <a:gd name="adj1" fmla="val 67110"/>
              <a:gd name="adj2" fmla="val 1298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English we can use </a:t>
            </a:r>
            <a:r>
              <a:rPr lang="en-US" sz="2000" b="1" i="1" dirty="0"/>
              <a:t>all </a:t>
            </a:r>
            <a:r>
              <a:rPr lang="en-US" sz="2000" dirty="0"/>
              <a:t>to mean </a:t>
            </a:r>
            <a:r>
              <a:rPr lang="en-US" sz="2000" b="1" i="1" dirty="0"/>
              <a:t>the whole </a:t>
            </a:r>
            <a:r>
              <a:rPr lang="en-US" sz="2000" dirty="0"/>
              <a:t>with singular nouns.  In German, use </a:t>
            </a:r>
            <a:r>
              <a:rPr lang="en-US" sz="2000" b="1" i="1" dirty="0" err="1"/>
              <a:t>ganz</a:t>
            </a:r>
            <a:r>
              <a:rPr lang="en-US" sz="2000" b="1" i="1" dirty="0"/>
              <a:t>.</a:t>
            </a:r>
            <a:endParaRPr lang="en-GB" sz="2000" b="1" i="1" dirty="0"/>
          </a:p>
        </p:txBody>
      </p:sp>
      <p:sp>
        <p:nvSpPr>
          <p:cNvPr id="26" name="TextBox 25">
            <a:extLst>
              <a:ext uri="{FF2B5EF4-FFF2-40B4-BE49-F238E27FC236}">
                <a16:creationId xmlns:a16="http://schemas.microsoft.com/office/drawing/2014/main" id="{607EA415-BD9F-47AA-BFE3-3CF740F2B627}"/>
              </a:ext>
            </a:extLst>
          </p:cNvPr>
          <p:cNvSpPr txBox="1"/>
          <p:nvPr/>
        </p:nvSpPr>
        <p:spPr>
          <a:xfrm>
            <a:off x="10862139" y="4177647"/>
            <a:ext cx="104589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rPr>
              <a:t>jeden</a:t>
            </a:r>
            <a:endParaRPr lang="en-GB" sz="2400" dirty="0">
              <a:solidFill>
                <a:schemeClr val="accent5">
                  <a:lumMod val="50000"/>
                </a:schemeClr>
              </a:solidFill>
            </a:endParaRPr>
          </a:p>
        </p:txBody>
      </p:sp>
      <p:sp>
        <p:nvSpPr>
          <p:cNvPr id="27" name="Speech Bubble: Rectangle with Corners Rounded 26">
            <a:extLst>
              <a:ext uri="{FF2B5EF4-FFF2-40B4-BE49-F238E27FC236}">
                <a16:creationId xmlns:a16="http://schemas.microsoft.com/office/drawing/2014/main" id="{93E68986-3D05-45EE-AA88-E0C80482F808}"/>
              </a:ext>
            </a:extLst>
          </p:cNvPr>
          <p:cNvSpPr/>
          <p:nvPr/>
        </p:nvSpPr>
        <p:spPr>
          <a:xfrm>
            <a:off x="6580819" y="2815137"/>
            <a:ext cx="3544386" cy="1728801"/>
          </a:xfrm>
          <a:prstGeom prst="wedgeRoundRectCallout">
            <a:avLst>
              <a:gd name="adj1" fmla="val -169949"/>
              <a:gd name="adj2" fmla="val 922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err="1"/>
              <a:t>aus</a:t>
            </a:r>
            <a:r>
              <a:rPr lang="en-US" b="1" i="1" dirty="0"/>
              <a:t>+ </a:t>
            </a:r>
            <a:r>
              <a:rPr lang="en-US" dirty="0"/>
              <a:t>material can mean ‘made from’; </a:t>
            </a:r>
            <a:r>
              <a:rPr lang="en-US" b="1" i="1" dirty="0" err="1"/>
              <a:t>aus</a:t>
            </a:r>
            <a:r>
              <a:rPr lang="en-US" b="1" i="1" dirty="0"/>
              <a:t> </a:t>
            </a:r>
            <a:r>
              <a:rPr lang="en-US" dirty="0"/>
              <a:t>on its own just means </a:t>
            </a:r>
            <a:r>
              <a:rPr lang="en-US" b="1" i="1" dirty="0"/>
              <a:t>from.</a:t>
            </a:r>
            <a:endParaRPr lang="en-GB" sz="2000" b="1" i="1" dirty="0"/>
          </a:p>
        </p:txBody>
      </p:sp>
      <p:sp>
        <p:nvSpPr>
          <p:cNvPr id="28" name="Speech Bubble: Rectangle with Corners Rounded 27">
            <a:extLst>
              <a:ext uri="{FF2B5EF4-FFF2-40B4-BE49-F238E27FC236}">
                <a16:creationId xmlns:a16="http://schemas.microsoft.com/office/drawing/2014/main" id="{08544A76-F8A2-49E2-9A4F-E052626DE29D}"/>
              </a:ext>
            </a:extLst>
          </p:cNvPr>
          <p:cNvSpPr/>
          <p:nvPr/>
        </p:nvSpPr>
        <p:spPr>
          <a:xfrm>
            <a:off x="6580573" y="2813378"/>
            <a:ext cx="3544386" cy="1728801"/>
          </a:xfrm>
          <a:prstGeom prst="wedgeRoundRectCallout">
            <a:avLst>
              <a:gd name="adj1" fmla="val -69504"/>
              <a:gd name="adj2" fmla="val 13600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t>aus</a:t>
            </a:r>
            <a:r>
              <a:rPr lang="en-US" sz="2000" b="1" i="1" dirty="0"/>
              <a:t>+ </a:t>
            </a:r>
            <a:r>
              <a:rPr lang="en-US" sz="2000" dirty="0"/>
              <a:t>material can mean ‘made from/out of’; </a:t>
            </a:r>
          </a:p>
          <a:p>
            <a:pPr algn="ctr"/>
            <a:r>
              <a:rPr lang="en-US" sz="2000" b="1" i="1" dirty="0" err="1"/>
              <a:t>aus</a:t>
            </a:r>
            <a:r>
              <a:rPr lang="en-US" sz="2000" b="1" i="1" dirty="0"/>
              <a:t> </a:t>
            </a:r>
            <a:r>
              <a:rPr lang="en-US" sz="2000" dirty="0"/>
              <a:t>on its own just means </a:t>
            </a:r>
            <a:r>
              <a:rPr lang="en-US" sz="2000" b="1" i="1" dirty="0"/>
              <a:t>from.</a:t>
            </a:r>
            <a:endParaRPr lang="en-GB" sz="2400" b="1" i="1" dirty="0"/>
          </a:p>
        </p:txBody>
      </p:sp>
      <p:sp>
        <p:nvSpPr>
          <p:cNvPr id="23" name="TextBox 22">
            <a:extLst>
              <a:ext uri="{FF2B5EF4-FFF2-40B4-BE49-F238E27FC236}">
                <a16:creationId xmlns:a16="http://schemas.microsoft.com/office/drawing/2014/main" id="{D84DF3A6-263E-4EAF-8439-4ED316BE7104}"/>
              </a:ext>
            </a:extLst>
          </p:cNvPr>
          <p:cNvSpPr txBox="1"/>
          <p:nvPr/>
        </p:nvSpPr>
        <p:spPr>
          <a:xfrm>
            <a:off x="49440" y="6419974"/>
            <a:ext cx="10495979" cy="400110"/>
          </a:xfrm>
          <a:prstGeom prst="rect">
            <a:avLst/>
          </a:prstGeom>
          <a:solidFill>
            <a:srgbClr val="115076"/>
          </a:solidFill>
        </p:spPr>
        <p:txBody>
          <a:bodyPr wrap="square" rtlCol="0">
            <a:spAutoFit/>
          </a:bodyPr>
          <a:lstStyle/>
          <a:p>
            <a:pPr algn="ctr"/>
            <a:r>
              <a:rPr lang="en-GB" sz="2000" dirty="0">
                <a:solidFill>
                  <a:schemeClr val="bg1"/>
                </a:solidFill>
              </a:rPr>
              <a:t>der </a:t>
            </a:r>
            <a:r>
              <a:rPr lang="en-GB" sz="2000" dirty="0" err="1">
                <a:solidFill>
                  <a:schemeClr val="bg1"/>
                </a:solidFill>
              </a:rPr>
              <a:t>Händler</a:t>
            </a:r>
            <a:r>
              <a:rPr lang="en-GB" sz="2000" dirty="0">
                <a:solidFill>
                  <a:schemeClr val="bg1"/>
                </a:solidFill>
              </a:rPr>
              <a:t> – dealer | (</a:t>
            </a:r>
            <a:r>
              <a:rPr lang="en-GB" sz="2000" dirty="0" err="1">
                <a:solidFill>
                  <a:schemeClr val="bg1"/>
                </a:solidFill>
              </a:rPr>
              <a:t>dort</a:t>
            </a:r>
            <a:r>
              <a:rPr lang="en-GB" sz="2000" dirty="0">
                <a:solidFill>
                  <a:schemeClr val="bg1"/>
                </a:solidFill>
              </a:rPr>
              <a:t>)</a:t>
            </a:r>
            <a:r>
              <a:rPr lang="en-GB" sz="2000" dirty="0" err="1">
                <a:solidFill>
                  <a:schemeClr val="bg1"/>
                </a:solidFill>
              </a:rPr>
              <a:t>hin</a:t>
            </a:r>
            <a:r>
              <a:rPr lang="en-GB" sz="2000" dirty="0">
                <a:solidFill>
                  <a:schemeClr val="bg1"/>
                </a:solidFill>
              </a:rPr>
              <a:t> – there | </a:t>
            </a:r>
            <a:r>
              <a:rPr lang="en-GB" sz="2000" dirty="0" err="1">
                <a:solidFill>
                  <a:schemeClr val="bg1"/>
                </a:solidFill>
              </a:rPr>
              <a:t>dritt</a:t>
            </a:r>
            <a:r>
              <a:rPr lang="en-GB" sz="2000" dirty="0">
                <a:solidFill>
                  <a:schemeClr val="bg1"/>
                </a:solidFill>
              </a:rPr>
              <a:t>- – third | der </a:t>
            </a:r>
            <a:r>
              <a:rPr lang="en-GB" sz="2000" dirty="0" err="1">
                <a:solidFill>
                  <a:schemeClr val="bg1"/>
                </a:solidFill>
              </a:rPr>
              <a:t>Weg</a:t>
            </a:r>
            <a:r>
              <a:rPr lang="en-GB" sz="2000" dirty="0">
                <a:solidFill>
                  <a:schemeClr val="bg1"/>
                </a:solidFill>
              </a:rPr>
              <a:t> –  way</a:t>
            </a:r>
          </a:p>
        </p:txBody>
      </p:sp>
      <p:sp>
        <p:nvSpPr>
          <p:cNvPr id="31" name="Speech Bubble: Rectangle with Corners Rounded 30">
            <a:extLst>
              <a:ext uri="{FF2B5EF4-FFF2-40B4-BE49-F238E27FC236}">
                <a16:creationId xmlns:a16="http://schemas.microsoft.com/office/drawing/2014/main" id="{6F219EC2-84DB-42E5-8892-82D2A12E58F4}"/>
              </a:ext>
            </a:extLst>
          </p:cNvPr>
          <p:cNvSpPr/>
          <p:nvPr/>
        </p:nvSpPr>
        <p:spPr>
          <a:xfrm>
            <a:off x="8205565" y="695850"/>
            <a:ext cx="1486233" cy="461666"/>
          </a:xfrm>
          <a:prstGeom prst="wedgeRoundRectCallout">
            <a:avLst>
              <a:gd name="adj1" fmla="val -22492"/>
              <a:gd name="adj2" fmla="val 9395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Bavaria </a:t>
            </a:r>
          </a:p>
        </p:txBody>
      </p:sp>
    </p:spTree>
    <p:extLst>
      <p:ext uri="{BB962C8B-B14F-4D97-AF65-F5344CB8AC3E}">
        <p14:creationId xmlns:p14="http://schemas.microsoft.com/office/powerpoint/2010/main" val="16490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4" grpId="1" animBg="1"/>
      <p:bldP spid="25" grpId="0" animBg="1"/>
      <p:bldP spid="25" grpId="1" animBg="1"/>
      <p:bldP spid="27" grpId="0" animBg="1"/>
      <p:bldP spid="27" grpId="1" animBg="1"/>
      <p:bldP spid="28" grpId="0" animBg="1"/>
      <p:bldP spid="2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444"/>
            <a:ext cx="9577137" cy="773873"/>
          </a:xfrm>
          <a:prstGeom prst="rect">
            <a:avLst/>
          </a:prstGeom>
        </p:spPr>
      </p:pic>
      <p:sp>
        <p:nvSpPr>
          <p:cNvPr id="4" name="Title 3"/>
          <p:cNvSpPr>
            <a:spLocks noGrp="1"/>
          </p:cNvSpPr>
          <p:nvPr>
            <p:ph type="title"/>
          </p:nvPr>
        </p:nvSpPr>
        <p:spPr>
          <a:xfrm>
            <a:off x="-67007" y="-13716"/>
            <a:ext cx="8486274" cy="707849"/>
          </a:xfrm>
        </p:spPr>
        <p:txBody>
          <a:bodyPr>
            <a:normAutofit/>
          </a:bodyPr>
          <a:lstStyle/>
          <a:p>
            <a:r>
              <a:rPr lang="en-GB" sz="3600" b="1" dirty="0" err="1">
                <a:solidFill>
                  <a:schemeClr val="bg1"/>
                </a:solidFill>
              </a:rPr>
              <a:t>Christkindlsmarkt</a:t>
            </a:r>
            <a:r>
              <a:rPr lang="en-GB" sz="3600" b="1" dirty="0">
                <a:solidFill>
                  <a:schemeClr val="bg1"/>
                </a:solidFill>
              </a:rPr>
              <a:t> auf der </a:t>
            </a:r>
            <a:r>
              <a:rPr lang="en-GB" sz="3600" b="1" dirty="0" err="1">
                <a:solidFill>
                  <a:schemeClr val="bg1"/>
                </a:solidFill>
              </a:rPr>
              <a:t>Fraueninsel</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72661" y="41542"/>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39AE5FF-A4AB-4357-8234-BDBE44B5EDDB}"/>
              </a:ext>
            </a:extLst>
          </p:cNvPr>
          <p:cNvSpPr txBox="1"/>
          <p:nvPr/>
        </p:nvSpPr>
        <p:spPr>
          <a:xfrm>
            <a:off x="8218617" y="114295"/>
            <a:ext cx="2212762" cy="400110"/>
          </a:xfrm>
          <a:prstGeom prst="rect">
            <a:avLst/>
          </a:prstGeom>
          <a:solidFill>
            <a:schemeClr val="bg1"/>
          </a:solidFill>
          <a:ln>
            <a:solidFill>
              <a:srgbClr val="115076"/>
            </a:solidFill>
          </a:ln>
        </p:spPr>
        <p:txBody>
          <a:bodyPr wrap="square" rtlCol="0">
            <a:spAutoFit/>
          </a:bodyPr>
          <a:lstStyle/>
          <a:p>
            <a:pPr algn="l"/>
            <a:r>
              <a:rPr lang="en-US" sz="2000" dirty="0" err="1">
                <a:solidFill>
                  <a:schemeClr val="accent5">
                    <a:lumMod val="50000"/>
                  </a:schemeClr>
                </a:solidFill>
              </a:rPr>
              <a:t>Übersetze</a:t>
            </a:r>
            <a:r>
              <a:rPr lang="en-US" sz="2000" dirty="0">
                <a:solidFill>
                  <a:schemeClr val="accent5">
                    <a:lumMod val="50000"/>
                  </a:schemeClr>
                </a:solidFill>
              </a:rPr>
              <a:t> 1-18.</a:t>
            </a:r>
          </a:p>
        </p:txBody>
      </p:sp>
      <p:graphicFrame>
        <p:nvGraphicFramePr>
          <p:cNvPr id="25" name="Table 6">
            <a:extLst>
              <a:ext uri="{FF2B5EF4-FFF2-40B4-BE49-F238E27FC236}">
                <a16:creationId xmlns:a16="http://schemas.microsoft.com/office/drawing/2014/main" id="{24A1ADE4-EE16-498A-8850-53694C48D21C}"/>
              </a:ext>
            </a:extLst>
          </p:cNvPr>
          <p:cNvGraphicFramePr>
            <a:graphicFrameLocks noGrp="1"/>
          </p:cNvGraphicFramePr>
          <p:nvPr>
            <p:extLst>
              <p:ext uri="{D42A27DB-BD31-4B8C-83A1-F6EECF244321}">
                <p14:modId xmlns:p14="http://schemas.microsoft.com/office/powerpoint/2010/main" val="3520243924"/>
              </p:ext>
            </p:extLst>
          </p:nvPr>
        </p:nvGraphicFramePr>
        <p:xfrm>
          <a:off x="73242" y="2788266"/>
          <a:ext cx="3477127" cy="3479469"/>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kumimoji="0" lang="en-GB" sz="2000" i="0" strike="noStrike" kern="1200" cap="none" spc="0" normalizeH="0" baseline="0" dirty="0">
                        <a:ln>
                          <a:noFill/>
                        </a:ln>
                        <a:solidFill>
                          <a:srgbClr val="C00000"/>
                        </a:solidFill>
                        <a:effectLst/>
                        <a:uLnTx/>
                        <a:uFillTx/>
                        <a:latin typeface="Century Gothic" panose="020F0302020204030204"/>
                        <a:ea typeface="+mn-ea"/>
                        <a:cs typeface="+mn-cs"/>
                      </a:endParaRPr>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a:solidFill>
                            <a:srgbClr val="115076"/>
                          </a:solidFill>
                        </a:rPr>
                        <a:t>very woman</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every man</a:t>
                      </a:r>
                      <a:endParaRPr lang="en-GB" sz="2000" dirty="0">
                        <a:solidFill>
                          <a:srgbClr val="115076"/>
                        </a:solidFill>
                      </a:endParaRPr>
                    </a:p>
                  </a:txBody>
                  <a:tcPr anchor="ctr"/>
                </a:tc>
                <a:extLst>
                  <a:ext uri="{0D108BD9-81ED-4DB2-BD59-A6C34878D82A}">
                    <a16:rowId xmlns:a16="http://schemas.microsoft.com/office/drawing/2014/main" val="52779413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err="1">
                          <a:solidFill>
                            <a:srgbClr val="115076"/>
                          </a:solidFill>
                        </a:rPr>
                        <a:t>veryone</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e</a:t>
                      </a:r>
                      <a:r>
                        <a:rPr lang="en-GB" sz="2000" dirty="0" err="1">
                          <a:solidFill>
                            <a:srgbClr val="115076"/>
                          </a:solidFill>
                        </a:rPr>
                        <a:t>veryone</a:t>
                      </a:r>
                      <a:endParaRPr lang="en-GB" sz="20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e</a:t>
                      </a:r>
                      <a:r>
                        <a:rPr lang="en-GB" sz="2000" dirty="0">
                          <a:solidFill>
                            <a:srgbClr val="115076"/>
                          </a:solidFill>
                        </a:rPr>
                        <a:t>very man</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a:solidFill>
                            <a:srgbClr val="115076"/>
                          </a:solidFill>
                        </a:rPr>
                        <a:t>very lady</a:t>
                      </a:r>
                    </a:p>
                  </a:txBody>
                  <a:tcPr anchor="ctr"/>
                </a:tc>
                <a:extLst>
                  <a:ext uri="{0D108BD9-81ED-4DB2-BD59-A6C34878D82A}">
                    <a16:rowId xmlns:a16="http://schemas.microsoft.com/office/drawing/2014/main" val="1736239533"/>
                  </a:ext>
                </a:extLst>
              </a:tr>
            </a:tbl>
          </a:graphicData>
        </a:graphic>
      </p:graphicFrame>
      <p:sp>
        <p:nvSpPr>
          <p:cNvPr id="26" name="TextBox 25">
            <a:extLst>
              <a:ext uri="{FF2B5EF4-FFF2-40B4-BE49-F238E27FC236}">
                <a16:creationId xmlns:a16="http://schemas.microsoft.com/office/drawing/2014/main" id="{BE33558D-CA3F-4F8E-B8CB-58F40C8E06AC}"/>
              </a:ext>
            </a:extLst>
          </p:cNvPr>
          <p:cNvSpPr txBox="1"/>
          <p:nvPr/>
        </p:nvSpPr>
        <p:spPr>
          <a:xfrm>
            <a:off x="306419" y="3334452"/>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e 6">
            <a:extLst>
              <a:ext uri="{FF2B5EF4-FFF2-40B4-BE49-F238E27FC236}">
                <a16:creationId xmlns:a16="http://schemas.microsoft.com/office/drawing/2014/main" id="{353BA1CF-A53C-4EF7-B534-F996252EEBF2}"/>
              </a:ext>
            </a:extLst>
          </p:cNvPr>
          <p:cNvGraphicFramePr>
            <a:graphicFrameLocks noGrp="1"/>
          </p:cNvGraphicFramePr>
          <p:nvPr>
            <p:extLst>
              <p:ext uri="{D42A27DB-BD31-4B8C-83A1-F6EECF244321}">
                <p14:modId xmlns:p14="http://schemas.microsoft.com/office/powerpoint/2010/main" val="64192734"/>
              </p:ext>
            </p:extLst>
          </p:nvPr>
        </p:nvGraphicFramePr>
        <p:xfrm>
          <a:off x="3728580" y="2798859"/>
          <a:ext cx="3901716" cy="3479469"/>
        </p:xfrm>
        <a:graphic>
          <a:graphicData uri="http://schemas.openxmlformats.org/drawingml/2006/table">
            <a:tbl>
              <a:tblPr firstRow="1" bandRow="1">
                <a:tableStyleId>{00A15C55-8517-42AA-B614-E9B94910E393}</a:tableStyleId>
              </a:tblPr>
              <a:tblGrid>
                <a:gridCol w="937946">
                  <a:extLst>
                    <a:ext uri="{9D8B030D-6E8A-4147-A177-3AD203B41FA5}">
                      <a16:colId xmlns:a16="http://schemas.microsoft.com/office/drawing/2014/main" val="2607353726"/>
                    </a:ext>
                  </a:extLst>
                </a:gridCol>
                <a:gridCol w="2963770">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kumimoji="0" lang="en-GB" sz="2000" i="0" strike="noStrike" kern="1200" cap="none" spc="0" normalizeH="0" baseline="0" dirty="0">
                        <a:ln>
                          <a:noFill/>
                        </a:ln>
                        <a:solidFill>
                          <a:srgbClr val="C00000"/>
                        </a:solidFill>
                        <a:effectLst/>
                        <a:uLnTx/>
                        <a:uFillTx/>
                        <a:latin typeface="Century Gothic" panose="020F0302020204030204"/>
                        <a:ea typeface="+mn-ea"/>
                        <a:cs typeface="+mn-cs"/>
                      </a:endParaRPr>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a:solidFill>
                            <a:srgbClr val="115076"/>
                          </a:solidFill>
                        </a:rPr>
                        <a:t>very child</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every year</a:t>
                      </a:r>
                      <a:endParaRPr lang="en-GB" sz="2000" dirty="0">
                        <a:solidFill>
                          <a:srgbClr val="115076"/>
                        </a:solidFill>
                      </a:endParaRPr>
                    </a:p>
                  </a:txBody>
                  <a:tcPr anchor="ctr"/>
                </a:tc>
                <a:extLst>
                  <a:ext uri="{0D108BD9-81ED-4DB2-BD59-A6C34878D82A}">
                    <a16:rowId xmlns:a16="http://schemas.microsoft.com/office/drawing/2014/main" val="527794139"/>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from December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a</a:t>
                      </a:r>
                      <a:r>
                        <a:rPr lang="en-GB" sz="2000" dirty="0" err="1">
                          <a:solidFill>
                            <a:srgbClr val="115076"/>
                          </a:solidFill>
                        </a:rPr>
                        <a:t>ll</a:t>
                      </a:r>
                      <a:r>
                        <a:rPr lang="en-GB" sz="2000" dirty="0">
                          <a:solidFill>
                            <a:srgbClr val="115076"/>
                          </a:solidFill>
                        </a:rPr>
                        <a:t> the tourists</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all the/t</a:t>
                      </a:r>
                      <a:r>
                        <a:rPr lang="en-GB" sz="2000" dirty="0">
                          <a:solidFill>
                            <a:srgbClr val="115076"/>
                          </a:solidFill>
                        </a:rPr>
                        <a:t>he whole way</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from </a:t>
                      </a:r>
                      <a:r>
                        <a:rPr lang="en-GB" sz="2000" dirty="0" err="1">
                          <a:solidFill>
                            <a:srgbClr val="115076"/>
                          </a:solidFill>
                        </a:rPr>
                        <a:t>Prien</a:t>
                      </a:r>
                      <a:endParaRPr lang="en-GB" sz="2000" dirty="0">
                        <a:solidFill>
                          <a:srgbClr val="115076"/>
                        </a:solidFill>
                      </a:endParaRPr>
                    </a:p>
                  </a:txBody>
                  <a:tcPr anchor="ctr"/>
                </a:tc>
                <a:extLst>
                  <a:ext uri="{0D108BD9-81ED-4DB2-BD59-A6C34878D82A}">
                    <a16:rowId xmlns:a16="http://schemas.microsoft.com/office/drawing/2014/main" val="1736239533"/>
                  </a:ext>
                </a:extLst>
              </a:tr>
            </a:tbl>
          </a:graphicData>
        </a:graphic>
      </p:graphicFrame>
      <p:graphicFrame>
        <p:nvGraphicFramePr>
          <p:cNvPr id="28" name="Table 6">
            <a:extLst>
              <a:ext uri="{FF2B5EF4-FFF2-40B4-BE49-F238E27FC236}">
                <a16:creationId xmlns:a16="http://schemas.microsoft.com/office/drawing/2014/main" id="{43CDD48A-3B15-4B58-B9C5-BAFDA9A5F129}"/>
              </a:ext>
            </a:extLst>
          </p:cNvPr>
          <p:cNvGraphicFramePr>
            <a:graphicFrameLocks noGrp="1"/>
          </p:cNvGraphicFramePr>
          <p:nvPr>
            <p:extLst>
              <p:ext uri="{D42A27DB-BD31-4B8C-83A1-F6EECF244321}">
                <p14:modId xmlns:p14="http://schemas.microsoft.com/office/powerpoint/2010/main" val="1812136265"/>
              </p:ext>
            </p:extLst>
          </p:nvPr>
        </p:nvGraphicFramePr>
        <p:xfrm>
          <a:off x="7738090" y="2830340"/>
          <a:ext cx="4284043" cy="3479469"/>
        </p:xfrm>
        <a:graphic>
          <a:graphicData uri="http://schemas.openxmlformats.org/drawingml/2006/table">
            <a:tbl>
              <a:tblPr firstRow="1" bandRow="1">
                <a:tableStyleId>{00A15C55-8517-42AA-B614-E9B94910E393}</a:tableStyleId>
              </a:tblPr>
              <a:tblGrid>
                <a:gridCol w="1029854">
                  <a:extLst>
                    <a:ext uri="{9D8B030D-6E8A-4147-A177-3AD203B41FA5}">
                      <a16:colId xmlns:a16="http://schemas.microsoft.com/office/drawing/2014/main" val="2607353726"/>
                    </a:ext>
                  </a:extLst>
                </a:gridCol>
                <a:gridCol w="3254189">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a:solidFill>
                            <a:srgbClr val="115076"/>
                          </a:solidFill>
                        </a:rPr>
                        <a:t>very trader</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made from wood</a:t>
                      </a:r>
                      <a:endParaRPr lang="en-GB" sz="2000" dirty="0">
                        <a:solidFill>
                          <a:srgbClr val="115076"/>
                        </a:solidFill>
                      </a:endParaRPr>
                    </a:p>
                  </a:txBody>
                  <a:tcPr anchor="ctr"/>
                </a:tc>
                <a:extLst>
                  <a:ext uri="{0D108BD9-81ED-4DB2-BD59-A6C34878D82A}">
                    <a16:rowId xmlns:a16="http://schemas.microsoft.com/office/drawing/2014/main" val="52779413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e</a:t>
                      </a:r>
                      <a:r>
                        <a:rPr lang="en-GB" sz="2000" dirty="0" err="1">
                          <a:solidFill>
                            <a:srgbClr val="115076"/>
                          </a:solidFill>
                        </a:rPr>
                        <a:t>veryone</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f</a:t>
                      </a:r>
                      <a:r>
                        <a:rPr lang="en-GB" sz="2000" dirty="0">
                          <a:solidFill>
                            <a:srgbClr val="115076"/>
                          </a:solidFill>
                        </a:rPr>
                        <a:t>rom Germany</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f</a:t>
                      </a:r>
                      <a:r>
                        <a:rPr lang="en-GB" sz="2000" dirty="0">
                          <a:solidFill>
                            <a:srgbClr val="115076"/>
                          </a:solidFill>
                        </a:rPr>
                        <a:t>rom </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all over/t</a:t>
                      </a:r>
                      <a:r>
                        <a:rPr lang="en-GB" sz="2000" dirty="0">
                          <a:solidFill>
                            <a:srgbClr val="115076"/>
                          </a:solidFill>
                        </a:rPr>
                        <a:t>he whole world</a:t>
                      </a:r>
                    </a:p>
                  </a:txBody>
                  <a:tcPr anchor="ctr"/>
                </a:tc>
                <a:extLst>
                  <a:ext uri="{0D108BD9-81ED-4DB2-BD59-A6C34878D82A}">
                    <a16:rowId xmlns:a16="http://schemas.microsoft.com/office/drawing/2014/main" val="1736239533"/>
                  </a:ext>
                </a:extLst>
              </a:tr>
            </a:tbl>
          </a:graphicData>
        </a:graphic>
      </p:graphicFrame>
      <p:sp>
        <p:nvSpPr>
          <p:cNvPr id="29" name="TextBox 28">
            <a:extLst>
              <a:ext uri="{FF2B5EF4-FFF2-40B4-BE49-F238E27FC236}">
                <a16:creationId xmlns:a16="http://schemas.microsoft.com/office/drawing/2014/main" id="{CCF18BC4-64B0-498D-99AE-3353B7B54C16}"/>
              </a:ext>
            </a:extLst>
          </p:cNvPr>
          <p:cNvSpPr txBox="1"/>
          <p:nvPr/>
        </p:nvSpPr>
        <p:spPr>
          <a:xfrm>
            <a:off x="306419" y="383767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2</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9C70E9A-CF31-4E2B-B6BA-70F9CD36DECD}"/>
              </a:ext>
            </a:extLst>
          </p:cNvPr>
          <p:cNvSpPr txBox="1"/>
          <p:nvPr/>
        </p:nvSpPr>
        <p:spPr>
          <a:xfrm>
            <a:off x="295771" y="432425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3</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D814617-05C9-448B-A6EF-D83D06014859}"/>
              </a:ext>
            </a:extLst>
          </p:cNvPr>
          <p:cNvSpPr txBox="1"/>
          <p:nvPr/>
        </p:nvSpPr>
        <p:spPr>
          <a:xfrm>
            <a:off x="295771" y="4837187"/>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4</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5DF6223-FD03-41E1-A648-CC1C285D0B2B}"/>
              </a:ext>
            </a:extLst>
          </p:cNvPr>
          <p:cNvSpPr txBox="1"/>
          <p:nvPr/>
        </p:nvSpPr>
        <p:spPr>
          <a:xfrm>
            <a:off x="306419" y="531030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79DDF8B-B8DF-4C95-8A3D-A8B9DF7E7492}"/>
              </a:ext>
            </a:extLst>
          </p:cNvPr>
          <p:cNvSpPr txBox="1"/>
          <p:nvPr/>
        </p:nvSpPr>
        <p:spPr>
          <a:xfrm>
            <a:off x="306419" y="5817666"/>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BC65A45C-D8B4-4CCD-B9C8-2E3024377799}"/>
              </a:ext>
            </a:extLst>
          </p:cNvPr>
          <p:cNvSpPr txBox="1"/>
          <p:nvPr/>
        </p:nvSpPr>
        <p:spPr>
          <a:xfrm>
            <a:off x="3989782" y="3355723"/>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6A0E1B1-DB13-43A2-8553-B9F84088DDF4}"/>
              </a:ext>
            </a:extLst>
          </p:cNvPr>
          <p:cNvSpPr txBox="1"/>
          <p:nvPr/>
        </p:nvSpPr>
        <p:spPr>
          <a:xfrm>
            <a:off x="3989782" y="3844823"/>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C2C1AC1-5E3D-4E0B-A4FB-F13533BF9215}"/>
              </a:ext>
            </a:extLst>
          </p:cNvPr>
          <p:cNvSpPr txBox="1"/>
          <p:nvPr/>
        </p:nvSpPr>
        <p:spPr>
          <a:xfrm>
            <a:off x="3989782" y="433089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E434774-F81E-45EE-B31B-4FC0AC64ED32}"/>
              </a:ext>
            </a:extLst>
          </p:cNvPr>
          <p:cNvSpPr txBox="1"/>
          <p:nvPr/>
        </p:nvSpPr>
        <p:spPr>
          <a:xfrm>
            <a:off x="3984236" y="4867965"/>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C6F8790-9F58-4E8D-A5A0-BC32D75BCABF}"/>
              </a:ext>
            </a:extLst>
          </p:cNvPr>
          <p:cNvSpPr txBox="1"/>
          <p:nvPr/>
        </p:nvSpPr>
        <p:spPr>
          <a:xfrm>
            <a:off x="3989782" y="5325698"/>
            <a:ext cx="460800"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9D6A2C2-1D1A-42ED-8774-6075770F0C9A}"/>
              </a:ext>
            </a:extLst>
          </p:cNvPr>
          <p:cNvSpPr txBox="1"/>
          <p:nvPr/>
        </p:nvSpPr>
        <p:spPr>
          <a:xfrm>
            <a:off x="3991952" y="5854820"/>
            <a:ext cx="460800"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78303720-5EFB-495E-93E6-115691F4A493}"/>
              </a:ext>
            </a:extLst>
          </p:cNvPr>
          <p:cNvSpPr txBox="1"/>
          <p:nvPr/>
        </p:nvSpPr>
        <p:spPr>
          <a:xfrm>
            <a:off x="8003912" y="3386501"/>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99E11DA-AB10-4EE9-BB7F-5C1D60E9BBA5}"/>
              </a:ext>
            </a:extLst>
          </p:cNvPr>
          <p:cNvSpPr txBox="1"/>
          <p:nvPr/>
        </p:nvSpPr>
        <p:spPr>
          <a:xfrm>
            <a:off x="8003913" y="3853068"/>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7A470048-D6DC-4F92-BDF0-BAC46D8918BE}"/>
              </a:ext>
            </a:extLst>
          </p:cNvPr>
          <p:cNvSpPr txBox="1"/>
          <p:nvPr/>
        </p:nvSpPr>
        <p:spPr>
          <a:xfrm>
            <a:off x="8003912" y="4394049"/>
            <a:ext cx="457403"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A417C29-7F2A-4471-B4FD-2EFDFF874A6A}"/>
              </a:ext>
            </a:extLst>
          </p:cNvPr>
          <p:cNvSpPr txBox="1"/>
          <p:nvPr/>
        </p:nvSpPr>
        <p:spPr>
          <a:xfrm>
            <a:off x="8003913" y="4887209"/>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E0F3A88F-A231-4897-A747-C09EB1A3DDC1}"/>
              </a:ext>
            </a:extLst>
          </p:cNvPr>
          <p:cNvSpPr txBox="1"/>
          <p:nvPr/>
        </p:nvSpPr>
        <p:spPr>
          <a:xfrm>
            <a:off x="8003913" y="5366197"/>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4BFB3B4-6D7A-4807-B204-2C4A7234B877}"/>
              </a:ext>
            </a:extLst>
          </p:cNvPr>
          <p:cNvSpPr txBox="1"/>
          <p:nvPr/>
        </p:nvSpPr>
        <p:spPr>
          <a:xfrm>
            <a:off x="8001075" y="5854820"/>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72E2EB22-0985-4768-A448-FF92D7534BF3}"/>
              </a:ext>
            </a:extLst>
          </p:cNvPr>
          <p:cNvSpPr txBox="1"/>
          <p:nvPr/>
        </p:nvSpPr>
        <p:spPr>
          <a:xfrm>
            <a:off x="937584" y="441408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3D9D8548-D04F-4E42-B6CB-96FB3205A821}"/>
              </a:ext>
            </a:extLst>
          </p:cNvPr>
          <p:cNvSpPr txBox="1"/>
          <p:nvPr/>
        </p:nvSpPr>
        <p:spPr>
          <a:xfrm>
            <a:off x="1000072" y="3420662"/>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95E89223-3C30-41F3-96DF-5D900F40CDF6}"/>
              </a:ext>
            </a:extLst>
          </p:cNvPr>
          <p:cNvSpPr txBox="1"/>
          <p:nvPr/>
        </p:nvSpPr>
        <p:spPr>
          <a:xfrm>
            <a:off x="984563" y="3875178"/>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5AF688C5-FEFD-48B7-83DE-AAF4C3D6CD1E}"/>
              </a:ext>
            </a:extLst>
          </p:cNvPr>
          <p:cNvSpPr txBox="1"/>
          <p:nvPr/>
        </p:nvSpPr>
        <p:spPr>
          <a:xfrm>
            <a:off x="915421" y="4887209"/>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C05BFFFC-47EC-4885-827E-5E9CE19AEC9E}"/>
              </a:ext>
            </a:extLst>
          </p:cNvPr>
          <p:cNvSpPr/>
          <p:nvPr/>
        </p:nvSpPr>
        <p:spPr>
          <a:xfrm>
            <a:off x="2237678" y="4314190"/>
            <a:ext cx="1736178" cy="958775"/>
          </a:xfrm>
          <a:prstGeom prst="wedgeRoundRectCallout">
            <a:avLst>
              <a:gd name="adj1" fmla="val -24843"/>
              <a:gd name="adj2" fmla="val 108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What’s the difference?</a:t>
            </a:r>
          </a:p>
        </p:txBody>
      </p:sp>
      <p:sp>
        <p:nvSpPr>
          <p:cNvPr id="53" name="TextBox 52" descr="text box hiding answer">
            <a:extLst>
              <a:ext uri="{FF2B5EF4-FFF2-40B4-BE49-F238E27FC236}">
                <a16:creationId xmlns:a16="http://schemas.microsoft.com/office/drawing/2014/main" id="{D8B2134B-5909-446C-B7C3-E3D35F754094}"/>
              </a:ext>
            </a:extLst>
          </p:cNvPr>
          <p:cNvSpPr txBox="1"/>
          <p:nvPr/>
        </p:nvSpPr>
        <p:spPr>
          <a:xfrm>
            <a:off x="940743" y="541358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6198D0F-22D6-4CCD-A33B-C44F7CD52A6E}"/>
              </a:ext>
            </a:extLst>
          </p:cNvPr>
          <p:cNvSpPr txBox="1"/>
          <p:nvPr/>
        </p:nvSpPr>
        <p:spPr>
          <a:xfrm>
            <a:off x="956376" y="5885599"/>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C099F357-C637-459B-ABED-2CCFBC8CD034}"/>
              </a:ext>
            </a:extLst>
          </p:cNvPr>
          <p:cNvSpPr txBox="1"/>
          <p:nvPr/>
        </p:nvSpPr>
        <p:spPr>
          <a:xfrm>
            <a:off x="4735495" y="3420662"/>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2FA40E21-6FC6-4546-AAF9-FFB7B82E9A56}"/>
              </a:ext>
            </a:extLst>
          </p:cNvPr>
          <p:cNvSpPr txBox="1"/>
          <p:nvPr/>
        </p:nvSpPr>
        <p:spPr>
          <a:xfrm>
            <a:off x="4711784" y="3922126"/>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B944117E-2480-4626-AF63-34493828AEE0}"/>
              </a:ext>
            </a:extLst>
          </p:cNvPr>
          <p:cNvSpPr txBox="1"/>
          <p:nvPr/>
        </p:nvSpPr>
        <p:spPr>
          <a:xfrm>
            <a:off x="4700630" y="4398634"/>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09B00D0C-1BD2-4F58-B5D1-0AC23661FDD9}"/>
              </a:ext>
            </a:extLst>
          </p:cNvPr>
          <p:cNvSpPr txBox="1"/>
          <p:nvPr/>
        </p:nvSpPr>
        <p:spPr>
          <a:xfrm>
            <a:off x="4700630" y="4919233"/>
            <a:ext cx="1718922" cy="29208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FE44EFCD-4A47-4386-9D8A-53A3FE49FB12}"/>
              </a:ext>
            </a:extLst>
          </p:cNvPr>
          <p:cNvSpPr txBox="1"/>
          <p:nvPr/>
        </p:nvSpPr>
        <p:spPr>
          <a:xfrm>
            <a:off x="4737946" y="5393495"/>
            <a:ext cx="2876571"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B3E5EF82-49E0-4B58-80AB-3056E2285008}"/>
              </a:ext>
            </a:extLst>
          </p:cNvPr>
          <p:cNvSpPr txBox="1"/>
          <p:nvPr/>
        </p:nvSpPr>
        <p:spPr>
          <a:xfrm>
            <a:off x="4719782" y="5885598"/>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7E064E43-096F-4B11-AD64-6D128A7BA228}"/>
              </a:ext>
            </a:extLst>
          </p:cNvPr>
          <p:cNvSpPr txBox="1"/>
          <p:nvPr/>
        </p:nvSpPr>
        <p:spPr>
          <a:xfrm>
            <a:off x="8808691" y="348128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5C20A100-28B1-4790-AE83-35B2AD06FD90}"/>
              </a:ext>
            </a:extLst>
          </p:cNvPr>
          <p:cNvSpPr txBox="1"/>
          <p:nvPr/>
        </p:nvSpPr>
        <p:spPr>
          <a:xfrm>
            <a:off x="8786558" y="3940350"/>
            <a:ext cx="242841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descr="text box hiding answer">
            <a:extLst>
              <a:ext uri="{FF2B5EF4-FFF2-40B4-BE49-F238E27FC236}">
                <a16:creationId xmlns:a16="http://schemas.microsoft.com/office/drawing/2014/main" id="{2F6D9930-3C33-4B15-A540-1618F6C8CE9A}"/>
              </a:ext>
            </a:extLst>
          </p:cNvPr>
          <p:cNvSpPr txBox="1"/>
          <p:nvPr/>
        </p:nvSpPr>
        <p:spPr>
          <a:xfrm>
            <a:off x="8796506" y="448659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descr="text box hiding answer">
            <a:extLst>
              <a:ext uri="{FF2B5EF4-FFF2-40B4-BE49-F238E27FC236}">
                <a16:creationId xmlns:a16="http://schemas.microsoft.com/office/drawing/2014/main" id="{F431E2F3-63A1-426F-9747-6C07F3846C3A}"/>
              </a:ext>
            </a:extLst>
          </p:cNvPr>
          <p:cNvSpPr txBox="1"/>
          <p:nvPr/>
        </p:nvSpPr>
        <p:spPr>
          <a:xfrm>
            <a:off x="8808691" y="4929074"/>
            <a:ext cx="2003107" cy="32237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descr="text box hiding answer">
            <a:extLst>
              <a:ext uri="{FF2B5EF4-FFF2-40B4-BE49-F238E27FC236}">
                <a16:creationId xmlns:a16="http://schemas.microsoft.com/office/drawing/2014/main" id="{00CEF6A3-2799-40C0-A6BB-BCDFD805C2F3}"/>
              </a:ext>
            </a:extLst>
          </p:cNvPr>
          <p:cNvSpPr txBox="1"/>
          <p:nvPr/>
        </p:nvSpPr>
        <p:spPr>
          <a:xfrm>
            <a:off x="8855818" y="5434181"/>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descr="text box hiding answer">
            <a:extLst>
              <a:ext uri="{FF2B5EF4-FFF2-40B4-BE49-F238E27FC236}">
                <a16:creationId xmlns:a16="http://schemas.microsoft.com/office/drawing/2014/main" id="{C9D956AC-2AF8-4FF3-8EDC-2702116D1B2F}"/>
              </a:ext>
            </a:extLst>
          </p:cNvPr>
          <p:cNvSpPr txBox="1"/>
          <p:nvPr/>
        </p:nvSpPr>
        <p:spPr>
          <a:xfrm>
            <a:off x="8856911" y="5885598"/>
            <a:ext cx="3148936" cy="32237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73242" y="869080"/>
            <a:ext cx="11981511" cy="2246769"/>
          </a:xfrm>
          <a:prstGeom prst="rect">
            <a:avLst/>
          </a:prstGeom>
          <a:noFill/>
          <a:ln>
            <a:noFill/>
          </a:ln>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Chiemsee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großer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See in Bayern.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strike="noStrike" kern="1200" cap="none" spc="0" normalizeH="0" baseline="0" noProof="0" dirty="0">
                <a:ln>
                  <a:noFill/>
                </a:ln>
                <a:solidFill>
                  <a:srgbClr val="C00000"/>
                </a:solidFill>
                <a:effectLst/>
                <a:uLnTx/>
                <a:uFillTx/>
                <a:latin typeface="Century Gothic" panose="020F0302020204030204"/>
              </a:rPr>
              <a:t>(1) </a:t>
            </a:r>
            <a:r>
              <a:rPr kumimoji="0" lang="en-US" sz="2000" i="0" strike="noStrike" kern="1200" cap="none" spc="0" normalizeH="0" baseline="0" noProof="0" dirty="0" err="1">
                <a:ln>
                  <a:noFill/>
                </a:ln>
                <a:solidFill>
                  <a:srgbClr val="C00000"/>
                </a:solidFill>
                <a:effectLst/>
                <a:uLnTx/>
                <a:uFillTx/>
                <a:latin typeface="Century Gothic" panose="020F0302020204030204"/>
              </a:rPr>
              <a:t>jede</a:t>
            </a:r>
            <a:r>
              <a:rPr kumimoji="0" lang="en-US" sz="2000" i="0" strike="noStrike" kern="1200" cap="none" spc="0" normalizeH="0" baseline="0" noProof="0" dirty="0">
                <a:ln>
                  <a:noFill/>
                </a:ln>
                <a:solidFill>
                  <a:srgbClr val="C00000"/>
                </a:solidFill>
                <a:effectLst/>
                <a:uLnTx/>
                <a:uFillTx/>
                <a:latin typeface="Century Gothic" panose="020F0302020204030204"/>
              </a:rPr>
              <a:t> </a:t>
            </a:r>
            <a:r>
              <a:rPr kumimoji="0" lang="en-US" sz="2000" b="0" i="0" strike="noStrike" kern="1200" cap="none" spc="0" normalizeH="0" baseline="0" noProof="0" dirty="0">
                <a:ln>
                  <a:noFill/>
                </a:ln>
                <a:solidFill>
                  <a:srgbClr val="C00000"/>
                </a:solidFill>
                <a:effectLst/>
                <a:uLnTx/>
                <a:uFillTx/>
                <a:latin typeface="Century Gothic" panose="020F0302020204030204"/>
              </a:rPr>
              <a:t>Frau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strike="noStrike" kern="1200" cap="none" spc="0" normalizeH="0" baseline="0" noProof="0" dirty="0">
                <a:ln>
                  <a:noFill/>
                </a:ln>
                <a:solidFill>
                  <a:srgbClr val="C00000"/>
                </a:solidFill>
                <a:effectLst/>
                <a:uLnTx/>
                <a:uFillTx/>
                <a:latin typeface="Century Gothic" panose="020F0302020204030204"/>
              </a:rPr>
              <a:t>(2) </a:t>
            </a:r>
            <a:r>
              <a:rPr kumimoji="0" lang="en-US" sz="2000" i="0" strike="noStrike" kern="1200" cap="none" spc="0" normalizeH="0" baseline="0" noProof="0" dirty="0" err="1">
                <a:ln>
                  <a:noFill/>
                </a:ln>
                <a:solidFill>
                  <a:srgbClr val="C00000"/>
                </a:solidFill>
                <a:effectLst/>
                <a:uLnTx/>
                <a:uFillTx/>
                <a:latin typeface="Century Gothic" panose="020F0302020204030204"/>
              </a:rPr>
              <a:t>jeder</a:t>
            </a:r>
            <a:r>
              <a:rPr kumimoji="0" lang="en-US" sz="2000" i="0" strike="noStrike" kern="1200" cap="none" spc="0" normalizeH="0" baseline="0" noProof="0" dirty="0">
                <a:ln>
                  <a:noFill/>
                </a:ln>
                <a:solidFill>
                  <a:srgbClr val="C00000"/>
                </a:solidFill>
                <a:effectLst/>
                <a:uLnTx/>
                <a:uFillTx/>
                <a:latin typeface="Century Gothic" panose="020F0302020204030204"/>
              </a:rPr>
              <a:t> </a:t>
            </a:r>
            <a:r>
              <a:rPr kumimoji="0" lang="en-US" sz="2000" b="0" i="0" strike="noStrike" kern="1200" cap="none" spc="0" normalizeH="0" baseline="0" noProof="0" dirty="0">
                <a:ln>
                  <a:noFill/>
                </a:ln>
                <a:solidFill>
                  <a:srgbClr val="C00000"/>
                </a:solidFill>
                <a:effectLst/>
                <a:uLnTx/>
                <a:uFillTx/>
                <a:latin typeface="Century Gothic" panose="020F0302020204030204"/>
              </a:rPr>
              <a:t>Mann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Nein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lang="en-US" sz="2000" dirty="0">
                <a:solidFill>
                  <a:srgbClr val="C00000"/>
                </a:solidFill>
                <a:latin typeface="Century Gothic" panose="020F0302020204030204"/>
              </a:rPr>
              <a:t>(3) </a:t>
            </a:r>
            <a:r>
              <a:rPr lang="en-US" sz="2000" dirty="0" err="1">
                <a:solidFill>
                  <a:srgbClr val="C00000"/>
                </a:solidFill>
                <a:latin typeface="Century Gothic" panose="020F0302020204030204"/>
              </a:rPr>
              <a:t>jeder</a:t>
            </a:r>
            <a:r>
              <a:rPr kumimoji="0" lang="en-US" sz="2000" i="0" u="none" strike="noStrike" kern="1200" cap="none" spc="0" normalizeH="0" baseline="0" noProof="0" dirty="0">
                <a:ln>
                  <a:noFill/>
                </a:ln>
                <a:solidFill>
                  <a:srgbClr val="C00000"/>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dorthin</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Herreninsel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dürfen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000" dirty="0">
                <a:solidFill>
                  <a:srgbClr val="C00000"/>
                </a:solidFill>
                <a:latin typeface="Century Gothic" panose="020F0302020204030204"/>
              </a:rPr>
              <a:t>(4)</a:t>
            </a:r>
            <a:r>
              <a:rPr lang="en-US" sz="2000" dirty="0" err="1">
                <a:solidFill>
                  <a:srgbClr val="C00000"/>
                </a:solidFill>
                <a:latin typeface="Century Gothic" panose="020F0302020204030204"/>
              </a:rPr>
              <a:t>alle</a:t>
            </a:r>
            <a:r>
              <a:rPr kumimoji="0" lang="en-US" sz="2000" i="0" u="none" strike="noStrike" kern="1200" cap="none" spc="0" normalizeH="0" baseline="0" noProof="0" dirty="0">
                <a:ln>
                  <a:noFill/>
                </a:ln>
                <a:solidFill>
                  <a:srgbClr val="C00000"/>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a:ln>
                  <a:noFill/>
                </a:ln>
                <a:solidFill>
                  <a:srgbClr val="C00000"/>
                </a:solidFill>
                <a:effectLst/>
                <a:uLnTx/>
                <a:uFillTx/>
                <a:latin typeface="Century Gothic" panose="020F0302020204030204"/>
              </a:rPr>
              <a:t>(5) </a:t>
            </a:r>
            <a:r>
              <a:rPr lang="en-US" sz="2000" dirty="0" err="1">
                <a:solidFill>
                  <a:srgbClr val="C00000"/>
                </a:solidFill>
                <a:latin typeface="Century Gothic" panose="020F0302020204030204"/>
              </a:rPr>
              <a:t>jeder</a:t>
            </a:r>
            <a:r>
              <a:rPr lang="en-US" sz="2000" dirty="0">
                <a:solidFill>
                  <a:srgbClr val="C00000"/>
                </a:solidFill>
                <a:latin typeface="Century Gothic" panose="020F0302020204030204"/>
              </a:rPr>
              <a:t> Herr</a:t>
            </a:r>
            <a:r>
              <a:rPr lang="en-US" sz="2000" dirty="0">
                <a:solidFill>
                  <a:srgbClr val="4472C4">
                    <a:lumMod val="50000"/>
                  </a:srgbClr>
                </a:solidFill>
                <a:latin typeface="Century Gothic" panose="020F0302020204030204"/>
              </a:rPr>
              <a:t>,</a:t>
            </a:r>
            <a:r>
              <a:rPr lang="en-US" sz="2000" dirty="0">
                <a:solidFill>
                  <a:srgbClr val="C00000"/>
                </a:solidFill>
                <a:latin typeface="Century Gothic" panose="020F0302020204030204"/>
              </a:rPr>
              <a:t> (6) </a:t>
            </a:r>
            <a:r>
              <a:rPr lang="en-US" sz="2000" dirty="0" err="1">
                <a:solidFill>
                  <a:srgbClr val="C00000"/>
                </a:solidFill>
                <a:latin typeface="Century Gothic" panose="020F0302020204030204"/>
              </a:rPr>
              <a:t>jede</a:t>
            </a:r>
            <a:r>
              <a:rPr lang="en-US" sz="2000" dirty="0">
                <a:solidFill>
                  <a:srgbClr val="C00000"/>
                </a:solidFill>
                <a:latin typeface="Century Gothic" panose="020F0302020204030204"/>
              </a:rPr>
              <a:t> Dame </a:t>
            </a:r>
            <a:r>
              <a:rPr lang="en-US" sz="2000" dirty="0">
                <a:solidFill>
                  <a:srgbClr val="4472C4">
                    <a:lumMod val="50000"/>
                  </a:srgbClr>
                </a:solidFill>
                <a:latin typeface="Century Gothic" panose="020F0302020204030204"/>
              </a:rPr>
              <a:t>und</a:t>
            </a:r>
            <a:r>
              <a:rPr lang="en-US" sz="2000" dirty="0">
                <a:solidFill>
                  <a:srgbClr val="C00000"/>
                </a:solidFill>
                <a:latin typeface="Century Gothic" panose="020F0302020204030204"/>
              </a:rPr>
              <a:t> (7) </a:t>
            </a:r>
            <a:r>
              <a:rPr lang="en-US" sz="2000" dirty="0" err="1">
                <a:solidFill>
                  <a:srgbClr val="C00000"/>
                </a:solidFill>
                <a:latin typeface="Century Gothic" panose="020F0302020204030204"/>
              </a:rPr>
              <a:t>jedes</a:t>
            </a:r>
            <a:r>
              <a:rPr lang="en-US" sz="2000" dirty="0">
                <a:solidFill>
                  <a:srgbClr val="C00000"/>
                </a:solidFill>
                <a:latin typeface="Century Gothic" panose="020F0302020204030204"/>
              </a:rPr>
              <a:t> Kind</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Auf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000" i="0" u="none" strike="noStrike" kern="1200" cap="none" spc="0" normalizeH="0" baseline="0" noProof="0" dirty="0">
                <a:ln>
                  <a:noFill/>
                </a:ln>
                <a:solidFill>
                  <a:srgbClr val="C00000"/>
                </a:solidFill>
                <a:effectLst/>
                <a:uLnTx/>
                <a:uFillTx/>
                <a:latin typeface="Century Gothic" panose="020F0302020204030204"/>
              </a:rPr>
              <a:t>(8) </a:t>
            </a:r>
            <a:r>
              <a:rPr lang="en-US" sz="2000" dirty="0" err="1">
                <a:solidFill>
                  <a:srgbClr val="C00000"/>
                </a:solidFill>
                <a:latin typeface="Century Gothic" panose="020F0302020204030204"/>
              </a:rPr>
              <a:t>jedes</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Jahr</a:t>
            </a:r>
            <a:r>
              <a:rPr lang="en-US" sz="2000" dirty="0">
                <a:solidFill>
                  <a:srgbClr val="C00000"/>
                </a:solidFill>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(9) </a:t>
            </a:r>
            <a:r>
              <a:rPr lang="en-US" sz="2000" dirty="0">
                <a:solidFill>
                  <a:srgbClr val="C00000"/>
                </a:solidFill>
                <a:latin typeface="Century Gothic" panose="020F0302020204030204"/>
              </a:rPr>
              <a:t>ab </a:t>
            </a:r>
            <a:r>
              <a:rPr lang="en-US" sz="2000" dirty="0" err="1">
                <a:solidFill>
                  <a:srgbClr val="C00000"/>
                </a:solidFill>
                <a:latin typeface="Century Gothic" panose="020F0302020204030204"/>
              </a:rPr>
              <a:t>Dezember</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traditionellen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Weihnachtsmarkt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Christkindlsmarkt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a:ln>
                  <a:noFill/>
                </a:ln>
                <a:solidFill>
                  <a:srgbClr val="C00000"/>
                </a:solidFill>
                <a:effectLst/>
                <a:uLnTx/>
                <a:uFillTx/>
                <a:latin typeface="Century Gothic" panose="020F0302020204030204"/>
              </a:rPr>
              <a:t>(10) </a:t>
            </a:r>
            <a:r>
              <a:rPr lang="en-US" sz="2000" dirty="0" err="1">
                <a:solidFill>
                  <a:srgbClr val="C00000"/>
                </a:solidFill>
                <a:latin typeface="Century Gothic" panose="020F0302020204030204"/>
              </a:rPr>
              <a:t>Alle</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Touristen</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fahren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000" b="0" i="0" u="none" strike="noStrike" kern="1200" cap="none" spc="0" normalizeH="0" baseline="0" noProof="0" dirty="0">
                <a:ln>
                  <a:noFill/>
                </a:ln>
                <a:solidFill>
                  <a:srgbClr val="C00000"/>
                </a:solidFill>
                <a:effectLst/>
                <a:uLnTx/>
                <a:uFillTx/>
                <a:latin typeface="Century Gothic" panose="020F0302020204030204"/>
              </a:rPr>
              <a:t>(11) </a:t>
            </a:r>
            <a:r>
              <a:rPr lang="en-US" sz="2000" dirty="0" err="1">
                <a:solidFill>
                  <a:srgbClr val="C00000"/>
                </a:solidFill>
                <a:latin typeface="Century Gothic" panose="020F0302020204030204"/>
              </a:rPr>
              <a:t>ganzen</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Weg</a:t>
            </a:r>
            <a:r>
              <a:rPr lang="en-US" sz="2000" dirty="0">
                <a:solidFill>
                  <a:srgbClr val="C00000"/>
                </a:solidFill>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(12) </a:t>
            </a:r>
            <a:r>
              <a:rPr lang="en-US" sz="2000" dirty="0">
                <a:solidFill>
                  <a:srgbClr val="C00000"/>
                </a:solidFill>
                <a:latin typeface="Century Gothic" panose="020F0302020204030204"/>
              </a:rPr>
              <a:t>ab </a:t>
            </a:r>
            <a:r>
              <a:rPr lang="en-US" sz="2000" dirty="0" err="1">
                <a:solidFill>
                  <a:srgbClr val="C00000"/>
                </a:solidFill>
                <a:latin typeface="Century Gothic" panose="020F0302020204030204"/>
              </a:rPr>
              <a:t>Prien</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dem Boot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fast </a:t>
            </a:r>
            <a:r>
              <a:rPr kumimoji="0" lang="en-US" sz="2000" i="0" strike="noStrike" kern="1200" cap="none" spc="0" normalizeH="0" baseline="0" noProof="0" dirty="0">
                <a:ln>
                  <a:noFill/>
                </a:ln>
                <a:solidFill>
                  <a:srgbClr val="C00000"/>
                </a:solidFill>
                <a:effectLst/>
                <a:uLnTx/>
                <a:uFillTx/>
                <a:latin typeface="Century Gothic" panose="020F0302020204030204"/>
              </a:rPr>
              <a:t>(13) </a:t>
            </a:r>
            <a:r>
              <a:rPr lang="en-US" sz="2000" dirty="0" err="1">
                <a:solidFill>
                  <a:srgbClr val="C00000"/>
                </a:solidFill>
                <a:latin typeface="Century Gothic" panose="020F0302020204030204"/>
              </a:rPr>
              <a:t>jeder</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Händler</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verkauft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Spielsachen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(14)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Holz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000" dirty="0">
                <a:solidFill>
                  <a:srgbClr val="4472C4">
                    <a:lumMod val="50000"/>
                  </a:srgbClr>
                </a:solidFill>
                <a:latin typeface="Century Gothic" panose="020F0302020204030204"/>
              </a:rPr>
              <a:t>Die </a:t>
            </a:r>
            <a:r>
              <a:rPr lang="en-US" sz="2000" dirty="0" err="1">
                <a:solidFill>
                  <a:srgbClr val="4472C4">
                    <a:lumMod val="50000"/>
                  </a:srgbClr>
                </a:solidFill>
                <a:latin typeface="Century Gothic" panose="020F0302020204030204"/>
              </a:rPr>
              <a:t>dritte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Insel</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heißt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Krautinsel</a:t>
            </a:r>
            <a:r>
              <a:rPr lang="en-US" sz="2000" dirty="0">
                <a:solidFill>
                  <a:srgbClr val="4472C4">
                    <a:lumMod val="50000"/>
                  </a:srgbClr>
                </a:solidFill>
                <a:latin typeface="Century Gothic" panose="020F0302020204030204"/>
              </a:rPr>
              <a:t>! Aber </a:t>
            </a:r>
            <a:r>
              <a:rPr lang="en-US" sz="2000" dirty="0" err="1">
                <a:solidFill>
                  <a:srgbClr val="4472C4">
                    <a:lumMod val="50000"/>
                  </a:srgbClr>
                </a:solidFill>
                <a:latin typeface="Century Gothic" panose="020F0302020204030204"/>
              </a:rPr>
              <a:t>selbst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dort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dürfen</a:t>
            </a:r>
            <a:r>
              <a:rPr lang="en-US" sz="2000" dirty="0">
                <a:solidFill>
                  <a:srgbClr val="4472C4">
                    <a:lumMod val="50000"/>
                  </a:srgbClr>
                </a:solidFill>
                <a:latin typeface="Century Gothic" panose="020F0302020204030204"/>
              </a:rPr>
              <a:t> </a:t>
            </a:r>
            <a:r>
              <a:rPr lang="en-US" sz="2000" dirty="0">
                <a:solidFill>
                  <a:srgbClr val="C00000"/>
                </a:solidFill>
                <a:latin typeface="Century Gothic" panose="020F0302020204030204"/>
              </a:rPr>
              <a:t>(15) </a:t>
            </a:r>
            <a:r>
              <a:rPr lang="en-US" sz="2000" dirty="0" err="1">
                <a:solidFill>
                  <a:srgbClr val="C00000"/>
                </a:solidFill>
                <a:latin typeface="Century Gothic" panose="020F0302020204030204"/>
              </a:rPr>
              <a:t>alle</a:t>
            </a:r>
            <a:r>
              <a:rPr lang="en-US" sz="2000" dirty="0">
                <a:solidFill>
                  <a:srgbClr val="C00000"/>
                </a:solidFill>
                <a:latin typeface="Century Gothic" panose="020F0302020204030204"/>
              </a:rPr>
              <a:t> </a:t>
            </a:r>
            <a:r>
              <a:rPr lang="en-US" sz="2000" dirty="0" err="1">
                <a:solidFill>
                  <a:srgbClr val="4472C4">
                    <a:lumMod val="50000"/>
                  </a:srgbClr>
                </a:solidFill>
                <a:latin typeface="Century Gothic" panose="020F0302020204030204"/>
              </a:rPr>
              <a:t>hin</a:t>
            </a:r>
            <a:r>
              <a:rPr lang="en-US" sz="2000" dirty="0">
                <a:solidFill>
                  <a:srgbClr val="4472C4">
                    <a:lumMod val="50000"/>
                  </a:srgbClr>
                </a:solidFill>
                <a:latin typeface="Century Gothic" panose="020F0302020204030204"/>
              </a:rPr>
              <a:t> – </a:t>
            </a:r>
            <a:r>
              <a:rPr lang="en-US" sz="2000" dirty="0">
                <a:solidFill>
                  <a:srgbClr val="C00000"/>
                </a:solidFill>
                <a:latin typeface="Century Gothic" panose="020F0302020204030204"/>
              </a:rPr>
              <a:t>(16)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Deutschland </a:t>
            </a:r>
            <a:r>
              <a:rPr lang="en-US" sz="2000" dirty="0">
                <a:solidFill>
                  <a:srgbClr val="4472C4">
                    <a:lumMod val="50000"/>
                  </a:srgbClr>
                </a:solidFill>
                <a:latin typeface="Century Gothic" panose="020F0302020204030204"/>
              </a:rPr>
              <a:t>und </a:t>
            </a:r>
            <a:r>
              <a:rPr lang="en-US" sz="2000" dirty="0">
                <a:solidFill>
                  <a:srgbClr val="C00000"/>
                </a:solidFill>
                <a:latin typeface="Century Gothic" panose="020F0302020204030204"/>
              </a:rPr>
              <a:t>(17)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(18</a:t>
            </a:r>
            <a:r>
              <a:rPr lang="en-US" sz="2000" dirty="0">
                <a:solidFill>
                  <a:srgbClr val="C00000"/>
                </a:solidFill>
              </a:rPr>
              <a:t>) der </a:t>
            </a:r>
            <a:r>
              <a:rPr lang="en-US" sz="2000" dirty="0" err="1">
                <a:solidFill>
                  <a:srgbClr val="C00000"/>
                </a:solidFill>
                <a:latin typeface="Century Gothic" panose="020F0302020204030204"/>
              </a:rPr>
              <a:t>ganzen</a:t>
            </a:r>
            <a:r>
              <a:rPr lang="en-US" sz="2000" dirty="0">
                <a:solidFill>
                  <a:srgbClr val="C00000"/>
                </a:solidFill>
                <a:latin typeface="Century Gothic" panose="020F0302020204030204"/>
              </a:rPr>
              <a:t> Welt</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7" name="TextBox 66">
            <a:extLst>
              <a:ext uri="{FF2B5EF4-FFF2-40B4-BE49-F238E27FC236}">
                <a16:creationId xmlns:a16="http://schemas.microsoft.com/office/drawing/2014/main" id="{2215F876-9BE7-40D6-B522-159858841D44}"/>
              </a:ext>
            </a:extLst>
          </p:cNvPr>
          <p:cNvSpPr txBox="1"/>
          <p:nvPr/>
        </p:nvSpPr>
        <p:spPr>
          <a:xfrm>
            <a:off x="49440" y="6419974"/>
            <a:ext cx="10495979" cy="400110"/>
          </a:xfrm>
          <a:prstGeom prst="rect">
            <a:avLst/>
          </a:prstGeom>
          <a:solidFill>
            <a:srgbClr val="115076"/>
          </a:solidFill>
        </p:spPr>
        <p:txBody>
          <a:bodyPr wrap="square" rtlCol="0">
            <a:spAutoFit/>
          </a:bodyPr>
          <a:lstStyle/>
          <a:p>
            <a:pPr algn="ctr"/>
            <a:r>
              <a:rPr lang="en-GB" sz="2000" dirty="0">
                <a:solidFill>
                  <a:schemeClr val="bg1"/>
                </a:solidFill>
              </a:rPr>
              <a:t>der </a:t>
            </a:r>
            <a:r>
              <a:rPr lang="en-GB" sz="2000" dirty="0" err="1">
                <a:solidFill>
                  <a:schemeClr val="bg1"/>
                </a:solidFill>
              </a:rPr>
              <a:t>Händler</a:t>
            </a:r>
            <a:r>
              <a:rPr lang="en-GB" sz="2000" dirty="0">
                <a:solidFill>
                  <a:schemeClr val="bg1"/>
                </a:solidFill>
              </a:rPr>
              <a:t> – dealer | (</a:t>
            </a:r>
            <a:r>
              <a:rPr lang="en-GB" sz="2000" dirty="0" err="1">
                <a:solidFill>
                  <a:schemeClr val="bg1"/>
                </a:solidFill>
              </a:rPr>
              <a:t>dort</a:t>
            </a:r>
            <a:r>
              <a:rPr lang="en-GB" sz="2000" dirty="0">
                <a:solidFill>
                  <a:schemeClr val="bg1"/>
                </a:solidFill>
              </a:rPr>
              <a:t>)</a:t>
            </a:r>
            <a:r>
              <a:rPr lang="en-GB" sz="2000" dirty="0" err="1">
                <a:solidFill>
                  <a:schemeClr val="bg1"/>
                </a:solidFill>
              </a:rPr>
              <a:t>hin</a:t>
            </a:r>
            <a:r>
              <a:rPr lang="en-GB" sz="2000" dirty="0">
                <a:solidFill>
                  <a:schemeClr val="bg1"/>
                </a:solidFill>
              </a:rPr>
              <a:t> – there | </a:t>
            </a:r>
            <a:r>
              <a:rPr lang="en-GB" sz="2000" dirty="0" err="1">
                <a:solidFill>
                  <a:schemeClr val="bg1"/>
                </a:solidFill>
              </a:rPr>
              <a:t>dritt</a:t>
            </a:r>
            <a:r>
              <a:rPr lang="en-GB" sz="2000" dirty="0">
                <a:solidFill>
                  <a:schemeClr val="bg1"/>
                </a:solidFill>
              </a:rPr>
              <a:t>- – third | der </a:t>
            </a:r>
            <a:r>
              <a:rPr lang="en-GB" sz="2000" dirty="0" err="1">
                <a:solidFill>
                  <a:schemeClr val="bg1"/>
                </a:solidFill>
              </a:rPr>
              <a:t>Weg</a:t>
            </a:r>
            <a:r>
              <a:rPr lang="en-GB" sz="2000" dirty="0">
                <a:solidFill>
                  <a:schemeClr val="bg1"/>
                </a:solidFill>
              </a:rPr>
              <a:t> –  way</a:t>
            </a:r>
          </a:p>
        </p:txBody>
      </p:sp>
    </p:spTree>
    <p:extLst>
      <p:ext uri="{BB962C8B-B14F-4D97-AF65-F5344CB8AC3E}">
        <p14:creationId xmlns:p14="http://schemas.microsoft.com/office/powerpoint/2010/main" val="20285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0" grpId="0" animBg="1"/>
      <p:bldP spid="52" grpId="0" animBg="1"/>
      <p:bldP spid="48" grpId="0" animBg="1"/>
      <p:bldP spid="48" grpId="1"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F8CC5-ADB2-4230-8B28-9940A8797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38" y="0"/>
            <a:ext cx="9582196" cy="6388131"/>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861"/>
            <a:ext cx="6289964" cy="869950"/>
          </a:xfrm>
          <a:prstGeom prst="rect">
            <a:avLst/>
          </a:prstGeom>
        </p:spPr>
      </p:pic>
      <p:sp>
        <p:nvSpPr>
          <p:cNvPr id="4" name="Title 3"/>
          <p:cNvSpPr>
            <a:spLocks noGrp="1"/>
          </p:cNvSpPr>
          <p:nvPr>
            <p:ph type="title"/>
          </p:nvPr>
        </p:nvSpPr>
        <p:spPr>
          <a:xfrm>
            <a:off x="0" y="156889"/>
            <a:ext cx="5699342" cy="707849"/>
          </a:xfrm>
        </p:spPr>
        <p:txBody>
          <a:bodyPr>
            <a:normAutofit fontScale="90000"/>
          </a:bodyPr>
          <a:lstStyle/>
          <a:p>
            <a:r>
              <a:rPr lang="en-GB" sz="3600" b="1" dirty="0">
                <a:solidFill>
                  <a:schemeClr val="bg1"/>
                </a:solidFill>
              </a:rPr>
              <a:t>Auf </a:t>
            </a:r>
            <a:r>
              <a:rPr lang="en-GB" sz="3600" b="1" dirty="0" err="1">
                <a:solidFill>
                  <a:schemeClr val="bg1"/>
                </a:solidFill>
              </a:rPr>
              <a:t>dem</a:t>
            </a:r>
            <a:r>
              <a:rPr lang="en-GB" sz="3600" b="1" dirty="0">
                <a:solidFill>
                  <a:schemeClr val="bg1"/>
                </a:solidFill>
              </a:rPr>
              <a:t> </a:t>
            </a:r>
            <a:r>
              <a:rPr lang="en-GB" sz="3600" b="1" dirty="0" err="1">
                <a:solidFill>
                  <a:schemeClr val="bg1"/>
                </a:solidFill>
              </a:rPr>
              <a:t>Weihnachtsmarkt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315238" y="1071672"/>
            <a:ext cx="95615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Eine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Austausch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gruppe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auf dem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Weihnachtsmarkt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br>
            <a:r>
              <a:rPr lang="en-US" sz="2400" b="1" dirty="0">
                <a:solidFill>
                  <a:schemeClr val="bg1"/>
                </a:solidFill>
                <a:latin typeface="Century Gothic" panose="020F0302020204030204"/>
              </a:rPr>
              <a:t>Die </a:t>
            </a:r>
            <a:r>
              <a:rPr lang="en-US" sz="2400" b="1" dirty="0" err="1">
                <a:solidFill>
                  <a:schemeClr val="bg1"/>
                </a:solidFill>
                <a:latin typeface="Century Gothic" panose="020F0302020204030204"/>
              </a:rPr>
              <a:t>deutschen</a:t>
            </a:r>
            <a:r>
              <a:rPr lang="en-US" sz="2400" b="1" dirty="0">
                <a:solidFill>
                  <a:schemeClr val="bg1"/>
                </a:solidFill>
                <a:latin typeface="Century Gothic" panose="020F0302020204030204"/>
              </a:rPr>
              <a:t> Partner </a:t>
            </a:r>
            <a:r>
              <a:rPr lang="en-US" sz="2400" b="1" dirty="0" err="1">
                <a:solidFill>
                  <a:schemeClr val="bg1"/>
                </a:solidFill>
                <a:latin typeface="Century Gothic" panose="020F0302020204030204"/>
              </a:rPr>
              <a:t>schreiben</a:t>
            </a:r>
            <a:r>
              <a:rPr lang="en-US" sz="2400" b="1" dirty="0">
                <a:solidFill>
                  <a:schemeClr val="bg1"/>
                </a:solidFill>
                <a:latin typeface="Century Gothic" panose="020F0302020204030204"/>
              </a:rPr>
              <a:t> </a:t>
            </a:r>
            <a:r>
              <a:rPr lang="en-US" sz="2400" b="1" dirty="0" err="1">
                <a:solidFill>
                  <a:schemeClr val="bg1"/>
                </a:solidFill>
                <a:latin typeface="Century Gothic" panose="020F0302020204030204"/>
              </a:rPr>
              <a:t>ihre</a:t>
            </a:r>
            <a:r>
              <a:rPr lang="en-US" sz="2400" b="1" dirty="0">
                <a:solidFill>
                  <a:schemeClr val="bg1"/>
                </a:solidFill>
                <a:latin typeface="Century Gothic" panose="020F0302020204030204"/>
              </a:rPr>
              <a:t> SMS auf </a:t>
            </a:r>
            <a:r>
              <a:rPr lang="en-US" sz="2400" b="1" dirty="0" err="1">
                <a:solidFill>
                  <a:schemeClr val="bg1"/>
                </a:solidFill>
                <a:latin typeface="Century Gothic" panose="020F0302020204030204"/>
              </a:rPr>
              <a:t>Denglisch</a:t>
            </a:r>
            <a:r>
              <a:rPr lang="en-US" sz="2400" b="1" dirty="0">
                <a:solidFill>
                  <a:schemeClr val="bg1"/>
                </a:solidFill>
                <a:latin typeface="Century Gothic" panose="020F0302020204030204"/>
              </a:rPr>
              <a:t>!</a:t>
            </a:r>
            <a:br>
              <a:rPr lang="en-US" sz="2400" b="1" dirty="0">
                <a:solidFill>
                  <a:schemeClr val="bg1"/>
                </a:solidFill>
                <a:latin typeface="Century Gothic" panose="020F0302020204030204"/>
              </a:rPr>
            </a:b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Übersetze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das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Denglisch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ins Deutsche!</a:t>
            </a:r>
          </a:p>
        </p:txBody>
      </p:sp>
      <p:pic>
        <p:nvPicPr>
          <p:cNvPr id="1026" name="Picture 2" descr="Santa Claus, Gifts, Red, Bag, Christmas Present">
            <a:extLst>
              <a:ext uri="{FF2B5EF4-FFF2-40B4-BE49-F238E27FC236}">
                <a16:creationId xmlns:a16="http://schemas.microsoft.com/office/drawing/2014/main" id="{7529C731-DA8F-41E1-AE7E-D3BAEF2794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73181">
            <a:off x="10778838" y="641135"/>
            <a:ext cx="1293204" cy="1441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now, Snowman, Cold, Winter, Frozen, Gloves, Scarf">
            <a:extLst>
              <a:ext uri="{FF2B5EF4-FFF2-40B4-BE49-F238E27FC236}">
                <a16:creationId xmlns:a16="http://schemas.microsoft.com/office/drawing/2014/main" id="{18C4FC9B-BE38-4E73-A2F4-3D24DB9D9A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94945" y="5080268"/>
            <a:ext cx="932262" cy="121820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EBAECE7D-700D-4162-B531-7DE3E33645FD}"/>
              </a:ext>
            </a:extLst>
          </p:cNvPr>
          <p:cNvGrpSpPr/>
          <p:nvPr/>
        </p:nvGrpSpPr>
        <p:grpSpPr>
          <a:xfrm>
            <a:off x="533816" y="2480498"/>
            <a:ext cx="2434336" cy="3699136"/>
            <a:chOff x="4719331" y="2191837"/>
            <a:chExt cx="2198943" cy="4003200"/>
          </a:xfrm>
        </p:grpSpPr>
        <p:grpSp>
          <p:nvGrpSpPr>
            <p:cNvPr id="28" name="Group 27">
              <a:extLst>
                <a:ext uri="{FF2B5EF4-FFF2-40B4-BE49-F238E27FC236}">
                  <a16:creationId xmlns:a16="http://schemas.microsoft.com/office/drawing/2014/main" id="{471C079C-B171-4F86-A36B-FC98344C27B6}"/>
                </a:ext>
              </a:extLst>
            </p:cNvPr>
            <p:cNvGrpSpPr/>
            <p:nvPr/>
          </p:nvGrpSpPr>
          <p:grpSpPr>
            <a:xfrm>
              <a:off x="4719331" y="2191837"/>
              <a:ext cx="2198943" cy="4003200"/>
              <a:chOff x="-30479" y="22860"/>
              <a:chExt cx="3394710" cy="6004560"/>
            </a:xfrm>
          </p:grpSpPr>
          <p:grpSp>
            <p:nvGrpSpPr>
              <p:cNvPr id="30" name="Group 29">
                <a:extLst>
                  <a:ext uri="{FF2B5EF4-FFF2-40B4-BE49-F238E27FC236}">
                    <a16:creationId xmlns:a16="http://schemas.microsoft.com/office/drawing/2014/main" id="{CC420844-44A2-4CB7-AFA4-AE7A3D849D4C}"/>
                  </a:ext>
                </a:extLst>
              </p:cNvPr>
              <p:cNvGrpSpPr/>
              <p:nvPr/>
            </p:nvGrpSpPr>
            <p:grpSpPr>
              <a:xfrm>
                <a:off x="-30479" y="22860"/>
                <a:ext cx="3394710" cy="6004560"/>
                <a:chOff x="-30479" y="22860"/>
                <a:chExt cx="3394710" cy="6004560"/>
              </a:xfrm>
            </p:grpSpPr>
            <p:grpSp>
              <p:nvGrpSpPr>
                <p:cNvPr id="32" name="Group 31">
                  <a:extLst>
                    <a:ext uri="{FF2B5EF4-FFF2-40B4-BE49-F238E27FC236}">
                      <a16:creationId xmlns:a16="http://schemas.microsoft.com/office/drawing/2014/main" id="{6EF236A5-46C9-4235-AA79-044D016724B2}"/>
                    </a:ext>
                  </a:extLst>
                </p:cNvPr>
                <p:cNvGrpSpPr/>
                <p:nvPr/>
              </p:nvGrpSpPr>
              <p:grpSpPr>
                <a:xfrm>
                  <a:off x="-30479" y="22860"/>
                  <a:ext cx="3394710" cy="6004560"/>
                  <a:chOff x="-30479" y="22860"/>
                  <a:chExt cx="3394710" cy="6004560"/>
                </a:xfrm>
              </p:grpSpPr>
              <p:sp>
                <p:nvSpPr>
                  <p:cNvPr id="34" name="Rectangle: Rounded Corners 59">
                    <a:extLst>
                      <a:ext uri="{FF2B5EF4-FFF2-40B4-BE49-F238E27FC236}">
                        <a16:creationId xmlns:a16="http://schemas.microsoft.com/office/drawing/2014/main" id="{F58D084A-CDB2-47C9-A3F7-9458E880CF0F}"/>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B38D3B5-8198-4983-ABA9-537656661D1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3" name="Oval 32">
                  <a:extLst>
                    <a:ext uri="{FF2B5EF4-FFF2-40B4-BE49-F238E27FC236}">
                      <a16:creationId xmlns:a16="http://schemas.microsoft.com/office/drawing/2014/main" id="{2B390DAF-5064-4233-84D4-4CCF67B5FBEC}"/>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1" name="Speech Bubble: Rectangle with Corners Rounded 56">
                <a:extLst>
                  <a:ext uri="{FF2B5EF4-FFF2-40B4-BE49-F238E27FC236}">
                    <a16:creationId xmlns:a16="http://schemas.microsoft.com/office/drawing/2014/main" id="{29079FF8-1D7F-4A49-97A4-59A712991818}"/>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FFB4A286-3327-4D04-911D-CBFC8E485DAA}"/>
                </a:ext>
              </a:extLst>
            </p:cNvPr>
            <p:cNvSpPr txBox="1"/>
            <p:nvPr/>
          </p:nvSpPr>
          <p:spPr>
            <a:xfrm>
              <a:off x="4964788" y="2927150"/>
              <a:ext cx="1621459" cy="76607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This shop I want to visit!</a:t>
              </a:r>
            </a:p>
          </p:txBody>
        </p:sp>
      </p:grpSp>
      <p:sp>
        <p:nvSpPr>
          <p:cNvPr id="38" name="Speech Bubble: Rectangle with Corners Rounded 37">
            <a:extLst>
              <a:ext uri="{FF2B5EF4-FFF2-40B4-BE49-F238E27FC236}">
                <a16:creationId xmlns:a16="http://schemas.microsoft.com/office/drawing/2014/main" id="{C510B33C-2699-42CC-834A-5208B665E7D5}"/>
              </a:ext>
            </a:extLst>
          </p:cNvPr>
          <p:cNvSpPr/>
          <p:nvPr/>
        </p:nvSpPr>
        <p:spPr>
          <a:xfrm>
            <a:off x="8420101" y="2092515"/>
            <a:ext cx="3689465" cy="869950"/>
          </a:xfrm>
          <a:prstGeom prst="wedgeRoundRectCallout">
            <a:avLst>
              <a:gd name="adj1" fmla="val -22955"/>
              <a:gd name="adj2" fmla="val 75741"/>
              <a:gd name="adj3" fmla="val 16667"/>
            </a:avLst>
          </a:prstGeom>
          <a:solidFill>
            <a:srgbClr val="115076"/>
          </a:solidFill>
          <a:ln w="38100">
            <a:solidFill>
              <a:srgbClr val="DAA520"/>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Austausch</a:t>
            </a:r>
            <a:r>
              <a:rPr lang="en-GB" sz="2000" dirty="0"/>
              <a:t> </a:t>
            </a:r>
            <a:r>
              <a:rPr lang="en-GB" sz="2000" dirty="0">
                <a:solidFill>
                  <a:schemeClr val="bg1"/>
                </a:solidFill>
              </a:rPr>
              <a:t>– exchange</a:t>
            </a:r>
            <a:br>
              <a:rPr lang="en-GB" sz="2000" dirty="0">
                <a:solidFill>
                  <a:schemeClr val="bg1"/>
                </a:solidFill>
              </a:rPr>
            </a:br>
            <a:r>
              <a:rPr lang="en-GB" sz="2000" dirty="0">
                <a:solidFill>
                  <a:schemeClr val="bg1"/>
                </a:solidFill>
              </a:rPr>
              <a:t>die SMS – text message </a:t>
            </a:r>
            <a:endParaRPr lang="en-GB" sz="2000" b="1" dirty="0"/>
          </a:p>
        </p:txBody>
      </p:sp>
      <p:cxnSp>
        <p:nvCxnSpPr>
          <p:cNvPr id="15" name="Straight Arrow Connector 14">
            <a:extLst>
              <a:ext uri="{FF2B5EF4-FFF2-40B4-BE49-F238E27FC236}">
                <a16:creationId xmlns:a16="http://schemas.microsoft.com/office/drawing/2014/main" id="{47F1824D-8C7C-41E2-B6BD-740E89F888D3}"/>
              </a:ext>
            </a:extLst>
          </p:cNvPr>
          <p:cNvCxnSpPr/>
          <p:nvPr/>
        </p:nvCxnSpPr>
        <p:spPr>
          <a:xfrm>
            <a:off x="3144982" y="4088000"/>
            <a:ext cx="1731818" cy="0"/>
          </a:xfrm>
          <a:prstGeom prst="straightConnector1">
            <a:avLst/>
          </a:prstGeom>
          <a:ln w="76200">
            <a:solidFill>
              <a:srgbClr val="E3EAFD"/>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BF4CFAB-90EE-4702-BD67-8E2FD42B6612}"/>
              </a:ext>
            </a:extLst>
          </p:cNvPr>
          <p:cNvSpPr/>
          <p:nvPr/>
        </p:nvSpPr>
        <p:spPr>
          <a:xfrm>
            <a:off x="5130800" y="3525232"/>
            <a:ext cx="4013200" cy="9939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Diesen</a:t>
            </a:r>
            <a:r>
              <a:rPr lang="en-GB" sz="2400" dirty="0">
                <a:solidFill>
                  <a:srgbClr val="115076"/>
                </a:solidFill>
              </a:rPr>
              <a:t> Laden </a:t>
            </a:r>
            <a:r>
              <a:rPr lang="en-GB" sz="2400" dirty="0" err="1">
                <a:solidFill>
                  <a:srgbClr val="115076"/>
                </a:solidFill>
              </a:rPr>
              <a:t>möchte</a:t>
            </a:r>
            <a:r>
              <a:rPr lang="en-GB" sz="2400" dirty="0">
                <a:solidFill>
                  <a:srgbClr val="115076"/>
                </a:solidFill>
              </a:rPr>
              <a:t> ich </a:t>
            </a:r>
            <a:r>
              <a:rPr lang="en-GB" sz="2400" dirty="0" err="1">
                <a:solidFill>
                  <a:srgbClr val="115076"/>
                </a:solidFill>
              </a:rPr>
              <a:t>besuchen</a:t>
            </a:r>
            <a:r>
              <a:rPr lang="en-GB" sz="2400" dirty="0">
                <a:solidFill>
                  <a:srgbClr val="115076"/>
                </a:solidFill>
              </a:rPr>
              <a:t>!</a:t>
            </a:r>
          </a:p>
        </p:txBody>
      </p:sp>
    </p:spTree>
    <p:extLst>
      <p:ext uri="{BB962C8B-B14F-4D97-AF65-F5344CB8AC3E}">
        <p14:creationId xmlns:p14="http://schemas.microsoft.com/office/powerpoint/2010/main" val="9722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0849BA-24E3-4CCE-8649-7E89A791A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679" y="-23916"/>
            <a:ext cx="3103472" cy="2327604"/>
          </a:xfrm>
          <a:prstGeom prst="rect">
            <a:avLst/>
          </a:prstGeom>
        </p:spPr>
      </p:pic>
      <p:pic>
        <p:nvPicPr>
          <p:cNvPr id="14" name="Picture 13" descr="A picture containing indoor, group, bunch, lined&#10;&#10;Description automatically generated">
            <a:extLst>
              <a:ext uri="{FF2B5EF4-FFF2-40B4-BE49-F238E27FC236}">
                <a16:creationId xmlns:a16="http://schemas.microsoft.com/office/drawing/2014/main" id="{08A349BF-9B25-4112-A2FD-CD0E9E01B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9" y="2350152"/>
            <a:ext cx="6043391" cy="4028927"/>
          </a:xfrm>
          <a:prstGeom prst="rect">
            <a:avLst/>
          </a:prstGeom>
        </p:spPr>
      </p:pic>
      <p:pic>
        <p:nvPicPr>
          <p:cNvPr id="84" name="Picture 83" descr="A picture containing decorated, colorful, dressed&#10;&#10;Description automatically generated">
            <a:extLst>
              <a:ext uri="{FF2B5EF4-FFF2-40B4-BE49-F238E27FC236}">
                <a16:creationId xmlns:a16="http://schemas.microsoft.com/office/drawing/2014/main" id="{892213BC-4BDB-457D-B08C-59AE82593C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407" y="2243540"/>
            <a:ext cx="6203928" cy="4135952"/>
          </a:xfrm>
          <a:prstGeom prst="rect">
            <a:avLst/>
          </a:prstGeom>
        </p:spPr>
      </p:pic>
      <p:pic>
        <p:nvPicPr>
          <p:cNvPr id="10" name="Picture 9" descr="A picture containing several&#10;&#10;Description automatically generated">
            <a:extLst>
              <a:ext uri="{FF2B5EF4-FFF2-40B4-BE49-F238E27FC236}">
                <a16:creationId xmlns:a16="http://schemas.microsoft.com/office/drawing/2014/main" id="{14E7EB39-8157-42D3-B676-DCEED2B19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 y="-38923"/>
            <a:ext cx="5642421" cy="3755736"/>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219E0705-39C3-49E7-AB46-69991F249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8628" y="-23916"/>
            <a:ext cx="3564075" cy="23760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7A11C284-6309-4FA6-9537-0E4CE8122E5E}"/>
              </a:ext>
            </a:extLst>
          </p:cNvPr>
          <p:cNvGrpSpPr/>
          <p:nvPr/>
        </p:nvGrpSpPr>
        <p:grpSpPr>
          <a:xfrm>
            <a:off x="158594" y="1363197"/>
            <a:ext cx="2855028" cy="4707231"/>
            <a:chOff x="4719331" y="2191837"/>
            <a:chExt cx="2198943" cy="4003200"/>
          </a:xfrm>
        </p:grpSpPr>
        <p:grpSp>
          <p:nvGrpSpPr>
            <p:cNvPr id="25" name="Group 24">
              <a:extLst>
                <a:ext uri="{FF2B5EF4-FFF2-40B4-BE49-F238E27FC236}">
                  <a16:creationId xmlns:a16="http://schemas.microsoft.com/office/drawing/2014/main" id="{F3823C5F-E1E5-4C1F-8E96-E2516617BEF3}"/>
                </a:ext>
              </a:extLst>
            </p:cNvPr>
            <p:cNvGrpSpPr/>
            <p:nvPr/>
          </p:nvGrpSpPr>
          <p:grpSpPr>
            <a:xfrm>
              <a:off x="4719331" y="2191837"/>
              <a:ext cx="2198943" cy="4003200"/>
              <a:chOff x="-30479" y="22860"/>
              <a:chExt cx="3394710" cy="6004560"/>
            </a:xfrm>
          </p:grpSpPr>
          <p:grpSp>
            <p:nvGrpSpPr>
              <p:cNvPr id="27" name="Group 26">
                <a:extLst>
                  <a:ext uri="{FF2B5EF4-FFF2-40B4-BE49-F238E27FC236}">
                    <a16:creationId xmlns:a16="http://schemas.microsoft.com/office/drawing/2014/main" id="{7A4A8C97-4152-4108-9E1F-97D78E5AF95A}"/>
                  </a:ext>
                </a:extLst>
              </p:cNvPr>
              <p:cNvGrpSpPr/>
              <p:nvPr/>
            </p:nvGrpSpPr>
            <p:grpSpPr>
              <a:xfrm>
                <a:off x="-30479" y="22860"/>
                <a:ext cx="3394710" cy="6004560"/>
                <a:chOff x="-30479" y="22860"/>
                <a:chExt cx="3394710" cy="6004560"/>
              </a:xfrm>
            </p:grpSpPr>
            <p:grpSp>
              <p:nvGrpSpPr>
                <p:cNvPr id="29" name="Group 28">
                  <a:extLst>
                    <a:ext uri="{FF2B5EF4-FFF2-40B4-BE49-F238E27FC236}">
                      <a16:creationId xmlns:a16="http://schemas.microsoft.com/office/drawing/2014/main" id="{06027B66-0F5D-476F-95DA-202343B39744}"/>
                    </a:ext>
                  </a:extLst>
                </p:cNvPr>
                <p:cNvGrpSpPr/>
                <p:nvPr/>
              </p:nvGrpSpPr>
              <p:grpSpPr>
                <a:xfrm>
                  <a:off x="-30479" y="22860"/>
                  <a:ext cx="3394710" cy="6004560"/>
                  <a:chOff x="-30479" y="22860"/>
                  <a:chExt cx="3394710" cy="6004560"/>
                </a:xfrm>
              </p:grpSpPr>
              <p:sp>
                <p:nvSpPr>
                  <p:cNvPr id="31" name="Rectangle: Rounded Corners 59">
                    <a:extLst>
                      <a:ext uri="{FF2B5EF4-FFF2-40B4-BE49-F238E27FC236}">
                        <a16:creationId xmlns:a16="http://schemas.microsoft.com/office/drawing/2014/main" id="{0FFBF6D2-7A88-48FC-A051-37E08403498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82A2CBC3-122B-4103-BE10-71AE02C86830}"/>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0" name="Oval 29">
                  <a:extLst>
                    <a:ext uri="{FF2B5EF4-FFF2-40B4-BE49-F238E27FC236}">
                      <a16:creationId xmlns:a16="http://schemas.microsoft.com/office/drawing/2014/main" id="{3AEE75DD-EBE5-4EF6-9113-2F53C9B8B4A0}"/>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8" name="Speech Bubble: Rectangle with Corners Rounded 56">
                <a:extLst>
                  <a:ext uri="{FF2B5EF4-FFF2-40B4-BE49-F238E27FC236}">
                    <a16:creationId xmlns:a16="http://schemas.microsoft.com/office/drawing/2014/main" id="{C848C55B-045C-4BA2-B171-A2B030C66ABE}"/>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6" name="TextBox 25">
              <a:extLst>
                <a:ext uri="{FF2B5EF4-FFF2-40B4-BE49-F238E27FC236}">
                  <a16:creationId xmlns:a16="http://schemas.microsoft.com/office/drawing/2014/main" id="{20F93769-BE29-4343-8584-AE11A18B26C2}"/>
                </a:ext>
              </a:extLst>
            </p:cNvPr>
            <p:cNvSpPr txBox="1"/>
            <p:nvPr/>
          </p:nvSpPr>
          <p:spPr>
            <a:xfrm>
              <a:off x="4964788" y="2927150"/>
              <a:ext cx="1621459" cy="8637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This shop I would like to visit!</a:t>
              </a:r>
            </a:p>
          </p:txBody>
        </p:sp>
      </p:grpSp>
      <p:grpSp>
        <p:nvGrpSpPr>
          <p:cNvPr id="33" name="Group 32">
            <a:extLst>
              <a:ext uri="{FF2B5EF4-FFF2-40B4-BE49-F238E27FC236}">
                <a16:creationId xmlns:a16="http://schemas.microsoft.com/office/drawing/2014/main" id="{71286C6F-9498-4F52-AEE3-489421954E3D}"/>
              </a:ext>
            </a:extLst>
          </p:cNvPr>
          <p:cNvGrpSpPr/>
          <p:nvPr/>
        </p:nvGrpSpPr>
        <p:grpSpPr>
          <a:xfrm>
            <a:off x="3184379" y="1344420"/>
            <a:ext cx="2855028" cy="4707231"/>
            <a:chOff x="4719331" y="2191837"/>
            <a:chExt cx="2198943" cy="4003200"/>
          </a:xfrm>
        </p:grpSpPr>
        <p:grpSp>
          <p:nvGrpSpPr>
            <p:cNvPr id="34" name="Group 33">
              <a:extLst>
                <a:ext uri="{FF2B5EF4-FFF2-40B4-BE49-F238E27FC236}">
                  <a16:creationId xmlns:a16="http://schemas.microsoft.com/office/drawing/2014/main" id="{6726DEA5-E08B-4CBA-9D79-04300152D29E}"/>
                </a:ext>
              </a:extLst>
            </p:cNvPr>
            <p:cNvGrpSpPr/>
            <p:nvPr/>
          </p:nvGrpSpPr>
          <p:grpSpPr>
            <a:xfrm>
              <a:off x="4719331" y="2191837"/>
              <a:ext cx="2198943" cy="4003200"/>
              <a:chOff x="-30479" y="22860"/>
              <a:chExt cx="3394710" cy="6004560"/>
            </a:xfrm>
          </p:grpSpPr>
          <p:grpSp>
            <p:nvGrpSpPr>
              <p:cNvPr id="36" name="Group 35">
                <a:extLst>
                  <a:ext uri="{FF2B5EF4-FFF2-40B4-BE49-F238E27FC236}">
                    <a16:creationId xmlns:a16="http://schemas.microsoft.com/office/drawing/2014/main" id="{926FE9F1-FAFF-48E4-8818-0F3A5756E1FD}"/>
                  </a:ext>
                </a:extLst>
              </p:cNvPr>
              <p:cNvGrpSpPr/>
              <p:nvPr/>
            </p:nvGrpSpPr>
            <p:grpSpPr>
              <a:xfrm>
                <a:off x="-30479" y="22860"/>
                <a:ext cx="3394710" cy="6004560"/>
                <a:chOff x="-30479" y="22860"/>
                <a:chExt cx="3394710" cy="6004560"/>
              </a:xfrm>
            </p:grpSpPr>
            <p:grpSp>
              <p:nvGrpSpPr>
                <p:cNvPr id="38" name="Group 37">
                  <a:extLst>
                    <a:ext uri="{FF2B5EF4-FFF2-40B4-BE49-F238E27FC236}">
                      <a16:creationId xmlns:a16="http://schemas.microsoft.com/office/drawing/2014/main" id="{A237A8BE-20D1-4DDD-9A3F-2E6BA91D2494}"/>
                    </a:ext>
                  </a:extLst>
                </p:cNvPr>
                <p:cNvGrpSpPr/>
                <p:nvPr/>
              </p:nvGrpSpPr>
              <p:grpSpPr>
                <a:xfrm>
                  <a:off x="-30479" y="22860"/>
                  <a:ext cx="3394710" cy="6004560"/>
                  <a:chOff x="-30479" y="22860"/>
                  <a:chExt cx="3394710" cy="6004560"/>
                </a:xfrm>
              </p:grpSpPr>
              <p:sp>
                <p:nvSpPr>
                  <p:cNvPr id="40" name="Rectangle: Rounded Corners 59">
                    <a:extLst>
                      <a:ext uri="{FF2B5EF4-FFF2-40B4-BE49-F238E27FC236}">
                        <a16:creationId xmlns:a16="http://schemas.microsoft.com/office/drawing/2014/main" id="{A993ED86-34E8-4EE0-A82B-E8FC2891B2BA}"/>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E338645F-72D4-4FFE-B546-EEAB2965205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9" name="Oval 38">
                  <a:extLst>
                    <a:ext uri="{FF2B5EF4-FFF2-40B4-BE49-F238E27FC236}">
                      <a16:creationId xmlns:a16="http://schemas.microsoft.com/office/drawing/2014/main" id="{6325F29A-249E-4AB6-8D34-38BF70DE9EC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7" name="Speech Bubble: Rectangle with Corners Rounded 56">
                <a:extLst>
                  <a:ext uri="{FF2B5EF4-FFF2-40B4-BE49-F238E27FC236}">
                    <a16:creationId xmlns:a16="http://schemas.microsoft.com/office/drawing/2014/main" id="{BE63F32B-D196-42E9-8B10-86E95518E921}"/>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5" name="TextBox 34">
              <a:extLst>
                <a:ext uri="{FF2B5EF4-FFF2-40B4-BE49-F238E27FC236}">
                  <a16:creationId xmlns:a16="http://schemas.microsoft.com/office/drawing/2014/main" id="{BCF968F2-8F84-4E89-A574-E4BDEBC0037C}"/>
                </a:ext>
              </a:extLst>
            </p:cNvPr>
            <p:cNvSpPr txBox="1"/>
            <p:nvPr/>
          </p:nvSpPr>
          <p:spPr>
            <a:xfrm>
              <a:off x="4962405" y="2785871"/>
              <a:ext cx="1833596" cy="11255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Which scientists say there is chemistry in Lebkuchen?</a:t>
              </a:r>
            </a:p>
          </p:txBody>
        </p:sp>
      </p:grpSp>
      <p:grpSp>
        <p:nvGrpSpPr>
          <p:cNvPr id="42" name="Group 41">
            <a:extLst>
              <a:ext uri="{FF2B5EF4-FFF2-40B4-BE49-F238E27FC236}">
                <a16:creationId xmlns:a16="http://schemas.microsoft.com/office/drawing/2014/main" id="{F6D3B20E-88F7-4B94-A23B-ABD30B51F0D1}"/>
              </a:ext>
            </a:extLst>
          </p:cNvPr>
          <p:cNvGrpSpPr/>
          <p:nvPr/>
        </p:nvGrpSpPr>
        <p:grpSpPr>
          <a:xfrm>
            <a:off x="6210164" y="1363197"/>
            <a:ext cx="2855028" cy="4707231"/>
            <a:chOff x="4719331" y="2191837"/>
            <a:chExt cx="2198943" cy="4003200"/>
          </a:xfrm>
        </p:grpSpPr>
        <p:grpSp>
          <p:nvGrpSpPr>
            <p:cNvPr id="43" name="Group 42">
              <a:extLst>
                <a:ext uri="{FF2B5EF4-FFF2-40B4-BE49-F238E27FC236}">
                  <a16:creationId xmlns:a16="http://schemas.microsoft.com/office/drawing/2014/main" id="{63A6202C-C590-4DB7-AD2E-DA635D455E1E}"/>
                </a:ext>
              </a:extLst>
            </p:cNvPr>
            <p:cNvGrpSpPr/>
            <p:nvPr/>
          </p:nvGrpSpPr>
          <p:grpSpPr>
            <a:xfrm>
              <a:off x="4719331" y="2191837"/>
              <a:ext cx="2198943" cy="4003200"/>
              <a:chOff x="-30479" y="22860"/>
              <a:chExt cx="3394710" cy="6004560"/>
            </a:xfrm>
          </p:grpSpPr>
          <p:grpSp>
            <p:nvGrpSpPr>
              <p:cNvPr id="45" name="Group 44">
                <a:extLst>
                  <a:ext uri="{FF2B5EF4-FFF2-40B4-BE49-F238E27FC236}">
                    <a16:creationId xmlns:a16="http://schemas.microsoft.com/office/drawing/2014/main" id="{E6214B4A-8899-4F37-936D-FFA828AB3F12}"/>
                  </a:ext>
                </a:extLst>
              </p:cNvPr>
              <p:cNvGrpSpPr/>
              <p:nvPr/>
            </p:nvGrpSpPr>
            <p:grpSpPr>
              <a:xfrm>
                <a:off x="-30479" y="22860"/>
                <a:ext cx="3394710" cy="6004560"/>
                <a:chOff x="-30479" y="22860"/>
                <a:chExt cx="3394710" cy="6004560"/>
              </a:xfrm>
            </p:grpSpPr>
            <p:grpSp>
              <p:nvGrpSpPr>
                <p:cNvPr id="47" name="Group 46">
                  <a:extLst>
                    <a:ext uri="{FF2B5EF4-FFF2-40B4-BE49-F238E27FC236}">
                      <a16:creationId xmlns:a16="http://schemas.microsoft.com/office/drawing/2014/main" id="{FB2DDC48-F29B-4A8F-A925-1C1BDD2E83DF}"/>
                    </a:ext>
                  </a:extLst>
                </p:cNvPr>
                <p:cNvGrpSpPr/>
                <p:nvPr/>
              </p:nvGrpSpPr>
              <p:grpSpPr>
                <a:xfrm>
                  <a:off x="-30479" y="22860"/>
                  <a:ext cx="3394710" cy="6004560"/>
                  <a:chOff x="-30479" y="22860"/>
                  <a:chExt cx="3394710" cy="6004560"/>
                </a:xfrm>
              </p:grpSpPr>
              <p:sp>
                <p:nvSpPr>
                  <p:cNvPr id="49" name="Rectangle: Rounded Corners 59">
                    <a:extLst>
                      <a:ext uri="{FF2B5EF4-FFF2-40B4-BE49-F238E27FC236}">
                        <a16:creationId xmlns:a16="http://schemas.microsoft.com/office/drawing/2014/main" id="{9FDBE318-C609-4BBF-B0FC-1D5F33EEB34C}"/>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3B3E6515-F45E-41C3-8FE1-892596A2DE0A}"/>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8" name="Oval 47">
                  <a:extLst>
                    <a:ext uri="{FF2B5EF4-FFF2-40B4-BE49-F238E27FC236}">
                      <a16:creationId xmlns:a16="http://schemas.microsoft.com/office/drawing/2014/main" id="{86D8ED72-82A1-47FE-A046-0FB0FF37070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6" name="Speech Bubble: Rectangle with Corners Rounded 56">
                <a:extLst>
                  <a:ext uri="{FF2B5EF4-FFF2-40B4-BE49-F238E27FC236}">
                    <a16:creationId xmlns:a16="http://schemas.microsoft.com/office/drawing/2014/main" id="{E9E3E26E-B579-495E-9F1D-A43D5C0D5FFF}"/>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4" name="TextBox 43">
              <a:extLst>
                <a:ext uri="{FF2B5EF4-FFF2-40B4-BE49-F238E27FC236}">
                  <a16:creationId xmlns:a16="http://schemas.microsoft.com/office/drawing/2014/main" id="{2BCC9D8C-DA06-4490-8DD9-EB6ADE6255C8}"/>
                </a:ext>
              </a:extLst>
            </p:cNvPr>
            <p:cNvSpPr txBox="1"/>
            <p:nvPr/>
          </p:nvSpPr>
          <p:spPr>
            <a:xfrm>
              <a:off x="4909260" y="2874600"/>
              <a:ext cx="1918718" cy="8637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Every traditional Christmas present here is cheap.</a:t>
              </a:r>
            </a:p>
          </p:txBody>
        </p:sp>
      </p:grpSp>
      <p:grpSp>
        <p:nvGrpSpPr>
          <p:cNvPr id="51" name="Group 50">
            <a:extLst>
              <a:ext uri="{FF2B5EF4-FFF2-40B4-BE49-F238E27FC236}">
                <a16:creationId xmlns:a16="http://schemas.microsoft.com/office/drawing/2014/main" id="{DA111CE5-11DE-47C0-A49D-8A7930150445}"/>
              </a:ext>
            </a:extLst>
          </p:cNvPr>
          <p:cNvGrpSpPr/>
          <p:nvPr/>
        </p:nvGrpSpPr>
        <p:grpSpPr>
          <a:xfrm>
            <a:off x="9182935" y="1344420"/>
            <a:ext cx="2855028" cy="4707231"/>
            <a:chOff x="4719331" y="2191837"/>
            <a:chExt cx="2198943" cy="4003200"/>
          </a:xfrm>
        </p:grpSpPr>
        <p:grpSp>
          <p:nvGrpSpPr>
            <p:cNvPr id="52" name="Group 51">
              <a:extLst>
                <a:ext uri="{FF2B5EF4-FFF2-40B4-BE49-F238E27FC236}">
                  <a16:creationId xmlns:a16="http://schemas.microsoft.com/office/drawing/2014/main" id="{773B1F87-5E1F-4CB0-8A90-EF085027DECC}"/>
                </a:ext>
              </a:extLst>
            </p:cNvPr>
            <p:cNvGrpSpPr/>
            <p:nvPr/>
          </p:nvGrpSpPr>
          <p:grpSpPr>
            <a:xfrm>
              <a:off x="4719331" y="2191837"/>
              <a:ext cx="2198943" cy="4003200"/>
              <a:chOff x="-30479" y="22860"/>
              <a:chExt cx="3394710" cy="6004560"/>
            </a:xfrm>
          </p:grpSpPr>
          <p:grpSp>
            <p:nvGrpSpPr>
              <p:cNvPr id="54" name="Group 53">
                <a:extLst>
                  <a:ext uri="{FF2B5EF4-FFF2-40B4-BE49-F238E27FC236}">
                    <a16:creationId xmlns:a16="http://schemas.microsoft.com/office/drawing/2014/main" id="{1D4C8973-DB5B-4067-A28E-E5AA5F281F1B}"/>
                  </a:ext>
                </a:extLst>
              </p:cNvPr>
              <p:cNvGrpSpPr/>
              <p:nvPr/>
            </p:nvGrpSpPr>
            <p:grpSpPr>
              <a:xfrm>
                <a:off x="-30479" y="22860"/>
                <a:ext cx="3394710" cy="6004560"/>
                <a:chOff x="-30479" y="22860"/>
                <a:chExt cx="3394710" cy="6004560"/>
              </a:xfrm>
            </p:grpSpPr>
            <p:grpSp>
              <p:nvGrpSpPr>
                <p:cNvPr id="56" name="Group 55">
                  <a:extLst>
                    <a:ext uri="{FF2B5EF4-FFF2-40B4-BE49-F238E27FC236}">
                      <a16:creationId xmlns:a16="http://schemas.microsoft.com/office/drawing/2014/main" id="{06B72059-B7FB-40FD-9099-C1D8488F84F6}"/>
                    </a:ext>
                  </a:extLst>
                </p:cNvPr>
                <p:cNvGrpSpPr/>
                <p:nvPr/>
              </p:nvGrpSpPr>
              <p:grpSpPr>
                <a:xfrm>
                  <a:off x="-30479" y="22860"/>
                  <a:ext cx="3394710" cy="6004560"/>
                  <a:chOff x="-30479" y="22860"/>
                  <a:chExt cx="3394710" cy="6004560"/>
                </a:xfrm>
              </p:grpSpPr>
              <p:sp>
                <p:nvSpPr>
                  <p:cNvPr id="58" name="Rectangle: Rounded Corners 59">
                    <a:extLst>
                      <a:ext uri="{FF2B5EF4-FFF2-40B4-BE49-F238E27FC236}">
                        <a16:creationId xmlns:a16="http://schemas.microsoft.com/office/drawing/2014/main" id="{53E9FC5A-0A74-4A25-BB7F-320E4AD1D105}"/>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42E23542-8FF7-45C6-9D6C-1E2A63F74384}"/>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7" name="Oval 56">
                  <a:extLst>
                    <a:ext uri="{FF2B5EF4-FFF2-40B4-BE49-F238E27FC236}">
                      <a16:creationId xmlns:a16="http://schemas.microsoft.com/office/drawing/2014/main" id="{11F31478-ABC0-4693-B3FB-125FA49C9FA6}"/>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5" name="Speech Bubble: Rectangle with Corners Rounded 56">
                <a:extLst>
                  <a:ext uri="{FF2B5EF4-FFF2-40B4-BE49-F238E27FC236}">
                    <a16:creationId xmlns:a16="http://schemas.microsoft.com/office/drawing/2014/main" id="{1C8F51CC-A6A1-4F57-8328-77AC5B33A1BE}"/>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3" name="TextBox 52">
              <a:extLst>
                <a:ext uri="{FF2B5EF4-FFF2-40B4-BE49-F238E27FC236}">
                  <a16:creationId xmlns:a16="http://schemas.microsoft.com/office/drawing/2014/main" id="{572E520A-FBAD-4279-A83B-E1CE96A56669}"/>
                </a:ext>
              </a:extLst>
            </p:cNvPr>
            <p:cNvSpPr txBox="1"/>
            <p:nvPr/>
          </p:nvSpPr>
          <p:spPr>
            <a:xfrm>
              <a:off x="4964788" y="2927150"/>
              <a:ext cx="1621459" cy="60201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7. All the dishes are so </a:t>
              </a:r>
              <a:r>
                <a:rPr lang="en-GB" sz="2000" dirty="0" err="1">
                  <a:solidFill>
                    <a:srgbClr val="1F4E79"/>
                  </a:solidFill>
                  <a:latin typeface="Century Gothic" panose="020B0502020202020204" pitchFamily="34" charset="0"/>
                </a:rPr>
                <a:t>lecker</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0" name="Speech Bubble: Rectangle with Corners Rounded 56">
            <a:extLst>
              <a:ext uri="{FF2B5EF4-FFF2-40B4-BE49-F238E27FC236}">
                <a16:creationId xmlns:a16="http://schemas.microsoft.com/office/drawing/2014/main" id="{A3D2468B-0C30-40C2-8E57-EC372A933F89}"/>
              </a:ext>
            </a:extLst>
          </p:cNvPr>
          <p:cNvSpPr/>
          <p:nvPr/>
        </p:nvSpPr>
        <p:spPr>
          <a:xfrm>
            <a:off x="395770" y="3963428"/>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668A1219-4B96-44D5-8DF6-A4EC4DDA0197}"/>
              </a:ext>
            </a:extLst>
          </p:cNvPr>
          <p:cNvSpPr txBox="1"/>
          <p:nvPr/>
        </p:nvSpPr>
        <p:spPr>
          <a:xfrm>
            <a:off x="477286" y="4083048"/>
            <a:ext cx="2299160"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All the researchers say Lebkuchen are healthy!</a:t>
            </a:r>
          </a:p>
        </p:txBody>
      </p:sp>
      <p:sp>
        <p:nvSpPr>
          <p:cNvPr id="62" name="Speech Bubble: Rectangle with Corners Rounded 56">
            <a:extLst>
              <a:ext uri="{FF2B5EF4-FFF2-40B4-BE49-F238E27FC236}">
                <a16:creationId xmlns:a16="http://schemas.microsoft.com/office/drawing/2014/main" id="{7504A643-3F2F-4049-8ADF-C98781286623}"/>
              </a:ext>
            </a:extLst>
          </p:cNvPr>
          <p:cNvSpPr/>
          <p:nvPr/>
        </p:nvSpPr>
        <p:spPr>
          <a:xfrm>
            <a:off x="3448062"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3" name="TextBox 62">
            <a:extLst>
              <a:ext uri="{FF2B5EF4-FFF2-40B4-BE49-F238E27FC236}">
                <a16:creationId xmlns:a16="http://schemas.microsoft.com/office/drawing/2014/main" id="{A528B042-AF98-4DD3-A788-C4A525F900B8}"/>
              </a:ext>
            </a:extLst>
          </p:cNvPr>
          <p:cNvSpPr txBox="1"/>
          <p:nvPr/>
        </p:nvSpPr>
        <p:spPr>
          <a:xfrm>
            <a:off x="3529578" y="4195967"/>
            <a:ext cx="2105244"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 would like every cake to try!</a:t>
            </a:r>
          </a:p>
        </p:txBody>
      </p:sp>
      <p:sp>
        <p:nvSpPr>
          <p:cNvPr id="64" name="Speech Bubble: Rectangle with Corners Rounded 56">
            <a:extLst>
              <a:ext uri="{FF2B5EF4-FFF2-40B4-BE49-F238E27FC236}">
                <a16:creationId xmlns:a16="http://schemas.microsoft.com/office/drawing/2014/main" id="{710E42AF-BD6E-4445-AE10-8E0DFEDF3DF5}"/>
              </a:ext>
            </a:extLst>
          </p:cNvPr>
          <p:cNvSpPr/>
          <p:nvPr/>
        </p:nvSpPr>
        <p:spPr>
          <a:xfrm>
            <a:off x="6447340"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55A503F7-499C-4F9F-813A-3921C36763EB}"/>
              </a:ext>
            </a:extLst>
          </p:cNvPr>
          <p:cNvSpPr txBox="1"/>
          <p:nvPr/>
        </p:nvSpPr>
        <p:spPr>
          <a:xfrm>
            <a:off x="6528856" y="4043868"/>
            <a:ext cx="2249494"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Which Glühwein would you like to enjoy?</a:t>
            </a:r>
          </a:p>
        </p:txBody>
      </p:sp>
      <p:sp>
        <p:nvSpPr>
          <p:cNvPr id="66" name="Speech Bubble: Rectangle with Corners Rounded 56">
            <a:extLst>
              <a:ext uri="{FF2B5EF4-FFF2-40B4-BE49-F238E27FC236}">
                <a16:creationId xmlns:a16="http://schemas.microsoft.com/office/drawing/2014/main" id="{EF52D062-7D79-4A10-A82D-67EDFC068BCE}"/>
              </a:ext>
            </a:extLst>
          </p:cNvPr>
          <p:cNvSpPr/>
          <p:nvPr/>
        </p:nvSpPr>
        <p:spPr>
          <a:xfrm>
            <a:off x="9399272"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D8D64D1D-71F1-4DD3-B12C-019D143FA749}"/>
              </a:ext>
            </a:extLst>
          </p:cNvPr>
          <p:cNvSpPr txBox="1"/>
          <p:nvPr/>
        </p:nvSpPr>
        <p:spPr>
          <a:xfrm>
            <a:off x="9480787" y="4195967"/>
            <a:ext cx="2319999"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This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punchfirm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near the university.</a:t>
            </a:r>
          </a:p>
        </p:txBody>
      </p:sp>
      <p:sp>
        <p:nvSpPr>
          <p:cNvPr id="68" name="Speech Bubble: Rectangle with Corners Rounded 56">
            <a:extLst>
              <a:ext uri="{FF2B5EF4-FFF2-40B4-BE49-F238E27FC236}">
                <a16:creationId xmlns:a16="http://schemas.microsoft.com/office/drawing/2014/main" id="{EEAD0BF8-7C0F-4999-B7F1-911AB13470C9}"/>
              </a:ext>
            </a:extLst>
          </p:cNvPr>
          <p:cNvSpPr/>
          <p:nvPr/>
        </p:nvSpPr>
        <p:spPr>
          <a:xfrm>
            <a:off x="395770" y="1988511"/>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450A9C95-8301-45DC-9B9E-D4E7FA5A9134}"/>
              </a:ext>
            </a:extLst>
          </p:cNvPr>
          <p:cNvSpPr txBox="1"/>
          <p:nvPr/>
        </p:nvSpPr>
        <p:spPr>
          <a:xfrm>
            <a:off x="434981" y="2135494"/>
            <a:ext cx="2380676"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1.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Diesen</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Laden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ich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besuchen</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70" name="Speech Bubble: Rectangle with Corners Rounded 56">
            <a:extLst>
              <a:ext uri="{FF2B5EF4-FFF2-40B4-BE49-F238E27FC236}">
                <a16:creationId xmlns:a16="http://schemas.microsoft.com/office/drawing/2014/main" id="{82098D1B-40DB-4ACA-930A-410E62140A84}"/>
              </a:ext>
            </a:extLst>
          </p:cNvPr>
          <p:cNvSpPr/>
          <p:nvPr/>
        </p:nvSpPr>
        <p:spPr>
          <a:xfrm>
            <a:off x="395770" y="3951428"/>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Box 70">
            <a:extLst>
              <a:ext uri="{FF2B5EF4-FFF2-40B4-BE49-F238E27FC236}">
                <a16:creationId xmlns:a16="http://schemas.microsoft.com/office/drawing/2014/main" id="{3721BBEE-AD71-40ED-822E-8ED0E29D4178}"/>
              </a:ext>
            </a:extLst>
          </p:cNvPr>
          <p:cNvSpPr txBox="1"/>
          <p:nvPr/>
        </p:nvSpPr>
        <p:spPr>
          <a:xfrm>
            <a:off x="434981" y="3939428"/>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2.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Alle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Forscher</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sagen</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b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b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Lebkuchen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sind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gesund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72" name="Speech Bubble: Rectangle with Corners Rounded 56">
            <a:extLst>
              <a:ext uri="{FF2B5EF4-FFF2-40B4-BE49-F238E27FC236}">
                <a16:creationId xmlns:a16="http://schemas.microsoft.com/office/drawing/2014/main" id="{EE023A8F-EA5E-4D11-ABBF-48083FCE239D}"/>
              </a:ext>
            </a:extLst>
          </p:cNvPr>
          <p:cNvSpPr/>
          <p:nvPr/>
        </p:nvSpPr>
        <p:spPr>
          <a:xfrm>
            <a:off x="3432320" y="1961205"/>
            <a:ext cx="2380676" cy="1642948"/>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Box 72">
            <a:extLst>
              <a:ext uri="{FF2B5EF4-FFF2-40B4-BE49-F238E27FC236}">
                <a16:creationId xmlns:a16="http://schemas.microsoft.com/office/drawing/2014/main" id="{ECF9028C-3C37-4110-8A52-040C108B20A5}"/>
              </a:ext>
            </a:extLst>
          </p:cNvPr>
          <p:cNvSpPr txBox="1"/>
          <p:nvPr/>
        </p:nvSpPr>
        <p:spPr>
          <a:xfrm>
            <a:off x="3482016" y="1955151"/>
            <a:ext cx="2951717" cy="16312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3.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rPr>
              <a:t>Welche</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rPr>
              <a:t>Wissenschaftler</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rPr>
              <a:t>sagen</a:t>
            </a:r>
            <a:r>
              <a:rPr lang="en-GB" sz="2000" dirty="0">
                <a:solidFill>
                  <a:srgbClr val="E3EAFD"/>
                </a:solidFill>
                <a:latin typeface="Century Gothic" panose="020B0502020202020204" pitchFamily="34" charset="0"/>
              </a:rPr>
              <a:t>, es </a:t>
            </a:r>
            <a:r>
              <a:rPr lang="en-GB" sz="2000" dirty="0" err="1">
                <a:solidFill>
                  <a:srgbClr val="E3EAFD"/>
                </a:solidFill>
                <a:latin typeface="Century Gothic" panose="020B0502020202020204" pitchFamily="34" charset="0"/>
              </a:rPr>
              <a:t>gibt</a:t>
            </a:r>
            <a:r>
              <a:rPr lang="en-GB" sz="2000" dirty="0">
                <a:solidFill>
                  <a:srgbClr val="E3EAFD"/>
                </a:solidFill>
                <a:latin typeface="Century Gothic" panose="020B0502020202020204" pitchFamily="34" charset="0"/>
              </a:rPr>
              <a:t> </a:t>
            </a:r>
            <a:br>
              <a:rPr lang="en-GB" sz="2000" dirty="0">
                <a:solidFill>
                  <a:srgbClr val="E3EAFD"/>
                </a:solidFill>
                <a:latin typeface="Century Gothic" panose="020B0502020202020204" pitchFamily="34" charset="0"/>
              </a:rPr>
            </a:br>
            <a:r>
              <a:rPr lang="en-GB" sz="2000" dirty="0" err="1">
                <a:solidFill>
                  <a:srgbClr val="E3EAFD"/>
                </a:solidFill>
                <a:latin typeface="Century Gothic" panose="020B0502020202020204" pitchFamily="34" charset="0"/>
              </a:rPr>
              <a:t>Chemie</a:t>
            </a:r>
            <a:r>
              <a:rPr lang="en-GB" sz="2000" dirty="0">
                <a:solidFill>
                  <a:srgbClr val="E3EAFD"/>
                </a:solidFill>
                <a:latin typeface="Century Gothic" panose="020B0502020202020204" pitchFamily="34" charset="0"/>
              </a:rPr>
              <a:t> in Lebkuchen?</a:t>
            </a:r>
            <a:endPar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ndParaRPr>
          </a:p>
        </p:txBody>
      </p:sp>
      <p:sp>
        <p:nvSpPr>
          <p:cNvPr id="74" name="Speech Bubble: Rectangle with Corners Rounded 56">
            <a:extLst>
              <a:ext uri="{FF2B5EF4-FFF2-40B4-BE49-F238E27FC236}">
                <a16:creationId xmlns:a16="http://schemas.microsoft.com/office/drawing/2014/main" id="{F8890BB4-2CC5-435F-A986-084019951C85}"/>
              </a:ext>
            </a:extLst>
          </p:cNvPr>
          <p:cNvSpPr/>
          <p:nvPr/>
        </p:nvSpPr>
        <p:spPr>
          <a:xfrm>
            <a:off x="3443653" y="3932626"/>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2299126B-2DA8-4987-9BC8-F7DD23420A0E}"/>
              </a:ext>
            </a:extLst>
          </p:cNvPr>
          <p:cNvSpPr txBox="1"/>
          <p:nvPr/>
        </p:nvSpPr>
        <p:spPr>
          <a:xfrm>
            <a:off x="3478218" y="4065236"/>
            <a:ext cx="2660156"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4. </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Ich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jeden</a:t>
            </a:r>
            <a:r>
              <a:rPr kumimoji="0" lang="en-GB" sz="2200" b="1"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Kuchen </a:t>
            </a:r>
            <a:r>
              <a:rPr kumimoji="0" lang="en-GB" sz="22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probieren</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76" name="Speech Bubble: Rectangle with Corners Rounded 56">
            <a:extLst>
              <a:ext uri="{FF2B5EF4-FFF2-40B4-BE49-F238E27FC236}">
                <a16:creationId xmlns:a16="http://schemas.microsoft.com/office/drawing/2014/main" id="{08054775-7DC5-44ED-AFA1-FB3570478FBC}"/>
              </a:ext>
            </a:extLst>
          </p:cNvPr>
          <p:cNvSpPr/>
          <p:nvPr/>
        </p:nvSpPr>
        <p:spPr>
          <a:xfrm>
            <a:off x="6456761" y="1976546"/>
            <a:ext cx="2380676" cy="1603741"/>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60559DDF-0E6B-42C7-A540-F6384F276664}"/>
              </a:ext>
            </a:extLst>
          </p:cNvPr>
          <p:cNvSpPr txBox="1"/>
          <p:nvPr/>
        </p:nvSpPr>
        <p:spPr>
          <a:xfrm>
            <a:off x="6476826" y="1968089"/>
            <a:ext cx="2660156" cy="16312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5.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Jedes</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traditionelle</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Weihnachts-geschenk</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hier</a:t>
            </a:r>
            <a:r>
              <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ist</a:t>
            </a:r>
            <a:r>
              <a:rPr kumimoji="0" lang="en-GB" sz="20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günstig</a:t>
            </a:r>
            <a:r>
              <a:rPr kumimoji="0" lang="en-GB" sz="20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78" name="Speech Bubble: Rectangle with Corners Rounded 56">
            <a:extLst>
              <a:ext uri="{FF2B5EF4-FFF2-40B4-BE49-F238E27FC236}">
                <a16:creationId xmlns:a16="http://schemas.microsoft.com/office/drawing/2014/main" id="{331D9528-ADCE-4AF7-9751-EC89F4B716C6}"/>
              </a:ext>
            </a:extLst>
          </p:cNvPr>
          <p:cNvSpPr/>
          <p:nvPr/>
        </p:nvSpPr>
        <p:spPr>
          <a:xfrm>
            <a:off x="6461179" y="3939428"/>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CB6F7C32-D696-42CA-801D-3A7D79BF5943}"/>
              </a:ext>
            </a:extLst>
          </p:cNvPr>
          <p:cNvSpPr txBox="1"/>
          <p:nvPr/>
        </p:nvSpPr>
        <p:spPr>
          <a:xfrm>
            <a:off x="6500390" y="3927428"/>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6.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Welchen</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Glühwein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möchtest</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du </a:t>
            </a:r>
            <a:r>
              <a:rPr kumimoji="0" lang="en-GB" sz="22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genießen</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80" name="Speech Bubble: Rectangle with Corners Rounded 56">
            <a:extLst>
              <a:ext uri="{FF2B5EF4-FFF2-40B4-BE49-F238E27FC236}">
                <a16:creationId xmlns:a16="http://schemas.microsoft.com/office/drawing/2014/main" id="{D1CCD421-1763-4690-976E-55F9F5BC5162}"/>
              </a:ext>
            </a:extLst>
          </p:cNvPr>
          <p:cNvSpPr/>
          <p:nvPr/>
        </p:nvSpPr>
        <p:spPr>
          <a:xfrm>
            <a:off x="9420111" y="1952462"/>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221BCBBA-F960-4883-B369-1A9936DD465A}"/>
              </a:ext>
            </a:extLst>
          </p:cNvPr>
          <p:cNvSpPr txBox="1"/>
          <p:nvPr/>
        </p:nvSpPr>
        <p:spPr>
          <a:xfrm>
            <a:off x="9531844" y="2221956"/>
            <a:ext cx="2660156"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7.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Alle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Gerichte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sind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so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lecker</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82" name="Speech Bubble: Rectangle with Corners Rounded 56">
            <a:extLst>
              <a:ext uri="{FF2B5EF4-FFF2-40B4-BE49-F238E27FC236}">
                <a16:creationId xmlns:a16="http://schemas.microsoft.com/office/drawing/2014/main" id="{98000689-6B9B-4F89-913B-FD87E1E5F1A6}"/>
              </a:ext>
            </a:extLst>
          </p:cNvPr>
          <p:cNvSpPr/>
          <p:nvPr/>
        </p:nvSpPr>
        <p:spPr>
          <a:xfrm>
            <a:off x="9402070" y="3956593"/>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14EE854-A94D-4370-AEB5-84F88EA966BC}"/>
              </a:ext>
            </a:extLst>
          </p:cNvPr>
          <p:cNvSpPr txBox="1"/>
          <p:nvPr/>
        </p:nvSpPr>
        <p:spPr>
          <a:xfrm>
            <a:off x="9424348" y="3927660"/>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b="1" dirty="0">
                <a:solidFill>
                  <a:srgbClr val="E3EAFD"/>
                </a:solidFill>
                <a:latin typeface="Century Gothic" panose="020B0502020202020204" pitchFamily="34" charset="0"/>
              </a:rPr>
              <a:t>8</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Dieser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Punschbetrieb</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lang="en-GB" sz="2200" dirty="0" err="1">
                <a:solidFill>
                  <a:srgbClr val="E3EAFD"/>
                </a:solidFill>
                <a:latin typeface="Century Gothic" panose="020B0502020202020204" pitchFamily="34" charset="0"/>
              </a:rPr>
              <a:t>ist</a:t>
            </a:r>
            <a:r>
              <a:rPr lang="en-GB" sz="2200" dirty="0">
                <a:solidFill>
                  <a:srgbClr val="E3EAFD"/>
                </a:solidFill>
                <a:latin typeface="Century Gothic" panose="020B0502020202020204" pitchFamily="34" charset="0"/>
              </a:rPr>
              <a:t> in der </a:t>
            </a:r>
            <a:r>
              <a:rPr lang="en-GB" sz="2200" dirty="0" err="1">
                <a:solidFill>
                  <a:srgbClr val="E3EAFD"/>
                </a:solidFill>
                <a:latin typeface="Century Gothic" panose="020B0502020202020204" pitchFamily="34" charset="0"/>
              </a:rPr>
              <a:t>Nähe</a:t>
            </a:r>
            <a:r>
              <a:rPr lang="en-GB" sz="2200" dirty="0">
                <a:solidFill>
                  <a:srgbClr val="E3EAFD"/>
                </a:solidFill>
                <a:latin typeface="Century Gothic" panose="020B0502020202020204" pitchFamily="34" charset="0"/>
              </a:rPr>
              <a:t> von der Universität.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10537528" y="226912"/>
            <a:ext cx="1514032" cy="441185"/>
          </a:xfrm>
        </p:spPr>
        <p:txBody>
          <a:bodyPr>
            <a:normAutofit/>
          </a:bodyPr>
          <a:lstStyle/>
          <a:p>
            <a:r>
              <a:rPr lang="en-GB" sz="2000" b="1" dirty="0" err="1">
                <a:solidFill>
                  <a:schemeClr val="bg1"/>
                </a:solidFill>
              </a:rPr>
              <a:t>schreiben</a:t>
            </a:r>
            <a:endParaRPr lang="en-GB" sz="2000" b="1" dirty="0">
              <a:solidFill>
                <a:schemeClr val="bg1"/>
              </a:solidFill>
            </a:endParaRPr>
          </a:p>
        </p:txBody>
      </p:sp>
    </p:spTree>
    <p:extLst>
      <p:ext uri="{BB962C8B-B14F-4D97-AF65-F5344CB8AC3E}">
        <p14:creationId xmlns:p14="http://schemas.microsoft.com/office/powerpoint/2010/main" val="26141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animBg="1"/>
      <p:bldP spid="71" grpId="0"/>
      <p:bldP spid="72" grpId="0" animBg="1"/>
      <p:bldP spid="73" grpId="0"/>
      <p:bldP spid="74" grpId="0" animBg="1"/>
      <p:bldP spid="75" grpId="0"/>
      <p:bldP spid="76" grpId="0" animBg="1"/>
      <p:bldP spid="77" grpId="0"/>
      <p:bldP spid="78" grpId="0" animBg="1"/>
      <p:bldP spid="79" grpId="0"/>
      <p:bldP spid="80" grpId="0" animBg="1"/>
      <p:bldP spid="81" grpId="0"/>
      <p:bldP spid="82" grpId="0" animBg="1"/>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F8CC5-ADB2-4230-8B28-9940A8797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38" y="0"/>
            <a:ext cx="9582196" cy="6388131"/>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861"/>
            <a:ext cx="6289964" cy="869950"/>
          </a:xfrm>
          <a:prstGeom prst="rect">
            <a:avLst/>
          </a:prstGeom>
        </p:spPr>
      </p:pic>
      <p:sp>
        <p:nvSpPr>
          <p:cNvPr id="4" name="Title 3"/>
          <p:cNvSpPr>
            <a:spLocks noGrp="1"/>
          </p:cNvSpPr>
          <p:nvPr>
            <p:ph type="title"/>
          </p:nvPr>
        </p:nvSpPr>
        <p:spPr>
          <a:xfrm>
            <a:off x="0" y="156889"/>
            <a:ext cx="5699342" cy="707849"/>
          </a:xfrm>
        </p:spPr>
        <p:txBody>
          <a:bodyPr>
            <a:normAutofit fontScale="90000"/>
          </a:bodyPr>
          <a:lstStyle/>
          <a:p>
            <a:r>
              <a:rPr lang="en-GB" sz="3600" b="1" dirty="0">
                <a:solidFill>
                  <a:schemeClr val="bg1"/>
                </a:solidFill>
              </a:rPr>
              <a:t>Auf </a:t>
            </a:r>
            <a:r>
              <a:rPr lang="en-GB" sz="3600" b="1" dirty="0" err="1">
                <a:solidFill>
                  <a:schemeClr val="bg1"/>
                </a:solidFill>
              </a:rPr>
              <a:t>dem</a:t>
            </a:r>
            <a:r>
              <a:rPr lang="en-GB" sz="3600" b="1" dirty="0">
                <a:solidFill>
                  <a:schemeClr val="bg1"/>
                </a:solidFill>
              </a:rPr>
              <a:t> </a:t>
            </a:r>
            <a:r>
              <a:rPr lang="en-GB" sz="3600" b="1" dirty="0" err="1">
                <a:solidFill>
                  <a:schemeClr val="bg1"/>
                </a:solidFill>
              </a:rPr>
              <a:t>Weihnachtsmarkt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315238" y="1071672"/>
            <a:ext cx="95615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Eine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Austausch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gruppe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auf dem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Weihnachtsmarkt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br>
            <a:r>
              <a:rPr lang="en-US" sz="2400" b="1" dirty="0">
                <a:solidFill>
                  <a:schemeClr val="bg1"/>
                </a:solidFill>
                <a:latin typeface="Century Gothic" panose="020F0302020204030204"/>
              </a:rPr>
              <a:t>Die </a:t>
            </a:r>
            <a:r>
              <a:rPr lang="en-US" sz="2400" b="1" dirty="0" err="1">
                <a:solidFill>
                  <a:schemeClr val="bg1"/>
                </a:solidFill>
                <a:latin typeface="Century Gothic" panose="020F0302020204030204"/>
              </a:rPr>
              <a:t>deutschen</a:t>
            </a:r>
            <a:r>
              <a:rPr lang="en-US" sz="2400" b="1" dirty="0">
                <a:solidFill>
                  <a:schemeClr val="bg1"/>
                </a:solidFill>
                <a:latin typeface="Century Gothic" panose="020F0302020204030204"/>
              </a:rPr>
              <a:t> Partner </a:t>
            </a:r>
            <a:r>
              <a:rPr lang="en-US" sz="2400" b="1" dirty="0" err="1">
                <a:solidFill>
                  <a:schemeClr val="bg1"/>
                </a:solidFill>
                <a:latin typeface="Century Gothic" panose="020F0302020204030204"/>
              </a:rPr>
              <a:t>schreiben</a:t>
            </a:r>
            <a:r>
              <a:rPr lang="en-US" sz="2400" b="1" dirty="0">
                <a:solidFill>
                  <a:schemeClr val="bg1"/>
                </a:solidFill>
                <a:latin typeface="Century Gothic" panose="020F0302020204030204"/>
              </a:rPr>
              <a:t> </a:t>
            </a:r>
            <a:r>
              <a:rPr lang="en-US" sz="2400" b="1" dirty="0" err="1">
                <a:solidFill>
                  <a:schemeClr val="bg1"/>
                </a:solidFill>
                <a:latin typeface="Century Gothic" panose="020F0302020204030204"/>
              </a:rPr>
              <a:t>ihre</a:t>
            </a:r>
            <a:r>
              <a:rPr lang="en-US" sz="2400" b="1" dirty="0">
                <a:solidFill>
                  <a:schemeClr val="bg1"/>
                </a:solidFill>
                <a:latin typeface="Century Gothic" panose="020F0302020204030204"/>
              </a:rPr>
              <a:t> SMS auf </a:t>
            </a:r>
            <a:r>
              <a:rPr lang="en-US" sz="2400" b="1" dirty="0" err="1">
                <a:solidFill>
                  <a:schemeClr val="bg1"/>
                </a:solidFill>
                <a:latin typeface="Century Gothic" panose="020F0302020204030204"/>
              </a:rPr>
              <a:t>Denglisch</a:t>
            </a:r>
            <a:r>
              <a:rPr lang="en-US" sz="2400" b="1" dirty="0">
                <a:solidFill>
                  <a:schemeClr val="bg1"/>
                </a:solidFill>
                <a:latin typeface="Century Gothic" panose="020F0302020204030204"/>
              </a:rPr>
              <a:t>!</a:t>
            </a:r>
            <a:br>
              <a:rPr lang="en-US" sz="2400" b="1" dirty="0">
                <a:solidFill>
                  <a:schemeClr val="bg1"/>
                </a:solidFill>
                <a:latin typeface="Century Gothic" panose="020F0302020204030204"/>
              </a:rPr>
            </a:b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Übersetze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das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Denglisch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ins Deutsche!</a:t>
            </a:r>
          </a:p>
        </p:txBody>
      </p:sp>
      <p:pic>
        <p:nvPicPr>
          <p:cNvPr id="1026" name="Picture 2" descr="Santa Claus, Gifts, Red, Bag, Christmas Present">
            <a:extLst>
              <a:ext uri="{FF2B5EF4-FFF2-40B4-BE49-F238E27FC236}">
                <a16:creationId xmlns:a16="http://schemas.microsoft.com/office/drawing/2014/main" id="{7529C731-DA8F-41E1-AE7E-D3BAEF2794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73181">
            <a:off x="10778838" y="641135"/>
            <a:ext cx="1293204" cy="1441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now, Snowman, Cold, Winter, Frozen, Gloves, Scarf">
            <a:extLst>
              <a:ext uri="{FF2B5EF4-FFF2-40B4-BE49-F238E27FC236}">
                <a16:creationId xmlns:a16="http://schemas.microsoft.com/office/drawing/2014/main" id="{18C4FC9B-BE38-4E73-A2F4-3D24DB9D9A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94945" y="5080268"/>
            <a:ext cx="932262" cy="121820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EBAECE7D-700D-4162-B531-7DE3E33645FD}"/>
              </a:ext>
            </a:extLst>
          </p:cNvPr>
          <p:cNvGrpSpPr/>
          <p:nvPr/>
        </p:nvGrpSpPr>
        <p:grpSpPr>
          <a:xfrm>
            <a:off x="533816" y="2480498"/>
            <a:ext cx="2434336" cy="3699136"/>
            <a:chOff x="4719331" y="2191837"/>
            <a:chExt cx="2198943" cy="4003200"/>
          </a:xfrm>
        </p:grpSpPr>
        <p:grpSp>
          <p:nvGrpSpPr>
            <p:cNvPr id="28" name="Group 27">
              <a:extLst>
                <a:ext uri="{FF2B5EF4-FFF2-40B4-BE49-F238E27FC236}">
                  <a16:creationId xmlns:a16="http://schemas.microsoft.com/office/drawing/2014/main" id="{471C079C-B171-4F86-A36B-FC98344C27B6}"/>
                </a:ext>
              </a:extLst>
            </p:cNvPr>
            <p:cNvGrpSpPr/>
            <p:nvPr/>
          </p:nvGrpSpPr>
          <p:grpSpPr>
            <a:xfrm>
              <a:off x="4719331" y="2191837"/>
              <a:ext cx="2198943" cy="4003200"/>
              <a:chOff x="-30479" y="22860"/>
              <a:chExt cx="3394710" cy="6004560"/>
            </a:xfrm>
          </p:grpSpPr>
          <p:grpSp>
            <p:nvGrpSpPr>
              <p:cNvPr id="30" name="Group 29">
                <a:extLst>
                  <a:ext uri="{FF2B5EF4-FFF2-40B4-BE49-F238E27FC236}">
                    <a16:creationId xmlns:a16="http://schemas.microsoft.com/office/drawing/2014/main" id="{CC420844-44A2-4CB7-AFA4-AE7A3D849D4C}"/>
                  </a:ext>
                </a:extLst>
              </p:cNvPr>
              <p:cNvGrpSpPr/>
              <p:nvPr/>
            </p:nvGrpSpPr>
            <p:grpSpPr>
              <a:xfrm>
                <a:off x="-30479" y="22860"/>
                <a:ext cx="3394710" cy="6004560"/>
                <a:chOff x="-30479" y="22860"/>
                <a:chExt cx="3394710" cy="6004560"/>
              </a:xfrm>
            </p:grpSpPr>
            <p:grpSp>
              <p:nvGrpSpPr>
                <p:cNvPr id="32" name="Group 31">
                  <a:extLst>
                    <a:ext uri="{FF2B5EF4-FFF2-40B4-BE49-F238E27FC236}">
                      <a16:creationId xmlns:a16="http://schemas.microsoft.com/office/drawing/2014/main" id="{6EF236A5-46C9-4235-AA79-044D016724B2}"/>
                    </a:ext>
                  </a:extLst>
                </p:cNvPr>
                <p:cNvGrpSpPr/>
                <p:nvPr/>
              </p:nvGrpSpPr>
              <p:grpSpPr>
                <a:xfrm>
                  <a:off x="-30479" y="22860"/>
                  <a:ext cx="3394710" cy="6004560"/>
                  <a:chOff x="-30479" y="22860"/>
                  <a:chExt cx="3394710" cy="6004560"/>
                </a:xfrm>
              </p:grpSpPr>
              <p:sp>
                <p:nvSpPr>
                  <p:cNvPr id="34" name="Rectangle: Rounded Corners 59">
                    <a:extLst>
                      <a:ext uri="{FF2B5EF4-FFF2-40B4-BE49-F238E27FC236}">
                        <a16:creationId xmlns:a16="http://schemas.microsoft.com/office/drawing/2014/main" id="{F58D084A-CDB2-47C9-A3F7-9458E880CF0F}"/>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B38D3B5-8198-4983-ABA9-537656661D1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3" name="Oval 32">
                  <a:extLst>
                    <a:ext uri="{FF2B5EF4-FFF2-40B4-BE49-F238E27FC236}">
                      <a16:creationId xmlns:a16="http://schemas.microsoft.com/office/drawing/2014/main" id="{2B390DAF-5064-4233-84D4-4CCF67B5FBEC}"/>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1" name="Speech Bubble: Rectangle with Corners Rounded 56">
                <a:extLst>
                  <a:ext uri="{FF2B5EF4-FFF2-40B4-BE49-F238E27FC236}">
                    <a16:creationId xmlns:a16="http://schemas.microsoft.com/office/drawing/2014/main" id="{29079FF8-1D7F-4A49-97A4-59A712991818}"/>
                  </a:ext>
                </a:extLst>
              </p:cNvPr>
              <p:cNvSpPr/>
              <p:nvPr/>
            </p:nvSpPr>
            <p:spPr>
              <a:xfrm>
                <a:off x="251530" y="691445"/>
                <a:ext cx="2830691" cy="264061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FFB4A286-3327-4D04-911D-CBFC8E485DAA}"/>
                </a:ext>
              </a:extLst>
            </p:cNvPr>
            <p:cNvSpPr txBox="1"/>
            <p:nvPr/>
          </p:nvSpPr>
          <p:spPr>
            <a:xfrm>
              <a:off x="4964788" y="2927150"/>
              <a:ext cx="1621459" cy="109914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[This shop]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möchte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besuchen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38" name="Speech Bubble: Rectangle with Corners Rounded 37">
            <a:extLst>
              <a:ext uri="{FF2B5EF4-FFF2-40B4-BE49-F238E27FC236}">
                <a16:creationId xmlns:a16="http://schemas.microsoft.com/office/drawing/2014/main" id="{C510B33C-2699-42CC-834A-5208B665E7D5}"/>
              </a:ext>
            </a:extLst>
          </p:cNvPr>
          <p:cNvSpPr/>
          <p:nvPr/>
        </p:nvSpPr>
        <p:spPr>
          <a:xfrm>
            <a:off x="8420101" y="2092515"/>
            <a:ext cx="3689465" cy="869950"/>
          </a:xfrm>
          <a:prstGeom prst="wedgeRoundRectCallout">
            <a:avLst>
              <a:gd name="adj1" fmla="val -22955"/>
              <a:gd name="adj2" fmla="val 75741"/>
              <a:gd name="adj3" fmla="val 16667"/>
            </a:avLst>
          </a:prstGeom>
          <a:solidFill>
            <a:srgbClr val="115076"/>
          </a:solidFill>
          <a:ln w="38100">
            <a:solidFill>
              <a:srgbClr val="DAA520"/>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Austausch</a:t>
            </a:r>
            <a:r>
              <a:rPr lang="en-GB" sz="2000" dirty="0"/>
              <a:t> </a:t>
            </a:r>
            <a:r>
              <a:rPr lang="en-GB" sz="2000" dirty="0">
                <a:solidFill>
                  <a:schemeClr val="bg1"/>
                </a:solidFill>
              </a:rPr>
              <a:t>– exchange</a:t>
            </a:r>
            <a:br>
              <a:rPr lang="en-GB" sz="2000" dirty="0">
                <a:solidFill>
                  <a:schemeClr val="bg1"/>
                </a:solidFill>
              </a:rPr>
            </a:br>
            <a:r>
              <a:rPr lang="en-GB" sz="2000" dirty="0">
                <a:solidFill>
                  <a:schemeClr val="bg1"/>
                </a:solidFill>
              </a:rPr>
              <a:t>die SMS – text message </a:t>
            </a:r>
            <a:endParaRPr lang="en-GB" sz="2000" b="1" dirty="0"/>
          </a:p>
        </p:txBody>
      </p:sp>
      <p:cxnSp>
        <p:nvCxnSpPr>
          <p:cNvPr id="15" name="Straight Arrow Connector 14">
            <a:extLst>
              <a:ext uri="{FF2B5EF4-FFF2-40B4-BE49-F238E27FC236}">
                <a16:creationId xmlns:a16="http://schemas.microsoft.com/office/drawing/2014/main" id="{47F1824D-8C7C-41E2-B6BD-740E89F888D3}"/>
              </a:ext>
            </a:extLst>
          </p:cNvPr>
          <p:cNvCxnSpPr/>
          <p:nvPr/>
        </p:nvCxnSpPr>
        <p:spPr>
          <a:xfrm>
            <a:off x="3144982" y="4088000"/>
            <a:ext cx="1731818" cy="0"/>
          </a:xfrm>
          <a:prstGeom prst="straightConnector1">
            <a:avLst/>
          </a:prstGeom>
          <a:ln w="76200">
            <a:solidFill>
              <a:srgbClr val="E3EAFD"/>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BF4CFAB-90EE-4702-BD67-8E2FD42B6612}"/>
              </a:ext>
            </a:extLst>
          </p:cNvPr>
          <p:cNvSpPr/>
          <p:nvPr/>
        </p:nvSpPr>
        <p:spPr>
          <a:xfrm>
            <a:off x="5130800" y="3525232"/>
            <a:ext cx="4013200" cy="9939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Diesen</a:t>
            </a:r>
            <a:r>
              <a:rPr lang="en-GB" sz="2400" b="1" dirty="0">
                <a:solidFill>
                  <a:srgbClr val="115076"/>
                </a:solidFill>
              </a:rPr>
              <a:t> Laden </a:t>
            </a:r>
            <a:r>
              <a:rPr lang="en-GB" sz="2400" dirty="0" err="1">
                <a:solidFill>
                  <a:srgbClr val="115076"/>
                </a:solidFill>
              </a:rPr>
              <a:t>möchte</a:t>
            </a:r>
            <a:r>
              <a:rPr lang="en-GB" sz="2400" dirty="0">
                <a:solidFill>
                  <a:srgbClr val="115076"/>
                </a:solidFill>
              </a:rPr>
              <a:t> ich </a:t>
            </a:r>
            <a:r>
              <a:rPr lang="en-GB" sz="2400" dirty="0" err="1">
                <a:solidFill>
                  <a:srgbClr val="115076"/>
                </a:solidFill>
              </a:rPr>
              <a:t>besuchen</a:t>
            </a:r>
            <a:r>
              <a:rPr lang="en-GB" sz="2400" dirty="0">
                <a:solidFill>
                  <a:srgbClr val="115076"/>
                </a:solidFill>
              </a:rPr>
              <a:t>!</a:t>
            </a:r>
          </a:p>
        </p:txBody>
      </p:sp>
    </p:spTree>
    <p:extLst>
      <p:ext uri="{BB962C8B-B14F-4D97-AF65-F5344CB8AC3E}">
        <p14:creationId xmlns:p14="http://schemas.microsoft.com/office/powerpoint/2010/main" val="39738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0849BA-24E3-4CCE-8649-7E89A791A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679" y="-23916"/>
            <a:ext cx="3103472" cy="2327604"/>
          </a:xfrm>
          <a:prstGeom prst="rect">
            <a:avLst/>
          </a:prstGeom>
        </p:spPr>
      </p:pic>
      <p:pic>
        <p:nvPicPr>
          <p:cNvPr id="14" name="Picture 13" descr="A picture containing indoor, group, bunch, lined&#10;&#10;Description automatically generated">
            <a:extLst>
              <a:ext uri="{FF2B5EF4-FFF2-40B4-BE49-F238E27FC236}">
                <a16:creationId xmlns:a16="http://schemas.microsoft.com/office/drawing/2014/main" id="{08A349BF-9B25-4112-A2FD-CD0E9E01B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9" y="2350152"/>
            <a:ext cx="6043391" cy="4028927"/>
          </a:xfrm>
          <a:prstGeom prst="rect">
            <a:avLst/>
          </a:prstGeom>
        </p:spPr>
      </p:pic>
      <p:pic>
        <p:nvPicPr>
          <p:cNvPr id="84" name="Picture 83" descr="A picture containing decorated, colorful, dressed&#10;&#10;Description automatically generated">
            <a:extLst>
              <a:ext uri="{FF2B5EF4-FFF2-40B4-BE49-F238E27FC236}">
                <a16:creationId xmlns:a16="http://schemas.microsoft.com/office/drawing/2014/main" id="{892213BC-4BDB-457D-B08C-59AE82593C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407" y="2243540"/>
            <a:ext cx="6203928" cy="4135952"/>
          </a:xfrm>
          <a:prstGeom prst="rect">
            <a:avLst/>
          </a:prstGeom>
        </p:spPr>
      </p:pic>
      <p:pic>
        <p:nvPicPr>
          <p:cNvPr id="10" name="Picture 9" descr="A picture containing several&#10;&#10;Description automatically generated">
            <a:extLst>
              <a:ext uri="{FF2B5EF4-FFF2-40B4-BE49-F238E27FC236}">
                <a16:creationId xmlns:a16="http://schemas.microsoft.com/office/drawing/2014/main" id="{14E7EB39-8157-42D3-B676-DCEED2B19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 y="-38923"/>
            <a:ext cx="5642421" cy="3755736"/>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219E0705-39C3-49E7-AB46-69991F249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8628" y="-23916"/>
            <a:ext cx="3564075" cy="23760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7A11C284-6309-4FA6-9537-0E4CE8122E5E}"/>
              </a:ext>
            </a:extLst>
          </p:cNvPr>
          <p:cNvGrpSpPr/>
          <p:nvPr/>
        </p:nvGrpSpPr>
        <p:grpSpPr>
          <a:xfrm>
            <a:off x="158594" y="1363197"/>
            <a:ext cx="2855028" cy="4707231"/>
            <a:chOff x="4719331" y="2191837"/>
            <a:chExt cx="2198943" cy="4003200"/>
          </a:xfrm>
        </p:grpSpPr>
        <p:grpSp>
          <p:nvGrpSpPr>
            <p:cNvPr id="25" name="Group 24">
              <a:extLst>
                <a:ext uri="{FF2B5EF4-FFF2-40B4-BE49-F238E27FC236}">
                  <a16:creationId xmlns:a16="http://schemas.microsoft.com/office/drawing/2014/main" id="{F3823C5F-E1E5-4C1F-8E96-E2516617BEF3}"/>
                </a:ext>
              </a:extLst>
            </p:cNvPr>
            <p:cNvGrpSpPr/>
            <p:nvPr/>
          </p:nvGrpSpPr>
          <p:grpSpPr>
            <a:xfrm>
              <a:off x="4719331" y="2191837"/>
              <a:ext cx="2198943" cy="4003200"/>
              <a:chOff x="-30479" y="22860"/>
              <a:chExt cx="3394710" cy="6004560"/>
            </a:xfrm>
          </p:grpSpPr>
          <p:grpSp>
            <p:nvGrpSpPr>
              <p:cNvPr id="27" name="Group 26">
                <a:extLst>
                  <a:ext uri="{FF2B5EF4-FFF2-40B4-BE49-F238E27FC236}">
                    <a16:creationId xmlns:a16="http://schemas.microsoft.com/office/drawing/2014/main" id="{7A4A8C97-4152-4108-9E1F-97D78E5AF95A}"/>
                  </a:ext>
                </a:extLst>
              </p:cNvPr>
              <p:cNvGrpSpPr/>
              <p:nvPr/>
            </p:nvGrpSpPr>
            <p:grpSpPr>
              <a:xfrm>
                <a:off x="-30479" y="22860"/>
                <a:ext cx="3394710" cy="6004560"/>
                <a:chOff x="-30479" y="22860"/>
                <a:chExt cx="3394710" cy="6004560"/>
              </a:xfrm>
            </p:grpSpPr>
            <p:grpSp>
              <p:nvGrpSpPr>
                <p:cNvPr id="29" name="Group 28">
                  <a:extLst>
                    <a:ext uri="{FF2B5EF4-FFF2-40B4-BE49-F238E27FC236}">
                      <a16:creationId xmlns:a16="http://schemas.microsoft.com/office/drawing/2014/main" id="{06027B66-0F5D-476F-95DA-202343B39744}"/>
                    </a:ext>
                  </a:extLst>
                </p:cNvPr>
                <p:cNvGrpSpPr/>
                <p:nvPr/>
              </p:nvGrpSpPr>
              <p:grpSpPr>
                <a:xfrm>
                  <a:off x="-30479" y="22860"/>
                  <a:ext cx="3394710" cy="6004560"/>
                  <a:chOff x="-30479" y="22860"/>
                  <a:chExt cx="3394710" cy="6004560"/>
                </a:xfrm>
              </p:grpSpPr>
              <p:sp>
                <p:nvSpPr>
                  <p:cNvPr id="31" name="Rectangle: Rounded Corners 59">
                    <a:extLst>
                      <a:ext uri="{FF2B5EF4-FFF2-40B4-BE49-F238E27FC236}">
                        <a16:creationId xmlns:a16="http://schemas.microsoft.com/office/drawing/2014/main" id="{0FFBF6D2-7A88-48FC-A051-37E08403498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82A2CBC3-122B-4103-BE10-71AE02C86830}"/>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0" name="Oval 29">
                  <a:extLst>
                    <a:ext uri="{FF2B5EF4-FFF2-40B4-BE49-F238E27FC236}">
                      <a16:creationId xmlns:a16="http://schemas.microsoft.com/office/drawing/2014/main" id="{3AEE75DD-EBE5-4EF6-9113-2F53C9B8B4A0}"/>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8" name="Speech Bubble: Rectangle with Corners Rounded 56">
                <a:extLst>
                  <a:ext uri="{FF2B5EF4-FFF2-40B4-BE49-F238E27FC236}">
                    <a16:creationId xmlns:a16="http://schemas.microsoft.com/office/drawing/2014/main" id="{C848C55B-045C-4BA2-B171-A2B030C66ABE}"/>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6" name="TextBox 25">
              <a:extLst>
                <a:ext uri="{FF2B5EF4-FFF2-40B4-BE49-F238E27FC236}">
                  <a16:creationId xmlns:a16="http://schemas.microsoft.com/office/drawing/2014/main" id="{20F93769-BE29-4343-8584-AE11A18B26C2}"/>
                </a:ext>
              </a:extLst>
            </p:cNvPr>
            <p:cNvSpPr txBox="1"/>
            <p:nvPr/>
          </p:nvSpPr>
          <p:spPr>
            <a:xfrm>
              <a:off x="4964788" y="2927150"/>
              <a:ext cx="1621459" cy="8637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This shop</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möchte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besuchen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grpSp>
        <p:nvGrpSpPr>
          <p:cNvPr id="33" name="Group 32">
            <a:extLst>
              <a:ext uri="{FF2B5EF4-FFF2-40B4-BE49-F238E27FC236}">
                <a16:creationId xmlns:a16="http://schemas.microsoft.com/office/drawing/2014/main" id="{71286C6F-9498-4F52-AEE3-489421954E3D}"/>
              </a:ext>
            </a:extLst>
          </p:cNvPr>
          <p:cNvGrpSpPr/>
          <p:nvPr/>
        </p:nvGrpSpPr>
        <p:grpSpPr>
          <a:xfrm>
            <a:off x="3184379" y="1344420"/>
            <a:ext cx="2855028" cy="4707231"/>
            <a:chOff x="4719331" y="2191837"/>
            <a:chExt cx="2198943" cy="4003200"/>
          </a:xfrm>
        </p:grpSpPr>
        <p:grpSp>
          <p:nvGrpSpPr>
            <p:cNvPr id="34" name="Group 33">
              <a:extLst>
                <a:ext uri="{FF2B5EF4-FFF2-40B4-BE49-F238E27FC236}">
                  <a16:creationId xmlns:a16="http://schemas.microsoft.com/office/drawing/2014/main" id="{6726DEA5-E08B-4CBA-9D79-04300152D29E}"/>
                </a:ext>
              </a:extLst>
            </p:cNvPr>
            <p:cNvGrpSpPr/>
            <p:nvPr/>
          </p:nvGrpSpPr>
          <p:grpSpPr>
            <a:xfrm>
              <a:off x="4719331" y="2191837"/>
              <a:ext cx="2198943" cy="4003200"/>
              <a:chOff x="-30479" y="22860"/>
              <a:chExt cx="3394710" cy="6004560"/>
            </a:xfrm>
          </p:grpSpPr>
          <p:grpSp>
            <p:nvGrpSpPr>
              <p:cNvPr id="36" name="Group 35">
                <a:extLst>
                  <a:ext uri="{FF2B5EF4-FFF2-40B4-BE49-F238E27FC236}">
                    <a16:creationId xmlns:a16="http://schemas.microsoft.com/office/drawing/2014/main" id="{926FE9F1-FAFF-48E4-8818-0F3A5756E1FD}"/>
                  </a:ext>
                </a:extLst>
              </p:cNvPr>
              <p:cNvGrpSpPr/>
              <p:nvPr/>
            </p:nvGrpSpPr>
            <p:grpSpPr>
              <a:xfrm>
                <a:off x="-30479" y="22860"/>
                <a:ext cx="3394710" cy="6004560"/>
                <a:chOff x="-30479" y="22860"/>
                <a:chExt cx="3394710" cy="6004560"/>
              </a:xfrm>
            </p:grpSpPr>
            <p:grpSp>
              <p:nvGrpSpPr>
                <p:cNvPr id="38" name="Group 37">
                  <a:extLst>
                    <a:ext uri="{FF2B5EF4-FFF2-40B4-BE49-F238E27FC236}">
                      <a16:creationId xmlns:a16="http://schemas.microsoft.com/office/drawing/2014/main" id="{A237A8BE-20D1-4DDD-9A3F-2E6BA91D2494}"/>
                    </a:ext>
                  </a:extLst>
                </p:cNvPr>
                <p:cNvGrpSpPr/>
                <p:nvPr/>
              </p:nvGrpSpPr>
              <p:grpSpPr>
                <a:xfrm>
                  <a:off x="-30479" y="22860"/>
                  <a:ext cx="3394710" cy="6004560"/>
                  <a:chOff x="-30479" y="22860"/>
                  <a:chExt cx="3394710" cy="6004560"/>
                </a:xfrm>
              </p:grpSpPr>
              <p:sp>
                <p:nvSpPr>
                  <p:cNvPr id="40" name="Rectangle: Rounded Corners 59">
                    <a:extLst>
                      <a:ext uri="{FF2B5EF4-FFF2-40B4-BE49-F238E27FC236}">
                        <a16:creationId xmlns:a16="http://schemas.microsoft.com/office/drawing/2014/main" id="{A993ED86-34E8-4EE0-A82B-E8FC2891B2BA}"/>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E338645F-72D4-4FFE-B546-EEAB2965205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9" name="Oval 38">
                  <a:extLst>
                    <a:ext uri="{FF2B5EF4-FFF2-40B4-BE49-F238E27FC236}">
                      <a16:creationId xmlns:a16="http://schemas.microsoft.com/office/drawing/2014/main" id="{6325F29A-249E-4AB6-8D34-38BF70DE9EC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7" name="Speech Bubble: Rectangle with Corners Rounded 56">
                <a:extLst>
                  <a:ext uri="{FF2B5EF4-FFF2-40B4-BE49-F238E27FC236}">
                    <a16:creationId xmlns:a16="http://schemas.microsoft.com/office/drawing/2014/main" id="{BE63F32B-D196-42E9-8B10-86E95518E921}"/>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5" name="TextBox 34">
              <a:extLst>
                <a:ext uri="{FF2B5EF4-FFF2-40B4-BE49-F238E27FC236}">
                  <a16:creationId xmlns:a16="http://schemas.microsoft.com/office/drawing/2014/main" id="{BCF968F2-8F84-4E89-A574-E4BDEBC0037C}"/>
                </a:ext>
              </a:extLst>
            </p:cNvPr>
            <p:cNvSpPr txBox="1"/>
            <p:nvPr/>
          </p:nvSpPr>
          <p:spPr>
            <a:xfrm>
              <a:off x="4962405" y="2785871"/>
              <a:ext cx="1833596" cy="11255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Which scientists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sagen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Chemie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 Lebkuchen?</a:t>
              </a:r>
            </a:p>
          </p:txBody>
        </p:sp>
      </p:grpSp>
      <p:grpSp>
        <p:nvGrpSpPr>
          <p:cNvPr id="42" name="Group 41">
            <a:extLst>
              <a:ext uri="{FF2B5EF4-FFF2-40B4-BE49-F238E27FC236}">
                <a16:creationId xmlns:a16="http://schemas.microsoft.com/office/drawing/2014/main" id="{F6D3B20E-88F7-4B94-A23B-ABD30B51F0D1}"/>
              </a:ext>
            </a:extLst>
          </p:cNvPr>
          <p:cNvGrpSpPr/>
          <p:nvPr/>
        </p:nvGrpSpPr>
        <p:grpSpPr>
          <a:xfrm>
            <a:off x="6210164" y="1363197"/>
            <a:ext cx="2855028" cy="4707231"/>
            <a:chOff x="4719331" y="2191837"/>
            <a:chExt cx="2198943" cy="4003200"/>
          </a:xfrm>
        </p:grpSpPr>
        <p:grpSp>
          <p:nvGrpSpPr>
            <p:cNvPr id="43" name="Group 42">
              <a:extLst>
                <a:ext uri="{FF2B5EF4-FFF2-40B4-BE49-F238E27FC236}">
                  <a16:creationId xmlns:a16="http://schemas.microsoft.com/office/drawing/2014/main" id="{63A6202C-C590-4DB7-AD2E-DA635D455E1E}"/>
                </a:ext>
              </a:extLst>
            </p:cNvPr>
            <p:cNvGrpSpPr/>
            <p:nvPr/>
          </p:nvGrpSpPr>
          <p:grpSpPr>
            <a:xfrm>
              <a:off x="4719331" y="2191837"/>
              <a:ext cx="2198943" cy="4003200"/>
              <a:chOff x="-30479" y="22860"/>
              <a:chExt cx="3394710" cy="6004560"/>
            </a:xfrm>
          </p:grpSpPr>
          <p:grpSp>
            <p:nvGrpSpPr>
              <p:cNvPr id="45" name="Group 44">
                <a:extLst>
                  <a:ext uri="{FF2B5EF4-FFF2-40B4-BE49-F238E27FC236}">
                    <a16:creationId xmlns:a16="http://schemas.microsoft.com/office/drawing/2014/main" id="{E6214B4A-8899-4F37-936D-FFA828AB3F12}"/>
                  </a:ext>
                </a:extLst>
              </p:cNvPr>
              <p:cNvGrpSpPr/>
              <p:nvPr/>
            </p:nvGrpSpPr>
            <p:grpSpPr>
              <a:xfrm>
                <a:off x="-30479" y="22860"/>
                <a:ext cx="3394710" cy="6004560"/>
                <a:chOff x="-30479" y="22860"/>
                <a:chExt cx="3394710" cy="6004560"/>
              </a:xfrm>
            </p:grpSpPr>
            <p:grpSp>
              <p:nvGrpSpPr>
                <p:cNvPr id="47" name="Group 46">
                  <a:extLst>
                    <a:ext uri="{FF2B5EF4-FFF2-40B4-BE49-F238E27FC236}">
                      <a16:creationId xmlns:a16="http://schemas.microsoft.com/office/drawing/2014/main" id="{FB2DDC48-F29B-4A8F-A925-1C1BDD2E83DF}"/>
                    </a:ext>
                  </a:extLst>
                </p:cNvPr>
                <p:cNvGrpSpPr/>
                <p:nvPr/>
              </p:nvGrpSpPr>
              <p:grpSpPr>
                <a:xfrm>
                  <a:off x="-30479" y="22860"/>
                  <a:ext cx="3394710" cy="6004560"/>
                  <a:chOff x="-30479" y="22860"/>
                  <a:chExt cx="3394710" cy="6004560"/>
                </a:xfrm>
              </p:grpSpPr>
              <p:sp>
                <p:nvSpPr>
                  <p:cNvPr id="49" name="Rectangle: Rounded Corners 59">
                    <a:extLst>
                      <a:ext uri="{FF2B5EF4-FFF2-40B4-BE49-F238E27FC236}">
                        <a16:creationId xmlns:a16="http://schemas.microsoft.com/office/drawing/2014/main" id="{9FDBE318-C609-4BBF-B0FC-1D5F33EEB34C}"/>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3B3E6515-F45E-41C3-8FE1-892596A2DE0A}"/>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8" name="Oval 47">
                  <a:extLst>
                    <a:ext uri="{FF2B5EF4-FFF2-40B4-BE49-F238E27FC236}">
                      <a16:creationId xmlns:a16="http://schemas.microsoft.com/office/drawing/2014/main" id="{86D8ED72-82A1-47FE-A046-0FB0FF37070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6" name="Speech Bubble: Rectangle with Corners Rounded 56">
                <a:extLst>
                  <a:ext uri="{FF2B5EF4-FFF2-40B4-BE49-F238E27FC236}">
                    <a16:creationId xmlns:a16="http://schemas.microsoft.com/office/drawing/2014/main" id="{E9E3E26E-B579-495E-9F1D-A43D5C0D5FFF}"/>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4" name="TextBox 43">
              <a:extLst>
                <a:ext uri="{FF2B5EF4-FFF2-40B4-BE49-F238E27FC236}">
                  <a16:creationId xmlns:a16="http://schemas.microsoft.com/office/drawing/2014/main" id="{2BCC9D8C-DA06-4490-8DD9-EB6ADE6255C8}"/>
                </a:ext>
              </a:extLst>
            </p:cNvPr>
            <p:cNvSpPr txBox="1"/>
            <p:nvPr/>
          </p:nvSpPr>
          <p:spPr>
            <a:xfrm>
              <a:off x="4920282" y="2790003"/>
              <a:ext cx="1918718" cy="11255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 traditional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Christmaspresent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günstig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grpSp>
        <p:nvGrpSpPr>
          <p:cNvPr id="51" name="Group 50">
            <a:extLst>
              <a:ext uri="{FF2B5EF4-FFF2-40B4-BE49-F238E27FC236}">
                <a16:creationId xmlns:a16="http://schemas.microsoft.com/office/drawing/2014/main" id="{DA111CE5-11DE-47C0-A49D-8A7930150445}"/>
              </a:ext>
            </a:extLst>
          </p:cNvPr>
          <p:cNvGrpSpPr/>
          <p:nvPr/>
        </p:nvGrpSpPr>
        <p:grpSpPr>
          <a:xfrm>
            <a:off x="9182935" y="1344420"/>
            <a:ext cx="2855028" cy="4707231"/>
            <a:chOff x="4719331" y="2191837"/>
            <a:chExt cx="2198943" cy="4003200"/>
          </a:xfrm>
        </p:grpSpPr>
        <p:grpSp>
          <p:nvGrpSpPr>
            <p:cNvPr id="52" name="Group 51">
              <a:extLst>
                <a:ext uri="{FF2B5EF4-FFF2-40B4-BE49-F238E27FC236}">
                  <a16:creationId xmlns:a16="http://schemas.microsoft.com/office/drawing/2014/main" id="{773B1F87-5E1F-4CB0-8A90-EF085027DECC}"/>
                </a:ext>
              </a:extLst>
            </p:cNvPr>
            <p:cNvGrpSpPr/>
            <p:nvPr/>
          </p:nvGrpSpPr>
          <p:grpSpPr>
            <a:xfrm>
              <a:off x="4719331" y="2191837"/>
              <a:ext cx="2198943" cy="4003200"/>
              <a:chOff x="-30479" y="22860"/>
              <a:chExt cx="3394710" cy="6004560"/>
            </a:xfrm>
          </p:grpSpPr>
          <p:grpSp>
            <p:nvGrpSpPr>
              <p:cNvPr id="54" name="Group 53">
                <a:extLst>
                  <a:ext uri="{FF2B5EF4-FFF2-40B4-BE49-F238E27FC236}">
                    <a16:creationId xmlns:a16="http://schemas.microsoft.com/office/drawing/2014/main" id="{1D4C8973-DB5B-4067-A28E-E5AA5F281F1B}"/>
                  </a:ext>
                </a:extLst>
              </p:cNvPr>
              <p:cNvGrpSpPr/>
              <p:nvPr/>
            </p:nvGrpSpPr>
            <p:grpSpPr>
              <a:xfrm>
                <a:off x="-30479" y="22860"/>
                <a:ext cx="3394710" cy="6004560"/>
                <a:chOff x="-30479" y="22860"/>
                <a:chExt cx="3394710" cy="6004560"/>
              </a:xfrm>
            </p:grpSpPr>
            <p:grpSp>
              <p:nvGrpSpPr>
                <p:cNvPr id="56" name="Group 55">
                  <a:extLst>
                    <a:ext uri="{FF2B5EF4-FFF2-40B4-BE49-F238E27FC236}">
                      <a16:creationId xmlns:a16="http://schemas.microsoft.com/office/drawing/2014/main" id="{06B72059-B7FB-40FD-9099-C1D8488F84F6}"/>
                    </a:ext>
                  </a:extLst>
                </p:cNvPr>
                <p:cNvGrpSpPr/>
                <p:nvPr/>
              </p:nvGrpSpPr>
              <p:grpSpPr>
                <a:xfrm>
                  <a:off x="-30479" y="22860"/>
                  <a:ext cx="3394710" cy="6004560"/>
                  <a:chOff x="-30479" y="22860"/>
                  <a:chExt cx="3394710" cy="6004560"/>
                </a:xfrm>
              </p:grpSpPr>
              <p:sp>
                <p:nvSpPr>
                  <p:cNvPr id="58" name="Rectangle: Rounded Corners 59">
                    <a:extLst>
                      <a:ext uri="{FF2B5EF4-FFF2-40B4-BE49-F238E27FC236}">
                        <a16:creationId xmlns:a16="http://schemas.microsoft.com/office/drawing/2014/main" id="{53E9FC5A-0A74-4A25-BB7F-320E4AD1D105}"/>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42E23542-8FF7-45C6-9D6C-1E2A63F74384}"/>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7" name="Oval 56">
                  <a:extLst>
                    <a:ext uri="{FF2B5EF4-FFF2-40B4-BE49-F238E27FC236}">
                      <a16:creationId xmlns:a16="http://schemas.microsoft.com/office/drawing/2014/main" id="{11F31478-ABC0-4693-B3FB-125FA49C9FA6}"/>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5" name="Speech Bubble: Rectangle with Corners Rounded 56">
                <a:extLst>
                  <a:ext uri="{FF2B5EF4-FFF2-40B4-BE49-F238E27FC236}">
                    <a16:creationId xmlns:a16="http://schemas.microsoft.com/office/drawing/2014/main" id="{1C8F51CC-A6A1-4F57-8328-77AC5B33A1BE}"/>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3" name="TextBox 52">
              <a:extLst>
                <a:ext uri="{FF2B5EF4-FFF2-40B4-BE49-F238E27FC236}">
                  <a16:creationId xmlns:a16="http://schemas.microsoft.com/office/drawing/2014/main" id="{572E520A-FBAD-4279-A83B-E1CE96A56669}"/>
                </a:ext>
              </a:extLst>
            </p:cNvPr>
            <p:cNvSpPr txBox="1"/>
            <p:nvPr/>
          </p:nvSpPr>
          <p:spPr>
            <a:xfrm>
              <a:off x="4964788" y="2927150"/>
              <a:ext cx="1621459" cy="8637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7. [</a:t>
              </a:r>
              <a:r>
                <a:rPr lang="en-GB" sz="2000" b="1" dirty="0">
                  <a:solidFill>
                    <a:srgbClr val="1F4E79"/>
                  </a:solidFill>
                  <a:latin typeface="Century Gothic" panose="020B0502020202020204" pitchFamily="34" charset="0"/>
                </a:rPr>
                <a:t>All the dishes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sind</a:t>
              </a:r>
              <a:r>
                <a:rPr lang="en-GB" sz="2000" dirty="0">
                  <a:solidFill>
                    <a:srgbClr val="1F4E79"/>
                  </a:solidFill>
                  <a:latin typeface="Century Gothic" panose="020B0502020202020204" pitchFamily="34" charset="0"/>
                </a:rPr>
                <a:t> so </a:t>
              </a:r>
              <a:r>
                <a:rPr lang="en-GB" sz="2000" dirty="0" err="1">
                  <a:solidFill>
                    <a:srgbClr val="1F4E79"/>
                  </a:solidFill>
                  <a:latin typeface="Century Gothic" panose="020B0502020202020204" pitchFamily="34" charset="0"/>
                </a:rPr>
                <a:t>lecker</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0" name="Speech Bubble: Rectangle with Corners Rounded 56">
            <a:extLst>
              <a:ext uri="{FF2B5EF4-FFF2-40B4-BE49-F238E27FC236}">
                <a16:creationId xmlns:a16="http://schemas.microsoft.com/office/drawing/2014/main" id="{A3D2468B-0C30-40C2-8E57-EC372A933F89}"/>
              </a:ext>
            </a:extLst>
          </p:cNvPr>
          <p:cNvSpPr/>
          <p:nvPr/>
        </p:nvSpPr>
        <p:spPr>
          <a:xfrm>
            <a:off x="395770" y="3963428"/>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668A1219-4B96-44D5-8DF6-A4EC4DDA0197}"/>
              </a:ext>
            </a:extLst>
          </p:cNvPr>
          <p:cNvSpPr txBox="1"/>
          <p:nvPr/>
        </p:nvSpPr>
        <p:spPr>
          <a:xfrm>
            <a:off x="381475" y="4059975"/>
            <a:ext cx="2482943"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All the researchers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sagen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Lebkuchen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gesund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2" name="Speech Bubble: Rectangle with Corners Rounded 56">
            <a:extLst>
              <a:ext uri="{FF2B5EF4-FFF2-40B4-BE49-F238E27FC236}">
                <a16:creationId xmlns:a16="http://schemas.microsoft.com/office/drawing/2014/main" id="{7504A643-3F2F-4049-8ADF-C98781286623}"/>
              </a:ext>
            </a:extLst>
          </p:cNvPr>
          <p:cNvSpPr/>
          <p:nvPr/>
        </p:nvSpPr>
        <p:spPr>
          <a:xfrm>
            <a:off x="3448062"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3" name="TextBox 62">
            <a:extLst>
              <a:ext uri="{FF2B5EF4-FFF2-40B4-BE49-F238E27FC236}">
                <a16:creationId xmlns:a16="http://schemas.microsoft.com/office/drawing/2014/main" id="{A528B042-AF98-4DD3-A788-C4A525F900B8}"/>
              </a:ext>
            </a:extLst>
          </p:cNvPr>
          <p:cNvSpPr txBox="1"/>
          <p:nvPr/>
        </p:nvSpPr>
        <p:spPr>
          <a:xfrm>
            <a:off x="3529578" y="4195967"/>
            <a:ext cx="2105244"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möchte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 cake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probieren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4" name="Speech Bubble: Rectangle with Corners Rounded 56">
            <a:extLst>
              <a:ext uri="{FF2B5EF4-FFF2-40B4-BE49-F238E27FC236}">
                <a16:creationId xmlns:a16="http://schemas.microsoft.com/office/drawing/2014/main" id="{710E42AF-BD6E-4445-AE10-8E0DFEDF3DF5}"/>
              </a:ext>
            </a:extLst>
          </p:cNvPr>
          <p:cNvSpPr/>
          <p:nvPr/>
        </p:nvSpPr>
        <p:spPr>
          <a:xfrm>
            <a:off x="6447340"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55A503F7-499C-4F9F-813A-3921C36763EB}"/>
              </a:ext>
            </a:extLst>
          </p:cNvPr>
          <p:cNvSpPr txBox="1"/>
          <p:nvPr/>
        </p:nvSpPr>
        <p:spPr>
          <a:xfrm>
            <a:off x="6528856" y="4043868"/>
            <a:ext cx="2249494"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Which Glühwein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möchtest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genießen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6" name="Speech Bubble: Rectangle with Corners Rounded 56">
            <a:extLst>
              <a:ext uri="{FF2B5EF4-FFF2-40B4-BE49-F238E27FC236}">
                <a16:creationId xmlns:a16="http://schemas.microsoft.com/office/drawing/2014/main" id="{EF52D062-7D79-4A10-A82D-67EDFC068BCE}"/>
              </a:ext>
            </a:extLst>
          </p:cNvPr>
          <p:cNvSpPr/>
          <p:nvPr/>
        </p:nvSpPr>
        <p:spPr>
          <a:xfrm>
            <a:off x="9399272" y="3944651"/>
            <a:ext cx="2380676" cy="143226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D8D64D1D-71F1-4DD3-B12C-019D143FA749}"/>
              </a:ext>
            </a:extLst>
          </p:cNvPr>
          <p:cNvSpPr txBox="1"/>
          <p:nvPr/>
        </p:nvSpPr>
        <p:spPr>
          <a:xfrm>
            <a:off x="9468129" y="3996412"/>
            <a:ext cx="2319999"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This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punchfirm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 der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Nähe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von der </a:t>
            </a:r>
            <a:r>
              <a:rPr lang="en-GB" sz="2000" dirty="0">
                <a:solidFill>
                  <a:srgbClr val="1F4E79"/>
                </a:solidFill>
                <a:latin typeface="Century Gothic" panose="020B0502020202020204" pitchFamily="34" charset="0"/>
              </a:rPr>
              <a:t>Universität.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8" name="Speech Bubble: Rectangle with Corners Rounded 56">
            <a:extLst>
              <a:ext uri="{FF2B5EF4-FFF2-40B4-BE49-F238E27FC236}">
                <a16:creationId xmlns:a16="http://schemas.microsoft.com/office/drawing/2014/main" id="{EEAD0BF8-7C0F-4999-B7F1-911AB13470C9}"/>
              </a:ext>
            </a:extLst>
          </p:cNvPr>
          <p:cNvSpPr/>
          <p:nvPr/>
        </p:nvSpPr>
        <p:spPr>
          <a:xfrm>
            <a:off x="405191" y="1976717"/>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450A9C95-8301-45DC-9B9E-D4E7FA5A9134}"/>
              </a:ext>
            </a:extLst>
          </p:cNvPr>
          <p:cNvSpPr txBox="1"/>
          <p:nvPr/>
        </p:nvSpPr>
        <p:spPr>
          <a:xfrm>
            <a:off x="491764" y="2138853"/>
            <a:ext cx="2380676"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1.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Diesen</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Laden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ich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besuchen</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70" name="Speech Bubble: Rectangle with Corners Rounded 56">
            <a:extLst>
              <a:ext uri="{FF2B5EF4-FFF2-40B4-BE49-F238E27FC236}">
                <a16:creationId xmlns:a16="http://schemas.microsoft.com/office/drawing/2014/main" id="{82098D1B-40DB-4ACA-930A-410E62140A84}"/>
              </a:ext>
            </a:extLst>
          </p:cNvPr>
          <p:cNvSpPr/>
          <p:nvPr/>
        </p:nvSpPr>
        <p:spPr>
          <a:xfrm>
            <a:off x="385785" y="3951147"/>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Box 70">
            <a:extLst>
              <a:ext uri="{FF2B5EF4-FFF2-40B4-BE49-F238E27FC236}">
                <a16:creationId xmlns:a16="http://schemas.microsoft.com/office/drawing/2014/main" id="{3721BBEE-AD71-40ED-822E-8ED0E29D4178}"/>
              </a:ext>
            </a:extLst>
          </p:cNvPr>
          <p:cNvSpPr txBox="1"/>
          <p:nvPr/>
        </p:nvSpPr>
        <p:spPr>
          <a:xfrm>
            <a:off x="428878" y="3932294"/>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2.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Alle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Forscher</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sagen</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b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b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Lebkuchen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sind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gesund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72" name="Speech Bubble: Rectangle with Corners Rounded 56">
            <a:extLst>
              <a:ext uri="{FF2B5EF4-FFF2-40B4-BE49-F238E27FC236}">
                <a16:creationId xmlns:a16="http://schemas.microsoft.com/office/drawing/2014/main" id="{EE023A8F-EA5E-4D11-ABBF-48083FCE239D}"/>
              </a:ext>
            </a:extLst>
          </p:cNvPr>
          <p:cNvSpPr/>
          <p:nvPr/>
        </p:nvSpPr>
        <p:spPr>
          <a:xfrm>
            <a:off x="3415391" y="1877744"/>
            <a:ext cx="2380676" cy="1642948"/>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Box 72">
            <a:extLst>
              <a:ext uri="{FF2B5EF4-FFF2-40B4-BE49-F238E27FC236}">
                <a16:creationId xmlns:a16="http://schemas.microsoft.com/office/drawing/2014/main" id="{ECF9028C-3C37-4110-8A52-040C108B20A5}"/>
              </a:ext>
            </a:extLst>
          </p:cNvPr>
          <p:cNvSpPr txBox="1"/>
          <p:nvPr/>
        </p:nvSpPr>
        <p:spPr>
          <a:xfrm>
            <a:off x="3465087" y="1871690"/>
            <a:ext cx="2951717" cy="16312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3.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rPr>
              <a:t>Welche</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rPr>
              <a:t>Wissenschaftler</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rPr>
              <a:t>sagen</a:t>
            </a:r>
            <a:r>
              <a:rPr lang="en-GB" sz="2000" dirty="0">
                <a:solidFill>
                  <a:srgbClr val="E3EAFD"/>
                </a:solidFill>
                <a:latin typeface="Century Gothic" panose="020B0502020202020204" pitchFamily="34" charset="0"/>
              </a:rPr>
              <a:t>, es </a:t>
            </a:r>
            <a:r>
              <a:rPr lang="en-GB" sz="2000" dirty="0" err="1">
                <a:solidFill>
                  <a:srgbClr val="E3EAFD"/>
                </a:solidFill>
                <a:latin typeface="Century Gothic" panose="020B0502020202020204" pitchFamily="34" charset="0"/>
              </a:rPr>
              <a:t>gibt</a:t>
            </a:r>
            <a:r>
              <a:rPr lang="en-GB" sz="2000" dirty="0">
                <a:solidFill>
                  <a:srgbClr val="E3EAFD"/>
                </a:solidFill>
                <a:latin typeface="Century Gothic" panose="020B0502020202020204" pitchFamily="34" charset="0"/>
              </a:rPr>
              <a:t> </a:t>
            </a:r>
            <a:br>
              <a:rPr lang="en-GB" sz="2000" dirty="0">
                <a:solidFill>
                  <a:srgbClr val="E3EAFD"/>
                </a:solidFill>
                <a:latin typeface="Century Gothic" panose="020B0502020202020204" pitchFamily="34" charset="0"/>
              </a:rPr>
            </a:br>
            <a:r>
              <a:rPr lang="en-GB" sz="2000" dirty="0" err="1">
                <a:solidFill>
                  <a:srgbClr val="E3EAFD"/>
                </a:solidFill>
                <a:latin typeface="Century Gothic" panose="020B0502020202020204" pitchFamily="34" charset="0"/>
              </a:rPr>
              <a:t>Chemie</a:t>
            </a:r>
            <a:r>
              <a:rPr lang="en-GB" sz="2000" dirty="0">
                <a:solidFill>
                  <a:srgbClr val="E3EAFD"/>
                </a:solidFill>
                <a:latin typeface="Century Gothic" panose="020B0502020202020204" pitchFamily="34" charset="0"/>
              </a:rPr>
              <a:t> in Lebkuchen?</a:t>
            </a:r>
            <a:endPar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ndParaRPr>
          </a:p>
        </p:txBody>
      </p:sp>
      <p:sp>
        <p:nvSpPr>
          <p:cNvPr id="74" name="Speech Bubble: Rectangle with Corners Rounded 56">
            <a:extLst>
              <a:ext uri="{FF2B5EF4-FFF2-40B4-BE49-F238E27FC236}">
                <a16:creationId xmlns:a16="http://schemas.microsoft.com/office/drawing/2014/main" id="{F8890BB4-2CC5-435F-A986-084019951C85}"/>
              </a:ext>
            </a:extLst>
          </p:cNvPr>
          <p:cNvSpPr/>
          <p:nvPr/>
        </p:nvSpPr>
        <p:spPr>
          <a:xfrm>
            <a:off x="3449171" y="3941711"/>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2299126B-2DA8-4987-9BC8-F7DD23420A0E}"/>
              </a:ext>
            </a:extLst>
          </p:cNvPr>
          <p:cNvSpPr txBox="1"/>
          <p:nvPr/>
        </p:nvSpPr>
        <p:spPr>
          <a:xfrm>
            <a:off x="3483736" y="4074321"/>
            <a:ext cx="2660156"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4. </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Ich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jeden</a:t>
            </a:r>
            <a:r>
              <a:rPr kumimoji="0" lang="en-GB" sz="2200" b="1"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Kuchen </a:t>
            </a:r>
            <a:r>
              <a:rPr kumimoji="0" lang="en-GB" sz="22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probieren</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76" name="Speech Bubble: Rectangle with Corners Rounded 56">
            <a:extLst>
              <a:ext uri="{FF2B5EF4-FFF2-40B4-BE49-F238E27FC236}">
                <a16:creationId xmlns:a16="http://schemas.microsoft.com/office/drawing/2014/main" id="{08054775-7DC5-44ED-AFA1-FB3570478FBC}"/>
              </a:ext>
            </a:extLst>
          </p:cNvPr>
          <p:cNvSpPr/>
          <p:nvPr/>
        </p:nvSpPr>
        <p:spPr>
          <a:xfrm>
            <a:off x="6454743" y="1936845"/>
            <a:ext cx="2380676" cy="1603741"/>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60559DDF-0E6B-42C7-A540-F6384F276664}"/>
              </a:ext>
            </a:extLst>
          </p:cNvPr>
          <p:cNvSpPr txBox="1"/>
          <p:nvPr/>
        </p:nvSpPr>
        <p:spPr>
          <a:xfrm>
            <a:off x="6486552" y="1926853"/>
            <a:ext cx="2660156" cy="16312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5.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Jedes</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traditionelle</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Weihnachts-geschenk</a:t>
            </a:r>
            <a:r>
              <a:rPr kumimoji="0" lang="en-GB" sz="20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hier</a:t>
            </a:r>
            <a:r>
              <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ist</a:t>
            </a:r>
            <a:r>
              <a:rPr kumimoji="0" lang="en-GB" sz="20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a:t>
            </a:r>
            <a:r>
              <a:rPr kumimoji="0" lang="en-GB" sz="20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günstig</a:t>
            </a:r>
            <a:r>
              <a:rPr kumimoji="0" lang="en-GB" sz="20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0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78" name="Speech Bubble: Rectangle with Corners Rounded 56">
            <a:extLst>
              <a:ext uri="{FF2B5EF4-FFF2-40B4-BE49-F238E27FC236}">
                <a16:creationId xmlns:a16="http://schemas.microsoft.com/office/drawing/2014/main" id="{331D9528-ADCE-4AF7-9751-EC89F4B716C6}"/>
              </a:ext>
            </a:extLst>
          </p:cNvPr>
          <p:cNvSpPr/>
          <p:nvPr/>
        </p:nvSpPr>
        <p:spPr>
          <a:xfrm>
            <a:off x="6439472" y="3940264"/>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CB6F7C32-D696-42CA-801D-3A7D79BF5943}"/>
              </a:ext>
            </a:extLst>
          </p:cNvPr>
          <p:cNvSpPr txBox="1"/>
          <p:nvPr/>
        </p:nvSpPr>
        <p:spPr>
          <a:xfrm>
            <a:off x="6697123" y="3907260"/>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6.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Welchen</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Glühwein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möchtest</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 du </a:t>
            </a:r>
            <a:r>
              <a:rPr kumimoji="0" lang="en-GB" sz="2200" i="0" u="none" strike="noStrike" kern="1200" cap="none" spc="0" normalizeH="0" noProof="0" dirty="0" err="1">
                <a:ln>
                  <a:noFill/>
                </a:ln>
                <a:solidFill>
                  <a:srgbClr val="E3EAFD"/>
                </a:solidFill>
                <a:effectLst/>
                <a:uLnTx/>
                <a:uFillTx/>
                <a:latin typeface="Century Gothic" panose="020B0502020202020204" pitchFamily="34" charset="0"/>
                <a:ea typeface="+mn-ea"/>
                <a:cs typeface="+mn-cs"/>
              </a:rPr>
              <a:t>genießen</a:t>
            </a:r>
            <a:r>
              <a:rPr kumimoji="0" lang="en-GB" sz="2200" i="0" u="none" strike="noStrike" kern="1200" cap="none" spc="0" normalizeH="0" noProof="0" dirty="0">
                <a:ln>
                  <a:noFill/>
                </a:ln>
                <a:solidFill>
                  <a:srgbClr val="E3EAFD"/>
                </a:solidFill>
                <a:effectLst/>
                <a:uLnTx/>
                <a:uFillTx/>
                <a:latin typeface="Century Gothic" panose="020B0502020202020204" pitchFamily="34" charset="0"/>
                <a:ea typeface="+mn-ea"/>
                <a:cs typeface="+mn-cs"/>
              </a:rPr>
              <a: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80" name="Speech Bubble: Rectangle with Corners Rounded 56">
            <a:extLst>
              <a:ext uri="{FF2B5EF4-FFF2-40B4-BE49-F238E27FC236}">
                <a16:creationId xmlns:a16="http://schemas.microsoft.com/office/drawing/2014/main" id="{D1CCD421-1763-4690-976E-55F9F5BC5162}"/>
              </a:ext>
            </a:extLst>
          </p:cNvPr>
          <p:cNvSpPr/>
          <p:nvPr/>
        </p:nvSpPr>
        <p:spPr>
          <a:xfrm>
            <a:off x="9420111" y="1957734"/>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221BCBBA-F960-4883-B369-1A9936DD465A}"/>
              </a:ext>
            </a:extLst>
          </p:cNvPr>
          <p:cNvSpPr txBox="1"/>
          <p:nvPr/>
        </p:nvSpPr>
        <p:spPr>
          <a:xfrm>
            <a:off x="9531844" y="2227228"/>
            <a:ext cx="2660156"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7.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Alle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Gerichte</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sind</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so </a:t>
            </a:r>
            <a:r>
              <a:rPr kumimoji="0" lang="en-GB" sz="2200"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lecker</a:t>
            </a:r>
            <a:r>
              <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a:t>
            </a:r>
          </a:p>
        </p:txBody>
      </p:sp>
      <p:sp>
        <p:nvSpPr>
          <p:cNvPr id="82" name="Speech Bubble: Rectangle with Corners Rounded 56">
            <a:extLst>
              <a:ext uri="{FF2B5EF4-FFF2-40B4-BE49-F238E27FC236}">
                <a16:creationId xmlns:a16="http://schemas.microsoft.com/office/drawing/2014/main" id="{98000689-6B9B-4F89-913B-FD87E1E5F1A6}"/>
              </a:ext>
            </a:extLst>
          </p:cNvPr>
          <p:cNvSpPr/>
          <p:nvPr/>
        </p:nvSpPr>
        <p:spPr>
          <a:xfrm>
            <a:off x="9382446" y="3938296"/>
            <a:ext cx="2380676" cy="1432267"/>
          </a:xfrm>
          <a:prstGeom prst="wedgeRoundRectCallout">
            <a:avLst>
              <a:gd name="adj1" fmla="val 34002"/>
              <a:gd name="adj2" fmla="val 7032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14EE854-A94D-4370-AEB5-84F88EA966BC}"/>
              </a:ext>
            </a:extLst>
          </p:cNvPr>
          <p:cNvSpPr txBox="1"/>
          <p:nvPr/>
        </p:nvSpPr>
        <p:spPr>
          <a:xfrm>
            <a:off x="9404724" y="3909363"/>
            <a:ext cx="2660156"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b="1" dirty="0">
                <a:solidFill>
                  <a:srgbClr val="E3EAFD"/>
                </a:solidFill>
                <a:latin typeface="Century Gothic" panose="020B0502020202020204" pitchFamily="34" charset="0"/>
              </a:rPr>
              <a:t>8</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Dieser </a:t>
            </a:r>
            <a:r>
              <a:rPr kumimoji="0" lang="en-GB" sz="2200" b="1" i="0" u="none" strike="noStrike" kern="1200" cap="none" spc="0" normalizeH="0" baseline="0" noProof="0" dirty="0" err="1">
                <a:ln>
                  <a:noFill/>
                </a:ln>
                <a:solidFill>
                  <a:srgbClr val="E3EAFD"/>
                </a:solidFill>
                <a:effectLst/>
                <a:uLnTx/>
                <a:uFillTx/>
                <a:latin typeface="Century Gothic" panose="020B0502020202020204" pitchFamily="34" charset="0"/>
                <a:ea typeface="+mn-ea"/>
                <a:cs typeface="+mn-cs"/>
              </a:rPr>
              <a:t>Punschbetrieb</a:t>
            </a:r>
            <a:r>
              <a:rPr kumimoji="0" lang="en-GB" sz="2200" b="1"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rPr>
              <a:t> </a:t>
            </a:r>
            <a:r>
              <a:rPr lang="en-GB" sz="2200" dirty="0" err="1">
                <a:solidFill>
                  <a:srgbClr val="E3EAFD"/>
                </a:solidFill>
                <a:latin typeface="Century Gothic" panose="020B0502020202020204" pitchFamily="34" charset="0"/>
              </a:rPr>
              <a:t>ist</a:t>
            </a:r>
            <a:r>
              <a:rPr lang="en-GB" sz="2200" dirty="0">
                <a:solidFill>
                  <a:srgbClr val="E3EAFD"/>
                </a:solidFill>
                <a:latin typeface="Century Gothic" panose="020B0502020202020204" pitchFamily="34" charset="0"/>
              </a:rPr>
              <a:t> in der </a:t>
            </a:r>
            <a:r>
              <a:rPr lang="en-GB" sz="2200" dirty="0" err="1">
                <a:solidFill>
                  <a:srgbClr val="E3EAFD"/>
                </a:solidFill>
                <a:latin typeface="Century Gothic" panose="020B0502020202020204" pitchFamily="34" charset="0"/>
              </a:rPr>
              <a:t>Nähe</a:t>
            </a:r>
            <a:r>
              <a:rPr lang="en-GB" sz="2200" dirty="0">
                <a:solidFill>
                  <a:srgbClr val="E3EAFD"/>
                </a:solidFill>
                <a:latin typeface="Century Gothic" panose="020B0502020202020204" pitchFamily="34" charset="0"/>
              </a:rPr>
              <a:t> von der Universität.</a:t>
            </a:r>
            <a:endParaRPr kumimoji="0" lang="en-GB" sz="2200" i="0" u="none" strike="noStrike" kern="1200" cap="none" spc="0" normalizeH="0" baseline="0" noProof="0" dirty="0">
              <a:ln>
                <a:noFill/>
              </a:ln>
              <a:solidFill>
                <a:srgbClr val="E3EAFD"/>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10537528" y="226912"/>
            <a:ext cx="1514032" cy="441185"/>
          </a:xfrm>
        </p:spPr>
        <p:txBody>
          <a:bodyPr>
            <a:normAutofit/>
          </a:bodyPr>
          <a:lstStyle/>
          <a:p>
            <a:r>
              <a:rPr lang="en-GB" sz="2000" b="1" dirty="0" err="1">
                <a:solidFill>
                  <a:schemeClr val="bg1"/>
                </a:solidFill>
              </a:rPr>
              <a:t>schreiben</a:t>
            </a:r>
            <a:endParaRPr lang="en-GB" sz="2000" b="1" dirty="0">
              <a:solidFill>
                <a:schemeClr val="bg1"/>
              </a:solidFill>
            </a:endParaRPr>
          </a:p>
        </p:txBody>
      </p:sp>
    </p:spTree>
    <p:extLst>
      <p:ext uri="{BB962C8B-B14F-4D97-AF65-F5344CB8AC3E}">
        <p14:creationId xmlns:p14="http://schemas.microsoft.com/office/powerpoint/2010/main" val="9237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animBg="1"/>
      <p:bldP spid="71" grpId="0"/>
      <p:bldP spid="72" grpId="0" animBg="1"/>
      <p:bldP spid="73" grpId="0"/>
      <p:bldP spid="74" grpId="0" animBg="1"/>
      <p:bldP spid="75" grpId="0"/>
      <p:bldP spid="76" grpId="0" animBg="1"/>
      <p:bldP spid="77" grpId="0"/>
      <p:bldP spid="78" grpId="0" animBg="1"/>
      <p:bldP spid="79" grpId="0"/>
      <p:bldP spid="80" grpId="0" animBg="1"/>
      <p:bldP spid="81" grpId="0"/>
      <p:bldP spid="82" grpId="0" animBg="1"/>
      <p:bldP spid="8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4218" y="2396146"/>
            <a:ext cx="7540977" cy="1485422"/>
          </a:xfrm>
        </p:spPr>
        <p:txBody>
          <a:bodyPr>
            <a:normAutofit/>
          </a:bodyPr>
          <a:lstStyle/>
          <a:p>
            <a:pPr algn="l"/>
            <a:r>
              <a:rPr lang="en-GB" sz="4000" b="1" dirty="0">
                <a:solidFill>
                  <a:prstClr val="white"/>
                </a:solidFill>
              </a:rPr>
              <a:t>Auf </a:t>
            </a:r>
            <a:r>
              <a:rPr lang="en-GB" sz="4000" b="1" dirty="0" err="1">
                <a:solidFill>
                  <a:prstClr val="white"/>
                </a:solidFill>
              </a:rPr>
              <a:t>dem</a:t>
            </a:r>
            <a:r>
              <a:rPr lang="en-GB" sz="4000" b="1" dirty="0">
                <a:solidFill>
                  <a:prstClr val="white"/>
                </a:solidFill>
              </a:rPr>
              <a:t> </a:t>
            </a:r>
            <a:r>
              <a:rPr lang="en-GB" sz="4000" b="1" dirty="0" err="1">
                <a:solidFill>
                  <a:prstClr val="white"/>
                </a:solidFill>
              </a:rPr>
              <a:t>Markt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36426" y="3015543"/>
            <a:ext cx="8237876" cy="571756"/>
          </a:xfrm>
        </p:spPr>
        <p:txBody>
          <a:bodyPr>
            <a:normAutofit fontScale="92500"/>
          </a:bodyPr>
          <a:lstStyle/>
          <a:p>
            <a:pPr algn="l"/>
            <a:r>
              <a:rPr lang="en-GB" sz="3200" dirty="0">
                <a:solidFill>
                  <a:prstClr val="white"/>
                </a:solidFill>
              </a:rPr>
              <a:t>Using </a:t>
            </a:r>
            <a:r>
              <a:rPr lang="en-GB" sz="3200" i="1" dirty="0" err="1">
                <a:solidFill>
                  <a:prstClr val="white"/>
                </a:solidFill>
              </a:rPr>
              <a:t>möchte</a:t>
            </a:r>
            <a:r>
              <a:rPr lang="en-GB" sz="3200" i="1" dirty="0">
                <a:solidFill>
                  <a:prstClr val="white"/>
                </a:solidFill>
              </a:rPr>
              <a:t>(n) to say what you would like</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1 - Lesson 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Subtitle 6">
            <a:extLst>
              <a:ext uri="{FF2B5EF4-FFF2-40B4-BE49-F238E27FC236}">
                <a16:creationId xmlns:a16="http://schemas.microsoft.com/office/drawing/2014/main" id="{2D438FA5-2CAB-4E24-9AEE-607776023B37}"/>
              </a:ext>
            </a:extLst>
          </p:cNvPr>
          <p:cNvSpPr txBox="1">
            <a:spLocks/>
          </p:cNvSpPr>
          <p:nvPr/>
        </p:nvSpPr>
        <p:spPr>
          <a:xfrm>
            <a:off x="51502" y="3550924"/>
            <a:ext cx="337061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[b]</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5935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17.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TextBox 18">
            <a:extLst>
              <a:ext uri="{FF2B5EF4-FFF2-40B4-BE49-F238E27FC236}">
                <a16:creationId xmlns:a16="http://schemas.microsoft.com/office/drawing/2014/main" id="{40DB178D-8A40-4F70-9FDD-B492F140EE3F}"/>
              </a:ext>
            </a:extLst>
          </p:cNvPr>
          <p:cNvSpPr txBox="1"/>
          <p:nvPr/>
        </p:nvSpPr>
        <p:spPr>
          <a:xfrm>
            <a:off x="1284573" y="2650638"/>
            <a:ext cx="4535905" cy="646331"/>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3E8447EF-1CF4-4DA5-A68A-6CC671EEDEC3}"/>
              </a:ext>
            </a:extLst>
          </p:cNvPr>
          <p:cNvSpPr txBox="1"/>
          <p:nvPr/>
        </p:nvSpPr>
        <p:spPr>
          <a:xfrm>
            <a:off x="1263315" y="3376026"/>
            <a:ext cx="80921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fond of you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love you (non-romantic)</a:t>
            </a:r>
          </a:p>
        </p:txBody>
      </p:sp>
      <p:pic>
        <p:nvPicPr>
          <p:cNvPr id="21" name="Picture 20" descr="A picture containing invertebrate, mollusk, cowrie&#10;&#10;Description automatically generated">
            <a:extLst>
              <a:ext uri="{FF2B5EF4-FFF2-40B4-BE49-F238E27FC236}">
                <a16:creationId xmlns:a16="http://schemas.microsoft.com/office/drawing/2014/main" id="{2B7C61B1-9D60-46AE-B704-FDE67B51545E}"/>
              </a:ext>
            </a:extLst>
          </p:cNvPr>
          <p:cNvPicPr>
            <a:picLocks noChangeAspect="1"/>
          </p:cNvPicPr>
          <p:nvPr/>
        </p:nvPicPr>
        <p:blipFill>
          <a:blip r:embed="rId6" cstate="print">
            <a:clrChange>
              <a:clrFrom>
                <a:srgbClr val="070709"/>
              </a:clrFrom>
              <a:clrTo>
                <a:srgbClr val="070709">
                  <a:alpha val="0"/>
                </a:srgbClr>
              </a:clrTo>
            </a:clrChange>
            <a:extLst>
              <a:ext uri="{28A0092B-C50C-407E-A947-70E740481C1C}">
                <a14:useLocalDpi xmlns:a14="http://schemas.microsoft.com/office/drawing/2010/main" val="0"/>
              </a:ext>
            </a:extLst>
          </a:blip>
          <a:stretch>
            <a:fillRect/>
          </a:stretch>
        </p:blipFill>
        <p:spPr>
          <a:xfrm>
            <a:off x="5561623" y="2253283"/>
            <a:ext cx="4251119" cy="3188339"/>
          </a:xfrm>
          <a:prstGeom prst="rect">
            <a:avLst/>
          </a:prstGeom>
        </p:spPr>
      </p:pic>
      <p:sp>
        <p:nvSpPr>
          <p:cNvPr id="22" name="Speech Bubble: Rectangle with Corners Rounded 21">
            <a:extLst>
              <a:ext uri="{FF2B5EF4-FFF2-40B4-BE49-F238E27FC236}">
                <a16:creationId xmlns:a16="http://schemas.microsoft.com/office/drawing/2014/main" id="{9302294E-5C0E-4FD6-8830-E3EC55C75CE7}"/>
              </a:ext>
            </a:extLst>
          </p:cNvPr>
          <p:cNvSpPr/>
          <p:nvPr/>
        </p:nvSpPr>
        <p:spPr>
          <a:xfrm>
            <a:off x="3235814" y="4452273"/>
            <a:ext cx="3183269" cy="1576874"/>
          </a:xfrm>
          <a:prstGeom prst="wedgeRoundRectCallout">
            <a:avLst>
              <a:gd name="adj1" fmla="val 69043"/>
              <a:gd name="adj2" fmla="val -3014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Man </a:t>
            </a:r>
            <a:r>
              <a:rPr lang="en-GB" sz="2000" dirty="0" err="1"/>
              <a:t>sagt</a:t>
            </a:r>
            <a:r>
              <a:rPr lang="en-GB" sz="2000" dirty="0"/>
              <a:t> es oft so: </a:t>
            </a:r>
            <a:br>
              <a:rPr lang="en-GB" sz="2000" dirty="0"/>
            </a:br>
            <a:r>
              <a:rPr lang="en-GB" sz="2000" i="1" dirty="0"/>
              <a:t>Ich </a:t>
            </a:r>
            <a:r>
              <a:rPr lang="en-GB" sz="2000" b="1" i="1" dirty="0" err="1"/>
              <a:t>hab</a:t>
            </a:r>
            <a:r>
              <a:rPr lang="en-GB" sz="2000" i="1" dirty="0"/>
              <a:t> dich </a:t>
            </a:r>
            <a:r>
              <a:rPr lang="en-GB" sz="2000" i="1" dirty="0" err="1"/>
              <a:t>lieb</a:t>
            </a:r>
            <a:r>
              <a:rPr lang="en-GB" sz="2000" i="1" dirty="0"/>
              <a:t>.</a:t>
            </a:r>
            <a:br>
              <a:rPr lang="en-GB" sz="2000" i="1" dirty="0"/>
            </a:br>
            <a:r>
              <a:rPr lang="en-GB" sz="2000" i="1" dirty="0"/>
              <a:t>Wie </a:t>
            </a:r>
            <a:r>
              <a:rPr lang="en-GB" sz="2000" i="1" dirty="0" err="1"/>
              <a:t>spricht</a:t>
            </a:r>
            <a:r>
              <a:rPr lang="en-GB" sz="2000" i="1" dirty="0"/>
              <a:t> man ‘</a:t>
            </a:r>
            <a:r>
              <a:rPr lang="en-GB" sz="2000" b="1" i="1" dirty="0" err="1"/>
              <a:t>hab</a:t>
            </a:r>
            <a:r>
              <a:rPr lang="en-GB" sz="2000" i="1" dirty="0"/>
              <a:t>’ </a:t>
            </a:r>
            <a:r>
              <a:rPr lang="en-GB" sz="2000" i="1" dirty="0" err="1"/>
              <a:t>aus</a:t>
            </a:r>
            <a:r>
              <a:rPr lang="en-GB" sz="2000" i="1" dirty="0"/>
              <a:t>?</a:t>
            </a:r>
            <a:endParaRPr lang="en-GB" sz="2000" b="1" i="1" dirty="0"/>
          </a:p>
        </p:txBody>
      </p:sp>
    </p:spTree>
    <p:extLst>
      <p:ext uri="{BB962C8B-B14F-4D97-AF65-F5344CB8AC3E}">
        <p14:creationId xmlns:p14="http://schemas.microsoft.com/office/powerpoint/2010/main" val="397917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18.wav"/>
            </a:hlinkClick>
            <a:extLst>
              <a:ext uri="{FF2B5EF4-FFF2-40B4-BE49-F238E27FC236}">
                <a16:creationId xmlns:a16="http://schemas.microsoft.com/office/drawing/2014/main" id="{0776F354-C0AF-4F4C-8738-D0FE1BF67289}"/>
              </a:ext>
            </a:extLst>
          </p:cNvPr>
          <p:cNvSpPr/>
          <p:nvPr/>
        </p:nvSpPr>
        <p:spPr>
          <a:xfrm>
            <a:off x="650826" y="36686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195612" y="3524430"/>
            <a:ext cx="8608230" cy="1200329"/>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Dieses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hübsch</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bleiben</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wir</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gerne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darin</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House, Cabin, Casita, Rural, Holiday, Wooden House">
            <a:extLst>
              <a:ext uri="{FF2B5EF4-FFF2-40B4-BE49-F238E27FC236}">
                <a16:creationId xmlns:a16="http://schemas.microsoft.com/office/drawing/2014/main" id="{1591150B-8C5E-4473-B368-F4157DF5FB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6317" y="1428919"/>
            <a:ext cx="3866819" cy="19334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11103564-1392-4446-ACF8-DE7559F29856}"/>
              </a:ext>
            </a:extLst>
          </p:cNvPr>
          <p:cNvSpPr/>
          <p:nvPr/>
        </p:nvSpPr>
        <p:spPr>
          <a:xfrm>
            <a:off x="7101175" y="5466466"/>
            <a:ext cx="2501251" cy="765877"/>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2000" dirty="0">
                <a:solidFill>
                  <a:schemeClr val="bg1"/>
                </a:solidFill>
              </a:rPr>
            </a:br>
            <a:r>
              <a:rPr lang="en-GB" sz="2000" dirty="0" err="1"/>
              <a:t>hübsch</a:t>
            </a:r>
            <a:r>
              <a:rPr lang="en-GB" sz="2000" dirty="0"/>
              <a:t> </a:t>
            </a:r>
            <a:r>
              <a:rPr lang="en-GB" sz="2000" dirty="0">
                <a:solidFill>
                  <a:schemeClr val="bg1"/>
                </a:solidFill>
              </a:rPr>
              <a:t>– pretty</a:t>
            </a:r>
            <a:endParaRPr lang="en-GB" sz="2000" dirty="0"/>
          </a:p>
          <a:p>
            <a:pPr algn="ctr"/>
            <a:r>
              <a:rPr lang="en-GB" sz="2000" dirty="0"/>
              <a:t> </a:t>
            </a:r>
            <a:endParaRPr lang="en-GB" sz="2000" b="1" dirty="0"/>
          </a:p>
        </p:txBody>
      </p:sp>
      <p:sp>
        <p:nvSpPr>
          <p:cNvPr id="21" name="TextBox 20">
            <a:extLst>
              <a:ext uri="{FF2B5EF4-FFF2-40B4-BE49-F238E27FC236}">
                <a16:creationId xmlns:a16="http://schemas.microsoft.com/office/drawing/2014/main" id="{1EBCE398-8CD5-44E4-8444-B1F39DE3A5E1}"/>
              </a:ext>
            </a:extLst>
          </p:cNvPr>
          <p:cNvSpPr txBox="1"/>
          <p:nvPr/>
        </p:nvSpPr>
        <p:spPr>
          <a:xfrm>
            <a:off x="1132035" y="4886860"/>
            <a:ext cx="80921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This building is pretty. Therefore, we like staying inside it.</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15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19.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479576" y="1860619"/>
            <a:ext cx="6169523" cy="2862322"/>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Beethovens</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Grab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Wien. Beethoven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Bernhardiner</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r>
              <a:rPr lang="en-US" sz="3600" dirty="0">
                <a:solidFill>
                  <a:srgbClr val="4472C4">
                    <a:lumMod val="50000"/>
                  </a:srgbClr>
                </a:solidFill>
                <a:latin typeface="Century Gothic" panose="020F0302020204030204"/>
              </a:rPr>
              <a:t>! 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Komponist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Schubert und Brahms. </a:t>
            </a:r>
          </a:p>
        </p:txBody>
      </p:sp>
      <p:pic>
        <p:nvPicPr>
          <p:cNvPr id="2050" name="Picture 2" descr="Beethoven, Classics, Composer, Europe, Famous, Music">
            <a:extLst>
              <a:ext uri="{FF2B5EF4-FFF2-40B4-BE49-F238E27FC236}">
                <a16:creationId xmlns:a16="http://schemas.microsoft.com/office/drawing/2014/main" id="{C8A5DD2C-E8F8-4350-9B1E-64677551A5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1354" y="3305360"/>
            <a:ext cx="1172962" cy="17061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g, Animal, Pet, Rescue, Saint Bernard, St Bernard">
            <a:extLst>
              <a:ext uri="{FF2B5EF4-FFF2-40B4-BE49-F238E27FC236}">
                <a16:creationId xmlns:a16="http://schemas.microsoft.com/office/drawing/2014/main" id="{B89CC2FF-7AC9-42BF-B3A6-DADDC31222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7895" y="1731000"/>
            <a:ext cx="1172962" cy="14217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een checkmark">
            <a:extLst>
              <a:ext uri="{FF2B5EF4-FFF2-40B4-BE49-F238E27FC236}">
                <a16:creationId xmlns:a16="http://schemas.microsoft.com/office/drawing/2014/main" id="{9C1E71A2-805F-4B05-A74C-C4D62F5AC3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2856" y="3928520"/>
            <a:ext cx="866101" cy="902189"/>
          </a:xfrm>
          <a:prstGeom prst="rect">
            <a:avLst/>
          </a:prstGeom>
        </p:spPr>
      </p:pic>
      <p:pic>
        <p:nvPicPr>
          <p:cNvPr id="2054" name="Picture 6" descr="Abort, Delete, No, Cancel, Locked, Blocked, Prohibited">
            <a:extLst>
              <a:ext uri="{FF2B5EF4-FFF2-40B4-BE49-F238E27FC236}">
                <a16:creationId xmlns:a16="http://schemas.microsoft.com/office/drawing/2014/main" id="{4F405D52-1FAD-422B-ACAD-B0134D7906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1699" y="2244238"/>
            <a:ext cx="866101" cy="866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tes, Note, Music, Sheet Music, Musical, Sound, Tune">
            <a:extLst>
              <a:ext uri="{FF2B5EF4-FFF2-40B4-BE49-F238E27FC236}">
                <a16:creationId xmlns:a16="http://schemas.microsoft.com/office/drawing/2014/main" id="{8B438DBF-29C9-4099-9ABB-AB73A0E412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3048" y="4881852"/>
            <a:ext cx="1813367" cy="9066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adstone, Cemetery, Grave, Graveyard, Death, Memorial">
            <a:extLst>
              <a:ext uri="{FF2B5EF4-FFF2-40B4-BE49-F238E27FC236}">
                <a16:creationId xmlns:a16="http://schemas.microsoft.com/office/drawing/2014/main" id="{9BFA9F6D-D099-420A-B4A9-AE71CB0EDA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6192" y="4063880"/>
            <a:ext cx="1118573" cy="1318122"/>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with Corners Rounded 24">
            <a:extLst>
              <a:ext uri="{FF2B5EF4-FFF2-40B4-BE49-F238E27FC236}">
                <a16:creationId xmlns:a16="http://schemas.microsoft.com/office/drawing/2014/main" id="{6C6392F2-19EF-44FF-8C95-A184D00A543C}"/>
              </a:ext>
            </a:extLst>
          </p:cNvPr>
          <p:cNvSpPr/>
          <p:nvPr/>
        </p:nvSpPr>
        <p:spPr>
          <a:xfrm>
            <a:off x="3178057" y="920420"/>
            <a:ext cx="6408700" cy="765877"/>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2000" dirty="0">
                <a:solidFill>
                  <a:schemeClr val="bg1"/>
                </a:solidFill>
              </a:rPr>
            </a:br>
            <a:r>
              <a:rPr lang="en-GB" sz="2000" dirty="0"/>
              <a:t>der Grab </a:t>
            </a:r>
            <a:r>
              <a:rPr lang="en-GB" sz="2000" dirty="0">
                <a:solidFill>
                  <a:schemeClr val="bg1"/>
                </a:solidFill>
              </a:rPr>
              <a:t>– grave | </a:t>
            </a:r>
            <a:r>
              <a:rPr lang="en-GB" sz="2000" dirty="0" err="1">
                <a:solidFill>
                  <a:schemeClr val="bg1"/>
                </a:solidFill>
              </a:rPr>
              <a:t>Bernardiner</a:t>
            </a:r>
            <a:r>
              <a:rPr lang="en-GB" sz="2000" dirty="0">
                <a:solidFill>
                  <a:schemeClr val="bg1"/>
                </a:solidFill>
              </a:rPr>
              <a:t> </a:t>
            </a:r>
            <a:r>
              <a:rPr lang="en-GB" sz="2000" dirty="0"/>
              <a:t> </a:t>
            </a:r>
            <a:r>
              <a:rPr lang="en-GB" sz="2000" dirty="0">
                <a:solidFill>
                  <a:schemeClr val="bg1"/>
                </a:solidFill>
              </a:rPr>
              <a:t>– St. Bernard </a:t>
            </a:r>
            <a:br>
              <a:rPr lang="en-GB" sz="2000" dirty="0">
                <a:solidFill>
                  <a:schemeClr val="bg1"/>
                </a:solidFill>
              </a:rPr>
            </a:br>
            <a:r>
              <a:rPr lang="en-GB" sz="2000" dirty="0"/>
              <a:t> der </a:t>
            </a:r>
            <a:r>
              <a:rPr lang="en-GB" sz="2000" dirty="0" err="1"/>
              <a:t>Komponist</a:t>
            </a:r>
            <a:r>
              <a:rPr lang="en-GB" sz="2000" dirty="0">
                <a:solidFill>
                  <a:schemeClr val="bg1"/>
                </a:solidFill>
              </a:rPr>
              <a:t> – composer</a:t>
            </a:r>
            <a:endParaRPr lang="en-GB" sz="2000" dirty="0"/>
          </a:p>
          <a:p>
            <a:pPr algn="ctr"/>
            <a:r>
              <a:rPr lang="en-GB" sz="2000" dirty="0"/>
              <a:t> </a:t>
            </a:r>
            <a:endParaRPr lang="en-GB" sz="2000" b="1" dirty="0"/>
          </a:p>
        </p:txBody>
      </p:sp>
      <p:sp>
        <p:nvSpPr>
          <p:cNvPr id="26" name="TextBox 25">
            <a:extLst>
              <a:ext uri="{FF2B5EF4-FFF2-40B4-BE49-F238E27FC236}">
                <a16:creationId xmlns:a16="http://schemas.microsoft.com/office/drawing/2014/main" id="{756DC68F-EA7F-4ABD-BE92-C916B800C133}"/>
              </a:ext>
            </a:extLst>
          </p:cNvPr>
          <p:cNvSpPr txBox="1"/>
          <p:nvPr/>
        </p:nvSpPr>
        <p:spPr>
          <a:xfrm>
            <a:off x="635962" y="4875529"/>
            <a:ext cx="80921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Beethoven’s grave is in Vienna.</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Beethoven is not a St. Bernard dog.</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He is a composer, like Schubert and Brahms.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178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When the German [b] comes before a vowel, it sounds like English [b] and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02726" y="1841075"/>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[b] is the final sound in the word</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or comes before a consonant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it sounds like [p]</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54394" y="2510488"/>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sp>
        <p:nvSpPr>
          <p:cNvPr id="36" name="TextBox 35">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Kor</a:t>
            </a:r>
            <a:r>
              <a:rPr lang="en-GB" sz="2800" b="1" dirty="0">
                <a:solidFill>
                  <a:srgbClr val="4472C4">
                    <a:lumMod val="50000"/>
                  </a:srgbClr>
                </a:solidFill>
                <a:latin typeface="Century Gothic" panose="020F0302020204030204"/>
              </a:rPr>
              <a:t>b</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Kör</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A picture containing container&#10;&#10;Description automatically generated">
            <a:extLst>
              <a:ext uri="{FF2B5EF4-FFF2-40B4-BE49-F238E27FC236}">
                <a16:creationId xmlns:a16="http://schemas.microsoft.com/office/drawing/2014/main" id="{BBA223C1-7495-4C46-836F-0D48C7B0D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216" y="3123870"/>
            <a:ext cx="3307578" cy="2767512"/>
          </a:xfrm>
          <a:prstGeom prst="rect">
            <a:avLst/>
          </a:prstGeom>
        </p:spPr>
      </p:pic>
      <p:pic>
        <p:nvPicPr>
          <p:cNvPr id="14" name="Picture 13" descr="A picture containing container&#10;&#10;Description automatically generated">
            <a:extLst>
              <a:ext uri="{FF2B5EF4-FFF2-40B4-BE49-F238E27FC236}">
                <a16:creationId xmlns:a16="http://schemas.microsoft.com/office/drawing/2014/main" id="{68E9CCFA-9011-487A-B5B8-16B4750A8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351" y="3097641"/>
            <a:ext cx="3307578" cy="2767512"/>
          </a:xfrm>
          <a:prstGeom prst="rect">
            <a:avLst/>
          </a:prstGeom>
        </p:spPr>
      </p:pic>
      <p:pic>
        <p:nvPicPr>
          <p:cNvPr id="15" name="Picture 14" descr="A picture containing container&#10;&#10;Description automatically generated">
            <a:extLst>
              <a:ext uri="{FF2B5EF4-FFF2-40B4-BE49-F238E27FC236}">
                <a16:creationId xmlns:a16="http://schemas.microsoft.com/office/drawing/2014/main" id="{8A872A28-46FB-47AB-8D34-D8B0D146AE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5329" y="3233763"/>
            <a:ext cx="3307578" cy="2767512"/>
          </a:xfrm>
          <a:prstGeom prst="rect">
            <a:avLst/>
          </a:prstGeom>
        </p:spPr>
      </p:pic>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20.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284573" y="2314937"/>
            <a:ext cx="6632511" cy="1754326"/>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Lieblingsweihnachtslied</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die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Lichter</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brennen</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Speech Bubble: Rectangle with Corners Rounded 21">
            <a:extLst>
              <a:ext uri="{FF2B5EF4-FFF2-40B4-BE49-F238E27FC236}">
                <a16:creationId xmlns:a16="http://schemas.microsoft.com/office/drawing/2014/main" id="{07F1938B-2442-42A8-833D-6F1BF3806862}"/>
              </a:ext>
            </a:extLst>
          </p:cNvPr>
          <p:cNvSpPr/>
          <p:nvPr/>
        </p:nvSpPr>
        <p:spPr>
          <a:xfrm>
            <a:off x="6331832" y="917733"/>
            <a:ext cx="3745089" cy="1278937"/>
          </a:xfrm>
          <a:prstGeom prst="wedgeRoundRectCallout">
            <a:avLst>
              <a:gd name="adj1" fmla="val -26133"/>
              <a:gd name="adj2" fmla="val 11216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Old style German language sometimes has an added ‘e’ where there is none in modern usage. </a:t>
            </a:r>
            <a:endParaRPr lang="en-GB" sz="2000" b="1" i="1" dirty="0"/>
          </a:p>
        </p:txBody>
      </p:sp>
      <p:pic>
        <p:nvPicPr>
          <p:cNvPr id="3074" name="Picture 2" descr="Christmas Tree, Presents, Christmas, Xmas, Gifts">
            <a:extLst>
              <a:ext uri="{FF2B5EF4-FFF2-40B4-BE49-F238E27FC236}">
                <a16:creationId xmlns:a16="http://schemas.microsoft.com/office/drawing/2014/main" id="{A19EC257-7F49-4521-A55F-E27095800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176" y="2419763"/>
            <a:ext cx="2026904" cy="30467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DC4D7D1-D130-468F-93E2-76500C03FCCC}"/>
              </a:ext>
            </a:extLst>
          </p:cNvPr>
          <p:cNvSpPr txBox="1"/>
          <p:nvPr/>
        </p:nvSpPr>
        <p:spPr>
          <a:xfrm>
            <a:off x="751978" y="4187530"/>
            <a:ext cx="66325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My </a:t>
            </a:r>
            <a:r>
              <a:rPr lang="en-US" sz="2800" i="1" dirty="0" err="1">
                <a:solidFill>
                  <a:srgbClr val="4472C4">
                    <a:lumMod val="50000"/>
                  </a:srgbClr>
                </a:solidFill>
                <a:latin typeface="Century Gothic" panose="020F0302020204030204"/>
              </a:rPr>
              <a:t>favourite</a:t>
            </a:r>
            <a:r>
              <a:rPr lang="en-US" sz="2800" i="1" dirty="0">
                <a:solidFill>
                  <a:srgbClr val="4472C4">
                    <a:lumMod val="50000"/>
                  </a:srgbClr>
                </a:solidFill>
                <a:latin typeface="Century Gothic" panose="020F0302020204030204"/>
              </a:rPr>
              <a:t> Christmas carol is </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“On the Christmas tree the lights are burning”.</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60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2"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21.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362275" y="1271339"/>
            <a:ext cx="4535905" cy="3046988"/>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möchte diese braunen Körbe nicht, denn sie sind zu grob. Diese anderen beiden daneben sind hübscher.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descr="A picture containing container&#10;&#10;Description automatically generated">
            <a:extLst>
              <a:ext uri="{FF2B5EF4-FFF2-40B4-BE49-F238E27FC236}">
                <a16:creationId xmlns:a16="http://schemas.microsoft.com/office/drawing/2014/main" id="{768B2090-B7FE-44CA-B76C-A81890046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502161"/>
            <a:ext cx="1961737" cy="1641422"/>
          </a:xfrm>
          <a:prstGeom prst="rect">
            <a:avLst/>
          </a:prstGeom>
        </p:spPr>
      </p:pic>
      <p:pic>
        <p:nvPicPr>
          <p:cNvPr id="23" name="Picture 22" descr="A picture containing container&#10;&#10;Description automatically generated">
            <a:extLst>
              <a:ext uri="{FF2B5EF4-FFF2-40B4-BE49-F238E27FC236}">
                <a16:creationId xmlns:a16="http://schemas.microsoft.com/office/drawing/2014/main" id="{A6D0AF41-7A1E-44D8-971D-7EDDBC9FAD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3210" y="2271531"/>
            <a:ext cx="2084457" cy="1744104"/>
          </a:xfrm>
          <a:prstGeom prst="rect">
            <a:avLst/>
          </a:prstGeom>
        </p:spPr>
      </p:pic>
      <p:pic>
        <p:nvPicPr>
          <p:cNvPr id="24" name="Picture 6" descr="Abort, Delete, No, Cancel, Locked, Blocked, Prohibited">
            <a:extLst>
              <a:ext uri="{FF2B5EF4-FFF2-40B4-BE49-F238E27FC236}">
                <a16:creationId xmlns:a16="http://schemas.microsoft.com/office/drawing/2014/main" id="{2EE98068-1C03-4990-93AB-B08BDD957D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6295" y="2105099"/>
            <a:ext cx="1737405" cy="17374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sket, Bow, Gift, Easter, Holiday, Ribbon, Brown">
            <a:extLst>
              <a:ext uri="{FF2B5EF4-FFF2-40B4-BE49-F238E27FC236}">
                <a16:creationId xmlns:a16="http://schemas.microsoft.com/office/drawing/2014/main" id="{E66A9596-809C-48C8-9F08-F2C4D5367D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2080" y="4373259"/>
            <a:ext cx="1333320" cy="1635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sket, Bow, Gift, Easter, Holiday, Ribbon, Brown">
            <a:extLst>
              <a:ext uri="{FF2B5EF4-FFF2-40B4-BE49-F238E27FC236}">
                <a16:creationId xmlns:a16="http://schemas.microsoft.com/office/drawing/2014/main" id="{542F3F8E-ABB0-4F61-889C-919AC09DCA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95018" y="4638188"/>
            <a:ext cx="1261323" cy="15471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een checkmark">
            <a:extLst>
              <a:ext uri="{FF2B5EF4-FFF2-40B4-BE49-F238E27FC236}">
                <a16:creationId xmlns:a16="http://schemas.microsoft.com/office/drawing/2014/main" id="{52A931A2-92C2-4270-AFFF-7AD9CE0087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7110" y="4675256"/>
            <a:ext cx="1261322" cy="1313878"/>
          </a:xfrm>
          <a:prstGeom prst="rect">
            <a:avLst/>
          </a:prstGeom>
        </p:spPr>
      </p:pic>
      <p:sp>
        <p:nvSpPr>
          <p:cNvPr id="26" name="TextBox 25">
            <a:extLst>
              <a:ext uri="{FF2B5EF4-FFF2-40B4-BE49-F238E27FC236}">
                <a16:creationId xmlns:a16="http://schemas.microsoft.com/office/drawing/2014/main" id="{18318CBF-AE80-4FC5-A4E5-A1BAFD6EDA5F}"/>
              </a:ext>
            </a:extLst>
          </p:cNvPr>
          <p:cNvSpPr txBox="1"/>
          <p:nvPr/>
        </p:nvSpPr>
        <p:spPr>
          <a:xfrm>
            <a:off x="865779" y="4424254"/>
            <a:ext cx="628474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I wouldn’t like these brown baskets, because they are too rough. </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These other two next to them are prettier.</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38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2" descr="Candle, Flame, Fire, Heat, Light">
            <a:extLst>
              <a:ext uri="{FF2B5EF4-FFF2-40B4-BE49-F238E27FC236}">
                <a16:creationId xmlns:a16="http://schemas.microsoft.com/office/drawing/2014/main" id="{7B8C3DC6-441A-46BC-8397-A40E138EB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470" y="1630028"/>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6" name="9.1.2.1 Slide 22.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26001" y="1794997"/>
            <a:ext cx="4535905" cy="255454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Siebzig gelbe Kerzen! Besonders beliebt zu Weihnachten – aber auch zu Geburtstagen.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122" name="Picture 2" descr="Candle, Flame, Fire, Heat, Light">
            <a:extLst>
              <a:ext uri="{FF2B5EF4-FFF2-40B4-BE49-F238E27FC236}">
                <a16:creationId xmlns:a16="http://schemas.microsoft.com/office/drawing/2014/main" id="{8C73D61F-0EAC-4412-AD97-BE42EBCAE6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694" y="1840375"/>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ndle, Flame, Fire, Heat, Light">
            <a:extLst>
              <a:ext uri="{FF2B5EF4-FFF2-40B4-BE49-F238E27FC236}">
                <a16:creationId xmlns:a16="http://schemas.microsoft.com/office/drawing/2014/main" id="{56B27072-3168-4D60-9FBD-4913C15E04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265" y="201995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ndle, Flame, Fire, Heat, Light">
            <a:extLst>
              <a:ext uri="{FF2B5EF4-FFF2-40B4-BE49-F238E27FC236}">
                <a16:creationId xmlns:a16="http://schemas.microsoft.com/office/drawing/2014/main" id="{A625E9A3-0B5B-4E2D-AD4A-A6B29E0E19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1624" y="2228119"/>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ndle, Flame, Fire, Heat, Light">
            <a:extLst>
              <a:ext uri="{FF2B5EF4-FFF2-40B4-BE49-F238E27FC236}">
                <a16:creationId xmlns:a16="http://schemas.microsoft.com/office/drawing/2014/main" id="{5DD2F0D9-6D2D-4978-A73F-354E6388AE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5374" y="2350447"/>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ndle, Flame, Fire, Heat, Light">
            <a:extLst>
              <a:ext uri="{FF2B5EF4-FFF2-40B4-BE49-F238E27FC236}">
                <a16:creationId xmlns:a16="http://schemas.microsoft.com/office/drawing/2014/main" id="{BCDFBFEA-1570-4053-A12F-7C57C53DFD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470" y="252725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ndle, Flame, Fire, Heat, Light">
            <a:extLst>
              <a:ext uri="{FF2B5EF4-FFF2-40B4-BE49-F238E27FC236}">
                <a16:creationId xmlns:a16="http://schemas.microsoft.com/office/drawing/2014/main" id="{A15DFE74-1E2C-4BD5-BB57-DA7E20DB27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8138" y="193884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ndle, Flame, Fire, Heat, Light">
            <a:extLst>
              <a:ext uri="{FF2B5EF4-FFF2-40B4-BE49-F238E27FC236}">
                <a16:creationId xmlns:a16="http://schemas.microsoft.com/office/drawing/2014/main" id="{E5BC0664-D976-4BF8-9099-CD63518A6F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243" y="268529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ndle, Flame, Fire, Heat, Light">
            <a:extLst>
              <a:ext uri="{FF2B5EF4-FFF2-40B4-BE49-F238E27FC236}">
                <a16:creationId xmlns:a16="http://schemas.microsoft.com/office/drawing/2014/main" id="{28D373E0-BAB5-4492-A9DA-5F2D754191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652" y="229557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andle, Flame, Fire, Heat, Light">
            <a:extLst>
              <a:ext uri="{FF2B5EF4-FFF2-40B4-BE49-F238E27FC236}">
                <a16:creationId xmlns:a16="http://schemas.microsoft.com/office/drawing/2014/main" id="{4960CE7D-3B74-49C7-9F33-37A19CF1BC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9399" y="278220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andle, Flame, Fire, Heat, Light">
            <a:extLst>
              <a:ext uri="{FF2B5EF4-FFF2-40B4-BE49-F238E27FC236}">
                <a16:creationId xmlns:a16="http://schemas.microsoft.com/office/drawing/2014/main" id="{0BAC636E-5605-4387-89FF-B790A902A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441" y="283287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andle, Flame, Fire, Heat, Light">
            <a:extLst>
              <a:ext uri="{FF2B5EF4-FFF2-40B4-BE49-F238E27FC236}">
                <a16:creationId xmlns:a16="http://schemas.microsoft.com/office/drawing/2014/main" id="{81035FBE-C282-4D06-BDCF-1C63CD827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7559" y="3024566"/>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ndle, Flame, Fire, Heat, Light">
            <a:extLst>
              <a:ext uri="{FF2B5EF4-FFF2-40B4-BE49-F238E27FC236}">
                <a16:creationId xmlns:a16="http://schemas.microsoft.com/office/drawing/2014/main" id="{CEF32511-2682-4D78-A471-BCB5F01224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6598" y="299095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andle, Flame, Fire, Heat, Light">
            <a:extLst>
              <a:ext uri="{FF2B5EF4-FFF2-40B4-BE49-F238E27FC236}">
                <a16:creationId xmlns:a16="http://schemas.microsoft.com/office/drawing/2014/main" id="{ACB067CC-2C11-43F6-BE6C-87E4635060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1933" y="2228119"/>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ndle, Flame, Fire, Heat, Light">
            <a:extLst>
              <a:ext uri="{FF2B5EF4-FFF2-40B4-BE49-F238E27FC236}">
                <a16:creationId xmlns:a16="http://schemas.microsoft.com/office/drawing/2014/main" id="{B7C3443F-560B-404C-99A6-F606E5003C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143" y="160186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andle, Flame, Fire, Heat, Light">
            <a:extLst>
              <a:ext uri="{FF2B5EF4-FFF2-40B4-BE49-F238E27FC236}">
                <a16:creationId xmlns:a16="http://schemas.microsoft.com/office/drawing/2014/main" id="{8FAF3304-BBA3-4CA1-A861-3097CC7B1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1579" y="159909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andle, Flame, Fire, Heat, Light">
            <a:extLst>
              <a:ext uri="{FF2B5EF4-FFF2-40B4-BE49-F238E27FC236}">
                <a16:creationId xmlns:a16="http://schemas.microsoft.com/office/drawing/2014/main" id="{FC06D5ED-B61E-4E8A-B9FA-B2EB782D6A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0801" y="138009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andle, Flame, Fire, Heat, Light">
            <a:extLst>
              <a:ext uri="{FF2B5EF4-FFF2-40B4-BE49-F238E27FC236}">
                <a16:creationId xmlns:a16="http://schemas.microsoft.com/office/drawing/2014/main" id="{123923FB-5185-41B7-8F36-76C52EDBC3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3659" y="219953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andle, Flame, Fire, Heat, Light">
            <a:extLst>
              <a:ext uri="{FF2B5EF4-FFF2-40B4-BE49-F238E27FC236}">
                <a16:creationId xmlns:a16="http://schemas.microsoft.com/office/drawing/2014/main" id="{86453638-8AED-4BE4-A15B-17326A5454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5837" y="193884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andle, Flame, Fire, Heat, Light">
            <a:extLst>
              <a:ext uri="{FF2B5EF4-FFF2-40B4-BE49-F238E27FC236}">
                <a16:creationId xmlns:a16="http://schemas.microsoft.com/office/drawing/2014/main" id="{3A204971-026C-43AE-ACB0-6E296E33EC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5537" y="2582626"/>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andle, Flame, Fire, Heat, Light">
            <a:extLst>
              <a:ext uri="{FF2B5EF4-FFF2-40B4-BE49-F238E27FC236}">
                <a16:creationId xmlns:a16="http://schemas.microsoft.com/office/drawing/2014/main" id="{CCCED0B8-FA28-475D-B510-66470CD923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5740" y="3162802"/>
            <a:ext cx="566714" cy="11334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D8F1B13-1329-4C99-B247-8BD5A6DAB5EA}"/>
              </a:ext>
            </a:extLst>
          </p:cNvPr>
          <p:cNvSpPr txBox="1"/>
          <p:nvPr/>
        </p:nvSpPr>
        <p:spPr>
          <a:xfrm>
            <a:off x="7514391" y="4204906"/>
            <a:ext cx="877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x 70</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124" name="Picture 4" descr="Birthday, Cake, Celebration, Food, Party, Sweet, Candle">
            <a:extLst>
              <a:ext uri="{FF2B5EF4-FFF2-40B4-BE49-F238E27FC236}">
                <a16:creationId xmlns:a16="http://schemas.microsoft.com/office/drawing/2014/main" id="{0AFBC068-4DB9-4073-9E80-BC6EE92D6D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8584" y="4692741"/>
            <a:ext cx="1588485" cy="14296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4A33E6D2-DE65-452D-BCFB-ACE39682E7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6167" y="2383048"/>
            <a:ext cx="807443" cy="841087"/>
          </a:xfrm>
          <a:prstGeom prst="rect">
            <a:avLst/>
          </a:prstGeom>
        </p:spPr>
      </p:pic>
      <p:pic>
        <p:nvPicPr>
          <p:cNvPr id="46" name="Picture 45" descr="green checkmark">
            <a:extLst>
              <a:ext uri="{FF2B5EF4-FFF2-40B4-BE49-F238E27FC236}">
                <a16:creationId xmlns:a16="http://schemas.microsoft.com/office/drawing/2014/main" id="{EF2A3C28-4069-4C1D-B502-EEB73CB423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6360" y="4684667"/>
            <a:ext cx="763073" cy="794868"/>
          </a:xfrm>
          <a:prstGeom prst="rect">
            <a:avLst/>
          </a:prstGeom>
        </p:spPr>
      </p:pic>
      <p:sp>
        <p:nvSpPr>
          <p:cNvPr id="43" name="TextBox 42">
            <a:extLst>
              <a:ext uri="{FF2B5EF4-FFF2-40B4-BE49-F238E27FC236}">
                <a16:creationId xmlns:a16="http://schemas.microsoft.com/office/drawing/2014/main" id="{DA1AED7F-8A9C-41AB-9B7F-33184CD888E2}"/>
              </a:ext>
            </a:extLst>
          </p:cNvPr>
          <p:cNvSpPr txBox="1"/>
          <p:nvPr/>
        </p:nvSpPr>
        <p:spPr>
          <a:xfrm>
            <a:off x="1474949" y="4470134"/>
            <a:ext cx="52320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Seventy yellow candles!</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Particularly popular at Christmas – but also on birthdays.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60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23.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38471" y="2050146"/>
            <a:ext cx="4535905" cy="2062103"/>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deutsche Eiche ist als Nationalbaum von Deutschland bekannt und beliebt.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6" name="Picture 2" descr="Oak, Tree, Summer, Branches, Leaves, Trunk, Mature">
            <a:extLst>
              <a:ext uri="{FF2B5EF4-FFF2-40B4-BE49-F238E27FC236}">
                <a16:creationId xmlns:a16="http://schemas.microsoft.com/office/drawing/2014/main" id="{693D365A-C6B2-46C9-8283-5C63B25227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8751" y="1332884"/>
            <a:ext cx="2903318" cy="25743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32CBDA6-6A5E-4C50-8B6D-A84CDA1758CF}"/>
              </a:ext>
            </a:extLst>
          </p:cNvPr>
          <p:cNvSpPr txBox="1"/>
          <p:nvPr/>
        </p:nvSpPr>
        <p:spPr>
          <a:xfrm>
            <a:off x="1474949" y="4470134"/>
            <a:ext cx="52320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The German oak is known and loved as the national tree of Germany.</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61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rPr>
              <a:t>Phonetik</a:t>
            </a:r>
            <a:r>
              <a:rPr lang="en-GB" sz="34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24.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17804" y="1283708"/>
            <a:ext cx="5020666" cy="255454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Innerhalb des Barbetriebs beobachtet man besonders ab sieben Uhr abends viele Besucher.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70" name="Picture 2" descr="Restaurant, Asia, Taiwan, Bar, Furniture">
            <a:extLst>
              <a:ext uri="{FF2B5EF4-FFF2-40B4-BE49-F238E27FC236}">
                <a16:creationId xmlns:a16="http://schemas.microsoft.com/office/drawing/2014/main" id="{A5344442-055B-4BE3-8C53-B7A9A4401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3305" y="961167"/>
            <a:ext cx="3332911" cy="34727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5FC49C8-7664-48D4-8FC5-19E82389B184}"/>
              </a:ext>
            </a:extLst>
          </p:cNvPr>
          <p:cNvSpPr txBox="1"/>
          <p:nvPr/>
        </p:nvSpPr>
        <p:spPr>
          <a:xfrm>
            <a:off x="6593305" y="4507808"/>
            <a:ext cx="34678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sieben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es </a:t>
            </a:r>
            <a:r>
              <a:rPr lang="en-US" sz="2400" dirty="0" err="1">
                <a:solidFill>
                  <a:srgbClr val="4472C4">
                    <a:lumMod val="50000"/>
                  </a:srgbClr>
                </a:solidFill>
                <a:latin typeface="Century Gothic" panose="020F0302020204030204"/>
              </a:rPr>
              <a:t>absolut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nicht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belebt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D0C8198-2760-4DB0-9FA0-C489C82A28E8}"/>
              </a:ext>
            </a:extLst>
          </p:cNvPr>
          <p:cNvSpPr txBox="1"/>
          <p:nvPr/>
        </p:nvSpPr>
        <p:spPr>
          <a:xfrm>
            <a:off x="1306406" y="4066715"/>
            <a:ext cx="52320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Inside the bar (business) you see lots of visitors particularly from 7 p.m. onwards.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9CDBD1A-5875-49FD-975D-F5FDA36DD62B}"/>
              </a:ext>
            </a:extLst>
          </p:cNvPr>
          <p:cNvSpPr txBox="1"/>
          <p:nvPr/>
        </p:nvSpPr>
        <p:spPr>
          <a:xfrm>
            <a:off x="6648140" y="5382333"/>
            <a:ext cx="2856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Before seven o’clock, it isn’t busy at all!</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0395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4320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Synonyme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60668" y="1234998"/>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Synonym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F29E86C7-DAD2-4C27-A16D-0E39A57B92FC}"/>
              </a:ext>
            </a:extLst>
          </p:cNvPr>
          <p:cNvSpPr txBox="1"/>
          <p:nvPr/>
        </p:nvSpPr>
        <p:spPr>
          <a:xfrm>
            <a:off x="197316" y="2691001"/>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152E83B-4A68-4B2E-A03C-D6569A8B82AD}"/>
              </a:ext>
            </a:extLst>
          </p:cNvPr>
          <p:cNvSpPr txBox="1"/>
          <p:nvPr/>
        </p:nvSpPr>
        <p:spPr>
          <a:xfrm>
            <a:off x="197316" y="401205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8903425-CFC1-42F1-BE79-0CBEBCF1DD61}"/>
              </a:ext>
            </a:extLst>
          </p:cNvPr>
          <p:cNvSpPr txBox="1"/>
          <p:nvPr/>
        </p:nvSpPr>
        <p:spPr>
          <a:xfrm>
            <a:off x="197316" y="537442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e 6">
            <a:extLst>
              <a:ext uri="{FF2B5EF4-FFF2-40B4-BE49-F238E27FC236}">
                <a16:creationId xmlns:a16="http://schemas.microsoft.com/office/drawing/2014/main" id="{3932C292-0627-4216-8323-353BA6897711}"/>
              </a:ext>
            </a:extLst>
          </p:cNvPr>
          <p:cNvGraphicFramePr>
            <a:graphicFrameLocks noGrp="1"/>
          </p:cNvGraphicFramePr>
          <p:nvPr>
            <p:extLst>
              <p:ext uri="{D42A27DB-BD31-4B8C-83A1-F6EECF244321}">
                <p14:modId xmlns:p14="http://schemas.microsoft.com/office/powerpoint/2010/main" val="121753590"/>
              </p:ext>
            </p:extLst>
          </p:nvPr>
        </p:nvGraphicFramePr>
        <p:xfrm>
          <a:off x="823964" y="2515170"/>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en-GB" sz="2400" b="1" dirty="0">
                          <a:solidFill>
                            <a:schemeClr val="accent5">
                              <a:lumMod val="50000"/>
                            </a:schemeClr>
                          </a:solidFill>
                        </a:rPr>
                        <a:t>der </a:t>
                      </a:r>
                      <a:r>
                        <a:rPr lang="en-GB" sz="2400" b="1" dirty="0" err="1">
                          <a:solidFill>
                            <a:schemeClr val="accent5">
                              <a:lumMod val="50000"/>
                            </a:schemeClr>
                          </a:solidFill>
                        </a:rPr>
                        <a:t>Betrieb</a:t>
                      </a:r>
                      <a:endParaRPr lang="fr-FR" sz="2400" b="1" dirty="0">
                        <a:solidFill>
                          <a:schemeClr val="accent5">
                            <a:lumMod val="50000"/>
                          </a:schemeClr>
                        </a:solidFill>
                      </a:endParaRPr>
                    </a:p>
                  </a:txBody>
                  <a:tcPr anchor="ctr"/>
                </a:tc>
                <a:tc rowSpan="2">
                  <a:txBody>
                    <a:bodyPr/>
                    <a:lstStyle/>
                    <a:p>
                      <a:r>
                        <a:rPr lang="en-GB" sz="2400" b="0" dirty="0">
                          <a:solidFill>
                            <a:schemeClr val="accent5">
                              <a:lumMod val="50000"/>
                            </a:schemeClr>
                          </a:solidFill>
                        </a:rPr>
                        <a:t>business, company</a:t>
                      </a:r>
                      <a:endParaRPr lang="fr-FR" sz="240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die </a:t>
                      </a:r>
                      <a:r>
                        <a:rPr lang="en-GB" sz="2400" dirty="0" err="1">
                          <a:solidFill>
                            <a:schemeClr val="accent5">
                              <a:lumMod val="50000"/>
                            </a:schemeClr>
                          </a:solidFill>
                        </a:rPr>
                        <a:t>Firma</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1" name="Rectangle 10">
            <a:extLst>
              <a:ext uri="{FF2B5EF4-FFF2-40B4-BE49-F238E27FC236}">
                <a16:creationId xmlns:a16="http://schemas.microsoft.com/office/drawing/2014/main" id="{C514A9E8-1CB0-469D-A115-58DE15A93EF5}"/>
              </a:ext>
            </a:extLst>
          </p:cNvPr>
          <p:cNvSpPr/>
          <p:nvPr/>
        </p:nvSpPr>
        <p:spPr>
          <a:xfrm>
            <a:off x="823964" y="2568834"/>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CD12EC6C-D11A-4A5D-8C22-0669A38B66DF}"/>
              </a:ext>
            </a:extLst>
          </p:cNvPr>
          <p:cNvSpPr/>
          <p:nvPr/>
        </p:nvSpPr>
        <p:spPr>
          <a:xfrm>
            <a:off x="3075878" y="2565132"/>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4" name="Table 6">
            <a:extLst>
              <a:ext uri="{FF2B5EF4-FFF2-40B4-BE49-F238E27FC236}">
                <a16:creationId xmlns:a16="http://schemas.microsoft.com/office/drawing/2014/main" id="{80E0F927-CFBA-4CC8-B2AD-04868B7D7C46}"/>
              </a:ext>
            </a:extLst>
          </p:cNvPr>
          <p:cNvGraphicFramePr>
            <a:graphicFrameLocks noGrp="1"/>
          </p:cNvGraphicFramePr>
          <p:nvPr>
            <p:extLst>
              <p:ext uri="{D42A27DB-BD31-4B8C-83A1-F6EECF244321}">
                <p14:modId xmlns:p14="http://schemas.microsoft.com/office/powerpoint/2010/main" val="2506114094"/>
              </p:ext>
            </p:extLst>
          </p:nvPr>
        </p:nvGraphicFramePr>
        <p:xfrm>
          <a:off x="823964" y="3877606"/>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günstig</a:t>
                      </a:r>
                      <a:endParaRPr lang="fr-FR" sz="2400" b="1" dirty="0">
                        <a:solidFill>
                          <a:schemeClr val="accent5">
                            <a:lumMod val="50000"/>
                          </a:schemeClr>
                        </a:solidFill>
                      </a:endParaRPr>
                    </a:p>
                  </a:txBody>
                  <a:tcPr anchor="ctr"/>
                </a:tc>
                <a:tc rowSpan="2">
                  <a:txBody>
                    <a:bodyPr/>
                    <a:lstStyle/>
                    <a:p>
                      <a:r>
                        <a:rPr lang="fr-FR" sz="2400" b="0" dirty="0">
                          <a:solidFill>
                            <a:schemeClr val="accent5">
                              <a:lumMod val="50000"/>
                            </a:schemeClr>
                          </a:solidFill>
                        </a:rPr>
                        <a:t>cheap</a:t>
                      </a:r>
                    </a:p>
                  </a:txBody>
                  <a:tcPr anchor="ctr"/>
                </a:tc>
                <a:extLst>
                  <a:ext uri="{0D108BD9-81ED-4DB2-BD59-A6C34878D82A}">
                    <a16:rowId xmlns:a16="http://schemas.microsoft.com/office/drawing/2014/main" val="3121856592"/>
                  </a:ext>
                </a:extLst>
              </a:tr>
              <a:tr h="0">
                <a:tc>
                  <a:txBody>
                    <a:bodyPr/>
                    <a:lstStyle/>
                    <a:p>
                      <a:r>
                        <a:rPr lang="fr-FR" sz="2400" dirty="0">
                          <a:solidFill>
                            <a:schemeClr val="accent5">
                              <a:lumMod val="50000"/>
                            </a:schemeClr>
                          </a:solidFill>
                        </a:rPr>
                        <a:t>billig</a:t>
                      </a: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5" name="Rectangle 14">
            <a:extLst>
              <a:ext uri="{FF2B5EF4-FFF2-40B4-BE49-F238E27FC236}">
                <a16:creationId xmlns:a16="http://schemas.microsoft.com/office/drawing/2014/main" id="{78920627-8223-4F76-9B35-643F3B60497A}"/>
              </a:ext>
            </a:extLst>
          </p:cNvPr>
          <p:cNvSpPr/>
          <p:nvPr/>
        </p:nvSpPr>
        <p:spPr>
          <a:xfrm>
            <a:off x="878443" y="3922166"/>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768FFEB7-4526-4756-A848-09DB6FBC3772}"/>
              </a:ext>
            </a:extLst>
          </p:cNvPr>
          <p:cNvSpPr/>
          <p:nvPr/>
        </p:nvSpPr>
        <p:spPr>
          <a:xfrm>
            <a:off x="3057150" y="3894440"/>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7" name="Table 6">
            <a:extLst>
              <a:ext uri="{FF2B5EF4-FFF2-40B4-BE49-F238E27FC236}">
                <a16:creationId xmlns:a16="http://schemas.microsoft.com/office/drawing/2014/main" id="{4B07039B-240C-4408-B228-11364FD2A13B}"/>
              </a:ext>
            </a:extLst>
          </p:cNvPr>
          <p:cNvGraphicFramePr>
            <a:graphicFrameLocks noGrp="1"/>
          </p:cNvGraphicFramePr>
          <p:nvPr>
            <p:extLst>
              <p:ext uri="{D42A27DB-BD31-4B8C-83A1-F6EECF244321}">
                <p14:modId xmlns:p14="http://schemas.microsoft.com/office/powerpoint/2010/main" val="4131634748"/>
              </p:ext>
            </p:extLst>
          </p:nvPr>
        </p:nvGraphicFramePr>
        <p:xfrm>
          <a:off x="823964" y="5240042"/>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a:solidFill>
                            <a:schemeClr val="accent5">
                              <a:lumMod val="50000"/>
                            </a:schemeClr>
                          </a:solidFill>
                        </a:rPr>
                        <a:t>der Laden</a:t>
                      </a:r>
                    </a:p>
                  </a:txBody>
                  <a:tcPr anchor="ctr"/>
                </a:tc>
                <a:tc rowSpan="2">
                  <a:txBody>
                    <a:bodyPr/>
                    <a:lstStyle/>
                    <a:p>
                      <a:r>
                        <a:rPr lang="fr-FR" sz="2400" b="0" dirty="0">
                          <a:solidFill>
                            <a:schemeClr val="accent5">
                              <a:lumMod val="50000"/>
                            </a:schemeClr>
                          </a:solidFill>
                        </a:rPr>
                        <a:t>shop</a:t>
                      </a:r>
                    </a:p>
                  </a:txBody>
                  <a:tcPr anchor="ctr"/>
                </a:tc>
                <a:extLst>
                  <a:ext uri="{0D108BD9-81ED-4DB2-BD59-A6C34878D82A}">
                    <a16:rowId xmlns:a16="http://schemas.microsoft.com/office/drawing/2014/main" val="3121856592"/>
                  </a:ext>
                </a:extLst>
              </a:tr>
              <a:tr h="0">
                <a:tc>
                  <a:txBody>
                    <a:bodyPr/>
                    <a:lstStyle/>
                    <a:p>
                      <a:r>
                        <a:rPr lang="fr-FR" sz="2400" dirty="0" err="1">
                          <a:solidFill>
                            <a:schemeClr val="accent5">
                              <a:lumMod val="50000"/>
                            </a:schemeClr>
                          </a:solidFill>
                        </a:rPr>
                        <a:t>das</a:t>
                      </a:r>
                      <a:r>
                        <a:rPr lang="fr-FR" sz="2400" dirty="0">
                          <a:solidFill>
                            <a:schemeClr val="accent5">
                              <a:lumMod val="50000"/>
                            </a:schemeClr>
                          </a:solidFill>
                        </a:rPr>
                        <a:t> </a:t>
                      </a:r>
                      <a:r>
                        <a:rPr lang="fr-FR" sz="2400" dirty="0" err="1">
                          <a:solidFill>
                            <a:schemeClr val="accent5">
                              <a:lumMod val="50000"/>
                            </a:schemeClr>
                          </a:solidFill>
                        </a:rPr>
                        <a:t>Geschäft</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8" name="Rectangle 17">
            <a:extLst>
              <a:ext uri="{FF2B5EF4-FFF2-40B4-BE49-F238E27FC236}">
                <a16:creationId xmlns:a16="http://schemas.microsoft.com/office/drawing/2014/main" id="{0D98733B-8C60-405D-956D-992108015587}"/>
              </a:ext>
            </a:extLst>
          </p:cNvPr>
          <p:cNvSpPr/>
          <p:nvPr/>
        </p:nvSpPr>
        <p:spPr>
          <a:xfrm>
            <a:off x="919569" y="5295919"/>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400FA1A0-E295-42C5-81F1-03A67E2D4B4F}"/>
              </a:ext>
            </a:extLst>
          </p:cNvPr>
          <p:cNvSpPr/>
          <p:nvPr/>
        </p:nvSpPr>
        <p:spPr>
          <a:xfrm>
            <a:off x="3098276" y="5240042"/>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83C080A-3822-4DCF-B689-E0BDD0BBAB3A}"/>
              </a:ext>
            </a:extLst>
          </p:cNvPr>
          <p:cNvSpPr txBox="1"/>
          <p:nvPr/>
        </p:nvSpPr>
        <p:spPr>
          <a:xfrm>
            <a:off x="6320210" y="263730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50A68F0-F126-4893-AC01-0CDC6D3B4CA3}"/>
              </a:ext>
            </a:extLst>
          </p:cNvPr>
          <p:cNvSpPr txBox="1"/>
          <p:nvPr/>
        </p:nvSpPr>
        <p:spPr>
          <a:xfrm>
            <a:off x="6320210" y="3958360"/>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CA622CAD-13A6-4F2A-8B2B-73050869ADEE}"/>
              </a:ext>
            </a:extLst>
          </p:cNvPr>
          <p:cNvSpPr txBox="1"/>
          <p:nvPr/>
        </p:nvSpPr>
        <p:spPr>
          <a:xfrm>
            <a:off x="6320210" y="5320726"/>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3" name="Table 6">
            <a:extLst>
              <a:ext uri="{FF2B5EF4-FFF2-40B4-BE49-F238E27FC236}">
                <a16:creationId xmlns:a16="http://schemas.microsoft.com/office/drawing/2014/main" id="{0662F7FB-4D4E-40D3-A721-7822A3E14CEF}"/>
              </a:ext>
            </a:extLst>
          </p:cNvPr>
          <p:cNvGraphicFramePr>
            <a:graphicFrameLocks noGrp="1"/>
          </p:cNvGraphicFramePr>
          <p:nvPr>
            <p:extLst>
              <p:ext uri="{D42A27DB-BD31-4B8C-83A1-F6EECF244321}">
                <p14:modId xmlns:p14="http://schemas.microsoft.com/office/powerpoint/2010/main" val="3858944222"/>
              </p:ext>
            </p:extLst>
          </p:nvPr>
        </p:nvGraphicFramePr>
        <p:xfrm>
          <a:off x="6946858" y="2461473"/>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probieren</a:t>
                      </a:r>
                      <a:endParaRPr lang="fr-FR" sz="2400" b="1" dirty="0">
                        <a:solidFill>
                          <a:schemeClr val="accent5">
                            <a:lumMod val="50000"/>
                          </a:schemeClr>
                        </a:solidFill>
                      </a:endParaRPr>
                    </a:p>
                  </a:txBody>
                  <a:tcPr anchor="ctr"/>
                </a:tc>
                <a:tc rowSpan="2">
                  <a:txBody>
                    <a:bodyPr/>
                    <a:lstStyle/>
                    <a:p>
                      <a:r>
                        <a:rPr lang="fr-FR" sz="2400" b="0" dirty="0">
                          <a:solidFill>
                            <a:schemeClr val="accent5">
                              <a:lumMod val="50000"/>
                            </a:schemeClr>
                          </a:solidFill>
                        </a:rPr>
                        <a:t>to </a:t>
                      </a:r>
                      <a:r>
                        <a:rPr lang="fr-FR" sz="2400" b="0" dirty="0" err="1">
                          <a:solidFill>
                            <a:schemeClr val="accent5">
                              <a:lumMod val="50000"/>
                            </a:schemeClr>
                          </a:solidFill>
                        </a:rPr>
                        <a:t>try</a:t>
                      </a:r>
                      <a:r>
                        <a:rPr lang="fr-FR" sz="2400" b="0" dirty="0">
                          <a:solidFill>
                            <a:schemeClr val="accent5">
                              <a:lumMod val="50000"/>
                            </a:schemeClr>
                          </a:solidFill>
                        </a:rPr>
                        <a:t>, </a:t>
                      </a:r>
                      <a:r>
                        <a:rPr lang="fr-FR" sz="2400" b="0" dirty="0" err="1">
                          <a:solidFill>
                            <a:schemeClr val="accent5">
                              <a:lumMod val="50000"/>
                            </a:schemeClr>
                          </a:solidFill>
                        </a:rPr>
                        <a:t>trying</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fr-FR" sz="2400" dirty="0" err="1">
                          <a:solidFill>
                            <a:schemeClr val="accent5">
                              <a:lumMod val="50000"/>
                            </a:schemeClr>
                          </a:solidFill>
                        </a:rPr>
                        <a:t>versuchen</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24" name="Rectangle 23">
            <a:extLst>
              <a:ext uri="{FF2B5EF4-FFF2-40B4-BE49-F238E27FC236}">
                <a16:creationId xmlns:a16="http://schemas.microsoft.com/office/drawing/2014/main" id="{6056B02E-D366-47FA-9DC9-09F2ACBD830E}"/>
              </a:ext>
            </a:extLst>
          </p:cNvPr>
          <p:cNvSpPr/>
          <p:nvPr/>
        </p:nvSpPr>
        <p:spPr>
          <a:xfrm>
            <a:off x="7023712" y="2502468"/>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D468EB2A-84A6-4B8F-9933-F9DC4286C8A0}"/>
              </a:ext>
            </a:extLst>
          </p:cNvPr>
          <p:cNvSpPr/>
          <p:nvPr/>
        </p:nvSpPr>
        <p:spPr>
          <a:xfrm>
            <a:off x="9226943" y="2509016"/>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26" name="Table 6">
            <a:extLst>
              <a:ext uri="{FF2B5EF4-FFF2-40B4-BE49-F238E27FC236}">
                <a16:creationId xmlns:a16="http://schemas.microsoft.com/office/drawing/2014/main" id="{384255A3-6C29-4315-B5EF-263E05142B5B}"/>
              </a:ext>
            </a:extLst>
          </p:cNvPr>
          <p:cNvGraphicFramePr>
            <a:graphicFrameLocks noGrp="1"/>
          </p:cNvGraphicFramePr>
          <p:nvPr>
            <p:extLst>
              <p:ext uri="{D42A27DB-BD31-4B8C-83A1-F6EECF244321}">
                <p14:modId xmlns:p14="http://schemas.microsoft.com/office/powerpoint/2010/main" val="452241049"/>
              </p:ext>
            </p:extLst>
          </p:nvPr>
        </p:nvGraphicFramePr>
        <p:xfrm>
          <a:off x="6946858" y="3823909"/>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Ich</a:t>
                      </a:r>
                      <a:r>
                        <a:rPr lang="fr-FR" sz="2400" b="1" dirty="0">
                          <a:solidFill>
                            <a:schemeClr val="accent5">
                              <a:lumMod val="50000"/>
                            </a:schemeClr>
                          </a:solidFill>
                        </a:rPr>
                        <a:t> </a:t>
                      </a:r>
                      <a:r>
                        <a:rPr lang="fr-FR" sz="2400" b="1" dirty="0" err="1">
                          <a:solidFill>
                            <a:schemeClr val="accent5">
                              <a:lumMod val="50000"/>
                            </a:schemeClr>
                          </a:solidFill>
                        </a:rPr>
                        <a:t>möchte</a:t>
                      </a:r>
                      <a:endParaRPr lang="fr-FR" sz="2400" b="1" dirty="0">
                        <a:solidFill>
                          <a:schemeClr val="accent5">
                            <a:lumMod val="50000"/>
                          </a:schemeClr>
                        </a:solidFill>
                      </a:endParaRPr>
                    </a:p>
                  </a:txBody>
                  <a:tcPr anchor="ctr"/>
                </a:tc>
                <a:tc rowSpan="2">
                  <a:txBody>
                    <a:bodyPr/>
                    <a:lstStyle/>
                    <a:p>
                      <a:r>
                        <a:rPr lang="fr-FR" sz="2400" b="0" dirty="0">
                          <a:solidFill>
                            <a:schemeClr val="accent5">
                              <a:lumMod val="50000"/>
                            </a:schemeClr>
                          </a:solidFill>
                        </a:rPr>
                        <a:t>I </a:t>
                      </a:r>
                      <a:r>
                        <a:rPr lang="fr-FR" sz="2400" b="0" dirty="0" err="1">
                          <a:solidFill>
                            <a:schemeClr val="accent5">
                              <a:lumMod val="50000"/>
                            </a:schemeClr>
                          </a:solidFill>
                        </a:rPr>
                        <a:t>would</a:t>
                      </a:r>
                      <a:r>
                        <a:rPr lang="fr-FR" sz="2400" b="0" dirty="0">
                          <a:solidFill>
                            <a:schemeClr val="accent5">
                              <a:lumMod val="50000"/>
                            </a:schemeClr>
                          </a:solidFill>
                        </a:rPr>
                        <a:t> like</a:t>
                      </a:r>
                    </a:p>
                  </a:txBody>
                  <a:tcPr anchor="ctr"/>
                </a:tc>
                <a:extLst>
                  <a:ext uri="{0D108BD9-81ED-4DB2-BD59-A6C34878D82A}">
                    <a16:rowId xmlns:a16="http://schemas.microsoft.com/office/drawing/2014/main" val="3121856592"/>
                  </a:ext>
                </a:extLst>
              </a:tr>
              <a:tr h="0">
                <a:tc>
                  <a:txBody>
                    <a:bodyPr/>
                    <a:lstStyle/>
                    <a:p>
                      <a:r>
                        <a:rPr lang="fr-FR" sz="2400" dirty="0" err="1">
                          <a:solidFill>
                            <a:schemeClr val="accent5">
                              <a:lumMod val="50000"/>
                            </a:schemeClr>
                          </a:solidFill>
                        </a:rPr>
                        <a:t>Ich</a:t>
                      </a:r>
                      <a:r>
                        <a:rPr lang="fr-FR" sz="2400" dirty="0">
                          <a:solidFill>
                            <a:schemeClr val="accent5">
                              <a:lumMod val="50000"/>
                            </a:schemeClr>
                          </a:solidFill>
                        </a:rPr>
                        <a:t> </a:t>
                      </a:r>
                      <a:r>
                        <a:rPr lang="fr-FR" sz="2400" dirty="0" err="1">
                          <a:solidFill>
                            <a:schemeClr val="accent5">
                              <a:lumMod val="50000"/>
                            </a:schemeClr>
                          </a:solidFill>
                        </a:rPr>
                        <a:t>habe</a:t>
                      </a:r>
                      <a:r>
                        <a:rPr lang="fr-FR" sz="2400" dirty="0">
                          <a:solidFill>
                            <a:schemeClr val="accent5">
                              <a:lumMod val="50000"/>
                            </a:schemeClr>
                          </a:solidFill>
                        </a:rPr>
                        <a:t> Lust</a:t>
                      </a: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27" name="Rectangle 26">
            <a:extLst>
              <a:ext uri="{FF2B5EF4-FFF2-40B4-BE49-F238E27FC236}">
                <a16:creationId xmlns:a16="http://schemas.microsoft.com/office/drawing/2014/main" id="{22910CB1-3719-4546-9317-5585F42206F5}"/>
              </a:ext>
            </a:extLst>
          </p:cNvPr>
          <p:cNvSpPr/>
          <p:nvPr/>
        </p:nvSpPr>
        <p:spPr>
          <a:xfrm>
            <a:off x="6950154" y="3866482"/>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CC86837E-77AE-4C40-890B-CD57677E2042}"/>
              </a:ext>
            </a:extLst>
          </p:cNvPr>
          <p:cNvSpPr/>
          <p:nvPr/>
        </p:nvSpPr>
        <p:spPr>
          <a:xfrm>
            <a:off x="9181629" y="3880353"/>
            <a:ext cx="2131928"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29" name="Table 6">
            <a:extLst>
              <a:ext uri="{FF2B5EF4-FFF2-40B4-BE49-F238E27FC236}">
                <a16:creationId xmlns:a16="http://schemas.microsoft.com/office/drawing/2014/main" id="{6A0EEF50-81D4-4FC7-8CC0-1BA55CE2207B}"/>
              </a:ext>
            </a:extLst>
          </p:cNvPr>
          <p:cNvGraphicFramePr>
            <a:graphicFrameLocks noGrp="1"/>
          </p:cNvGraphicFramePr>
          <p:nvPr>
            <p:extLst>
              <p:ext uri="{D42A27DB-BD31-4B8C-83A1-F6EECF244321}">
                <p14:modId xmlns:p14="http://schemas.microsoft.com/office/powerpoint/2010/main" val="661776757"/>
              </p:ext>
            </p:extLst>
          </p:nvPr>
        </p:nvGraphicFramePr>
        <p:xfrm>
          <a:off x="6946858" y="5186345"/>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auswählen</a:t>
                      </a:r>
                      <a:endParaRPr lang="fr-FR" sz="2400" b="1" dirty="0">
                        <a:solidFill>
                          <a:schemeClr val="accent5">
                            <a:lumMod val="50000"/>
                          </a:schemeClr>
                        </a:solidFill>
                      </a:endParaRPr>
                    </a:p>
                  </a:txBody>
                  <a:tcPr anchor="ctr"/>
                </a:tc>
                <a:tc rowSpan="2">
                  <a:txBody>
                    <a:bodyPr/>
                    <a:lstStyle/>
                    <a:p>
                      <a:r>
                        <a:rPr lang="fr-FR" sz="2400" b="0" dirty="0">
                          <a:solidFill>
                            <a:schemeClr val="accent5">
                              <a:lumMod val="50000"/>
                            </a:schemeClr>
                          </a:solidFill>
                        </a:rPr>
                        <a:t>to </a:t>
                      </a:r>
                      <a:r>
                        <a:rPr lang="fr-FR" sz="2400" b="0" dirty="0" err="1">
                          <a:solidFill>
                            <a:schemeClr val="accent5">
                              <a:lumMod val="50000"/>
                            </a:schemeClr>
                          </a:solidFill>
                        </a:rPr>
                        <a:t>choose</a:t>
                      </a:r>
                      <a:r>
                        <a:rPr lang="fr-FR" sz="2400" b="0" dirty="0">
                          <a:solidFill>
                            <a:schemeClr val="accent5">
                              <a:lumMod val="50000"/>
                            </a:schemeClr>
                          </a:solidFill>
                        </a:rPr>
                        <a:t>, select</a:t>
                      </a:r>
                    </a:p>
                  </a:txBody>
                  <a:tcPr anchor="ctr"/>
                </a:tc>
                <a:extLst>
                  <a:ext uri="{0D108BD9-81ED-4DB2-BD59-A6C34878D82A}">
                    <a16:rowId xmlns:a16="http://schemas.microsoft.com/office/drawing/2014/main" val="3121856592"/>
                  </a:ext>
                </a:extLst>
              </a:tr>
              <a:tr h="0">
                <a:tc>
                  <a:txBody>
                    <a:bodyPr/>
                    <a:lstStyle/>
                    <a:p>
                      <a:r>
                        <a:rPr lang="fr-FR" sz="2400" dirty="0" err="1">
                          <a:solidFill>
                            <a:schemeClr val="accent5">
                              <a:lumMod val="50000"/>
                            </a:schemeClr>
                          </a:solidFill>
                        </a:rPr>
                        <a:t>wählen</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30" name="Rectangle 29">
            <a:extLst>
              <a:ext uri="{FF2B5EF4-FFF2-40B4-BE49-F238E27FC236}">
                <a16:creationId xmlns:a16="http://schemas.microsoft.com/office/drawing/2014/main" id="{297FC861-2C2A-4CC4-BA56-6FAFA8ACD27C}"/>
              </a:ext>
            </a:extLst>
          </p:cNvPr>
          <p:cNvSpPr/>
          <p:nvPr/>
        </p:nvSpPr>
        <p:spPr>
          <a:xfrm>
            <a:off x="7023712" y="5240042"/>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73A66FC-2ED8-41E6-A3CD-7017B0D2768D}"/>
              </a:ext>
            </a:extLst>
          </p:cNvPr>
          <p:cNvSpPr/>
          <p:nvPr/>
        </p:nvSpPr>
        <p:spPr>
          <a:xfrm>
            <a:off x="9226943" y="5213940"/>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Speech Bubble: Rectangle with Corners Rounded 31">
            <a:extLst>
              <a:ext uri="{FF2B5EF4-FFF2-40B4-BE49-F238E27FC236}">
                <a16:creationId xmlns:a16="http://schemas.microsoft.com/office/drawing/2014/main" id="{C63B9D3D-C07B-4C48-A19F-0AE815578031}"/>
              </a:ext>
            </a:extLst>
          </p:cNvPr>
          <p:cNvSpPr/>
          <p:nvPr/>
        </p:nvSpPr>
        <p:spPr>
          <a:xfrm>
            <a:off x="5784133" y="429723"/>
            <a:ext cx="3468491" cy="1559916"/>
          </a:xfrm>
          <a:prstGeom prst="wedgeRoundRectCallout">
            <a:avLst>
              <a:gd name="adj1" fmla="val -13470"/>
              <a:gd name="adj2" fmla="val 83701"/>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err="1"/>
              <a:t>Probieren</a:t>
            </a:r>
            <a:r>
              <a:rPr lang="fr-FR" sz="2000" dirty="0"/>
              <a:t> </a:t>
            </a:r>
            <a:r>
              <a:rPr lang="fr-FR" sz="2000" dirty="0" err="1"/>
              <a:t>specifically</a:t>
            </a:r>
            <a:r>
              <a:rPr lang="fr-FR" sz="2000" dirty="0"/>
              <a:t> </a:t>
            </a:r>
            <a:r>
              <a:rPr lang="fr-FR" sz="2000" dirty="0" err="1"/>
              <a:t>means</a:t>
            </a:r>
            <a:r>
              <a:rPr lang="fr-FR" sz="2000" dirty="0"/>
              <a:t> ‘</a:t>
            </a:r>
            <a:r>
              <a:rPr lang="fr-FR" sz="2000" i="1" dirty="0"/>
              <a:t>to </a:t>
            </a:r>
            <a:r>
              <a:rPr lang="fr-FR" sz="2000" i="1" dirty="0" err="1"/>
              <a:t>try</a:t>
            </a:r>
            <a:r>
              <a:rPr lang="fr-FR" sz="2000" i="1" dirty="0"/>
              <a:t> </a:t>
            </a:r>
            <a:r>
              <a:rPr lang="fr-FR" sz="2000" i="1" dirty="0" err="1"/>
              <a:t>something</a:t>
            </a:r>
            <a:r>
              <a:rPr lang="fr-FR" sz="2000" i="1" dirty="0"/>
              <a:t> out.’ </a:t>
            </a:r>
            <a:r>
              <a:rPr lang="fr-FR" sz="2000" dirty="0"/>
              <a:t>To talk about </a:t>
            </a:r>
            <a:r>
              <a:rPr lang="fr-FR" sz="2000" b="1" dirty="0" err="1"/>
              <a:t>try</a:t>
            </a:r>
            <a:r>
              <a:rPr lang="fr-FR" sz="2000" dirty="0"/>
              <a:t> to </a:t>
            </a:r>
            <a:r>
              <a:rPr lang="fr-FR" sz="2000" dirty="0" err="1"/>
              <a:t>mean</a:t>
            </a:r>
            <a:r>
              <a:rPr lang="fr-FR" sz="2000" dirty="0"/>
              <a:t> ‘</a:t>
            </a:r>
            <a:r>
              <a:rPr lang="fr-FR" sz="2000" i="1" dirty="0" err="1"/>
              <a:t>make</a:t>
            </a:r>
            <a:r>
              <a:rPr lang="fr-FR" sz="2000" i="1" dirty="0"/>
              <a:t> an effort</a:t>
            </a:r>
            <a:r>
              <a:rPr lang="fr-FR" sz="2000" dirty="0"/>
              <a:t>’ use ‘</a:t>
            </a:r>
            <a:r>
              <a:rPr lang="fr-FR" sz="2000" dirty="0" err="1"/>
              <a:t>versuchen</a:t>
            </a:r>
            <a:r>
              <a:rPr lang="fr-FR" sz="2000" dirty="0"/>
              <a:t>’.</a:t>
            </a:r>
          </a:p>
        </p:txBody>
      </p:sp>
      <p:sp>
        <p:nvSpPr>
          <p:cNvPr id="2" name="Rectangle 1">
            <a:extLst>
              <a:ext uri="{FF2B5EF4-FFF2-40B4-BE49-F238E27FC236}">
                <a16:creationId xmlns:a16="http://schemas.microsoft.com/office/drawing/2014/main" id="{7315F0D9-5607-46E5-BA54-B76FC300BBDE}"/>
              </a:ext>
            </a:extLst>
          </p:cNvPr>
          <p:cNvSpPr/>
          <p:nvPr/>
        </p:nvSpPr>
        <p:spPr>
          <a:xfrm>
            <a:off x="1243638" y="2119659"/>
            <a:ext cx="1412566" cy="461665"/>
          </a:xfrm>
          <a:prstGeom prst="rect">
            <a:avLst/>
          </a:prstGeom>
        </p:spPr>
        <p:txBody>
          <a:bodyPr wrap="none">
            <a:spAutoFit/>
          </a:bodyPr>
          <a:lstStyle/>
          <a:p>
            <a:r>
              <a:rPr lang="en-US" sz="2400" b="1" dirty="0">
                <a:solidFill>
                  <a:srgbClr val="4472C4">
                    <a:lumMod val="50000"/>
                  </a:srgbClr>
                </a:solidFill>
              </a:rPr>
              <a:t>Deutsch</a:t>
            </a:r>
            <a:endParaRPr lang="en-GB" b="1" dirty="0"/>
          </a:p>
        </p:txBody>
      </p:sp>
      <p:sp>
        <p:nvSpPr>
          <p:cNvPr id="33" name="Rectangle 32">
            <a:extLst>
              <a:ext uri="{FF2B5EF4-FFF2-40B4-BE49-F238E27FC236}">
                <a16:creationId xmlns:a16="http://schemas.microsoft.com/office/drawing/2014/main" id="{B8248016-4580-4973-B1D5-D98FAB371A7A}"/>
              </a:ext>
            </a:extLst>
          </p:cNvPr>
          <p:cNvSpPr/>
          <p:nvPr/>
        </p:nvSpPr>
        <p:spPr>
          <a:xfrm>
            <a:off x="3511582" y="2109712"/>
            <a:ext cx="1396536" cy="461665"/>
          </a:xfrm>
          <a:prstGeom prst="rect">
            <a:avLst/>
          </a:prstGeom>
        </p:spPr>
        <p:txBody>
          <a:bodyPr wrap="none">
            <a:spAutoFit/>
          </a:bodyPr>
          <a:lstStyle/>
          <a:p>
            <a:r>
              <a:rPr lang="en-US" sz="2400" b="1" dirty="0" err="1">
                <a:solidFill>
                  <a:srgbClr val="4472C4">
                    <a:lumMod val="50000"/>
                  </a:srgbClr>
                </a:solidFill>
              </a:rPr>
              <a:t>Englisch</a:t>
            </a:r>
            <a:endParaRPr lang="en-GB" b="1" dirty="0"/>
          </a:p>
        </p:txBody>
      </p:sp>
      <p:sp>
        <p:nvSpPr>
          <p:cNvPr id="34" name="Rectangle 33">
            <a:extLst>
              <a:ext uri="{FF2B5EF4-FFF2-40B4-BE49-F238E27FC236}">
                <a16:creationId xmlns:a16="http://schemas.microsoft.com/office/drawing/2014/main" id="{AF39CECD-0283-4F65-96DE-460AC8A33441}"/>
              </a:ext>
            </a:extLst>
          </p:cNvPr>
          <p:cNvSpPr/>
          <p:nvPr/>
        </p:nvSpPr>
        <p:spPr>
          <a:xfrm>
            <a:off x="7344320" y="2069072"/>
            <a:ext cx="1412566" cy="461665"/>
          </a:xfrm>
          <a:prstGeom prst="rect">
            <a:avLst/>
          </a:prstGeom>
        </p:spPr>
        <p:txBody>
          <a:bodyPr wrap="none">
            <a:spAutoFit/>
          </a:bodyPr>
          <a:lstStyle/>
          <a:p>
            <a:r>
              <a:rPr lang="en-US" sz="2400" b="1" dirty="0">
                <a:solidFill>
                  <a:srgbClr val="4472C4">
                    <a:lumMod val="50000"/>
                  </a:srgbClr>
                </a:solidFill>
              </a:rPr>
              <a:t>Deutsch</a:t>
            </a:r>
            <a:endParaRPr lang="en-GB" b="1" dirty="0"/>
          </a:p>
        </p:txBody>
      </p:sp>
      <p:sp>
        <p:nvSpPr>
          <p:cNvPr id="35" name="Rectangle 34">
            <a:extLst>
              <a:ext uri="{FF2B5EF4-FFF2-40B4-BE49-F238E27FC236}">
                <a16:creationId xmlns:a16="http://schemas.microsoft.com/office/drawing/2014/main" id="{AC125FA7-0D9C-4747-9C2C-0D8477DD6D34}"/>
              </a:ext>
            </a:extLst>
          </p:cNvPr>
          <p:cNvSpPr/>
          <p:nvPr/>
        </p:nvSpPr>
        <p:spPr>
          <a:xfrm>
            <a:off x="9612264" y="2059125"/>
            <a:ext cx="1396536" cy="461665"/>
          </a:xfrm>
          <a:prstGeom prst="rect">
            <a:avLst/>
          </a:prstGeom>
        </p:spPr>
        <p:txBody>
          <a:bodyPr wrap="none">
            <a:spAutoFit/>
          </a:bodyPr>
          <a:lstStyle/>
          <a:p>
            <a:r>
              <a:rPr lang="en-US" sz="2400" b="1" dirty="0" err="1">
                <a:solidFill>
                  <a:srgbClr val="4472C4">
                    <a:lumMod val="50000"/>
                  </a:srgbClr>
                </a:solidFill>
              </a:rPr>
              <a:t>Englisch</a:t>
            </a:r>
            <a:endParaRPr lang="en-GB" b="1" dirty="0"/>
          </a:p>
        </p:txBody>
      </p:sp>
    </p:spTree>
    <p:extLst>
      <p:ext uri="{BB962C8B-B14F-4D97-AF65-F5344CB8AC3E}">
        <p14:creationId xmlns:p14="http://schemas.microsoft.com/office/powerpoint/2010/main" val="42789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8" grpId="0" animBg="1"/>
      <p:bldP spid="19" grpId="0" animBg="1"/>
      <p:bldP spid="24" grpId="0" animBg="1"/>
      <p:bldP spid="25" grpId="0" animBg="1"/>
      <p:bldP spid="27" grpId="0" animBg="1"/>
      <p:bldP spid="28"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297"/>
            <a:ext cx="2836190" cy="869950"/>
          </a:xfrm>
          <a:prstGeom prst="rect">
            <a:avLst/>
          </a:prstGeom>
        </p:spPr>
      </p:pic>
      <p:sp>
        <p:nvSpPr>
          <p:cNvPr id="4" name="Title 3"/>
          <p:cNvSpPr>
            <a:spLocks noGrp="1"/>
          </p:cNvSpPr>
          <p:nvPr>
            <p:ph type="title"/>
          </p:nvPr>
        </p:nvSpPr>
        <p:spPr>
          <a:xfrm>
            <a:off x="0" y="294041"/>
            <a:ext cx="5048990" cy="707849"/>
          </a:xfrm>
        </p:spPr>
        <p:txBody>
          <a:bodyPr>
            <a:normAutofit/>
          </a:bodyPr>
          <a:lstStyle/>
          <a:p>
            <a:r>
              <a:rPr lang="en-GB" sz="3600" b="1" dirty="0" err="1">
                <a:solidFill>
                  <a:schemeClr val="bg1"/>
                </a:solidFill>
              </a:rPr>
              <a:t>Antonyme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60668" y="1234998"/>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Antonym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F29E86C7-DAD2-4C27-A16D-0E39A57B92FC}"/>
              </a:ext>
            </a:extLst>
          </p:cNvPr>
          <p:cNvSpPr txBox="1"/>
          <p:nvPr/>
        </p:nvSpPr>
        <p:spPr>
          <a:xfrm>
            <a:off x="197316" y="2691001"/>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152E83B-4A68-4B2E-A03C-D6569A8B82AD}"/>
              </a:ext>
            </a:extLst>
          </p:cNvPr>
          <p:cNvSpPr txBox="1"/>
          <p:nvPr/>
        </p:nvSpPr>
        <p:spPr>
          <a:xfrm>
            <a:off x="197316" y="401205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8903425-CFC1-42F1-BE79-0CBEBCF1DD61}"/>
              </a:ext>
            </a:extLst>
          </p:cNvPr>
          <p:cNvSpPr txBox="1"/>
          <p:nvPr/>
        </p:nvSpPr>
        <p:spPr>
          <a:xfrm>
            <a:off x="197316" y="537442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e 6">
            <a:extLst>
              <a:ext uri="{FF2B5EF4-FFF2-40B4-BE49-F238E27FC236}">
                <a16:creationId xmlns:a16="http://schemas.microsoft.com/office/drawing/2014/main" id="{3932C292-0627-4216-8323-353BA6897711}"/>
              </a:ext>
            </a:extLst>
          </p:cNvPr>
          <p:cNvGraphicFramePr>
            <a:graphicFrameLocks noGrp="1"/>
          </p:cNvGraphicFramePr>
          <p:nvPr>
            <p:extLst>
              <p:ext uri="{D42A27DB-BD31-4B8C-83A1-F6EECF244321}">
                <p14:modId xmlns:p14="http://schemas.microsoft.com/office/powerpoint/2010/main" val="1851356308"/>
              </p:ext>
            </p:extLst>
          </p:nvPr>
        </p:nvGraphicFramePr>
        <p:xfrm>
          <a:off x="823964" y="2515170"/>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en-GB" sz="2400" b="1" dirty="0" err="1">
                          <a:solidFill>
                            <a:schemeClr val="accent5">
                              <a:lumMod val="50000"/>
                            </a:schemeClr>
                          </a:solidFill>
                        </a:rPr>
                        <a:t>verkaufen</a:t>
                      </a:r>
                      <a:endParaRPr lang="fr-FR" sz="2400" b="1" dirty="0">
                        <a:solidFill>
                          <a:schemeClr val="accent5">
                            <a:lumMod val="50000"/>
                          </a:schemeClr>
                        </a:solidFill>
                      </a:endParaRPr>
                    </a:p>
                  </a:txBody>
                  <a:tcPr anchor="ctr"/>
                </a:tc>
                <a:tc rowSpan="2">
                  <a:txBody>
                    <a:bodyPr/>
                    <a:lstStyle/>
                    <a:p>
                      <a:r>
                        <a:rPr lang="en-GB" sz="2400" b="0" dirty="0">
                          <a:solidFill>
                            <a:schemeClr val="accent5">
                              <a:lumMod val="50000"/>
                            </a:schemeClr>
                          </a:solidFill>
                        </a:rPr>
                        <a:t>to sell, selling</a:t>
                      </a:r>
                      <a:endParaRPr lang="fr-FR" sz="240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err="1">
                          <a:solidFill>
                            <a:schemeClr val="accent5">
                              <a:lumMod val="50000"/>
                            </a:schemeClr>
                          </a:solidFill>
                        </a:rPr>
                        <a:t>kaufen</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1" name="Rectangle 10">
            <a:extLst>
              <a:ext uri="{FF2B5EF4-FFF2-40B4-BE49-F238E27FC236}">
                <a16:creationId xmlns:a16="http://schemas.microsoft.com/office/drawing/2014/main" id="{C514A9E8-1CB0-469D-A115-58DE15A93EF5}"/>
              </a:ext>
            </a:extLst>
          </p:cNvPr>
          <p:cNvSpPr/>
          <p:nvPr/>
        </p:nvSpPr>
        <p:spPr>
          <a:xfrm>
            <a:off x="849472" y="2539518"/>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CD12EC6C-D11A-4A5D-8C22-0669A38B66DF}"/>
              </a:ext>
            </a:extLst>
          </p:cNvPr>
          <p:cNvSpPr/>
          <p:nvPr/>
        </p:nvSpPr>
        <p:spPr>
          <a:xfrm>
            <a:off x="3098276" y="2548921"/>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4" name="Table 6">
            <a:extLst>
              <a:ext uri="{FF2B5EF4-FFF2-40B4-BE49-F238E27FC236}">
                <a16:creationId xmlns:a16="http://schemas.microsoft.com/office/drawing/2014/main" id="{80E0F927-CFBA-4CC8-B2AD-04868B7D7C46}"/>
              </a:ext>
            </a:extLst>
          </p:cNvPr>
          <p:cNvGraphicFramePr>
            <a:graphicFrameLocks noGrp="1"/>
          </p:cNvGraphicFramePr>
          <p:nvPr>
            <p:extLst>
              <p:ext uri="{D42A27DB-BD31-4B8C-83A1-F6EECF244321}">
                <p14:modId xmlns:p14="http://schemas.microsoft.com/office/powerpoint/2010/main" val="639274719"/>
              </p:ext>
            </p:extLst>
          </p:nvPr>
        </p:nvGraphicFramePr>
        <p:xfrm>
          <a:off x="823964" y="3877606"/>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traditionell</a:t>
                      </a:r>
                      <a:endParaRPr lang="fr-FR" sz="2400" b="1" dirty="0">
                        <a:solidFill>
                          <a:schemeClr val="accent5">
                            <a:lumMod val="50000"/>
                          </a:schemeClr>
                        </a:solidFill>
                      </a:endParaRPr>
                    </a:p>
                  </a:txBody>
                  <a:tcPr anchor="ctr"/>
                </a:tc>
                <a:tc rowSpan="2">
                  <a:txBody>
                    <a:bodyPr/>
                    <a:lstStyle/>
                    <a:p>
                      <a:r>
                        <a:rPr lang="fr-FR" sz="2400" b="0" dirty="0" err="1">
                          <a:solidFill>
                            <a:schemeClr val="accent5">
                              <a:lumMod val="50000"/>
                            </a:schemeClr>
                          </a:solidFill>
                        </a:rPr>
                        <a:t>traditional</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fr-FR" sz="2400" dirty="0">
                          <a:solidFill>
                            <a:schemeClr val="accent5">
                              <a:lumMod val="50000"/>
                            </a:schemeClr>
                          </a:solidFill>
                        </a:rPr>
                        <a:t>modern</a:t>
                      </a: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5" name="Rectangle 14">
            <a:extLst>
              <a:ext uri="{FF2B5EF4-FFF2-40B4-BE49-F238E27FC236}">
                <a16:creationId xmlns:a16="http://schemas.microsoft.com/office/drawing/2014/main" id="{78920627-8223-4F76-9B35-643F3B60497A}"/>
              </a:ext>
            </a:extLst>
          </p:cNvPr>
          <p:cNvSpPr/>
          <p:nvPr/>
        </p:nvSpPr>
        <p:spPr>
          <a:xfrm>
            <a:off x="854960" y="3931310"/>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768FFEB7-4526-4756-A848-09DB6FBC3772}"/>
              </a:ext>
            </a:extLst>
          </p:cNvPr>
          <p:cNvSpPr/>
          <p:nvPr/>
        </p:nvSpPr>
        <p:spPr>
          <a:xfrm>
            <a:off x="3084482" y="3883743"/>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7" name="Table 6">
            <a:extLst>
              <a:ext uri="{FF2B5EF4-FFF2-40B4-BE49-F238E27FC236}">
                <a16:creationId xmlns:a16="http://schemas.microsoft.com/office/drawing/2014/main" id="{4B07039B-240C-4408-B228-11364FD2A13B}"/>
              </a:ext>
            </a:extLst>
          </p:cNvPr>
          <p:cNvGraphicFramePr>
            <a:graphicFrameLocks noGrp="1"/>
          </p:cNvGraphicFramePr>
          <p:nvPr>
            <p:extLst>
              <p:ext uri="{D42A27DB-BD31-4B8C-83A1-F6EECF244321}">
                <p14:modId xmlns:p14="http://schemas.microsoft.com/office/powerpoint/2010/main" val="3892995615"/>
              </p:ext>
            </p:extLst>
          </p:nvPr>
        </p:nvGraphicFramePr>
        <p:xfrm>
          <a:off x="823964" y="5240042"/>
          <a:ext cx="4752296" cy="9144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a:solidFill>
                            <a:schemeClr val="accent5">
                              <a:lumMod val="50000"/>
                            </a:schemeClr>
                          </a:solidFill>
                        </a:rPr>
                        <a:t>der </a:t>
                      </a:r>
                      <a:r>
                        <a:rPr lang="fr-FR" sz="2400" b="1" dirty="0" err="1">
                          <a:solidFill>
                            <a:schemeClr val="accent5">
                              <a:lumMod val="50000"/>
                            </a:schemeClr>
                          </a:solidFill>
                        </a:rPr>
                        <a:t>Kuchen</a:t>
                      </a:r>
                      <a:endParaRPr lang="fr-FR" sz="2400" b="1" dirty="0">
                        <a:solidFill>
                          <a:schemeClr val="accent5">
                            <a:lumMod val="50000"/>
                          </a:schemeClr>
                        </a:solidFill>
                      </a:endParaRPr>
                    </a:p>
                  </a:txBody>
                  <a:tcPr anchor="ctr"/>
                </a:tc>
                <a:tc rowSpan="2">
                  <a:txBody>
                    <a:bodyPr/>
                    <a:lstStyle/>
                    <a:p>
                      <a:r>
                        <a:rPr lang="fr-FR" sz="2400" b="0" dirty="0">
                          <a:solidFill>
                            <a:schemeClr val="accent5">
                              <a:lumMod val="50000"/>
                            </a:schemeClr>
                          </a:solidFill>
                        </a:rPr>
                        <a:t>cake</a:t>
                      </a:r>
                    </a:p>
                  </a:txBody>
                  <a:tcPr anchor="ctr"/>
                </a:tc>
                <a:extLst>
                  <a:ext uri="{0D108BD9-81ED-4DB2-BD59-A6C34878D82A}">
                    <a16:rowId xmlns:a16="http://schemas.microsoft.com/office/drawing/2014/main" val="3121856592"/>
                  </a:ext>
                </a:extLst>
              </a:tr>
              <a:tr h="0">
                <a:tc>
                  <a:txBody>
                    <a:bodyPr/>
                    <a:lstStyle/>
                    <a:p>
                      <a:r>
                        <a:rPr lang="fr-FR" sz="2400" dirty="0">
                          <a:solidFill>
                            <a:schemeClr val="accent5">
                              <a:lumMod val="50000"/>
                            </a:schemeClr>
                          </a:solidFill>
                        </a:rPr>
                        <a:t>der </a:t>
                      </a:r>
                      <a:r>
                        <a:rPr lang="fr-FR" sz="2400" dirty="0" err="1">
                          <a:solidFill>
                            <a:schemeClr val="accent5">
                              <a:lumMod val="50000"/>
                            </a:schemeClr>
                          </a:solidFill>
                        </a:rPr>
                        <a:t>Keks</a:t>
                      </a:r>
                      <a:endParaRPr lang="fr-FR" sz="2400" dirty="0">
                        <a:solidFill>
                          <a:schemeClr val="accent5">
                            <a:lumMod val="50000"/>
                          </a:schemeClr>
                        </a:solidFill>
                      </a:endParaRPr>
                    </a:p>
                  </a:txBody>
                  <a:tcPr anchor="ctr"/>
                </a:tc>
                <a:tc vMerge="1">
                  <a:txBody>
                    <a:bodyPr/>
                    <a:lstStyle/>
                    <a:p>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sp>
        <p:nvSpPr>
          <p:cNvPr id="18" name="Rectangle 17">
            <a:extLst>
              <a:ext uri="{FF2B5EF4-FFF2-40B4-BE49-F238E27FC236}">
                <a16:creationId xmlns:a16="http://schemas.microsoft.com/office/drawing/2014/main" id="{0D98733B-8C60-405D-956D-992108015587}"/>
              </a:ext>
            </a:extLst>
          </p:cNvPr>
          <p:cNvSpPr/>
          <p:nvPr/>
        </p:nvSpPr>
        <p:spPr>
          <a:xfrm>
            <a:off x="905775" y="5281855"/>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400FA1A0-E295-42C5-81F1-03A67E2D4B4F}"/>
              </a:ext>
            </a:extLst>
          </p:cNvPr>
          <p:cNvSpPr/>
          <p:nvPr/>
        </p:nvSpPr>
        <p:spPr>
          <a:xfrm>
            <a:off x="3084482" y="5240042"/>
            <a:ext cx="1950714" cy="82313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83C080A-3822-4DCF-B689-E0BDD0BBAB3A}"/>
              </a:ext>
            </a:extLst>
          </p:cNvPr>
          <p:cNvSpPr txBox="1"/>
          <p:nvPr/>
        </p:nvSpPr>
        <p:spPr>
          <a:xfrm>
            <a:off x="6320210" y="263730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50A68F0-F126-4893-AC01-0CDC6D3B4CA3}"/>
              </a:ext>
            </a:extLst>
          </p:cNvPr>
          <p:cNvSpPr txBox="1"/>
          <p:nvPr/>
        </p:nvSpPr>
        <p:spPr>
          <a:xfrm>
            <a:off x="6320210" y="3958360"/>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CA622CAD-13A6-4F2A-8B2B-73050869ADEE}"/>
              </a:ext>
            </a:extLst>
          </p:cNvPr>
          <p:cNvSpPr txBox="1"/>
          <p:nvPr/>
        </p:nvSpPr>
        <p:spPr>
          <a:xfrm>
            <a:off x="6320210" y="5320726"/>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3" name="Table 6">
            <a:extLst>
              <a:ext uri="{FF2B5EF4-FFF2-40B4-BE49-F238E27FC236}">
                <a16:creationId xmlns:a16="http://schemas.microsoft.com/office/drawing/2014/main" id="{0662F7FB-4D4E-40D3-A721-7822A3E14CEF}"/>
              </a:ext>
            </a:extLst>
          </p:cNvPr>
          <p:cNvGraphicFramePr>
            <a:graphicFrameLocks noGrp="1"/>
          </p:cNvGraphicFramePr>
          <p:nvPr>
            <p:extLst>
              <p:ext uri="{D42A27DB-BD31-4B8C-83A1-F6EECF244321}">
                <p14:modId xmlns:p14="http://schemas.microsoft.com/office/powerpoint/2010/main" val="507234945"/>
              </p:ext>
            </p:extLst>
          </p:nvPr>
        </p:nvGraphicFramePr>
        <p:xfrm>
          <a:off x="6946858" y="2637303"/>
          <a:ext cx="4752296" cy="4572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403503">
                <a:tc>
                  <a:txBody>
                    <a:bodyPr/>
                    <a:lstStyle/>
                    <a:p>
                      <a:r>
                        <a:rPr lang="fr-FR" sz="2400" b="1" dirty="0">
                          <a:solidFill>
                            <a:schemeClr val="accent5">
                              <a:lumMod val="50000"/>
                            </a:schemeClr>
                          </a:solidFill>
                        </a:rPr>
                        <a:t>ab</a:t>
                      </a:r>
                      <a:endParaRPr lang="fr-FR" sz="2400" dirty="0">
                        <a:solidFill>
                          <a:schemeClr val="accent5">
                            <a:lumMod val="50000"/>
                          </a:schemeClr>
                        </a:solidFill>
                      </a:endParaRPr>
                    </a:p>
                  </a:txBody>
                  <a:tcPr anchor="ctr"/>
                </a:tc>
                <a:tc>
                  <a:txBody>
                    <a:bodyPr/>
                    <a:lstStyle/>
                    <a:p>
                      <a:r>
                        <a:rPr lang="fr-FR" sz="2400" b="0" dirty="0" err="1">
                          <a:solidFill>
                            <a:schemeClr val="accent5">
                              <a:lumMod val="50000"/>
                            </a:schemeClr>
                          </a:solidFill>
                        </a:rPr>
                        <a:t>from</a:t>
                      </a:r>
                      <a:r>
                        <a:rPr lang="fr-FR" sz="2400" b="0" dirty="0">
                          <a:solidFill>
                            <a:schemeClr val="accent5">
                              <a:lumMod val="50000"/>
                            </a:schemeClr>
                          </a:solidFill>
                        </a:rPr>
                        <a:t>/as of</a:t>
                      </a:r>
                    </a:p>
                  </a:txBody>
                  <a:tcPr anchor="ctr"/>
                </a:tc>
                <a:extLst>
                  <a:ext uri="{0D108BD9-81ED-4DB2-BD59-A6C34878D82A}">
                    <a16:rowId xmlns:a16="http://schemas.microsoft.com/office/drawing/2014/main" val="3121856592"/>
                  </a:ext>
                </a:extLst>
              </a:tr>
            </a:tbl>
          </a:graphicData>
        </a:graphic>
      </p:graphicFrame>
      <p:sp>
        <p:nvSpPr>
          <p:cNvPr id="24" name="Rectangle 23">
            <a:extLst>
              <a:ext uri="{FF2B5EF4-FFF2-40B4-BE49-F238E27FC236}">
                <a16:creationId xmlns:a16="http://schemas.microsoft.com/office/drawing/2014/main" id="{6056B02E-D366-47FA-9DC9-09F2ACBD830E}"/>
              </a:ext>
            </a:extLst>
          </p:cNvPr>
          <p:cNvSpPr/>
          <p:nvPr/>
        </p:nvSpPr>
        <p:spPr>
          <a:xfrm>
            <a:off x="7023712" y="2637303"/>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26" name="Table 6">
            <a:extLst>
              <a:ext uri="{FF2B5EF4-FFF2-40B4-BE49-F238E27FC236}">
                <a16:creationId xmlns:a16="http://schemas.microsoft.com/office/drawing/2014/main" id="{384255A3-6C29-4315-B5EF-263E05142B5B}"/>
              </a:ext>
            </a:extLst>
          </p:cNvPr>
          <p:cNvGraphicFramePr>
            <a:graphicFrameLocks noGrp="1"/>
          </p:cNvGraphicFramePr>
          <p:nvPr>
            <p:extLst>
              <p:ext uri="{D42A27DB-BD31-4B8C-83A1-F6EECF244321}">
                <p14:modId xmlns:p14="http://schemas.microsoft.com/office/powerpoint/2010/main" val="1995481123"/>
              </p:ext>
            </p:extLst>
          </p:nvPr>
        </p:nvGraphicFramePr>
        <p:xfrm>
          <a:off x="6940446" y="3991399"/>
          <a:ext cx="4752296" cy="4572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Weihnachten</a:t>
                      </a:r>
                      <a:endParaRPr lang="fr-FR" sz="2400" b="1" dirty="0">
                        <a:solidFill>
                          <a:schemeClr val="accent5">
                            <a:lumMod val="50000"/>
                          </a:schemeClr>
                        </a:solidFill>
                      </a:endParaRPr>
                    </a:p>
                  </a:txBody>
                  <a:tcPr anchor="ctr"/>
                </a:tc>
                <a:tc>
                  <a:txBody>
                    <a:bodyPr/>
                    <a:lstStyle/>
                    <a:p>
                      <a:r>
                        <a:rPr lang="fr-FR" sz="2400" b="0" dirty="0">
                          <a:solidFill>
                            <a:schemeClr val="accent5">
                              <a:lumMod val="50000"/>
                            </a:schemeClr>
                          </a:solidFill>
                        </a:rPr>
                        <a:t>Christmas</a:t>
                      </a:r>
                    </a:p>
                  </a:txBody>
                  <a:tcPr anchor="ctr"/>
                </a:tc>
                <a:extLst>
                  <a:ext uri="{0D108BD9-81ED-4DB2-BD59-A6C34878D82A}">
                    <a16:rowId xmlns:a16="http://schemas.microsoft.com/office/drawing/2014/main" val="3121856592"/>
                  </a:ext>
                </a:extLst>
              </a:tr>
            </a:tbl>
          </a:graphicData>
        </a:graphic>
      </p:graphicFrame>
      <p:sp>
        <p:nvSpPr>
          <p:cNvPr id="27" name="Rectangle 26">
            <a:extLst>
              <a:ext uri="{FF2B5EF4-FFF2-40B4-BE49-F238E27FC236}">
                <a16:creationId xmlns:a16="http://schemas.microsoft.com/office/drawing/2014/main" id="{22910CB1-3719-4546-9317-5585F42206F5}"/>
              </a:ext>
            </a:extLst>
          </p:cNvPr>
          <p:cNvSpPr/>
          <p:nvPr/>
        </p:nvSpPr>
        <p:spPr>
          <a:xfrm>
            <a:off x="7023712" y="4010936"/>
            <a:ext cx="2037383" cy="35651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29" name="Table 6">
            <a:extLst>
              <a:ext uri="{FF2B5EF4-FFF2-40B4-BE49-F238E27FC236}">
                <a16:creationId xmlns:a16="http://schemas.microsoft.com/office/drawing/2014/main" id="{6A0EEF50-81D4-4FC7-8CC0-1BA55CE2207B}"/>
              </a:ext>
            </a:extLst>
          </p:cNvPr>
          <p:cNvGraphicFramePr>
            <a:graphicFrameLocks noGrp="1"/>
          </p:cNvGraphicFramePr>
          <p:nvPr>
            <p:extLst>
              <p:ext uri="{D42A27DB-BD31-4B8C-83A1-F6EECF244321}">
                <p14:modId xmlns:p14="http://schemas.microsoft.com/office/powerpoint/2010/main" val="1768044796"/>
              </p:ext>
            </p:extLst>
          </p:nvPr>
        </p:nvGraphicFramePr>
        <p:xfrm>
          <a:off x="6940446" y="5312249"/>
          <a:ext cx="4752296" cy="457200"/>
        </p:xfrm>
        <a:graphic>
          <a:graphicData uri="http://schemas.openxmlformats.org/drawingml/2006/table">
            <a:tbl>
              <a:tblPr firstRow="1" bandRow="1">
                <a:tableStyleId>{C4B1156A-380E-4F78-BDF5-A606A8083BF9}</a:tableStyleId>
              </a:tblPr>
              <a:tblGrid>
                <a:gridCol w="2187516">
                  <a:extLst>
                    <a:ext uri="{9D8B030D-6E8A-4147-A177-3AD203B41FA5}">
                      <a16:colId xmlns:a16="http://schemas.microsoft.com/office/drawing/2014/main" val="4031716581"/>
                    </a:ext>
                  </a:extLst>
                </a:gridCol>
                <a:gridCol w="2564780">
                  <a:extLst>
                    <a:ext uri="{9D8B030D-6E8A-4147-A177-3AD203B41FA5}">
                      <a16:colId xmlns:a16="http://schemas.microsoft.com/office/drawing/2014/main" val="2608016009"/>
                    </a:ext>
                  </a:extLst>
                </a:gridCol>
              </a:tblGrid>
              <a:tr h="0">
                <a:tc>
                  <a:txBody>
                    <a:bodyPr/>
                    <a:lstStyle/>
                    <a:p>
                      <a:r>
                        <a:rPr lang="fr-FR" sz="2400" b="1" dirty="0" err="1">
                          <a:solidFill>
                            <a:schemeClr val="accent5">
                              <a:lumMod val="50000"/>
                            </a:schemeClr>
                          </a:solidFill>
                        </a:rPr>
                        <a:t>das</a:t>
                      </a:r>
                      <a:r>
                        <a:rPr lang="fr-FR" sz="2400" b="1" dirty="0">
                          <a:solidFill>
                            <a:schemeClr val="accent5">
                              <a:lumMod val="50000"/>
                            </a:schemeClr>
                          </a:solidFill>
                        </a:rPr>
                        <a:t> </a:t>
                      </a:r>
                      <a:r>
                        <a:rPr lang="fr-FR" sz="2400" b="1" dirty="0" err="1">
                          <a:solidFill>
                            <a:schemeClr val="accent5">
                              <a:lumMod val="50000"/>
                            </a:schemeClr>
                          </a:solidFill>
                        </a:rPr>
                        <a:t>Gericht</a:t>
                      </a:r>
                      <a:endParaRPr lang="fr-FR" sz="2400" b="1" dirty="0">
                        <a:solidFill>
                          <a:schemeClr val="accent5">
                            <a:lumMod val="50000"/>
                          </a:schemeClr>
                        </a:solidFill>
                      </a:endParaRPr>
                    </a:p>
                  </a:txBody>
                  <a:tcPr anchor="ctr"/>
                </a:tc>
                <a:tc>
                  <a:txBody>
                    <a:bodyPr/>
                    <a:lstStyle/>
                    <a:p>
                      <a:r>
                        <a:rPr lang="fr-FR" sz="2400" b="0" dirty="0" err="1">
                          <a:solidFill>
                            <a:schemeClr val="accent5">
                              <a:lumMod val="50000"/>
                            </a:schemeClr>
                          </a:solidFill>
                        </a:rPr>
                        <a:t>dish</a:t>
                      </a:r>
                      <a:r>
                        <a:rPr lang="fr-FR" sz="2400" b="0" dirty="0">
                          <a:solidFill>
                            <a:schemeClr val="accent5">
                              <a:lumMod val="50000"/>
                            </a:schemeClr>
                          </a:solidFill>
                        </a:rPr>
                        <a:t>, court</a:t>
                      </a:r>
                    </a:p>
                  </a:txBody>
                  <a:tcPr anchor="ctr"/>
                </a:tc>
                <a:extLst>
                  <a:ext uri="{0D108BD9-81ED-4DB2-BD59-A6C34878D82A}">
                    <a16:rowId xmlns:a16="http://schemas.microsoft.com/office/drawing/2014/main" val="3121856592"/>
                  </a:ext>
                </a:extLst>
              </a:tr>
            </a:tbl>
          </a:graphicData>
        </a:graphic>
      </p:graphicFrame>
      <p:sp>
        <p:nvSpPr>
          <p:cNvPr id="30" name="Rectangle 29">
            <a:extLst>
              <a:ext uri="{FF2B5EF4-FFF2-40B4-BE49-F238E27FC236}">
                <a16:creationId xmlns:a16="http://schemas.microsoft.com/office/drawing/2014/main" id="{297FC861-2C2A-4CC4-BA56-6FAFA8ACD27C}"/>
              </a:ext>
            </a:extLst>
          </p:cNvPr>
          <p:cNvSpPr/>
          <p:nvPr/>
        </p:nvSpPr>
        <p:spPr>
          <a:xfrm>
            <a:off x="7023712" y="5345495"/>
            <a:ext cx="1806732" cy="36975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7EFFBB3-3DA2-47DD-9A6C-AF9FCB537FCD}"/>
              </a:ext>
            </a:extLst>
          </p:cNvPr>
          <p:cNvSpPr txBox="1"/>
          <p:nvPr/>
        </p:nvSpPr>
        <p:spPr>
          <a:xfrm>
            <a:off x="6161960" y="160433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Wort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  </a:t>
            </a:r>
          </a:p>
        </p:txBody>
      </p:sp>
      <p:sp>
        <p:nvSpPr>
          <p:cNvPr id="28" name="Rectangle 27">
            <a:extLst>
              <a:ext uri="{FF2B5EF4-FFF2-40B4-BE49-F238E27FC236}">
                <a16:creationId xmlns:a16="http://schemas.microsoft.com/office/drawing/2014/main" id="{06A094AE-DE3E-4FE2-A607-431A469B3C6A}"/>
              </a:ext>
            </a:extLst>
          </p:cNvPr>
          <p:cNvSpPr/>
          <p:nvPr/>
        </p:nvSpPr>
        <p:spPr>
          <a:xfrm>
            <a:off x="1243638" y="2119659"/>
            <a:ext cx="1412566" cy="461665"/>
          </a:xfrm>
          <a:prstGeom prst="rect">
            <a:avLst/>
          </a:prstGeom>
        </p:spPr>
        <p:txBody>
          <a:bodyPr wrap="none">
            <a:spAutoFit/>
          </a:bodyPr>
          <a:lstStyle/>
          <a:p>
            <a:r>
              <a:rPr lang="en-US" sz="2400" b="1" dirty="0">
                <a:solidFill>
                  <a:srgbClr val="4472C4">
                    <a:lumMod val="50000"/>
                  </a:srgbClr>
                </a:solidFill>
              </a:rPr>
              <a:t>Deutsch</a:t>
            </a:r>
            <a:endParaRPr lang="en-GB" b="1" dirty="0"/>
          </a:p>
        </p:txBody>
      </p:sp>
      <p:sp>
        <p:nvSpPr>
          <p:cNvPr id="31" name="Rectangle 30">
            <a:extLst>
              <a:ext uri="{FF2B5EF4-FFF2-40B4-BE49-F238E27FC236}">
                <a16:creationId xmlns:a16="http://schemas.microsoft.com/office/drawing/2014/main" id="{8455246A-8138-4C9F-8677-661190EF8A21}"/>
              </a:ext>
            </a:extLst>
          </p:cNvPr>
          <p:cNvSpPr/>
          <p:nvPr/>
        </p:nvSpPr>
        <p:spPr>
          <a:xfrm>
            <a:off x="3511582" y="2109712"/>
            <a:ext cx="1396536" cy="461665"/>
          </a:xfrm>
          <a:prstGeom prst="rect">
            <a:avLst/>
          </a:prstGeom>
        </p:spPr>
        <p:txBody>
          <a:bodyPr wrap="none">
            <a:spAutoFit/>
          </a:bodyPr>
          <a:lstStyle/>
          <a:p>
            <a:r>
              <a:rPr lang="en-US" sz="2400" b="1" dirty="0" err="1">
                <a:solidFill>
                  <a:srgbClr val="4472C4">
                    <a:lumMod val="50000"/>
                  </a:srgbClr>
                </a:solidFill>
              </a:rPr>
              <a:t>Englisch</a:t>
            </a:r>
            <a:endParaRPr lang="en-GB" b="1" dirty="0"/>
          </a:p>
        </p:txBody>
      </p:sp>
    </p:spTree>
    <p:extLst>
      <p:ext uri="{BB962C8B-B14F-4D97-AF65-F5344CB8AC3E}">
        <p14:creationId xmlns:p14="http://schemas.microsoft.com/office/powerpoint/2010/main" val="10176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8" grpId="0" animBg="1"/>
      <p:bldP spid="19" grpId="0" animBg="1"/>
      <p:bldP spid="24" grpId="0" animBg="1"/>
      <p:bldP spid="27"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19B573-1DA4-459F-BA77-E7147AA42463}"/>
              </a:ext>
            </a:extLst>
          </p:cNvPr>
          <p:cNvSpPr/>
          <p:nvPr/>
        </p:nvSpPr>
        <p:spPr>
          <a:xfrm>
            <a:off x="915317" y="1560486"/>
            <a:ext cx="10361366" cy="1739870"/>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3668" cy="869950"/>
          </a:xfrm>
          <a:prstGeom prst="rect">
            <a:avLst/>
          </a:prstGeom>
        </p:spPr>
      </p:pic>
      <p:sp>
        <p:nvSpPr>
          <p:cNvPr id="4" name="Title 3"/>
          <p:cNvSpPr>
            <a:spLocks noGrp="1"/>
          </p:cNvSpPr>
          <p:nvPr>
            <p:ph type="title"/>
          </p:nvPr>
        </p:nvSpPr>
        <p:spPr>
          <a:xfrm>
            <a:off x="0" y="294041"/>
            <a:ext cx="6244683" cy="707849"/>
          </a:xfrm>
        </p:spPr>
        <p:txBody>
          <a:bodyPr>
            <a:normAutofit/>
          </a:bodyPr>
          <a:lstStyle/>
          <a:p>
            <a:r>
              <a:rPr lang="en-GB" sz="3600" b="1" i="1" dirty="0">
                <a:solidFill>
                  <a:schemeClr val="bg1"/>
                </a:solidFill>
              </a:rPr>
              <a:t>Would like: </a:t>
            </a:r>
            <a:r>
              <a:rPr lang="en-GB" sz="3600" b="1" i="1" dirty="0" err="1">
                <a:solidFill>
                  <a:schemeClr val="bg1"/>
                </a:solidFill>
              </a:rPr>
              <a:t>möcht</a:t>
            </a:r>
            <a:r>
              <a:rPr lang="en-GB" sz="3600" b="1" i="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71090" y="1109592"/>
            <a:ext cx="897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already learnt six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modal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a:t>
            </a:r>
          </a:p>
        </p:txBody>
      </p:sp>
      <p:sp>
        <p:nvSpPr>
          <p:cNvPr id="6" name="TextBox 5">
            <a:extLst>
              <a:ext uri="{FF2B5EF4-FFF2-40B4-BE49-F238E27FC236}">
                <a16:creationId xmlns:a16="http://schemas.microsoft.com/office/drawing/2014/main" id="{9CA970B2-ADE0-4F1F-83F9-1D17BC4DDBE1}"/>
              </a:ext>
            </a:extLst>
          </p:cNvPr>
          <p:cNvSpPr txBox="1"/>
          <p:nvPr/>
        </p:nvSpPr>
        <p:spPr>
          <a:xfrm>
            <a:off x="1186932" y="1640991"/>
            <a:ext cx="2368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dürfen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354CE61-F0A6-4598-9FDD-B31A6F823F6D}"/>
              </a:ext>
            </a:extLst>
          </p:cNvPr>
          <p:cNvSpPr txBox="1"/>
          <p:nvPr/>
        </p:nvSpPr>
        <p:spPr>
          <a:xfrm>
            <a:off x="1471440" y="1600324"/>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79B513E-DB4C-425E-946B-15125C9D69AA}"/>
              </a:ext>
            </a:extLst>
          </p:cNvPr>
          <p:cNvSpPr txBox="1"/>
          <p:nvPr/>
        </p:nvSpPr>
        <p:spPr>
          <a:xfrm>
            <a:off x="4891372" y="1633464"/>
            <a:ext cx="1957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können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89AA3E6-4314-46B9-9CEB-5AF4821DA509}"/>
              </a:ext>
            </a:extLst>
          </p:cNvPr>
          <p:cNvSpPr txBox="1"/>
          <p:nvPr/>
        </p:nvSpPr>
        <p:spPr>
          <a:xfrm>
            <a:off x="5150524" y="1621523"/>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CFD9B97-3A86-49F2-A52A-890166D02F4A}"/>
              </a:ext>
            </a:extLst>
          </p:cNvPr>
          <p:cNvSpPr txBox="1"/>
          <p:nvPr/>
        </p:nvSpPr>
        <p:spPr>
          <a:xfrm>
            <a:off x="8858190" y="1625293"/>
            <a:ext cx="1957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5CD4C1C1-6436-45E4-80F8-CFDF8FF3CFDB}"/>
              </a:ext>
            </a:extLst>
          </p:cNvPr>
          <p:cNvSpPr txBox="1"/>
          <p:nvPr/>
        </p:nvSpPr>
        <p:spPr>
          <a:xfrm>
            <a:off x="9231554" y="1650700"/>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9346C69-7E76-4C2A-97F4-A57FFCB711AB}"/>
              </a:ext>
            </a:extLst>
          </p:cNvPr>
          <p:cNvSpPr txBox="1"/>
          <p:nvPr/>
        </p:nvSpPr>
        <p:spPr>
          <a:xfrm>
            <a:off x="1213632" y="2427308"/>
            <a:ext cx="1957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9C2F9F79-8DDD-4ACE-BF57-EBEBF022608E}"/>
              </a:ext>
            </a:extLst>
          </p:cNvPr>
          <p:cNvSpPr txBox="1"/>
          <p:nvPr/>
        </p:nvSpPr>
        <p:spPr>
          <a:xfrm>
            <a:off x="8896418" y="2567000"/>
            <a:ext cx="1957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B7C645C8-58CF-4BD9-98F3-0B5112FE52EE}"/>
              </a:ext>
            </a:extLst>
          </p:cNvPr>
          <p:cNvSpPr txBox="1"/>
          <p:nvPr/>
        </p:nvSpPr>
        <p:spPr>
          <a:xfrm>
            <a:off x="1584547" y="2452021"/>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AF0B429-6986-4A61-BAB0-74527391CEA8}"/>
              </a:ext>
            </a:extLst>
          </p:cNvPr>
          <p:cNvSpPr txBox="1"/>
          <p:nvPr/>
        </p:nvSpPr>
        <p:spPr>
          <a:xfrm>
            <a:off x="9231554" y="2570152"/>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7AEA310-C3B5-41AA-98F6-166C734516CD}"/>
              </a:ext>
            </a:extLst>
          </p:cNvPr>
          <p:cNvSpPr txBox="1"/>
          <p:nvPr/>
        </p:nvSpPr>
        <p:spPr>
          <a:xfrm>
            <a:off x="1213632" y="2001662"/>
            <a:ext cx="362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be allowed, may</a:t>
            </a:r>
          </a:p>
        </p:txBody>
      </p:sp>
      <p:sp>
        <p:nvSpPr>
          <p:cNvPr id="18" name="TextBox 17">
            <a:extLst>
              <a:ext uri="{FF2B5EF4-FFF2-40B4-BE49-F238E27FC236}">
                <a16:creationId xmlns:a16="http://schemas.microsoft.com/office/drawing/2014/main" id="{97C3EB5E-6A10-4FC0-869F-A608D5DC13E6}"/>
              </a:ext>
            </a:extLst>
          </p:cNvPr>
          <p:cNvSpPr txBox="1"/>
          <p:nvPr/>
        </p:nvSpPr>
        <p:spPr>
          <a:xfrm>
            <a:off x="4891372" y="2000338"/>
            <a:ext cx="3113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be able to, can</a:t>
            </a:r>
          </a:p>
        </p:txBody>
      </p:sp>
      <p:sp>
        <p:nvSpPr>
          <p:cNvPr id="19" name="TextBox 18">
            <a:extLst>
              <a:ext uri="{FF2B5EF4-FFF2-40B4-BE49-F238E27FC236}">
                <a16:creationId xmlns:a16="http://schemas.microsoft.com/office/drawing/2014/main" id="{5AC346ED-1221-47B0-9D0F-2B29EC2EFAC0}"/>
              </a:ext>
            </a:extLst>
          </p:cNvPr>
          <p:cNvSpPr txBox="1"/>
          <p:nvPr/>
        </p:nvSpPr>
        <p:spPr>
          <a:xfrm>
            <a:off x="8858190" y="2048787"/>
            <a:ext cx="3118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like, liking</a:t>
            </a:r>
          </a:p>
        </p:txBody>
      </p:sp>
      <p:sp>
        <p:nvSpPr>
          <p:cNvPr id="20" name="TextBox 19">
            <a:extLst>
              <a:ext uri="{FF2B5EF4-FFF2-40B4-BE49-F238E27FC236}">
                <a16:creationId xmlns:a16="http://schemas.microsoft.com/office/drawing/2014/main" id="{D3ACC57C-C63E-40F3-87BE-F41F1A8C5949}"/>
              </a:ext>
            </a:extLst>
          </p:cNvPr>
          <p:cNvSpPr txBox="1"/>
          <p:nvPr/>
        </p:nvSpPr>
        <p:spPr>
          <a:xfrm>
            <a:off x="1208181" y="2886254"/>
            <a:ext cx="28758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have to, must</a:t>
            </a:r>
          </a:p>
        </p:txBody>
      </p:sp>
      <p:sp>
        <p:nvSpPr>
          <p:cNvPr id="21" name="TextBox 20">
            <a:extLst>
              <a:ext uri="{FF2B5EF4-FFF2-40B4-BE49-F238E27FC236}">
                <a16:creationId xmlns:a16="http://schemas.microsoft.com/office/drawing/2014/main" id="{3F521D16-CBB7-48B4-B8B1-FFFF6AFEBE7D}"/>
              </a:ext>
            </a:extLst>
          </p:cNvPr>
          <p:cNvSpPr txBox="1"/>
          <p:nvPr/>
        </p:nvSpPr>
        <p:spPr>
          <a:xfrm>
            <a:off x="8931867" y="2913686"/>
            <a:ext cx="16764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want</a:t>
            </a:r>
          </a:p>
        </p:txBody>
      </p:sp>
      <p:sp>
        <p:nvSpPr>
          <p:cNvPr id="26" name="TextBox 25">
            <a:extLst>
              <a:ext uri="{FF2B5EF4-FFF2-40B4-BE49-F238E27FC236}">
                <a16:creationId xmlns:a16="http://schemas.microsoft.com/office/drawing/2014/main" id="{BE51E1A9-83D0-4DB5-A1AC-48EB76B10D3B}"/>
              </a:ext>
            </a:extLst>
          </p:cNvPr>
          <p:cNvSpPr txBox="1"/>
          <p:nvPr/>
        </p:nvSpPr>
        <p:spPr>
          <a:xfrm>
            <a:off x="8088308" y="5060939"/>
            <a:ext cx="400270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rPr>
              <a:t>Would you like to try the</a:t>
            </a:r>
            <a:r>
              <a:rPr kumimoji="0" lang="en-US" sz="2000" b="0" i="1" u="none" strike="noStrike" kern="1200" cap="none" spc="0" normalizeH="0" noProof="0" dirty="0">
                <a:ln>
                  <a:noFill/>
                </a:ln>
                <a:solidFill>
                  <a:srgbClr val="FA6500"/>
                </a:solidFill>
                <a:effectLst/>
                <a:uLnTx/>
                <a:uFillTx/>
                <a:latin typeface="Century Gothic" panose="020F0302020204030204"/>
                <a:ea typeface="+mn-ea"/>
                <a:cs typeface="+mn-cs"/>
              </a:rPr>
              <a:t> pizza?</a:t>
            </a:r>
            <a:endPar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DD2CE5B5-5AE4-4CF6-8E3A-CF40E3D9DF63}"/>
              </a:ext>
            </a:extLst>
          </p:cNvPr>
          <p:cNvSpPr txBox="1"/>
          <p:nvPr/>
        </p:nvSpPr>
        <p:spPr>
          <a:xfrm>
            <a:off x="4888335" y="2501770"/>
            <a:ext cx="1957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6" name="TextBox 35">
            <a:extLst>
              <a:ext uri="{FF2B5EF4-FFF2-40B4-BE49-F238E27FC236}">
                <a16:creationId xmlns:a16="http://schemas.microsoft.com/office/drawing/2014/main" id="{AA350789-9279-4A46-A105-CDC56ECC47DF}"/>
              </a:ext>
            </a:extLst>
          </p:cNvPr>
          <p:cNvSpPr txBox="1"/>
          <p:nvPr/>
        </p:nvSpPr>
        <p:spPr>
          <a:xfrm>
            <a:off x="5115897" y="2501770"/>
            <a:ext cx="1676400" cy="461665"/>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C77FADC-D86B-4AB0-9B9B-3F97049EB245}"/>
              </a:ext>
            </a:extLst>
          </p:cNvPr>
          <p:cNvSpPr txBox="1"/>
          <p:nvPr/>
        </p:nvSpPr>
        <p:spPr>
          <a:xfrm>
            <a:off x="4873202" y="2862700"/>
            <a:ext cx="3152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rPr>
              <a:t>to ought to,</a:t>
            </a:r>
            <a:r>
              <a:rPr kumimoji="0" lang="en-US" sz="2400" b="0" i="1" u="none" strike="noStrike" kern="1200" cap="none" spc="0" normalizeH="0" noProof="0" dirty="0">
                <a:ln>
                  <a:noFill/>
                </a:ln>
                <a:solidFill>
                  <a:srgbClr val="FA6500"/>
                </a:solidFill>
                <a:effectLst/>
                <a:uLnTx/>
                <a:uFillTx/>
                <a:latin typeface="Century Gothic" panose="020F0302020204030204"/>
                <a:ea typeface="+mn-ea"/>
                <a:cs typeface="+mn-cs"/>
              </a:rPr>
              <a:t> should</a:t>
            </a:r>
            <a:endParaRPr kumimoji="0" lang="en-US" sz="2400" b="0" i="1"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DC540E9-8582-45B6-8F1F-6B38447D8009}"/>
              </a:ext>
            </a:extLst>
          </p:cNvPr>
          <p:cNvSpPr txBox="1"/>
          <p:nvPr/>
        </p:nvSpPr>
        <p:spPr>
          <a:xfrm>
            <a:off x="251634" y="3324365"/>
            <a:ext cx="897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 a special form of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mögen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and means </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would like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39" name="Table 9">
            <a:extLst>
              <a:ext uri="{FF2B5EF4-FFF2-40B4-BE49-F238E27FC236}">
                <a16:creationId xmlns:a16="http://schemas.microsoft.com/office/drawing/2014/main" id="{0DE52379-6690-41FC-9189-811CEC040021}"/>
              </a:ext>
            </a:extLst>
          </p:cNvPr>
          <p:cNvGraphicFramePr>
            <a:graphicFrameLocks noGrp="1"/>
          </p:cNvGraphicFramePr>
          <p:nvPr>
            <p:extLst>
              <p:ext uri="{D42A27DB-BD31-4B8C-83A1-F6EECF244321}">
                <p14:modId xmlns:p14="http://schemas.microsoft.com/office/powerpoint/2010/main" val="3847979742"/>
              </p:ext>
            </p:extLst>
          </p:nvPr>
        </p:nvGraphicFramePr>
        <p:xfrm>
          <a:off x="411660" y="3718885"/>
          <a:ext cx="7385454" cy="2707770"/>
        </p:xfrm>
        <a:graphic>
          <a:graphicData uri="http://schemas.openxmlformats.org/drawingml/2006/table">
            <a:tbl>
              <a:tblPr firstRow="1" bandRow="1">
                <a:tableStyleId>{5940675A-B579-460E-94D1-54222C63F5DA}</a:tableStyleId>
              </a:tblPr>
              <a:tblGrid>
                <a:gridCol w="2100648">
                  <a:extLst>
                    <a:ext uri="{9D8B030D-6E8A-4147-A177-3AD203B41FA5}">
                      <a16:colId xmlns:a16="http://schemas.microsoft.com/office/drawing/2014/main" val="3272501527"/>
                    </a:ext>
                  </a:extLst>
                </a:gridCol>
                <a:gridCol w="2603389">
                  <a:extLst>
                    <a:ext uri="{9D8B030D-6E8A-4147-A177-3AD203B41FA5}">
                      <a16:colId xmlns:a16="http://schemas.microsoft.com/office/drawing/2014/main" val="4071071911"/>
                    </a:ext>
                  </a:extLst>
                </a:gridCol>
                <a:gridCol w="2681417">
                  <a:extLst>
                    <a:ext uri="{9D8B030D-6E8A-4147-A177-3AD203B41FA5}">
                      <a16:colId xmlns:a16="http://schemas.microsoft.com/office/drawing/2014/main" val="448767786"/>
                    </a:ext>
                  </a:extLst>
                </a:gridCol>
              </a:tblGrid>
              <a:tr h="541554">
                <a:tc>
                  <a:txBody>
                    <a:bodyPr/>
                    <a:lstStyle/>
                    <a:p>
                      <a:pPr algn="ctr"/>
                      <a:r>
                        <a:rPr lang="en-GB" sz="2400" b="1" dirty="0">
                          <a:solidFill>
                            <a:schemeClr val="accent5">
                              <a:lumMod val="50000"/>
                            </a:schemeClr>
                          </a:solidFill>
                        </a:rPr>
                        <a:t>root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accent5">
                              <a:lumMod val="50000"/>
                            </a:schemeClr>
                          </a:solidFill>
                        </a:rPr>
                        <a:t>mag-/</a:t>
                      </a:r>
                      <a:r>
                        <a:rPr lang="en-GB" sz="2400" b="1" dirty="0" err="1">
                          <a:solidFill>
                            <a:schemeClr val="accent5">
                              <a:lumMod val="50000"/>
                            </a:schemeClr>
                          </a:solidFill>
                        </a:rPr>
                        <a:t>mög</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accent5">
                              <a:lumMod val="50000"/>
                            </a:schemeClr>
                          </a:solidFill>
                        </a:rPr>
                        <a:t>möcht</a:t>
                      </a:r>
                      <a:r>
                        <a:rPr lang="en-GB" sz="2400" b="1"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ich mag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ich</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you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du </a:t>
                      </a:r>
                      <a:r>
                        <a:rPr lang="en-GB" sz="2400" b="0" dirty="0" err="1">
                          <a:solidFill>
                            <a:schemeClr val="accent5">
                              <a:lumMod val="50000"/>
                            </a:schemeClr>
                          </a:solidFill>
                        </a:rPr>
                        <a:t>magst</a:t>
                      </a:r>
                      <a:endParaRPr lang="en-GB" sz="2400" b="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du</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est</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a:solidFill>
                            <a:schemeClr val="accent5">
                              <a:lumMod val="50000"/>
                            </a:schemeClr>
                          </a:solidFill>
                        </a:rPr>
                        <a:t>s/he,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er</a:t>
                      </a:r>
                      <a:r>
                        <a:rPr lang="en-GB" sz="2400" b="0" dirty="0">
                          <a:solidFill>
                            <a:schemeClr val="accent5">
                              <a:lumMod val="50000"/>
                            </a:schemeClr>
                          </a:solidFill>
                        </a:rPr>
                        <a:t>/</a:t>
                      </a:r>
                      <a:r>
                        <a:rPr lang="en-GB" sz="2400" b="0" dirty="0" err="1">
                          <a:solidFill>
                            <a:schemeClr val="accent5">
                              <a:lumMod val="50000"/>
                            </a:schemeClr>
                          </a:solidFill>
                        </a:rPr>
                        <a:t>sie</a:t>
                      </a:r>
                      <a:r>
                        <a:rPr lang="en-GB" sz="2400" b="0" dirty="0">
                          <a:solidFill>
                            <a:schemeClr val="accent5">
                              <a:lumMod val="50000"/>
                            </a:schemeClr>
                          </a:solidFill>
                        </a:rPr>
                        <a:t>/es mag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er</a:t>
                      </a:r>
                      <a:r>
                        <a:rPr lang="en-GB" sz="2400" b="0" dirty="0">
                          <a:solidFill>
                            <a:schemeClr val="accent5">
                              <a:lumMod val="50000"/>
                            </a:schemeClr>
                          </a:solidFill>
                        </a:rPr>
                        <a:t>/</a:t>
                      </a:r>
                      <a:r>
                        <a:rPr lang="en-GB" sz="2400" b="0" dirty="0" err="1">
                          <a:solidFill>
                            <a:schemeClr val="accent5">
                              <a:lumMod val="50000"/>
                            </a:schemeClr>
                          </a:solidFill>
                        </a:rPr>
                        <a:t>sie</a:t>
                      </a:r>
                      <a:r>
                        <a:rPr lang="en-GB" sz="2400" b="0" dirty="0">
                          <a:solidFill>
                            <a:schemeClr val="accent5">
                              <a:lumMod val="50000"/>
                            </a:schemeClr>
                          </a:solidFill>
                        </a:rPr>
                        <a:t>/es </a:t>
                      </a:r>
                      <a:r>
                        <a:rPr lang="en-GB" sz="2400" b="1" dirty="0" err="1">
                          <a:solidFill>
                            <a:schemeClr val="accent5">
                              <a:lumMod val="50000"/>
                            </a:schemeClr>
                          </a:solidFill>
                        </a:rPr>
                        <a:t>möcht</a:t>
                      </a:r>
                      <a:r>
                        <a:rPr lang="en-GB" sz="2400" b="1" u="sng" dirty="0" err="1">
                          <a:solidFill>
                            <a:schemeClr val="accent5">
                              <a:lumMod val="50000"/>
                            </a:schemeClr>
                          </a:solidFill>
                        </a:rPr>
                        <a:t>e</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accent5">
                              <a:lumMod val="50000"/>
                            </a:schemeClr>
                          </a:solidFill>
                        </a:rPr>
                        <a:t>you (formal)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Sie </a:t>
                      </a:r>
                      <a:r>
                        <a:rPr lang="en-GB" sz="2400" b="0" dirty="0" err="1">
                          <a:solidFill>
                            <a:schemeClr val="accent5">
                              <a:lumMod val="50000"/>
                            </a:schemeClr>
                          </a:solidFill>
                        </a:rPr>
                        <a:t>mögen</a:t>
                      </a:r>
                      <a:endParaRPr lang="en-GB" sz="2400" b="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a:solidFill>
                            <a:schemeClr val="accent5">
                              <a:lumMod val="50000"/>
                            </a:schemeClr>
                          </a:solidFill>
                        </a:rPr>
                        <a:t>Sie</a:t>
                      </a:r>
                      <a:r>
                        <a:rPr lang="en-GB" sz="2400" b="1" dirty="0">
                          <a:solidFill>
                            <a:schemeClr val="accent5">
                              <a:lumMod val="50000"/>
                            </a:schemeClr>
                          </a:solidFill>
                        </a:rPr>
                        <a:t> </a:t>
                      </a:r>
                      <a:r>
                        <a:rPr lang="en-GB" sz="2400" b="1" dirty="0" err="1">
                          <a:solidFill>
                            <a:schemeClr val="accent5">
                              <a:lumMod val="50000"/>
                            </a:schemeClr>
                          </a:solidFill>
                        </a:rPr>
                        <a:t>möcht</a:t>
                      </a:r>
                      <a:r>
                        <a:rPr lang="en-GB" sz="2400" b="1" u="sng" dirty="0" err="1">
                          <a:solidFill>
                            <a:schemeClr val="accent5">
                              <a:lumMod val="50000"/>
                            </a:schemeClr>
                          </a:solidFill>
                        </a:rPr>
                        <a:t>en</a:t>
                      </a:r>
                      <a:endParaRPr lang="en-GB" sz="2400" b="1" u="sng"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bl>
          </a:graphicData>
        </a:graphic>
      </p:graphicFrame>
      <p:sp>
        <p:nvSpPr>
          <p:cNvPr id="40" name="Rectangle: Rounded Corners 39">
            <a:extLst>
              <a:ext uri="{FF2B5EF4-FFF2-40B4-BE49-F238E27FC236}">
                <a16:creationId xmlns:a16="http://schemas.microsoft.com/office/drawing/2014/main" id="{A91C60F0-86C8-4FD1-9770-D0A812DE1FEF}"/>
              </a:ext>
            </a:extLst>
          </p:cNvPr>
          <p:cNvSpPr/>
          <p:nvPr/>
        </p:nvSpPr>
        <p:spPr>
          <a:xfrm>
            <a:off x="2988045" y="4300860"/>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a:t>
            </a:r>
          </a:p>
        </p:txBody>
      </p:sp>
      <p:sp>
        <p:nvSpPr>
          <p:cNvPr id="41" name="Rectangle: Rounded Corners 40">
            <a:extLst>
              <a:ext uri="{FF2B5EF4-FFF2-40B4-BE49-F238E27FC236}">
                <a16:creationId xmlns:a16="http://schemas.microsoft.com/office/drawing/2014/main" id="{C2487B19-DE58-4A26-B4D3-29B63E8997B6}"/>
              </a:ext>
            </a:extLst>
          </p:cNvPr>
          <p:cNvSpPr/>
          <p:nvPr/>
        </p:nvSpPr>
        <p:spPr>
          <a:xfrm>
            <a:off x="2997554" y="483877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a:t>
            </a:r>
          </a:p>
        </p:txBody>
      </p:sp>
      <p:sp>
        <p:nvSpPr>
          <p:cNvPr id="42" name="Rectangle: Rounded Corners 41">
            <a:extLst>
              <a:ext uri="{FF2B5EF4-FFF2-40B4-BE49-F238E27FC236}">
                <a16:creationId xmlns:a16="http://schemas.microsoft.com/office/drawing/2014/main" id="{20131041-1E6F-461B-A86B-03EB34B48D32}"/>
              </a:ext>
            </a:extLst>
          </p:cNvPr>
          <p:cNvSpPr/>
          <p:nvPr/>
        </p:nvSpPr>
        <p:spPr>
          <a:xfrm>
            <a:off x="2508085" y="5432270"/>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______</a:t>
            </a:r>
          </a:p>
        </p:txBody>
      </p:sp>
      <p:sp>
        <p:nvSpPr>
          <p:cNvPr id="43" name="Rectangle: Rounded Corners 42">
            <a:extLst>
              <a:ext uri="{FF2B5EF4-FFF2-40B4-BE49-F238E27FC236}">
                <a16:creationId xmlns:a16="http://schemas.microsoft.com/office/drawing/2014/main" id="{1C0B5466-6395-4C17-B54B-4171EB8C5DAF}"/>
              </a:ext>
            </a:extLst>
          </p:cNvPr>
          <p:cNvSpPr/>
          <p:nvPr/>
        </p:nvSpPr>
        <p:spPr>
          <a:xfrm>
            <a:off x="3037818" y="5867419"/>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44" name="Rectangle: Rounded Corners 43">
            <a:extLst>
              <a:ext uri="{FF2B5EF4-FFF2-40B4-BE49-F238E27FC236}">
                <a16:creationId xmlns:a16="http://schemas.microsoft.com/office/drawing/2014/main" id="{A2684734-9FD2-4466-85C9-01D79F672348}"/>
              </a:ext>
            </a:extLst>
          </p:cNvPr>
          <p:cNvSpPr/>
          <p:nvPr/>
        </p:nvSpPr>
        <p:spPr>
          <a:xfrm>
            <a:off x="5534716" y="431427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a:t>
            </a:r>
          </a:p>
        </p:txBody>
      </p:sp>
      <p:sp>
        <p:nvSpPr>
          <p:cNvPr id="45" name="Rectangle: Rounded Corners 44">
            <a:extLst>
              <a:ext uri="{FF2B5EF4-FFF2-40B4-BE49-F238E27FC236}">
                <a16:creationId xmlns:a16="http://schemas.microsoft.com/office/drawing/2014/main" id="{663CDEB3-85EB-48FD-BF41-6B81D9B64CDC}"/>
              </a:ext>
            </a:extLst>
          </p:cNvPr>
          <p:cNvSpPr/>
          <p:nvPr/>
        </p:nvSpPr>
        <p:spPr>
          <a:xfrm>
            <a:off x="5393761" y="4811935"/>
            <a:ext cx="222441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a:t>
            </a:r>
          </a:p>
        </p:txBody>
      </p:sp>
      <p:sp>
        <p:nvSpPr>
          <p:cNvPr id="46" name="Rectangle: Rounded Corners 45">
            <a:extLst>
              <a:ext uri="{FF2B5EF4-FFF2-40B4-BE49-F238E27FC236}">
                <a16:creationId xmlns:a16="http://schemas.microsoft.com/office/drawing/2014/main" id="{A9AAF95E-2C78-4EBC-87E4-3CE359FD372C}"/>
              </a:ext>
            </a:extLst>
          </p:cNvPr>
          <p:cNvSpPr/>
          <p:nvPr/>
        </p:nvSpPr>
        <p:spPr>
          <a:xfrm>
            <a:off x="5154501" y="5382228"/>
            <a:ext cx="3382052"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______</a:t>
            </a:r>
          </a:p>
        </p:txBody>
      </p:sp>
      <p:sp>
        <p:nvSpPr>
          <p:cNvPr id="47" name="Rectangle: Rounded Corners 46">
            <a:extLst>
              <a:ext uri="{FF2B5EF4-FFF2-40B4-BE49-F238E27FC236}">
                <a16:creationId xmlns:a16="http://schemas.microsoft.com/office/drawing/2014/main" id="{3BCBF884-E2D9-4754-A96E-03D8CC74D97F}"/>
              </a:ext>
            </a:extLst>
          </p:cNvPr>
          <p:cNvSpPr/>
          <p:nvPr/>
        </p:nvSpPr>
        <p:spPr>
          <a:xfrm>
            <a:off x="5243695" y="5845296"/>
            <a:ext cx="2552852"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  _______</a:t>
            </a:r>
          </a:p>
        </p:txBody>
      </p:sp>
      <p:sp>
        <p:nvSpPr>
          <p:cNvPr id="48" name="Speech Bubble: Rectangle with Corners Rounded 47">
            <a:extLst>
              <a:ext uri="{FF2B5EF4-FFF2-40B4-BE49-F238E27FC236}">
                <a16:creationId xmlns:a16="http://schemas.microsoft.com/office/drawing/2014/main" id="{E238D80D-D322-4837-BD00-7FC882EECCFA}"/>
              </a:ext>
            </a:extLst>
          </p:cNvPr>
          <p:cNvSpPr/>
          <p:nvPr/>
        </p:nvSpPr>
        <p:spPr>
          <a:xfrm>
            <a:off x="6826924" y="138180"/>
            <a:ext cx="3382053" cy="1277245"/>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Reminder: you often use</a:t>
            </a:r>
          </a:p>
          <a:p>
            <a:pPr algn="ctr">
              <a:defRPr/>
            </a:pPr>
            <a:r>
              <a:rPr lang="en-GB"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DAA520"/>
                </a:solidFill>
                <a:latin typeface="Century Gothic" panose="020B0502020202020204" pitchFamily="34" charset="0"/>
                <a:ea typeface="Calibri" panose="020F0502020204030204" pitchFamily="34" charset="0"/>
                <a:cs typeface="Times New Roman" panose="02020603050405020304" pitchFamily="18" charset="0"/>
              </a:rPr>
              <a:t>a second, infinitive verb </a:t>
            </a:r>
          </a:p>
          <a:p>
            <a:pPr algn="ctr">
              <a:defRPr/>
            </a:pPr>
            <a:r>
              <a:rPr lang="en-GB"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with modal verbs at the end of the sentence! </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
        <p:nvSpPr>
          <p:cNvPr id="49" name="Speech Bubble: Rectangle with Corners Rounded 48">
            <a:extLst>
              <a:ext uri="{FF2B5EF4-FFF2-40B4-BE49-F238E27FC236}">
                <a16:creationId xmlns:a16="http://schemas.microsoft.com/office/drawing/2014/main" id="{F76344AD-0E30-477B-B08B-CB4D474EAC6E}"/>
              </a:ext>
            </a:extLst>
          </p:cNvPr>
          <p:cNvSpPr/>
          <p:nvPr/>
        </p:nvSpPr>
        <p:spPr>
          <a:xfrm>
            <a:off x="9609133" y="3467866"/>
            <a:ext cx="2412497" cy="700818"/>
          </a:xfrm>
          <a:prstGeom prst="wedgeRoundRectCallout">
            <a:avLst>
              <a:gd name="adj1" fmla="val 21241"/>
              <a:gd name="adj2" fmla="val 67409"/>
              <a:gd name="adj3" fmla="val 16667"/>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Möchtest</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du die Pizza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probieren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50" name="Speech Bubble: Rectangle with Corners Rounded 49">
            <a:extLst>
              <a:ext uri="{FF2B5EF4-FFF2-40B4-BE49-F238E27FC236}">
                <a16:creationId xmlns:a16="http://schemas.microsoft.com/office/drawing/2014/main" id="{46DC50C7-372C-4FDB-821E-5B9BDC30164F}"/>
              </a:ext>
            </a:extLst>
          </p:cNvPr>
          <p:cNvSpPr/>
          <p:nvPr/>
        </p:nvSpPr>
        <p:spPr>
          <a:xfrm>
            <a:off x="8373365" y="4295752"/>
            <a:ext cx="2412497" cy="700818"/>
          </a:xfrm>
          <a:prstGeom prst="wedgeRoundRectCallout">
            <a:avLst>
              <a:gd name="adj1" fmla="val 57814"/>
              <a:gd name="adj2" fmla="val -18431"/>
              <a:gd name="adj3" fmla="val 16667"/>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Nein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ich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möchte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ein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Eis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essen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51" name="TextBox 50">
            <a:extLst>
              <a:ext uri="{FF2B5EF4-FFF2-40B4-BE49-F238E27FC236}">
                <a16:creationId xmlns:a16="http://schemas.microsoft.com/office/drawing/2014/main" id="{5514C5F7-011C-4BC6-9057-9CB4BA292CBB}"/>
              </a:ext>
            </a:extLst>
          </p:cNvPr>
          <p:cNvSpPr txBox="1"/>
          <p:nvPr/>
        </p:nvSpPr>
        <p:spPr>
          <a:xfrm>
            <a:off x="8122320" y="5424768"/>
            <a:ext cx="4002708"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A6500"/>
                </a:solidFill>
                <a:effectLst/>
                <a:uLnTx/>
                <a:uFillTx/>
                <a:latin typeface="Century Gothic" panose="020F0302020204030204"/>
                <a:ea typeface="+mn-ea"/>
                <a:cs typeface="+mn-cs"/>
              </a:rPr>
              <a:t>No, I would like (to eat) an ice-cream. </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4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4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animBg="1"/>
      <p:bldP spid="11" grpId="0" animBg="1"/>
      <p:bldP spid="15" grpId="0" animBg="1"/>
      <p:bldP spid="16" grpId="0" animBg="1"/>
      <p:bldP spid="17" grpId="0"/>
      <p:bldP spid="18" grpId="0"/>
      <p:bldP spid="19" grpId="0"/>
      <p:bldP spid="20" grpId="0"/>
      <p:bldP spid="21" grpId="0"/>
      <p:bldP spid="26" grpId="0" animBg="1"/>
      <p:bldP spid="36" grpId="0" animBg="1"/>
      <p:bldP spid="37" grpId="0"/>
      <p:bldP spid="38" grpId="0"/>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9" grpId="0" animBg="1"/>
      <p:bldP spid="50"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2CA9C87-DED9-4F1F-A08C-7675E6A8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23" y="73737"/>
            <a:ext cx="2102119" cy="1401412"/>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 y="40172"/>
            <a:ext cx="4199472" cy="869950"/>
          </a:xfrm>
          <a:prstGeom prst="rect">
            <a:avLst/>
          </a:prstGeom>
        </p:spPr>
      </p:pic>
      <p:sp>
        <p:nvSpPr>
          <p:cNvPr id="4" name="Title 3"/>
          <p:cNvSpPr>
            <a:spLocks noGrp="1"/>
          </p:cNvSpPr>
          <p:nvPr>
            <p:ph type="title"/>
          </p:nvPr>
        </p:nvSpPr>
        <p:spPr>
          <a:xfrm>
            <a:off x="8040" y="41800"/>
            <a:ext cx="3745089" cy="707849"/>
          </a:xfrm>
        </p:spPr>
        <p:txBody>
          <a:bodyPr>
            <a:normAutofit/>
          </a:bodyPr>
          <a:lstStyle/>
          <a:p>
            <a:r>
              <a:rPr lang="en-US" sz="3600" b="1" dirty="0">
                <a:solidFill>
                  <a:schemeClr val="bg1"/>
                </a:solidFill>
              </a:rPr>
              <a:t>Auf </a:t>
            </a:r>
            <a:r>
              <a:rPr lang="en-US" sz="3600" b="1" dirty="0" err="1">
                <a:solidFill>
                  <a:schemeClr val="bg1"/>
                </a:solidFill>
              </a:rPr>
              <a:t>Klassenfahrt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42705" y="12107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089373" y="125738"/>
            <a:ext cx="73786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Mia und Wolf </a:t>
            </a:r>
            <a:r>
              <a:rPr lang="en-US" sz="2000" dirty="0" err="1">
                <a:solidFill>
                  <a:srgbClr val="4472C4">
                    <a:lumMod val="50000"/>
                  </a:srgbClr>
                </a:solidFill>
                <a:latin typeface="Century Gothic" panose="020F0302020204030204"/>
              </a:rPr>
              <a:t>sind</a:t>
            </a:r>
            <a:r>
              <a:rPr lang="en-US" sz="2000" dirty="0">
                <a:solidFill>
                  <a:srgbClr val="4472C4">
                    <a:lumMod val="50000"/>
                  </a:srgbClr>
                </a:solidFill>
                <a:latin typeface="Century Gothic" panose="020F0302020204030204"/>
              </a:rPr>
              <a:t> auf dem </a:t>
            </a:r>
            <a:r>
              <a:rPr lang="en-US" sz="2000" dirty="0" err="1">
                <a:solidFill>
                  <a:srgbClr val="4472C4">
                    <a:lumMod val="50000"/>
                  </a:srgbClr>
                </a:solidFill>
                <a:latin typeface="Century Gothic" panose="020F0302020204030204"/>
              </a:rPr>
              <a:t>Weihnachtsmarkt</a:t>
            </a:r>
            <a:r>
              <a:rPr lang="en-US" sz="2000" dirty="0">
                <a:solidFill>
                  <a:srgbClr val="4472C4">
                    <a:lumMod val="50000"/>
                  </a:srgbClr>
                </a:solidFill>
                <a:latin typeface="Century Gothic" panose="020F0302020204030204"/>
              </a:rPr>
              <a:t>. </a:t>
            </a:r>
            <a:br>
              <a:rPr lang="en-US" sz="2000" dirty="0">
                <a:solidFill>
                  <a:srgbClr val="4472C4">
                    <a:lumMod val="50000"/>
                  </a:srgbClr>
                </a:solidFill>
                <a:latin typeface="Century Gothic" panose="020F0302020204030204"/>
              </a:rPr>
            </a:br>
            <a:r>
              <a:rPr lang="en-US" sz="2000" dirty="0">
                <a:solidFill>
                  <a:srgbClr val="4472C4">
                    <a:lumMod val="50000"/>
                  </a:srgbClr>
                </a:solidFill>
                <a:latin typeface="Century Gothic" panose="020F0302020204030204"/>
              </a:rPr>
              <a:t>Mia </a:t>
            </a:r>
            <a:r>
              <a:rPr lang="en-US" sz="2000" dirty="0" err="1">
                <a:solidFill>
                  <a:srgbClr val="4472C4">
                    <a:lumMod val="50000"/>
                  </a:srgbClr>
                </a:solidFill>
                <a:latin typeface="Century Gothic" panose="020F0302020204030204"/>
              </a:rPr>
              <a:t>fragt</a:t>
            </a:r>
            <a:r>
              <a:rPr lang="en-US" sz="2000" dirty="0">
                <a:solidFill>
                  <a:srgbClr val="4472C4">
                    <a:lumMod val="50000"/>
                  </a:srgbClr>
                </a:solidFill>
                <a:latin typeface="Century Gothic" panose="020F0302020204030204"/>
              </a:rPr>
              <a:t> den Lehrer. </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52387604"/>
              </p:ext>
            </p:extLst>
          </p:nvPr>
        </p:nvGraphicFramePr>
        <p:xfrm>
          <a:off x="452290" y="1614988"/>
          <a:ext cx="11701075" cy="4677576"/>
        </p:xfrm>
        <a:graphic>
          <a:graphicData uri="http://schemas.openxmlformats.org/drawingml/2006/table">
            <a:tbl>
              <a:tblPr firstRow="1" bandRow="1">
                <a:tableStyleId>{ED083AE6-46FA-4A59-8FB0-9F97EB10719F}</a:tableStyleId>
              </a:tblPr>
              <a:tblGrid>
                <a:gridCol w="429547">
                  <a:extLst>
                    <a:ext uri="{9D8B030D-6E8A-4147-A177-3AD203B41FA5}">
                      <a16:colId xmlns:a16="http://schemas.microsoft.com/office/drawing/2014/main" val="2607353726"/>
                    </a:ext>
                  </a:extLst>
                </a:gridCol>
                <a:gridCol w="1420587">
                  <a:extLst>
                    <a:ext uri="{9D8B030D-6E8A-4147-A177-3AD203B41FA5}">
                      <a16:colId xmlns:a16="http://schemas.microsoft.com/office/drawing/2014/main" val="4128092149"/>
                    </a:ext>
                  </a:extLst>
                </a:gridCol>
                <a:gridCol w="1679916">
                  <a:extLst>
                    <a:ext uri="{9D8B030D-6E8A-4147-A177-3AD203B41FA5}">
                      <a16:colId xmlns:a16="http://schemas.microsoft.com/office/drawing/2014/main" val="2609792770"/>
                    </a:ext>
                  </a:extLst>
                </a:gridCol>
                <a:gridCol w="8171025">
                  <a:extLst>
                    <a:ext uri="{9D8B030D-6E8A-4147-A177-3AD203B41FA5}">
                      <a16:colId xmlns:a16="http://schemas.microsoft.com/office/drawing/2014/main" val="2564323654"/>
                    </a:ext>
                  </a:extLst>
                </a:gridCol>
              </a:tblGrid>
              <a:tr h="497067">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solidFill>
                            <a:srgbClr val="115076"/>
                          </a:solidFill>
                          <a:effectLst/>
                          <a:uLnTx/>
                          <a:uFillTx/>
                        </a:rPr>
                        <a:t>Möchten</a:t>
                      </a:r>
                      <a:r>
                        <a:rPr kumimoji="0" lang="en-GB" sz="2000" u="none" strike="noStrike" kern="1200" cap="none" spc="0" normalizeH="0" baseline="0" noProof="0" dirty="0">
                          <a:ln>
                            <a:noFill/>
                          </a:ln>
                          <a:solidFill>
                            <a:srgbClr val="115076"/>
                          </a:solidFill>
                          <a:effectLst/>
                          <a:uLnTx/>
                          <a:uFillTx/>
                        </a:rPr>
                        <a:t> Sie…?</a:t>
                      </a:r>
                      <a:endParaRPr lang="en-GB" sz="2000" b="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Haben</a:t>
                      </a:r>
                      <a:r>
                        <a:rPr lang="en-GB" sz="2000" dirty="0">
                          <a:solidFill>
                            <a:srgbClr val="115076"/>
                          </a:solidFill>
                        </a:rPr>
                        <a:t> Sie Lust,.. ?</a:t>
                      </a:r>
                      <a:endParaRPr lang="en-GB" sz="2000" b="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Aktivität</a:t>
                      </a:r>
                      <a:r>
                        <a:rPr lang="en-GB" sz="2000" b="1" dirty="0">
                          <a:solidFill>
                            <a:srgbClr val="002060"/>
                          </a:solidFill>
                        </a:rPr>
                        <a:t> auf </a:t>
                      </a:r>
                      <a:r>
                        <a:rPr lang="en-GB" sz="2000" b="1" dirty="0" err="1">
                          <a:solidFill>
                            <a:srgbClr val="002060"/>
                          </a:solidFill>
                        </a:rPr>
                        <a:t>Englisch</a:t>
                      </a:r>
                      <a:endParaRPr lang="en-GB" sz="2000" b="1" dirty="0">
                        <a:solidFill>
                          <a:srgbClr val="002060"/>
                        </a:solidFill>
                      </a:endParaRPr>
                    </a:p>
                  </a:txBody>
                  <a:tcPr anchor="b"/>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see my Christmas presents</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try this cake</a:t>
                      </a:r>
                      <a:endParaRPr lang="en-GB" sz="22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visit the shop next to the University</a:t>
                      </a:r>
                      <a:endParaRPr lang="en-GB" sz="22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read book about Chemistry Scientists and researchers</a:t>
                      </a:r>
                      <a:endParaRPr lang="en-GB" sz="22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try roasted almonds (traditional Christmas market candy)</a:t>
                      </a:r>
                      <a:endParaRPr lang="en-GB" sz="22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listen to these traditional Christmas songs</a:t>
                      </a:r>
                      <a:endParaRPr lang="en-GB" sz="22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200" dirty="0">
                          <a:solidFill>
                            <a:schemeClr val="accent1">
                              <a:lumMod val="50000"/>
                            </a:schemeClr>
                          </a:solidFill>
                        </a:rPr>
                        <a:t>drink a Glühwein with us in front of the Christmas market</a:t>
                      </a:r>
                      <a:endParaRPr lang="en-GB" sz="22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de-DE" sz="2200" dirty="0" err="1">
                          <a:solidFill>
                            <a:schemeClr val="accent1">
                              <a:lumMod val="50000"/>
                            </a:schemeClr>
                          </a:solidFill>
                        </a:rPr>
                        <a:t>visit</a:t>
                      </a:r>
                      <a:r>
                        <a:rPr lang="de-DE" sz="2200" dirty="0">
                          <a:solidFill>
                            <a:schemeClr val="accent1">
                              <a:lumMod val="50000"/>
                            </a:schemeClr>
                          </a:solidFill>
                        </a:rPr>
                        <a:t> </a:t>
                      </a:r>
                      <a:r>
                        <a:rPr lang="de-DE" sz="2200" dirty="0" err="1">
                          <a:solidFill>
                            <a:schemeClr val="accent1">
                              <a:lumMod val="50000"/>
                            </a:schemeClr>
                          </a:solidFill>
                        </a:rPr>
                        <a:t>famous</a:t>
                      </a:r>
                      <a:r>
                        <a:rPr lang="de-DE" sz="2200" dirty="0">
                          <a:solidFill>
                            <a:schemeClr val="accent1">
                              <a:lumMod val="50000"/>
                            </a:schemeClr>
                          </a:solidFill>
                        </a:rPr>
                        <a:t> </a:t>
                      </a:r>
                      <a:r>
                        <a:rPr lang="de-DE" sz="2200" dirty="0" err="1">
                          <a:solidFill>
                            <a:schemeClr val="accent1">
                              <a:lumMod val="50000"/>
                            </a:schemeClr>
                          </a:solidFill>
                        </a:rPr>
                        <a:t>buildings</a:t>
                      </a:r>
                      <a:r>
                        <a:rPr lang="de-DE" sz="2200" dirty="0">
                          <a:solidFill>
                            <a:schemeClr val="accent1">
                              <a:lumMod val="50000"/>
                            </a:schemeClr>
                          </a:solidFill>
                        </a:rPr>
                        <a:t> in </a:t>
                      </a:r>
                      <a:r>
                        <a:rPr lang="de-DE" sz="2200" dirty="0" err="1">
                          <a:solidFill>
                            <a:schemeClr val="accent1">
                              <a:lumMod val="50000"/>
                            </a:schemeClr>
                          </a:solidFill>
                        </a:rPr>
                        <a:t>the</a:t>
                      </a:r>
                      <a:r>
                        <a:rPr lang="de-DE" sz="2200" dirty="0">
                          <a:solidFill>
                            <a:schemeClr val="accent1">
                              <a:lumMod val="50000"/>
                            </a:schemeClr>
                          </a:solidFill>
                        </a:rPr>
                        <a:t> (</a:t>
                      </a:r>
                      <a:r>
                        <a:rPr lang="de-DE" sz="2200" dirty="0" err="1">
                          <a:solidFill>
                            <a:schemeClr val="accent1">
                              <a:lumMod val="50000"/>
                            </a:schemeClr>
                          </a:solidFill>
                        </a:rPr>
                        <a:t>town</a:t>
                      </a:r>
                      <a:r>
                        <a:rPr lang="de-DE" sz="2200" dirty="0">
                          <a:solidFill>
                            <a:schemeClr val="accent1">
                              <a:lumMod val="50000"/>
                            </a:schemeClr>
                          </a:solidFill>
                        </a:rPr>
                        <a:t>) </a:t>
                      </a:r>
                      <a:r>
                        <a:rPr lang="de-DE" sz="2200" dirty="0" err="1">
                          <a:solidFill>
                            <a:schemeClr val="accent1">
                              <a:lumMod val="50000"/>
                            </a:schemeClr>
                          </a:solidFill>
                        </a:rPr>
                        <a:t>area</a:t>
                      </a:r>
                      <a:endParaRPr lang="en-GB" sz="22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9.1.2.1 Slide 28 1 beep.wav"/>
            </a:hlinkClick>
            <a:extLst>
              <a:ext uri="{FF2B5EF4-FFF2-40B4-BE49-F238E27FC236}">
                <a16:creationId xmlns:a16="http://schemas.microsoft.com/office/drawing/2014/main" id="{3B418770-1E72-B240-9307-3BBF955557C6}"/>
              </a:ext>
            </a:extLst>
          </p:cNvPr>
          <p:cNvSpPr/>
          <p:nvPr/>
        </p:nvSpPr>
        <p:spPr>
          <a:xfrm>
            <a:off x="263853" y="23618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066225" y="2456264"/>
            <a:ext cx="4147096" cy="294294"/>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6" name="9.1.2.1 Slide 28 1 du.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5654" y="2419490"/>
            <a:ext cx="282522" cy="294294"/>
          </a:xfrm>
          <a:prstGeom prst="rect">
            <a:avLst/>
          </a:prstGeom>
        </p:spPr>
      </p:pic>
      <p:sp>
        <p:nvSpPr>
          <p:cNvPr id="11" name="Action Button: Custom 16">
            <a:hlinkClick r:id="" action="ppaction://noaction" highlightClick="1">
              <a:snd r:embed="rId8" name="9.1.2.1 Slide 28 2 beep.wav"/>
            </a:hlinkClick>
            <a:extLst>
              <a:ext uri="{FF2B5EF4-FFF2-40B4-BE49-F238E27FC236}">
                <a16:creationId xmlns:a16="http://schemas.microsoft.com/office/drawing/2014/main" id="{F18D09F0-0D24-5B4F-A26E-132DCCD8073A}"/>
              </a:ext>
            </a:extLst>
          </p:cNvPr>
          <p:cNvSpPr/>
          <p:nvPr/>
        </p:nvSpPr>
        <p:spPr>
          <a:xfrm>
            <a:off x="263853" y="28345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066225" y="2931425"/>
            <a:ext cx="1753614" cy="29429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9" name="9.1.2.1 Slide 28 2 du.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0327" y="2934930"/>
            <a:ext cx="282522" cy="294294"/>
          </a:xfrm>
          <a:prstGeom prst="rect">
            <a:avLst/>
          </a:prstGeom>
        </p:spPr>
      </p:pic>
      <p:sp>
        <p:nvSpPr>
          <p:cNvPr id="14" name="Action Button: Custom 16">
            <a:hlinkClick r:id="" action="ppaction://noaction" highlightClick="1">
              <a:snd r:embed="rId10" name="9.1.2.1 Slide 28 3 beep.wav"/>
            </a:hlinkClick>
            <a:extLst>
              <a:ext uri="{FF2B5EF4-FFF2-40B4-BE49-F238E27FC236}">
                <a16:creationId xmlns:a16="http://schemas.microsoft.com/office/drawing/2014/main" id="{747EFDEF-0DCF-DB44-BBF0-27990DDE521B}"/>
              </a:ext>
            </a:extLst>
          </p:cNvPr>
          <p:cNvSpPr/>
          <p:nvPr/>
        </p:nvSpPr>
        <p:spPr>
          <a:xfrm>
            <a:off x="261775" y="33452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4022450" y="3422370"/>
            <a:ext cx="4779017" cy="309504"/>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1" name="9.1.2.1 Slide 28 3 du.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2650" y="3423078"/>
            <a:ext cx="282522" cy="294294"/>
          </a:xfrm>
          <a:prstGeom prst="rect">
            <a:avLst/>
          </a:prstGeom>
        </p:spPr>
      </p:pic>
      <p:sp>
        <p:nvSpPr>
          <p:cNvPr id="17" name="Action Button: Custom 16">
            <a:hlinkClick r:id="" action="ppaction://noaction" highlightClick="1">
              <a:snd r:embed="rId12" name="9.1.2.1 Slide 28 4 beep.wav"/>
            </a:hlinkClick>
            <a:extLst>
              <a:ext uri="{FF2B5EF4-FFF2-40B4-BE49-F238E27FC236}">
                <a16:creationId xmlns:a16="http://schemas.microsoft.com/office/drawing/2014/main" id="{408DED6B-8D00-7843-820C-3A35CED50594}"/>
              </a:ext>
            </a:extLst>
          </p:cNvPr>
          <p:cNvSpPr/>
          <p:nvPr/>
        </p:nvSpPr>
        <p:spPr>
          <a:xfrm>
            <a:off x="261775" y="38273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4022450" y="3835251"/>
            <a:ext cx="7497764" cy="46117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3" name="9.1.2.1 Slide 28 4 du.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4523" y="3937539"/>
            <a:ext cx="282522" cy="294294"/>
          </a:xfrm>
          <a:prstGeom prst="rect">
            <a:avLst/>
          </a:prstGeom>
        </p:spPr>
      </p:pic>
      <p:sp>
        <p:nvSpPr>
          <p:cNvPr id="20" name="Action Button: Custom 16">
            <a:hlinkClick r:id="" action="ppaction://noaction" highlightClick="1">
              <a:snd r:embed="rId14" name="9.1.2.1 Slide 28 5 beep.wav"/>
            </a:hlinkClick>
            <a:extLst>
              <a:ext uri="{FF2B5EF4-FFF2-40B4-BE49-F238E27FC236}">
                <a16:creationId xmlns:a16="http://schemas.microsoft.com/office/drawing/2014/main" id="{25121CCC-82F7-F14F-B30E-8A5AD31BE634}"/>
              </a:ext>
            </a:extLst>
          </p:cNvPr>
          <p:cNvSpPr/>
          <p:nvPr/>
        </p:nvSpPr>
        <p:spPr>
          <a:xfrm>
            <a:off x="261775" y="43449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4022451" y="4426471"/>
            <a:ext cx="788237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5" name="9.1.2.1 Slide 28 5 du.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4523" y="4400884"/>
            <a:ext cx="282522" cy="294294"/>
          </a:xfrm>
          <a:prstGeom prst="rect">
            <a:avLst/>
          </a:prstGeom>
        </p:spPr>
      </p:pic>
      <p:sp>
        <p:nvSpPr>
          <p:cNvPr id="23" name="Action Button: Custom 16">
            <a:hlinkClick r:id="" action="ppaction://noaction" highlightClick="1">
              <a:snd r:embed="rId16" name="9.1.2.1 Slide 28 6 beep.wav"/>
            </a:hlinkClick>
            <a:extLst>
              <a:ext uri="{FF2B5EF4-FFF2-40B4-BE49-F238E27FC236}">
                <a16:creationId xmlns:a16="http://schemas.microsoft.com/office/drawing/2014/main" id="{DA5FAA28-0FFE-FD44-82BD-8BEA8CA05A2D}"/>
              </a:ext>
            </a:extLst>
          </p:cNvPr>
          <p:cNvSpPr/>
          <p:nvPr/>
        </p:nvSpPr>
        <p:spPr>
          <a:xfrm>
            <a:off x="266569" y="48308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022450" y="4910467"/>
            <a:ext cx="573975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7" name="9.1.2.1 Slide 28 6 du.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2407" y="4898929"/>
            <a:ext cx="282522" cy="294294"/>
          </a:xfrm>
          <a:prstGeom prst="rect">
            <a:avLst/>
          </a:prstGeom>
        </p:spPr>
      </p:pic>
      <p:sp>
        <p:nvSpPr>
          <p:cNvPr id="26" name="Action Button: Custom 16">
            <a:hlinkClick r:id="" action="ppaction://noaction" highlightClick="1">
              <a:snd r:embed="rId18" name="9.1.2.1 Slide 28 7 beep.wav"/>
            </a:hlinkClick>
            <a:extLst>
              <a:ext uri="{FF2B5EF4-FFF2-40B4-BE49-F238E27FC236}">
                <a16:creationId xmlns:a16="http://schemas.microsoft.com/office/drawing/2014/main" id="{B941CF18-9FF3-084E-9E12-F82721CE7509}"/>
              </a:ext>
            </a:extLst>
          </p:cNvPr>
          <p:cNvSpPr/>
          <p:nvPr/>
        </p:nvSpPr>
        <p:spPr>
          <a:xfrm>
            <a:off x="271969" y="53372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073607" y="5389963"/>
            <a:ext cx="765429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9" name="9.1.2.1 Slide 28 7 du.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915" y="5422938"/>
            <a:ext cx="282522" cy="294294"/>
          </a:xfrm>
          <a:prstGeom prst="rect">
            <a:avLst/>
          </a:prstGeom>
        </p:spPr>
      </p:pic>
      <p:sp>
        <p:nvSpPr>
          <p:cNvPr id="29" name="Action Button: Custom 16">
            <a:hlinkClick r:id="" action="ppaction://noaction" highlightClick="1">
              <a:snd r:embed="rId20" name="9.1.2.1 Slide 28 8 beep.wav"/>
            </a:hlinkClick>
            <a:extLst>
              <a:ext uri="{FF2B5EF4-FFF2-40B4-BE49-F238E27FC236}">
                <a16:creationId xmlns:a16="http://schemas.microsoft.com/office/drawing/2014/main" id="{13F9AB66-2DAB-A849-89C4-7AF59987F5A8}"/>
              </a:ext>
            </a:extLst>
          </p:cNvPr>
          <p:cNvSpPr/>
          <p:nvPr/>
        </p:nvSpPr>
        <p:spPr>
          <a:xfrm>
            <a:off x="261775" y="58243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4022450" y="5923394"/>
            <a:ext cx="605582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1" name="9.1.2.1 Slide 28 8 du.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7019" y="5898959"/>
            <a:ext cx="282522" cy="294294"/>
          </a:xfrm>
          <a:prstGeom prst="rect">
            <a:avLst/>
          </a:prstGeom>
        </p:spPr>
      </p:pic>
      <p:sp>
        <p:nvSpPr>
          <p:cNvPr id="33" name="Speech Bubble: Rectangle with Corners Rounded 32">
            <a:extLst>
              <a:ext uri="{FF2B5EF4-FFF2-40B4-BE49-F238E27FC236}">
                <a16:creationId xmlns:a16="http://schemas.microsoft.com/office/drawing/2014/main" id="{9EB65E10-FA53-4E2E-9CC6-165FC963D970}"/>
              </a:ext>
            </a:extLst>
          </p:cNvPr>
          <p:cNvSpPr/>
          <p:nvPr/>
        </p:nvSpPr>
        <p:spPr>
          <a:xfrm>
            <a:off x="4198630" y="1565570"/>
            <a:ext cx="6771971" cy="710159"/>
          </a:xfrm>
          <a:prstGeom prst="wedgeRoundRectCallout">
            <a:avLst>
              <a:gd name="adj1" fmla="val -57689"/>
              <a:gd name="adj2" fmla="val 56008"/>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Century Gothic" panose="020F0302020204030204"/>
                <a:ea typeface="+mn-ea"/>
                <a:cs typeface="+mn-cs"/>
              </a:rPr>
              <a:t>Lust </a:t>
            </a:r>
            <a:r>
              <a:rPr kumimoji="0" lang="en-US"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haben</a:t>
            </a:r>
            <a:r>
              <a:rPr kumimoji="0" lang="en-US"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US" sz="2200" dirty="0">
                <a:solidFill>
                  <a:prstClr val="white"/>
                </a:solidFill>
                <a:latin typeface="Century Gothic" panose="020F0302020204030204"/>
              </a:rPr>
              <a:t>(</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to feel like) needs a ‘</a:t>
            </a: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an infinitive, but modal verbs (e.g. </a:t>
            </a: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do not.   </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20D2F295-42A2-46C0-A6A2-1E396BC7255D}"/>
              </a:ext>
            </a:extLst>
          </p:cNvPr>
          <p:cNvSpPr/>
          <p:nvPr/>
        </p:nvSpPr>
        <p:spPr>
          <a:xfrm>
            <a:off x="7395604" y="888747"/>
            <a:ext cx="3045797" cy="617072"/>
          </a:xfrm>
          <a:prstGeom prst="wedgeRoundRectCallout">
            <a:avLst>
              <a:gd name="adj1" fmla="val -34136"/>
              <a:gd name="adj2" fmla="val 2167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prstClr val="white"/>
                </a:solidFill>
                <a:latin typeface="Century Gothic" panose="020F0302020204030204"/>
              </a:rPr>
              <a:t>gebrannte</a:t>
            </a:r>
            <a:r>
              <a:rPr lang="en-US" sz="2000" dirty="0">
                <a:solidFill>
                  <a:prstClr val="white"/>
                </a:solidFill>
                <a:latin typeface="Century Gothic" panose="020F0302020204030204"/>
              </a:rPr>
              <a:t> </a:t>
            </a:r>
            <a:r>
              <a:rPr lang="en-US" sz="2000" dirty="0" err="1">
                <a:solidFill>
                  <a:prstClr val="white"/>
                </a:solidFill>
                <a:latin typeface="Century Gothic" panose="020F0302020204030204"/>
              </a:rPr>
              <a:t>Mandeln</a:t>
            </a:r>
            <a:r>
              <a:rPr lang="en-US" sz="2000" dirty="0">
                <a:solidFill>
                  <a:prstClr val="white"/>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roasted almonds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0" name="Picture 2" descr="Christmas, Ribbon, Red, Holly, Green, Decoration, Berry">
            <a:extLst>
              <a:ext uri="{FF2B5EF4-FFF2-40B4-BE49-F238E27FC236}">
                <a16:creationId xmlns:a16="http://schemas.microsoft.com/office/drawing/2014/main" id="{F29557D5-A810-42ED-A93A-DBA62E79E21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42705" y="1186325"/>
            <a:ext cx="1051425" cy="875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40C170-64D8-4463-B4FF-CB84D620B4B7}"/>
              </a:ext>
            </a:extLst>
          </p:cNvPr>
          <p:cNvSpPr txBox="1"/>
          <p:nvPr/>
        </p:nvSpPr>
        <p:spPr>
          <a:xfrm>
            <a:off x="4270853" y="2324366"/>
            <a:ext cx="7865409" cy="400110"/>
          </a:xfrm>
          <a:prstGeom prst="rect">
            <a:avLst/>
          </a:prstGeom>
          <a:solidFill>
            <a:schemeClr val="accent4">
              <a:lumMod val="20000"/>
              <a:lumOff val="80000"/>
            </a:schemeClr>
          </a:solidFill>
          <a:ln>
            <a:solidFill>
              <a:srgbClr val="0070C0"/>
            </a:solidFill>
          </a:ln>
        </p:spPr>
        <p:txBody>
          <a:bodyPr wrap="square" rtlCol="0">
            <a:spAutoFit/>
          </a:bodyPr>
          <a:lstStyle/>
          <a:p>
            <a:pPr algn="l"/>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Möchtest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du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meine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Weihnachtsgeschenke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800" dirty="0">
              <a:solidFill>
                <a:schemeClr val="accent5">
                  <a:lumMod val="50000"/>
                </a:schemeClr>
              </a:solidFill>
            </a:endParaRPr>
          </a:p>
        </p:txBody>
      </p:sp>
      <p:sp>
        <p:nvSpPr>
          <p:cNvPr id="36" name="TextBox 35">
            <a:extLst>
              <a:ext uri="{FF2B5EF4-FFF2-40B4-BE49-F238E27FC236}">
                <a16:creationId xmlns:a16="http://schemas.microsoft.com/office/drawing/2014/main" id="{8DF07870-B35A-4EAC-AC76-1857FF3D5128}"/>
              </a:ext>
            </a:extLst>
          </p:cNvPr>
          <p:cNvSpPr txBox="1"/>
          <p:nvPr/>
        </p:nvSpPr>
        <p:spPr>
          <a:xfrm>
            <a:off x="4275044" y="2825177"/>
            <a:ext cx="7872792" cy="400110"/>
          </a:xfrm>
          <a:prstGeom prst="rect">
            <a:avLst/>
          </a:prstGeom>
          <a:solidFill>
            <a:srgbClr val="FBF0D5"/>
          </a:solidFill>
          <a:ln>
            <a:solidFill>
              <a:srgbClr val="0070C0"/>
            </a:solidFill>
          </a:ln>
        </p:spPr>
        <p:txBody>
          <a:bodyPr wrap="square" rtlCol="0">
            <a:spAutoFit/>
          </a:bodyPr>
          <a:lstStyle/>
          <a:p>
            <a:r>
              <a:rPr lang="en-GB" sz="2000" dirty="0">
                <a:solidFill>
                  <a:srgbClr val="115076"/>
                </a:solidFill>
              </a:rPr>
              <a:t>Hast du Lust, </a:t>
            </a:r>
            <a:r>
              <a:rPr lang="en-GB" sz="2000" dirty="0" err="1">
                <a:solidFill>
                  <a:srgbClr val="115076"/>
                </a:solidFill>
              </a:rPr>
              <a:t>diesen</a:t>
            </a:r>
            <a:r>
              <a:rPr lang="en-GB" sz="2000" dirty="0">
                <a:solidFill>
                  <a:srgbClr val="115076"/>
                </a:solidFill>
              </a:rPr>
              <a:t> Kuchen </a:t>
            </a:r>
            <a:r>
              <a:rPr lang="en-GB" sz="2000" dirty="0" err="1">
                <a:solidFill>
                  <a:srgbClr val="115076"/>
                </a:solidFill>
              </a:rPr>
              <a:t>zu</a:t>
            </a:r>
            <a:r>
              <a:rPr lang="en-GB" sz="2000" dirty="0">
                <a:solidFill>
                  <a:srgbClr val="115076"/>
                </a:solidFill>
              </a:rPr>
              <a:t> </a:t>
            </a:r>
            <a:r>
              <a:rPr lang="en-GB" sz="2000" dirty="0" err="1">
                <a:solidFill>
                  <a:srgbClr val="115076"/>
                </a:solidFill>
              </a:rPr>
              <a:t>probieren</a:t>
            </a:r>
            <a:r>
              <a:rPr lang="en-GB" sz="2000" dirty="0">
                <a:solidFill>
                  <a:srgbClr val="115076"/>
                </a:solidFill>
              </a:rPr>
              <a:t>?</a:t>
            </a:r>
            <a:endParaRPr lang="en-GB" sz="2800" dirty="0">
              <a:solidFill>
                <a:srgbClr val="115076"/>
              </a:solidFill>
            </a:endParaRPr>
          </a:p>
        </p:txBody>
      </p:sp>
      <p:sp>
        <p:nvSpPr>
          <p:cNvPr id="37" name="TextBox 36">
            <a:extLst>
              <a:ext uri="{FF2B5EF4-FFF2-40B4-BE49-F238E27FC236}">
                <a16:creationId xmlns:a16="http://schemas.microsoft.com/office/drawing/2014/main" id="{EECB58FF-C13F-43E7-AE33-663C02B90822}"/>
              </a:ext>
            </a:extLst>
          </p:cNvPr>
          <p:cNvSpPr txBox="1"/>
          <p:nvPr/>
        </p:nvSpPr>
        <p:spPr>
          <a:xfrm>
            <a:off x="4263471" y="3339233"/>
            <a:ext cx="7852297" cy="400110"/>
          </a:xfrm>
          <a:prstGeom prst="rect">
            <a:avLst/>
          </a:prstGeom>
          <a:solidFill>
            <a:srgbClr val="FBF0D5"/>
          </a:solidFill>
          <a:ln>
            <a:solidFill>
              <a:srgbClr val="0070C0"/>
            </a:solidFill>
          </a:ln>
        </p:spPr>
        <p:txBody>
          <a:bodyPr wrap="square" rtlCol="0">
            <a:spAutoFit/>
          </a:bodyPr>
          <a:lstStyle/>
          <a:p>
            <a:r>
              <a:rPr lang="en-GB" sz="2000" dirty="0">
                <a:solidFill>
                  <a:srgbClr val="115076"/>
                </a:solidFill>
              </a:rPr>
              <a:t>Hast du Lust, </a:t>
            </a:r>
            <a:r>
              <a:rPr lang="de-DE" sz="2000" dirty="0">
                <a:solidFill>
                  <a:srgbClr val="115076"/>
                </a:solidFill>
              </a:rPr>
              <a:t>den Laden neben der Universität zu besuchen?</a:t>
            </a:r>
            <a:endParaRPr lang="en-GB" sz="2800" dirty="0">
              <a:solidFill>
                <a:srgbClr val="115076"/>
              </a:solidFill>
            </a:endParaRPr>
          </a:p>
        </p:txBody>
      </p:sp>
      <p:sp>
        <p:nvSpPr>
          <p:cNvPr id="38" name="TextBox 37">
            <a:extLst>
              <a:ext uri="{FF2B5EF4-FFF2-40B4-BE49-F238E27FC236}">
                <a16:creationId xmlns:a16="http://schemas.microsoft.com/office/drawing/2014/main" id="{A233ECF9-C309-497D-BE76-92D444D2D772}"/>
              </a:ext>
            </a:extLst>
          </p:cNvPr>
          <p:cNvSpPr txBox="1"/>
          <p:nvPr/>
        </p:nvSpPr>
        <p:spPr>
          <a:xfrm>
            <a:off x="2949534" y="3837046"/>
            <a:ext cx="9190637" cy="400110"/>
          </a:xfrm>
          <a:prstGeom prst="rect">
            <a:avLst/>
          </a:prstGeom>
          <a:solidFill>
            <a:srgbClr val="FBF0D5"/>
          </a:solidFill>
          <a:ln>
            <a:solidFill>
              <a:srgbClr val="0070C0"/>
            </a:solidFill>
          </a:ln>
        </p:spPr>
        <p:txBody>
          <a:bodyPr wrap="square" rtlCol="0">
            <a:spAutoFit/>
          </a:bodyPr>
          <a:lstStyle/>
          <a:p>
            <a:r>
              <a:rPr lang="de-DE" sz="2000" dirty="0">
                <a:solidFill>
                  <a:srgbClr val="115076"/>
                </a:solidFill>
              </a:rPr>
              <a:t>Möchtest du mein Buch über Chemiewissenschaftler und Forscher lesen?</a:t>
            </a:r>
            <a:endParaRPr lang="en-GB" sz="2000" dirty="0">
              <a:solidFill>
                <a:srgbClr val="115076"/>
              </a:solidFill>
            </a:endParaRPr>
          </a:p>
        </p:txBody>
      </p:sp>
      <p:sp>
        <p:nvSpPr>
          <p:cNvPr id="39" name="TextBox 38">
            <a:extLst>
              <a:ext uri="{FF2B5EF4-FFF2-40B4-BE49-F238E27FC236}">
                <a16:creationId xmlns:a16="http://schemas.microsoft.com/office/drawing/2014/main" id="{D924A34D-0BFC-41B3-BD96-701545B5105A}"/>
              </a:ext>
            </a:extLst>
          </p:cNvPr>
          <p:cNvSpPr txBox="1"/>
          <p:nvPr/>
        </p:nvSpPr>
        <p:spPr>
          <a:xfrm>
            <a:off x="4282860" y="4341901"/>
            <a:ext cx="7857161" cy="400110"/>
          </a:xfrm>
          <a:prstGeom prst="rect">
            <a:avLst/>
          </a:prstGeom>
          <a:solidFill>
            <a:srgbClr val="FBF0D5"/>
          </a:solidFill>
          <a:ln>
            <a:solidFill>
              <a:srgbClr val="0070C0"/>
            </a:solidFill>
          </a:ln>
        </p:spPr>
        <p:txBody>
          <a:bodyPr wrap="square" rtlCol="0">
            <a:spAutoFit/>
          </a:bodyPr>
          <a:lstStyle/>
          <a:p>
            <a:r>
              <a:rPr lang="de-DE" sz="2000" dirty="0">
                <a:solidFill>
                  <a:srgbClr val="115076"/>
                </a:solidFill>
              </a:rPr>
              <a:t>Möchtest du meine gebrannten Mandeln probieren? </a:t>
            </a:r>
            <a:endParaRPr lang="en-GB" sz="2800" dirty="0">
              <a:solidFill>
                <a:srgbClr val="115076"/>
              </a:solidFill>
            </a:endParaRPr>
          </a:p>
        </p:txBody>
      </p:sp>
      <p:sp>
        <p:nvSpPr>
          <p:cNvPr id="40" name="TextBox 39">
            <a:extLst>
              <a:ext uri="{FF2B5EF4-FFF2-40B4-BE49-F238E27FC236}">
                <a16:creationId xmlns:a16="http://schemas.microsoft.com/office/drawing/2014/main" id="{76E2B653-7350-45C5-878B-E5F16892F77C}"/>
              </a:ext>
            </a:extLst>
          </p:cNvPr>
          <p:cNvSpPr txBox="1"/>
          <p:nvPr/>
        </p:nvSpPr>
        <p:spPr>
          <a:xfrm>
            <a:off x="4263471" y="4811661"/>
            <a:ext cx="7857162" cy="400110"/>
          </a:xfrm>
          <a:prstGeom prst="rect">
            <a:avLst/>
          </a:prstGeom>
          <a:solidFill>
            <a:srgbClr val="FBF0D5"/>
          </a:solidFill>
          <a:ln>
            <a:solidFill>
              <a:srgbClr val="0070C0"/>
            </a:solidFill>
          </a:ln>
        </p:spPr>
        <p:txBody>
          <a:bodyPr wrap="square" rtlCol="0">
            <a:spAutoFit/>
          </a:bodyPr>
          <a:lstStyle/>
          <a:p>
            <a:pPr algn="l"/>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Hast du Lust,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diese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traditionellen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Weihnachts</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lieder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hören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800" dirty="0">
              <a:solidFill>
                <a:schemeClr val="accent5">
                  <a:lumMod val="50000"/>
                </a:schemeClr>
              </a:solidFill>
            </a:endParaRPr>
          </a:p>
        </p:txBody>
      </p:sp>
      <p:sp>
        <p:nvSpPr>
          <p:cNvPr id="43" name="TextBox 42">
            <a:extLst>
              <a:ext uri="{FF2B5EF4-FFF2-40B4-BE49-F238E27FC236}">
                <a16:creationId xmlns:a16="http://schemas.microsoft.com/office/drawing/2014/main" id="{CA19F1A7-58FF-4377-9739-CC16B05E82A7}"/>
              </a:ext>
            </a:extLst>
          </p:cNvPr>
          <p:cNvSpPr txBox="1"/>
          <p:nvPr/>
        </p:nvSpPr>
        <p:spPr>
          <a:xfrm>
            <a:off x="2724545" y="5319892"/>
            <a:ext cx="9419236" cy="400110"/>
          </a:xfrm>
          <a:prstGeom prst="rect">
            <a:avLst/>
          </a:prstGeom>
          <a:solidFill>
            <a:srgbClr val="FBF0D5"/>
          </a:solidFill>
          <a:ln>
            <a:solidFill>
              <a:srgbClr val="0070C0"/>
            </a:solidFill>
          </a:ln>
        </p:spPr>
        <p:txBody>
          <a:bodyPr wrap="square" rtlCol="0">
            <a:spAutoFit/>
          </a:bodyPr>
          <a:lstStyle/>
          <a:p>
            <a:pPr algn="l"/>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Möchtest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du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Glühwein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dem</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Weihnachtsmarkt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genießen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800" dirty="0">
              <a:solidFill>
                <a:schemeClr val="accent5">
                  <a:lumMod val="50000"/>
                </a:schemeClr>
              </a:solidFill>
            </a:endParaRPr>
          </a:p>
        </p:txBody>
      </p:sp>
      <p:sp>
        <p:nvSpPr>
          <p:cNvPr id="45" name="TextBox 44">
            <a:extLst>
              <a:ext uri="{FF2B5EF4-FFF2-40B4-BE49-F238E27FC236}">
                <a16:creationId xmlns:a16="http://schemas.microsoft.com/office/drawing/2014/main" id="{F40A4FBB-AE13-48D7-BE93-7B16F57E5B26}"/>
              </a:ext>
            </a:extLst>
          </p:cNvPr>
          <p:cNvSpPr txBox="1"/>
          <p:nvPr/>
        </p:nvSpPr>
        <p:spPr>
          <a:xfrm>
            <a:off x="4282860" y="5820828"/>
            <a:ext cx="7860921" cy="400110"/>
          </a:xfrm>
          <a:prstGeom prst="rect">
            <a:avLst/>
          </a:prstGeom>
          <a:solidFill>
            <a:srgbClr val="FBF0D5"/>
          </a:solidFill>
          <a:ln>
            <a:solidFill>
              <a:srgbClr val="0070C0"/>
            </a:solidFill>
          </a:ln>
        </p:spPr>
        <p:txBody>
          <a:bodyPr wrap="square" rtlCol="0">
            <a:spAutoFit/>
          </a:bodyPr>
          <a:lstStyle/>
          <a:p>
            <a:pPr algn="l"/>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Hast du Lust,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bekannte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Gebäude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Stadteil</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besuchen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800" dirty="0">
              <a:solidFill>
                <a:schemeClr val="accent5">
                  <a:lumMod val="50000"/>
                </a:schemeClr>
              </a:solidFill>
            </a:endParaRPr>
          </a:p>
        </p:txBody>
      </p:sp>
      <p:sp>
        <p:nvSpPr>
          <p:cNvPr id="44" name="TextBox 43">
            <a:extLst>
              <a:ext uri="{FF2B5EF4-FFF2-40B4-BE49-F238E27FC236}">
                <a16:creationId xmlns:a16="http://schemas.microsoft.com/office/drawing/2014/main" id="{8B31EDFB-EF5B-44C6-9BD6-F8D1BFD732E4}"/>
              </a:ext>
            </a:extLst>
          </p:cNvPr>
          <p:cNvSpPr txBox="1"/>
          <p:nvPr/>
        </p:nvSpPr>
        <p:spPr>
          <a:xfrm>
            <a:off x="8040" y="873833"/>
            <a:ext cx="7878660" cy="707886"/>
          </a:xfrm>
          <a:prstGeom prst="rect">
            <a:avLst/>
          </a:prstGeom>
          <a:noFill/>
        </p:spPr>
        <p:txBody>
          <a:bodyPr wrap="square" rtlCol="0">
            <a:spAutoFit/>
          </a:bodyPr>
          <a:lstStyle/>
          <a:p>
            <a:pPr lvl="0">
              <a:defRPr/>
            </a:pPr>
            <a:r>
              <a:rPr lang="en-US" sz="2000" dirty="0" err="1">
                <a:solidFill>
                  <a:srgbClr val="4472C4">
                    <a:lumMod val="50000"/>
                  </a:srgbClr>
                </a:solidFill>
                <a:latin typeface="Century Gothic" panose="020F0302020204030204"/>
              </a:rPr>
              <a:t>Schreib</a:t>
            </a:r>
            <a:r>
              <a:rPr lang="en-US" sz="2000" dirty="0">
                <a:solidFill>
                  <a:srgbClr val="4472C4">
                    <a:lumMod val="50000"/>
                  </a:srgbClr>
                </a:solidFill>
                <a:latin typeface="Century Gothic" panose="020F0302020204030204"/>
              </a:rPr>
              <a:t> 1-8 und </a:t>
            </a:r>
            <a:r>
              <a:rPr lang="en-US" sz="2000" b="1" i="1" dirty="0" err="1">
                <a:solidFill>
                  <a:srgbClr val="4472C4">
                    <a:lumMod val="50000"/>
                  </a:srgbClr>
                </a:solidFill>
              </a:rPr>
              <a:t>Möchten</a:t>
            </a:r>
            <a:r>
              <a:rPr lang="en-US" sz="2000" b="1" i="1" dirty="0">
                <a:solidFill>
                  <a:srgbClr val="4472C4">
                    <a:lumMod val="50000"/>
                  </a:srgbClr>
                </a:solidFill>
              </a:rPr>
              <a:t> Sie</a:t>
            </a:r>
            <a:r>
              <a:rPr lang="en-US" sz="2000" dirty="0">
                <a:solidFill>
                  <a:srgbClr val="4472C4">
                    <a:lumMod val="50000"/>
                  </a:srgbClr>
                </a:solidFill>
              </a:rPr>
              <a:t>…? </a:t>
            </a:r>
            <a:r>
              <a:rPr lang="en-US" sz="2000" dirty="0" err="1">
                <a:solidFill>
                  <a:srgbClr val="4472C4">
                    <a:lumMod val="50000"/>
                  </a:srgbClr>
                </a:solidFill>
              </a:rPr>
              <a:t>oder</a:t>
            </a:r>
            <a:r>
              <a:rPr lang="en-US" sz="2000" dirty="0">
                <a:solidFill>
                  <a:srgbClr val="4472C4">
                    <a:lumMod val="50000"/>
                  </a:srgbClr>
                </a:solidFill>
              </a:rPr>
              <a:t> </a:t>
            </a:r>
            <a:r>
              <a:rPr lang="en-US" sz="2000" b="1" i="1" dirty="0" err="1">
                <a:solidFill>
                  <a:srgbClr val="4472C4">
                    <a:lumMod val="50000"/>
                  </a:srgbClr>
                </a:solidFill>
              </a:rPr>
              <a:t>Haben</a:t>
            </a:r>
            <a:r>
              <a:rPr lang="en-US" sz="2000" b="1" i="1" dirty="0">
                <a:solidFill>
                  <a:srgbClr val="4472C4">
                    <a:lumMod val="50000"/>
                  </a:srgbClr>
                </a:solidFill>
              </a:rPr>
              <a:t> Sie Lust, …</a:t>
            </a:r>
            <a:r>
              <a:rPr lang="en-US" sz="2000" b="1" i="1" dirty="0" err="1">
                <a:solidFill>
                  <a:srgbClr val="4472C4">
                    <a:lumMod val="50000"/>
                  </a:srgbClr>
                </a:solidFill>
              </a:rPr>
              <a:t>zu</a:t>
            </a:r>
            <a:r>
              <a:rPr lang="en-US" sz="2000" i="1" dirty="0">
                <a:solidFill>
                  <a:srgbClr val="4472C4">
                    <a:lumMod val="50000"/>
                  </a:srgbClr>
                </a:solidFill>
              </a:rPr>
              <a:t>…? </a:t>
            </a:r>
            <a:r>
              <a:rPr lang="en-US" sz="2000" dirty="0">
                <a:solidFill>
                  <a:srgbClr val="4472C4">
                    <a:lumMod val="50000"/>
                  </a:srgbClr>
                </a:solidFill>
              </a:rPr>
              <a:t>Dann </a:t>
            </a:r>
            <a:r>
              <a:rPr lang="en-US" sz="2000" dirty="0" err="1">
                <a:solidFill>
                  <a:srgbClr val="4472C4">
                    <a:lumMod val="50000"/>
                  </a:srgbClr>
                </a:solidFill>
              </a:rPr>
              <a:t>schreib</a:t>
            </a:r>
            <a:r>
              <a:rPr lang="en-US" sz="2000" dirty="0">
                <a:solidFill>
                  <a:srgbClr val="4472C4">
                    <a:lumMod val="50000"/>
                  </a:srgbClr>
                </a:solidFill>
              </a:rPr>
              <a:t> </a:t>
            </a:r>
            <a:r>
              <a:rPr lang="en-US" sz="2000" b="1" dirty="0">
                <a:solidFill>
                  <a:srgbClr val="4472C4">
                    <a:lumMod val="50000"/>
                  </a:srgbClr>
                </a:solidFill>
                <a:latin typeface="Century Gothic" panose="020F0302020204030204"/>
              </a:rPr>
              <a:t>die </a:t>
            </a:r>
            <a:r>
              <a:rPr lang="en-US" sz="2000" b="1" dirty="0" err="1">
                <a:solidFill>
                  <a:srgbClr val="4472C4">
                    <a:lumMod val="50000"/>
                  </a:srgbClr>
                </a:solidFill>
                <a:latin typeface="Century Gothic" panose="020F0302020204030204"/>
              </a:rPr>
              <a:t>Aktivität</a:t>
            </a:r>
            <a:r>
              <a:rPr lang="en-US" sz="2000" b="1" dirty="0">
                <a:solidFill>
                  <a:srgbClr val="4472C4">
                    <a:lumMod val="50000"/>
                  </a:srgbClr>
                </a:solidFill>
                <a:latin typeface="Century Gothic" panose="020F0302020204030204"/>
              </a:rPr>
              <a:t> auf </a:t>
            </a:r>
            <a:r>
              <a:rPr lang="en-US" sz="2000" b="1" dirty="0" err="1">
                <a:solidFill>
                  <a:srgbClr val="4472C4">
                    <a:lumMod val="50000"/>
                  </a:srgbClr>
                </a:solidFill>
                <a:latin typeface="Century Gothic" panose="020F0302020204030204"/>
              </a:rPr>
              <a:t>Englisch</a:t>
            </a:r>
            <a:r>
              <a:rPr lang="en-US" sz="2000" dirty="0">
                <a:solidFill>
                  <a:srgbClr val="4472C4">
                    <a:lumMod val="50000"/>
                  </a:srgbClr>
                </a:solidFill>
                <a:latin typeface="Century Gothic" panose="020F0302020204030204"/>
              </a:rPr>
              <a:t>.  </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5433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3" grpId="0" animBg="1"/>
      <p:bldP spid="33" grpId="1" animBg="1"/>
      <p:bldP spid="2" grpId="0" animBg="1"/>
      <p:bldP spid="36" grpId="0" animBg="1"/>
      <p:bldP spid="37" grpId="0" animBg="1"/>
      <p:bldP spid="38" grpId="0" animBg="1"/>
      <p:bldP spid="39" grpId="0" animBg="1"/>
      <p:bldP spid="40" grpId="0" animBg="1"/>
      <p:bldP spid="43"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171"/>
            <a:ext cx="5615283"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218769" y="213709"/>
            <a:ext cx="1781172"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Subjekt</a:t>
            </a:r>
            <a:r>
              <a:rPr lang="en-GB" sz="3600" b="1" dirty="0">
                <a:solidFill>
                  <a:schemeClr val="bg1"/>
                </a:solidFill>
              </a:rPr>
              <a:t> und </a:t>
            </a:r>
            <a:r>
              <a:rPr lang="en-GB" sz="3600" b="1" dirty="0" err="1">
                <a:solidFill>
                  <a:schemeClr val="bg1"/>
                </a:solidFill>
              </a:rPr>
              <a:t>Objekt</a:t>
            </a:r>
            <a:endParaRPr lang="en-GB" sz="3600" b="1" dirty="0">
              <a:solidFill>
                <a:schemeClr val="bg1"/>
              </a:solidFill>
            </a:endParaRPr>
          </a:p>
        </p:txBody>
      </p:sp>
      <p:sp>
        <p:nvSpPr>
          <p:cNvPr id="2" name="TextBox 1"/>
          <p:cNvSpPr txBox="1"/>
          <p:nvPr/>
        </p:nvSpPr>
        <p:spPr>
          <a:xfrm>
            <a:off x="501045" y="1472084"/>
            <a:ext cx="115300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Dieser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Laden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traditionell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0682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0682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266051" y="20682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ADJECTIVE</a:t>
            </a:r>
          </a:p>
        </p:txBody>
      </p:sp>
      <p:sp>
        <p:nvSpPr>
          <p:cNvPr id="40" name="TextBox 39">
            <a:extLst>
              <a:ext uri="{FF2B5EF4-FFF2-40B4-BE49-F238E27FC236}">
                <a16:creationId xmlns:a16="http://schemas.microsoft.com/office/drawing/2014/main" id="{2FE60497-65BF-4B8C-9EB1-5008BD3C82CD}"/>
              </a:ext>
            </a:extLst>
          </p:cNvPr>
          <p:cNvSpPr txBox="1"/>
          <p:nvPr/>
        </p:nvSpPr>
        <p:spPr>
          <a:xfrm>
            <a:off x="1502824" y="1529591"/>
            <a:ext cx="168197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186582" y="1534059"/>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6349341" y="1533035"/>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75EE7CE7-69E7-4A82-BFA5-3523FCDB714D}"/>
              </a:ext>
            </a:extLst>
          </p:cNvPr>
          <p:cNvSpPr/>
          <p:nvPr/>
        </p:nvSpPr>
        <p:spPr>
          <a:xfrm>
            <a:off x="150117" y="5967358"/>
            <a:ext cx="97263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does not change. It is always in second position.</a:t>
            </a:r>
          </a:p>
        </p:txBody>
      </p:sp>
      <p:sp>
        <p:nvSpPr>
          <p:cNvPr id="6" name="Rectangle 5">
            <a:extLst>
              <a:ext uri="{FF2B5EF4-FFF2-40B4-BE49-F238E27FC236}">
                <a16:creationId xmlns:a16="http://schemas.microsoft.com/office/drawing/2014/main" id="{35099066-A046-49D6-8526-91C4029B42B0}"/>
              </a:ext>
            </a:extLst>
          </p:cNvPr>
          <p:cNvSpPr/>
          <p:nvPr/>
        </p:nvSpPr>
        <p:spPr>
          <a:xfrm>
            <a:off x="222233" y="1142739"/>
            <a:ext cx="1047891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Always use R1 (nominative) determiners with the verb </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sein: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 name="Rectangle 6">
            <a:extLst>
              <a:ext uri="{FF2B5EF4-FFF2-40B4-BE49-F238E27FC236}">
                <a16:creationId xmlns:a16="http://schemas.microsoft.com/office/drawing/2014/main" id="{4B3EF8C0-7787-4277-97A0-65A16946483A}"/>
              </a:ext>
            </a:extLst>
          </p:cNvPr>
          <p:cNvSpPr/>
          <p:nvPr/>
        </p:nvSpPr>
        <p:spPr>
          <a:xfrm>
            <a:off x="190214" y="4424247"/>
            <a:ext cx="106510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we can also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with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object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emphasise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49DB5D9-B5FA-4445-A3DC-BACDDB455528}"/>
              </a:ext>
            </a:extLst>
          </p:cNvPr>
          <p:cNvSpPr/>
          <p:nvPr/>
        </p:nvSpPr>
        <p:spPr>
          <a:xfrm>
            <a:off x="1148231" y="4790979"/>
            <a:ext cx="966469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Diesen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Laden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finde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ich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traditionell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70F84D7C-3860-43E1-9BCD-DC5EE72A5935}"/>
              </a:ext>
            </a:extLst>
          </p:cNvPr>
          <p:cNvSpPr txBox="1"/>
          <p:nvPr/>
        </p:nvSpPr>
        <p:spPr>
          <a:xfrm>
            <a:off x="6206483" y="534408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SUBJECT</a:t>
            </a:r>
          </a:p>
        </p:txBody>
      </p:sp>
      <p:sp>
        <p:nvSpPr>
          <p:cNvPr id="53" name="TextBox 52">
            <a:extLst>
              <a:ext uri="{FF2B5EF4-FFF2-40B4-BE49-F238E27FC236}">
                <a16:creationId xmlns:a16="http://schemas.microsoft.com/office/drawing/2014/main" id="{7694F4D6-7C6B-46B8-96DC-EAE41E7A40C2}"/>
              </a:ext>
            </a:extLst>
          </p:cNvPr>
          <p:cNvSpPr txBox="1"/>
          <p:nvPr/>
        </p:nvSpPr>
        <p:spPr>
          <a:xfrm>
            <a:off x="3777381" y="534609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VERB</a:t>
            </a:r>
          </a:p>
        </p:txBody>
      </p:sp>
      <p:sp>
        <p:nvSpPr>
          <p:cNvPr id="54" name="TextBox 53">
            <a:extLst>
              <a:ext uri="{FF2B5EF4-FFF2-40B4-BE49-F238E27FC236}">
                <a16:creationId xmlns:a16="http://schemas.microsoft.com/office/drawing/2014/main" id="{C151AD6C-2A2A-4A47-AE62-9EC678056AE8}"/>
              </a:ext>
            </a:extLst>
          </p:cNvPr>
          <p:cNvSpPr txBox="1"/>
          <p:nvPr/>
        </p:nvSpPr>
        <p:spPr>
          <a:xfrm>
            <a:off x="8643930" y="5324866"/>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ADJECTIVE</a:t>
            </a:r>
          </a:p>
        </p:txBody>
      </p:sp>
      <p:sp>
        <p:nvSpPr>
          <p:cNvPr id="55" name="TextBox 54">
            <a:extLst>
              <a:ext uri="{FF2B5EF4-FFF2-40B4-BE49-F238E27FC236}">
                <a16:creationId xmlns:a16="http://schemas.microsoft.com/office/drawing/2014/main" id="{93A7B302-D7CA-4FD5-9BB6-078D1D2E71DF}"/>
              </a:ext>
            </a:extLst>
          </p:cNvPr>
          <p:cNvSpPr txBox="1"/>
          <p:nvPr/>
        </p:nvSpPr>
        <p:spPr>
          <a:xfrm>
            <a:off x="1332884" y="5344082"/>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OBJECT</a:t>
            </a:r>
          </a:p>
        </p:txBody>
      </p:sp>
      <p:grpSp>
        <p:nvGrpSpPr>
          <p:cNvPr id="56" name="Group 55">
            <a:extLst>
              <a:ext uri="{FF2B5EF4-FFF2-40B4-BE49-F238E27FC236}">
                <a16:creationId xmlns:a16="http://schemas.microsoft.com/office/drawing/2014/main" id="{7104809A-F2FE-4636-9663-1ED3486A2612}"/>
              </a:ext>
            </a:extLst>
          </p:cNvPr>
          <p:cNvGrpSpPr/>
          <p:nvPr/>
        </p:nvGrpSpPr>
        <p:grpSpPr>
          <a:xfrm>
            <a:off x="10564581" y="4914089"/>
            <a:ext cx="1435360" cy="1200329"/>
            <a:chOff x="10442819" y="2066093"/>
            <a:chExt cx="1435360" cy="1200329"/>
          </a:xfrm>
        </p:grpSpPr>
        <p:grpSp>
          <p:nvGrpSpPr>
            <p:cNvPr id="57" name="Group 56">
              <a:extLst>
                <a:ext uri="{FF2B5EF4-FFF2-40B4-BE49-F238E27FC236}">
                  <a16:creationId xmlns:a16="http://schemas.microsoft.com/office/drawing/2014/main" id="{1A0A6E97-8F07-4C1C-A969-3A217087C39A}"/>
                </a:ext>
              </a:extLst>
            </p:cNvPr>
            <p:cNvGrpSpPr/>
            <p:nvPr/>
          </p:nvGrpSpPr>
          <p:grpSpPr>
            <a:xfrm>
              <a:off x="10442819" y="2120158"/>
              <a:ext cx="374186" cy="1092200"/>
              <a:chOff x="10442819" y="2120158"/>
              <a:chExt cx="507524" cy="1092200"/>
            </a:xfrm>
          </p:grpSpPr>
          <p:grpSp>
            <p:nvGrpSpPr>
              <p:cNvPr id="59" name="Group 58">
                <a:extLst>
                  <a:ext uri="{FF2B5EF4-FFF2-40B4-BE49-F238E27FC236}">
                    <a16:creationId xmlns:a16="http://schemas.microsoft.com/office/drawing/2014/main" id="{C0B9F68F-643C-4E9E-A9C5-E912169C1493}"/>
                  </a:ext>
                </a:extLst>
              </p:cNvPr>
              <p:cNvGrpSpPr/>
              <p:nvPr/>
            </p:nvGrpSpPr>
            <p:grpSpPr>
              <a:xfrm>
                <a:off x="10442819" y="2120158"/>
                <a:ext cx="295031" cy="1092200"/>
                <a:chOff x="10595219" y="1873250"/>
                <a:chExt cx="295031" cy="1092200"/>
              </a:xfrm>
            </p:grpSpPr>
            <p:cxnSp>
              <p:nvCxnSpPr>
                <p:cNvPr id="61" name="Straight Connector 60">
                  <a:extLst>
                    <a:ext uri="{FF2B5EF4-FFF2-40B4-BE49-F238E27FC236}">
                      <a16:creationId xmlns:a16="http://schemas.microsoft.com/office/drawing/2014/main" id="{83461AA8-39FB-47FA-8BA3-269BBE48E7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FA269D-D22C-428D-BDCE-719BDA4CB72B}"/>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9F29FA-4FC3-48C6-89E7-CF2DCB25FD41}"/>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110FD810-C219-46F8-9033-EB40A26FA60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8F73DCB2-CC14-432D-B51C-34E3A6F8AABD}"/>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grpSp>
      <p:sp>
        <p:nvSpPr>
          <p:cNvPr id="4" name="Rounded Rectangle 3"/>
          <p:cNvSpPr/>
          <p:nvPr/>
        </p:nvSpPr>
        <p:spPr>
          <a:xfrm>
            <a:off x="3665585" y="1911417"/>
            <a:ext cx="2066921" cy="4055933"/>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D1BFF1A-816F-4B52-81DF-8AB77549DFD4}"/>
              </a:ext>
            </a:extLst>
          </p:cNvPr>
          <p:cNvSpPr/>
          <p:nvPr/>
        </p:nvSpPr>
        <p:spPr>
          <a:xfrm>
            <a:off x="222233" y="2700336"/>
            <a:ext cx="1047891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After most other verbs use R2 (accusative): </a:t>
            </a:r>
          </a:p>
        </p:txBody>
      </p:sp>
      <p:sp>
        <p:nvSpPr>
          <p:cNvPr id="69" name="Rectangle 68">
            <a:extLst>
              <a:ext uri="{FF2B5EF4-FFF2-40B4-BE49-F238E27FC236}">
                <a16:creationId xmlns:a16="http://schemas.microsoft.com/office/drawing/2014/main" id="{5C3907DC-261F-4548-9122-92369CD2902E}"/>
              </a:ext>
            </a:extLst>
          </p:cNvPr>
          <p:cNvSpPr/>
          <p:nvPr/>
        </p:nvSpPr>
        <p:spPr>
          <a:xfrm>
            <a:off x="1219830" y="3115473"/>
            <a:ext cx="9664699" cy="1323439"/>
          </a:xfrm>
          <a:prstGeom prst="rect">
            <a:avLst/>
          </a:prstGeom>
        </p:spPr>
        <p:txBody>
          <a:bodyPr wrap="square">
            <a:spAutoFit/>
          </a:bodyPr>
          <a:lstStyle/>
          <a:p>
            <a:pPr lvl="0">
              <a:defRPr/>
            </a:pP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000" dirty="0">
                <a:solidFill>
                  <a:srgbClr val="115076"/>
                </a:solidFill>
              </a:rPr>
              <a:t>Ich 	</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finde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diesen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Laden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traditionell</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277457D0-4280-47E4-A80A-C75CAEFC0A9E}"/>
              </a:ext>
            </a:extLst>
          </p:cNvPr>
          <p:cNvSpPr txBox="1"/>
          <p:nvPr/>
        </p:nvSpPr>
        <p:spPr>
          <a:xfrm>
            <a:off x="1335251" y="373883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SUBJECT</a:t>
            </a:r>
          </a:p>
        </p:txBody>
      </p:sp>
      <p:sp>
        <p:nvSpPr>
          <p:cNvPr id="71" name="TextBox 70">
            <a:extLst>
              <a:ext uri="{FF2B5EF4-FFF2-40B4-BE49-F238E27FC236}">
                <a16:creationId xmlns:a16="http://schemas.microsoft.com/office/drawing/2014/main" id="{012691BA-2BD2-4C3C-ABA6-13FAF52D9947}"/>
              </a:ext>
            </a:extLst>
          </p:cNvPr>
          <p:cNvSpPr txBox="1"/>
          <p:nvPr/>
        </p:nvSpPr>
        <p:spPr>
          <a:xfrm>
            <a:off x="3775761" y="37215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VERB</a:t>
            </a:r>
          </a:p>
        </p:txBody>
      </p:sp>
      <p:sp>
        <p:nvSpPr>
          <p:cNvPr id="72" name="TextBox 71">
            <a:extLst>
              <a:ext uri="{FF2B5EF4-FFF2-40B4-BE49-F238E27FC236}">
                <a16:creationId xmlns:a16="http://schemas.microsoft.com/office/drawing/2014/main" id="{AF04B7E0-8D2C-4D79-8450-076098F504FC}"/>
              </a:ext>
            </a:extLst>
          </p:cNvPr>
          <p:cNvSpPr txBox="1"/>
          <p:nvPr/>
        </p:nvSpPr>
        <p:spPr>
          <a:xfrm>
            <a:off x="8643930" y="3736060"/>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ADJECTIVE</a:t>
            </a:r>
          </a:p>
        </p:txBody>
      </p:sp>
      <p:sp>
        <p:nvSpPr>
          <p:cNvPr id="73" name="TextBox 72">
            <a:extLst>
              <a:ext uri="{FF2B5EF4-FFF2-40B4-BE49-F238E27FC236}">
                <a16:creationId xmlns:a16="http://schemas.microsoft.com/office/drawing/2014/main" id="{86323608-95D2-4DFD-AD5A-E7D6CF75CB59}"/>
              </a:ext>
            </a:extLst>
          </p:cNvPr>
          <p:cNvSpPr txBox="1"/>
          <p:nvPr/>
        </p:nvSpPr>
        <p:spPr>
          <a:xfrm>
            <a:off x="6210921" y="3717353"/>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OBJECT</a:t>
            </a:r>
          </a:p>
        </p:txBody>
      </p:sp>
      <p:sp>
        <p:nvSpPr>
          <p:cNvPr id="74" name="Speech Bubble: Rectangle with Corners Rounded 73">
            <a:extLst>
              <a:ext uri="{FF2B5EF4-FFF2-40B4-BE49-F238E27FC236}">
                <a16:creationId xmlns:a16="http://schemas.microsoft.com/office/drawing/2014/main" id="{44E2DA23-8F4C-45EB-A500-8164C4F77C1C}"/>
              </a:ext>
            </a:extLst>
          </p:cNvPr>
          <p:cNvSpPr/>
          <p:nvPr/>
        </p:nvSpPr>
        <p:spPr>
          <a:xfrm>
            <a:off x="8497635" y="695496"/>
            <a:ext cx="3524553" cy="710159"/>
          </a:xfrm>
          <a:prstGeom prst="wedgeRoundRectCallout">
            <a:avLst>
              <a:gd name="adj1" fmla="val -58638"/>
              <a:gd name="adj2" fmla="val 3740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Sentences with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never have an object.</a:t>
            </a:r>
          </a:p>
        </p:txBody>
      </p:sp>
      <p:sp>
        <p:nvSpPr>
          <p:cNvPr id="75" name="Speech Bubble: Rectangle with Corners Rounded 74">
            <a:extLst>
              <a:ext uri="{FF2B5EF4-FFF2-40B4-BE49-F238E27FC236}">
                <a16:creationId xmlns:a16="http://schemas.microsoft.com/office/drawing/2014/main" id="{DE18BEC3-117E-4310-AE6B-AF4B76D474CC}"/>
              </a:ext>
            </a:extLst>
          </p:cNvPr>
          <p:cNvSpPr/>
          <p:nvPr/>
        </p:nvSpPr>
        <p:spPr>
          <a:xfrm>
            <a:off x="8529402" y="1491619"/>
            <a:ext cx="3524553" cy="1572624"/>
          </a:xfrm>
          <a:prstGeom prst="wedgeRoundRectCallout">
            <a:avLst>
              <a:gd name="adj1" fmla="val -86984"/>
              <a:gd name="adj2" fmla="val 5886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The spelling of the determiner only changes for masculine nouns.</a:t>
            </a:r>
            <a:b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R1/R2 = </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(f.), dieses (nt.), </a:t>
            </a:r>
            <a:r>
              <a:rPr kumimoji="0" lang="en-GB" sz="2000" b="0" i="0" u="none" strike="noStrike" kern="1200" cap="none" spc="0" normalizeH="0" baseline="0" noProof="0" dirty="0" err="1">
                <a:ln>
                  <a:noFill/>
                </a:ln>
                <a:solidFill>
                  <a:schemeClr val="bg1"/>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(pl.)</a:t>
            </a:r>
          </a:p>
        </p:txBody>
      </p:sp>
      <p:sp>
        <p:nvSpPr>
          <p:cNvPr id="64" name="TextBox 63">
            <a:extLst>
              <a:ext uri="{FF2B5EF4-FFF2-40B4-BE49-F238E27FC236}">
                <a16:creationId xmlns:a16="http://schemas.microsoft.com/office/drawing/2014/main" id="{7BB2CD3E-44F7-4BF3-A54B-D223814CF391}"/>
              </a:ext>
            </a:extLst>
          </p:cNvPr>
          <p:cNvSpPr txBox="1"/>
          <p:nvPr/>
        </p:nvSpPr>
        <p:spPr>
          <a:xfrm>
            <a:off x="1295750" y="3138036"/>
            <a:ext cx="20873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BEBF6008-165A-4816-B7FC-0E9F3877238B}"/>
              </a:ext>
            </a:extLst>
          </p:cNvPr>
          <p:cNvSpPr txBox="1"/>
          <p:nvPr/>
        </p:nvSpPr>
        <p:spPr>
          <a:xfrm>
            <a:off x="3872062" y="3189837"/>
            <a:ext cx="17735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4FA41909-AB9C-4A08-BA70-44BCF0CDA748}"/>
              </a:ext>
            </a:extLst>
          </p:cNvPr>
          <p:cNvSpPr txBox="1"/>
          <p:nvPr/>
        </p:nvSpPr>
        <p:spPr>
          <a:xfrm>
            <a:off x="6206483" y="3193549"/>
            <a:ext cx="17735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F56F2807-C041-406A-A1EF-D5D42B374556}"/>
              </a:ext>
            </a:extLst>
          </p:cNvPr>
          <p:cNvSpPr txBox="1"/>
          <p:nvPr/>
        </p:nvSpPr>
        <p:spPr>
          <a:xfrm>
            <a:off x="8650886" y="3177292"/>
            <a:ext cx="196879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2591BB21-7A41-4DD8-9E7D-7583E4D240ED}"/>
              </a:ext>
            </a:extLst>
          </p:cNvPr>
          <p:cNvSpPr txBox="1"/>
          <p:nvPr/>
        </p:nvSpPr>
        <p:spPr>
          <a:xfrm>
            <a:off x="1104951" y="4830215"/>
            <a:ext cx="20873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AF9890AD-FD2F-46C4-8231-81579B7F0CCD}"/>
              </a:ext>
            </a:extLst>
          </p:cNvPr>
          <p:cNvSpPr txBox="1"/>
          <p:nvPr/>
        </p:nvSpPr>
        <p:spPr>
          <a:xfrm>
            <a:off x="3681263" y="4881892"/>
            <a:ext cx="17735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E88F2058-DD8A-4379-8F00-E1040231868B}"/>
              </a:ext>
            </a:extLst>
          </p:cNvPr>
          <p:cNvSpPr txBox="1"/>
          <p:nvPr/>
        </p:nvSpPr>
        <p:spPr>
          <a:xfrm>
            <a:off x="6015684" y="4885728"/>
            <a:ext cx="17735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ECC6F1F8-460D-47E3-9CDF-21CE01B94F59}"/>
              </a:ext>
            </a:extLst>
          </p:cNvPr>
          <p:cNvSpPr txBox="1"/>
          <p:nvPr/>
        </p:nvSpPr>
        <p:spPr>
          <a:xfrm>
            <a:off x="8460087" y="4869471"/>
            <a:ext cx="196879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40" grpId="0" animBg="1"/>
      <p:bldP spid="43" grpId="0" animBg="1"/>
      <p:bldP spid="44" grpId="0" animBg="1"/>
      <p:bldP spid="5" grpId="0"/>
      <p:bldP spid="7" grpId="0"/>
      <p:bldP spid="52" grpId="0" animBg="1"/>
      <p:bldP spid="53" grpId="0" animBg="1"/>
      <p:bldP spid="54" grpId="0" animBg="1"/>
      <p:bldP spid="55" grpId="0" animBg="1"/>
      <p:bldP spid="4" grpId="0" animBg="1"/>
      <p:bldP spid="68" grpId="0"/>
      <p:bldP spid="70" grpId="0" animBg="1"/>
      <p:bldP spid="71" grpId="0" animBg="1"/>
      <p:bldP spid="72" grpId="0" animBg="1"/>
      <p:bldP spid="73" grpId="0" animBg="1"/>
      <p:bldP spid="74" grpId="0" animBg="1"/>
      <p:bldP spid="75" grpId="0" animBg="1"/>
      <p:bldP spid="64" grpId="0" animBg="1"/>
      <p:bldP spid="65" grpId="0" animBg="1"/>
      <p:bldP spid="66" grpId="0" animBg="1"/>
      <p:bldP spid="67" grpId="0" animBg="1"/>
      <p:bldP spid="76" grpId="0" animBg="1"/>
      <p:bldP spid="77" grpId="0" animBg="1"/>
      <p:bldP spid="78" grpId="0" animBg="1"/>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6197" y="669360"/>
            <a:ext cx="72826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rPr>
              <a:t>Schreib</a:t>
            </a:r>
            <a:r>
              <a:rPr lang="en-US" sz="2400" dirty="0">
                <a:solidFill>
                  <a:srgbClr val="115076"/>
                </a:solidFill>
                <a:latin typeface="Century Gothic" panose="020F0302020204030204"/>
              </a:rPr>
              <a:t>t man</a:t>
            </a:r>
            <a:r>
              <a:rPr kumimoji="0" lang="en-US" sz="2400" b="0" i="0" u="none" strike="noStrike" kern="1200" cap="none" spc="0" normalizeH="0" baseline="0" noProof="0" dirty="0">
                <a:ln>
                  <a:noFill/>
                </a:ln>
                <a:solidFill>
                  <a:srgbClr val="115076"/>
                </a:solidFill>
                <a:effectLst/>
                <a:uLnTx/>
                <a:uFillTx/>
                <a:latin typeface="Century Gothic" panose="020F0302020204030204"/>
              </a:rPr>
              <a:t> die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Singularform</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mit</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a:ln>
                  <a:noFill/>
                </a:ln>
                <a:solidFill>
                  <a:srgbClr val="115076"/>
                </a:solidFill>
                <a:effectLst/>
                <a:uLnTx/>
                <a:uFillTx/>
                <a:latin typeface="Century Gothic" panose="020F0302020204030204"/>
              </a:rPr>
              <a:t>b</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oder</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a:ln>
                  <a:noFill/>
                </a:ln>
                <a:solidFill>
                  <a:srgbClr val="115076"/>
                </a:solidFill>
                <a:effectLst/>
                <a:uLnTx/>
                <a:uFillTx/>
                <a:latin typeface="Century Gothic" panose="020F0302020204030204"/>
              </a:rPr>
              <a:t>p</a:t>
            </a:r>
            <a:r>
              <a:rPr kumimoji="0" lang="en-US" sz="2400" b="0" i="0" u="none" strike="noStrike" kern="1200" cap="none" spc="0" normalizeH="0" baseline="0" noProof="0" dirty="0">
                <a:ln>
                  <a:noFill/>
                </a:ln>
                <a:solidFill>
                  <a:srgbClr val="115076"/>
                </a:solidFill>
                <a:effectLst/>
                <a:uLnTx/>
                <a:uFillTx/>
                <a:latin typeface="Century Gothic" panose="020F0302020204030204"/>
              </a:rPr>
              <a:t>’?</a:t>
            </a:r>
          </a:p>
        </p:txBody>
      </p:sp>
      <p:sp>
        <p:nvSpPr>
          <p:cNvPr id="7" name="TextBox 6">
            <a:extLst>
              <a:ext uri="{FF2B5EF4-FFF2-40B4-BE49-F238E27FC236}">
                <a16:creationId xmlns:a16="http://schemas.microsoft.com/office/drawing/2014/main" id="{9C04CAEC-674B-4484-A0C7-1AA6F2E360E2}"/>
              </a:ext>
            </a:extLst>
          </p:cNvPr>
          <p:cNvSpPr txBox="1"/>
          <p:nvPr/>
        </p:nvSpPr>
        <p:spPr>
          <a:xfrm>
            <a:off x="87307" y="187433"/>
            <a:ext cx="9349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US" sz="2400" b="0" i="0" u="sng" strike="noStrike" kern="1200" cap="none" spc="0" normalizeH="0" baseline="0" noProof="0" dirty="0" err="1">
                <a:ln>
                  <a:noFill/>
                </a:ln>
                <a:solidFill>
                  <a:srgbClr val="115076"/>
                </a:solidFill>
                <a:effectLst/>
                <a:uLnTx/>
                <a:uFillTx/>
                <a:latin typeface="Century Gothic" panose="020F0302020204030204"/>
                <a:ea typeface="+mn-ea"/>
                <a:cs typeface="+mn-cs"/>
              </a:rPr>
              <a:t>Pluralform</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US" sz="2400" b="0" i="0" u="sng" strike="noStrike" kern="1200" cap="none" spc="0" normalizeH="0" baseline="0" noProof="0" dirty="0" err="1">
                <a:ln>
                  <a:noFill/>
                </a:ln>
                <a:solidFill>
                  <a:srgbClr val="115076"/>
                </a:solidFill>
                <a:effectLst/>
                <a:uLnTx/>
                <a:uFillTx/>
                <a:latin typeface="Century Gothic" panose="020F0302020204030204"/>
                <a:ea typeface="+mn-ea"/>
                <a:cs typeface="+mn-cs"/>
              </a:rPr>
              <a:t>Singularform</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8" name="Table 7">
            <a:extLst>
              <a:ext uri="{FF2B5EF4-FFF2-40B4-BE49-F238E27FC236}">
                <a16:creationId xmlns:a16="http://schemas.microsoft.com/office/drawing/2014/main" id="{5B97F7F6-FBC3-42AB-A771-06337AB76D32}"/>
              </a:ext>
            </a:extLst>
          </p:cNvPr>
          <p:cNvGraphicFramePr>
            <a:graphicFrameLocks noGrp="1"/>
          </p:cNvGraphicFramePr>
          <p:nvPr>
            <p:extLst>
              <p:ext uri="{D42A27DB-BD31-4B8C-83A1-F6EECF244321}">
                <p14:modId xmlns:p14="http://schemas.microsoft.com/office/powerpoint/2010/main" val="3740954952"/>
              </p:ext>
            </p:extLst>
          </p:nvPr>
        </p:nvGraphicFramePr>
        <p:xfrm>
          <a:off x="160431" y="1855141"/>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Betrie</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Al</a:t>
                      </a:r>
                      <a:r>
                        <a:rPr lang="en-GB" sz="2800" b="1" dirty="0">
                          <a:solidFill>
                            <a:srgbClr val="115076"/>
                          </a:solidFill>
                        </a:rPr>
                        <a:t>p</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Ver</a:t>
                      </a:r>
                      <a:r>
                        <a:rPr lang="en-GB" sz="2800" b="1" dirty="0">
                          <a:solidFill>
                            <a:srgbClr val="115076"/>
                          </a:solidFill>
                        </a:rPr>
                        <a:t>b</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Kum</a:t>
                      </a:r>
                      <a:r>
                        <a:rPr lang="en-GB" sz="2800" b="1" dirty="0" err="1">
                          <a:solidFill>
                            <a:srgbClr val="115076"/>
                          </a:solidFill>
                        </a:rPr>
                        <a:t>p</a:t>
                      </a:r>
                      <a:r>
                        <a:rPr lang="en-GB" sz="2800" dirty="0" err="1">
                          <a:solidFill>
                            <a:srgbClr val="115076"/>
                          </a:solidFill>
                        </a:rPr>
                        <a:t>el</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graphicFrame>
        <p:nvGraphicFramePr>
          <p:cNvPr id="9" name="Table 7">
            <a:extLst>
              <a:ext uri="{FF2B5EF4-FFF2-40B4-BE49-F238E27FC236}">
                <a16:creationId xmlns:a16="http://schemas.microsoft.com/office/drawing/2014/main" id="{EF59EED5-2205-4547-A077-2AAC610E1AE3}"/>
              </a:ext>
            </a:extLst>
          </p:cNvPr>
          <p:cNvGraphicFramePr>
            <a:graphicFrameLocks noGrp="1"/>
          </p:cNvGraphicFramePr>
          <p:nvPr>
            <p:extLst>
              <p:ext uri="{D42A27DB-BD31-4B8C-83A1-F6EECF244321}">
                <p14:modId xmlns:p14="http://schemas.microsoft.com/office/powerpoint/2010/main" val="1081647629"/>
              </p:ext>
            </p:extLst>
          </p:nvPr>
        </p:nvGraphicFramePr>
        <p:xfrm>
          <a:off x="6200469" y="1855141"/>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Kör</a:t>
                      </a:r>
                      <a:r>
                        <a:rPr lang="en-GB" sz="2800" b="1" dirty="0" err="1">
                          <a:solidFill>
                            <a:srgbClr val="115076"/>
                          </a:solidFill>
                        </a:rPr>
                        <a:t>p</a:t>
                      </a:r>
                      <a:r>
                        <a:rPr lang="en-GB" sz="2800" b="0" dirty="0" err="1">
                          <a:solidFill>
                            <a:srgbClr val="115076"/>
                          </a:solidFill>
                        </a:rPr>
                        <a:t>er</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Rau</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Wettbewer</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Lam</a:t>
                      </a:r>
                      <a:r>
                        <a:rPr lang="en-GB" sz="2800" b="1" dirty="0">
                          <a:solidFill>
                            <a:srgbClr val="115076"/>
                          </a:solidFill>
                        </a:rPr>
                        <a:t>p</a:t>
                      </a:r>
                      <a:r>
                        <a:rPr lang="en-GB" sz="2800" b="0" dirty="0">
                          <a:solidFill>
                            <a:srgbClr val="115076"/>
                          </a:solidFill>
                        </a:rPr>
                        <a:t>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592694563"/>
                  </a:ext>
                </a:extLst>
              </a:tr>
            </a:tbl>
          </a:graphicData>
        </a:graphic>
      </p:graphicFrame>
      <p:sp>
        <p:nvSpPr>
          <p:cNvPr id="10" name="Action Button: Custom 16">
            <a:hlinkClick r:id="" action="ppaction://noaction" highlightClick="1">
              <a:snd r:embed="rId4" name="9.1.2.1 Slide 3 betriebe.wav"/>
            </a:hlinkClick>
            <a:extLst>
              <a:ext uri="{FF2B5EF4-FFF2-40B4-BE49-F238E27FC236}">
                <a16:creationId xmlns:a16="http://schemas.microsoft.com/office/drawing/2014/main" id="{CF6C8B63-34E3-45D6-8CC3-B48FBD8C8376}"/>
              </a:ext>
            </a:extLst>
          </p:cNvPr>
          <p:cNvSpPr/>
          <p:nvPr/>
        </p:nvSpPr>
        <p:spPr>
          <a:xfrm>
            <a:off x="447478" y="2638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1.2.1 Slide 3 alpen.wav"/>
            </a:hlinkClick>
            <a:extLst>
              <a:ext uri="{FF2B5EF4-FFF2-40B4-BE49-F238E27FC236}">
                <a16:creationId xmlns:a16="http://schemas.microsoft.com/office/drawing/2014/main" id="{B3BF1FEB-2584-41F3-BAC8-3B54DCA8BC8E}"/>
              </a:ext>
            </a:extLst>
          </p:cNvPr>
          <p:cNvSpPr/>
          <p:nvPr/>
        </p:nvSpPr>
        <p:spPr>
          <a:xfrm>
            <a:off x="445400" y="3315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9.1.2.1 Slide 3 verben.wav"/>
            </a:hlinkClick>
            <a:extLst>
              <a:ext uri="{FF2B5EF4-FFF2-40B4-BE49-F238E27FC236}">
                <a16:creationId xmlns:a16="http://schemas.microsoft.com/office/drawing/2014/main" id="{8B004E08-396F-43F0-83DD-03A2E48973BD}"/>
              </a:ext>
            </a:extLst>
          </p:cNvPr>
          <p:cNvSpPr/>
          <p:nvPr/>
        </p:nvSpPr>
        <p:spPr>
          <a:xfrm>
            <a:off x="445400" y="4029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9.1.2.1 Slide 3 kumpel.wav"/>
            </a:hlinkClick>
            <a:extLst>
              <a:ext uri="{FF2B5EF4-FFF2-40B4-BE49-F238E27FC236}">
                <a16:creationId xmlns:a16="http://schemas.microsoft.com/office/drawing/2014/main" id="{13370794-5DD9-4619-B5A6-6A31CE451173}"/>
              </a:ext>
            </a:extLst>
          </p:cNvPr>
          <p:cNvSpPr/>
          <p:nvPr/>
        </p:nvSpPr>
        <p:spPr>
          <a:xfrm>
            <a:off x="445400" y="4762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9.1.2.1 Slide 3 Körper.wav"/>
            </a:hlinkClick>
            <a:extLst>
              <a:ext uri="{FF2B5EF4-FFF2-40B4-BE49-F238E27FC236}">
                <a16:creationId xmlns:a16="http://schemas.microsoft.com/office/drawing/2014/main" id="{E7DDA2E1-1B6A-47C6-8DE6-0FA8E85B23A5}"/>
              </a:ext>
            </a:extLst>
          </p:cNvPr>
          <p:cNvSpPr/>
          <p:nvPr/>
        </p:nvSpPr>
        <p:spPr>
          <a:xfrm>
            <a:off x="6470129" y="26823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9.1.2.1 Slide 3 raube.wav"/>
            </a:hlinkClick>
            <a:extLst>
              <a:ext uri="{FF2B5EF4-FFF2-40B4-BE49-F238E27FC236}">
                <a16:creationId xmlns:a16="http://schemas.microsoft.com/office/drawing/2014/main" id="{F71D6BBB-8149-42F2-83E5-C28EBFFAA842}"/>
              </a:ext>
            </a:extLst>
          </p:cNvPr>
          <p:cNvSpPr/>
          <p:nvPr/>
        </p:nvSpPr>
        <p:spPr>
          <a:xfrm>
            <a:off x="6490386" y="3364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9.1.2.1 Slide 3 Wettbewerbe.wav"/>
            </a:hlinkClick>
            <a:extLst>
              <a:ext uri="{FF2B5EF4-FFF2-40B4-BE49-F238E27FC236}">
                <a16:creationId xmlns:a16="http://schemas.microsoft.com/office/drawing/2014/main" id="{F39FC573-29ED-45FE-865C-6EBF846B0E23}"/>
              </a:ext>
            </a:extLst>
          </p:cNvPr>
          <p:cNvSpPr/>
          <p:nvPr/>
        </p:nvSpPr>
        <p:spPr>
          <a:xfrm>
            <a:off x="6509921" y="40146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9.1.2.1 Slide 3 Lampen.wav"/>
            </a:hlinkClick>
            <a:extLst>
              <a:ext uri="{FF2B5EF4-FFF2-40B4-BE49-F238E27FC236}">
                <a16:creationId xmlns:a16="http://schemas.microsoft.com/office/drawing/2014/main" id="{C7A9EC68-B565-49AE-B325-B7B69843E4A1}"/>
              </a:ext>
            </a:extLst>
          </p:cNvPr>
          <p:cNvSpPr/>
          <p:nvPr/>
        </p:nvSpPr>
        <p:spPr>
          <a:xfrm>
            <a:off x="6509921" y="47718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CD1CE36-4D0C-4EFD-9AD4-3B40B9393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1478" y="2615102"/>
            <a:ext cx="422131" cy="439720"/>
          </a:xfrm>
          <a:prstGeom prst="rect">
            <a:avLst/>
          </a:prstGeom>
        </p:spPr>
      </p:pic>
      <p:pic>
        <p:nvPicPr>
          <p:cNvPr id="19" name="Picture 18" descr="green checkmark">
            <a:extLst>
              <a:ext uri="{FF2B5EF4-FFF2-40B4-BE49-F238E27FC236}">
                <a16:creationId xmlns:a16="http://schemas.microsoft.com/office/drawing/2014/main" id="{9AE8CF4B-47F1-40FA-975C-270D44B9A9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0118" y="3303372"/>
            <a:ext cx="422131" cy="439720"/>
          </a:xfrm>
          <a:prstGeom prst="rect">
            <a:avLst/>
          </a:prstGeom>
        </p:spPr>
      </p:pic>
      <p:pic>
        <p:nvPicPr>
          <p:cNvPr id="20" name="Picture 19" descr="green checkmark">
            <a:extLst>
              <a:ext uri="{FF2B5EF4-FFF2-40B4-BE49-F238E27FC236}">
                <a16:creationId xmlns:a16="http://schemas.microsoft.com/office/drawing/2014/main" id="{92801C77-8B82-401B-8129-E73EE0128B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3995" y="3994837"/>
            <a:ext cx="422131" cy="439720"/>
          </a:xfrm>
          <a:prstGeom prst="rect">
            <a:avLst/>
          </a:prstGeom>
        </p:spPr>
      </p:pic>
      <p:pic>
        <p:nvPicPr>
          <p:cNvPr id="21" name="Picture 20" descr="green checkmark">
            <a:extLst>
              <a:ext uri="{FF2B5EF4-FFF2-40B4-BE49-F238E27FC236}">
                <a16:creationId xmlns:a16="http://schemas.microsoft.com/office/drawing/2014/main" id="{D3F085E3-FA8D-4460-9FE1-50931F2949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0118" y="4728125"/>
            <a:ext cx="422131" cy="439720"/>
          </a:xfrm>
          <a:prstGeom prst="rect">
            <a:avLst/>
          </a:prstGeom>
        </p:spPr>
      </p:pic>
      <p:pic>
        <p:nvPicPr>
          <p:cNvPr id="22" name="Picture 21" descr="green checkmark">
            <a:extLst>
              <a:ext uri="{FF2B5EF4-FFF2-40B4-BE49-F238E27FC236}">
                <a16:creationId xmlns:a16="http://schemas.microsoft.com/office/drawing/2014/main" id="{DCCF4231-1816-428A-BEFA-1B27652212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12194" y="2638652"/>
            <a:ext cx="422131" cy="439720"/>
          </a:xfrm>
          <a:prstGeom prst="rect">
            <a:avLst/>
          </a:prstGeom>
        </p:spPr>
      </p:pic>
      <p:pic>
        <p:nvPicPr>
          <p:cNvPr id="23" name="Picture 22" descr="green checkmark">
            <a:extLst>
              <a:ext uri="{FF2B5EF4-FFF2-40B4-BE49-F238E27FC236}">
                <a16:creationId xmlns:a16="http://schemas.microsoft.com/office/drawing/2014/main" id="{126D8292-B44C-408D-8DB1-E4A1036195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6006" y="3306368"/>
            <a:ext cx="422131" cy="439720"/>
          </a:xfrm>
          <a:prstGeom prst="rect">
            <a:avLst/>
          </a:prstGeom>
        </p:spPr>
      </p:pic>
      <p:pic>
        <p:nvPicPr>
          <p:cNvPr id="24" name="Picture 23" descr="green checkmark">
            <a:extLst>
              <a:ext uri="{FF2B5EF4-FFF2-40B4-BE49-F238E27FC236}">
                <a16:creationId xmlns:a16="http://schemas.microsoft.com/office/drawing/2014/main" id="{3D70E08F-A2C1-4B66-AAF5-6319AB956F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47623" y="4004444"/>
            <a:ext cx="422131" cy="439720"/>
          </a:xfrm>
          <a:prstGeom prst="rect">
            <a:avLst/>
          </a:prstGeom>
        </p:spPr>
      </p:pic>
      <p:pic>
        <p:nvPicPr>
          <p:cNvPr id="25" name="Picture 24" descr="green checkmark">
            <a:extLst>
              <a:ext uri="{FF2B5EF4-FFF2-40B4-BE49-F238E27FC236}">
                <a16:creationId xmlns:a16="http://schemas.microsoft.com/office/drawing/2014/main" id="{0FB6BD74-B62C-4B14-9EE7-BEA3B26366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12193" y="4682388"/>
            <a:ext cx="422131" cy="439720"/>
          </a:xfrm>
          <a:prstGeom prst="rect">
            <a:avLst/>
          </a:prstGeom>
        </p:spPr>
      </p:pic>
      <p:sp>
        <p:nvSpPr>
          <p:cNvPr id="4" name="Title 3"/>
          <p:cNvSpPr>
            <a:spLocks noGrp="1"/>
          </p:cNvSpPr>
          <p:nvPr>
            <p:ph type="title"/>
          </p:nvPr>
        </p:nvSpPr>
        <p:spPr>
          <a:xfrm>
            <a:off x="9456390" y="102960"/>
            <a:ext cx="2743494" cy="707849"/>
          </a:xfrm>
        </p:spPr>
        <p:txBody>
          <a:bodyPr>
            <a:normAutofit/>
          </a:bodyPr>
          <a:lstStyle/>
          <a:p>
            <a:pPr algn="ct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sp>
        <p:nvSpPr>
          <p:cNvPr id="33" name="Rectangle 32">
            <a:extLst>
              <a:ext uri="{FF2B5EF4-FFF2-40B4-BE49-F238E27FC236}">
                <a16:creationId xmlns:a16="http://schemas.microsoft.com/office/drawing/2014/main" id="{78895C4D-ED8B-A242-88C3-32624BE01D9E}"/>
              </a:ext>
            </a:extLst>
          </p:cNvPr>
          <p:cNvSpPr/>
          <p:nvPr/>
        </p:nvSpPr>
        <p:spPr>
          <a:xfrm>
            <a:off x="2162195" y="2685752"/>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00B202D0-CCFD-A244-B97B-49984D349691}"/>
              </a:ext>
            </a:extLst>
          </p:cNvPr>
          <p:cNvSpPr/>
          <p:nvPr/>
        </p:nvSpPr>
        <p:spPr>
          <a:xfrm>
            <a:off x="1813344" y="405329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5" name="Rectangle 34">
            <a:extLst>
              <a:ext uri="{FF2B5EF4-FFF2-40B4-BE49-F238E27FC236}">
                <a16:creationId xmlns:a16="http://schemas.microsoft.com/office/drawing/2014/main" id="{526FB190-EA4D-424E-B055-1F871C7B8555}"/>
              </a:ext>
            </a:extLst>
          </p:cNvPr>
          <p:cNvSpPr/>
          <p:nvPr/>
        </p:nvSpPr>
        <p:spPr>
          <a:xfrm>
            <a:off x="7844066" y="2685752"/>
            <a:ext cx="247758"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7" name="Rectangle 36">
            <a:extLst>
              <a:ext uri="{FF2B5EF4-FFF2-40B4-BE49-F238E27FC236}">
                <a16:creationId xmlns:a16="http://schemas.microsoft.com/office/drawing/2014/main" id="{3CA17E0B-6416-FC41-ACE4-B87063065368}"/>
              </a:ext>
            </a:extLst>
          </p:cNvPr>
          <p:cNvSpPr/>
          <p:nvPr/>
        </p:nvSpPr>
        <p:spPr>
          <a:xfrm>
            <a:off x="9238510" y="4057096"/>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9" name="Rectangle 38">
            <a:extLst>
              <a:ext uri="{FF2B5EF4-FFF2-40B4-BE49-F238E27FC236}">
                <a16:creationId xmlns:a16="http://schemas.microsoft.com/office/drawing/2014/main" id="{A9873285-AA19-D74A-AD8C-87B36CA9049C}"/>
              </a:ext>
            </a:extLst>
          </p:cNvPr>
          <p:cNvSpPr/>
          <p:nvPr/>
        </p:nvSpPr>
        <p:spPr>
          <a:xfrm>
            <a:off x="1557151" y="3409464"/>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40">
            <a:extLst>
              <a:ext uri="{FF2B5EF4-FFF2-40B4-BE49-F238E27FC236}">
                <a16:creationId xmlns:a16="http://schemas.microsoft.com/office/drawing/2014/main" id="{C29B256C-DCA4-B148-98AC-F0923683C941}"/>
              </a:ext>
            </a:extLst>
          </p:cNvPr>
          <p:cNvSpPr/>
          <p:nvPr/>
        </p:nvSpPr>
        <p:spPr>
          <a:xfrm>
            <a:off x="1985138" y="4810506"/>
            <a:ext cx="191769"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4315BB30-1472-4945-B71B-B17E3554D607}"/>
              </a:ext>
            </a:extLst>
          </p:cNvPr>
          <p:cNvSpPr/>
          <p:nvPr/>
        </p:nvSpPr>
        <p:spPr>
          <a:xfrm>
            <a:off x="7985294" y="3387009"/>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3" name="Rectangle 42">
            <a:extLst>
              <a:ext uri="{FF2B5EF4-FFF2-40B4-BE49-F238E27FC236}">
                <a16:creationId xmlns:a16="http://schemas.microsoft.com/office/drawing/2014/main" id="{7A89A3C8-9794-A541-85B6-5117EE6A01AA}"/>
              </a:ext>
            </a:extLst>
          </p:cNvPr>
          <p:cNvSpPr/>
          <p:nvPr/>
        </p:nvSpPr>
        <p:spPr>
          <a:xfrm>
            <a:off x="8043327" y="4775225"/>
            <a:ext cx="240187"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6" name="Picture 2" descr="Meeting, Business, Brainstorming, Brainstorm">
            <a:extLst>
              <a:ext uri="{FF2B5EF4-FFF2-40B4-BE49-F238E27FC236}">
                <a16:creationId xmlns:a16="http://schemas.microsoft.com/office/drawing/2014/main" id="{F73E7DCB-741D-4DAB-B791-E5904D0097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80366" y="2592153"/>
            <a:ext cx="793946" cy="576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ntains, Tatry, Landscape, Nature, Tops, View, Clouds">
            <a:extLst>
              <a:ext uri="{FF2B5EF4-FFF2-40B4-BE49-F238E27FC236}">
                <a16:creationId xmlns:a16="http://schemas.microsoft.com/office/drawing/2014/main" id="{DBD40E51-792C-4494-8BBB-52FEE511BE3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5160" y="3301164"/>
            <a:ext cx="716478" cy="5119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mmar, Magnifier, Magnifying Glass, Loupe, Book">
            <a:extLst>
              <a:ext uri="{FF2B5EF4-FFF2-40B4-BE49-F238E27FC236}">
                <a16:creationId xmlns:a16="http://schemas.microsoft.com/office/drawing/2014/main" id="{540788EA-2734-4DA7-9A98-B3C3FCFD82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93292" y="3981579"/>
            <a:ext cx="753553" cy="498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iends, People, Friendship, Family, Happy, Girl, Woman">
            <a:extLst>
              <a:ext uri="{FF2B5EF4-FFF2-40B4-BE49-F238E27FC236}">
                <a16:creationId xmlns:a16="http://schemas.microsoft.com/office/drawing/2014/main" id="{BF69907C-0C36-413B-92AE-6E342549899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72776" y="4589970"/>
            <a:ext cx="624555" cy="6245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ura, Body, Soul, Light, Spiritualism, Illustrative">
            <a:extLst>
              <a:ext uri="{FF2B5EF4-FFF2-40B4-BE49-F238E27FC236}">
                <a16:creationId xmlns:a16="http://schemas.microsoft.com/office/drawing/2014/main" id="{94BAB6A2-F7F6-48FC-BA6C-2DC0BD33D59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80925" y="2316415"/>
            <a:ext cx="603753" cy="10628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ealing, Robber, Robbery, Steal, Thief, People, Man">
            <a:extLst>
              <a:ext uri="{FF2B5EF4-FFF2-40B4-BE49-F238E27FC236}">
                <a16:creationId xmlns:a16="http://schemas.microsoft.com/office/drawing/2014/main" id="{974094B3-EED1-4E67-91CD-A0100E92DD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95999" y="3292100"/>
            <a:ext cx="573603" cy="5596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ward, Prize, Ribbon, Winner, Win, Competition, Honor">
            <a:extLst>
              <a:ext uri="{FF2B5EF4-FFF2-40B4-BE49-F238E27FC236}">
                <a16:creationId xmlns:a16="http://schemas.microsoft.com/office/drawing/2014/main" id="{14BF2B0C-C410-409B-BEFD-1690C5AE5EC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726140" y="3943805"/>
            <a:ext cx="568271" cy="6115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sk Lamp, Lamp, Night, Office, Red">
            <a:extLst>
              <a:ext uri="{FF2B5EF4-FFF2-40B4-BE49-F238E27FC236}">
                <a16:creationId xmlns:a16="http://schemas.microsoft.com/office/drawing/2014/main" id="{BAC1C94E-73EF-4ACE-B741-BEAD2D70B1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9437186" y="4696268"/>
            <a:ext cx="577907" cy="45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3" grpId="0" animBg="1"/>
      <p:bldP spid="34" grpId="0" animBg="1"/>
      <p:bldP spid="35" grpId="0" animBg="1"/>
      <p:bldP spid="37" grpId="0" animBg="1"/>
      <p:bldP spid="39" grpId="0" animBg="1"/>
      <p:bldP spid="41" grpId="0" animBg="1"/>
      <p:bldP spid="42" grpId="0"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599"/>
            <a:ext cx="4852454" cy="690966"/>
          </a:xfrm>
          <a:prstGeom prst="rect">
            <a:avLst/>
          </a:prstGeom>
        </p:spPr>
      </p:pic>
      <p:sp>
        <p:nvSpPr>
          <p:cNvPr id="4" name="Title 3"/>
          <p:cNvSpPr>
            <a:spLocks noGrp="1"/>
          </p:cNvSpPr>
          <p:nvPr>
            <p:ph type="title"/>
          </p:nvPr>
        </p:nvSpPr>
        <p:spPr>
          <a:xfrm>
            <a:off x="0" y="89503"/>
            <a:ext cx="4748533"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8" name="Rounded Rectangle 11">
            <a:extLst>
              <a:ext uri="{FF2B5EF4-FFF2-40B4-BE49-F238E27FC236}">
                <a16:creationId xmlns:a16="http://schemas.microsoft.com/office/drawing/2014/main" id="{6D43F1E1-F870-D247-9745-57B22DEA159B}"/>
              </a:ext>
            </a:extLst>
          </p:cNvPr>
          <p:cNvSpPr/>
          <p:nvPr/>
        </p:nvSpPr>
        <p:spPr>
          <a:xfrm>
            <a:off x="10912642" y="247046"/>
            <a:ext cx="10446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854CE7BE-C8A6-42CA-A731-045D0FC3E8B5}"/>
              </a:ext>
            </a:extLst>
          </p:cNvPr>
          <p:cNvGrpSpPr/>
          <p:nvPr/>
        </p:nvGrpSpPr>
        <p:grpSpPr>
          <a:xfrm>
            <a:off x="598840" y="1573475"/>
            <a:ext cx="3152078" cy="4386210"/>
            <a:chOff x="4719331" y="2191837"/>
            <a:chExt cx="2314515" cy="4003200"/>
          </a:xfrm>
        </p:grpSpPr>
        <p:grpSp>
          <p:nvGrpSpPr>
            <p:cNvPr id="16" name="Group 15">
              <a:extLst>
                <a:ext uri="{FF2B5EF4-FFF2-40B4-BE49-F238E27FC236}">
                  <a16:creationId xmlns:a16="http://schemas.microsoft.com/office/drawing/2014/main" id="{A0E206D1-4A2C-45D9-9D7B-A645D7071E2A}"/>
                </a:ext>
              </a:extLst>
            </p:cNvPr>
            <p:cNvGrpSpPr/>
            <p:nvPr/>
          </p:nvGrpSpPr>
          <p:grpSpPr>
            <a:xfrm>
              <a:off x="4719331" y="2191837"/>
              <a:ext cx="2314515" cy="4003200"/>
              <a:chOff x="4719331" y="2191837"/>
              <a:chExt cx="2198943" cy="4003200"/>
            </a:xfrm>
          </p:grpSpPr>
          <p:grpSp>
            <p:nvGrpSpPr>
              <p:cNvPr id="19" name="Group 18">
                <a:extLst>
                  <a:ext uri="{FF2B5EF4-FFF2-40B4-BE49-F238E27FC236}">
                    <a16:creationId xmlns:a16="http://schemas.microsoft.com/office/drawing/2014/main" id="{4FAFC5B2-CFE3-4022-BDC3-60085CA95DD5}"/>
                  </a:ext>
                </a:extLst>
              </p:cNvPr>
              <p:cNvGrpSpPr/>
              <p:nvPr/>
            </p:nvGrpSpPr>
            <p:grpSpPr>
              <a:xfrm>
                <a:off x="4719331" y="2191837"/>
                <a:ext cx="2198943" cy="4003200"/>
                <a:chOff x="-30479" y="22860"/>
                <a:chExt cx="3394710" cy="6004560"/>
              </a:xfrm>
            </p:grpSpPr>
            <p:grpSp>
              <p:nvGrpSpPr>
                <p:cNvPr id="21" name="Group 20">
                  <a:extLst>
                    <a:ext uri="{FF2B5EF4-FFF2-40B4-BE49-F238E27FC236}">
                      <a16:creationId xmlns:a16="http://schemas.microsoft.com/office/drawing/2014/main" id="{303966EF-A5A5-4035-B5BD-404951B794FE}"/>
                    </a:ext>
                  </a:extLst>
                </p:cNvPr>
                <p:cNvGrpSpPr/>
                <p:nvPr/>
              </p:nvGrpSpPr>
              <p:grpSpPr>
                <a:xfrm>
                  <a:off x="-30479" y="22860"/>
                  <a:ext cx="3394710" cy="6004560"/>
                  <a:chOff x="-30479" y="22860"/>
                  <a:chExt cx="3394710" cy="6004560"/>
                </a:xfrm>
              </p:grpSpPr>
              <p:grpSp>
                <p:nvGrpSpPr>
                  <p:cNvPr id="23" name="Group 22">
                    <a:extLst>
                      <a:ext uri="{FF2B5EF4-FFF2-40B4-BE49-F238E27FC236}">
                        <a16:creationId xmlns:a16="http://schemas.microsoft.com/office/drawing/2014/main" id="{F824412F-F531-4ABE-B961-67725304A62C}"/>
                      </a:ext>
                    </a:extLst>
                  </p:cNvPr>
                  <p:cNvGrpSpPr/>
                  <p:nvPr/>
                </p:nvGrpSpPr>
                <p:grpSpPr>
                  <a:xfrm>
                    <a:off x="-30479" y="22860"/>
                    <a:ext cx="3394710" cy="6004560"/>
                    <a:chOff x="-30479" y="22860"/>
                    <a:chExt cx="3394710" cy="6004560"/>
                  </a:xfrm>
                </p:grpSpPr>
                <p:sp>
                  <p:nvSpPr>
                    <p:cNvPr id="25" name="Rectangle: Rounded Corners 59">
                      <a:extLst>
                        <a:ext uri="{FF2B5EF4-FFF2-40B4-BE49-F238E27FC236}">
                          <a16:creationId xmlns:a16="http://schemas.microsoft.com/office/drawing/2014/main" id="{B2BA70A6-7FAB-4FC2-9E74-A58303A6168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F51229AD-D229-4298-9611-59E05E1C2089}"/>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4" name="Oval 23">
                    <a:extLst>
                      <a:ext uri="{FF2B5EF4-FFF2-40B4-BE49-F238E27FC236}">
                        <a16:creationId xmlns:a16="http://schemas.microsoft.com/office/drawing/2014/main" id="{14A3CCCB-6C2F-4434-8319-D38EA448FAF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Speech Bubble: Rectangle with Corners Rounded 56">
                  <a:extLst>
                    <a:ext uri="{FF2B5EF4-FFF2-40B4-BE49-F238E27FC236}">
                      <a16:creationId xmlns:a16="http://schemas.microsoft.com/office/drawing/2014/main" id="{72C23F89-6216-4EEA-AACD-E5F44DEEFF39}"/>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7219FFAE-B3D0-4B1F-B7C9-024B622CC1FF}"/>
                  </a:ext>
                </a:extLst>
              </p:cNvPr>
              <p:cNvSpPr txBox="1"/>
              <p:nvPr/>
            </p:nvSpPr>
            <p:spPr>
              <a:xfrm>
                <a:off x="4929129" y="2818403"/>
                <a:ext cx="1906490"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Welchen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Laden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findest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besser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17" name="Speech Bubble: Rectangle with Corners Rounded 49">
              <a:extLst>
                <a:ext uri="{FF2B5EF4-FFF2-40B4-BE49-F238E27FC236}">
                  <a16:creationId xmlns:a16="http://schemas.microsoft.com/office/drawing/2014/main" id="{528F6B5E-90A9-4717-94E3-9A7B268E4628}"/>
                </a:ext>
              </a:extLst>
            </p:cNvPr>
            <p:cNvSpPr/>
            <p:nvPr/>
          </p:nvSpPr>
          <p:spPr>
            <a:xfrm>
              <a:off x="4911525" y="4500180"/>
              <a:ext cx="1929967" cy="1212014"/>
            </a:xfrm>
            <a:prstGeom prst="wedgeRoundRectCallout">
              <a:avLst>
                <a:gd name="adj1" fmla="val -43490"/>
                <a:gd name="adj2" fmla="val 655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FD721DD-F3E3-4459-9C09-E696E83107E4}"/>
                </a:ext>
              </a:extLst>
            </p:cNvPr>
            <p:cNvSpPr txBox="1"/>
            <p:nvPr/>
          </p:nvSpPr>
          <p:spPr>
            <a:xfrm>
              <a:off x="4927280" y="4600810"/>
              <a:ext cx="1914212"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Dieses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Geschäft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finde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beson</a:t>
              </a:r>
              <a:r>
                <a:rPr lang="en-GB" sz="2000" dirty="0" err="1">
                  <a:solidFill>
                    <a:srgbClr val="1F4E79"/>
                  </a:solidFill>
                  <a:latin typeface="Century Gothic" panose="020B0502020202020204" pitchFamily="34" charset="0"/>
                </a:rPr>
                <a:t>ders</a:t>
              </a:r>
              <a:r>
                <a:rPr lang="en-GB" sz="2000" dirty="0">
                  <a:solidFill>
                    <a:srgbClr val="1F4E79"/>
                  </a:solidFill>
                  <a:latin typeface="Century Gothic" panose="020B0502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günstig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37" name="Group 36">
            <a:extLst>
              <a:ext uri="{FF2B5EF4-FFF2-40B4-BE49-F238E27FC236}">
                <a16:creationId xmlns:a16="http://schemas.microsoft.com/office/drawing/2014/main" id="{30781EA1-8C05-4D4C-965B-6AD1C16DB564}"/>
              </a:ext>
            </a:extLst>
          </p:cNvPr>
          <p:cNvGrpSpPr/>
          <p:nvPr/>
        </p:nvGrpSpPr>
        <p:grpSpPr>
          <a:xfrm>
            <a:off x="4578725" y="1543868"/>
            <a:ext cx="3152078" cy="4386210"/>
            <a:chOff x="4719331" y="2191837"/>
            <a:chExt cx="2314515" cy="4003200"/>
          </a:xfrm>
        </p:grpSpPr>
        <p:grpSp>
          <p:nvGrpSpPr>
            <p:cNvPr id="38" name="Group 37">
              <a:extLst>
                <a:ext uri="{FF2B5EF4-FFF2-40B4-BE49-F238E27FC236}">
                  <a16:creationId xmlns:a16="http://schemas.microsoft.com/office/drawing/2014/main" id="{3CABDF12-77CB-4F2E-AC8B-91F143681EC1}"/>
                </a:ext>
              </a:extLst>
            </p:cNvPr>
            <p:cNvGrpSpPr/>
            <p:nvPr/>
          </p:nvGrpSpPr>
          <p:grpSpPr>
            <a:xfrm>
              <a:off x="4719331" y="2191837"/>
              <a:ext cx="2314515" cy="4003200"/>
              <a:chOff x="4719331" y="2191837"/>
              <a:chExt cx="2198943" cy="4003200"/>
            </a:xfrm>
          </p:grpSpPr>
          <p:grpSp>
            <p:nvGrpSpPr>
              <p:cNvPr id="41" name="Group 40">
                <a:extLst>
                  <a:ext uri="{FF2B5EF4-FFF2-40B4-BE49-F238E27FC236}">
                    <a16:creationId xmlns:a16="http://schemas.microsoft.com/office/drawing/2014/main" id="{B3CB7F1B-3496-45CC-BF01-9D9A489AE7B8}"/>
                  </a:ext>
                </a:extLst>
              </p:cNvPr>
              <p:cNvGrpSpPr/>
              <p:nvPr/>
            </p:nvGrpSpPr>
            <p:grpSpPr>
              <a:xfrm>
                <a:off x="4719331" y="2191837"/>
                <a:ext cx="2198943" cy="4003200"/>
                <a:chOff x="-30479" y="22860"/>
                <a:chExt cx="3394710" cy="6004560"/>
              </a:xfrm>
            </p:grpSpPr>
            <p:grpSp>
              <p:nvGrpSpPr>
                <p:cNvPr id="43" name="Group 42">
                  <a:extLst>
                    <a:ext uri="{FF2B5EF4-FFF2-40B4-BE49-F238E27FC236}">
                      <a16:creationId xmlns:a16="http://schemas.microsoft.com/office/drawing/2014/main" id="{DEF5DB2A-72B5-44CC-9BA4-0F0ED0485D9E}"/>
                    </a:ext>
                  </a:extLst>
                </p:cNvPr>
                <p:cNvGrpSpPr/>
                <p:nvPr/>
              </p:nvGrpSpPr>
              <p:grpSpPr>
                <a:xfrm>
                  <a:off x="-30479" y="22860"/>
                  <a:ext cx="3394710" cy="6004560"/>
                  <a:chOff x="-30479" y="22860"/>
                  <a:chExt cx="3394710" cy="6004560"/>
                </a:xfrm>
              </p:grpSpPr>
              <p:grpSp>
                <p:nvGrpSpPr>
                  <p:cNvPr id="45" name="Group 44">
                    <a:extLst>
                      <a:ext uri="{FF2B5EF4-FFF2-40B4-BE49-F238E27FC236}">
                        <a16:creationId xmlns:a16="http://schemas.microsoft.com/office/drawing/2014/main" id="{CEF2244F-2D8F-45A9-95D4-15BE171C5EF9}"/>
                      </a:ext>
                    </a:extLst>
                  </p:cNvPr>
                  <p:cNvGrpSpPr/>
                  <p:nvPr/>
                </p:nvGrpSpPr>
                <p:grpSpPr>
                  <a:xfrm>
                    <a:off x="-30479" y="22860"/>
                    <a:ext cx="3394710" cy="6004560"/>
                    <a:chOff x="-30479" y="22860"/>
                    <a:chExt cx="3394710" cy="6004560"/>
                  </a:xfrm>
                </p:grpSpPr>
                <p:sp>
                  <p:nvSpPr>
                    <p:cNvPr id="47" name="Rectangle: Rounded Corners 59">
                      <a:extLst>
                        <a:ext uri="{FF2B5EF4-FFF2-40B4-BE49-F238E27FC236}">
                          <a16:creationId xmlns:a16="http://schemas.microsoft.com/office/drawing/2014/main" id="{9A424A80-D58F-4025-9E8B-4C70F7066A90}"/>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771C91F9-AD26-4939-94A4-769FFC7209E7}"/>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6" name="Oval 45">
                    <a:extLst>
                      <a:ext uri="{FF2B5EF4-FFF2-40B4-BE49-F238E27FC236}">
                        <a16:creationId xmlns:a16="http://schemas.microsoft.com/office/drawing/2014/main" id="{82740879-7D74-4205-933E-D1184E07E5F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4" name="Speech Bubble: Rectangle with Corners Rounded 56">
                  <a:extLst>
                    <a:ext uri="{FF2B5EF4-FFF2-40B4-BE49-F238E27FC236}">
                      <a16:creationId xmlns:a16="http://schemas.microsoft.com/office/drawing/2014/main" id="{BC97785C-A6EE-400F-9302-31979AD06FB1}"/>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2" name="TextBox 41">
                <a:extLst>
                  <a:ext uri="{FF2B5EF4-FFF2-40B4-BE49-F238E27FC236}">
                    <a16:creationId xmlns:a16="http://schemas.microsoft.com/office/drawing/2014/main" id="{001B0136-A98A-40F5-BA69-1245D0644307}"/>
                  </a:ext>
                </a:extLst>
              </p:cNvPr>
              <p:cNvSpPr txBox="1"/>
              <p:nvPr/>
            </p:nvSpPr>
            <p:spPr>
              <a:xfrm>
                <a:off x="4948781" y="2794712"/>
                <a:ext cx="1943696"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Welchen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Kuchen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liegt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genießt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da?</a:t>
                </a:r>
              </a:p>
            </p:txBody>
          </p:sp>
        </p:grpSp>
        <p:sp>
          <p:nvSpPr>
            <p:cNvPr id="39" name="Speech Bubble: Rectangle with Corners Rounded 49">
              <a:extLst>
                <a:ext uri="{FF2B5EF4-FFF2-40B4-BE49-F238E27FC236}">
                  <a16:creationId xmlns:a16="http://schemas.microsoft.com/office/drawing/2014/main" id="{67B2E5E2-D5C6-42AF-AA8D-FCAE4EDCFF9A}"/>
                </a:ext>
              </a:extLst>
            </p:cNvPr>
            <p:cNvSpPr/>
            <p:nvPr/>
          </p:nvSpPr>
          <p:spPr>
            <a:xfrm>
              <a:off x="4911525" y="4500180"/>
              <a:ext cx="1929967" cy="1212014"/>
            </a:xfrm>
            <a:prstGeom prst="wedgeRoundRectCallout">
              <a:avLst>
                <a:gd name="adj1" fmla="val -50356"/>
                <a:gd name="adj2" fmla="val 646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865FA82-F660-47B8-B30C-BF0F84C962E2}"/>
                </a:ext>
              </a:extLst>
            </p:cNvPr>
            <p:cNvSpPr txBox="1"/>
            <p:nvPr/>
          </p:nvSpPr>
          <p:spPr>
            <a:xfrm>
              <a:off x="4925749" y="4524034"/>
              <a:ext cx="1998831" cy="1207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Diese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Lebkuchen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sng" dirty="0" err="1">
                  <a:solidFill>
                    <a:srgbClr val="1F4E79"/>
                  </a:solidFill>
                  <a:latin typeface="Century Gothic" panose="020B0502020202020204" pitchFamily="34" charset="0"/>
                </a:rPr>
                <a:t>sind</a:t>
              </a:r>
              <a:r>
                <a:rPr lang="en-GB" sz="2000" dirty="0">
                  <a:solidFill>
                    <a:srgbClr val="1F4E79"/>
                  </a:solidFill>
                  <a:latin typeface="Century Gothic" panose="020B0502020202020204" pitchFamily="34" charset="0"/>
                </a:rPr>
                <a:t> / </a:t>
              </a:r>
              <a:r>
                <a:rPr lang="en-GB" sz="2000" b="1" u="sng" dirty="0" err="1">
                  <a:solidFill>
                    <a:srgbClr val="1F4E79"/>
                  </a:solidFill>
                  <a:latin typeface="Century Gothic" panose="020B0502020202020204" pitchFamily="34" charset="0"/>
                </a:rPr>
                <a:t>finde</a:t>
              </a:r>
              <a:r>
                <a:rPr lang="en-GB" sz="2000" b="1" u="sng" dirty="0">
                  <a:solidFill>
                    <a:srgbClr val="1F4E79"/>
                  </a:solidFill>
                  <a:latin typeface="Century Gothic" panose="020B0502020202020204" pitchFamily="34" charset="0"/>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traditionell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lecker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grpSp>
        <p:nvGrpSpPr>
          <p:cNvPr id="52" name="Group 51">
            <a:extLst>
              <a:ext uri="{FF2B5EF4-FFF2-40B4-BE49-F238E27FC236}">
                <a16:creationId xmlns:a16="http://schemas.microsoft.com/office/drawing/2014/main" id="{85A4EED3-68F2-444C-ACF6-126D7700CD1D}"/>
              </a:ext>
            </a:extLst>
          </p:cNvPr>
          <p:cNvGrpSpPr/>
          <p:nvPr/>
        </p:nvGrpSpPr>
        <p:grpSpPr>
          <a:xfrm>
            <a:off x="8709153" y="1567854"/>
            <a:ext cx="6048247" cy="4386210"/>
            <a:chOff x="4719331" y="2191837"/>
            <a:chExt cx="4294376" cy="4003200"/>
          </a:xfrm>
        </p:grpSpPr>
        <p:grpSp>
          <p:nvGrpSpPr>
            <p:cNvPr id="55" name="Group 54">
              <a:extLst>
                <a:ext uri="{FF2B5EF4-FFF2-40B4-BE49-F238E27FC236}">
                  <a16:creationId xmlns:a16="http://schemas.microsoft.com/office/drawing/2014/main" id="{35D1A2C6-05FD-4758-8625-9E89D93BD832}"/>
                </a:ext>
              </a:extLst>
            </p:cNvPr>
            <p:cNvGrpSpPr/>
            <p:nvPr/>
          </p:nvGrpSpPr>
          <p:grpSpPr>
            <a:xfrm>
              <a:off x="4719331" y="2191837"/>
              <a:ext cx="2198943" cy="4003200"/>
              <a:chOff x="-30479" y="22860"/>
              <a:chExt cx="3394710" cy="6004560"/>
            </a:xfrm>
          </p:grpSpPr>
          <p:grpSp>
            <p:nvGrpSpPr>
              <p:cNvPr id="57" name="Group 56">
                <a:extLst>
                  <a:ext uri="{FF2B5EF4-FFF2-40B4-BE49-F238E27FC236}">
                    <a16:creationId xmlns:a16="http://schemas.microsoft.com/office/drawing/2014/main" id="{BF5D7400-0DCF-43BF-B920-9D54B5B06C04}"/>
                  </a:ext>
                </a:extLst>
              </p:cNvPr>
              <p:cNvGrpSpPr/>
              <p:nvPr/>
            </p:nvGrpSpPr>
            <p:grpSpPr>
              <a:xfrm>
                <a:off x="-30479" y="22860"/>
                <a:ext cx="3394710" cy="6004560"/>
                <a:chOff x="-30479" y="22860"/>
                <a:chExt cx="3394710" cy="6004560"/>
              </a:xfrm>
            </p:grpSpPr>
            <p:grpSp>
              <p:nvGrpSpPr>
                <p:cNvPr id="59" name="Group 58">
                  <a:extLst>
                    <a:ext uri="{FF2B5EF4-FFF2-40B4-BE49-F238E27FC236}">
                      <a16:creationId xmlns:a16="http://schemas.microsoft.com/office/drawing/2014/main" id="{5E12C5A3-8200-44F3-A10A-BE46EB55E5F2}"/>
                    </a:ext>
                  </a:extLst>
                </p:cNvPr>
                <p:cNvGrpSpPr/>
                <p:nvPr/>
              </p:nvGrpSpPr>
              <p:grpSpPr>
                <a:xfrm>
                  <a:off x="-30479" y="22860"/>
                  <a:ext cx="3394710" cy="6004560"/>
                  <a:chOff x="-30479" y="22860"/>
                  <a:chExt cx="3394710" cy="6004560"/>
                </a:xfrm>
              </p:grpSpPr>
              <p:sp>
                <p:nvSpPr>
                  <p:cNvPr id="61" name="Rectangle: Rounded Corners 59">
                    <a:extLst>
                      <a:ext uri="{FF2B5EF4-FFF2-40B4-BE49-F238E27FC236}">
                        <a16:creationId xmlns:a16="http://schemas.microsoft.com/office/drawing/2014/main" id="{F5011BD9-B91F-4F3A-97AD-726CA7482947}"/>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6F1EF5F4-396B-47B0-8F19-D3993ABEC633}"/>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0" name="Oval 59">
                  <a:extLst>
                    <a:ext uri="{FF2B5EF4-FFF2-40B4-BE49-F238E27FC236}">
                      <a16:creationId xmlns:a16="http://schemas.microsoft.com/office/drawing/2014/main" id="{8AEBB669-8E6D-4431-B544-310CBF0F016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8" name="Speech Bubble: Rectangle with Corners Rounded 56">
                <a:extLst>
                  <a:ext uri="{FF2B5EF4-FFF2-40B4-BE49-F238E27FC236}">
                    <a16:creationId xmlns:a16="http://schemas.microsoft.com/office/drawing/2014/main" id="{DC67842B-31EE-4943-9E77-72ABD888D6B0}"/>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6" name="TextBox 55">
              <a:extLst>
                <a:ext uri="{FF2B5EF4-FFF2-40B4-BE49-F238E27FC236}">
                  <a16:creationId xmlns:a16="http://schemas.microsoft.com/office/drawing/2014/main" id="{2374F18E-34D1-4FCB-A96C-21C2486EC780}"/>
                </a:ext>
              </a:extLst>
            </p:cNvPr>
            <p:cNvSpPr txBox="1"/>
            <p:nvPr/>
          </p:nvSpPr>
          <p:spPr>
            <a:xfrm>
              <a:off x="7107217" y="4544344"/>
              <a:ext cx="1906490" cy="365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53" name="Speech Bubble: Rectangle with Corners Rounded 49">
            <a:extLst>
              <a:ext uri="{FF2B5EF4-FFF2-40B4-BE49-F238E27FC236}">
                <a16:creationId xmlns:a16="http://schemas.microsoft.com/office/drawing/2014/main" id="{863D6467-7449-4812-8B24-3DAF2B8FD59D}"/>
              </a:ext>
            </a:extLst>
          </p:cNvPr>
          <p:cNvSpPr/>
          <p:nvPr/>
        </p:nvSpPr>
        <p:spPr>
          <a:xfrm>
            <a:off x="8967511" y="4060886"/>
            <a:ext cx="2593304" cy="1327975"/>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5531E86C-A18D-45F3-8D32-0A3AAF43A694}"/>
              </a:ext>
            </a:extLst>
          </p:cNvPr>
          <p:cNvSpPr txBox="1"/>
          <p:nvPr/>
        </p:nvSpPr>
        <p:spPr>
          <a:xfrm>
            <a:off x="9009111" y="2244677"/>
            <a:ext cx="26858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Diese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Touristin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lang="en-GB" sz="2000" b="1" u="sng" dirty="0" err="1">
                <a:solidFill>
                  <a:srgbClr val="1F4E79"/>
                </a:solidFill>
                <a:latin typeface="Century Gothic" panose="020B0502020202020204" pitchFamily="34" charset="0"/>
              </a:rPr>
              <a:t>sehe</a:t>
            </a:r>
            <a:r>
              <a:rPr lang="en-GB" sz="2000" b="1" u="sng" dirty="0">
                <a:solidFill>
                  <a:srgbClr val="1F4E79"/>
                </a:solidFill>
                <a:latin typeface="Century Gothic" panose="020B0502020202020204" pitchFamily="34" charset="0"/>
              </a:rPr>
              <a:t> ich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dem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Laden.</a:t>
            </a:r>
          </a:p>
        </p:txBody>
      </p:sp>
      <p:pic>
        <p:nvPicPr>
          <p:cNvPr id="67" name="Picture 66" descr="A close up of a logo&#10;&#10;Description automatically generated">
            <a:extLst>
              <a:ext uri="{FF2B5EF4-FFF2-40B4-BE49-F238E27FC236}">
                <a16:creationId xmlns:a16="http://schemas.microsoft.com/office/drawing/2014/main" id="{5A11186B-388C-4E0D-8753-8B98524F5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648" y="644348"/>
            <a:ext cx="910342" cy="929127"/>
          </a:xfrm>
          <a:prstGeom prst="rect">
            <a:avLst/>
          </a:prstGeom>
        </p:spPr>
      </p:pic>
      <p:sp>
        <p:nvSpPr>
          <p:cNvPr id="68" name="TextBox 67">
            <a:extLst>
              <a:ext uri="{FF2B5EF4-FFF2-40B4-BE49-F238E27FC236}">
                <a16:creationId xmlns:a16="http://schemas.microsoft.com/office/drawing/2014/main" id="{3BB2C777-4324-4B58-8EA5-C8CCEC40F9F6}"/>
              </a:ext>
            </a:extLst>
          </p:cNvPr>
          <p:cNvSpPr txBox="1"/>
          <p:nvPr/>
        </p:nvSpPr>
        <p:spPr>
          <a:xfrm>
            <a:off x="1551979" y="749313"/>
            <a:ext cx="101416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lang="en-GB" sz="2200" dirty="0">
                <a:solidFill>
                  <a:srgbClr val="4472C4">
                    <a:lumMod val="50000"/>
                  </a:srgbClr>
                </a:solidFill>
                <a:latin typeface="Century Gothic" panose="020F0302020204030204"/>
              </a:rPr>
              <a:t>e Freunde und </a:t>
            </a:r>
            <a:r>
              <a:rPr lang="en-GB" sz="2200" dirty="0" err="1">
                <a:solidFill>
                  <a:srgbClr val="4472C4">
                    <a:lumMod val="50000"/>
                  </a:srgbClr>
                </a:solidFill>
                <a:latin typeface="Century Gothic" panose="020F0302020204030204"/>
              </a:rPr>
              <a:t>Freundinnen</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schreiben</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SMS’e</a:t>
            </a:r>
            <a:r>
              <a:rPr lang="en-GB" sz="2200" dirty="0">
                <a:solidFill>
                  <a:srgbClr val="4472C4">
                    <a:lumMod val="50000"/>
                  </a:srgbClr>
                </a:solidFill>
                <a:latin typeface="Century Gothic" panose="020F0302020204030204"/>
              </a:rPr>
              <a:t> auf </a:t>
            </a:r>
            <a:r>
              <a:rPr lang="en-GB" sz="2200" dirty="0" err="1">
                <a:solidFill>
                  <a:srgbClr val="4472C4">
                    <a:lumMod val="50000"/>
                  </a:srgbClr>
                </a:solidFill>
                <a:latin typeface="Century Gothic" panose="020F0302020204030204"/>
              </a:rPr>
              <a:t>dem</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Weihnachtsmarkt</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Schreib</a:t>
            </a:r>
            <a:r>
              <a:rPr lang="en-GB" sz="2200" dirty="0">
                <a:solidFill>
                  <a:srgbClr val="4472C4">
                    <a:lumMod val="50000"/>
                  </a:srgbClr>
                </a:solidFill>
                <a:latin typeface="Century Gothic" panose="020F0302020204030204"/>
              </a:rPr>
              <a:t> 1-6 und das </a:t>
            </a:r>
            <a:r>
              <a:rPr lang="en-GB" sz="2200" dirty="0" err="1">
                <a:solidFill>
                  <a:srgbClr val="4472C4">
                    <a:lumMod val="50000"/>
                  </a:srgbClr>
                </a:solidFill>
                <a:latin typeface="Century Gothic" panose="020F0302020204030204"/>
              </a:rPr>
              <a:t>richtige</a:t>
            </a:r>
            <a:r>
              <a:rPr lang="en-GB" sz="2200" dirty="0">
                <a:solidFill>
                  <a:srgbClr val="4472C4">
                    <a:lumMod val="50000"/>
                  </a:srgbClr>
                </a:solidFill>
                <a:latin typeface="Century Gothic" panose="020F0302020204030204"/>
              </a:rPr>
              <a:t> Verb.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1185DC54-5831-4D08-99DF-40B0009A507B}"/>
              </a:ext>
            </a:extLst>
          </p:cNvPr>
          <p:cNvSpPr txBox="1"/>
          <p:nvPr/>
        </p:nvSpPr>
        <p:spPr>
          <a:xfrm>
            <a:off x="2174770" y="2612202"/>
            <a:ext cx="107294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B06FA968-5E9C-43D8-A55F-271B4CF1D55D}"/>
              </a:ext>
            </a:extLst>
          </p:cNvPr>
          <p:cNvSpPr/>
          <p:nvPr/>
        </p:nvSpPr>
        <p:spPr>
          <a:xfrm>
            <a:off x="1342716" y="6003164"/>
            <a:ext cx="5007284" cy="803399"/>
          </a:xfrm>
          <a:prstGeom prst="wedgeRoundRectCallout">
            <a:avLst>
              <a:gd name="adj1" fmla="val 18285"/>
              <a:gd name="adj2" fmla="val -854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Note: when the determiners are the same for R1 and R2, both verbs work.</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674588F0-93AC-4F28-A410-D3936D68C7F8}"/>
              </a:ext>
            </a:extLst>
          </p:cNvPr>
          <p:cNvSpPr txBox="1"/>
          <p:nvPr/>
        </p:nvSpPr>
        <p:spPr>
          <a:xfrm>
            <a:off x="4859841" y="2512200"/>
            <a:ext cx="86319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16420F4D-ED95-4B95-BB4B-30B3119F8828}"/>
              </a:ext>
            </a:extLst>
          </p:cNvPr>
          <p:cNvSpPr/>
          <p:nvPr/>
        </p:nvSpPr>
        <p:spPr>
          <a:xfrm>
            <a:off x="899575" y="4544690"/>
            <a:ext cx="1869025" cy="34481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A6A6A51D-83C6-47EF-9222-124A307A5605}"/>
              </a:ext>
            </a:extLst>
          </p:cNvPr>
          <p:cNvSpPr/>
          <p:nvPr/>
        </p:nvSpPr>
        <p:spPr>
          <a:xfrm>
            <a:off x="4907630" y="4427777"/>
            <a:ext cx="1869025" cy="34481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5A80765A-33DE-4E61-AB86-6F735DD698C0}"/>
              </a:ext>
            </a:extLst>
          </p:cNvPr>
          <p:cNvSpPr/>
          <p:nvPr/>
        </p:nvSpPr>
        <p:spPr>
          <a:xfrm>
            <a:off x="8964122" y="2535454"/>
            <a:ext cx="2186478" cy="34481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317605B-FB80-474C-BF6A-971F34034821}"/>
              </a:ext>
            </a:extLst>
          </p:cNvPr>
          <p:cNvSpPr/>
          <p:nvPr/>
        </p:nvSpPr>
        <p:spPr>
          <a:xfrm>
            <a:off x="8983823" y="4196192"/>
            <a:ext cx="2347593" cy="1015663"/>
          </a:xfrm>
          <a:prstGeom prst="rect">
            <a:avLst/>
          </a:prstGeom>
        </p:spPr>
        <p:txBody>
          <a:bodyPr wrap="square">
            <a:spAutoFit/>
          </a:bodyPr>
          <a:lstStyle/>
          <a:p>
            <a:pPr lvl="0">
              <a:defRPr/>
            </a:pPr>
            <a:r>
              <a:rPr lang="en-GB" sz="2000" dirty="0" err="1">
                <a:solidFill>
                  <a:srgbClr val="1F4E79"/>
                </a:solidFill>
                <a:latin typeface="Century Gothic" panose="020B0502020202020204" pitchFamily="34" charset="0"/>
              </a:rPr>
              <a:t>Welcher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Betrieb</a:t>
            </a:r>
            <a:r>
              <a:rPr lang="en-GB" sz="2000" dirty="0">
                <a:solidFill>
                  <a:srgbClr val="1F4E79"/>
                </a:solidFill>
                <a:latin typeface="Century Gothic" panose="020B0502020202020204" pitchFamily="34" charset="0"/>
              </a:rPr>
              <a:t> </a:t>
            </a:r>
            <a:r>
              <a:rPr lang="en-GB" sz="2000" b="1" u="sng" dirty="0" err="1">
                <a:solidFill>
                  <a:srgbClr val="1F4E79"/>
                </a:solidFill>
                <a:latin typeface="Century Gothic" panose="020B0502020202020204" pitchFamily="34" charset="0"/>
              </a:rPr>
              <a:t>findest</a:t>
            </a:r>
            <a:r>
              <a:rPr lang="en-GB" sz="2000" b="1" u="sng" dirty="0">
                <a:solidFill>
                  <a:srgbClr val="1F4E79"/>
                </a:solidFill>
                <a:latin typeface="Century Gothic" panose="020B0502020202020204" pitchFamily="34" charset="0"/>
              </a:rPr>
              <a:t> du </a:t>
            </a:r>
            <a:r>
              <a:rPr lang="en-GB" sz="2000" dirty="0">
                <a:solidFill>
                  <a:srgbClr val="1F4E79"/>
                </a:solidFill>
                <a:latin typeface="Century Gothic" panose="020B0502020202020204" pitchFamily="34" charset="0"/>
              </a:rPr>
              <a:t>/ </a:t>
            </a:r>
            <a:r>
              <a:rPr lang="en-GB" sz="2000" b="1" u="sng"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zu</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teuer</a:t>
            </a:r>
            <a:r>
              <a:rPr lang="en-GB" sz="2000" dirty="0">
                <a:solidFill>
                  <a:srgbClr val="1F4E79"/>
                </a:solidFill>
                <a:latin typeface="Century Gothic" panose="020B0502020202020204" pitchFamily="34" charset="0"/>
              </a:rPr>
              <a:t>?</a:t>
            </a:r>
          </a:p>
        </p:txBody>
      </p:sp>
      <p:sp>
        <p:nvSpPr>
          <p:cNvPr id="69" name="TextBox 68">
            <a:extLst>
              <a:ext uri="{FF2B5EF4-FFF2-40B4-BE49-F238E27FC236}">
                <a16:creationId xmlns:a16="http://schemas.microsoft.com/office/drawing/2014/main" id="{2F6F8FD4-7BA0-4173-AF67-C67270E49887}"/>
              </a:ext>
            </a:extLst>
          </p:cNvPr>
          <p:cNvSpPr txBox="1"/>
          <p:nvPr/>
        </p:nvSpPr>
        <p:spPr>
          <a:xfrm>
            <a:off x="8988095" y="4519357"/>
            <a:ext cx="148022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931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0" grpId="0" animBg="1"/>
      <p:bldP spid="63" grpId="0" animBg="1"/>
      <p:bldP spid="2" grpId="0" animBg="1"/>
      <p:bldP spid="64" grpId="0" animBg="1"/>
      <p:bldP spid="66" grpId="0" animBg="1"/>
      <p:bldP spid="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hristmas, Comic Characters, Decorations, Holiday">
            <a:extLst>
              <a:ext uri="{FF2B5EF4-FFF2-40B4-BE49-F238E27FC236}">
                <a16:creationId xmlns:a16="http://schemas.microsoft.com/office/drawing/2014/main" id="{D4C51688-5E1B-4F18-9474-5F4F2E2FDF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99" y="2276720"/>
            <a:ext cx="2777041" cy="2493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56"/>
            <a:ext cx="5364775" cy="989294"/>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55956" y="100126"/>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[1/3]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336530" y="3571173"/>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    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729657" y="5134824"/>
            <a:ext cx="3437538" cy="1211283"/>
          </a:xfrm>
          <a:prstGeom prst="wedgeRoundRectCallout">
            <a:avLst>
              <a:gd name="adj1" fmla="val 58445"/>
              <a:gd name="adj2" fmla="val -78244"/>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a:ln>
                  <a:noFill/>
                </a:ln>
                <a:solidFill>
                  <a:prstClr val="white"/>
                </a:solidFill>
                <a:effectLst/>
                <a:uLnTx/>
                <a:uFillTx/>
                <a:latin typeface="Century Gothic" panose="020F0302020204030204"/>
                <a:ea typeface="+mn-ea"/>
                <a:cs typeface="+mn-cs"/>
              </a:rPr>
              <a:t>es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schön</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2159" y="1438043"/>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2717" y="1294812"/>
            <a:ext cx="508378" cy="529561"/>
          </a:xfrm>
          <a:prstGeom prst="rect">
            <a:avLst/>
          </a:prstGeom>
        </p:spPr>
      </p:pic>
      <p:sp>
        <p:nvSpPr>
          <p:cNvPr id="7" name="TextBox 6">
            <a:extLst>
              <a:ext uri="{FF2B5EF4-FFF2-40B4-BE49-F238E27FC236}">
                <a16:creationId xmlns:a16="http://schemas.microsoft.com/office/drawing/2014/main" id="{D8E85293-54F1-4D0F-99D4-E21A04CE9572}"/>
              </a:ext>
            </a:extLst>
          </p:cNvPr>
          <p:cNvSpPr txBox="1"/>
          <p:nvPr/>
        </p:nvSpPr>
        <p:spPr>
          <a:xfrm>
            <a:off x="199428" y="300313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3327767" y="420317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3226202" y="1163061"/>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sp>
        <p:nvSpPr>
          <p:cNvPr id="93" name="TextBox 92">
            <a:extLst>
              <a:ext uri="{FF2B5EF4-FFF2-40B4-BE49-F238E27FC236}">
                <a16:creationId xmlns:a16="http://schemas.microsoft.com/office/drawing/2014/main" id="{2AC0BDC3-7F59-4AF2-87AA-EEB1F7D64E18}"/>
              </a:ext>
            </a:extLst>
          </p:cNvPr>
          <p:cNvSpPr txBox="1"/>
          <p:nvPr/>
        </p:nvSpPr>
        <p:spPr>
          <a:xfrm>
            <a:off x="6303788" y="2131358"/>
            <a:ext cx="5730332"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lang="en-GB" sz="2400" i="1" dirty="0">
                <a:solidFill>
                  <a:srgbClr val="4472C4">
                    <a:lumMod val="50000"/>
                  </a:srgbClr>
                </a:solidFill>
              </a:rPr>
              <a:t>go to this shop</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2FE85ADB-F164-4A96-8C93-20E043E37D23}"/>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2DE593E3-6C3D-4F7C-876B-2FB7A5FED516}"/>
              </a:ext>
            </a:extLst>
          </p:cNvPr>
          <p:cNvSpPr txBox="1"/>
          <p:nvPr/>
        </p:nvSpPr>
        <p:spPr>
          <a:xfrm>
            <a:off x="336530" y="2108574"/>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s</a:t>
            </a:r>
            <a:r>
              <a:rPr lang="en-GB" sz="2400" i="1" dirty="0" err="1">
                <a:solidFill>
                  <a:srgbClr val="4472C4">
                    <a:lumMod val="50000"/>
                  </a:srgbClr>
                </a:solidFill>
                <a:latin typeface="Century Gothic" panose="020F0302020204030204"/>
              </a:rPr>
              <a:t>ing</a:t>
            </a:r>
            <a:r>
              <a:rPr lang="en-GB" sz="2400" i="1" dirty="0">
                <a:solidFill>
                  <a:srgbClr val="4472C4">
                    <a:lumMod val="50000"/>
                  </a:srgbClr>
                </a:solidFill>
                <a:latin typeface="Century Gothic" panose="020F0302020204030204"/>
              </a:rPr>
              <a:t> this Christmas song</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Snowman, Snowmen, Winter, Snow, Christmas, Wintry">
            <a:extLst>
              <a:ext uri="{FF2B5EF4-FFF2-40B4-BE49-F238E27FC236}">
                <a16:creationId xmlns:a16="http://schemas.microsoft.com/office/drawing/2014/main" id="{EDCA682D-B0DA-41AC-881A-B1C0DF157B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0517" y="1267896"/>
            <a:ext cx="848661" cy="60025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Snowman, Snowmen, Winter, Snow, Christmas, Wintry">
            <a:extLst>
              <a:ext uri="{FF2B5EF4-FFF2-40B4-BE49-F238E27FC236}">
                <a16:creationId xmlns:a16="http://schemas.microsoft.com/office/drawing/2014/main" id="{85228ABD-48D1-4F72-A054-8E095150F0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8022" y="1263243"/>
            <a:ext cx="848661" cy="600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p, Candy, Home, House, Shopping, Shack, Building">
            <a:extLst>
              <a:ext uri="{FF2B5EF4-FFF2-40B4-BE49-F238E27FC236}">
                <a16:creationId xmlns:a16="http://schemas.microsoft.com/office/drawing/2014/main" id="{2CD208B3-6984-44EE-BEEE-D43DB06385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3423" y="1201822"/>
            <a:ext cx="696140" cy="7699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Shop, Candy, Home, House, Shopping, Shack, Building">
            <a:extLst>
              <a:ext uri="{FF2B5EF4-FFF2-40B4-BE49-F238E27FC236}">
                <a16:creationId xmlns:a16="http://schemas.microsoft.com/office/drawing/2014/main" id="{4571E48F-951C-4ED0-9530-8394F30DFE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2619" y="1225325"/>
            <a:ext cx="696140" cy="769925"/>
          </a:xfrm>
          <a:prstGeom prst="rect">
            <a:avLst/>
          </a:prstGeom>
          <a:noFill/>
          <a:extLst>
            <a:ext uri="{909E8E84-426E-40DD-AFC4-6F175D3DCCD1}">
              <a14:hiddenFill xmlns:a14="http://schemas.microsoft.com/office/drawing/2010/main">
                <a:solidFill>
                  <a:srgbClr val="FFFFFF"/>
                </a:solidFill>
              </a14:hiddenFill>
            </a:ext>
          </a:extLst>
        </p:spPr>
      </p:pic>
      <p:sp>
        <p:nvSpPr>
          <p:cNvPr id="105" name="Speech Bubble: Rectangle with Corners Rounded 104">
            <a:extLst>
              <a:ext uri="{FF2B5EF4-FFF2-40B4-BE49-F238E27FC236}">
                <a16:creationId xmlns:a16="http://schemas.microsoft.com/office/drawing/2014/main" id="{69CC3A06-7151-4DCF-95B0-7F73B8DF2A3B}"/>
              </a:ext>
            </a:extLst>
          </p:cNvPr>
          <p:cNvSpPr/>
          <p:nvPr/>
        </p:nvSpPr>
        <p:spPr>
          <a:xfrm>
            <a:off x="336530" y="3571173"/>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prstClr val="white"/>
                </a:solidFill>
                <a:effectLst/>
                <a:uLnTx/>
                <a:uFillTx/>
                <a:latin typeface="Century Gothic" panose="020F0302020204030204"/>
                <a:ea typeface="+mn-ea"/>
                <a:cs typeface="+mn-cs"/>
              </a:rPr>
              <a:t>Möchten</a:t>
            </a: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 Sie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6" name="TextBox 105">
            <a:extLst>
              <a:ext uri="{FF2B5EF4-FFF2-40B4-BE49-F238E27FC236}">
                <a16:creationId xmlns:a16="http://schemas.microsoft.com/office/drawing/2014/main" id="{EB5D48E4-3D4C-4B69-926F-0C2154C803BE}"/>
              </a:ext>
            </a:extLst>
          </p:cNvPr>
          <p:cNvSpPr txBox="1"/>
          <p:nvPr/>
        </p:nvSpPr>
        <p:spPr>
          <a:xfrm>
            <a:off x="6901970" y="2772305"/>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107" name="Speech Bubble: Rectangle with Corners Rounded 106">
            <a:extLst>
              <a:ext uri="{FF2B5EF4-FFF2-40B4-BE49-F238E27FC236}">
                <a16:creationId xmlns:a16="http://schemas.microsoft.com/office/drawing/2014/main" id="{677BA55B-CEA8-48FC-AD28-6A89557B6E99}"/>
              </a:ext>
            </a:extLst>
          </p:cNvPr>
          <p:cNvSpPr/>
          <p:nvPr/>
        </p:nvSpPr>
        <p:spPr>
          <a:xfrm>
            <a:off x="7527537" y="3411046"/>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___________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8" name="TextBox 107">
            <a:extLst>
              <a:ext uri="{FF2B5EF4-FFF2-40B4-BE49-F238E27FC236}">
                <a16:creationId xmlns:a16="http://schemas.microsoft.com/office/drawing/2014/main" id="{C4B83577-FA82-4B6C-9C84-3C48FC22E8D4}"/>
              </a:ext>
            </a:extLst>
          </p:cNvPr>
          <p:cNvSpPr txBox="1"/>
          <p:nvPr/>
        </p:nvSpPr>
        <p:spPr>
          <a:xfrm>
            <a:off x="10444728" y="423687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09" name="Speech Bubble: Rectangle with Corners Rounded 108">
            <a:extLst>
              <a:ext uri="{FF2B5EF4-FFF2-40B4-BE49-F238E27FC236}">
                <a16:creationId xmlns:a16="http://schemas.microsoft.com/office/drawing/2014/main" id="{E24D8B5A-3809-4A4F-A3B7-2D2AD2B991B9}"/>
              </a:ext>
            </a:extLst>
          </p:cNvPr>
          <p:cNvSpPr/>
          <p:nvPr/>
        </p:nvSpPr>
        <p:spPr>
          <a:xfrm>
            <a:off x="7415935" y="5028137"/>
            <a:ext cx="3618868" cy="1424659"/>
          </a:xfrm>
          <a:prstGeom prst="wedgeRoundRectCallout">
            <a:avLst>
              <a:gd name="adj1" fmla="val 59110"/>
              <a:gd name="adj2" fmla="val -6979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noProof="0" dirty="0" err="1">
                <a:solidFill>
                  <a:prstClr val="white"/>
                </a:solidFill>
                <a:latin typeface="Century Gothic" panose="020F0302020204030204"/>
              </a:rPr>
              <a:t>Nein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er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langweilig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4" name="Speech Bubble: Rectangle with Corners Rounded 113">
            <a:extLst>
              <a:ext uri="{FF2B5EF4-FFF2-40B4-BE49-F238E27FC236}">
                <a16:creationId xmlns:a16="http://schemas.microsoft.com/office/drawing/2014/main" id="{8F272495-048B-4A38-89E2-2C7743C2A704}"/>
              </a:ext>
            </a:extLst>
          </p:cNvPr>
          <p:cNvSpPr/>
          <p:nvPr/>
        </p:nvSpPr>
        <p:spPr>
          <a:xfrm>
            <a:off x="7539443" y="3404231"/>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prstClr val="white"/>
                </a:solidFill>
                <a:effectLst/>
                <a:uLnTx/>
                <a:uFillTx/>
                <a:latin typeface="Century Gothic" panose="020F0302020204030204"/>
                <a:ea typeface="+mn-ea"/>
                <a:cs typeface="+mn-cs"/>
              </a:rPr>
              <a:t>Möchtest</a:t>
            </a:r>
            <a:r>
              <a:rPr kumimoji="0" lang="en-GB" sz="2200" b="1" i="0" u="sng" strike="noStrike" kern="1200" cap="none" spc="0" normalizeH="0" noProof="0" dirty="0">
                <a:ln>
                  <a:noFill/>
                </a:ln>
                <a:solidFill>
                  <a:prstClr val="white"/>
                </a:solidFill>
                <a:effectLst/>
                <a:uLnTx/>
                <a:uFillTx/>
                <a:latin typeface="Century Gothic" panose="020F0302020204030204"/>
                <a:ea typeface="+mn-ea"/>
                <a:cs typeface="+mn-cs"/>
              </a:rPr>
              <a:t> du</a:t>
            </a: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5" name="Rectangle: Rounded Corners 114">
            <a:extLst>
              <a:ext uri="{FF2B5EF4-FFF2-40B4-BE49-F238E27FC236}">
                <a16:creationId xmlns:a16="http://schemas.microsoft.com/office/drawing/2014/main" id="{9D676F9F-CF35-40AA-8ABF-1D846CF6FD1F}"/>
              </a:ext>
            </a:extLst>
          </p:cNvPr>
          <p:cNvSpPr/>
          <p:nvPr/>
        </p:nvSpPr>
        <p:spPr>
          <a:xfrm>
            <a:off x="9225369" y="1135476"/>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Speech Bubble: Rectangle with Corners Rounded 115">
            <a:extLst>
              <a:ext uri="{FF2B5EF4-FFF2-40B4-BE49-F238E27FC236}">
                <a16:creationId xmlns:a16="http://schemas.microsoft.com/office/drawing/2014/main" id="{A1830377-C4B8-43B4-94E1-8193BC2FD29D}"/>
              </a:ext>
            </a:extLst>
          </p:cNvPr>
          <p:cNvSpPr/>
          <p:nvPr/>
        </p:nvSpPr>
        <p:spPr>
          <a:xfrm>
            <a:off x="4652352" y="4949106"/>
            <a:ext cx="2341677" cy="968578"/>
          </a:xfrm>
          <a:prstGeom prst="wedgeRoundRectCallout">
            <a:avLst>
              <a:gd name="adj1" fmla="val -151853"/>
              <a:gd name="adj2" fmla="val 82991"/>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t>The pronoun needs to match the noun. </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20" name="Speech Bubble: Rectangle with Corners Rounded 119">
            <a:extLst>
              <a:ext uri="{FF2B5EF4-FFF2-40B4-BE49-F238E27FC236}">
                <a16:creationId xmlns:a16="http://schemas.microsoft.com/office/drawing/2014/main" id="{DEA69E13-103D-4297-9F77-B8C4C99F8132}"/>
              </a:ext>
            </a:extLst>
          </p:cNvPr>
          <p:cNvSpPr/>
          <p:nvPr/>
        </p:nvSpPr>
        <p:spPr>
          <a:xfrm>
            <a:off x="7393029" y="5021322"/>
            <a:ext cx="3618868" cy="1424659"/>
          </a:xfrm>
          <a:prstGeom prst="wedgeRoundRectCallout">
            <a:avLst>
              <a:gd name="adj1" fmla="val 59110"/>
              <a:gd name="adj2" fmla="val -6979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noProof="0" dirty="0" err="1">
                <a:solidFill>
                  <a:prstClr val="white"/>
                </a:solidFill>
                <a:latin typeface="Century Gothic" panose="020F0302020204030204"/>
              </a:rPr>
              <a:t>Nein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langweilig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a:extLst>
              <a:ext uri="{FF2B5EF4-FFF2-40B4-BE49-F238E27FC236}">
                <a16:creationId xmlns:a16="http://schemas.microsoft.com/office/drawing/2014/main" id="{A2C51879-AE09-40C6-B05D-A4C1525191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44" name="Picture 43">
            <a:extLst>
              <a:ext uri="{FF2B5EF4-FFF2-40B4-BE49-F238E27FC236}">
                <a16:creationId xmlns:a16="http://schemas.microsoft.com/office/drawing/2014/main" id="{E23DD6E8-00A6-4F2A-AA50-0A1F3F8375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7358" y="1166995"/>
            <a:ext cx="785096" cy="859054"/>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89D6BF56-6045-4B8B-BC08-270DB0CC837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spTree>
    <p:extLst>
      <p:ext uri="{BB962C8B-B14F-4D97-AF65-F5344CB8AC3E}">
        <p14:creationId xmlns:p14="http://schemas.microsoft.com/office/powerpoint/2010/main" val="39701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P spid="105" grpId="0" animBg="1"/>
      <p:bldP spid="107" grpId="0" animBg="1"/>
      <p:bldP spid="109" grpId="0" animBg="1"/>
      <p:bldP spid="114" grpId="0" animBg="1"/>
      <p:bldP spid="115" grpId="0" animBg="1"/>
      <p:bldP spid="116" grpId="0" animBg="1"/>
      <p:bldP spid="116" grpId="1" animBg="1"/>
      <p:bldP spid="1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364775" cy="983685"/>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55060" y="49980"/>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[2/3]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42854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31862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0467" y="2883002"/>
            <a:ext cx="433574" cy="43357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418516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41698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417735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417210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645" y="4439281"/>
            <a:ext cx="418234" cy="4182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793" y="4317212"/>
            <a:ext cx="508378" cy="529561"/>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4045173"/>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40577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3974" y="4439281"/>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6331" y="4325382"/>
            <a:ext cx="508378" cy="529561"/>
          </a:xfrm>
          <a:prstGeom prst="rect">
            <a:avLst/>
          </a:prstGeom>
        </p:spPr>
      </p:pic>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10F55ADC-3843-4543-BE71-6AEE6F161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7512" y="4268416"/>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5B5223C4-83F9-492F-96F5-408BC7ACBA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6496" y="2681985"/>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EF2F9BE3-3CB4-465B-8AEB-2F4DD351F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172" y="4268415"/>
            <a:ext cx="696525" cy="670241"/>
          </a:xfrm>
          <a:prstGeom prst="rect">
            <a:avLst/>
          </a:prstGeom>
        </p:spPr>
      </p:pic>
      <p:sp>
        <p:nvSpPr>
          <p:cNvPr id="11" name="TextBox 10">
            <a:extLst>
              <a:ext uri="{FF2B5EF4-FFF2-40B4-BE49-F238E27FC236}">
                <a16:creationId xmlns:a16="http://schemas.microsoft.com/office/drawing/2014/main" id="{A94699F7-9DAA-4B1D-BD57-097A05502413}"/>
              </a:ext>
            </a:extLst>
          </p:cNvPr>
          <p:cNvSpPr txBox="1"/>
          <p:nvPr/>
        </p:nvSpPr>
        <p:spPr>
          <a:xfrm>
            <a:off x="365668" y="2037806"/>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3</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this dish</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2AC0BDC3-7F59-4AF2-87AA-EEB1F7D64E18}"/>
              </a:ext>
            </a:extLst>
          </p:cNvPr>
          <p:cNvSpPr txBox="1"/>
          <p:nvPr/>
        </p:nvSpPr>
        <p:spPr>
          <a:xfrm>
            <a:off x="6461668" y="2065102"/>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4.</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a:solidFill>
                  <a:srgbClr val="4472C4">
                    <a:lumMod val="50000"/>
                  </a:srgbClr>
                </a:solidFill>
              </a:rPr>
              <a:t>drink the punch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83BD56E0-29A8-4478-9D70-3EFC37C23DE0}"/>
              </a:ext>
            </a:extLst>
          </p:cNvPr>
          <p:cNvSpPr txBox="1"/>
          <p:nvPr/>
        </p:nvSpPr>
        <p:spPr>
          <a:xfrm>
            <a:off x="387193" y="3503620"/>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a:solidFill>
                  <a:srgbClr val="4472C4">
                    <a:lumMod val="50000"/>
                  </a:srgbClr>
                </a:solidFill>
              </a:rPr>
              <a:t>enjoy this cake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37DD74F0-C338-49D5-96F7-0188D7064B22}"/>
              </a:ext>
            </a:extLst>
          </p:cNvPr>
          <p:cNvSpPr txBox="1"/>
          <p:nvPr/>
        </p:nvSpPr>
        <p:spPr>
          <a:xfrm>
            <a:off x="6308160" y="3516069"/>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6</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a:solidFill>
                  <a:srgbClr val="4472C4">
                    <a:lumMod val="50000"/>
                  </a:srgbClr>
                </a:solidFill>
              </a:rPr>
              <a:t>choose a Christmas present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DAF2431-D899-4711-91C0-46AA341CCAF9}"/>
              </a:ext>
            </a:extLst>
          </p:cNvPr>
          <p:cNvSpPr txBox="1"/>
          <p:nvPr/>
        </p:nvSpPr>
        <p:spPr>
          <a:xfrm>
            <a:off x="6315743" y="5044880"/>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8</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decorate the Christmas tree*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999" y="2687208"/>
            <a:ext cx="1230624" cy="683253"/>
          </a:xfrm>
          <a:prstGeom prst="rect">
            <a:avLst/>
          </a:prstGeom>
        </p:spPr>
      </p:pic>
      <p:pic>
        <p:nvPicPr>
          <p:cNvPr id="73" name="Picture 72">
            <a:extLst>
              <a:ext uri="{FF2B5EF4-FFF2-40B4-BE49-F238E27FC236}">
                <a16:creationId xmlns:a16="http://schemas.microsoft.com/office/drawing/2014/main" id="{838BC2E0-A534-439D-AEA5-D1232FCF7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2089" y="2640870"/>
            <a:ext cx="1230624" cy="683253"/>
          </a:xfrm>
          <a:prstGeom prst="rect">
            <a:avLst/>
          </a:prstGeom>
        </p:spPr>
      </p:pic>
      <p:sp>
        <p:nvSpPr>
          <p:cNvPr id="102" name="TextBox 101">
            <a:extLst>
              <a:ext uri="{FF2B5EF4-FFF2-40B4-BE49-F238E27FC236}">
                <a16:creationId xmlns:a16="http://schemas.microsoft.com/office/drawing/2014/main" id="{A4FFE8D5-52AC-47E0-B326-0ED40F26A4E6}"/>
              </a:ext>
            </a:extLst>
          </p:cNvPr>
          <p:cNvSpPr txBox="1"/>
          <p:nvPr/>
        </p:nvSpPr>
        <p:spPr>
          <a:xfrm>
            <a:off x="602810" y="5124109"/>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7</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a:solidFill>
                  <a:srgbClr val="4472C4">
                    <a:lumMod val="50000"/>
                  </a:srgbClr>
                </a:solidFill>
              </a:rPr>
              <a:t>discover a new area of town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E6C3A160-50B6-4F38-A946-70BC1864EA90}"/>
              </a:ext>
            </a:extLst>
          </p:cNvPr>
          <p:cNvSpPr/>
          <p:nvPr/>
        </p:nvSpPr>
        <p:spPr>
          <a:xfrm>
            <a:off x="7866333" y="5457597"/>
            <a:ext cx="4122247"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decorate the Christmas tree </a:t>
            </a:r>
            <a:r>
              <a:rPr lang="en-GB" sz="2000" dirty="0">
                <a:solidFill>
                  <a:schemeClr val="bg1"/>
                </a:solidFill>
              </a:rPr>
              <a:t>–</a:t>
            </a:r>
            <a:r>
              <a:rPr lang="en-GB" sz="2000" dirty="0"/>
              <a:t> den </a:t>
            </a:r>
            <a:r>
              <a:rPr lang="en-GB" sz="2000" dirty="0" err="1"/>
              <a:t>Weihnachtsbaum</a:t>
            </a:r>
            <a:r>
              <a:rPr lang="en-GB" sz="2000" dirty="0"/>
              <a:t> </a:t>
            </a:r>
            <a:r>
              <a:rPr lang="en-GB" sz="2000" dirty="0" err="1"/>
              <a:t>schmücken</a:t>
            </a:r>
            <a:endParaRPr lang="en-GB" sz="2000" dirty="0"/>
          </a:p>
        </p:txBody>
      </p:sp>
      <p:sp>
        <p:nvSpPr>
          <p:cNvPr id="12" name="Rectangle: Rounded Corners 11">
            <a:extLst>
              <a:ext uri="{FF2B5EF4-FFF2-40B4-BE49-F238E27FC236}">
                <a16:creationId xmlns:a16="http://schemas.microsoft.com/office/drawing/2014/main" id="{527CE2D5-5029-480B-8699-8FF78A84416C}"/>
              </a:ext>
            </a:extLst>
          </p:cNvPr>
          <p:cNvSpPr/>
          <p:nvPr/>
        </p:nvSpPr>
        <p:spPr>
          <a:xfrm>
            <a:off x="1205813"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lecker</a:t>
            </a:r>
            <a:endParaRPr lang="en-GB" dirty="0">
              <a:solidFill>
                <a:srgbClr val="115076"/>
              </a:solidFill>
            </a:endParaRPr>
          </a:p>
        </p:txBody>
      </p:sp>
      <p:sp>
        <p:nvSpPr>
          <p:cNvPr id="104" name="Rectangle: Rounded Corners 103">
            <a:extLst>
              <a:ext uri="{FF2B5EF4-FFF2-40B4-BE49-F238E27FC236}">
                <a16:creationId xmlns:a16="http://schemas.microsoft.com/office/drawing/2014/main" id="{971A3D8E-7C4C-4667-9C07-48E836D44216}"/>
              </a:ext>
            </a:extLst>
          </p:cNvPr>
          <p:cNvSpPr/>
          <p:nvPr/>
        </p:nvSpPr>
        <p:spPr>
          <a:xfrm>
            <a:off x="2436437"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teuer</a:t>
            </a:r>
            <a:endParaRPr lang="en-GB" dirty="0">
              <a:solidFill>
                <a:srgbClr val="115076"/>
              </a:solidFill>
            </a:endParaRPr>
          </a:p>
        </p:txBody>
      </p:sp>
      <p:sp>
        <p:nvSpPr>
          <p:cNvPr id="105" name="Rectangle: Rounded Corners 104">
            <a:extLst>
              <a:ext uri="{FF2B5EF4-FFF2-40B4-BE49-F238E27FC236}">
                <a16:creationId xmlns:a16="http://schemas.microsoft.com/office/drawing/2014/main" id="{40966132-03E8-47F7-8167-9CBB200657BE}"/>
              </a:ext>
            </a:extLst>
          </p:cNvPr>
          <p:cNvSpPr/>
          <p:nvPr/>
        </p:nvSpPr>
        <p:spPr>
          <a:xfrm>
            <a:off x="3657610"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günstig</a:t>
            </a:r>
            <a:endParaRPr lang="en-GB" dirty="0">
              <a:solidFill>
                <a:srgbClr val="115076"/>
              </a:solidFill>
            </a:endParaRPr>
          </a:p>
        </p:txBody>
      </p:sp>
      <p:sp>
        <p:nvSpPr>
          <p:cNvPr id="106" name="Rectangle: Rounded Corners 105">
            <a:extLst>
              <a:ext uri="{FF2B5EF4-FFF2-40B4-BE49-F238E27FC236}">
                <a16:creationId xmlns:a16="http://schemas.microsoft.com/office/drawing/2014/main" id="{1D1E7FBC-ED75-4AAD-AA35-5B07B083C0B8}"/>
              </a:ext>
            </a:extLst>
          </p:cNvPr>
          <p:cNvSpPr/>
          <p:nvPr/>
        </p:nvSpPr>
        <p:spPr>
          <a:xfrm>
            <a:off x="4821720" y="5794725"/>
            <a:ext cx="1606022"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traditionell</a:t>
            </a:r>
            <a:endParaRPr lang="en-GB" dirty="0">
              <a:solidFill>
                <a:srgbClr val="115076"/>
              </a:solidFill>
            </a:endParaRPr>
          </a:p>
        </p:txBody>
      </p:sp>
      <p:sp>
        <p:nvSpPr>
          <p:cNvPr id="107" name="Rectangle: Rounded Corners 106">
            <a:extLst>
              <a:ext uri="{FF2B5EF4-FFF2-40B4-BE49-F238E27FC236}">
                <a16:creationId xmlns:a16="http://schemas.microsoft.com/office/drawing/2014/main" id="{D4C30DA1-05CB-475E-B7C5-E21BA0A7810E}"/>
              </a:ext>
            </a:extLst>
          </p:cNvPr>
          <p:cNvSpPr/>
          <p:nvPr/>
        </p:nvSpPr>
        <p:spPr>
          <a:xfrm>
            <a:off x="6501754" y="5802709"/>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schön</a:t>
            </a:r>
            <a:endParaRPr lang="en-GB" dirty="0">
              <a:solidFill>
                <a:srgbClr val="115076"/>
              </a:solidFill>
            </a:endParaRPr>
          </a:p>
        </p:txBody>
      </p:sp>
      <p:sp>
        <p:nvSpPr>
          <p:cNvPr id="108" name="Rectangle: Rounded Corners 107">
            <a:extLst>
              <a:ext uri="{FF2B5EF4-FFF2-40B4-BE49-F238E27FC236}">
                <a16:creationId xmlns:a16="http://schemas.microsoft.com/office/drawing/2014/main" id="{D9C93B30-4B8F-4C6C-B40D-7B0BC2064749}"/>
              </a:ext>
            </a:extLst>
          </p:cNvPr>
          <p:cNvSpPr/>
          <p:nvPr/>
        </p:nvSpPr>
        <p:spPr>
          <a:xfrm>
            <a:off x="27239"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hässlich</a:t>
            </a:r>
            <a:endParaRPr lang="en-GB" dirty="0">
              <a:solidFill>
                <a:srgbClr val="115076"/>
              </a:solidFill>
            </a:endParaRPr>
          </a:p>
        </p:txBody>
      </p:sp>
      <p:pic>
        <p:nvPicPr>
          <p:cNvPr id="96" name="Picture 2" descr="Bratwurst, Sandwich, Sausage, Food, Mustard, German">
            <a:extLst>
              <a:ext uri="{FF2B5EF4-FFF2-40B4-BE49-F238E27FC236}">
                <a16:creationId xmlns:a16="http://schemas.microsoft.com/office/drawing/2014/main" id="{8C433AE2-6CA6-4DC4-87BA-749F9BD5CF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669" y="1361671"/>
            <a:ext cx="935336" cy="46766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Bratwurst, Sandwich, Sausage, Food, Mustard, German">
            <a:extLst>
              <a:ext uri="{FF2B5EF4-FFF2-40B4-BE49-F238E27FC236}">
                <a16:creationId xmlns:a16="http://schemas.microsoft.com/office/drawing/2014/main" id="{3DA87ECD-8E17-4C18-A1D8-4C49125C8E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8565" y="1349077"/>
            <a:ext cx="935336" cy="467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ke, Torte, Birthday, Dessert, Food, Sweet, Cherries">
            <a:extLst>
              <a:ext uri="{FF2B5EF4-FFF2-40B4-BE49-F238E27FC236}">
                <a16:creationId xmlns:a16="http://schemas.microsoft.com/office/drawing/2014/main" id="{DF349A64-CD57-45F1-B6B1-379406C8AF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26" y="2841950"/>
            <a:ext cx="806631" cy="56380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Cake, Torte, Birthday, Dessert, Food, Sweet, Cherries">
            <a:extLst>
              <a:ext uri="{FF2B5EF4-FFF2-40B4-BE49-F238E27FC236}">
                <a16:creationId xmlns:a16="http://schemas.microsoft.com/office/drawing/2014/main" id="{A92477E5-4F63-47E9-ACA3-4A50797F56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3837" y="2769584"/>
            <a:ext cx="806631" cy="56380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descr="A close up of a logo&#10;&#10;Description automatically generated">
            <a:extLst>
              <a:ext uri="{FF2B5EF4-FFF2-40B4-BE49-F238E27FC236}">
                <a16:creationId xmlns:a16="http://schemas.microsoft.com/office/drawing/2014/main" id="{16F8211E-1A95-48C0-A47E-13B465CD4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876" y="2689078"/>
            <a:ext cx="696525" cy="670241"/>
          </a:xfrm>
          <a:prstGeom prst="rect">
            <a:avLst/>
          </a:prstGeom>
        </p:spPr>
      </p:pic>
      <p:pic>
        <p:nvPicPr>
          <p:cNvPr id="1030" name="Picture 6" descr="Christmas Tree, Plant, Decorated, Decoration, Ornaments">
            <a:extLst>
              <a:ext uri="{FF2B5EF4-FFF2-40B4-BE49-F238E27FC236}">
                <a16:creationId xmlns:a16="http://schemas.microsoft.com/office/drawing/2014/main" id="{D6FDCC90-BD11-41AA-8744-D85D3A5523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4049" y="4257926"/>
            <a:ext cx="564035" cy="69183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hristmas Tree, Plant, Decorated, Decoration, Ornaments">
            <a:extLst>
              <a:ext uri="{FF2B5EF4-FFF2-40B4-BE49-F238E27FC236}">
                <a16:creationId xmlns:a16="http://schemas.microsoft.com/office/drawing/2014/main" id="{4431F2BA-1038-4320-A274-C1B6893210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20080" y="4248908"/>
            <a:ext cx="564035" cy="6918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p, Beverage, Drinking, Punch, Red, Glass, Fruit">
            <a:extLst>
              <a:ext uri="{FF2B5EF4-FFF2-40B4-BE49-F238E27FC236}">
                <a16:creationId xmlns:a16="http://schemas.microsoft.com/office/drawing/2014/main" id="{6A8F1551-3122-4B0B-A430-A4F43E6E79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4049" y="1258221"/>
            <a:ext cx="425452" cy="66883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Cup, Beverage, Drinking, Punch, Red, Glass, Fruit">
            <a:extLst>
              <a:ext uri="{FF2B5EF4-FFF2-40B4-BE49-F238E27FC236}">
                <a16:creationId xmlns:a16="http://schemas.microsoft.com/office/drawing/2014/main" id="{C245824A-6607-4455-90F2-F42A4214DC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29879" y="1254169"/>
            <a:ext cx="425452" cy="6688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msterdam, Netherlands, Houses, Street, Architecture">
            <a:extLst>
              <a:ext uri="{FF2B5EF4-FFF2-40B4-BE49-F238E27FC236}">
                <a16:creationId xmlns:a16="http://schemas.microsoft.com/office/drawing/2014/main" id="{F94A3FC6-68B3-484F-8851-EC7013B7CC7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8893" y="4313458"/>
            <a:ext cx="939135" cy="53706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2" descr="Amsterdam, Netherlands, Houses, Street, Architecture">
            <a:extLst>
              <a:ext uri="{FF2B5EF4-FFF2-40B4-BE49-F238E27FC236}">
                <a16:creationId xmlns:a16="http://schemas.microsoft.com/office/drawing/2014/main" id="{2D10CD38-E447-4E25-8889-6195D6FDB4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65344" y="4297752"/>
            <a:ext cx="939135" cy="53706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9F31ACA4-C9B3-42D2-AF9F-F3012130A4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79" name="Picture 78">
            <a:extLst>
              <a:ext uri="{FF2B5EF4-FFF2-40B4-BE49-F238E27FC236}">
                <a16:creationId xmlns:a16="http://schemas.microsoft.com/office/drawing/2014/main" id="{532FF4F7-7030-410F-A618-88C2A6E39B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9041" y="1194413"/>
            <a:ext cx="785096" cy="859054"/>
          </a:xfrm>
          <a:prstGeom prst="rect">
            <a:avLst/>
          </a:prstGeom>
        </p:spPr>
      </p:pic>
      <p:pic>
        <p:nvPicPr>
          <p:cNvPr id="89" name="Picture 88">
            <a:extLst>
              <a:ext uri="{FF2B5EF4-FFF2-40B4-BE49-F238E27FC236}">
                <a16:creationId xmlns:a16="http://schemas.microsoft.com/office/drawing/2014/main" id="{DE4D5E96-5C7C-4EF7-A828-4F9CB023FE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3113" y="2629967"/>
            <a:ext cx="785096" cy="859054"/>
          </a:xfrm>
          <a:prstGeom prst="rect">
            <a:avLst/>
          </a:prstGeom>
        </p:spPr>
      </p:pic>
      <p:pic>
        <p:nvPicPr>
          <p:cNvPr id="99" name="Picture 98">
            <a:extLst>
              <a:ext uri="{FF2B5EF4-FFF2-40B4-BE49-F238E27FC236}">
                <a16:creationId xmlns:a16="http://schemas.microsoft.com/office/drawing/2014/main" id="{549B87C7-E0B7-4AD1-BF38-DE6FF3FBE1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563" y="4214558"/>
            <a:ext cx="785096" cy="859054"/>
          </a:xfrm>
          <a:prstGeom prst="rect">
            <a:avLst/>
          </a:prstGeom>
        </p:spPr>
      </p:pic>
      <p:pic>
        <p:nvPicPr>
          <p:cNvPr id="100" name="Picture 99">
            <a:extLst>
              <a:ext uri="{FF2B5EF4-FFF2-40B4-BE49-F238E27FC236}">
                <a16:creationId xmlns:a16="http://schemas.microsoft.com/office/drawing/2014/main" id="{15250DE2-2165-4BBF-B9D0-54466AF2B8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39762" y="4202955"/>
            <a:ext cx="785096" cy="859054"/>
          </a:xfrm>
          <a:prstGeom prst="rect">
            <a:avLst/>
          </a:prstGeom>
        </p:spPr>
      </p:pic>
      <p:pic>
        <p:nvPicPr>
          <p:cNvPr id="125" name="Picture 124">
            <a:extLst>
              <a:ext uri="{FF2B5EF4-FFF2-40B4-BE49-F238E27FC236}">
                <a16:creationId xmlns:a16="http://schemas.microsoft.com/office/drawing/2014/main" id="{C73F9D35-0BDC-4932-B955-4E8DC29344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3423" y="2628411"/>
            <a:ext cx="785096" cy="859054"/>
          </a:xfrm>
          <a:prstGeom prst="rect">
            <a:avLst/>
          </a:prstGeom>
        </p:spPr>
      </p:pic>
      <p:sp>
        <p:nvSpPr>
          <p:cNvPr id="127" name="TextBox 126">
            <a:extLst>
              <a:ext uri="{FF2B5EF4-FFF2-40B4-BE49-F238E27FC236}">
                <a16:creationId xmlns:a16="http://schemas.microsoft.com/office/drawing/2014/main" id="{56CC589E-B0FD-4F98-9661-55190EBD4820}"/>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8" name="Picture 127" descr="A picture containing text, vector graphics&#10;&#10;Description automatically generated">
            <a:extLst>
              <a:ext uri="{FF2B5EF4-FFF2-40B4-BE49-F238E27FC236}">
                <a16:creationId xmlns:a16="http://schemas.microsoft.com/office/drawing/2014/main" id="{17D741E0-2BA5-4D20-B778-CE768DE062C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spTree>
    <p:extLst>
      <p:ext uri="{BB962C8B-B14F-4D97-AF65-F5344CB8AC3E}">
        <p14:creationId xmlns:p14="http://schemas.microsoft.com/office/powerpoint/2010/main" val="1701847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Rounded Corners 103">
            <a:extLst>
              <a:ext uri="{FF2B5EF4-FFF2-40B4-BE49-F238E27FC236}">
                <a16:creationId xmlns:a16="http://schemas.microsoft.com/office/drawing/2014/main" id="{DF3F85D5-94BA-40F8-91A2-D6B2033239F4}"/>
              </a:ext>
            </a:extLst>
          </p:cNvPr>
          <p:cNvSpPr/>
          <p:nvPr/>
        </p:nvSpPr>
        <p:spPr>
          <a:xfrm>
            <a:off x="435721" y="108196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46793" y="1097686"/>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170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1175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43780" cy="972029"/>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11990" y="104064"/>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[3/3]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887" y="127969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1302398"/>
            <a:ext cx="508378" cy="529561"/>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98483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99743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37495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26503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067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532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286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761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339" y="280907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500" y="2823930"/>
            <a:ext cx="508378" cy="529561"/>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56795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8056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2570" y="277349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301" y="2797770"/>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6715" y="416205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8950" y="414670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9128" y="4154250"/>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50140" y="414899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780" y="4290922"/>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179" y="4294104"/>
            <a:ext cx="508378" cy="529561"/>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7054" y="4022065"/>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7821" y="4034674"/>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5360" y="4416173"/>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717" y="4302274"/>
            <a:ext cx="508378" cy="529561"/>
          </a:xfrm>
          <a:prstGeom prst="rect">
            <a:avLst/>
          </a:prstGeom>
        </p:spPr>
      </p:pic>
      <p:pic>
        <p:nvPicPr>
          <p:cNvPr id="67" name="Picture 66" descr="A close up of a logo&#10;&#10;Description automatically generated">
            <a:extLst>
              <a:ext uri="{FF2B5EF4-FFF2-40B4-BE49-F238E27FC236}">
                <a16:creationId xmlns:a16="http://schemas.microsoft.com/office/drawing/2014/main" id="{18238204-D426-4855-A2AE-1E8C57126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18652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42CAEC9F-F975-43DC-A9FE-079E9A7BE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445" y="271718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85721ACF-D067-46F1-8384-66C74BACD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566" y="424530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E0D27812-1580-4BB3-A259-C47670EBC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947" y="1252554"/>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795D637D-875A-41BB-BA3F-EEA245404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940" y="2716858"/>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85FAD1A3-CC16-49C6-9CC7-9E42154B9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784" y="4284513"/>
            <a:ext cx="696525" cy="670241"/>
          </a:xfrm>
          <a:prstGeom prst="rect">
            <a:avLst/>
          </a:prstGeom>
        </p:spPr>
      </p:pic>
      <p:sp>
        <p:nvSpPr>
          <p:cNvPr id="93" name="TextBox 92">
            <a:extLst>
              <a:ext uri="{FF2B5EF4-FFF2-40B4-BE49-F238E27FC236}">
                <a16:creationId xmlns:a16="http://schemas.microsoft.com/office/drawing/2014/main" id="{94B6776B-C107-4C50-A7D6-A1D2DDA2334E}"/>
              </a:ext>
            </a:extLst>
          </p:cNvPr>
          <p:cNvSpPr txBox="1"/>
          <p:nvPr/>
        </p:nvSpPr>
        <p:spPr>
          <a:xfrm>
            <a:off x="365668" y="2037806"/>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9</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watch the</a:t>
            </a:r>
            <a:r>
              <a:rPr kumimoji="0" lang="en-GB"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tourists</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8FD13FC1-F9DE-4F63-A2B1-B4CFDCC6BDC9}"/>
              </a:ext>
            </a:extLst>
          </p:cNvPr>
          <p:cNvSpPr txBox="1"/>
          <p:nvPr/>
        </p:nvSpPr>
        <p:spPr>
          <a:xfrm>
            <a:off x="6480074" y="2011822"/>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10</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 these scientists</a:t>
            </a:r>
          </a:p>
        </p:txBody>
      </p:sp>
      <p:sp>
        <p:nvSpPr>
          <p:cNvPr id="95" name="TextBox 94">
            <a:extLst>
              <a:ext uri="{FF2B5EF4-FFF2-40B4-BE49-F238E27FC236}">
                <a16:creationId xmlns:a16="http://schemas.microsoft.com/office/drawing/2014/main" id="{F240B171-7B00-47D8-BE61-FDD5D46F74FC}"/>
              </a:ext>
            </a:extLst>
          </p:cNvPr>
          <p:cNvSpPr txBox="1"/>
          <p:nvPr/>
        </p:nvSpPr>
        <p:spPr>
          <a:xfrm>
            <a:off x="387193" y="3542257"/>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11</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study at this</a:t>
            </a:r>
            <a:r>
              <a:rPr kumimoji="0" lang="en-GB"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university</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1C5A1A67-BB89-4772-BB76-4942DF5ACEFD}"/>
              </a:ext>
            </a:extLst>
          </p:cNvPr>
          <p:cNvSpPr txBox="1"/>
          <p:nvPr/>
        </p:nvSpPr>
        <p:spPr>
          <a:xfrm>
            <a:off x="6308160" y="3554706"/>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12</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get out of the way*</a:t>
            </a:r>
          </a:p>
        </p:txBody>
      </p:sp>
      <p:sp>
        <p:nvSpPr>
          <p:cNvPr id="97" name="TextBox 96">
            <a:extLst>
              <a:ext uri="{FF2B5EF4-FFF2-40B4-BE49-F238E27FC236}">
                <a16:creationId xmlns:a16="http://schemas.microsoft.com/office/drawing/2014/main" id="{D3611191-A28C-466C-BF0A-DBBD6EB07433}"/>
              </a:ext>
            </a:extLst>
          </p:cNvPr>
          <p:cNvSpPr txBox="1"/>
          <p:nvPr/>
        </p:nvSpPr>
        <p:spPr>
          <a:xfrm>
            <a:off x="394776" y="5032431"/>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13</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 this building</a:t>
            </a:r>
          </a:p>
        </p:txBody>
      </p:sp>
      <p:sp>
        <p:nvSpPr>
          <p:cNvPr id="98" name="TextBox 97">
            <a:extLst>
              <a:ext uri="{FF2B5EF4-FFF2-40B4-BE49-F238E27FC236}">
                <a16:creationId xmlns:a16="http://schemas.microsoft.com/office/drawing/2014/main" id="{3448B7CB-DCBB-4029-871C-9F4B224DAC3A}"/>
              </a:ext>
            </a:extLst>
          </p:cNvPr>
          <p:cNvSpPr txBox="1"/>
          <p:nvPr/>
        </p:nvSpPr>
        <p:spPr>
          <a:xfrm>
            <a:off x="6315743" y="5044880"/>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14</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sell Lebkuchen</a:t>
            </a:r>
          </a:p>
        </p:txBody>
      </p:sp>
      <p:sp>
        <p:nvSpPr>
          <p:cNvPr id="105" name="Speech Bubble: Rectangle with Corners Rounded 104">
            <a:extLst>
              <a:ext uri="{FF2B5EF4-FFF2-40B4-BE49-F238E27FC236}">
                <a16:creationId xmlns:a16="http://schemas.microsoft.com/office/drawing/2014/main" id="{CDF33321-131D-4568-9759-CA51A80762DD}"/>
              </a:ext>
            </a:extLst>
          </p:cNvPr>
          <p:cNvSpPr/>
          <p:nvPr/>
        </p:nvSpPr>
        <p:spPr>
          <a:xfrm>
            <a:off x="8896984" y="5457597"/>
            <a:ext cx="3091596"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an die </a:t>
            </a:r>
            <a:r>
              <a:rPr lang="en-GB" sz="2000" dirty="0" err="1"/>
              <a:t>Seite</a:t>
            </a:r>
            <a:r>
              <a:rPr lang="en-GB" sz="2000" dirty="0"/>
              <a:t> </a:t>
            </a:r>
            <a:r>
              <a:rPr lang="en-GB" sz="2000" dirty="0" err="1"/>
              <a:t>gehen</a:t>
            </a:r>
            <a:r>
              <a:rPr lang="en-GB" sz="2000" dirty="0"/>
              <a:t> </a:t>
            </a:r>
            <a:r>
              <a:rPr lang="en-GB" sz="2000" dirty="0">
                <a:solidFill>
                  <a:schemeClr val="bg1"/>
                </a:solidFill>
              </a:rPr>
              <a:t>–</a:t>
            </a:r>
            <a:r>
              <a:rPr lang="en-GB" sz="2000" dirty="0"/>
              <a:t> get out of the way</a:t>
            </a:r>
          </a:p>
        </p:txBody>
      </p:sp>
      <p:sp>
        <p:nvSpPr>
          <p:cNvPr id="106" name="Rectangle: Rounded Corners 105">
            <a:extLst>
              <a:ext uri="{FF2B5EF4-FFF2-40B4-BE49-F238E27FC236}">
                <a16:creationId xmlns:a16="http://schemas.microsoft.com/office/drawing/2014/main" id="{634415B7-382D-43AE-B558-B94753F94E78}"/>
              </a:ext>
            </a:extLst>
          </p:cNvPr>
          <p:cNvSpPr/>
          <p:nvPr/>
        </p:nvSpPr>
        <p:spPr>
          <a:xfrm>
            <a:off x="1205813"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lecker</a:t>
            </a:r>
            <a:endParaRPr lang="en-GB" dirty="0">
              <a:solidFill>
                <a:srgbClr val="115076"/>
              </a:solidFill>
            </a:endParaRPr>
          </a:p>
        </p:txBody>
      </p:sp>
      <p:sp>
        <p:nvSpPr>
          <p:cNvPr id="107" name="Rectangle: Rounded Corners 106">
            <a:extLst>
              <a:ext uri="{FF2B5EF4-FFF2-40B4-BE49-F238E27FC236}">
                <a16:creationId xmlns:a16="http://schemas.microsoft.com/office/drawing/2014/main" id="{7C7D5BB4-6287-493A-8A70-16821766E62E}"/>
              </a:ext>
            </a:extLst>
          </p:cNvPr>
          <p:cNvSpPr/>
          <p:nvPr/>
        </p:nvSpPr>
        <p:spPr>
          <a:xfrm>
            <a:off x="2436437"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teuer</a:t>
            </a:r>
            <a:endParaRPr lang="en-GB" dirty="0">
              <a:solidFill>
                <a:srgbClr val="115076"/>
              </a:solidFill>
            </a:endParaRPr>
          </a:p>
        </p:txBody>
      </p:sp>
      <p:sp>
        <p:nvSpPr>
          <p:cNvPr id="108" name="Rectangle: Rounded Corners 107">
            <a:extLst>
              <a:ext uri="{FF2B5EF4-FFF2-40B4-BE49-F238E27FC236}">
                <a16:creationId xmlns:a16="http://schemas.microsoft.com/office/drawing/2014/main" id="{5EA5D4D3-ABCA-493E-8E3C-DD7D3DBF4DD9}"/>
              </a:ext>
            </a:extLst>
          </p:cNvPr>
          <p:cNvSpPr/>
          <p:nvPr/>
        </p:nvSpPr>
        <p:spPr>
          <a:xfrm>
            <a:off x="3657610"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günstig</a:t>
            </a:r>
            <a:endParaRPr lang="en-GB" dirty="0">
              <a:solidFill>
                <a:srgbClr val="115076"/>
              </a:solidFill>
            </a:endParaRPr>
          </a:p>
        </p:txBody>
      </p:sp>
      <p:sp>
        <p:nvSpPr>
          <p:cNvPr id="109" name="Rectangle: Rounded Corners 108">
            <a:extLst>
              <a:ext uri="{FF2B5EF4-FFF2-40B4-BE49-F238E27FC236}">
                <a16:creationId xmlns:a16="http://schemas.microsoft.com/office/drawing/2014/main" id="{BE2BE069-F1DC-482F-A094-7075F9408240}"/>
              </a:ext>
            </a:extLst>
          </p:cNvPr>
          <p:cNvSpPr/>
          <p:nvPr/>
        </p:nvSpPr>
        <p:spPr>
          <a:xfrm>
            <a:off x="4821720" y="5794725"/>
            <a:ext cx="1606022"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traditionell</a:t>
            </a:r>
            <a:endParaRPr lang="en-GB" dirty="0">
              <a:solidFill>
                <a:srgbClr val="115076"/>
              </a:solidFill>
            </a:endParaRPr>
          </a:p>
        </p:txBody>
      </p:sp>
      <p:sp>
        <p:nvSpPr>
          <p:cNvPr id="114" name="Rectangle: Rounded Corners 113">
            <a:extLst>
              <a:ext uri="{FF2B5EF4-FFF2-40B4-BE49-F238E27FC236}">
                <a16:creationId xmlns:a16="http://schemas.microsoft.com/office/drawing/2014/main" id="{CD6285D5-4C5D-4154-9CD4-EE6754416AFE}"/>
              </a:ext>
            </a:extLst>
          </p:cNvPr>
          <p:cNvSpPr/>
          <p:nvPr/>
        </p:nvSpPr>
        <p:spPr>
          <a:xfrm>
            <a:off x="6501754" y="5802709"/>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schön</a:t>
            </a:r>
            <a:endParaRPr lang="en-GB" dirty="0">
              <a:solidFill>
                <a:srgbClr val="115076"/>
              </a:solidFill>
            </a:endParaRPr>
          </a:p>
        </p:txBody>
      </p:sp>
      <p:pic>
        <p:nvPicPr>
          <p:cNvPr id="3074" name="Picture 2" descr="Graduation, Cap, Hat, Achievement, Diploma, Tassel">
            <a:extLst>
              <a:ext uri="{FF2B5EF4-FFF2-40B4-BE49-F238E27FC236}">
                <a16:creationId xmlns:a16="http://schemas.microsoft.com/office/drawing/2014/main" id="{110EB8C5-6D93-4B66-A99E-B39ACB754A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8445" y="2811035"/>
            <a:ext cx="1159126" cy="60129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Graduation, Cap, Hat, Achievement, Diploma, Tassel">
            <a:extLst>
              <a:ext uri="{FF2B5EF4-FFF2-40B4-BE49-F238E27FC236}">
                <a16:creationId xmlns:a16="http://schemas.microsoft.com/office/drawing/2014/main" id="{201DDD19-A862-435C-B105-54CA5B19C0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263" y="2809074"/>
            <a:ext cx="1177517" cy="6108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n, Woman, Hat, Holding, Hands, Smile, Tourist, Couple">
            <a:extLst>
              <a:ext uri="{FF2B5EF4-FFF2-40B4-BE49-F238E27FC236}">
                <a16:creationId xmlns:a16="http://schemas.microsoft.com/office/drawing/2014/main" id="{9BC21DB3-0FBF-42C6-84FE-A45BCC6D34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7246" y="1133736"/>
            <a:ext cx="1061320" cy="67990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Man, Woman, Hat, Holding, Hands, Smile, Tourist, Couple">
            <a:extLst>
              <a:ext uri="{FF2B5EF4-FFF2-40B4-BE49-F238E27FC236}">
                <a16:creationId xmlns:a16="http://schemas.microsoft.com/office/drawing/2014/main" id="{FDAF512C-A746-425D-8E7A-857052996F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4871" y="1101270"/>
            <a:ext cx="1061320" cy="679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ook, Lightbulb, Idea, Silhouette, Business, Source">
            <a:extLst>
              <a:ext uri="{FF2B5EF4-FFF2-40B4-BE49-F238E27FC236}">
                <a16:creationId xmlns:a16="http://schemas.microsoft.com/office/drawing/2014/main" id="{19E11616-A645-423E-A6AB-663F72BA0A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0022" y="1232898"/>
            <a:ext cx="348905" cy="57749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Book, Lightbulb, Idea, Silhouette, Business, Source">
            <a:extLst>
              <a:ext uri="{FF2B5EF4-FFF2-40B4-BE49-F238E27FC236}">
                <a16:creationId xmlns:a16="http://schemas.microsoft.com/office/drawing/2014/main" id="{C3C2D3D4-8020-4684-AA3A-DF16CD2D81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06112" y="1232898"/>
            <a:ext cx="348905" cy="5774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rrow, Red, Triangle, Border, Pink, Arrows, Guide">
            <a:extLst>
              <a:ext uri="{FF2B5EF4-FFF2-40B4-BE49-F238E27FC236}">
                <a16:creationId xmlns:a16="http://schemas.microsoft.com/office/drawing/2014/main" id="{F28022DB-54A9-4CFD-AEF6-ED3247DBB41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7679" y="2699068"/>
            <a:ext cx="752140" cy="79404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Arrow, Red, Triangle, Border, Pink, Arrows, Guide">
            <a:extLst>
              <a:ext uri="{FF2B5EF4-FFF2-40B4-BE49-F238E27FC236}">
                <a16:creationId xmlns:a16="http://schemas.microsoft.com/office/drawing/2014/main" id="{A2199C98-2A88-4483-AE24-D479E9E4E3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78947" y="2683792"/>
            <a:ext cx="752140" cy="7940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ingerbread, House, Christmas, Ornament">
            <a:extLst>
              <a:ext uri="{FF2B5EF4-FFF2-40B4-BE49-F238E27FC236}">
                <a16:creationId xmlns:a16="http://schemas.microsoft.com/office/drawing/2014/main" id="{BE683C49-4DC0-47A3-ABC5-0A2A73BAF5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916" y="4184190"/>
            <a:ext cx="704519" cy="7950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Gingerbread, House, Christmas, Ornament">
            <a:extLst>
              <a:ext uri="{FF2B5EF4-FFF2-40B4-BE49-F238E27FC236}">
                <a16:creationId xmlns:a16="http://schemas.microsoft.com/office/drawing/2014/main" id="{E4218E40-1001-4D07-A690-F716A57B78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43071" y="4162057"/>
            <a:ext cx="663174" cy="74841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hedral, Landscape, Silhouette, Cologne, Germany">
            <a:extLst>
              <a:ext uri="{FF2B5EF4-FFF2-40B4-BE49-F238E27FC236}">
                <a16:creationId xmlns:a16="http://schemas.microsoft.com/office/drawing/2014/main" id="{ECE96D0B-0436-4D42-A55D-4F64EB462D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4490" y="4255886"/>
            <a:ext cx="961337" cy="63488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Cathedral, Landscape, Silhouette, Cologne, Germany">
            <a:extLst>
              <a:ext uri="{FF2B5EF4-FFF2-40B4-BE49-F238E27FC236}">
                <a16:creationId xmlns:a16="http://schemas.microsoft.com/office/drawing/2014/main" id="{B6923A1F-E9E3-4866-9BB8-FD1983FDE2D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5303" y="4229770"/>
            <a:ext cx="961337" cy="63488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42DD8733-E0C6-4DCA-80E2-D5B3A86329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78" name="Picture 77">
            <a:extLst>
              <a:ext uri="{FF2B5EF4-FFF2-40B4-BE49-F238E27FC236}">
                <a16:creationId xmlns:a16="http://schemas.microsoft.com/office/drawing/2014/main" id="{88B24148-A806-4902-9AE7-411E5DAB5D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13437" y="1091444"/>
            <a:ext cx="785096" cy="859054"/>
          </a:xfrm>
          <a:prstGeom prst="rect">
            <a:avLst/>
          </a:prstGeom>
        </p:spPr>
      </p:pic>
      <p:pic>
        <p:nvPicPr>
          <p:cNvPr id="89" name="Picture 88">
            <a:extLst>
              <a:ext uri="{FF2B5EF4-FFF2-40B4-BE49-F238E27FC236}">
                <a16:creationId xmlns:a16="http://schemas.microsoft.com/office/drawing/2014/main" id="{FE96F881-0480-439A-8CB4-C1EA4C58E4F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299" y="2666565"/>
            <a:ext cx="785096" cy="859054"/>
          </a:xfrm>
          <a:prstGeom prst="rect">
            <a:avLst/>
          </a:prstGeom>
        </p:spPr>
      </p:pic>
      <p:pic>
        <p:nvPicPr>
          <p:cNvPr id="100" name="Picture 99">
            <a:extLst>
              <a:ext uri="{FF2B5EF4-FFF2-40B4-BE49-F238E27FC236}">
                <a16:creationId xmlns:a16="http://schemas.microsoft.com/office/drawing/2014/main" id="{6046CC55-3AE2-4119-81ED-33579D66EB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6715" y="4203078"/>
            <a:ext cx="785096" cy="859054"/>
          </a:xfrm>
          <a:prstGeom prst="rect">
            <a:avLst/>
          </a:prstGeom>
        </p:spPr>
      </p:pic>
      <p:pic>
        <p:nvPicPr>
          <p:cNvPr id="101" name="Picture 100">
            <a:extLst>
              <a:ext uri="{FF2B5EF4-FFF2-40B4-BE49-F238E27FC236}">
                <a16:creationId xmlns:a16="http://schemas.microsoft.com/office/drawing/2014/main" id="{228E9FC1-4A52-473E-A706-76F6C772F2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7109" y="2717587"/>
            <a:ext cx="785096" cy="859054"/>
          </a:xfrm>
          <a:prstGeom prst="rect">
            <a:avLst/>
          </a:prstGeom>
        </p:spPr>
      </p:pic>
      <p:pic>
        <p:nvPicPr>
          <p:cNvPr id="102" name="Picture 101">
            <a:extLst>
              <a:ext uri="{FF2B5EF4-FFF2-40B4-BE49-F238E27FC236}">
                <a16:creationId xmlns:a16="http://schemas.microsoft.com/office/drawing/2014/main" id="{81F9E5C2-F7D7-4F48-9DC6-263884DE24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88808" y="4190106"/>
            <a:ext cx="785096" cy="859054"/>
          </a:xfrm>
          <a:prstGeom prst="rect">
            <a:avLst/>
          </a:prstGeom>
        </p:spPr>
      </p:pic>
      <p:sp>
        <p:nvSpPr>
          <p:cNvPr id="128" name="TextBox 127">
            <a:extLst>
              <a:ext uri="{FF2B5EF4-FFF2-40B4-BE49-F238E27FC236}">
                <a16:creationId xmlns:a16="http://schemas.microsoft.com/office/drawing/2014/main" id="{310B945D-8F72-457B-B543-3F5D0FA45B1E}"/>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9" name="Picture 128" descr="A picture containing text, vector graphics&#10;&#10;Description automatically generated">
            <a:extLst>
              <a:ext uri="{FF2B5EF4-FFF2-40B4-BE49-F238E27FC236}">
                <a16:creationId xmlns:a16="http://schemas.microsoft.com/office/drawing/2014/main" id="{507890F6-480C-4555-9B75-F08899BA635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spTree>
    <p:extLst>
      <p:ext uri="{BB962C8B-B14F-4D97-AF65-F5344CB8AC3E}">
        <p14:creationId xmlns:p14="http://schemas.microsoft.com/office/powerpoint/2010/main" val="3673434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hristmas, Comic Characters, Decorations, Holiday">
            <a:extLst>
              <a:ext uri="{FF2B5EF4-FFF2-40B4-BE49-F238E27FC236}">
                <a16:creationId xmlns:a16="http://schemas.microsoft.com/office/drawing/2014/main" id="{D4C51688-5E1B-4F18-9474-5F4F2E2FDF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771" y="2282270"/>
            <a:ext cx="2777041" cy="2493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9"/>
            <a:ext cx="5364775" cy="989294"/>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55956" y="100126"/>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[1/3]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336530" y="3571173"/>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    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729657" y="5134824"/>
            <a:ext cx="3437538" cy="1211283"/>
          </a:xfrm>
          <a:prstGeom prst="wedgeRoundRectCallout">
            <a:avLst>
              <a:gd name="adj1" fmla="val 58445"/>
              <a:gd name="adj2" fmla="val -78244"/>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a:ln>
                  <a:noFill/>
                </a:ln>
                <a:solidFill>
                  <a:prstClr val="white"/>
                </a:solidFill>
                <a:effectLst/>
                <a:uLnTx/>
                <a:uFillTx/>
                <a:latin typeface="Century Gothic" panose="020F0302020204030204"/>
                <a:ea typeface="+mn-ea"/>
                <a:cs typeface="+mn-cs"/>
              </a:rPr>
              <a:t>es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schön</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2159" y="1438043"/>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2717" y="1294812"/>
            <a:ext cx="508378" cy="529561"/>
          </a:xfrm>
          <a:prstGeom prst="rect">
            <a:avLst/>
          </a:prstGeom>
        </p:spPr>
      </p:pic>
      <p:sp>
        <p:nvSpPr>
          <p:cNvPr id="7" name="TextBox 6">
            <a:extLst>
              <a:ext uri="{FF2B5EF4-FFF2-40B4-BE49-F238E27FC236}">
                <a16:creationId xmlns:a16="http://schemas.microsoft.com/office/drawing/2014/main" id="{D8E85293-54F1-4D0F-99D4-E21A04CE9572}"/>
              </a:ext>
            </a:extLst>
          </p:cNvPr>
          <p:cNvSpPr txBox="1"/>
          <p:nvPr/>
        </p:nvSpPr>
        <p:spPr>
          <a:xfrm>
            <a:off x="199428" y="300313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3327767" y="420317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3226202" y="1163061"/>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sp>
        <p:nvSpPr>
          <p:cNvPr id="93" name="TextBox 92">
            <a:extLst>
              <a:ext uri="{FF2B5EF4-FFF2-40B4-BE49-F238E27FC236}">
                <a16:creationId xmlns:a16="http://schemas.microsoft.com/office/drawing/2014/main" id="{2AC0BDC3-7F59-4AF2-87AA-EEB1F7D64E18}"/>
              </a:ext>
            </a:extLst>
          </p:cNvPr>
          <p:cNvSpPr txBox="1"/>
          <p:nvPr/>
        </p:nvSpPr>
        <p:spPr>
          <a:xfrm>
            <a:off x="6303788" y="2131358"/>
            <a:ext cx="5730332"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lang="en-GB" sz="2400" i="1" dirty="0">
                <a:solidFill>
                  <a:srgbClr val="4472C4">
                    <a:lumMod val="50000"/>
                  </a:srgbClr>
                </a:solidFill>
              </a:rPr>
              <a:t>n </a:t>
            </a:r>
            <a:r>
              <a:rPr lang="en-GB" sz="2400" i="1" dirty="0" err="1">
                <a:solidFill>
                  <a:srgbClr val="4472C4">
                    <a:lumMod val="50000"/>
                  </a:srgbClr>
                </a:solidFill>
              </a:rPr>
              <a:t>diesen</a:t>
            </a:r>
            <a:r>
              <a:rPr lang="en-GB" sz="2400" i="1" dirty="0">
                <a:solidFill>
                  <a:srgbClr val="4472C4">
                    <a:lumMod val="50000"/>
                  </a:srgbClr>
                </a:solidFill>
              </a:rPr>
              <a:t> Laden </a:t>
            </a:r>
            <a:r>
              <a:rPr lang="en-GB" sz="2400" i="1" dirty="0" err="1">
                <a:solidFill>
                  <a:srgbClr val="4472C4">
                    <a:lumMod val="50000"/>
                  </a:srgbClr>
                </a:solidFill>
              </a:rPr>
              <a:t>gehen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2DE593E3-6C3D-4F7C-876B-2FB7A5FED516}"/>
              </a:ext>
            </a:extLst>
          </p:cNvPr>
          <p:cNvSpPr txBox="1"/>
          <p:nvPr/>
        </p:nvSpPr>
        <p:spPr>
          <a:xfrm>
            <a:off x="336530" y="2108574"/>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lang="en-GB" sz="2400" i="1" dirty="0" err="1">
                <a:solidFill>
                  <a:srgbClr val="4472C4">
                    <a:lumMod val="50000"/>
                  </a:srgbClr>
                </a:solidFill>
                <a:latin typeface="Century Gothic" panose="020F0302020204030204"/>
              </a:rPr>
              <a:t>ieses</a:t>
            </a:r>
            <a:r>
              <a:rPr lang="en-GB" sz="2400" i="1" dirty="0">
                <a:solidFill>
                  <a:srgbClr val="4472C4">
                    <a:lumMod val="50000"/>
                  </a:srgbClr>
                </a:solidFill>
                <a:latin typeface="Century Gothic" panose="020F0302020204030204"/>
              </a:rPr>
              <a:t> </a:t>
            </a:r>
            <a:r>
              <a:rPr lang="en-GB" sz="2400" i="1" dirty="0" err="1">
                <a:solidFill>
                  <a:srgbClr val="4472C4">
                    <a:lumMod val="50000"/>
                  </a:srgbClr>
                </a:solidFill>
                <a:latin typeface="Century Gothic" panose="020F0302020204030204"/>
              </a:rPr>
              <a:t>Weihnachtslied</a:t>
            </a:r>
            <a:r>
              <a:rPr lang="en-GB" sz="2400" i="1" dirty="0">
                <a:solidFill>
                  <a:srgbClr val="4472C4">
                    <a:lumMod val="50000"/>
                  </a:srgbClr>
                </a:solidFill>
                <a:latin typeface="Century Gothic" panose="020F0302020204030204"/>
              </a:rPr>
              <a:t> </a:t>
            </a:r>
            <a:r>
              <a:rPr lang="en-GB" sz="2400" i="1" dirty="0" err="1">
                <a:solidFill>
                  <a:srgbClr val="4472C4">
                    <a:lumMod val="50000"/>
                  </a:srgbClr>
                </a:solidFill>
                <a:latin typeface="Century Gothic" panose="020F0302020204030204"/>
              </a:rPr>
              <a:t>singen</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Snowman, Snowmen, Winter, Snow, Christmas, Wintry">
            <a:extLst>
              <a:ext uri="{FF2B5EF4-FFF2-40B4-BE49-F238E27FC236}">
                <a16:creationId xmlns:a16="http://schemas.microsoft.com/office/drawing/2014/main" id="{EDCA682D-B0DA-41AC-881A-B1C0DF157B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0517" y="1267896"/>
            <a:ext cx="848661" cy="60025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Snowman, Snowmen, Winter, Snow, Christmas, Wintry">
            <a:extLst>
              <a:ext uri="{FF2B5EF4-FFF2-40B4-BE49-F238E27FC236}">
                <a16:creationId xmlns:a16="http://schemas.microsoft.com/office/drawing/2014/main" id="{85228ABD-48D1-4F72-A054-8E095150F0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8022" y="1263243"/>
            <a:ext cx="848661" cy="600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p, Candy, Home, House, Shopping, Shack, Building">
            <a:extLst>
              <a:ext uri="{FF2B5EF4-FFF2-40B4-BE49-F238E27FC236}">
                <a16:creationId xmlns:a16="http://schemas.microsoft.com/office/drawing/2014/main" id="{2CD208B3-6984-44EE-BEEE-D43DB06385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3423" y="1201822"/>
            <a:ext cx="696140" cy="7699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Shop, Candy, Home, House, Shopping, Shack, Building">
            <a:extLst>
              <a:ext uri="{FF2B5EF4-FFF2-40B4-BE49-F238E27FC236}">
                <a16:creationId xmlns:a16="http://schemas.microsoft.com/office/drawing/2014/main" id="{4571E48F-951C-4ED0-9530-8394F30DFE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2619" y="1225325"/>
            <a:ext cx="696140" cy="769925"/>
          </a:xfrm>
          <a:prstGeom prst="rect">
            <a:avLst/>
          </a:prstGeom>
          <a:noFill/>
          <a:extLst>
            <a:ext uri="{909E8E84-426E-40DD-AFC4-6F175D3DCCD1}">
              <a14:hiddenFill xmlns:a14="http://schemas.microsoft.com/office/drawing/2010/main">
                <a:solidFill>
                  <a:srgbClr val="FFFFFF"/>
                </a:solidFill>
              </a14:hiddenFill>
            </a:ext>
          </a:extLst>
        </p:spPr>
      </p:pic>
      <p:sp>
        <p:nvSpPr>
          <p:cNvPr id="105" name="Speech Bubble: Rectangle with Corners Rounded 104">
            <a:extLst>
              <a:ext uri="{FF2B5EF4-FFF2-40B4-BE49-F238E27FC236}">
                <a16:creationId xmlns:a16="http://schemas.microsoft.com/office/drawing/2014/main" id="{69CC3A06-7151-4DCF-95B0-7F73B8DF2A3B}"/>
              </a:ext>
            </a:extLst>
          </p:cNvPr>
          <p:cNvSpPr/>
          <p:nvPr/>
        </p:nvSpPr>
        <p:spPr>
          <a:xfrm>
            <a:off x="336530" y="3571173"/>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prstClr val="white"/>
                </a:solidFill>
                <a:effectLst/>
                <a:uLnTx/>
                <a:uFillTx/>
                <a:latin typeface="Century Gothic" panose="020F0302020204030204"/>
                <a:ea typeface="+mn-ea"/>
                <a:cs typeface="+mn-cs"/>
              </a:rPr>
              <a:t>Möchten</a:t>
            </a: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 Sie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dieses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Weihnachtslied</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6" name="TextBox 105">
            <a:extLst>
              <a:ext uri="{FF2B5EF4-FFF2-40B4-BE49-F238E27FC236}">
                <a16:creationId xmlns:a16="http://schemas.microsoft.com/office/drawing/2014/main" id="{EB5D48E4-3D4C-4B69-926F-0C2154C803BE}"/>
              </a:ext>
            </a:extLst>
          </p:cNvPr>
          <p:cNvSpPr txBox="1"/>
          <p:nvPr/>
        </p:nvSpPr>
        <p:spPr>
          <a:xfrm>
            <a:off x="6901970" y="2772305"/>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107" name="Speech Bubble: Rectangle with Corners Rounded 106">
            <a:extLst>
              <a:ext uri="{FF2B5EF4-FFF2-40B4-BE49-F238E27FC236}">
                <a16:creationId xmlns:a16="http://schemas.microsoft.com/office/drawing/2014/main" id="{677BA55B-CEA8-48FC-AD28-6A89557B6E99}"/>
              </a:ext>
            </a:extLst>
          </p:cNvPr>
          <p:cNvSpPr/>
          <p:nvPr/>
        </p:nvSpPr>
        <p:spPr>
          <a:xfrm>
            <a:off x="7527537" y="3411046"/>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___________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8" name="TextBox 107">
            <a:extLst>
              <a:ext uri="{FF2B5EF4-FFF2-40B4-BE49-F238E27FC236}">
                <a16:creationId xmlns:a16="http://schemas.microsoft.com/office/drawing/2014/main" id="{C4B83577-FA82-4B6C-9C84-3C48FC22E8D4}"/>
              </a:ext>
            </a:extLst>
          </p:cNvPr>
          <p:cNvSpPr txBox="1"/>
          <p:nvPr/>
        </p:nvSpPr>
        <p:spPr>
          <a:xfrm>
            <a:off x="10444728" y="423687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09" name="Speech Bubble: Rectangle with Corners Rounded 108">
            <a:extLst>
              <a:ext uri="{FF2B5EF4-FFF2-40B4-BE49-F238E27FC236}">
                <a16:creationId xmlns:a16="http://schemas.microsoft.com/office/drawing/2014/main" id="{E24D8B5A-3809-4A4F-A3B7-2D2AD2B991B9}"/>
              </a:ext>
            </a:extLst>
          </p:cNvPr>
          <p:cNvSpPr/>
          <p:nvPr/>
        </p:nvSpPr>
        <p:spPr>
          <a:xfrm>
            <a:off x="7415935" y="5028137"/>
            <a:ext cx="3618868" cy="1424659"/>
          </a:xfrm>
          <a:prstGeom prst="wedgeRoundRectCallout">
            <a:avLst>
              <a:gd name="adj1" fmla="val 59110"/>
              <a:gd name="adj2" fmla="val -6979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noProof="0" dirty="0" err="1">
                <a:solidFill>
                  <a:prstClr val="white"/>
                </a:solidFill>
                <a:latin typeface="Century Gothic" panose="020F0302020204030204"/>
              </a:rPr>
              <a:t>Nein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er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langweilig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4" name="Speech Bubble: Rectangle with Corners Rounded 113">
            <a:extLst>
              <a:ext uri="{FF2B5EF4-FFF2-40B4-BE49-F238E27FC236}">
                <a16:creationId xmlns:a16="http://schemas.microsoft.com/office/drawing/2014/main" id="{8F272495-048B-4A38-89E2-2C7743C2A704}"/>
              </a:ext>
            </a:extLst>
          </p:cNvPr>
          <p:cNvSpPr/>
          <p:nvPr/>
        </p:nvSpPr>
        <p:spPr>
          <a:xfrm>
            <a:off x="7539443" y="3404231"/>
            <a:ext cx="2715082" cy="1513507"/>
          </a:xfrm>
          <a:prstGeom prst="wedgeRoundRectCallout">
            <a:avLst>
              <a:gd name="adj1" fmla="val -62789"/>
              <a:gd name="adj2" fmla="val 4240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prstClr val="white"/>
                </a:solidFill>
                <a:effectLst/>
                <a:uLnTx/>
                <a:uFillTx/>
                <a:latin typeface="Century Gothic" panose="020F0302020204030204"/>
                <a:ea typeface="+mn-ea"/>
                <a:cs typeface="+mn-cs"/>
              </a:rPr>
              <a:t>Möchtest</a:t>
            </a:r>
            <a:r>
              <a:rPr kumimoji="0" lang="en-GB" sz="2200" b="1" i="0" u="sng" strike="noStrike" kern="1200" cap="none" spc="0" normalizeH="0" noProof="0" dirty="0">
                <a:ln>
                  <a:noFill/>
                </a:ln>
                <a:solidFill>
                  <a:prstClr val="white"/>
                </a:solidFill>
                <a:effectLst/>
                <a:uLnTx/>
                <a:uFillTx/>
                <a:latin typeface="Century Gothic" panose="020F0302020204030204"/>
                <a:ea typeface="+mn-ea"/>
                <a:cs typeface="+mn-cs"/>
              </a:rPr>
              <a:t> du</a:t>
            </a:r>
            <a:r>
              <a:rPr kumimoji="0" lang="en-GB" sz="2200" b="1" i="0" u="sng"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5" name="Rectangle: Rounded Corners 114">
            <a:extLst>
              <a:ext uri="{FF2B5EF4-FFF2-40B4-BE49-F238E27FC236}">
                <a16:creationId xmlns:a16="http://schemas.microsoft.com/office/drawing/2014/main" id="{9D676F9F-CF35-40AA-8ABF-1D846CF6FD1F}"/>
              </a:ext>
            </a:extLst>
          </p:cNvPr>
          <p:cNvSpPr/>
          <p:nvPr/>
        </p:nvSpPr>
        <p:spPr>
          <a:xfrm>
            <a:off x="9225369" y="1135476"/>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Speech Bubble: Rectangle with Corners Rounded 115">
            <a:extLst>
              <a:ext uri="{FF2B5EF4-FFF2-40B4-BE49-F238E27FC236}">
                <a16:creationId xmlns:a16="http://schemas.microsoft.com/office/drawing/2014/main" id="{A1830377-C4B8-43B4-94E1-8193BC2FD29D}"/>
              </a:ext>
            </a:extLst>
          </p:cNvPr>
          <p:cNvSpPr/>
          <p:nvPr/>
        </p:nvSpPr>
        <p:spPr>
          <a:xfrm>
            <a:off x="4652352" y="4949106"/>
            <a:ext cx="2341677" cy="968578"/>
          </a:xfrm>
          <a:prstGeom prst="wedgeRoundRectCallout">
            <a:avLst>
              <a:gd name="adj1" fmla="val -151853"/>
              <a:gd name="adj2" fmla="val 82991"/>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t>The pronoun needs to match the noun. </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20" name="Speech Bubble: Rectangle with Corners Rounded 119">
            <a:extLst>
              <a:ext uri="{FF2B5EF4-FFF2-40B4-BE49-F238E27FC236}">
                <a16:creationId xmlns:a16="http://schemas.microsoft.com/office/drawing/2014/main" id="{DEA69E13-103D-4297-9F77-B8C4C99F8132}"/>
              </a:ext>
            </a:extLst>
          </p:cNvPr>
          <p:cNvSpPr/>
          <p:nvPr/>
        </p:nvSpPr>
        <p:spPr>
          <a:xfrm>
            <a:off x="7415935" y="5028137"/>
            <a:ext cx="3618868" cy="1424659"/>
          </a:xfrm>
          <a:prstGeom prst="wedgeRoundRectCallout">
            <a:avLst>
              <a:gd name="adj1" fmla="val 59110"/>
              <a:gd name="adj2" fmla="val -6979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noProof="0" dirty="0" err="1">
                <a:solidFill>
                  <a:prstClr val="white"/>
                </a:solidFill>
                <a:latin typeface="Century Gothic" panose="020F0302020204030204"/>
              </a:rPr>
              <a:t>Nein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Laden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langweilig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9671CEFB-4C58-4762-9F4D-382E3B203D36}"/>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4" name="Picture 43" descr="A picture containing text, vector graphics&#10;&#10;Description automatically generated">
            <a:extLst>
              <a:ext uri="{FF2B5EF4-FFF2-40B4-BE49-F238E27FC236}">
                <a16:creationId xmlns:a16="http://schemas.microsoft.com/office/drawing/2014/main" id="{B8150ED8-7CBD-4F17-B54C-C9FFA5FDE9D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pic>
        <p:nvPicPr>
          <p:cNvPr id="45" name="Picture 44">
            <a:extLst>
              <a:ext uri="{FF2B5EF4-FFF2-40B4-BE49-F238E27FC236}">
                <a16:creationId xmlns:a16="http://schemas.microsoft.com/office/drawing/2014/main" id="{2CF7B1D8-E199-4CAF-A64D-2BC7EF19E9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46" name="Picture 45">
            <a:extLst>
              <a:ext uri="{FF2B5EF4-FFF2-40B4-BE49-F238E27FC236}">
                <a16:creationId xmlns:a16="http://schemas.microsoft.com/office/drawing/2014/main" id="{856D4A94-D47E-42F2-92F5-09BACB84DA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4658" y="1230100"/>
            <a:ext cx="785096" cy="859054"/>
          </a:xfrm>
          <a:prstGeom prst="rect">
            <a:avLst/>
          </a:prstGeom>
        </p:spPr>
      </p:pic>
    </p:spTree>
    <p:extLst>
      <p:ext uri="{BB962C8B-B14F-4D97-AF65-F5344CB8AC3E}">
        <p14:creationId xmlns:p14="http://schemas.microsoft.com/office/powerpoint/2010/main" val="407683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P spid="105" grpId="0" animBg="1"/>
      <p:bldP spid="107" grpId="0" animBg="1"/>
      <p:bldP spid="109" grpId="0" animBg="1"/>
      <p:bldP spid="114" grpId="0" animBg="1"/>
      <p:bldP spid="115" grpId="0" animBg="1"/>
      <p:bldP spid="116" grpId="0" animBg="1"/>
      <p:bldP spid="116" grpId="1" animBg="1"/>
      <p:bldP spid="1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364775" cy="983685"/>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55060" y="49980"/>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[2/3]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42854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31862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0467" y="2883002"/>
            <a:ext cx="433574" cy="43357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418516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41698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417735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417210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645" y="4439281"/>
            <a:ext cx="418234" cy="4182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793" y="4317212"/>
            <a:ext cx="508378" cy="529561"/>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4045173"/>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40577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3974" y="4439281"/>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6331" y="4325382"/>
            <a:ext cx="508378" cy="529561"/>
          </a:xfrm>
          <a:prstGeom prst="rect">
            <a:avLst/>
          </a:prstGeom>
        </p:spPr>
      </p:pic>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10F55ADC-3843-4543-BE71-6AEE6F161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7512" y="4268416"/>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5B5223C4-83F9-492F-96F5-408BC7ACBA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6496" y="2681985"/>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EF2F9BE3-3CB4-465B-8AEB-2F4DD351F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172" y="4268415"/>
            <a:ext cx="696525" cy="670241"/>
          </a:xfrm>
          <a:prstGeom prst="rect">
            <a:avLst/>
          </a:prstGeom>
        </p:spPr>
      </p:pic>
      <p:sp>
        <p:nvSpPr>
          <p:cNvPr id="11" name="TextBox 10">
            <a:extLst>
              <a:ext uri="{FF2B5EF4-FFF2-40B4-BE49-F238E27FC236}">
                <a16:creationId xmlns:a16="http://schemas.microsoft.com/office/drawing/2014/main" id="{A94699F7-9DAA-4B1D-BD57-097A05502413}"/>
              </a:ext>
            </a:extLst>
          </p:cNvPr>
          <p:cNvSpPr txBox="1"/>
          <p:nvPr/>
        </p:nvSpPr>
        <p:spPr>
          <a:xfrm>
            <a:off x="336081" y="2065102"/>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3</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dieses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probieren</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2AC0BDC3-7F59-4AF2-87AA-EEB1F7D64E18}"/>
              </a:ext>
            </a:extLst>
          </p:cNvPr>
          <p:cNvSpPr txBox="1"/>
          <p:nvPr/>
        </p:nvSpPr>
        <p:spPr>
          <a:xfrm>
            <a:off x="6461668" y="2065102"/>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4.</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err="1">
                <a:solidFill>
                  <a:srgbClr val="4472C4">
                    <a:lumMod val="50000"/>
                  </a:srgbClr>
                </a:solidFill>
              </a:rPr>
              <a:t>diesen</a:t>
            </a:r>
            <a:r>
              <a:rPr lang="en-GB" sz="2400" i="1" dirty="0">
                <a:solidFill>
                  <a:srgbClr val="4472C4">
                    <a:lumMod val="50000"/>
                  </a:srgbClr>
                </a:solidFill>
              </a:rPr>
              <a:t> </a:t>
            </a:r>
            <a:r>
              <a:rPr lang="en-GB" sz="2400" i="1" dirty="0" err="1">
                <a:solidFill>
                  <a:srgbClr val="4472C4">
                    <a:lumMod val="50000"/>
                  </a:srgbClr>
                </a:solidFill>
              </a:rPr>
              <a:t>Punsch</a:t>
            </a:r>
            <a:r>
              <a:rPr lang="en-GB" sz="2400" i="1" dirty="0">
                <a:solidFill>
                  <a:srgbClr val="4472C4">
                    <a:lumMod val="50000"/>
                  </a:srgbClr>
                </a:solidFill>
              </a:rPr>
              <a:t> </a:t>
            </a:r>
            <a:r>
              <a:rPr lang="en-GB" sz="2400" i="1" dirty="0" err="1">
                <a:solidFill>
                  <a:srgbClr val="4472C4">
                    <a:lumMod val="50000"/>
                  </a:srgbClr>
                </a:solidFill>
              </a:rPr>
              <a:t>trinken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83BD56E0-29A8-4478-9D70-3EFC37C23DE0}"/>
              </a:ext>
            </a:extLst>
          </p:cNvPr>
          <p:cNvSpPr txBox="1"/>
          <p:nvPr/>
        </p:nvSpPr>
        <p:spPr>
          <a:xfrm>
            <a:off x="387193" y="3503620"/>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err="1">
                <a:solidFill>
                  <a:srgbClr val="4472C4">
                    <a:lumMod val="50000"/>
                  </a:srgbClr>
                </a:solidFill>
              </a:rPr>
              <a:t>diesen</a:t>
            </a:r>
            <a:r>
              <a:rPr lang="en-GB" sz="2400" i="1" dirty="0">
                <a:solidFill>
                  <a:srgbClr val="4472C4">
                    <a:lumMod val="50000"/>
                  </a:srgbClr>
                </a:solidFill>
              </a:rPr>
              <a:t> Kuchen </a:t>
            </a:r>
            <a:r>
              <a:rPr lang="en-GB" sz="2400" i="1" dirty="0" err="1">
                <a:solidFill>
                  <a:srgbClr val="4472C4">
                    <a:lumMod val="50000"/>
                  </a:srgbClr>
                </a:solidFill>
              </a:rPr>
              <a:t>genießen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37DD74F0-C338-49D5-96F7-0188D7064B22}"/>
              </a:ext>
            </a:extLst>
          </p:cNvPr>
          <p:cNvSpPr txBox="1"/>
          <p:nvPr/>
        </p:nvSpPr>
        <p:spPr>
          <a:xfrm>
            <a:off x="6074475" y="3516069"/>
            <a:ext cx="5964017"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6</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Weihnachtsge</a:t>
            </a:r>
            <a:r>
              <a:rPr lang="en-GB" sz="2400" i="1" dirty="0" err="1">
                <a:solidFill>
                  <a:srgbClr val="4472C4">
                    <a:lumMod val="50000"/>
                  </a:srgbClr>
                </a:solidFill>
                <a:latin typeface="Century Gothic" panose="020F0302020204030204"/>
              </a:rPr>
              <a:t>schenk</a:t>
            </a:r>
            <a:r>
              <a:rPr lang="en-GB" sz="2400" i="1" dirty="0">
                <a:solidFill>
                  <a:srgbClr val="4472C4">
                    <a:lumMod val="50000"/>
                  </a:srgbClr>
                </a:solidFill>
                <a:latin typeface="Century Gothic" panose="020F0302020204030204"/>
              </a:rPr>
              <a:t> </a:t>
            </a:r>
            <a:r>
              <a:rPr lang="en-GB" sz="2400" i="1" dirty="0" err="1">
                <a:solidFill>
                  <a:srgbClr val="4472C4">
                    <a:lumMod val="50000"/>
                  </a:srgbClr>
                </a:solidFill>
                <a:latin typeface="Century Gothic" panose="020F0302020204030204"/>
              </a:rPr>
              <a:t>auswählen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DAF2431-D899-4711-91C0-46AA341CCAF9}"/>
              </a:ext>
            </a:extLst>
          </p:cNvPr>
          <p:cNvSpPr txBox="1"/>
          <p:nvPr/>
        </p:nvSpPr>
        <p:spPr>
          <a:xfrm>
            <a:off x="6315743" y="5044880"/>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8</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schmücken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999" y="2687208"/>
            <a:ext cx="1230624" cy="683253"/>
          </a:xfrm>
          <a:prstGeom prst="rect">
            <a:avLst/>
          </a:prstGeom>
        </p:spPr>
      </p:pic>
      <p:pic>
        <p:nvPicPr>
          <p:cNvPr id="73" name="Picture 72">
            <a:extLst>
              <a:ext uri="{FF2B5EF4-FFF2-40B4-BE49-F238E27FC236}">
                <a16:creationId xmlns:a16="http://schemas.microsoft.com/office/drawing/2014/main" id="{838BC2E0-A534-439D-AEA5-D1232FCF7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2089" y="2640870"/>
            <a:ext cx="1230624" cy="683253"/>
          </a:xfrm>
          <a:prstGeom prst="rect">
            <a:avLst/>
          </a:prstGeom>
        </p:spPr>
      </p:pic>
      <p:sp>
        <p:nvSpPr>
          <p:cNvPr id="102" name="TextBox 101">
            <a:extLst>
              <a:ext uri="{FF2B5EF4-FFF2-40B4-BE49-F238E27FC236}">
                <a16:creationId xmlns:a16="http://schemas.microsoft.com/office/drawing/2014/main" id="{A4FFE8D5-52AC-47E0-B326-0ED40F26A4E6}"/>
              </a:ext>
            </a:extLst>
          </p:cNvPr>
          <p:cNvSpPr txBox="1"/>
          <p:nvPr/>
        </p:nvSpPr>
        <p:spPr>
          <a:xfrm>
            <a:off x="602810" y="5124109"/>
            <a:ext cx="5730332" cy="461665"/>
          </a:xfrm>
          <a:prstGeom prst="rect">
            <a:avLst/>
          </a:prstGeom>
          <a:noFill/>
        </p:spPr>
        <p:txBody>
          <a:bodyPr wrap="square" rtlCol="0">
            <a:spAutoFit/>
          </a:bodyPr>
          <a:lstStyle/>
          <a:p>
            <a:pPr lvl="0" algn="ctr"/>
            <a:r>
              <a:rPr lang="en-GB" sz="2400" dirty="0">
                <a:solidFill>
                  <a:srgbClr val="4472C4">
                    <a:lumMod val="50000"/>
                  </a:srgbClr>
                </a:solidFill>
                <a:latin typeface="Century Gothic" panose="020F0302020204030204"/>
              </a:rPr>
              <a:t>7</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Stadtteil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entdecken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Speech Bubble: Rectangle with Corners Rounded 102">
            <a:extLst>
              <a:ext uri="{FF2B5EF4-FFF2-40B4-BE49-F238E27FC236}">
                <a16:creationId xmlns:a16="http://schemas.microsoft.com/office/drawing/2014/main" id="{E6C3A160-50B6-4F38-A946-70BC1864EA90}"/>
              </a:ext>
            </a:extLst>
          </p:cNvPr>
          <p:cNvSpPr/>
          <p:nvPr/>
        </p:nvSpPr>
        <p:spPr>
          <a:xfrm>
            <a:off x="7866333" y="5457597"/>
            <a:ext cx="4122247"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decorate the Christmas tree </a:t>
            </a:r>
            <a:r>
              <a:rPr lang="en-GB" sz="2000" dirty="0">
                <a:solidFill>
                  <a:schemeClr val="bg1"/>
                </a:solidFill>
              </a:rPr>
              <a:t>–</a:t>
            </a:r>
            <a:r>
              <a:rPr lang="en-GB" sz="2000" dirty="0"/>
              <a:t> den </a:t>
            </a:r>
            <a:r>
              <a:rPr lang="en-GB" sz="2000" dirty="0" err="1"/>
              <a:t>Weihnachtsbaum</a:t>
            </a:r>
            <a:r>
              <a:rPr lang="en-GB" sz="2000" dirty="0"/>
              <a:t> </a:t>
            </a:r>
            <a:r>
              <a:rPr lang="en-GB" sz="2000" dirty="0" err="1"/>
              <a:t>schmücken</a:t>
            </a:r>
            <a:endParaRPr lang="en-GB" sz="2000" dirty="0"/>
          </a:p>
        </p:txBody>
      </p:sp>
      <p:sp>
        <p:nvSpPr>
          <p:cNvPr id="12" name="Rectangle: Rounded Corners 11">
            <a:extLst>
              <a:ext uri="{FF2B5EF4-FFF2-40B4-BE49-F238E27FC236}">
                <a16:creationId xmlns:a16="http://schemas.microsoft.com/office/drawing/2014/main" id="{527CE2D5-5029-480B-8699-8FF78A84416C}"/>
              </a:ext>
            </a:extLst>
          </p:cNvPr>
          <p:cNvSpPr/>
          <p:nvPr/>
        </p:nvSpPr>
        <p:spPr>
          <a:xfrm>
            <a:off x="1205813"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lecker</a:t>
            </a:r>
            <a:endParaRPr lang="en-GB" dirty="0">
              <a:solidFill>
                <a:srgbClr val="115076"/>
              </a:solidFill>
            </a:endParaRPr>
          </a:p>
        </p:txBody>
      </p:sp>
      <p:sp>
        <p:nvSpPr>
          <p:cNvPr id="104" name="Rectangle: Rounded Corners 103">
            <a:extLst>
              <a:ext uri="{FF2B5EF4-FFF2-40B4-BE49-F238E27FC236}">
                <a16:creationId xmlns:a16="http://schemas.microsoft.com/office/drawing/2014/main" id="{971A3D8E-7C4C-4667-9C07-48E836D44216}"/>
              </a:ext>
            </a:extLst>
          </p:cNvPr>
          <p:cNvSpPr/>
          <p:nvPr/>
        </p:nvSpPr>
        <p:spPr>
          <a:xfrm>
            <a:off x="2436437"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teuer</a:t>
            </a:r>
            <a:endParaRPr lang="en-GB" dirty="0">
              <a:solidFill>
                <a:srgbClr val="115076"/>
              </a:solidFill>
            </a:endParaRPr>
          </a:p>
        </p:txBody>
      </p:sp>
      <p:sp>
        <p:nvSpPr>
          <p:cNvPr id="105" name="Rectangle: Rounded Corners 104">
            <a:extLst>
              <a:ext uri="{FF2B5EF4-FFF2-40B4-BE49-F238E27FC236}">
                <a16:creationId xmlns:a16="http://schemas.microsoft.com/office/drawing/2014/main" id="{40966132-03E8-47F7-8167-9CBB200657BE}"/>
              </a:ext>
            </a:extLst>
          </p:cNvPr>
          <p:cNvSpPr/>
          <p:nvPr/>
        </p:nvSpPr>
        <p:spPr>
          <a:xfrm>
            <a:off x="3657610"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günstig</a:t>
            </a:r>
            <a:endParaRPr lang="en-GB" dirty="0">
              <a:solidFill>
                <a:srgbClr val="115076"/>
              </a:solidFill>
            </a:endParaRPr>
          </a:p>
        </p:txBody>
      </p:sp>
      <p:sp>
        <p:nvSpPr>
          <p:cNvPr id="106" name="Rectangle: Rounded Corners 105">
            <a:extLst>
              <a:ext uri="{FF2B5EF4-FFF2-40B4-BE49-F238E27FC236}">
                <a16:creationId xmlns:a16="http://schemas.microsoft.com/office/drawing/2014/main" id="{1D1E7FBC-ED75-4AAD-AA35-5B07B083C0B8}"/>
              </a:ext>
            </a:extLst>
          </p:cNvPr>
          <p:cNvSpPr/>
          <p:nvPr/>
        </p:nvSpPr>
        <p:spPr>
          <a:xfrm>
            <a:off x="4821720" y="5794725"/>
            <a:ext cx="1606022"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traditionell</a:t>
            </a:r>
            <a:endParaRPr lang="en-GB" dirty="0">
              <a:solidFill>
                <a:srgbClr val="115076"/>
              </a:solidFill>
            </a:endParaRPr>
          </a:p>
        </p:txBody>
      </p:sp>
      <p:sp>
        <p:nvSpPr>
          <p:cNvPr id="107" name="Rectangle: Rounded Corners 106">
            <a:extLst>
              <a:ext uri="{FF2B5EF4-FFF2-40B4-BE49-F238E27FC236}">
                <a16:creationId xmlns:a16="http://schemas.microsoft.com/office/drawing/2014/main" id="{D4C30DA1-05CB-475E-B7C5-E21BA0A7810E}"/>
              </a:ext>
            </a:extLst>
          </p:cNvPr>
          <p:cNvSpPr/>
          <p:nvPr/>
        </p:nvSpPr>
        <p:spPr>
          <a:xfrm>
            <a:off x="6501754" y="5802709"/>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schön</a:t>
            </a:r>
            <a:endParaRPr lang="en-GB" dirty="0">
              <a:solidFill>
                <a:srgbClr val="115076"/>
              </a:solidFill>
            </a:endParaRPr>
          </a:p>
        </p:txBody>
      </p:sp>
      <p:sp>
        <p:nvSpPr>
          <p:cNvPr id="108" name="Rectangle: Rounded Corners 107">
            <a:extLst>
              <a:ext uri="{FF2B5EF4-FFF2-40B4-BE49-F238E27FC236}">
                <a16:creationId xmlns:a16="http://schemas.microsoft.com/office/drawing/2014/main" id="{D9C93B30-4B8F-4C6C-B40D-7B0BC2064749}"/>
              </a:ext>
            </a:extLst>
          </p:cNvPr>
          <p:cNvSpPr/>
          <p:nvPr/>
        </p:nvSpPr>
        <p:spPr>
          <a:xfrm>
            <a:off x="27239"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hässlich</a:t>
            </a:r>
            <a:endParaRPr lang="en-GB" dirty="0">
              <a:solidFill>
                <a:srgbClr val="115076"/>
              </a:solidFill>
            </a:endParaRPr>
          </a:p>
        </p:txBody>
      </p:sp>
      <p:pic>
        <p:nvPicPr>
          <p:cNvPr id="96" name="Picture 2" descr="Bratwurst, Sandwich, Sausage, Food, Mustard, German">
            <a:extLst>
              <a:ext uri="{FF2B5EF4-FFF2-40B4-BE49-F238E27FC236}">
                <a16:creationId xmlns:a16="http://schemas.microsoft.com/office/drawing/2014/main" id="{8C433AE2-6CA6-4DC4-87BA-749F9BD5CF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669" y="1361671"/>
            <a:ext cx="935336" cy="46766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Bratwurst, Sandwich, Sausage, Food, Mustard, German">
            <a:extLst>
              <a:ext uri="{FF2B5EF4-FFF2-40B4-BE49-F238E27FC236}">
                <a16:creationId xmlns:a16="http://schemas.microsoft.com/office/drawing/2014/main" id="{3DA87ECD-8E17-4C18-A1D8-4C49125C8E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8565" y="1349077"/>
            <a:ext cx="935336" cy="467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ke, Torte, Birthday, Dessert, Food, Sweet, Cherries">
            <a:extLst>
              <a:ext uri="{FF2B5EF4-FFF2-40B4-BE49-F238E27FC236}">
                <a16:creationId xmlns:a16="http://schemas.microsoft.com/office/drawing/2014/main" id="{DF349A64-CD57-45F1-B6B1-379406C8AF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26" y="2841950"/>
            <a:ext cx="806631" cy="56380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Cake, Torte, Birthday, Dessert, Food, Sweet, Cherries">
            <a:extLst>
              <a:ext uri="{FF2B5EF4-FFF2-40B4-BE49-F238E27FC236}">
                <a16:creationId xmlns:a16="http://schemas.microsoft.com/office/drawing/2014/main" id="{A92477E5-4F63-47E9-ACA3-4A50797F56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3837" y="2769584"/>
            <a:ext cx="806631" cy="56380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descr="A close up of a logo&#10;&#10;Description automatically generated">
            <a:extLst>
              <a:ext uri="{FF2B5EF4-FFF2-40B4-BE49-F238E27FC236}">
                <a16:creationId xmlns:a16="http://schemas.microsoft.com/office/drawing/2014/main" id="{16F8211E-1A95-48C0-A47E-13B465CD4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876" y="2689078"/>
            <a:ext cx="696525" cy="670241"/>
          </a:xfrm>
          <a:prstGeom prst="rect">
            <a:avLst/>
          </a:prstGeom>
        </p:spPr>
      </p:pic>
      <p:pic>
        <p:nvPicPr>
          <p:cNvPr id="1030" name="Picture 6" descr="Christmas Tree, Plant, Decorated, Decoration, Ornaments">
            <a:extLst>
              <a:ext uri="{FF2B5EF4-FFF2-40B4-BE49-F238E27FC236}">
                <a16:creationId xmlns:a16="http://schemas.microsoft.com/office/drawing/2014/main" id="{D6FDCC90-BD11-41AA-8744-D85D3A5523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4049" y="4257926"/>
            <a:ext cx="564035" cy="69183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hristmas Tree, Plant, Decorated, Decoration, Ornaments">
            <a:extLst>
              <a:ext uri="{FF2B5EF4-FFF2-40B4-BE49-F238E27FC236}">
                <a16:creationId xmlns:a16="http://schemas.microsoft.com/office/drawing/2014/main" id="{4431F2BA-1038-4320-A274-C1B6893210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20080" y="4248908"/>
            <a:ext cx="564035" cy="6918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p, Beverage, Drinking, Punch, Red, Glass, Fruit">
            <a:extLst>
              <a:ext uri="{FF2B5EF4-FFF2-40B4-BE49-F238E27FC236}">
                <a16:creationId xmlns:a16="http://schemas.microsoft.com/office/drawing/2014/main" id="{6A8F1551-3122-4B0B-A430-A4F43E6E79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4049" y="1258221"/>
            <a:ext cx="425452" cy="66883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Cup, Beverage, Drinking, Punch, Red, Glass, Fruit">
            <a:extLst>
              <a:ext uri="{FF2B5EF4-FFF2-40B4-BE49-F238E27FC236}">
                <a16:creationId xmlns:a16="http://schemas.microsoft.com/office/drawing/2014/main" id="{C245824A-6607-4455-90F2-F42A4214DC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29879" y="1254169"/>
            <a:ext cx="425452" cy="6688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msterdam, Netherlands, Houses, Street, Architecture">
            <a:extLst>
              <a:ext uri="{FF2B5EF4-FFF2-40B4-BE49-F238E27FC236}">
                <a16:creationId xmlns:a16="http://schemas.microsoft.com/office/drawing/2014/main" id="{F94A3FC6-68B3-484F-8851-EC7013B7CC7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8893" y="4313458"/>
            <a:ext cx="939135" cy="53706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2" descr="Amsterdam, Netherlands, Houses, Street, Architecture">
            <a:extLst>
              <a:ext uri="{FF2B5EF4-FFF2-40B4-BE49-F238E27FC236}">
                <a16:creationId xmlns:a16="http://schemas.microsoft.com/office/drawing/2014/main" id="{2D10CD38-E447-4E25-8889-6195D6FDB4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65344" y="4297752"/>
            <a:ext cx="939135" cy="537068"/>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C9F2EE62-8FC3-407F-BD8D-EC2C0C743EA1}"/>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9" name="Picture 78" descr="A picture containing text, vector graphics&#10;&#10;Description automatically generated">
            <a:extLst>
              <a:ext uri="{FF2B5EF4-FFF2-40B4-BE49-F238E27FC236}">
                <a16:creationId xmlns:a16="http://schemas.microsoft.com/office/drawing/2014/main" id="{037F6057-6E53-4953-B48D-13EEF859A06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pic>
        <p:nvPicPr>
          <p:cNvPr id="89" name="Picture 88">
            <a:extLst>
              <a:ext uri="{FF2B5EF4-FFF2-40B4-BE49-F238E27FC236}">
                <a16:creationId xmlns:a16="http://schemas.microsoft.com/office/drawing/2014/main" id="{9C2A6ECD-1EB6-406B-A9EC-50E27B545E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99" name="Picture 98">
            <a:extLst>
              <a:ext uri="{FF2B5EF4-FFF2-40B4-BE49-F238E27FC236}">
                <a16:creationId xmlns:a16="http://schemas.microsoft.com/office/drawing/2014/main" id="{64A4DD85-4961-4223-93B4-B6C5237FB6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801" y="2717863"/>
            <a:ext cx="785096" cy="859054"/>
          </a:xfrm>
          <a:prstGeom prst="rect">
            <a:avLst/>
          </a:prstGeom>
        </p:spPr>
      </p:pic>
      <p:pic>
        <p:nvPicPr>
          <p:cNvPr id="100" name="Picture 99">
            <a:extLst>
              <a:ext uri="{FF2B5EF4-FFF2-40B4-BE49-F238E27FC236}">
                <a16:creationId xmlns:a16="http://schemas.microsoft.com/office/drawing/2014/main" id="{CCA39CCE-0C01-4DF8-B118-201FCC3CDE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3402" y="4241538"/>
            <a:ext cx="785096" cy="859054"/>
          </a:xfrm>
          <a:prstGeom prst="rect">
            <a:avLst/>
          </a:prstGeom>
        </p:spPr>
      </p:pic>
      <p:pic>
        <p:nvPicPr>
          <p:cNvPr id="125" name="Picture 124">
            <a:extLst>
              <a:ext uri="{FF2B5EF4-FFF2-40B4-BE49-F238E27FC236}">
                <a16:creationId xmlns:a16="http://schemas.microsoft.com/office/drawing/2014/main" id="{F58523F2-8A1A-4F70-AFBB-657E56C68C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63729" y="1180761"/>
            <a:ext cx="785096" cy="859054"/>
          </a:xfrm>
          <a:prstGeom prst="rect">
            <a:avLst/>
          </a:prstGeom>
        </p:spPr>
      </p:pic>
      <p:pic>
        <p:nvPicPr>
          <p:cNvPr id="127" name="Picture 126">
            <a:extLst>
              <a:ext uri="{FF2B5EF4-FFF2-40B4-BE49-F238E27FC236}">
                <a16:creationId xmlns:a16="http://schemas.microsoft.com/office/drawing/2014/main" id="{800B139B-2818-4C04-9561-C4CA7F824F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81988" y="2653001"/>
            <a:ext cx="785096" cy="859054"/>
          </a:xfrm>
          <a:prstGeom prst="rect">
            <a:avLst/>
          </a:prstGeom>
        </p:spPr>
      </p:pic>
      <p:pic>
        <p:nvPicPr>
          <p:cNvPr id="128" name="Picture 127">
            <a:extLst>
              <a:ext uri="{FF2B5EF4-FFF2-40B4-BE49-F238E27FC236}">
                <a16:creationId xmlns:a16="http://schemas.microsoft.com/office/drawing/2014/main" id="{893B4335-8D00-460A-84EB-A8DAE5A0B3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2920" y="4288900"/>
            <a:ext cx="785096" cy="859054"/>
          </a:xfrm>
          <a:prstGeom prst="rect">
            <a:avLst/>
          </a:prstGeom>
        </p:spPr>
      </p:pic>
    </p:spTree>
    <p:extLst>
      <p:ext uri="{BB962C8B-B14F-4D97-AF65-F5344CB8AC3E}">
        <p14:creationId xmlns:p14="http://schemas.microsoft.com/office/powerpoint/2010/main" val="1447231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Rounded Corners 103">
            <a:extLst>
              <a:ext uri="{FF2B5EF4-FFF2-40B4-BE49-F238E27FC236}">
                <a16:creationId xmlns:a16="http://schemas.microsoft.com/office/drawing/2014/main" id="{DF3F85D5-94BA-40F8-91A2-D6B2033239F4}"/>
              </a:ext>
            </a:extLst>
          </p:cNvPr>
          <p:cNvSpPr/>
          <p:nvPr/>
        </p:nvSpPr>
        <p:spPr>
          <a:xfrm>
            <a:off x="435721" y="108196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46793" y="1097686"/>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170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1175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43780" cy="972029"/>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11990" y="104064"/>
            <a:ext cx="4896853" cy="707849"/>
          </a:xfrm>
        </p:spPr>
        <p:txBody>
          <a:bodyPr>
            <a:noAutofit/>
          </a:bodyPr>
          <a:lstStyle/>
          <a:p>
            <a:r>
              <a:rPr lang="en-GB" sz="2800" b="1" dirty="0">
                <a:solidFill>
                  <a:schemeClr val="bg1"/>
                </a:solidFill>
              </a:rPr>
              <a:t>Auf </a:t>
            </a:r>
            <a:r>
              <a:rPr lang="en-GB" sz="2800" b="1" dirty="0" err="1">
                <a:solidFill>
                  <a:schemeClr val="bg1"/>
                </a:solidFill>
              </a:rPr>
              <a:t>dem</a:t>
            </a:r>
            <a:r>
              <a:rPr lang="en-GB" sz="2800" b="1" dirty="0">
                <a:solidFill>
                  <a:schemeClr val="bg1"/>
                </a:solidFill>
              </a:rPr>
              <a:t> </a:t>
            </a:r>
            <a:r>
              <a:rPr lang="en-GB" sz="2800" b="1" dirty="0" err="1">
                <a:solidFill>
                  <a:schemeClr val="bg1"/>
                </a:solidFill>
              </a:rPr>
              <a:t>Weihnachtsmarkt</a:t>
            </a:r>
            <a:r>
              <a:rPr lang="en-GB" sz="2800" b="1" dirty="0">
                <a:solidFill>
                  <a:schemeClr val="bg1"/>
                </a:solidFill>
              </a:rPr>
              <a:t> [3/3]</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887" y="127969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1302398"/>
            <a:ext cx="508378" cy="529561"/>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98483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99743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37495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26503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067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532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286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761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339" y="280907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500" y="2823930"/>
            <a:ext cx="508378" cy="529561"/>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56795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8056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2570" y="277349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301" y="2797770"/>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6715" y="416205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8950" y="414670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9128" y="4154250"/>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50140" y="414899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780" y="4290922"/>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179" y="4294104"/>
            <a:ext cx="508378" cy="529561"/>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7054" y="4022065"/>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7821" y="4034674"/>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5360" y="4416173"/>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717" y="4302274"/>
            <a:ext cx="508378" cy="529561"/>
          </a:xfrm>
          <a:prstGeom prst="rect">
            <a:avLst/>
          </a:prstGeom>
        </p:spPr>
      </p:pic>
      <p:pic>
        <p:nvPicPr>
          <p:cNvPr id="67" name="Picture 66" descr="A close up of a logo&#10;&#10;Description automatically generated">
            <a:extLst>
              <a:ext uri="{FF2B5EF4-FFF2-40B4-BE49-F238E27FC236}">
                <a16:creationId xmlns:a16="http://schemas.microsoft.com/office/drawing/2014/main" id="{18238204-D426-4855-A2AE-1E8C57126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18652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42CAEC9F-F975-43DC-A9FE-079E9A7BE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445" y="271718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85721ACF-D067-46F1-8384-66C74BACD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566" y="424530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E0D27812-1580-4BB3-A259-C47670EBC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947" y="1252554"/>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795D637D-875A-41BB-BA3F-EEA245404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940" y="2716858"/>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85FAD1A3-CC16-49C6-9CC7-9E42154B9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784" y="4284513"/>
            <a:ext cx="696525" cy="670241"/>
          </a:xfrm>
          <a:prstGeom prst="rect">
            <a:avLst/>
          </a:prstGeom>
        </p:spPr>
      </p:pic>
      <p:sp>
        <p:nvSpPr>
          <p:cNvPr id="93" name="TextBox 92">
            <a:extLst>
              <a:ext uri="{FF2B5EF4-FFF2-40B4-BE49-F238E27FC236}">
                <a16:creationId xmlns:a16="http://schemas.microsoft.com/office/drawing/2014/main" id="{94B6776B-C107-4C50-A7D6-A1D2DDA2334E}"/>
              </a:ext>
            </a:extLst>
          </p:cNvPr>
          <p:cNvSpPr txBox="1"/>
          <p:nvPr/>
        </p:nvSpPr>
        <p:spPr>
          <a:xfrm>
            <a:off x="365668" y="2037806"/>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9</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watch the</a:t>
            </a:r>
            <a:r>
              <a:rPr kumimoji="0" lang="en-GB"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tourists</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8FD13FC1-F9DE-4F63-A2B1-B4CFDCC6BDC9}"/>
              </a:ext>
            </a:extLst>
          </p:cNvPr>
          <p:cNvSpPr txBox="1"/>
          <p:nvPr/>
        </p:nvSpPr>
        <p:spPr>
          <a:xfrm>
            <a:off x="6480074" y="2011822"/>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10</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 these scientists</a:t>
            </a:r>
          </a:p>
        </p:txBody>
      </p:sp>
      <p:sp>
        <p:nvSpPr>
          <p:cNvPr id="95" name="TextBox 94">
            <a:extLst>
              <a:ext uri="{FF2B5EF4-FFF2-40B4-BE49-F238E27FC236}">
                <a16:creationId xmlns:a16="http://schemas.microsoft.com/office/drawing/2014/main" id="{F240B171-7B00-47D8-BE61-FDD5D46F74FC}"/>
              </a:ext>
            </a:extLst>
          </p:cNvPr>
          <p:cNvSpPr txBox="1"/>
          <p:nvPr/>
        </p:nvSpPr>
        <p:spPr>
          <a:xfrm>
            <a:off x="387193" y="3542257"/>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11</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study at this</a:t>
            </a:r>
            <a:r>
              <a:rPr kumimoji="0" lang="en-GB"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university</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1C5A1A67-BB89-4772-BB76-4942DF5ACEFD}"/>
              </a:ext>
            </a:extLst>
          </p:cNvPr>
          <p:cNvSpPr txBox="1"/>
          <p:nvPr/>
        </p:nvSpPr>
        <p:spPr>
          <a:xfrm>
            <a:off x="6308160" y="3554706"/>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12</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get out of the way*</a:t>
            </a:r>
          </a:p>
        </p:txBody>
      </p:sp>
      <p:sp>
        <p:nvSpPr>
          <p:cNvPr id="97" name="TextBox 96">
            <a:extLst>
              <a:ext uri="{FF2B5EF4-FFF2-40B4-BE49-F238E27FC236}">
                <a16:creationId xmlns:a16="http://schemas.microsoft.com/office/drawing/2014/main" id="{D3611191-A28C-466C-BF0A-DBBD6EB07433}"/>
              </a:ext>
            </a:extLst>
          </p:cNvPr>
          <p:cNvSpPr txBox="1"/>
          <p:nvPr/>
        </p:nvSpPr>
        <p:spPr>
          <a:xfrm>
            <a:off x="394776" y="5032431"/>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13</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bake</a:t>
            </a:r>
            <a:r>
              <a:rPr kumimoji="0" lang="en-GB"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cake</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3448B7CB-DCBB-4029-871C-9F4B224DAC3A}"/>
              </a:ext>
            </a:extLst>
          </p:cNvPr>
          <p:cNvSpPr txBox="1"/>
          <p:nvPr/>
        </p:nvSpPr>
        <p:spPr>
          <a:xfrm>
            <a:off x="6315743" y="5044880"/>
            <a:ext cx="57303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14</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sell Lebkuchen</a:t>
            </a:r>
          </a:p>
        </p:txBody>
      </p:sp>
      <p:sp>
        <p:nvSpPr>
          <p:cNvPr id="105" name="Speech Bubble: Rectangle with Corners Rounded 104">
            <a:extLst>
              <a:ext uri="{FF2B5EF4-FFF2-40B4-BE49-F238E27FC236}">
                <a16:creationId xmlns:a16="http://schemas.microsoft.com/office/drawing/2014/main" id="{CDF33321-131D-4568-9759-CA51A80762DD}"/>
              </a:ext>
            </a:extLst>
          </p:cNvPr>
          <p:cNvSpPr/>
          <p:nvPr/>
        </p:nvSpPr>
        <p:spPr>
          <a:xfrm>
            <a:off x="8896984" y="5457597"/>
            <a:ext cx="3091596"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an die </a:t>
            </a:r>
            <a:r>
              <a:rPr lang="en-GB" sz="2000" dirty="0" err="1"/>
              <a:t>Seite</a:t>
            </a:r>
            <a:r>
              <a:rPr lang="en-GB" sz="2000" dirty="0"/>
              <a:t> </a:t>
            </a:r>
            <a:r>
              <a:rPr lang="en-GB" sz="2000" dirty="0" err="1"/>
              <a:t>gehen</a:t>
            </a:r>
            <a:r>
              <a:rPr lang="en-GB" sz="2000" dirty="0"/>
              <a:t> </a:t>
            </a:r>
            <a:r>
              <a:rPr lang="en-GB" sz="2000" dirty="0">
                <a:solidFill>
                  <a:schemeClr val="bg1"/>
                </a:solidFill>
              </a:rPr>
              <a:t>–</a:t>
            </a:r>
            <a:r>
              <a:rPr lang="en-GB" sz="2000" dirty="0"/>
              <a:t> get out of the way</a:t>
            </a:r>
          </a:p>
        </p:txBody>
      </p:sp>
      <p:sp>
        <p:nvSpPr>
          <p:cNvPr id="106" name="Rectangle: Rounded Corners 105">
            <a:extLst>
              <a:ext uri="{FF2B5EF4-FFF2-40B4-BE49-F238E27FC236}">
                <a16:creationId xmlns:a16="http://schemas.microsoft.com/office/drawing/2014/main" id="{634415B7-382D-43AE-B558-B94753F94E78}"/>
              </a:ext>
            </a:extLst>
          </p:cNvPr>
          <p:cNvSpPr/>
          <p:nvPr/>
        </p:nvSpPr>
        <p:spPr>
          <a:xfrm>
            <a:off x="1205813" y="5759798"/>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lecker</a:t>
            </a:r>
            <a:endParaRPr lang="en-GB" dirty="0">
              <a:solidFill>
                <a:srgbClr val="115076"/>
              </a:solidFill>
            </a:endParaRPr>
          </a:p>
        </p:txBody>
      </p:sp>
      <p:sp>
        <p:nvSpPr>
          <p:cNvPr id="107" name="Rectangle: Rounded Corners 106">
            <a:extLst>
              <a:ext uri="{FF2B5EF4-FFF2-40B4-BE49-F238E27FC236}">
                <a16:creationId xmlns:a16="http://schemas.microsoft.com/office/drawing/2014/main" id="{7C7D5BB4-6287-493A-8A70-16821766E62E}"/>
              </a:ext>
            </a:extLst>
          </p:cNvPr>
          <p:cNvSpPr/>
          <p:nvPr/>
        </p:nvSpPr>
        <p:spPr>
          <a:xfrm>
            <a:off x="2436437"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teuer</a:t>
            </a:r>
            <a:endParaRPr lang="en-GB" dirty="0">
              <a:solidFill>
                <a:srgbClr val="115076"/>
              </a:solidFill>
            </a:endParaRPr>
          </a:p>
        </p:txBody>
      </p:sp>
      <p:sp>
        <p:nvSpPr>
          <p:cNvPr id="108" name="Rectangle: Rounded Corners 107">
            <a:extLst>
              <a:ext uri="{FF2B5EF4-FFF2-40B4-BE49-F238E27FC236}">
                <a16:creationId xmlns:a16="http://schemas.microsoft.com/office/drawing/2014/main" id="{5EA5D4D3-ABCA-493E-8E3C-DD7D3DBF4DD9}"/>
              </a:ext>
            </a:extLst>
          </p:cNvPr>
          <p:cNvSpPr/>
          <p:nvPr/>
        </p:nvSpPr>
        <p:spPr>
          <a:xfrm>
            <a:off x="3657610" y="5766890"/>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günstig</a:t>
            </a:r>
            <a:endParaRPr lang="en-GB" dirty="0">
              <a:solidFill>
                <a:srgbClr val="115076"/>
              </a:solidFill>
            </a:endParaRPr>
          </a:p>
        </p:txBody>
      </p:sp>
      <p:sp>
        <p:nvSpPr>
          <p:cNvPr id="109" name="Rectangle: Rounded Corners 108">
            <a:extLst>
              <a:ext uri="{FF2B5EF4-FFF2-40B4-BE49-F238E27FC236}">
                <a16:creationId xmlns:a16="http://schemas.microsoft.com/office/drawing/2014/main" id="{BE2BE069-F1DC-482F-A094-7075F9408240}"/>
              </a:ext>
            </a:extLst>
          </p:cNvPr>
          <p:cNvSpPr/>
          <p:nvPr/>
        </p:nvSpPr>
        <p:spPr>
          <a:xfrm>
            <a:off x="4821720" y="5794725"/>
            <a:ext cx="1606022"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traditionell</a:t>
            </a:r>
            <a:endParaRPr lang="en-GB" dirty="0">
              <a:solidFill>
                <a:srgbClr val="115076"/>
              </a:solidFill>
            </a:endParaRPr>
          </a:p>
        </p:txBody>
      </p:sp>
      <p:sp>
        <p:nvSpPr>
          <p:cNvPr id="114" name="Rectangle: Rounded Corners 113">
            <a:extLst>
              <a:ext uri="{FF2B5EF4-FFF2-40B4-BE49-F238E27FC236}">
                <a16:creationId xmlns:a16="http://schemas.microsoft.com/office/drawing/2014/main" id="{CD6285D5-4C5D-4154-9CD4-EE6754416AFE}"/>
              </a:ext>
            </a:extLst>
          </p:cNvPr>
          <p:cNvSpPr/>
          <p:nvPr/>
        </p:nvSpPr>
        <p:spPr>
          <a:xfrm>
            <a:off x="6501754" y="5802709"/>
            <a:ext cx="1090098" cy="3992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115076"/>
                </a:solidFill>
              </a:rPr>
              <a:t>schön</a:t>
            </a:r>
            <a:endParaRPr lang="en-GB" dirty="0">
              <a:solidFill>
                <a:srgbClr val="115076"/>
              </a:solidFill>
            </a:endParaRPr>
          </a:p>
        </p:txBody>
      </p:sp>
      <p:pic>
        <p:nvPicPr>
          <p:cNvPr id="3074" name="Picture 2" descr="Graduation, Cap, Hat, Achievement, Diploma, Tassel">
            <a:extLst>
              <a:ext uri="{FF2B5EF4-FFF2-40B4-BE49-F238E27FC236}">
                <a16:creationId xmlns:a16="http://schemas.microsoft.com/office/drawing/2014/main" id="{110EB8C5-6D93-4B66-A99E-B39ACB754A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8445" y="2811035"/>
            <a:ext cx="1159126" cy="60129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Graduation, Cap, Hat, Achievement, Diploma, Tassel">
            <a:extLst>
              <a:ext uri="{FF2B5EF4-FFF2-40B4-BE49-F238E27FC236}">
                <a16:creationId xmlns:a16="http://schemas.microsoft.com/office/drawing/2014/main" id="{201DDD19-A862-435C-B105-54CA5B19C0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263" y="2809074"/>
            <a:ext cx="1177517" cy="6108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n, Woman, Hat, Holding, Hands, Smile, Tourist, Couple">
            <a:extLst>
              <a:ext uri="{FF2B5EF4-FFF2-40B4-BE49-F238E27FC236}">
                <a16:creationId xmlns:a16="http://schemas.microsoft.com/office/drawing/2014/main" id="{9BC21DB3-0FBF-42C6-84FE-A45BCC6D34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7246" y="1133736"/>
            <a:ext cx="1061320" cy="67990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Man, Woman, Hat, Holding, Hands, Smile, Tourist, Couple">
            <a:extLst>
              <a:ext uri="{FF2B5EF4-FFF2-40B4-BE49-F238E27FC236}">
                <a16:creationId xmlns:a16="http://schemas.microsoft.com/office/drawing/2014/main" id="{FDAF512C-A746-425D-8E7A-857052996F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4871" y="1101270"/>
            <a:ext cx="1061320" cy="679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ook, Lightbulb, Idea, Silhouette, Business, Source">
            <a:extLst>
              <a:ext uri="{FF2B5EF4-FFF2-40B4-BE49-F238E27FC236}">
                <a16:creationId xmlns:a16="http://schemas.microsoft.com/office/drawing/2014/main" id="{19E11616-A645-423E-A6AB-663F72BA0A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0022" y="1232898"/>
            <a:ext cx="348905" cy="57749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Book, Lightbulb, Idea, Silhouette, Business, Source">
            <a:extLst>
              <a:ext uri="{FF2B5EF4-FFF2-40B4-BE49-F238E27FC236}">
                <a16:creationId xmlns:a16="http://schemas.microsoft.com/office/drawing/2014/main" id="{C3C2D3D4-8020-4684-AA3A-DF16CD2D81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06112" y="1232898"/>
            <a:ext cx="348905" cy="5774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rrow, Red, Triangle, Border, Pink, Arrows, Guide">
            <a:extLst>
              <a:ext uri="{FF2B5EF4-FFF2-40B4-BE49-F238E27FC236}">
                <a16:creationId xmlns:a16="http://schemas.microsoft.com/office/drawing/2014/main" id="{F28022DB-54A9-4CFD-AEF6-ED3247DBB41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7679" y="2699068"/>
            <a:ext cx="752140" cy="79404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Arrow, Red, Triangle, Border, Pink, Arrows, Guide">
            <a:extLst>
              <a:ext uri="{FF2B5EF4-FFF2-40B4-BE49-F238E27FC236}">
                <a16:creationId xmlns:a16="http://schemas.microsoft.com/office/drawing/2014/main" id="{A2199C98-2A88-4483-AE24-D479E9E4E3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78947" y="2683792"/>
            <a:ext cx="752140" cy="7940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ingerbread, House, Christmas, Ornament">
            <a:extLst>
              <a:ext uri="{FF2B5EF4-FFF2-40B4-BE49-F238E27FC236}">
                <a16:creationId xmlns:a16="http://schemas.microsoft.com/office/drawing/2014/main" id="{BE683C49-4DC0-47A3-ABC5-0A2A73BAF5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916" y="4184190"/>
            <a:ext cx="704519" cy="7950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Gingerbread, House, Christmas, Ornament">
            <a:extLst>
              <a:ext uri="{FF2B5EF4-FFF2-40B4-BE49-F238E27FC236}">
                <a16:creationId xmlns:a16="http://schemas.microsoft.com/office/drawing/2014/main" id="{E4218E40-1001-4D07-A690-F716A57B78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43071" y="4162057"/>
            <a:ext cx="663174" cy="74841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athedral, Landscape, Silhouette, Cologne, Germany">
            <a:extLst>
              <a:ext uri="{FF2B5EF4-FFF2-40B4-BE49-F238E27FC236}">
                <a16:creationId xmlns:a16="http://schemas.microsoft.com/office/drawing/2014/main" id="{3B81DA41-655A-48A8-9095-F5C990CFDF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4490" y="4255886"/>
            <a:ext cx="961337" cy="63488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athedral, Landscape, Silhouette, Cologne, Germany">
            <a:extLst>
              <a:ext uri="{FF2B5EF4-FFF2-40B4-BE49-F238E27FC236}">
                <a16:creationId xmlns:a16="http://schemas.microsoft.com/office/drawing/2014/main" id="{BD9D7236-00BC-4734-B339-092DE46FB62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7885" y="4268245"/>
            <a:ext cx="961337" cy="634882"/>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6B76FAF-67DE-4033-B6D5-DBFFE09127F7}"/>
              </a:ext>
            </a:extLst>
          </p:cNvPr>
          <p:cNvSpPr txBox="1"/>
          <p:nvPr/>
        </p:nvSpPr>
        <p:spPr>
          <a:xfrm>
            <a:off x="5823190" y="96084"/>
            <a:ext cx="499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Herrn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Mürrisch</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8" name="Picture 77" descr="A picture containing text, vector graphics&#10;&#10;Description automatically generated">
            <a:extLst>
              <a:ext uri="{FF2B5EF4-FFF2-40B4-BE49-F238E27FC236}">
                <a16:creationId xmlns:a16="http://schemas.microsoft.com/office/drawing/2014/main" id="{6A61C862-F46A-4DCA-B34E-F16590E019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4638"/>
          <a:stretch/>
        </p:blipFill>
        <p:spPr>
          <a:xfrm>
            <a:off x="4896694" y="61709"/>
            <a:ext cx="1028674" cy="896214"/>
          </a:xfrm>
          <a:prstGeom prst="rect">
            <a:avLst/>
          </a:prstGeom>
        </p:spPr>
      </p:pic>
      <p:pic>
        <p:nvPicPr>
          <p:cNvPr id="100" name="Picture 99">
            <a:extLst>
              <a:ext uri="{FF2B5EF4-FFF2-40B4-BE49-F238E27FC236}">
                <a16:creationId xmlns:a16="http://schemas.microsoft.com/office/drawing/2014/main" id="{BDDE2AD4-C84D-4189-B68F-01196478B84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878" y="1155647"/>
            <a:ext cx="785096" cy="859054"/>
          </a:xfrm>
          <a:prstGeom prst="rect">
            <a:avLst/>
          </a:prstGeom>
        </p:spPr>
      </p:pic>
      <p:pic>
        <p:nvPicPr>
          <p:cNvPr id="101" name="Picture 100">
            <a:extLst>
              <a:ext uri="{FF2B5EF4-FFF2-40B4-BE49-F238E27FC236}">
                <a16:creationId xmlns:a16="http://schemas.microsoft.com/office/drawing/2014/main" id="{290A24C9-8DD6-49D1-B744-3B9580A8F26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5721" y="2615325"/>
            <a:ext cx="785096" cy="859054"/>
          </a:xfrm>
          <a:prstGeom prst="rect">
            <a:avLst/>
          </a:prstGeom>
        </p:spPr>
      </p:pic>
      <p:pic>
        <p:nvPicPr>
          <p:cNvPr id="102" name="Picture 101">
            <a:extLst>
              <a:ext uri="{FF2B5EF4-FFF2-40B4-BE49-F238E27FC236}">
                <a16:creationId xmlns:a16="http://schemas.microsoft.com/office/drawing/2014/main" id="{52A3A89D-1CFC-4BF9-854B-D8982E2ED3C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2115" y="4215964"/>
            <a:ext cx="785096" cy="859054"/>
          </a:xfrm>
          <a:prstGeom prst="rect">
            <a:avLst/>
          </a:prstGeom>
        </p:spPr>
      </p:pic>
      <p:pic>
        <p:nvPicPr>
          <p:cNvPr id="125" name="Picture 124">
            <a:extLst>
              <a:ext uri="{FF2B5EF4-FFF2-40B4-BE49-F238E27FC236}">
                <a16:creationId xmlns:a16="http://schemas.microsoft.com/office/drawing/2014/main" id="{F402E829-80F0-4100-8306-1C38C57C59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88578" y="4189224"/>
            <a:ext cx="785096" cy="859054"/>
          </a:xfrm>
          <a:prstGeom prst="rect">
            <a:avLst/>
          </a:prstGeom>
        </p:spPr>
      </p:pic>
      <p:pic>
        <p:nvPicPr>
          <p:cNvPr id="127" name="Picture 126">
            <a:extLst>
              <a:ext uri="{FF2B5EF4-FFF2-40B4-BE49-F238E27FC236}">
                <a16:creationId xmlns:a16="http://schemas.microsoft.com/office/drawing/2014/main" id="{C0C3B7A6-D874-48BC-8B6A-F40E419430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61236" y="2747403"/>
            <a:ext cx="785096" cy="859054"/>
          </a:xfrm>
          <a:prstGeom prst="rect">
            <a:avLst/>
          </a:prstGeom>
        </p:spPr>
      </p:pic>
      <p:pic>
        <p:nvPicPr>
          <p:cNvPr id="128" name="Picture 127">
            <a:extLst>
              <a:ext uri="{FF2B5EF4-FFF2-40B4-BE49-F238E27FC236}">
                <a16:creationId xmlns:a16="http://schemas.microsoft.com/office/drawing/2014/main" id="{F3AFCF45-3F23-498C-9F60-3050342E110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3372" y="1155647"/>
            <a:ext cx="785096" cy="859054"/>
          </a:xfrm>
          <a:prstGeom prst="rect">
            <a:avLst/>
          </a:prstGeom>
        </p:spPr>
      </p:pic>
    </p:spTree>
    <p:extLst>
      <p:ext uri="{BB962C8B-B14F-4D97-AF65-F5344CB8AC3E}">
        <p14:creationId xmlns:p14="http://schemas.microsoft.com/office/powerpoint/2010/main" val="2369796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1B4081-2777-456E-ACF5-440D473A1B6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1135" y="3789141"/>
            <a:ext cx="7969303" cy="3152776"/>
          </a:xfrm>
          <a:prstGeom prst="rect">
            <a:avLst/>
          </a:prstGeom>
        </p:spPr>
      </p:pic>
      <p:sp>
        <p:nvSpPr>
          <p:cNvPr id="13" name="Rectangle: Rounded Corners 12">
            <a:extLst>
              <a:ext uri="{FF2B5EF4-FFF2-40B4-BE49-F238E27FC236}">
                <a16:creationId xmlns:a16="http://schemas.microsoft.com/office/drawing/2014/main" id="{43168CFE-909E-49D5-9490-1DFF36D1F74C}"/>
              </a:ext>
            </a:extLst>
          </p:cNvPr>
          <p:cNvSpPr/>
          <p:nvPr/>
        </p:nvSpPr>
        <p:spPr>
          <a:xfrm>
            <a:off x="41135" y="795656"/>
            <a:ext cx="7969303" cy="4735178"/>
          </a:xfrm>
          <a:prstGeom prst="roundRect">
            <a:avLst/>
          </a:prstGeom>
          <a:solidFill>
            <a:srgbClr val="FFFEF3"/>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building, outdoor, sky, government building&#10;&#10;Description automatically generated">
            <a:extLst>
              <a:ext uri="{FF2B5EF4-FFF2-40B4-BE49-F238E27FC236}">
                <a16:creationId xmlns:a16="http://schemas.microsoft.com/office/drawing/2014/main" id="{93D83343-3BCF-48C4-8A82-B2F0F025A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392" y="695269"/>
            <a:ext cx="4256911" cy="5675881"/>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5" y="49850"/>
            <a:ext cx="5229125" cy="722980"/>
          </a:xfrm>
          <a:prstGeom prst="rect">
            <a:avLst/>
          </a:prstGeom>
        </p:spPr>
      </p:pic>
      <p:sp>
        <p:nvSpPr>
          <p:cNvPr id="4" name="Title 3"/>
          <p:cNvSpPr>
            <a:spLocks noGrp="1"/>
          </p:cNvSpPr>
          <p:nvPr>
            <p:ph type="title"/>
          </p:nvPr>
        </p:nvSpPr>
        <p:spPr>
          <a:xfrm>
            <a:off x="0" y="93580"/>
            <a:ext cx="5549900" cy="707849"/>
          </a:xfrm>
        </p:spPr>
        <p:txBody>
          <a:bodyPr>
            <a:normAutofit/>
          </a:bodyPr>
          <a:lstStyle/>
          <a:p>
            <a:r>
              <a:rPr lang="en-US" sz="3600" b="1" dirty="0" err="1">
                <a:solidFill>
                  <a:schemeClr val="bg1"/>
                </a:solidFill>
              </a:rPr>
              <a:t>Grüße</a:t>
            </a:r>
            <a:r>
              <a:rPr lang="en-US" sz="3600" b="1" dirty="0">
                <a:solidFill>
                  <a:schemeClr val="bg1"/>
                </a:solidFill>
              </a:rPr>
              <a:t>* </a:t>
            </a:r>
            <a:r>
              <a:rPr lang="en-US" sz="3600" b="1" dirty="0" err="1">
                <a:solidFill>
                  <a:schemeClr val="bg1"/>
                </a:solidFill>
              </a:rPr>
              <a:t>aus</a:t>
            </a:r>
            <a:r>
              <a:rPr lang="en-US" sz="3600" b="1" dirty="0">
                <a:solidFill>
                  <a:schemeClr val="bg1"/>
                </a:solidFill>
              </a:rPr>
              <a:t> Weimar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9636" y="117106"/>
            <a:ext cx="23180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968412" y="-43142"/>
            <a:ext cx="5018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war in Weimar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Füll</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Lücken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B96FE42-ED0A-4400-B0EC-9F0090B1D258}"/>
              </a:ext>
            </a:extLst>
          </p:cNvPr>
          <p:cNvSpPr txBox="1"/>
          <p:nvPr/>
        </p:nvSpPr>
        <p:spPr>
          <a:xfrm>
            <a:off x="188871" y="725052"/>
            <a:ext cx="7673829" cy="430399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Goethe-Schiller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historische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hinter dem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Deutsche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Nationaltheater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Goethe war Autor und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Forscher</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 hat die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Chemie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geliebt</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Wissenschaftler</a:t>
            </a:r>
            <a:r>
              <a:rPr lang="en-US" sz="2000" b="1" dirty="0">
                <a:solidFill>
                  <a:srgbClr val="4472C4">
                    <a:lumMod val="50000"/>
                  </a:srgbClr>
                </a:solidFill>
                <a:latin typeface="Century Gothic" panose="020F0302020204030204"/>
              </a:rPr>
              <a:t>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D</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an der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Thüringer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Wurst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probiert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traditionelles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.Lecker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4E79ED05-B09A-470B-95B5-1BBBD587A917}"/>
              </a:ext>
            </a:extLst>
          </p:cNvPr>
          <p:cNvSpPr txBox="1"/>
          <p:nvPr/>
        </p:nvSpPr>
        <p:spPr>
          <a:xfrm>
            <a:off x="2928518" y="891248"/>
            <a:ext cx="133441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_______</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F2A2D902-FDE3-4BBB-BB2A-7B875732D95A}"/>
              </a:ext>
            </a:extLst>
          </p:cNvPr>
          <p:cNvSpPr txBox="1"/>
          <p:nvPr/>
        </p:nvSpPr>
        <p:spPr>
          <a:xfrm>
            <a:off x="748099" y="1511290"/>
            <a:ext cx="1375545"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_______</a:t>
            </a:r>
            <a:endParaRPr lang="en-GB" sz="2000" dirty="0">
              <a:solidFill>
                <a:schemeClr val="accent5">
                  <a:lumMod val="50000"/>
                </a:schemeClr>
              </a:solidFill>
            </a:endParaRPr>
          </a:p>
        </p:txBody>
      </p:sp>
      <p:sp>
        <p:nvSpPr>
          <p:cNvPr id="32" name="TextBox 31">
            <a:extLst>
              <a:ext uri="{FF2B5EF4-FFF2-40B4-BE49-F238E27FC236}">
                <a16:creationId xmlns:a16="http://schemas.microsoft.com/office/drawing/2014/main" id="{0E05631E-A67D-4E34-ADD0-5337F4F1D400}"/>
              </a:ext>
            </a:extLst>
          </p:cNvPr>
          <p:cNvSpPr txBox="1"/>
          <p:nvPr/>
        </p:nvSpPr>
        <p:spPr>
          <a:xfrm>
            <a:off x="2123645" y="1502844"/>
            <a:ext cx="133441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_______</a:t>
            </a:r>
            <a:endParaRPr lang="en-GB" sz="2000" dirty="0">
              <a:solidFill>
                <a:schemeClr val="accent5">
                  <a:lumMod val="50000"/>
                </a:schemeClr>
              </a:solidFill>
            </a:endParaRPr>
          </a:p>
        </p:txBody>
      </p:sp>
      <p:sp>
        <p:nvSpPr>
          <p:cNvPr id="33" name="TextBox 32">
            <a:extLst>
              <a:ext uri="{FF2B5EF4-FFF2-40B4-BE49-F238E27FC236}">
                <a16:creationId xmlns:a16="http://schemas.microsoft.com/office/drawing/2014/main" id="{9E3BD542-26D9-4B1B-8CC0-8F9E3D16E04A}"/>
              </a:ext>
            </a:extLst>
          </p:cNvPr>
          <p:cNvSpPr txBox="1"/>
          <p:nvPr/>
        </p:nvSpPr>
        <p:spPr>
          <a:xfrm>
            <a:off x="6452253" y="2134001"/>
            <a:ext cx="121420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_______ .</a:t>
            </a:r>
            <a:endParaRPr lang="en-GB" sz="2000" dirty="0">
              <a:solidFill>
                <a:schemeClr val="accent5">
                  <a:lumMod val="50000"/>
                </a:schemeClr>
              </a:solidFill>
            </a:endParaRPr>
          </a:p>
        </p:txBody>
      </p:sp>
      <p:sp>
        <p:nvSpPr>
          <p:cNvPr id="34" name="TextBox 33">
            <a:extLst>
              <a:ext uri="{FF2B5EF4-FFF2-40B4-BE49-F238E27FC236}">
                <a16:creationId xmlns:a16="http://schemas.microsoft.com/office/drawing/2014/main" id="{E0DA8026-8AD3-4CC9-A89E-8B7CD371C60C}"/>
              </a:ext>
            </a:extLst>
          </p:cNvPr>
          <p:cNvSpPr txBox="1"/>
          <p:nvPr/>
        </p:nvSpPr>
        <p:spPr>
          <a:xfrm>
            <a:off x="2265668" y="2729937"/>
            <a:ext cx="1001967"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8AEB5E0E-CEC2-47D2-A856-7B81E6CEB442}"/>
              </a:ext>
            </a:extLst>
          </p:cNvPr>
          <p:cNvSpPr txBox="1"/>
          <p:nvPr/>
        </p:nvSpPr>
        <p:spPr>
          <a:xfrm>
            <a:off x="4968412" y="2744137"/>
            <a:ext cx="1706110"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__________</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D0932F1D-2EEA-42C2-86B9-A59912C7C5B9}"/>
              </a:ext>
            </a:extLst>
          </p:cNvPr>
          <p:cNvSpPr txBox="1"/>
          <p:nvPr/>
        </p:nvSpPr>
        <p:spPr>
          <a:xfrm>
            <a:off x="224529" y="3374801"/>
            <a:ext cx="213855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______________</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F8265AFB-2A56-4AF2-A721-34E9724A018A}"/>
              </a:ext>
            </a:extLst>
          </p:cNvPr>
          <p:cNvSpPr txBox="1"/>
          <p:nvPr/>
        </p:nvSpPr>
        <p:spPr>
          <a:xfrm>
            <a:off x="187699" y="3955132"/>
            <a:ext cx="1345846"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_______</a:t>
            </a:r>
            <a:endParaRPr lang="en-GB" sz="2000" dirty="0">
              <a:solidFill>
                <a:schemeClr val="accent5">
                  <a:lumMod val="50000"/>
                </a:schemeClr>
              </a:solidFill>
            </a:endParaRPr>
          </a:p>
        </p:txBody>
      </p:sp>
      <p:sp>
        <p:nvSpPr>
          <p:cNvPr id="38" name="TextBox 37">
            <a:extLst>
              <a:ext uri="{FF2B5EF4-FFF2-40B4-BE49-F238E27FC236}">
                <a16:creationId xmlns:a16="http://schemas.microsoft.com/office/drawing/2014/main" id="{F788C3DA-A52C-4F1E-A8A8-1F378679603D}"/>
              </a:ext>
            </a:extLst>
          </p:cNvPr>
          <p:cNvSpPr txBox="1"/>
          <p:nvPr/>
        </p:nvSpPr>
        <p:spPr>
          <a:xfrm>
            <a:off x="6476567" y="3960114"/>
            <a:ext cx="94037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a:t>
            </a:r>
            <a:endParaRPr lang="en-GB" sz="2000" dirty="0">
              <a:solidFill>
                <a:schemeClr val="accent5">
                  <a:lumMod val="50000"/>
                </a:schemeClr>
              </a:solidFill>
            </a:endParaRPr>
          </a:p>
        </p:txBody>
      </p:sp>
      <p:sp>
        <p:nvSpPr>
          <p:cNvPr id="39" name="TextBox 38">
            <a:extLst>
              <a:ext uri="{FF2B5EF4-FFF2-40B4-BE49-F238E27FC236}">
                <a16:creationId xmlns:a16="http://schemas.microsoft.com/office/drawing/2014/main" id="{4AF44184-04AD-4EC5-A941-CE7807D44B39}"/>
              </a:ext>
            </a:extLst>
          </p:cNvPr>
          <p:cNvSpPr txBox="1"/>
          <p:nvPr/>
        </p:nvSpPr>
        <p:spPr>
          <a:xfrm>
            <a:off x="2141599" y="4593720"/>
            <a:ext cx="1056159"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_____</a:t>
            </a:r>
            <a:endParaRPr lang="en-GB" sz="2000" dirty="0">
              <a:solidFill>
                <a:schemeClr val="accent5">
                  <a:lumMod val="50000"/>
                </a:schemeClr>
              </a:solidFill>
            </a:endParaRPr>
          </a:p>
        </p:txBody>
      </p:sp>
      <p:sp>
        <p:nvSpPr>
          <p:cNvPr id="40" name="TextBox 39">
            <a:extLst>
              <a:ext uri="{FF2B5EF4-FFF2-40B4-BE49-F238E27FC236}">
                <a16:creationId xmlns:a16="http://schemas.microsoft.com/office/drawing/2014/main" id="{5269F4FA-2B2A-4C68-A5B3-5EBAA170C96F}"/>
              </a:ext>
            </a:extLst>
          </p:cNvPr>
          <p:cNvSpPr txBox="1"/>
          <p:nvPr/>
        </p:nvSpPr>
        <p:spPr>
          <a:xfrm>
            <a:off x="3916511" y="4590548"/>
            <a:ext cx="1633389"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_________</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8EE46A2A-BEA6-4AEE-88DE-4A3DF26CF040}"/>
              </a:ext>
            </a:extLst>
          </p:cNvPr>
          <p:cNvSpPr txBox="1"/>
          <p:nvPr/>
        </p:nvSpPr>
        <p:spPr>
          <a:xfrm>
            <a:off x="5505338" y="4591003"/>
            <a:ext cx="1135891"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_____ .</a:t>
            </a:r>
            <a:endParaRPr lang="en-GB" sz="2000" dirty="0">
              <a:solidFill>
                <a:schemeClr val="accent5">
                  <a:lumMod val="50000"/>
                </a:schemeClr>
              </a:solidFill>
            </a:endParaRPr>
          </a:p>
        </p:txBody>
      </p:sp>
      <p:pic>
        <p:nvPicPr>
          <p:cNvPr id="5124" name="Picture 4" descr="Johann Wolfgang Von Goethe, Silhouette, German">
            <a:extLst>
              <a:ext uri="{FF2B5EF4-FFF2-40B4-BE49-F238E27FC236}">
                <a16:creationId xmlns:a16="http://schemas.microsoft.com/office/drawing/2014/main" id="{47B2A5DE-3D22-4359-A259-6EA1E26B26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6008" y="46080"/>
            <a:ext cx="622639" cy="12452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ratwurst, Fork, Barbecue, Meat, Delicious, Sausage">
            <a:extLst>
              <a:ext uri="{FF2B5EF4-FFF2-40B4-BE49-F238E27FC236}">
                <a16:creationId xmlns:a16="http://schemas.microsoft.com/office/drawing/2014/main" id="{C2F1F6BC-F523-43D7-A449-6CC6B24A1A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68304" flipH="1">
            <a:off x="7402816" y="4812231"/>
            <a:ext cx="584884" cy="837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4A95D026-51F7-4AF3-AA6D-AA2ECD7E29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567" y="3773185"/>
            <a:ext cx="1028385" cy="2841262"/>
          </a:xfrm>
          <a:prstGeom prst="rect">
            <a:avLst/>
          </a:prstGeom>
        </p:spPr>
      </p:pic>
      <p:sp>
        <p:nvSpPr>
          <p:cNvPr id="14" name="TextBox 13">
            <a:extLst>
              <a:ext uri="{FF2B5EF4-FFF2-40B4-BE49-F238E27FC236}">
                <a16:creationId xmlns:a16="http://schemas.microsoft.com/office/drawing/2014/main" id="{CFDA3FBB-3447-4939-9810-CCD877F5317E}"/>
              </a:ext>
            </a:extLst>
          </p:cNvPr>
          <p:cNvSpPr txBox="1"/>
          <p:nvPr/>
        </p:nvSpPr>
        <p:spPr>
          <a:xfrm>
            <a:off x="45067" y="5621345"/>
            <a:ext cx="8080674" cy="400110"/>
          </a:xfrm>
          <a:prstGeom prst="rect">
            <a:avLst/>
          </a:prstGeom>
          <a:noFill/>
        </p:spPr>
        <p:txBody>
          <a:bodyPr wrap="square" rtlCol="0">
            <a:spAutoFit/>
          </a:bodyPr>
          <a:lstStyle/>
          <a:p>
            <a:pPr algn="l"/>
            <a:r>
              <a:rPr lang="en-GB" sz="2000" dirty="0">
                <a:solidFill>
                  <a:schemeClr val="accent5">
                    <a:lumMod val="50000"/>
                  </a:schemeClr>
                </a:solidFill>
              </a:rPr>
              <a:t>shop | historical | researcher | famous | scientist | tried | dish</a:t>
            </a:r>
          </a:p>
        </p:txBody>
      </p:sp>
      <p:sp>
        <p:nvSpPr>
          <p:cNvPr id="42" name="TextBox 41">
            <a:extLst>
              <a:ext uri="{FF2B5EF4-FFF2-40B4-BE49-F238E27FC236}">
                <a16:creationId xmlns:a16="http://schemas.microsoft.com/office/drawing/2014/main" id="{AC6EE312-3F9A-4308-A6AE-B1B9B8E0F448}"/>
              </a:ext>
            </a:extLst>
          </p:cNvPr>
          <p:cNvSpPr txBox="1"/>
          <p:nvPr/>
        </p:nvSpPr>
        <p:spPr>
          <a:xfrm>
            <a:off x="13697" y="5962961"/>
            <a:ext cx="8258770" cy="707886"/>
          </a:xfrm>
          <a:prstGeom prst="rect">
            <a:avLst/>
          </a:prstGeom>
          <a:noFill/>
        </p:spPr>
        <p:txBody>
          <a:bodyPr wrap="square" rtlCol="0">
            <a:spAutoFit/>
          </a:bodyPr>
          <a:lstStyle/>
          <a:p>
            <a:r>
              <a:rPr lang="en-GB" sz="2000" dirty="0">
                <a:solidFill>
                  <a:schemeClr val="accent5">
                    <a:lumMod val="50000"/>
                  </a:schemeClr>
                </a:solidFill>
              </a:rPr>
              <a:t>building | university | you would like | traditional | Chemistry</a:t>
            </a:r>
          </a:p>
          <a:p>
            <a:pPr algn="l"/>
            <a:endParaRPr lang="en-GB" sz="2000" dirty="0">
              <a:solidFill>
                <a:schemeClr val="accent5">
                  <a:lumMod val="50000"/>
                </a:schemeClr>
              </a:solidFill>
            </a:endParaRPr>
          </a:p>
        </p:txBody>
      </p:sp>
      <p:sp>
        <p:nvSpPr>
          <p:cNvPr id="46" name="Speech Bubble: Rectangle with Corners Rounded 45">
            <a:extLst>
              <a:ext uri="{FF2B5EF4-FFF2-40B4-BE49-F238E27FC236}">
                <a16:creationId xmlns:a16="http://schemas.microsoft.com/office/drawing/2014/main" id="{09B1FCD2-660C-4E92-BB73-35FD60901D4A}"/>
              </a:ext>
            </a:extLst>
          </p:cNvPr>
          <p:cNvSpPr/>
          <p:nvPr/>
        </p:nvSpPr>
        <p:spPr>
          <a:xfrm>
            <a:off x="5762803" y="5020815"/>
            <a:ext cx="1533585"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Wurst </a:t>
            </a:r>
            <a:r>
              <a:rPr lang="en-GB" sz="2000" dirty="0">
                <a:solidFill>
                  <a:schemeClr val="bg1"/>
                </a:solidFill>
              </a:rPr>
              <a:t>– sausage</a:t>
            </a:r>
          </a:p>
        </p:txBody>
      </p:sp>
      <p:sp>
        <p:nvSpPr>
          <p:cNvPr id="47" name="Speech Bubble: Rectangle with Corners Rounded 46">
            <a:extLst>
              <a:ext uri="{FF2B5EF4-FFF2-40B4-BE49-F238E27FC236}">
                <a16:creationId xmlns:a16="http://schemas.microsoft.com/office/drawing/2014/main" id="{5B27E2A7-6F82-44FB-A594-682CFCA8F6CB}"/>
              </a:ext>
            </a:extLst>
          </p:cNvPr>
          <p:cNvSpPr/>
          <p:nvPr/>
        </p:nvSpPr>
        <p:spPr>
          <a:xfrm>
            <a:off x="7582225" y="750686"/>
            <a:ext cx="3746763"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Grüße</a:t>
            </a:r>
            <a:r>
              <a:rPr lang="en-GB" sz="2000" dirty="0"/>
              <a:t> </a:t>
            </a:r>
            <a:r>
              <a:rPr lang="en-GB" sz="2000" dirty="0">
                <a:solidFill>
                  <a:schemeClr val="bg1"/>
                </a:solidFill>
              </a:rPr>
              <a:t>– greetings</a:t>
            </a:r>
          </a:p>
          <a:p>
            <a:pPr algn="ctr"/>
            <a:r>
              <a:rPr lang="en-GB" sz="2000" dirty="0">
                <a:solidFill>
                  <a:schemeClr val="bg1"/>
                </a:solidFill>
              </a:rPr>
              <a:t>das </a:t>
            </a:r>
            <a:r>
              <a:rPr lang="en-GB" sz="2000" dirty="0" err="1">
                <a:solidFill>
                  <a:schemeClr val="bg1"/>
                </a:solidFill>
              </a:rPr>
              <a:t>Denkmal</a:t>
            </a:r>
            <a:r>
              <a:rPr lang="en-GB" sz="2000" dirty="0">
                <a:solidFill>
                  <a:schemeClr val="bg1"/>
                </a:solidFill>
              </a:rPr>
              <a:t> – monument </a:t>
            </a:r>
            <a:r>
              <a:rPr lang="en-GB" sz="2000" dirty="0"/>
              <a:t>  </a:t>
            </a:r>
          </a:p>
        </p:txBody>
      </p:sp>
    </p:spTree>
    <p:extLst>
      <p:ext uri="{BB962C8B-B14F-4D97-AF65-F5344CB8AC3E}">
        <p14:creationId xmlns:p14="http://schemas.microsoft.com/office/powerpoint/2010/main" val="29436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building, outdoor, sky, government building&#10;&#10;Description automatically generated">
            <a:extLst>
              <a:ext uri="{FF2B5EF4-FFF2-40B4-BE49-F238E27FC236}">
                <a16:creationId xmlns:a16="http://schemas.microsoft.com/office/drawing/2014/main" id="{93D83343-3BCF-48C4-8A82-B2F0F025A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392" y="695269"/>
            <a:ext cx="4256911" cy="5675881"/>
          </a:xfrm>
          <a:prstGeom prst="rect">
            <a:avLst/>
          </a:prstGeom>
        </p:spPr>
      </p:pic>
      <p:sp>
        <p:nvSpPr>
          <p:cNvPr id="13" name="Rectangle: Rounded Corners 12">
            <a:extLst>
              <a:ext uri="{FF2B5EF4-FFF2-40B4-BE49-F238E27FC236}">
                <a16:creationId xmlns:a16="http://schemas.microsoft.com/office/drawing/2014/main" id="{43168CFE-909E-49D5-9490-1DFF36D1F74C}"/>
              </a:ext>
            </a:extLst>
          </p:cNvPr>
          <p:cNvSpPr/>
          <p:nvPr/>
        </p:nvSpPr>
        <p:spPr>
          <a:xfrm>
            <a:off x="79125" y="1132086"/>
            <a:ext cx="8325287" cy="5164438"/>
          </a:xfrm>
          <a:prstGeom prst="roundRect">
            <a:avLst/>
          </a:prstGeom>
          <a:solidFill>
            <a:srgbClr val="FFFEF3"/>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5" y="49850"/>
            <a:ext cx="5229125" cy="722980"/>
          </a:xfrm>
          <a:prstGeom prst="rect">
            <a:avLst/>
          </a:prstGeom>
        </p:spPr>
      </p:pic>
      <p:sp>
        <p:nvSpPr>
          <p:cNvPr id="4" name="Title 3"/>
          <p:cNvSpPr>
            <a:spLocks noGrp="1"/>
          </p:cNvSpPr>
          <p:nvPr>
            <p:ph type="title"/>
          </p:nvPr>
        </p:nvSpPr>
        <p:spPr>
          <a:xfrm>
            <a:off x="0" y="93580"/>
            <a:ext cx="5549900" cy="707849"/>
          </a:xfrm>
        </p:spPr>
        <p:txBody>
          <a:bodyPr>
            <a:normAutofit/>
          </a:bodyPr>
          <a:lstStyle/>
          <a:p>
            <a:r>
              <a:rPr lang="en-US" sz="3600" b="1" dirty="0" err="1">
                <a:solidFill>
                  <a:schemeClr val="bg1"/>
                </a:solidFill>
              </a:rPr>
              <a:t>Grüße</a:t>
            </a:r>
            <a:r>
              <a:rPr lang="en-US" sz="3600" b="1" dirty="0">
                <a:solidFill>
                  <a:schemeClr val="bg1"/>
                </a:solidFill>
              </a:rPr>
              <a:t>* </a:t>
            </a:r>
            <a:r>
              <a:rPr lang="en-US" sz="3600" b="1" dirty="0" err="1">
                <a:solidFill>
                  <a:schemeClr val="bg1"/>
                </a:solidFill>
              </a:rPr>
              <a:t>aus</a:t>
            </a:r>
            <a:r>
              <a:rPr lang="en-US" sz="3600" b="1" dirty="0">
                <a:solidFill>
                  <a:schemeClr val="bg1"/>
                </a:solidFill>
              </a:rPr>
              <a:t> Weimar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9636" y="117106"/>
            <a:ext cx="23180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968412" y="-43142"/>
            <a:ext cx="5018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war in Weimar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Füll</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Lücken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B96FE42-ED0A-4400-B0EC-9F0090B1D258}"/>
              </a:ext>
            </a:extLst>
          </p:cNvPr>
          <p:cNvSpPr txBox="1"/>
          <p:nvPr/>
        </p:nvSpPr>
        <p:spPr>
          <a:xfrm>
            <a:off x="233117" y="1090907"/>
            <a:ext cx="8063718" cy="49197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Goethe-Schiller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historische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hinter dem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Deutsche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Nationaltheater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Goethe war Autor und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Forscher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 hat die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Chemie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geliebt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Wissenschaftler</a:t>
            </a:r>
            <a:r>
              <a:rPr lang="en-US" sz="2000" b="1" dirty="0">
                <a:solidFill>
                  <a:srgbClr val="4472C4">
                    <a:lumMod val="50000"/>
                  </a:srgbClr>
                </a:solidFill>
                <a:latin typeface="Century Gothic" panose="020F0302020204030204"/>
              </a:rPr>
              <a:t>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D</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an der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Thüringer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Wurst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probiert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traditionelles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Lecker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4E79ED05-B09A-470B-95B5-1BBBD587A917}"/>
              </a:ext>
            </a:extLst>
          </p:cNvPr>
          <p:cNvSpPr txBox="1"/>
          <p:nvPr/>
        </p:nvSpPr>
        <p:spPr>
          <a:xfrm>
            <a:off x="2948838" y="1300028"/>
            <a:ext cx="133441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a:t>
            </a:r>
            <a:r>
              <a:rPr lang="en-US" sz="2000" b="1" dirty="0">
                <a:solidFill>
                  <a:schemeClr val="accent5">
                    <a:lumMod val="50000"/>
                  </a:schemeClr>
                </a:solidFill>
              </a:rPr>
              <a:t>famous</a:t>
            </a:r>
            <a:r>
              <a:rPr lang="en-US" sz="2000" dirty="0">
                <a:solidFill>
                  <a:schemeClr val="accent5">
                    <a:lumMod val="50000"/>
                  </a:schemeClr>
                </a:solidFill>
              </a:rPr>
              <a:t>]</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F2A2D902-FDE3-4BBB-BB2A-7B875732D95A}"/>
              </a:ext>
            </a:extLst>
          </p:cNvPr>
          <p:cNvSpPr txBox="1"/>
          <p:nvPr/>
        </p:nvSpPr>
        <p:spPr>
          <a:xfrm>
            <a:off x="277102" y="1900451"/>
            <a:ext cx="151913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historical</a:t>
            </a:r>
            <a:endParaRPr lang="en-GB" sz="2000" b="1" dirty="0">
              <a:solidFill>
                <a:schemeClr val="accent5">
                  <a:lumMod val="50000"/>
                </a:schemeClr>
              </a:solidFill>
            </a:endParaRPr>
          </a:p>
        </p:txBody>
      </p:sp>
      <p:sp>
        <p:nvSpPr>
          <p:cNvPr id="32" name="TextBox 31">
            <a:extLst>
              <a:ext uri="{FF2B5EF4-FFF2-40B4-BE49-F238E27FC236}">
                <a16:creationId xmlns:a16="http://schemas.microsoft.com/office/drawing/2014/main" id="{0E05631E-A67D-4E34-ADD0-5337F4F1D400}"/>
              </a:ext>
            </a:extLst>
          </p:cNvPr>
          <p:cNvSpPr txBox="1"/>
          <p:nvPr/>
        </p:nvSpPr>
        <p:spPr>
          <a:xfrm>
            <a:off x="1614428" y="1902494"/>
            <a:ext cx="1334410" cy="400110"/>
          </a:xfrm>
          <a:prstGeom prst="rect">
            <a:avLst/>
          </a:prstGeom>
          <a:solidFill>
            <a:srgbClr val="FFFEF3"/>
          </a:solidFill>
        </p:spPr>
        <p:txBody>
          <a:bodyPr wrap="square" rtlCol="0">
            <a:spAutoFit/>
          </a:bodyPr>
          <a:lstStyle/>
          <a:p>
            <a:pPr algn="ctr"/>
            <a:r>
              <a:rPr lang="en-US" sz="2000" b="1" dirty="0">
                <a:solidFill>
                  <a:schemeClr val="accent5">
                    <a:lumMod val="50000"/>
                  </a:schemeClr>
                </a:solidFill>
              </a:rPr>
              <a:t>building</a:t>
            </a:r>
            <a:r>
              <a:rPr lang="en-US" sz="2000" dirty="0">
                <a:solidFill>
                  <a:schemeClr val="accent5">
                    <a:lumMod val="50000"/>
                  </a:schemeClr>
                </a:solidFill>
              </a:rPr>
              <a:t>]</a:t>
            </a:r>
            <a:endParaRPr lang="en-GB" sz="2000" dirty="0">
              <a:solidFill>
                <a:schemeClr val="accent5">
                  <a:lumMod val="50000"/>
                </a:schemeClr>
              </a:solidFill>
            </a:endParaRPr>
          </a:p>
        </p:txBody>
      </p:sp>
      <p:sp>
        <p:nvSpPr>
          <p:cNvPr id="33" name="TextBox 32">
            <a:extLst>
              <a:ext uri="{FF2B5EF4-FFF2-40B4-BE49-F238E27FC236}">
                <a16:creationId xmlns:a16="http://schemas.microsoft.com/office/drawing/2014/main" id="{9E3BD542-26D9-4B1B-8CC0-8F9E3D16E04A}"/>
              </a:ext>
            </a:extLst>
          </p:cNvPr>
          <p:cNvSpPr txBox="1"/>
          <p:nvPr/>
        </p:nvSpPr>
        <p:spPr>
          <a:xfrm>
            <a:off x="5175894" y="2486964"/>
            <a:ext cx="184021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researcher</a:t>
            </a:r>
            <a:r>
              <a:rPr lang="en-US" sz="2000" dirty="0">
                <a:solidFill>
                  <a:schemeClr val="accent5">
                    <a:lumMod val="50000"/>
                  </a:schemeClr>
                </a:solidFill>
              </a:rPr>
              <a:t>].</a:t>
            </a:r>
            <a:endParaRPr lang="en-GB" sz="2000" dirty="0">
              <a:solidFill>
                <a:schemeClr val="accent5">
                  <a:lumMod val="50000"/>
                </a:schemeClr>
              </a:solidFill>
            </a:endParaRPr>
          </a:p>
        </p:txBody>
      </p:sp>
      <p:sp>
        <p:nvSpPr>
          <p:cNvPr id="34" name="TextBox 33">
            <a:extLst>
              <a:ext uri="{FF2B5EF4-FFF2-40B4-BE49-F238E27FC236}">
                <a16:creationId xmlns:a16="http://schemas.microsoft.com/office/drawing/2014/main" id="{E0DA8026-8AD3-4CC9-A89E-8B7CD371C60C}"/>
              </a:ext>
            </a:extLst>
          </p:cNvPr>
          <p:cNvSpPr txBox="1"/>
          <p:nvPr/>
        </p:nvSpPr>
        <p:spPr>
          <a:xfrm>
            <a:off x="1198931" y="3072266"/>
            <a:ext cx="1625511"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chemistry</a:t>
            </a:r>
            <a:r>
              <a:rPr lang="en-US" sz="2000" dirty="0">
                <a:solidFill>
                  <a:schemeClr val="accent5">
                    <a:lumMod val="50000"/>
                  </a:schemeClr>
                </a:solidFill>
              </a:rPr>
              <a:t>]</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8AEB5E0E-CEC2-47D2-A856-7B81E6CEB442}"/>
              </a:ext>
            </a:extLst>
          </p:cNvPr>
          <p:cNvSpPr txBox="1"/>
          <p:nvPr/>
        </p:nvSpPr>
        <p:spPr>
          <a:xfrm>
            <a:off x="4431057" y="3133099"/>
            <a:ext cx="2237686"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you would like</a:t>
            </a:r>
            <a:r>
              <a:rPr lang="en-US" sz="2000" dirty="0">
                <a:solidFill>
                  <a:schemeClr val="accent5">
                    <a:lumMod val="50000"/>
                  </a:schemeClr>
                </a:solidFill>
              </a:rPr>
              <a:t>]</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D0932F1D-2EEA-42C2-86B9-A59912C7C5B9}"/>
              </a:ext>
            </a:extLst>
          </p:cNvPr>
          <p:cNvSpPr txBox="1"/>
          <p:nvPr/>
        </p:nvSpPr>
        <p:spPr>
          <a:xfrm>
            <a:off x="279694" y="3696265"/>
            <a:ext cx="2138552"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a:t>
            </a:r>
            <a:r>
              <a:rPr lang="en-US" sz="2000" b="1" dirty="0">
                <a:solidFill>
                  <a:schemeClr val="accent5">
                    <a:lumMod val="50000"/>
                  </a:schemeClr>
                </a:solidFill>
              </a:rPr>
              <a:t>scientist</a:t>
            </a:r>
            <a:r>
              <a:rPr lang="en-US" sz="2000" dirty="0">
                <a:solidFill>
                  <a:schemeClr val="accent5">
                    <a:lumMod val="50000"/>
                  </a:schemeClr>
                </a:solidFill>
              </a:rPr>
              <a:t>]</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F8265AFB-2A56-4AF2-A721-34E9724A018A}"/>
              </a:ext>
            </a:extLst>
          </p:cNvPr>
          <p:cNvSpPr txBox="1"/>
          <p:nvPr/>
        </p:nvSpPr>
        <p:spPr>
          <a:xfrm>
            <a:off x="277102" y="4380014"/>
            <a:ext cx="1517835"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a:t>
            </a:r>
            <a:r>
              <a:rPr lang="en-US" sz="2000" b="1" dirty="0">
                <a:solidFill>
                  <a:schemeClr val="accent5">
                    <a:lumMod val="50000"/>
                  </a:schemeClr>
                </a:solidFill>
              </a:rPr>
              <a:t>university</a:t>
            </a:r>
            <a:r>
              <a:rPr lang="en-US" sz="2000" dirty="0">
                <a:solidFill>
                  <a:schemeClr val="accent5">
                    <a:lumMod val="50000"/>
                  </a:schemeClr>
                </a:solidFill>
              </a:rPr>
              <a:t>]</a:t>
            </a:r>
            <a:endParaRPr lang="en-GB" sz="2000" dirty="0">
              <a:solidFill>
                <a:schemeClr val="accent5">
                  <a:lumMod val="50000"/>
                </a:schemeClr>
              </a:solidFill>
            </a:endParaRPr>
          </a:p>
        </p:txBody>
      </p:sp>
      <p:sp>
        <p:nvSpPr>
          <p:cNvPr id="38" name="TextBox 37">
            <a:extLst>
              <a:ext uri="{FF2B5EF4-FFF2-40B4-BE49-F238E27FC236}">
                <a16:creationId xmlns:a16="http://schemas.microsoft.com/office/drawing/2014/main" id="{F788C3DA-A52C-4F1E-A8A8-1F378679603D}"/>
              </a:ext>
            </a:extLst>
          </p:cNvPr>
          <p:cNvSpPr txBox="1"/>
          <p:nvPr/>
        </p:nvSpPr>
        <p:spPr>
          <a:xfrm>
            <a:off x="6642898" y="4336152"/>
            <a:ext cx="1056158"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rPr>
              <a:t>[</a:t>
            </a:r>
            <a:r>
              <a:rPr lang="en-US" sz="2000" b="1" dirty="0">
                <a:solidFill>
                  <a:schemeClr val="accent5">
                    <a:lumMod val="50000"/>
                  </a:schemeClr>
                </a:solidFill>
              </a:rPr>
              <a:t>shop</a:t>
            </a:r>
            <a:r>
              <a:rPr lang="en-US" sz="2000" dirty="0">
                <a:solidFill>
                  <a:schemeClr val="accent5">
                    <a:lumMod val="50000"/>
                  </a:schemeClr>
                </a:solidFill>
              </a:rPr>
              <a:t>]</a:t>
            </a:r>
            <a:endParaRPr lang="en-GB" sz="2000" dirty="0">
              <a:solidFill>
                <a:schemeClr val="accent5">
                  <a:lumMod val="50000"/>
                </a:schemeClr>
              </a:solidFill>
            </a:endParaRPr>
          </a:p>
        </p:txBody>
      </p:sp>
      <p:sp>
        <p:nvSpPr>
          <p:cNvPr id="39" name="TextBox 38">
            <a:extLst>
              <a:ext uri="{FF2B5EF4-FFF2-40B4-BE49-F238E27FC236}">
                <a16:creationId xmlns:a16="http://schemas.microsoft.com/office/drawing/2014/main" id="{4AF44184-04AD-4EC5-A941-CE7807D44B39}"/>
              </a:ext>
            </a:extLst>
          </p:cNvPr>
          <p:cNvSpPr txBox="1"/>
          <p:nvPr/>
        </p:nvSpPr>
        <p:spPr>
          <a:xfrm>
            <a:off x="2169617" y="4936561"/>
            <a:ext cx="1056159"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tried</a:t>
            </a:r>
            <a:r>
              <a:rPr lang="en-US" sz="2000" dirty="0">
                <a:solidFill>
                  <a:schemeClr val="accent5">
                    <a:lumMod val="50000"/>
                  </a:schemeClr>
                </a:solidFill>
              </a:rPr>
              <a:t>]</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8EE46A2A-BEA6-4AEE-88DE-4A3DF26CF040}"/>
              </a:ext>
            </a:extLst>
          </p:cNvPr>
          <p:cNvSpPr txBox="1"/>
          <p:nvPr/>
        </p:nvSpPr>
        <p:spPr>
          <a:xfrm>
            <a:off x="5778772" y="4940802"/>
            <a:ext cx="1135891"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dish</a:t>
            </a:r>
            <a:r>
              <a:rPr lang="en-US" sz="2000" dirty="0">
                <a:solidFill>
                  <a:schemeClr val="accent5">
                    <a:lumMod val="50000"/>
                  </a:schemeClr>
                </a:solidFill>
              </a:rPr>
              <a:t>] .</a:t>
            </a:r>
            <a:endParaRPr lang="en-GB" sz="2000" dirty="0">
              <a:solidFill>
                <a:schemeClr val="accent5">
                  <a:lumMod val="50000"/>
                </a:schemeClr>
              </a:solidFill>
            </a:endParaRPr>
          </a:p>
        </p:txBody>
      </p:sp>
      <p:pic>
        <p:nvPicPr>
          <p:cNvPr id="5124" name="Picture 4" descr="Johann Wolfgang Von Goethe, Silhouette, German">
            <a:extLst>
              <a:ext uri="{FF2B5EF4-FFF2-40B4-BE49-F238E27FC236}">
                <a16:creationId xmlns:a16="http://schemas.microsoft.com/office/drawing/2014/main" id="{47B2A5DE-3D22-4359-A259-6EA1E26B26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6008" y="46080"/>
            <a:ext cx="622639" cy="124527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C2001FB4-E60D-4240-AB9C-F1F0E774D2FC}"/>
              </a:ext>
            </a:extLst>
          </p:cNvPr>
          <p:cNvSpPr/>
          <p:nvPr/>
        </p:nvSpPr>
        <p:spPr>
          <a:xfrm>
            <a:off x="6232232" y="5654996"/>
            <a:ext cx="1533585"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Wurst </a:t>
            </a:r>
            <a:r>
              <a:rPr lang="en-GB" sz="2000" dirty="0">
                <a:solidFill>
                  <a:schemeClr val="bg1"/>
                </a:solidFill>
              </a:rPr>
              <a:t>– sausage</a:t>
            </a:r>
          </a:p>
        </p:txBody>
      </p:sp>
      <p:pic>
        <p:nvPicPr>
          <p:cNvPr id="5130" name="Picture 10" descr="Bratwurst, Fork, Barbecue, Meat, Delicious, Sausage">
            <a:extLst>
              <a:ext uri="{FF2B5EF4-FFF2-40B4-BE49-F238E27FC236}">
                <a16:creationId xmlns:a16="http://schemas.microsoft.com/office/drawing/2014/main" id="{C2F1F6BC-F523-43D7-A449-6CC6B24A1A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304" flipH="1">
            <a:off x="7402816" y="4812231"/>
            <a:ext cx="584884" cy="837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4A95D026-51F7-4AF3-AA6D-AA2ECD7E2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8567" y="3773185"/>
            <a:ext cx="1028385" cy="2841262"/>
          </a:xfrm>
          <a:prstGeom prst="rect">
            <a:avLst/>
          </a:prstGeom>
        </p:spPr>
      </p:pic>
      <p:sp>
        <p:nvSpPr>
          <p:cNvPr id="28" name="TextBox 27">
            <a:extLst>
              <a:ext uri="{FF2B5EF4-FFF2-40B4-BE49-F238E27FC236}">
                <a16:creationId xmlns:a16="http://schemas.microsoft.com/office/drawing/2014/main" id="{F82E2CA1-DA97-4D64-9AAA-35B2246A1939}"/>
              </a:ext>
            </a:extLst>
          </p:cNvPr>
          <p:cNvSpPr txBox="1"/>
          <p:nvPr/>
        </p:nvSpPr>
        <p:spPr>
          <a:xfrm>
            <a:off x="3934475" y="4945522"/>
            <a:ext cx="1844297"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rPr>
              <a:t>[</a:t>
            </a:r>
            <a:r>
              <a:rPr lang="en-US" sz="2000" b="1" dirty="0">
                <a:solidFill>
                  <a:schemeClr val="accent5">
                    <a:lumMod val="50000"/>
                  </a:schemeClr>
                </a:solidFill>
              </a:rPr>
              <a:t>traditional</a:t>
            </a:r>
            <a:r>
              <a:rPr lang="en-US" sz="2000" dirty="0">
                <a:solidFill>
                  <a:schemeClr val="accent5">
                    <a:lumMod val="50000"/>
                  </a:schemeClr>
                </a:solidFill>
              </a:rPr>
              <a:t>]</a:t>
            </a:r>
            <a:endParaRPr lang="en-GB" sz="2000" dirty="0">
              <a:solidFill>
                <a:schemeClr val="accent5">
                  <a:lumMod val="50000"/>
                </a:schemeClr>
              </a:solidFill>
            </a:endParaRPr>
          </a:p>
        </p:txBody>
      </p:sp>
      <p:sp>
        <p:nvSpPr>
          <p:cNvPr id="29" name="Speech Bubble: Rectangle with Corners Rounded 28">
            <a:extLst>
              <a:ext uri="{FF2B5EF4-FFF2-40B4-BE49-F238E27FC236}">
                <a16:creationId xmlns:a16="http://schemas.microsoft.com/office/drawing/2014/main" id="{5DF582FA-D301-4EBD-9734-BC9E48177BBB}"/>
              </a:ext>
            </a:extLst>
          </p:cNvPr>
          <p:cNvSpPr/>
          <p:nvPr/>
        </p:nvSpPr>
        <p:spPr>
          <a:xfrm>
            <a:off x="7910319" y="757242"/>
            <a:ext cx="3746763"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Grüße</a:t>
            </a:r>
            <a:r>
              <a:rPr lang="en-GB" sz="2000" dirty="0"/>
              <a:t> </a:t>
            </a:r>
            <a:r>
              <a:rPr lang="en-GB" sz="2000" dirty="0">
                <a:solidFill>
                  <a:schemeClr val="bg1"/>
                </a:solidFill>
              </a:rPr>
              <a:t>– greetings</a:t>
            </a:r>
          </a:p>
          <a:p>
            <a:pPr algn="ctr"/>
            <a:r>
              <a:rPr lang="en-GB" sz="2000" dirty="0">
                <a:solidFill>
                  <a:schemeClr val="bg1"/>
                </a:solidFill>
              </a:rPr>
              <a:t>das </a:t>
            </a:r>
            <a:r>
              <a:rPr lang="en-GB" sz="2000" dirty="0" err="1">
                <a:solidFill>
                  <a:schemeClr val="bg1"/>
                </a:solidFill>
              </a:rPr>
              <a:t>Denkmal</a:t>
            </a:r>
            <a:r>
              <a:rPr lang="en-GB" sz="2000" dirty="0">
                <a:solidFill>
                  <a:schemeClr val="bg1"/>
                </a:solidFill>
              </a:rPr>
              <a:t> – monument </a:t>
            </a:r>
            <a:r>
              <a:rPr lang="en-GB" sz="2000" dirty="0"/>
              <a:t>  </a:t>
            </a:r>
          </a:p>
        </p:txBody>
      </p:sp>
    </p:spTree>
    <p:extLst>
      <p:ext uri="{BB962C8B-B14F-4D97-AF65-F5344CB8AC3E}">
        <p14:creationId xmlns:p14="http://schemas.microsoft.com/office/powerpoint/2010/main" val="17023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4"/>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F070BC9-7CA8-43E3-82BB-C13BFD732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900" y="2234140"/>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AD7A9B3C-4594-4F7A-B2D0-9FB1E9084B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575" y="4164294"/>
            <a:ext cx="2716923" cy="1993871"/>
          </a:xfrm>
          <a:prstGeom prst="rect">
            <a:avLst/>
          </a:prstGeom>
        </p:spPr>
      </p:pic>
      <p:pic>
        <p:nvPicPr>
          <p:cNvPr id="8" name="Picture 7" descr="Text&#10;&#10;Description automatically generated">
            <a:extLst>
              <a:ext uri="{FF2B5EF4-FFF2-40B4-BE49-F238E27FC236}">
                <a16:creationId xmlns:a16="http://schemas.microsoft.com/office/drawing/2014/main" id="{37E1AD33-058A-464D-8B87-9BED87D27E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640" y="4164293"/>
            <a:ext cx="2716923" cy="1993871"/>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93F71F-38BF-424F-9D07-DF8C09800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8965" y="2234138"/>
            <a:ext cx="1280271" cy="1737511"/>
          </a:xfrm>
          <a:prstGeom prst="rect">
            <a:avLst/>
          </a:prstGeom>
        </p:spPr>
      </p:pic>
    </p:spTree>
    <p:extLst>
      <p:ext uri="{BB962C8B-B14F-4D97-AF65-F5344CB8AC3E}">
        <p14:creationId xmlns:p14="http://schemas.microsoft.com/office/powerpoint/2010/main" val="43234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097253" y="247046"/>
            <a:ext cx="38600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8801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p>
        </p:txBody>
      </p:sp>
      <p:graphicFrame>
        <p:nvGraphicFramePr>
          <p:cNvPr id="7" name="Table 6">
            <a:extLst>
              <a:ext uri="{FF2B5EF4-FFF2-40B4-BE49-F238E27FC236}">
                <a16:creationId xmlns:a16="http://schemas.microsoft.com/office/drawing/2014/main" id="{22D1A8C1-1E07-4FE1-B106-6EBF0674EDFA}"/>
              </a:ext>
            </a:extLst>
          </p:cNvPr>
          <p:cNvGraphicFramePr>
            <a:graphicFrameLocks noGrp="1"/>
          </p:cNvGraphicFramePr>
          <p:nvPr>
            <p:extLst>
              <p:ext uri="{D42A27DB-BD31-4B8C-83A1-F6EECF244321}">
                <p14:modId xmlns:p14="http://schemas.microsoft.com/office/powerpoint/2010/main" val="4259575728"/>
              </p:ext>
            </p:extLst>
          </p:nvPr>
        </p:nvGraphicFramePr>
        <p:xfrm>
          <a:off x="1664199" y="2128906"/>
          <a:ext cx="6901066" cy="3514587"/>
        </p:xfrm>
        <a:graphic>
          <a:graphicData uri="http://schemas.openxmlformats.org/drawingml/2006/table">
            <a:tbl>
              <a:tblPr firstRow="1" bandRow="1">
                <a:tableStyleId>{00A15C55-8517-42AA-B614-E9B94910E393}</a:tableStyleId>
              </a:tblPr>
              <a:tblGrid>
                <a:gridCol w="1658968">
                  <a:extLst>
                    <a:ext uri="{9D8B030D-6E8A-4147-A177-3AD203B41FA5}">
                      <a16:colId xmlns:a16="http://schemas.microsoft.com/office/drawing/2014/main" val="2607353726"/>
                    </a:ext>
                  </a:extLst>
                </a:gridCol>
                <a:gridCol w="5242098">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l"/>
                      <a:endParaRPr lang="en-GB" sz="2000" dirty="0">
                        <a:solidFill>
                          <a:srgbClr val="115076"/>
                        </a:solidFill>
                      </a:endParaRPr>
                    </a:p>
                    <a:p>
                      <a:pPr algn="l"/>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Bäume</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gelb</a:t>
                      </a:r>
                      <a:r>
                        <a:rPr lang="en-GB" sz="2000" dirty="0">
                          <a:solidFill>
                            <a:srgbClr val="115076"/>
                          </a:solidFill>
                        </a:rPr>
                        <a:t>.</a:t>
                      </a:r>
                    </a:p>
                    <a:p>
                      <a:pPr algn="l"/>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Bilder</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hübsch</a:t>
                      </a:r>
                      <a:r>
                        <a:rPr lang="en-GB" sz="2000" dirty="0">
                          <a:solidFill>
                            <a:srgbClr val="115076"/>
                          </a:solidFill>
                        </a:rPr>
                        <a:t>*. </a:t>
                      </a:r>
                    </a:p>
                    <a:p>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Aufgaben</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überflüssig</a:t>
                      </a:r>
                      <a:r>
                        <a:rPr lang="en-GB" sz="2000" dirty="0">
                          <a:solidFill>
                            <a:srgbClr val="115076"/>
                          </a:solidFill>
                        </a:rPr>
                        <a:t> *.</a:t>
                      </a:r>
                    </a:p>
                    <a:p>
                      <a:endParaRPr lang="en-GB" sz="2000" dirty="0">
                        <a:solidFill>
                          <a:srgbClr val="115076"/>
                        </a:solidFill>
                      </a:endParaRPr>
                    </a:p>
                  </a:txBody>
                  <a:tcPr anchor="ctr"/>
                </a:tc>
                <a:extLst>
                  <a:ext uri="{0D108BD9-81ED-4DB2-BD59-A6C34878D82A}">
                    <a16:rowId xmlns:a16="http://schemas.microsoft.com/office/drawing/2014/main" val="2189313960"/>
                  </a:ext>
                </a:extLst>
              </a:tr>
            </a:tbl>
          </a:graphicData>
        </a:graphic>
      </p:graphicFrame>
      <p:sp>
        <p:nvSpPr>
          <p:cNvPr id="8" name="Action Button: Custom 16">
            <a:hlinkClick r:id="" action="ppaction://noaction" highlightClick="1">
              <a:snd r:embed="rId5" name="9.1.2.1 Slide 4 1.wav"/>
            </a:hlinkClick>
            <a:extLst>
              <a:ext uri="{FF2B5EF4-FFF2-40B4-BE49-F238E27FC236}">
                <a16:creationId xmlns:a16="http://schemas.microsoft.com/office/drawing/2014/main" id="{024FBE2B-9A61-471F-A3FB-519BC793B8B0}"/>
              </a:ext>
            </a:extLst>
          </p:cNvPr>
          <p:cNvSpPr/>
          <p:nvPr/>
        </p:nvSpPr>
        <p:spPr>
          <a:xfrm>
            <a:off x="2258817" y="29620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9.1.2.1 Slide 4 2.wav"/>
            </a:hlinkClick>
            <a:extLst>
              <a:ext uri="{FF2B5EF4-FFF2-40B4-BE49-F238E27FC236}">
                <a16:creationId xmlns:a16="http://schemas.microsoft.com/office/drawing/2014/main" id="{4B91AD13-905A-4B4C-8068-0486EE563690}"/>
              </a:ext>
            </a:extLst>
          </p:cNvPr>
          <p:cNvSpPr/>
          <p:nvPr/>
        </p:nvSpPr>
        <p:spPr>
          <a:xfrm>
            <a:off x="2258817" y="38361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7" name="9.1.2.1 Slide 4 3.wav"/>
            </a:hlinkClick>
            <a:extLst>
              <a:ext uri="{FF2B5EF4-FFF2-40B4-BE49-F238E27FC236}">
                <a16:creationId xmlns:a16="http://schemas.microsoft.com/office/drawing/2014/main" id="{37B986DE-AC85-439B-BB17-27F6044AB8D4}"/>
              </a:ext>
            </a:extLst>
          </p:cNvPr>
          <p:cNvSpPr/>
          <p:nvPr/>
        </p:nvSpPr>
        <p:spPr>
          <a:xfrm>
            <a:off x="2258817" y="48684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descr="text box hiding answer">
            <a:extLst>
              <a:ext uri="{FF2B5EF4-FFF2-40B4-BE49-F238E27FC236}">
                <a16:creationId xmlns:a16="http://schemas.microsoft.com/office/drawing/2014/main" id="{4D5E171C-A275-4BC4-896B-612CDA9BC62A}"/>
              </a:ext>
            </a:extLst>
          </p:cNvPr>
          <p:cNvSpPr txBox="1"/>
          <p:nvPr/>
        </p:nvSpPr>
        <p:spPr>
          <a:xfrm>
            <a:off x="3368692" y="3003641"/>
            <a:ext cx="35544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AB1DE991-90EC-4C9B-9A67-C097A9C9A096}"/>
              </a:ext>
            </a:extLst>
          </p:cNvPr>
          <p:cNvSpPr txBox="1"/>
          <p:nvPr/>
        </p:nvSpPr>
        <p:spPr>
          <a:xfrm>
            <a:off x="3080148" y="4004014"/>
            <a:ext cx="413149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1255A127-7D6B-404B-AA15-97871DDC81F0}"/>
              </a:ext>
            </a:extLst>
          </p:cNvPr>
          <p:cNvSpPr txBox="1"/>
          <p:nvPr/>
        </p:nvSpPr>
        <p:spPr>
          <a:xfrm>
            <a:off x="3368693" y="5004387"/>
            <a:ext cx="4872938"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CBBB5294-30FB-4A7B-A285-4D065921E2DC}"/>
              </a:ext>
            </a:extLst>
          </p:cNvPr>
          <p:cNvSpPr/>
          <p:nvPr/>
        </p:nvSpPr>
        <p:spPr>
          <a:xfrm>
            <a:off x="8694822" y="4868401"/>
            <a:ext cx="3384884"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hübsch</a:t>
            </a:r>
            <a:r>
              <a:rPr lang="en-GB" sz="2000" dirty="0"/>
              <a:t> </a:t>
            </a:r>
            <a:r>
              <a:rPr lang="en-GB" sz="2000" dirty="0">
                <a:solidFill>
                  <a:schemeClr val="bg1"/>
                </a:solidFill>
              </a:rPr>
              <a:t>–</a:t>
            </a:r>
            <a:r>
              <a:rPr lang="en-GB" sz="2000" dirty="0"/>
              <a:t> pretty</a:t>
            </a:r>
          </a:p>
          <a:p>
            <a:pPr algn="ctr"/>
            <a:r>
              <a:rPr lang="en-GB" sz="2000" dirty="0" err="1"/>
              <a:t>überflüssig</a:t>
            </a:r>
            <a:r>
              <a:rPr lang="en-GB" sz="2000" dirty="0"/>
              <a:t>  </a:t>
            </a:r>
            <a:r>
              <a:rPr lang="en-GB" sz="2000" dirty="0">
                <a:solidFill>
                  <a:schemeClr val="bg1"/>
                </a:solidFill>
              </a:rPr>
              <a:t>–</a:t>
            </a:r>
            <a:r>
              <a:rPr lang="en-GB" sz="2000" dirty="0"/>
              <a:t> superfluous</a:t>
            </a:r>
            <a:endParaRPr lang="en-GB" sz="2000" b="1" dirty="0"/>
          </a:p>
        </p:txBody>
      </p:sp>
    </p:spTree>
    <p:extLst>
      <p:ext uri="{BB962C8B-B14F-4D97-AF65-F5344CB8AC3E}">
        <p14:creationId xmlns:p14="http://schemas.microsoft.com/office/powerpoint/2010/main" val="14878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4" name="TextBox 13">
            <a:extLst>
              <a:ext uri="{FF2B5EF4-FFF2-40B4-BE49-F238E27FC236}">
                <a16:creationId xmlns:a16="http://schemas.microsoft.com/office/drawing/2014/main" id="{73352378-FF99-4E6F-A634-9C0A338339E6}"/>
              </a:ext>
            </a:extLst>
          </p:cNvPr>
          <p:cNvSpPr txBox="1"/>
          <p:nvPr/>
        </p:nvSpPr>
        <p:spPr>
          <a:xfrm>
            <a:off x="-186636" y="112229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0D46746-6C07-47E5-9138-12BCC8F7BC1C}"/>
              </a:ext>
            </a:extLst>
          </p:cNvPr>
          <p:cNvSpPr txBox="1"/>
          <p:nvPr/>
        </p:nvSpPr>
        <p:spPr>
          <a:xfrm>
            <a:off x="175149" y="180921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A3AAF85E-5E44-4CD1-926F-B7BCEA8332BB}"/>
              </a:ext>
            </a:extLst>
          </p:cNvPr>
          <p:cNvSpPr txBox="1"/>
          <p:nvPr/>
        </p:nvSpPr>
        <p:spPr>
          <a:xfrm>
            <a:off x="175149" y="229933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8" name="TextBox 17">
            <a:extLst>
              <a:ext uri="{FF2B5EF4-FFF2-40B4-BE49-F238E27FC236}">
                <a16:creationId xmlns:a16="http://schemas.microsoft.com/office/drawing/2014/main" id="{0FEC5D48-5D87-47F8-A249-E7BFFF69561F}"/>
              </a:ext>
            </a:extLst>
          </p:cNvPr>
          <p:cNvSpPr txBox="1"/>
          <p:nvPr/>
        </p:nvSpPr>
        <p:spPr>
          <a:xfrm>
            <a:off x="175149" y="330421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40D3A67-894C-4E3A-8019-ED8EED498434}"/>
              </a:ext>
            </a:extLst>
          </p:cNvPr>
          <p:cNvSpPr txBox="1"/>
          <p:nvPr/>
        </p:nvSpPr>
        <p:spPr>
          <a:xfrm>
            <a:off x="92597" y="4212144"/>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6B8BBE89-7F78-4B65-82B9-1CA71FD068D2}"/>
              </a:ext>
            </a:extLst>
          </p:cNvPr>
          <p:cNvSpPr/>
          <p:nvPr/>
        </p:nvSpPr>
        <p:spPr>
          <a:xfrm>
            <a:off x="84640" y="479064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21" name="Picture 20" descr="the letter Q">
            <a:extLst>
              <a:ext uri="{FF2B5EF4-FFF2-40B4-BE49-F238E27FC236}">
                <a16:creationId xmlns:a16="http://schemas.microsoft.com/office/drawing/2014/main" id="{9CAD3E0E-1060-43D0-BF9C-91EE142705FF}"/>
              </a:ext>
            </a:extLst>
          </p:cNvPr>
          <p:cNvPicPr>
            <a:picLocks noChangeAspect="1"/>
          </p:cNvPicPr>
          <p:nvPr/>
        </p:nvPicPr>
        <p:blipFill>
          <a:blip r:embed="rId7"/>
          <a:stretch>
            <a:fillRect/>
          </a:stretch>
        </p:blipFill>
        <p:spPr>
          <a:xfrm>
            <a:off x="10641925" y="4638041"/>
            <a:ext cx="1300638" cy="1300638"/>
          </a:xfrm>
          <a:prstGeom prst="rect">
            <a:avLst/>
          </a:prstGeom>
        </p:spPr>
      </p:pic>
      <p:sp>
        <p:nvSpPr>
          <p:cNvPr id="22" name="Rectangle 21">
            <a:extLst>
              <a:ext uri="{FF2B5EF4-FFF2-40B4-BE49-F238E27FC236}">
                <a16:creationId xmlns:a16="http://schemas.microsoft.com/office/drawing/2014/main" id="{3DBFBAEA-15E4-4743-9E2D-BE0FAABB0E29}"/>
              </a:ext>
            </a:extLst>
          </p:cNvPr>
          <p:cNvSpPr/>
          <p:nvPr/>
        </p:nvSpPr>
        <p:spPr>
          <a:xfrm>
            <a:off x="175149" y="5710555"/>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Year 9 Term 1.1 Week 7</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Year 8 Term 3.2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CD21484-10C3-466A-898C-EF7B306BAF4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3866" y="1676338"/>
            <a:ext cx="1264851" cy="1289862"/>
          </a:xfrm>
          <a:prstGeom prst="rect">
            <a:avLst/>
          </a:prstGeom>
          <a:noFill/>
          <a:ln>
            <a:noFill/>
          </a:ln>
        </p:spPr>
      </p:pic>
      <p:pic>
        <p:nvPicPr>
          <p:cNvPr id="24" name="Picture 23">
            <a:extLst>
              <a:ext uri="{FF2B5EF4-FFF2-40B4-BE49-F238E27FC236}">
                <a16:creationId xmlns:a16="http://schemas.microsoft.com/office/drawing/2014/main" id="{B1C874FC-1DD7-49D6-A87A-2AF17188120C}"/>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5756" y="4130460"/>
            <a:ext cx="1264851" cy="1320373"/>
          </a:xfrm>
          <a:prstGeom prst="rect">
            <a:avLst/>
          </a:prstGeom>
          <a:noFill/>
          <a:ln>
            <a:noFill/>
          </a:ln>
        </p:spPr>
      </p:pic>
      <p:pic>
        <p:nvPicPr>
          <p:cNvPr id="25" name="Picture 8" descr="Smiley face with headphones">
            <a:extLst>
              <a:ext uri="{FF2B5EF4-FFF2-40B4-BE49-F238E27FC236}">
                <a16:creationId xmlns:a16="http://schemas.microsoft.com/office/drawing/2014/main" id="{5AAAB896-5338-4F40-8A8F-F0762BB1036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097253" y="247046"/>
            <a:ext cx="38600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79999" y="1296000"/>
            <a:ext cx="10992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en-US" sz="2400" dirty="0">
                <a:solidFill>
                  <a:srgbClr val="4472C4">
                    <a:lumMod val="50000"/>
                  </a:srgbClr>
                </a:solidFill>
                <a:latin typeface="Century Gothic" panose="020F0302020204030204"/>
              </a:rPr>
              <a:t>Rollen: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lang="en-US" sz="2400" dirty="0">
                <a:solidFill>
                  <a:srgbClr val="4472C4">
                    <a:lumMod val="50000"/>
                  </a:srgbClr>
                </a:solidFill>
                <a:latin typeface="Century Gothic" panose="020F0302020204030204"/>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p>
        </p:txBody>
      </p:sp>
      <p:graphicFrame>
        <p:nvGraphicFramePr>
          <p:cNvPr id="7" name="Table 6">
            <a:extLst>
              <a:ext uri="{FF2B5EF4-FFF2-40B4-BE49-F238E27FC236}">
                <a16:creationId xmlns:a16="http://schemas.microsoft.com/office/drawing/2014/main" id="{22D1A8C1-1E07-4FE1-B106-6EBF0674EDFA}"/>
              </a:ext>
            </a:extLst>
          </p:cNvPr>
          <p:cNvGraphicFramePr>
            <a:graphicFrameLocks noGrp="1"/>
          </p:cNvGraphicFramePr>
          <p:nvPr>
            <p:extLst>
              <p:ext uri="{D42A27DB-BD31-4B8C-83A1-F6EECF244321}">
                <p14:modId xmlns:p14="http://schemas.microsoft.com/office/powerpoint/2010/main" val="4072310871"/>
              </p:ext>
            </p:extLst>
          </p:nvPr>
        </p:nvGraphicFramePr>
        <p:xfrm>
          <a:off x="1664199" y="2128906"/>
          <a:ext cx="6901066" cy="3514587"/>
        </p:xfrm>
        <a:graphic>
          <a:graphicData uri="http://schemas.openxmlformats.org/drawingml/2006/table">
            <a:tbl>
              <a:tblPr firstRow="1" bandRow="1">
                <a:tableStyleId>{00A15C55-8517-42AA-B614-E9B94910E393}</a:tableStyleId>
              </a:tblPr>
              <a:tblGrid>
                <a:gridCol w="1658968">
                  <a:extLst>
                    <a:ext uri="{9D8B030D-6E8A-4147-A177-3AD203B41FA5}">
                      <a16:colId xmlns:a16="http://schemas.microsoft.com/office/drawing/2014/main" val="2607353726"/>
                    </a:ext>
                  </a:extLst>
                </a:gridCol>
                <a:gridCol w="5242098">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l"/>
                      <a:endParaRPr lang="en-GB" sz="2000" dirty="0">
                        <a:solidFill>
                          <a:srgbClr val="115076"/>
                        </a:solidFill>
                      </a:endParaRPr>
                    </a:p>
                    <a:p>
                      <a:pPr algn="l"/>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Maßstäbe</a:t>
                      </a:r>
                      <a:r>
                        <a:rPr lang="en-GB" sz="2000" dirty="0">
                          <a:solidFill>
                            <a:srgbClr val="115076"/>
                          </a:solidFill>
                        </a:rPr>
                        <a:t>* </a:t>
                      </a:r>
                      <a:r>
                        <a:rPr lang="en-GB" sz="2000" dirty="0" err="1">
                          <a:solidFill>
                            <a:srgbClr val="115076"/>
                          </a:solidFill>
                        </a:rPr>
                        <a:t>sind</a:t>
                      </a:r>
                      <a:r>
                        <a:rPr lang="en-GB" sz="2000" dirty="0">
                          <a:solidFill>
                            <a:srgbClr val="115076"/>
                          </a:solidFill>
                        </a:rPr>
                        <a:t> absurd*. </a:t>
                      </a:r>
                    </a:p>
                    <a:p>
                      <a:pPr algn="l"/>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Trauben</a:t>
                      </a:r>
                      <a:r>
                        <a:rPr lang="en-GB" sz="2000" dirty="0">
                          <a:solidFill>
                            <a:srgbClr val="115076"/>
                          </a:solidFill>
                        </a:rPr>
                        <a:t>* </a:t>
                      </a:r>
                      <a:r>
                        <a:rPr lang="en-GB" sz="2000" dirty="0" err="1">
                          <a:solidFill>
                            <a:srgbClr val="115076"/>
                          </a:solidFill>
                        </a:rPr>
                        <a:t>sind</a:t>
                      </a:r>
                      <a:r>
                        <a:rPr lang="en-GB" sz="2000" dirty="0">
                          <a:solidFill>
                            <a:srgbClr val="115076"/>
                          </a:solidFill>
                        </a:rPr>
                        <a:t> herb*. </a:t>
                      </a:r>
                    </a:p>
                    <a:p>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rgbClr val="115076"/>
                        </a:solidFill>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Objekte</a:t>
                      </a:r>
                      <a:r>
                        <a:rPr lang="en-GB" sz="2000" dirty="0">
                          <a:solidFill>
                            <a:srgbClr val="115076"/>
                          </a:solidFill>
                        </a:rPr>
                        <a:t> </a:t>
                      </a:r>
                      <a:r>
                        <a:rPr lang="en-GB" sz="2000" dirty="0" err="1">
                          <a:solidFill>
                            <a:srgbClr val="115076"/>
                          </a:solidFill>
                        </a:rPr>
                        <a:t>sind</a:t>
                      </a:r>
                      <a:r>
                        <a:rPr lang="en-GB" sz="2000" dirty="0">
                          <a:solidFill>
                            <a:srgbClr val="115076"/>
                          </a:solidFill>
                        </a:rPr>
                        <a:t> mir </a:t>
                      </a:r>
                      <a:r>
                        <a:rPr lang="en-GB" sz="2000" dirty="0" err="1">
                          <a:solidFill>
                            <a:srgbClr val="115076"/>
                          </a:solidFill>
                        </a:rPr>
                        <a:t>lieb</a:t>
                      </a:r>
                      <a:r>
                        <a:rPr lang="en-GB" sz="2000" dirty="0">
                          <a:solidFill>
                            <a:srgbClr val="115076"/>
                          </a:solidFill>
                        </a:rPr>
                        <a:t>.</a:t>
                      </a:r>
                    </a:p>
                    <a:p>
                      <a:endParaRPr lang="en-GB" sz="2000" dirty="0">
                        <a:solidFill>
                          <a:srgbClr val="115076"/>
                        </a:solidFill>
                      </a:endParaRPr>
                    </a:p>
                  </a:txBody>
                  <a:tcPr anchor="ctr"/>
                </a:tc>
                <a:extLst>
                  <a:ext uri="{0D108BD9-81ED-4DB2-BD59-A6C34878D82A}">
                    <a16:rowId xmlns:a16="http://schemas.microsoft.com/office/drawing/2014/main" val="2189313960"/>
                  </a:ext>
                </a:extLst>
              </a:tr>
            </a:tbl>
          </a:graphicData>
        </a:graphic>
      </p:graphicFrame>
      <p:sp>
        <p:nvSpPr>
          <p:cNvPr id="8" name="Action Button: Custom 16">
            <a:hlinkClick r:id="" action="ppaction://noaction" highlightClick="1">
              <a:snd r:embed="rId5" name="9.1.2.1 Slide 5 1.wav"/>
            </a:hlinkClick>
            <a:extLst>
              <a:ext uri="{FF2B5EF4-FFF2-40B4-BE49-F238E27FC236}">
                <a16:creationId xmlns:a16="http://schemas.microsoft.com/office/drawing/2014/main" id="{024FBE2B-9A61-471F-A3FB-519BC793B8B0}"/>
              </a:ext>
            </a:extLst>
          </p:cNvPr>
          <p:cNvSpPr/>
          <p:nvPr/>
        </p:nvSpPr>
        <p:spPr>
          <a:xfrm>
            <a:off x="2258817" y="29620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9.1.2.1 Slide 5 2.wav"/>
            </a:hlinkClick>
            <a:extLst>
              <a:ext uri="{FF2B5EF4-FFF2-40B4-BE49-F238E27FC236}">
                <a16:creationId xmlns:a16="http://schemas.microsoft.com/office/drawing/2014/main" id="{4B91AD13-905A-4B4C-8068-0486EE563690}"/>
              </a:ext>
            </a:extLst>
          </p:cNvPr>
          <p:cNvSpPr/>
          <p:nvPr/>
        </p:nvSpPr>
        <p:spPr>
          <a:xfrm>
            <a:off x="2258817" y="38361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7" name="9.1.2.1 Slide 5 3.wav"/>
            </a:hlinkClick>
            <a:extLst>
              <a:ext uri="{FF2B5EF4-FFF2-40B4-BE49-F238E27FC236}">
                <a16:creationId xmlns:a16="http://schemas.microsoft.com/office/drawing/2014/main" id="{37B986DE-AC85-439B-BB17-27F6044AB8D4}"/>
              </a:ext>
            </a:extLst>
          </p:cNvPr>
          <p:cNvSpPr/>
          <p:nvPr/>
        </p:nvSpPr>
        <p:spPr>
          <a:xfrm>
            <a:off x="2258817" y="48684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descr="text box hiding answer">
            <a:extLst>
              <a:ext uri="{FF2B5EF4-FFF2-40B4-BE49-F238E27FC236}">
                <a16:creationId xmlns:a16="http://schemas.microsoft.com/office/drawing/2014/main" id="{4D5E171C-A275-4BC4-896B-612CDA9BC62A}"/>
              </a:ext>
            </a:extLst>
          </p:cNvPr>
          <p:cNvSpPr txBox="1"/>
          <p:nvPr/>
        </p:nvSpPr>
        <p:spPr>
          <a:xfrm>
            <a:off x="3247357" y="2965129"/>
            <a:ext cx="4416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AB1DE991-90EC-4C9B-9A67-C097A9C9A096}"/>
              </a:ext>
            </a:extLst>
          </p:cNvPr>
          <p:cNvSpPr txBox="1"/>
          <p:nvPr/>
        </p:nvSpPr>
        <p:spPr>
          <a:xfrm>
            <a:off x="3425371" y="3979435"/>
            <a:ext cx="413149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1255A127-7D6B-404B-AA15-97871DDC81F0}"/>
              </a:ext>
            </a:extLst>
          </p:cNvPr>
          <p:cNvSpPr txBox="1"/>
          <p:nvPr/>
        </p:nvSpPr>
        <p:spPr>
          <a:xfrm>
            <a:off x="3107452" y="4993741"/>
            <a:ext cx="469646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CBBB5294-30FB-4A7B-A285-4D065921E2DC}"/>
              </a:ext>
            </a:extLst>
          </p:cNvPr>
          <p:cNvSpPr/>
          <p:nvPr/>
        </p:nvSpPr>
        <p:spPr>
          <a:xfrm>
            <a:off x="8688119" y="4858024"/>
            <a:ext cx="3356642" cy="1407952"/>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der </a:t>
            </a:r>
            <a:r>
              <a:rPr lang="en-US" sz="2000" dirty="0" err="1"/>
              <a:t>Maßstab</a:t>
            </a:r>
            <a:r>
              <a:rPr lang="en-US" sz="2000" dirty="0"/>
              <a:t> </a:t>
            </a:r>
            <a:r>
              <a:rPr lang="en-GB" sz="2000" dirty="0">
                <a:solidFill>
                  <a:schemeClr val="bg1"/>
                </a:solidFill>
              </a:rPr>
              <a:t>–</a:t>
            </a:r>
            <a:r>
              <a:rPr lang="en-US" sz="2000" dirty="0"/>
              <a:t> measure</a:t>
            </a:r>
          </a:p>
          <a:p>
            <a:pPr algn="ctr"/>
            <a:r>
              <a:rPr lang="en-US" sz="2000" dirty="0"/>
              <a:t>absurd</a:t>
            </a:r>
            <a:r>
              <a:rPr lang="en-GB" sz="2000" dirty="0">
                <a:solidFill>
                  <a:schemeClr val="bg1"/>
                </a:solidFill>
              </a:rPr>
              <a:t> – </a:t>
            </a:r>
            <a:r>
              <a:rPr lang="en-US" sz="2000" dirty="0"/>
              <a:t>absurd</a:t>
            </a:r>
          </a:p>
          <a:p>
            <a:pPr algn="ctr"/>
            <a:r>
              <a:rPr lang="en-US" sz="2000" dirty="0"/>
              <a:t>die </a:t>
            </a:r>
            <a:r>
              <a:rPr lang="en-US" sz="2000" dirty="0" err="1"/>
              <a:t>Traube</a:t>
            </a:r>
            <a:r>
              <a:rPr lang="en-US" sz="2000" dirty="0"/>
              <a:t> </a:t>
            </a:r>
            <a:r>
              <a:rPr lang="en-GB" sz="2000" dirty="0">
                <a:solidFill>
                  <a:schemeClr val="bg1"/>
                </a:solidFill>
              </a:rPr>
              <a:t>–</a:t>
            </a:r>
            <a:r>
              <a:rPr lang="en-US" sz="2000" dirty="0"/>
              <a:t> grape</a:t>
            </a:r>
          </a:p>
          <a:p>
            <a:pPr algn="ctr"/>
            <a:r>
              <a:rPr lang="en-US" sz="2000" dirty="0"/>
              <a:t>herb </a:t>
            </a:r>
            <a:r>
              <a:rPr lang="en-GB" sz="2000" dirty="0">
                <a:solidFill>
                  <a:schemeClr val="bg1"/>
                </a:solidFill>
              </a:rPr>
              <a:t>–</a:t>
            </a:r>
            <a:r>
              <a:rPr lang="en-US" sz="2000" dirty="0"/>
              <a:t> tart/sour</a:t>
            </a:r>
            <a:endParaRPr lang="en-GB" sz="2000" dirty="0"/>
          </a:p>
        </p:txBody>
      </p:sp>
    </p:spTree>
    <p:extLst>
      <p:ext uri="{BB962C8B-B14F-4D97-AF65-F5344CB8AC3E}">
        <p14:creationId xmlns:p14="http://schemas.microsoft.com/office/powerpoint/2010/main" val="28133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8663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0471" y="247047"/>
            <a:ext cx="1916856" cy="4342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4">
            <a:extLst>
              <a:ext uri="{FF2B5EF4-FFF2-40B4-BE49-F238E27FC236}">
                <a16:creationId xmlns:a16="http://schemas.microsoft.com/office/drawing/2014/main" id="{C4A1EABE-4BBA-4B9D-943A-2B1ADC4C09F0}"/>
              </a:ext>
            </a:extLst>
          </p:cNvPr>
          <p:cNvGraphicFramePr>
            <a:graphicFrameLocks noGrp="1"/>
          </p:cNvGraphicFramePr>
          <p:nvPr>
            <p:extLst>
              <p:ext uri="{D42A27DB-BD31-4B8C-83A1-F6EECF244321}">
                <p14:modId xmlns:p14="http://schemas.microsoft.com/office/powerpoint/2010/main" val="1566278407"/>
              </p:ext>
            </p:extLst>
          </p:nvPr>
        </p:nvGraphicFramePr>
        <p:xfrm>
          <a:off x="6024282" y="1501893"/>
          <a:ext cx="6022190" cy="4032000"/>
        </p:xfrm>
        <a:graphic>
          <a:graphicData uri="http://schemas.openxmlformats.org/drawingml/2006/table">
            <a:tbl>
              <a:tblPr firstRow="1" bandRow="1">
                <a:tableStyleId>{5940675A-B579-460E-94D1-54222C63F5DA}</a:tableStyleId>
              </a:tblPr>
              <a:tblGrid>
                <a:gridCol w="502830">
                  <a:extLst>
                    <a:ext uri="{9D8B030D-6E8A-4147-A177-3AD203B41FA5}">
                      <a16:colId xmlns:a16="http://schemas.microsoft.com/office/drawing/2014/main" val="2420299527"/>
                    </a:ext>
                  </a:extLst>
                </a:gridCol>
                <a:gridCol w="2563906">
                  <a:extLst>
                    <a:ext uri="{9D8B030D-6E8A-4147-A177-3AD203B41FA5}">
                      <a16:colId xmlns:a16="http://schemas.microsoft.com/office/drawing/2014/main" val="3336444142"/>
                    </a:ext>
                  </a:extLst>
                </a:gridCol>
                <a:gridCol w="2955454">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a:solidFill>
                            <a:srgbClr val="115076"/>
                          </a:solidFill>
                          <a:effectLst/>
                          <a:latin typeface="Century Gothic" panose="020B0502020202020204" pitchFamily="34" charset="0"/>
                        </a:rPr>
                        <a:t>der Kuchen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cake</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genießen</a:t>
                      </a:r>
                      <a:r>
                        <a:rPr lang="en-US" sz="2200" b="0" i="0" u="none" strike="noStrike" dirty="0">
                          <a:solidFill>
                            <a:srgbClr val="115076"/>
                          </a:solidFill>
                          <a:effectLst/>
                          <a:latin typeface="Century Gothic" panose="020B0502020202020204" pitchFamily="34" charset="0"/>
                        </a:rPr>
                        <a:t> </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to enjoy, enjoying</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sie</a:t>
                      </a:r>
                      <a:r>
                        <a:rPr lang="en-US" sz="2200" b="0" i="0" u="none" strike="noStrike" dirty="0">
                          <a:solidFill>
                            <a:srgbClr val="115076"/>
                          </a:solidFill>
                          <a:effectLst/>
                          <a:latin typeface="Century Gothic" panose="020B0502020202020204" pitchFamily="34" charset="0"/>
                        </a:rPr>
                        <a:t> </a:t>
                      </a:r>
                      <a:r>
                        <a:rPr lang="en-US" sz="2200" b="0" i="0" u="none" strike="noStrike" dirty="0" err="1">
                          <a:solidFill>
                            <a:srgbClr val="115076"/>
                          </a:solidFill>
                          <a:effectLst/>
                          <a:latin typeface="Century Gothic" panose="020B0502020202020204" pitchFamily="34" charset="0"/>
                        </a:rPr>
                        <a:t>möchte</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she would like</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traditionell</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traditional</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Weihnachten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Christmas</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auswählen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to choose, select</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4148572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du </a:t>
                      </a:r>
                      <a:r>
                        <a:rPr lang="en-GB" sz="2200" b="0" i="0" u="none" strike="noStrike" dirty="0" err="1">
                          <a:solidFill>
                            <a:srgbClr val="115076"/>
                          </a:solidFill>
                          <a:effectLst/>
                          <a:latin typeface="Century Gothic" panose="020B0502020202020204" pitchFamily="34" charset="0"/>
                        </a:rPr>
                        <a:t>möchtest</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000" b="0" i="1" u="none" strike="noStrike" dirty="0">
                          <a:solidFill>
                            <a:srgbClr val="115076"/>
                          </a:solidFill>
                          <a:effectLst/>
                          <a:latin typeface="Century Gothic" panose="020B0502020202020204" pitchFamily="34" charset="0"/>
                        </a:rPr>
                        <a:t>you would like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04717403"/>
                  </a:ext>
                </a:extLst>
              </a:tr>
            </a:tbl>
          </a:graphicData>
        </a:graphic>
      </p:graphicFrame>
      <p:graphicFrame>
        <p:nvGraphicFramePr>
          <p:cNvPr id="9" name="Table 4">
            <a:extLst>
              <a:ext uri="{FF2B5EF4-FFF2-40B4-BE49-F238E27FC236}">
                <a16:creationId xmlns:a16="http://schemas.microsoft.com/office/drawing/2014/main" id="{E96B11C3-B52F-45CE-98FD-E765E28B708B}"/>
              </a:ext>
            </a:extLst>
          </p:cNvPr>
          <p:cNvGraphicFramePr>
            <a:graphicFrameLocks noGrp="1"/>
          </p:cNvGraphicFramePr>
          <p:nvPr>
            <p:extLst>
              <p:ext uri="{D42A27DB-BD31-4B8C-83A1-F6EECF244321}">
                <p14:modId xmlns:p14="http://schemas.microsoft.com/office/powerpoint/2010/main" val="3807739139"/>
              </p:ext>
            </p:extLst>
          </p:nvPr>
        </p:nvGraphicFramePr>
        <p:xfrm>
          <a:off x="410316" y="1499576"/>
          <a:ext cx="4768358" cy="4032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1870074">
                  <a:extLst>
                    <a:ext uri="{9D8B030D-6E8A-4147-A177-3AD203B41FA5}">
                      <a16:colId xmlns:a16="http://schemas.microsoft.com/office/drawing/2014/main" val="3336444142"/>
                    </a:ext>
                  </a:extLst>
                </a:gridCol>
                <a:gridCol w="2394284">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der Laden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000" b="0" i="1" u="none" strike="noStrike" dirty="0">
                          <a:solidFill>
                            <a:srgbClr val="115076"/>
                          </a:solidFill>
                          <a:effectLst/>
                          <a:latin typeface="Century Gothic" panose="020B0502020202020204" pitchFamily="34" charset="0"/>
                        </a:rPr>
                        <a:t>shop</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verkaufen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to sell, selling</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a:solidFill>
                            <a:srgbClr val="115076"/>
                          </a:solidFill>
                          <a:effectLst/>
                          <a:latin typeface="Century Gothic" panose="020B0502020202020204" pitchFamily="34" charset="0"/>
                        </a:rPr>
                        <a:t>das </a:t>
                      </a:r>
                      <a:r>
                        <a:rPr lang="en-US" sz="2200" b="0" i="0" u="none" strike="noStrike" dirty="0" err="1">
                          <a:solidFill>
                            <a:srgbClr val="115076"/>
                          </a:solidFill>
                          <a:effectLst/>
                          <a:latin typeface="Century Gothic" panose="020B0502020202020204" pitchFamily="34" charset="0"/>
                        </a:rPr>
                        <a:t>Gericht</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court, dish</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a:solidFill>
                            <a:srgbClr val="115076"/>
                          </a:solidFill>
                          <a:effectLst/>
                          <a:latin typeface="Century Gothic" panose="020B0502020202020204" pitchFamily="34" charset="0"/>
                        </a:rPr>
                        <a:t>der </a:t>
                      </a:r>
                      <a:r>
                        <a:rPr lang="en-US" sz="2200" b="0" i="0" u="none" strike="noStrike" dirty="0" err="1">
                          <a:solidFill>
                            <a:srgbClr val="115076"/>
                          </a:solidFill>
                          <a:effectLst/>
                          <a:latin typeface="Century Gothic" panose="020B0502020202020204" pitchFamily="34" charset="0"/>
                        </a:rPr>
                        <a:t>Betrieb</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business</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probieren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to try, trying</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err="1">
                          <a:solidFill>
                            <a:srgbClr val="115076"/>
                          </a:solidFill>
                          <a:effectLst/>
                          <a:latin typeface="Century Gothic" panose="020B0502020202020204" pitchFamily="34" charset="0"/>
                        </a:rPr>
                        <a:t>günstig</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cheap</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60456714"/>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200" b="0" i="0" u="none" strike="noStrike" dirty="0">
                          <a:solidFill>
                            <a:srgbClr val="115076"/>
                          </a:solidFill>
                          <a:effectLst/>
                          <a:latin typeface="Century Gothic" panose="020B0502020202020204" pitchFamily="34" charset="0"/>
                        </a:rPr>
                        <a:t>ab</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US" sz="2000" b="0" i="1" u="none" strike="noStrike" dirty="0">
                          <a:solidFill>
                            <a:srgbClr val="115076"/>
                          </a:solidFill>
                          <a:effectLst/>
                          <a:latin typeface="Century Gothic" panose="020B0502020202020204" pitchFamily="34" charset="0"/>
                        </a:rPr>
                        <a:t>from, as of</a:t>
                      </a:r>
                      <a:endParaRPr lang="en-GB" sz="2000" b="0" i="1"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31773407"/>
                  </a:ext>
                </a:extLst>
              </a:tr>
            </a:tbl>
          </a:graphicData>
        </a:graphic>
      </p:graphicFrame>
      <p:sp>
        <p:nvSpPr>
          <p:cNvPr id="10" name="TextBox 9">
            <a:extLst>
              <a:ext uri="{FF2B5EF4-FFF2-40B4-BE49-F238E27FC236}">
                <a16:creationId xmlns:a16="http://schemas.microsoft.com/office/drawing/2014/main" id="{AA8A8830-325D-4643-9DEE-1069708DA91D}"/>
              </a:ext>
            </a:extLst>
          </p:cNvPr>
          <p:cNvSpPr txBox="1"/>
          <p:nvPr/>
        </p:nvSpPr>
        <p:spPr>
          <a:xfrm>
            <a:off x="2566373" y="793597"/>
            <a:ext cx="119634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Wort</a:t>
            </a:r>
            <a:r>
              <a:rPr lang="fr-FR" sz="2800" dirty="0">
                <a:solidFill>
                  <a:srgbClr val="4472C4">
                    <a:lumMod val="50000"/>
                  </a:srgbClr>
                </a:solidFill>
                <a:latin typeface="Century Gothic" panose="020F0302020204030204"/>
              </a:rPr>
              <a:t> </a:t>
            </a:r>
            <a:r>
              <a:rPr lang="fr-FR" sz="2800" dirty="0" err="1">
                <a:solidFill>
                  <a:srgbClr val="4472C4">
                    <a:lumMod val="50000"/>
                  </a:srgbClr>
                </a:solidFill>
                <a:latin typeface="Century Gothic" panose="020F0302020204030204"/>
              </a:rPr>
              <a:t>auf</a:t>
            </a:r>
            <a:r>
              <a:rPr lang="fr-FR" sz="2800" dirty="0">
                <a:solidFill>
                  <a:srgbClr val="4472C4">
                    <a:lumMod val="50000"/>
                  </a:srgbClr>
                </a:solidFill>
                <a:latin typeface="Century Gothic" panose="020F0302020204030204"/>
              </a:rPr>
              <a:t> Deutsch </a:t>
            </a:r>
            <a:r>
              <a:rPr lang="fr-FR" sz="2800" dirty="0" err="1">
                <a:solidFill>
                  <a:srgbClr val="4472C4">
                    <a:lumMod val="50000"/>
                  </a:srgbClr>
                </a:solidFill>
                <a:latin typeface="Century Gothic" panose="020F0302020204030204"/>
              </a:rPr>
              <a:t>und</a:t>
            </a:r>
            <a:r>
              <a:rPr lang="fr-FR" sz="2800" dirty="0">
                <a:solidFill>
                  <a:srgbClr val="4472C4">
                    <a:lumMod val="50000"/>
                  </a:srgbClr>
                </a:solidFill>
                <a:latin typeface="Century Gothic" panose="020F0302020204030204"/>
              </a:rPr>
              <a:t> </a:t>
            </a:r>
            <a:r>
              <a:rPr lang="fr-FR" sz="2800" dirty="0" err="1">
                <a:solidFill>
                  <a:srgbClr val="4472C4">
                    <a:lumMod val="50000"/>
                  </a:srgbClr>
                </a:solidFill>
                <a:latin typeface="Century Gothic" panose="020F0302020204030204"/>
              </a:rPr>
              <a:t>auf</a:t>
            </a:r>
            <a:r>
              <a:rPr lang="fr-FR" sz="2800" dirty="0">
                <a:solidFill>
                  <a:srgbClr val="4472C4">
                    <a:lumMod val="50000"/>
                  </a:srgbClr>
                </a:solidFill>
                <a:latin typeface="Century Gothic" panose="020F0302020204030204"/>
              </a:rPr>
              <a:t> </a:t>
            </a:r>
            <a:r>
              <a:rPr lang="fr-FR" sz="2800" dirty="0" err="1">
                <a:solidFill>
                  <a:srgbClr val="4472C4">
                    <a:lumMod val="50000"/>
                  </a:srgbClr>
                </a:solidFill>
                <a:latin typeface="Century Gothic" panose="020F0302020204030204"/>
              </a:rPr>
              <a:t>Englisch</a:t>
            </a:r>
            <a:r>
              <a:rPr lang="fr-FR" sz="2800" dirty="0">
                <a:solidFill>
                  <a:srgbClr val="4472C4">
                    <a:lumMod val="50000"/>
                  </a:srgbClr>
                </a:solidFill>
                <a:latin typeface="Century Gothic" panose="020F0302020204030204"/>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1.2.1 Slide 6 laden.wav"/>
            </a:hlinkClick>
            <a:extLst>
              <a:ext uri="{FF2B5EF4-FFF2-40B4-BE49-F238E27FC236}">
                <a16:creationId xmlns:a16="http://schemas.microsoft.com/office/drawing/2014/main" id="{76C60287-E5C3-4C2B-BF1B-1D0629AB77F9}"/>
              </a:ext>
            </a:extLst>
          </p:cNvPr>
          <p:cNvSpPr/>
          <p:nvPr/>
        </p:nvSpPr>
        <p:spPr>
          <a:xfrm>
            <a:off x="452029" y="20492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9.1.2.1 Slide 6 verkaufen.wav"/>
            </a:hlinkClick>
            <a:extLst>
              <a:ext uri="{FF2B5EF4-FFF2-40B4-BE49-F238E27FC236}">
                <a16:creationId xmlns:a16="http://schemas.microsoft.com/office/drawing/2014/main" id="{2380FD45-80D3-4F10-ADEA-833E710ADEB9}"/>
              </a:ext>
            </a:extLst>
          </p:cNvPr>
          <p:cNvSpPr/>
          <p:nvPr/>
        </p:nvSpPr>
        <p:spPr>
          <a:xfrm>
            <a:off x="449951" y="25394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9.1.2.1 Slide 6 Gericht.wav"/>
            </a:hlinkClick>
            <a:extLst>
              <a:ext uri="{FF2B5EF4-FFF2-40B4-BE49-F238E27FC236}">
                <a16:creationId xmlns:a16="http://schemas.microsoft.com/office/drawing/2014/main" id="{BE4493DD-3A01-4275-9D0A-12E2452DAEF2}"/>
              </a:ext>
            </a:extLst>
          </p:cNvPr>
          <p:cNvSpPr/>
          <p:nvPr/>
        </p:nvSpPr>
        <p:spPr>
          <a:xfrm>
            <a:off x="449951" y="30503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9.1.2.1 Slide 6 Betrieb.wav"/>
            </a:hlinkClick>
            <a:extLst>
              <a:ext uri="{FF2B5EF4-FFF2-40B4-BE49-F238E27FC236}">
                <a16:creationId xmlns:a16="http://schemas.microsoft.com/office/drawing/2014/main" id="{26F8E88B-6C37-4ED7-93F0-F7EE86D3239B}"/>
              </a:ext>
            </a:extLst>
          </p:cNvPr>
          <p:cNvSpPr/>
          <p:nvPr/>
        </p:nvSpPr>
        <p:spPr>
          <a:xfrm>
            <a:off x="449951" y="35536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9.1.2.1 Slide 6 probieren.wav"/>
            </a:hlinkClick>
            <a:extLst>
              <a:ext uri="{FF2B5EF4-FFF2-40B4-BE49-F238E27FC236}">
                <a16:creationId xmlns:a16="http://schemas.microsoft.com/office/drawing/2014/main" id="{91C13635-4A8B-4954-901F-E81B631836F9}"/>
              </a:ext>
            </a:extLst>
          </p:cNvPr>
          <p:cNvSpPr/>
          <p:nvPr/>
        </p:nvSpPr>
        <p:spPr>
          <a:xfrm>
            <a:off x="449951" y="40570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9.1.2.1 Slide 6 günstig.wav"/>
            </a:hlinkClick>
            <a:extLst>
              <a:ext uri="{FF2B5EF4-FFF2-40B4-BE49-F238E27FC236}">
                <a16:creationId xmlns:a16="http://schemas.microsoft.com/office/drawing/2014/main" id="{0F48B364-A5B0-4B18-B3DA-F4B7524B4121}"/>
              </a:ext>
            </a:extLst>
          </p:cNvPr>
          <p:cNvSpPr/>
          <p:nvPr/>
        </p:nvSpPr>
        <p:spPr>
          <a:xfrm>
            <a:off x="456409" y="45603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9.1.2.1 Slide 6 ab .wav"/>
            </a:hlinkClick>
            <a:extLst>
              <a:ext uri="{FF2B5EF4-FFF2-40B4-BE49-F238E27FC236}">
                <a16:creationId xmlns:a16="http://schemas.microsoft.com/office/drawing/2014/main" id="{5533B830-D8FB-4B09-B323-4E2A634243B7}"/>
              </a:ext>
            </a:extLst>
          </p:cNvPr>
          <p:cNvSpPr/>
          <p:nvPr/>
        </p:nvSpPr>
        <p:spPr>
          <a:xfrm>
            <a:off x="456409" y="50799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9.1.2.1 Slide 6 Kuchen.wav"/>
            </a:hlinkClick>
            <a:extLst>
              <a:ext uri="{FF2B5EF4-FFF2-40B4-BE49-F238E27FC236}">
                <a16:creationId xmlns:a16="http://schemas.microsoft.com/office/drawing/2014/main" id="{B159C4F3-E624-4D9C-8FE1-E30EF5B676F9}"/>
              </a:ext>
            </a:extLst>
          </p:cNvPr>
          <p:cNvSpPr/>
          <p:nvPr/>
        </p:nvSpPr>
        <p:spPr>
          <a:xfrm>
            <a:off x="6031995" y="20492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TextBox 1">
            <a:extLst>
              <a:ext uri="{FF2B5EF4-FFF2-40B4-BE49-F238E27FC236}">
                <a16:creationId xmlns:a16="http://schemas.microsoft.com/office/drawing/2014/main" id="{765075AB-8614-4C14-A2F2-A6360E1CD799}"/>
              </a:ext>
            </a:extLst>
          </p:cNvPr>
          <p:cNvSpPr txBox="1"/>
          <p:nvPr/>
        </p:nvSpPr>
        <p:spPr>
          <a:xfrm>
            <a:off x="964013" y="2049236"/>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D0C6A83A-E49F-4974-84C4-7E970B082509}"/>
              </a:ext>
            </a:extLst>
          </p:cNvPr>
          <p:cNvSpPr txBox="1"/>
          <p:nvPr/>
        </p:nvSpPr>
        <p:spPr>
          <a:xfrm>
            <a:off x="2867471" y="2077371"/>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CEE6ECD2-79FC-482A-8DED-EB808FF75C71}"/>
              </a:ext>
            </a:extLst>
          </p:cNvPr>
          <p:cNvSpPr txBox="1"/>
          <p:nvPr/>
        </p:nvSpPr>
        <p:spPr>
          <a:xfrm>
            <a:off x="964013" y="2576011"/>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6438AE3D-3C3B-4841-8C98-2D1B28F9DE68}"/>
              </a:ext>
            </a:extLst>
          </p:cNvPr>
          <p:cNvSpPr txBox="1"/>
          <p:nvPr/>
        </p:nvSpPr>
        <p:spPr>
          <a:xfrm>
            <a:off x="2846365" y="2576011"/>
            <a:ext cx="1724264"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8B3B7541-23F6-4863-AF9A-065D14B16989}"/>
              </a:ext>
            </a:extLst>
          </p:cNvPr>
          <p:cNvSpPr txBox="1"/>
          <p:nvPr/>
        </p:nvSpPr>
        <p:spPr>
          <a:xfrm>
            <a:off x="991320" y="3056535"/>
            <a:ext cx="1629902"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F149CD17-460F-4AAB-8F39-50CC7F0DE42D}"/>
              </a:ext>
            </a:extLst>
          </p:cNvPr>
          <p:cNvSpPr txBox="1"/>
          <p:nvPr/>
        </p:nvSpPr>
        <p:spPr>
          <a:xfrm>
            <a:off x="2851152" y="3101709"/>
            <a:ext cx="1961215"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58B052A8-B7DF-43FD-B94C-5FF560B423CF}"/>
              </a:ext>
            </a:extLst>
          </p:cNvPr>
          <p:cNvSpPr txBox="1"/>
          <p:nvPr/>
        </p:nvSpPr>
        <p:spPr>
          <a:xfrm>
            <a:off x="986922" y="3620669"/>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7" name="TextBox 26">
            <a:extLst>
              <a:ext uri="{FF2B5EF4-FFF2-40B4-BE49-F238E27FC236}">
                <a16:creationId xmlns:a16="http://schemas.microsoft.com/office/drawing/2014/main" id="{C68DB2EB-FA7F-4C3A-B162-BD26EF35393B}"/>
              </a:ext>
            </a:extLst>
          </p:cNvPr>
          <p:cNvSpPr txBox="1"/>
          <p:nvPr/>
        </p:nvSpPr>
        <p:spPr>
          <a:xfrm>
            <a:off x="2889478" y="3530358"/>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AD026C8D-EDEE-4C39-BF9F-EBCE52E86730}"/>
              </a:ext>
            </a:extLst>
          </p:cNvPr>
          <p:cNvSpPr txBox="1"/>
          <p:nvPr/>
        </p:nvSpPr>
        <p:spPr>
          <a:xfrm>
            <a:off x="1005809" y="4111290"/>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C85CF393-6F4F-4674-8AD4-ACFEC7B32DDB}"/>
              </a:ext>
            </a:extLst>
          </p:cNvPr>
          <p:cNvSpPr txBox="1"/>
          <p:nvPr/>
        </p:nvSpPr>
        <p:spPr>
          <a:xfrm>
            <a:off x="2818955" y="4084817"/>
            <a:ext cx="2287115"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0796D960-7529-4FEA-B883-75DD616797FC}"/>
              </a:ext>
            </a:extLst>
          </p:cNvPr>
          <p:cNvSpPr txBox="1"/>
          <p:nvPr/>
        </p:nvSpPr>
        <p:spPr>
          <a:xfrm>
            <a:off x="986923" y="4585263"/>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1" name="TextBox 30">
            <a:extLst>
              <a:ext uri="{FF2B5EF4-FFF2-40B4-BE49-F238E27FC236}">
                <a16:creationId xmlns:a16="http://schemas.microsoft.com/office/drawing/2014/main" id="{91089DFF-1702-4BC2-A525-8BACFD569643}"/>
              </a:ext>
            </a:extLst>
          </p:cNvPr>
          <p:cNvSpPr txBox="1"/>
          <p:nvPr/>
        </p:nvSpPr>
        <p:spPr>
          <a:xfrm>
            <a:off x="2867471" y="4581720"/>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36B89D6B-449F-4EBD-84F1-3D942F28688D}"/>
              </a:ext>
            </a:extLst>
          </p:cNvPr>
          <p:cNvSpPr txBox="1"/>
          <p:nvPr/>
        </p:nvSpPr>
        <p:spPr>
          <a:xfrm>
            <a:off x="937379" y="5118589"/>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3" name="TextBox 32">
            <a:extLst>
              <a:ext uri="{FF2B5EF4-FFF2-40B4-BE49-F238E27FC236}">
                <a16:creationId xmlns:a16="http://schemas.microsoft.com/office/drawing/2014/main" id="{64BD74DE-F5AD-4E18-950E-B7FF5C7BF3CE}"/>
              </a:ext>
            </a:extLst>
          </p:cNvPr>
          <p:cNvSpPr txBox="1"/>
          <p:nvPr/>
        </p:nvSpPr>
        <p:spPr>
          <a:xfrm>
            <a:off x="2818955" y="5072217"/>
            <a:ext cx="1661614"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6" name="TextBox 35">
            <a:extLst>
              <a:ext uri="{FF2B5EF4-FFF2-40B4-BE49-F238E27FC236}">
                <a16:creationId xmlns:a16="http://schemas.microsoft.com/office/drawing/2014/main" id="{86091103-8FB2-44D4-8724-C3165376DC85}"/>
              </a:ext>
            </a:extLst>
          </p:cNvPr>
          <p:cNvSpPr txBox="1"/>
          <p:nvPr/>
        </p:nvSpPr>
        <p:spPr>
          <a:xfrm>
            <a:off x="6558064" y="2035288"/>
            <a:ext cx="1797042" cy="371887"/>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7" name="TextBox 36">
            <a:extLst>
              <a:ext uri="{FF2B5EF4-FFF2-40B4-BE49-F238E27FC236}">
                <a16:creationId xmlns:a16="http://schemas.microsoft.com/office/drawing/2014/main" id="{A9684EFC-08FA-47A1-A882-B4AE78B79573}"/>
              </a:ext>
            </a:extLst>
          </p:cNvPr>
          <p:cNvSpPr txBox="1"/>
          <p:nvPr/>
        </p:nvSpPr>
        <p:spPr>
          <a:xfrm>
            <a:off x="9162929" y="2077371"/>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8" name="TextBox 37">
            <a:extLst>
              <a:ext uri="{FF2B5EF4-FFF2-40B4-BE49-F238E27FC236}">
                <a16:creationId xmlns:a16="http://schemas.microsoft.com/office/drawing/2014/main" id="{889D0A1E-F5E4-4705-BDFF-59573404699C}"/>
              </a:ext>
            </a:extLst>
          </p:cNvPr>
          <p:cNvSpPr txBox="1"/>
          <p:nvPr/>
        </p:nvSpPr>
        <p:spPr>
          <a:xfrm>
            <a:off x="6605930" y="2542631"/>
            <a:ext cx="1530563"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B124A9FA-D4CD-45A7-B991-6DCF5EC01501}"/>
              </a:ext>
            </a:extLst>
          </p:cNvPr>
          <p:cNvSpPr txBox="1"/>
          <p:nvPr/>
        </p:nvSpPr>
        <p:spPr>
          <a:xfrm>
            <a:off x="9160131" y="2597134"/>
            <a:ext cx="2296786" cy="32433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0" name="TextBox 39">
            <a:extLst>
              <a:ext uri="{FF2B5EF4-FFF2-40B4-BE49-F238E27FC236}">
                <a16:creationId xmlns:a16="http://schemas.microsoft.com/office/drawing/2014/main" id="{23B3BBB0-347A-4B33-9C8B-DEFD8170AE85}"/>
              </a:ext>
            </a:extLst>
          </p:cNvPr>
          <p:cNvSpPr txBox="1"/>
          <p:nvPr/>
        </p:nvSpPr>
        <p:spPr>
          <a:xfrm>
            <a:off x="6585181" y="3080330"/>
            <a:ext cx="1726651"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1" name="TextBox 40">
            <a:extLst>
              <a:ext uri="{FF2B5EF4-FFF2-40B4-BE49-F238E27FC236}">
                <a16:creationId xmlns:a16="http://schemas.microsoft.com/office/drawing/2014/main" id="{A60C2538-8EC5-4FDD-8C26-50DCA586798E}"/>
              </a:ext>
            </a:extLst>
          </p:cNvPr>
          <p:cNvSpPr txBox="1"/>
          <p:nvPr/>
        </p:nvSpPr>
        <p:spPr>
          <a:xfrm>
            <a:off x="9160131" y="3101708"/>
            <a:ext cx="2797196" cy="32433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2" name="TextBox 41">
            <a:extLst>
              <a:ext uri="{FF2B5EF4-FFF2-40B4-BE49-F238E27FC236}">
                <a16:creationId xmlns:a16="http://schemas.microsoft.com/office/drawing/2014/main" id="{55C008A3-1B2A-4857-9FD5-B83519919D98}"/>
              </a:ext>
            </a:extLst>
          </p:cNvPr>
          <p:cNvSpPr txBox="1"/>
          <p:nvPr/>
        </p:nvSpPr>
        <p:spPr>
          <a:xfrm>
            <a:off x="6609106" y="3598079"/>
            <a:ext cx="1726649"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2E42C67C-1FC9-4E50-AEE3-44914E6C36B6}"/>
              </a:ext>
            </a:extLst>
          </p:cNvPr>
          <p:cNvSpPr txBox="1"/>
          <p:nvPr/>
        </p:nvSpPr>
        <p:spPr>
          <a:xfrm>
            <a:off x="9160131" y="3620670"/>
            <a:ext cx="1726649"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4" name="TextBox 43">
            <a:extLst>
              <a:ext uri="{FF2B5EF4-FFF2-40B4-BE49-F238E27FC236}">
                <a16:creationId xmlns:a16="http://schemas.microsoft.com/office/drawing/2014/main" id="{5C98EA48-4A2C-467E-9B77-70957DEA35A8}"/>
              </a:ext>
            </a:extLst>
          </p:cNvPr>
          <p:cNvSpPr txBox="1"/>
          <p:nvPr/>
        </p:nvSpPr>
        <p:spPr>
          <a:xfrm>
            <a:off x="6605930" y="4067167"/>
            <a:ext cx="2159670"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5" name="TextBox 44">
            <a:extLst>
              <a:ext uri="{FF2B5EF4-FFF2-40B4-BE49-F238E27FC236}">
                <a16:creationId xmlns:a16="http://schemas.microsoft.com/office/drawing/2014/main" id="{4F44D3E6-647E-4E83-8569-5B18BDE060B7}"/>
              </a:ext>
            </a:extLst>
          </p:cNvPr>
          <p:cNvSpPr txBox="1"/>
          <p:nvPr/>
        </p:nvSpPr>
        <p:spPr>
          <a:xfrm>
            <a:off x="9177146" y="4084817"/>
            <a:ext cx="1726649"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6" name="TextBox 45">
            <a:extLst>
              <a:ext uri="{FF2B5EF4-FFF2-40B4-BE49-F238E27FC236}">
                <a16:creationId xmlns:a16="http://schemas.microsoft.com/office/drawing/2014/main" id="{DC147234-0CA2-472A-89E4-33F5A68FC025}"/>
              </a:ext>
            </a:extLst>
          </p:cNvPr>
          <p:cNvSpPr txBox="1"/>
          <p:nvPr/>
        </p:nvSpPr>
        <p:spPr>
          <a:xfrm>
            <a:off x="6585181" y="4611340"/>
            <a:ext cx="1726649"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7" name="TextBox 46">
            <a:extLst>
              <a:ext uri="{FF2B5EF4-FFF2-40B4-BE49-F238E27FC236}">
                <a16:creationId xmlns:a16="http://schemas.microsoft.com/office/drawing/2014/main" id="{C0436769-0B81-4AB2-9B09-BF885E89D647}"/>
              </a:ext>
            </a:extLst>
          </p:cNvPr>
          <p:cNvSpPr txBox="1"/>
          <p:nvPr/>
        </p:nvSpPr>
        <p:spPr>
          <a:xfrm>
            <a:off x="9098308" y="4566525"/>
            <a:ext cx="2686695"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2" name="Action Button: Custom 16">
            <a:hlinkClick r:id="" action="ppaction://noaction" highlightClick="1">
              <a:snd r:embed="rId12" name="9.1.2.1 Slide 6 genießen.wav"/>
            </a:hlinkClick>
            <a:extLst>
              <a:ext uri="{FF2B5EF4-FFF2-40B4-BE49-F238E27FC236}">
                <a16:creationId xmlns:a16="http://schemas.microsoft.com/office/drawing/2014/main" id="{C68267EA-2799-4EAC-B07C-4833A357FFAB}"/>
              </a:ext>
            </a:extLst>
          </p:cNvPr>
          <p:cNvSpPr/>
          <p:nvPr/>
        </p:nvSpPr>
        <p:spPr>
          <a:xfrm>
            <a:off x="6052150" y="25525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13" name="9.1.2.1 Slide 6 sie möchte.wav"/>
            </a:hlinkClick>
            <a:extLst>
              <a:ext uri="{FF2B5EF4-FFF2-40B4-BE49-F238E27FC236}">
                <a16:creationId xmlns:a16="http://schemas.microsoft.com/office/drawing/2014/main" id="{013063D6-9985-4255-80C4-F59A40814B2B}"/>
              </a:ext>
            </a:extLst>
          </p:cNvPr>
          <p:cNvSpPr/>
          <p:nvPr/>
        </p:nvSpPr>
        <p:spPr>
          <a:xfrm>
            <a:off x="6050072" y="30427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14" name="9.1.2.1 Slide 6 traditionell.wav"/>
            </a:hlinkClick>
            <a:extLst>
              <a:ext uri="{FF2B5EF4-FFF2-40B4-BE49-F238E27FC236}">
                <a16:creationId xmlns:a16="http://schemas.microsoft.com/office/drawing/2014/main" id="{42F323A8-6CA6-4C2B-84E0-6F0D1C1F19CA}"/>
              </a:ext>
            </a:extLst>
          </p:cNvPr>
          <p:cNvSpPr/>
          <p:nvPr/>
        </p:nvSpPr>
        <p:spPr>
          <a:xfrm>
            <a:off x="6050072" y="35536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Action Button: Custom 16">
            <a:hlinkClick r:id="" action="ppaction://noaction" highlightClick="1">
              <a:snd r:embed="rId15" name="9.1.2.1 Slide 6 Weihnachten.wav"/>
            </a:hlinkClick>
            <a:extLst>
              <a:ext uri="{FF2B5EF4-FFF2-40B4-BE49-F238E27FC236}">
                <a16:creationId xmlns:a16="http://schemas.microsoft.com/office/drawing/2014/main" id="{4DB08969-705A-44E7-9163-6D0915C2BBEF}"/>
              </a:ext>
            </a:extLst>
          </p:cNvPr>
          <p:cNvSpPr/>
          <p:nvPr/>
        </p:nvSpPr>
        <p:spPr>
          <a:xfrm>
            <a:off x="6050072" y="40570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6" name="Action Button: Custom 16">
            <a:hlinkClick r:id="" action="ppaction://noaction" highlightClick="1">
              <a:snd r:embed="rId16" name="9.1.2.1 Slide 6 auswählen.wav"/>
            </a:hlinkClick>
            <a:extLst>
              <a:ext uri="{FF2B5EF4-FFF2-40B4-BE49-F238E27FC236}">
                <a16:creationId xmlns:a16="http://schemas.microsoft.com/office/drawing/2014/main" id="{836C1171-36EC-4949-9714-B4F6E5DA2BB6}"/>
              </a:ext>
            </a:extLst>
          </p:cNvPr>
          <p:cNvSpPr/>
          <p:nvPr/>
        </p:nvSpPr>
        <p:spPr>
          <a:xfrm>
            <a:off x="6050072" y="45603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57" name="Action Button: Custom 16">
            <a:hlinkClick r:id="" action="ppaction://noaction" highlightClick="1">
              <a:snd r:embed="rId17" name="9.1.2.1 Slide 6 du möchtest.wav"/>
            </a:hlinkClick>
            <a:extLst>
              <a:ext uri="{FF2B5EF4-FFF2-40B4-BE49-F238E27FC236}">
                <a16:creationId xmlns:a16="http://schemas.microsoft.com/office/drawing/2014/main" id="{818236D2-09D4-4534-926A-E490A6926FB2}"/>
              </a:ext>
            </a:extLst>
          </p:cNvPr>
          <p:cNvSpPr/>
          <p:nvPr/>
        </p:nvSpPr>
        <p:spPr>
          <a:xfrm>
            <a:off x="6070368" y="50598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61" name="TextBox 60">
            <a:extLst>
              <a:ext uri="{FF2B5EF4-FFF2-40B4-BE49-F238E27FC236}">
                <a16:creationId xmlns:a16="http://schemas.microsoft.com/office/drawing/2014/main" id="{DD16229F-68DA-4FAB-89F1-C4EA9D5C5A27}"/>
              </a:ext>
            </a:extLst>
          </p:cNvPr>
          <p:cNvSpPr txBox="1"/>
          <p:nvPr/>
        </p:nvSpPr>
        <p:spPr>
          <a:xfrm>
            <a:off x="6628457" y="5092336"/>
            <a:ext cx="1726649"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2" name="TextBox 61">
            <a:extLst>
              <a:ext uri="{FF2B5EF4-FFF2-40B4-BE49-F238E27FC236}">
                <a16:creationId xmlns:a16="http://schemas.microsoft.com/office/drawing/2014/main" id="{25E3BDE3-FAB4-400A-9664-A5CFAEF10745}"/>
              </a:ext>
            </a:extLst>
          </p:cNvPr>
          <p:cNvSpPr txBox="1"/>
          <p:nvPr/>
        </p:nvSpPr>
        <p:spPr>
          <a:xfrm>
            <a:off x="9160131" y="5071100"/>
            <a:ext cx="2686695" cy="38365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0" name="Speech Bubble: Rectangle with Corners Rounded 59">
            <a:extLst>
              <a:ext uri="{FF2B5EF4-FFF2-40B4-BE49-F238E27FC236}">
                <a16:creationId xmlns:a16="http://schemas.microsoft.com/office/drawing/2014/main" id="{DD8192B9-9FE5-4B2B-8E5B-2C6B477AA683}"/>
              </a:ext>
            </a:extLst>
          </p:cNvPr>
          <p:cNvSpPr/>
          <p:nvPr/>
        </p:nvSpPr>
        <p:spPr>
          <a:xfrm>
            <a:off x="5336000" y="1640427"/>
            <a:ext cx="6786598" cy="4423976"/>
          </a:xfrm>
          <a:prstGeom prst="wedgeRoundRectCallout">
            <a:avLst>
              <a:gd name="adj1" fmla="val -55789"/>
              <a:gd name="adj2" fmla="val 318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As you know the word </a:t>
            </a:r>
            <a:r>
              <a:rPr lang="en-GB" sz="2000" b="1" i="1" dirty="0"/>
              <a:t>von</a:t>
            </a:r>
            <a:r>
              <a:rPr lang="en-GB" sz="2000" b="1" dirty="0"/>
              <a:t> </a:t>
            </a:r>
            <a:r>
              <a:rPr lang="en-GB" sz="2000" dirty="0"/>
              <a:t>also means </a:t>
            </a:r>
            <a:r>
              <a:rPr lang="en-GB" sz="2000" b="1" i="1" dirty="0"/>
              <a:t>from</a:t>
            </a:r>
            <a:r>
              <a:rPr lang="en-GB" sz="2000" dirty="0"/>
              <a:t>! </a:t>
            </a:r>
          </a:p>
          <a:p>
            <a:endParaRPr lang="en-GB" sz="2000" dirty="0"/>
          </a:p>
          <a:p>
            <a:r>
              <a:rPr lang="en-GB" sz="2000" b="1" dirty="0"/>
              <a:t>Ab </a:t>
            </a:r>
            <a:r>
              <a:rPr lang="en-GB" sz="2000" dirty="0"/>
              <a:t>refers to a point of time in the future from which something starts:</a:t>
            </a:r>
          </a:p>
          <a:p>
            <a:r>
              <a:rPr lang="en-GB" sz="2000" b="1" dirty="0"/>
              <a:t>Ab</a:t>
            </a:r>
            <a:r>
              <a:rPr lang="en-GB" sz="2000" dirty="0"/>
              <a:t> Montag </a:t>
            </a:r>
            <a:r>
              <a:rPr lang="en-GB" sz="2000" dirty="0" err="1"/>
              <a:t>habe</a:t>
            </a:r>
            <a:r>
              <a:rPr lang="en-GB" sz="2000" dirty="0"/>
              <a:t> ich </a:t>
            </a:r>
            <a:r>
              <a:rPr lang="en-GB" sz="2000" dirty="0" err="1"/>
              <a:t>frei</a:t>
            </a:r>
            <a:r>
              <a:rPr lang="en-GB" sz="2000" dirty="0"/>
              <a:t> = </a:t>
            </a:r>
          </a:p>
          <a:p>
            <a:r>
              <a:rPr lang="en-GB" sz="2000" dirty="0"/>
              <a:t>I’m free </a:t>
            </a:r>
            <a:r>
              <a:rPr lang="en-GB" sz="2000" b="1" dirty="0"/>
              <a:t>from</a:t>
            </a:r>
            <a:r>
              <a:rPr lang="en-GB" sz="2000" dirty="0"/>
              <a:t> Monday (onwards).</a:t>
            </a:r>
          </a:p>
          <a:p>
            <a:endParaRPr lang="en-GB" sz="2000" b="1" dirty="0"/>
          </a:p>
          <a:p>
            <a:r>
              <a:rPr lang="en-GB" sz="2000" b="1" dirty="0"/>
              <a:t>Von </a:t>
            </a:r>
            <a:r>
              <a:rPr lang="en-GB" sz="2000" dirty="0"/>
              <a:t>is often used together with </a:t>
            </a:r>
            <a:r>
              <a:rPr lang="en-GB" sz="2000" b="1" dirty="0"/>
              <a:t>bis</a:t>
            </a:r>
            <a:r>
              <a:rPr lang="en-GB" sz="2000" dirty="0"/>
              <a:t> to mean from…to/until:</a:t>
            </a:r>
          </a:p>
          <a:p>
            <a:r>
              <a:rPr lang="en-GB" sz="2000" b="1" dirty="0"/>
              <a:t>Von</a:t>
            </a:r>
            <a:r>
              <a:rPr lang="en-GB" sz="2000" dirty="0"/>
              <a:t> Montag </a:t>
            </a:r>
            <a:r>
              <a:rPr lang="en-GB" sz="2000" b="1" dirty="0"/>
              <a:t>bis</a:t>
            </a:r>
            <a:r>
              <a:rPr lang="en-GB" sz="2000" dirty="0"/>
              <a:t> </a:t>
            </a:r>
            <a:r>
              <a:rPr lang="en-GB" sz="2000" dirty="0" err="1"/>
              <a:t>Mitwoch</a:t>
            </a:r>
            <a:r>
              <a:rPr lang="en-GB" sz="2000" dirty="0"/>
              <a:t> </a:t>
            </a:r>
            <a:r>
              <a:rPr lang="en-GB" sz="2000" dirty="0" err="1"/>
              <a:t>habe</a:t>
            </a:r>
            <a:r>
              <a:rPr lang="en-GB" sz="2000" dirty="0"/>
              <a:t> ich </a:t>
            </a:r>
            <a:r>
              <a:rPr lang="en-GB" sz="2000" dirty="0" err="1"/>
              <a:t>frei</a:t>
            </a:r>
            <a:r>
              <a:rPr lang="en-GB" sz="2000" dirty="0"/>
              <a:t> =</a:t>
            </a:r>
          </a:p>
          <a:p>
            <a:r>
              <a:rPr lang="en-GB" sz="2000" b="1" dirty="0"/>
              <a:t>From</a:t>
            </a:r>
            <a:r>
              <a:rPr lang="en-GB" sz="2000" dirty="0"/>
              <a:t> Monday </a:t>
            </a:r>
            <a:r>
              <a:rPr lang="en-GB" sz="2000" b="1" dirty="0"/>
              <a:t>to/until </a:t>
            </a:r>
            <a:r>
              <a:rPr lang="en-GB" sz="2000" dirty="0"/>
              <a:t>Wednesday I’m free.</a:t>
            </a:r>
          </a:p>
          <a:p>
            <a:pPr algn="ctr"/>
            <a:endParaRPr lang="en-GB" sz="2000" i="1" dirty="0"/>
          </a:p>
        </p:txBody>
      </p:sp>
    </p:spTree>
    <p:extLst>
      <p:ext uri="{BB962C8B-B14F-4D97-AF65-F5344CB8AC3E}">
        <p14:creationId xmlns:p14="http://schemas.microsoft.com/office/powerpoint/2010/main" val="20988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6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21"/>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23"/>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25"/>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29"/>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31"/>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37"/>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41"/>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43"/>
                                        </p:tgtEl>
                                        <p:attrNameLst>
                                          <p:attrName>style.visibility</p:attrName>
                                        </p:attrNameLst>
                                      </p:cBhvr>
                                      <p:to>
                                        <p:strVal val="visible"/>
                                      </p:to>
                                    </p:set>
                                  </p:childTnLst>
                                </p:cTn>
                              </p:par>
                              <p:par>
                                <p:cTn id="147" presetID="1" presetClass="entr" presetSubtype="0" fill="hold" grpId="1" nodeType="withEffect">
                                  <p:stCondLst>
                                    <p:cond delay="0"/>
                                  </p:stCondLst>
                                  <p:childTnLst>
                                    <p:set>
                                      <p:cBhvr>
                                        <p:cTn id="148" dur="1" fill="hold">
                                          <p:stCondLst>
                                            <p:cond delay="0"/>
                                          </p:stCondLst>
                                        </p:cTn>
                                        <p:tgtEl>
                                          <p:spTgt spid="45"/>
                                        </p:tgtEl>
                                        <p:attrNameLst>
                                          <p:attrName>style.visibility</p:attrName>
                                        </p:attrNameLst>
                                      </p:cBhvr>
                                      <p:to>
                                        <p:strVal val="visible"/>
                                      </p:to>
                                    </p:set>
                                  </p:childTnLst>
                                </p:cTn>
                              </p:par>
                              <p:par>
                                <p:cTn id="149" presetID="1" presetClass="entr" presetSubtype="0" fill="hold" grpId="1" nodeType="with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1" grpId="1" animBg="1"/>
      <p:bldP spid="22" grpId="0" animBg="1"/>
      <p:bldP spid="23" grpId="0" animBg="1"/>
      <p:bldP spid="23" grpId="1" animBg="1"/>
      <p:bldP spid="24" grpId="0" animBg="1"/>
      <p:bldP spid="25" grpId="0" animBg="1"/>
      <p:bldP spid="25" grpId="1" animBg="1"/>
      <p:bldP spid="26" grpId="0" animBg="1"/>
      <p:bldP spid="27" grpId="0" animBg="1"/>
      <p:bldP spid="27" grpId="1" animBg="1"/>
      <p:bldP spid="28" grpId="0" animBg="1"/>
      <p:bldP spid="29" grpId="0" animBg="1"/>
      <p:bldP spid="29" grpId="1" animBg="1"/>
      <p:bldP spid="30" grpId="0" animBg="1"/>
      <p:bldP spid="31" grpId="0" animBg="1"/>
      <p:bldP spid="31" grpId="1" animBg="1"/>
      <p:bldP spid="32" grpId="0" animBg="1"/>
      <p:bldP spid="33" grpId="0" animBg="1"/>
      <p:bldP spid="33" grpId="1" animBg="1"/>
      <p:bldP spid="36" grpId="0" animBg="1"/>
      <p:bldP spid="37" grpId="0" animBg="1"/>
      <p:bldP spid="37" grpId="1" animBg="1"/>
      <p:bldP spid="38" grpId="0" animBg="1"/>
      <p:bldP spid="39" grpId="0" animBg="1"/>
      <p:bldP spid="39" grpId="1" animBg="1"/>
      <p:bldP spid="40" grpId="0" animBg="1"/>
      <p:bldP spid="41" grpId="0" animBg="1"/>
      <p:bldP spid="41" grpId="1" animBg="1"/>
      <p:bldP spid="42" grpId="0" animBg="1"/>
      <p:bldP spid="43" grpId="0" animBg="1"/>
      <p:bldP spid="43" grpId="1" animBg="1"/>
      <p:bldP spid="44" grpId="0" animBg="1"/>
      <p:bldP spid="45" grpId="0" animBg="1"/>
      <p:bldP spid="45" grpId="1" animBg="1"/>
      <p:bldP spid="46" grpId="0" animBg="1"/>
      <p:bldP spid="47" grpId="0" animBg="1"/>
      <p:bldP spid="47" grpId="1" animBg="1"/>
      <p:bldP spid="61" grpId="0" animBg="1"/>
      <p:bldP spid="62" grpId="0" animBg="1"/>
      <p:bldP spid="62" grpId="1" animBg="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4E79DCF-0505-4F5D-A81A-2E54085BFD9E}"/>
              </a:ext>
            </a:extLst>
          </p:cNvPr>
          <p:cNvSpPr/>
          <p:nvPr/>
        </p:nvSpPr>
        <p:spPr>
          <a:xfrm>
            <a:off x="415272" y="4598947"/>
            <a:ext cx="5749640" cy="461665"/>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8D3FE9B-7F78-400B-9ED8-00AE4F59C272}"/>
              </a:ext>
            </a:extLst>
          </p:cNvPr>
          <p:cNvSpPr/>
          <p:nvPr/>
        </p:nvSpPr>
        <p:spPr>
          <a:xfrm>
            <a:off x="415272" y="2985455"/>
            <a:ext cx="5749640" cy="48971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0A3787A-A8CE-4B4B-BEF5-A22A606FE98F}"/>
              </a:ext>
            </a:extLst>
          </p:cNvPr>
          <p:cNvSpPr txBox="1"/>
          <p:nvPr/>
        </p:nvSpPr>
        <p:spPr>
          <a:xfrm>
            <a:off x="415272" y="2985455"/>
            <a:ext cx="5749640" cy="461665"/>
          </a:xfrm>
          <a:prstGeom prst="rect">
            <a:avLst/>
          </a:prstGeom>
          <a:noFill/>
        </p:spPr>
        <p:txBody>
          <a:bodyPr wrap="square" rtlCol="0">
            <a:spAutoFit/>
          </a:bodyPr>
          <a:lstStyle/>
          <a:p>
            <a:pPr>
              <a:defRPr/>
            </a:pPr>
            <a:r>
              <a:rPr lang="en-US" sz="2400" b="1" kern="1400" dirty="0" err="1">
                <a:solidFill>
                  <a:srgbClr val="115076"/>
                </a:solidFill>
                <a:latin typeface="Century Gothic" panose="020B0502020202020204" pitchFamily="34" charset="0"/>
                <a:ea typeface="Times New Roman" panose="02020603050405020304" pitchFamily="18" charset="0"/>
              </a:rPr>
              <a:t>Alle</a:t>
            </a:r>
            <a:r>
              <a:rPr lang="en-US" sz="2400" kern="1400" dirty="0">
                <a:solidFill>
                  <a:srgbClr val="115076"/>
                </a:solidFill>
                <a:latin typeface="Century Gothic" panose="020B0502020202020204" pitchFamily="34" charset="0"/>
                <a:ea typeface="Times New Roman" panose="02020603050405020304" pitchFamily="18" charset="0"/>
              </a:rPr>
              <a:t> </a:t>
            </a:r>
            <a:r>
              <a:rPr lang="en-US" sz="2400" kern="1400" dirty="0" err="1">
                <a:solidFill>
                  <a:srgbClr val="115076"/>
                </a:solidFill>
                <a:latin typeface="Century Gothic" panose="020B0502020202020204" pitchFamily="34" charset="0"/>
                <a:ea typeface="Times New Roman" panose="02020603050405020304" pitchFamily="18" charset="0"/>
              </a:rPr>
              <a:t>genieß</a:t>
            </a:r>
            <a:r>
              <a:rPr lang="en-US" sz="2400" b="1" kern="1400" dirty="0" err="1">
                <a:solidFill>
                  <a:schemeClr val="accent2">
                    <a:lumMod val="75000"/>
                  </a:schemeClr>
                </a:solidFill>
                <a:latin typeface="Century Gothic" panose="020B0502020202020204" pitchFamily="34" charset="0"/>
                <a:ea typeface="Times New Roman" panose="02020603050405020304" pitchFamily="18" charset="0"/>
              </a:rPr>
              <a:t>en</a:t>
            </a:r>
            <a:r>
              <a:rPr lang="en-US" sz="2400" kern="1400" dirty="0">
                <a:solidFill>
                  <a:srgbClr val="115076"/>
                </a:solidFill>
                <a:latin typeface="Century Gothic" panose="020B0502020202020204" pitchFamily="34" charset="0"/>
                <a:ea typeface="Times New Roman" panose="02020603050405020304" pitchFamily="18" charset="0"/>
              </a:rPr>
              <a:t> den </a:t>
            </a:r>
            <a:r>
              <a:rPr lang="en-US" sz="2400" kern="1400" dirty="0" err="1">
                <a:solidFill>
                  <a:srgbClr val="115076"/>
                </a:solidFill>
                <a:latin typeface="Century Gothic" panose="020B0502020202020204" pitchFamily="34" charset="0"/>
                <a:ea typeface="Times New Roman" panose="02020603050405020304" pitchFamily="18" charset="0"/>
              </a:rPr>
              <a:t>Weihnachtsmarkt</a:t>
            </a:r>
            <a:r>
              <a:rPr lang="en-US" sz="2400" kern="1400" dirty="0">
                <a:solidFill>
                  <a:srgbClr val="115076"/>
                </a:solidFill>
                <a:latin typeface="Century Gothic" panose="020B0502020202020204" pitchFamily="34" charset="0"/>
                <a:ea typeface="Times New Roman" panose="02020603050405020304" pitchFamily="18" charset="0"/>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02778" cy="707849"/>
          </a:xfrm>
        </p:spPr>
        <p:txBody>
          <a:bodyPr>
            <a:normAutofit/>
          </a:bodyPr>
          <a:lstStyle/>
          <a:p>
            <a:r>
              <a:rPr lang="en-US" sz="3600" b="1" dirty="0">
                <a:solidFill>
                  <a:schemeClr val="bg1"/>
                </a:solidFill>
              </a:rPr>
              <a:t>Everyone: </a:t>
            </a:r>
            <a:r>
              <a:rPr lang="en-US" sz="3600" b="1" i="1" dirty="0">
                <a:solidFill>
                  <a:schemeClr val="bg1"/>
                </a:solidFill>
              </a:rPr>
              <a:t>a</a:t>
            </a:r>
            <a:r>
              <a:rPr lang="en-GB" sz="3600" b="1" i="1" dirty="0" err="1">
                <a:solidFill>
                  <a:schemeClr val="bg1"/>
                </a:solidFill>
              </a:rPr>
              <a:t>lle</a:t>
            </a:r>
            <a:r>
              <a:rPr lang="en-GB" sz="3600" b="1" i="1" dirty="0">
                <a:solidFill>
                  <a:schemeClr val="bg1"/>
                </a:solidFill>
              </a:rPr>
              <a:t> </a:t>
            </a:r>
            <a:r>
              <a:rPr lang="en-GB" sz="3600" b="1" dirty="0">
                <a:solidFill>
                  <a:schemeClr val="bg1"/>
                </a:solidFill>
              </a:rPr>
              <a:t>und </a:t>
            </a:r>
            <a:r>
              <a:rPr lang="en-GB" sz="3600" b="1" i="1" dirty="0" err="1">
                <a:solidFill>
                  <a:schemeClr val="bg1"/>
                </a:solidFill>
              </a:rPr>
              <a:t>jeder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2CD4371-3239-46A2-BD90-72836C3B0E4F}"/>
              </a:ext>
            </a:extLst>
          </p:cNvPr>
          <p:cNvSpPr txBox="1"/>
          <p:nvPr/>
        </p:nvSpPr>
        <p:spPr>
          <a:xfrm>
            <a:off x="415272" y="2223061"/>
            <a:ext cx="1071848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Use </a:t>
            </a:r>
            <a:r>
              <a:rPr lang="en-US" sz="2400" b="1" kern="1400" dirty="0">
                <a:solidFill>
                  <a:srgbClr val="115076"/>
                </a:solidFill>
                <a:latin typeface="Century Gothic" panose="020B0502020202020204" pitchFamily="34" charset="0"/>
                <a:ea typeface="Times New Roman" panose="02020603050405020304" pitchFamily="18" charset="0"/>
              </a:rPr>
              <a:t>alle</a:t>
            </a:r>
            <a:r>
              <a:rPr lang="en-US" sz="2400" kern="1400" dirty="0">
                <a:solidFill>
                  <a:srgbClr val="115076"/>
                </a:solidFill>
                <a:latin typeface="Century Gothic" panose="020B0502020202020204" pitchFamily="34" charset="0"/>
                <a:ea typeface="Times New Roman" panose="02020603050405020304" pitchFamily="18" charset="0"/>
              </a:rPr>
              <a:t> as a pronoun with a </a:t>
            </a:r>
            <a:r>
              <a:rPr lang="en-US" sz="2400" b="1" kern="1400" dirty="0">
                <a:solidFill>
                  <a:srgbClr val="115076"/>
                </a:solidFill>
                <a:latin typeface="Century Gothic" panose="020B0502020202020204" pitchFamily="34" charset="0"/>
                <a:ea typeface="Times New Roman" panose="02020603050405020304" pitchFamily="18" charset="0"/>
              </a:rPr>
              <a:t>plural</a:t>
            </a:r>
            <a:r>
              <a:rPr lang="en-US" sz="2400" kern="1400" dirty="0">
                <a:solidFill>
                  <a:srgbClr val="115076"/>
                </a:solidFill>
                <a:latin typeface="Century Gothic" panose="020B0502020202020204" pitchFamily="34" charset="0"/>
                <a:ea typeface="Times New Roman" panose="02020603050405020304" pitchFamily="18" charset="0"/>
              </a:rPr>
              <a:t> verb:</a:t>
            </a:r>
          </a:p>
        </p:txBody>
      </p:sp>
      <p:sp>
        <p:nvSpPr>
          <p:cNvPr id="9" name="TextBox 8">
            <a:extLst>
              <a:ext uri="{FF2B5EF4-FFF2-40B4-BE49-F238E27FC236}">
                <a16:creationId xmlns:a16="http://schemas.microsoft.com/office/drawing/2014/main" id="{0CF99F5C-7065-404C-8A08-F1AA7BF9F02C}"/>
              </a:ext>
            </a:extLst>
          </p:cNvPr>
          <p:cNvSpPr txBox="1"/>
          <p:nvPr/>
        </p:nvSpPr>
        <p:spPr>
          <a:xfrm>
            <a:off x="415272" y="1397849"/>
            <a:ext cx="10718488" cy="461665"/>
          </a:xfrm>
          <a:prstGeom prst="rect">
            <a:avLst/>
          </a:prstGeom>
          <a:noFill/>
        </p:spPr>
        <p:txBody>
          <a:bodyPr wrap="square" rtlCol="0">
            <a:spAutoFit/>
          </a:bodyPr>
          <a:lstStyle/>
          <a:p>
            <a:pPr lvl="0" hangingPunct="0">
              <a:defRPr/>
            </a:pPr>
            <a:r>
              <a:rPr lang="en-US" sz="2400" b="1" kern="1400" dirty="0">
                <a:solidFill>
                  <a:srgbClr val="115076"/>
                </a:solidFill>
                <a:latin typeface="Century Gothic" panose="020B0502020202020204" pitchFamily="34" charset="0"/>
                <a:ea typeface="Times New Roman" panose="02020603050405020304" pitchFamily="18" charset="0"/>
              </a:rPr>
              <a:t>Alle</a:t>
            </a:r>
            <a:r>
              <a:rPr lang="en-US" sz="2400" kern="1400" dirty="0">
                <a:solidFill>
                  <a:srgbClr val="115076"/>
                </a:solidFill>
                <a:latin typeface="Century Gothic" panose="020B0502020202020204" pitchFamily="34" charset="0"/>
                <a:ea typeface="Times New Roman" panose="02020603050405020304" pitchFamily="18" charset="0"/>
              </a:rPr>
              <a:t> and </a:t>
            </a:r>
            <a:r>
              <a:rPr lang="en-US" sz="2400" b="1" kern="1400" dirty="0" err="1">
                <a:solidFill>
                  <a:srgbClr val="115076"/>
                </a:solidFill>
                <a:latin typeface="Century Gothic" panose="020B0502020202020204" pitchFamily="34" charset="0"/>
                <a:ea typeface="Times New Roman" panose="02020603050405020304" pitchFamily="18" charset="0"/>
              </a:rPr>
              <a:t>jeder</a:t>
            </a:r>
            <a:r>
              <a:rPr lang="en-US" sz="2400" b="1" kern="1400" dirty="0">
                <a:solidFill>
                  <a:srgbClr val="115076"/>
                </a:solidFill>
                <a:latin typeface="Century Gothic" panose="020B0502020202020204" pitchFamily="34" charset="0"/>
                <a:ea typeface="Times New Roman" panose="02020603050405020304" pitchFamily="18" charset="0"/>
              </a:rPr>
              <a:t> </a:t>
            </a:r>
            <a:r>
              <a:rPr lang="en-US" sz="2400" kern="1400" dirty="0">
                <a:solidFill>
                  <a:srgbClr val="115076"/>
                </a:solidFill>
                <a:latin typeface="Century Gothic" panose="020B0502020202020204" pitchFamily="34" charset="0"/>
                <a:ea typeface="Times New Roman" panose="02020603050405020304" pitchFamily="18" charset="0"/>
              </a:rPr>
              <a:t>both mean </a:t>
            </a:r>
            <a:r>
              <a:rPr lang="en-US" sz="2400" b="1" kern="1400" dirty="0">
                <a:solidFill>
                  <a:srgbClr val="115076"/>
                </a:solidFill>
                <a:latin typeface="Century Gothic" panose="020B0502020202020204" pitchFamily="34" charset="0"/>
                <a:ea typeface="Times New Roman" panose="02020603050405020304" pitchFamily="18" charset="0"/>
              </a:rPr>
              <a:t>everyone/everybody</a:t>
            </a:r>
            <a:r>
              <a:rPr lang="en-US" sz="2400" kern="1400" dirty="0">
                <a:solidFill>
                  <a:srgbClr val="115076"/>
                </a:solidFill>
                <a:latin typeface="Century Gothic" panose="020B0502020202020204" pitchFamily="34" charset="0"/>
                <a:ea typeface="Times New Roman" panose="02020603050405020304" pitchFamily="18" charset="0"/>
              </a:rPr>
              <a:t>.</a:t>
            </a:r>
          </a:p>
        </p:txBody>
      </p:sp>
      <p:sp>
        <p:nvSpPr>
          <p:cNvPr id="10" name="TextBox 9">
            <a:extLst>
              <a:ext uri="{FF2B5EF4-FFF2-40B4-BE49-F238E27FC236}">
                <a16:creationId xmlns:a16="http://schemas.microsoft.com/office/drawing/2014/main" id="{331D4D39-9A46-4D2A-AA91-5988D16B1538}"/>
              </a:ext>
            </a:extLst>
          </p:cNvPr>
          <p:cNvSpPr txBox="1"/>
          <p:nvPr/>
        </p:nvSpPr>
        <p:spPr>
          <a:xfrm>
            <a:off x="6164912" y="3013501"/>
            <a:ext cx="69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2">
                    <a:lumMod val="75000"/>
                  </a:schemeClr>
                </a:solidFill>
                <a:effectLst/>
                <a:uLnTx/>
                <a:uFillTx/>
                <a:latin typeface="Century Gothic" panose="020B0502020202020204" pitchFamily="34" charset="0"/>
                <a:ea typeface="+mn-ea"/>
                <a:cs typeface="+mn-cs"/>
              </a:rPr>
              <a:t>Everybody enjoys the Christmas Market.</a:t>
            </a:r>
          </a:p>
        </p:txBody>
      </p:sp>
      <p:sp>
        <p:nvSpPr>
          <p:cNvPr id="11" name="TextBox 10">
            <a:extLst>
              <a:ext uri="{FF2B5EF4-FFF2-40B4-BE49-F238E27FC236}">
                <a16:creationId xmlns:a16="http://schemas.microsoft.com/office/drawing/2014/main" id="{28CE254E-AD1E-461F-86B0-0FA8E585FA87}"/>
              </a:ext>
            </a:extLst>
          </p:cNvPr>
          <p:cNvSpPr txBox="1"/>
          <p:nvPr/>
        </p:nvSpPr>
        <p:spPr>
          <a:xfrm>
            <a:off x="415272" y="3844498"/>
            <a:ext cx="1071848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Use </a:t>
            </a:r>
            <a:r>
              <a:rPr lang="en-US" sz="2400" b="1" kern="1400" dirty="0" err="1">
                <a:solidFill>
                  <a:srgbClr val="115076"/>
                </a:solidFill>
                <a:latin typeface="Century Gothic" panose="020B0502020202020204" pitchFamily="34" charset="0"/>
                <a:ea typeface="Times New Roman" panose="02020603050405020304" pitchFamily="18" charset="0"/>
              </a:rPr>
              <a:t>jeder</a:t>
            </a:r>
            <a:r>
              <a:rPr lang="en-US" sz="2400" kern="1400" dirty="0">
                <a:solidFill>
                  <a:srgbClr val="115076"/>
                </a:solidFill>
                <a:latin typeface="Century Gothic" panose="020B0502020202020204" pitchFamily="34" charset="0"/>
                <a:ea typeface="Times New Roman" panose="02020603050405020304" pitchFamily="18" charset="0"/>
              </a:rPr>
              <a:t> as a pronoun with a </a:t>
            </a:r>
            <a:r>
              <a:rPr lang="en-US" sz="2400" b="1" kern="1400" dirty="0">
                <a:solidFill>
                  <a:srgbClr val="115076"/>
                </a:solidFill>
                <a:latin typeface="Century Gothic" panose="020B0502020202020204" pitchFamily="34" charset="0"/>
                <a:ea typeface="Times New Roman" panose="02020603050405020304" pitchFamily="18" charset="0"/>
              </a:rPr>
              <a:t>singular</a:t>
            </a:r>
            <a:r>
              <a:rPr lang="en-US" sz="2400" kern="1400" dirty="0">
                <a:solidFill>
                  <a:srgbClr val="115076"/>
                </a:solidFill>
                <a:latin typeface="Century Gothic" panose="020B0502020202020204" pitchFamily="34" charset="0"/>
                <a:ea typeface="Times New Roman" panose="02020603050405020304" pitchFamily="18" charset="0"/>
              </a:rPr>
              <a:t> verb:</a:t>
            </a:r>
          </a:p>
        </p:txBody>
      </p:sp>
      <p:sp>
        <p:nvSpPr>
          <p:cNvPr id="12" name="TextBox 11">
            <a:extLst>
              <a:ext uri="{FF2B5EF4-FFF2-40B4-BE49-F238E27FC236}">
                <a16:creationId xmlns:a16="http://schemas.microsoft.com/office/drawing/2014/main" id="{2796F8C2-DF1E-4A5D-BBFA-5DB3D366853F}"/>
              </a:ext>
            </a:extLst>
          </p:cNvPr>
          <p:cNvSpPr txBox="1"/>
          <p:nvPr/>
        </p:nvSpPr>
        <p:spPr>
          <a:xfrm>
            <a:off x="306988" y="4598947"/>
            <a:ext cx="6678502" cy="461665"/>
          </a:xfrm>
          <a:prstGeom prst="rect">
            <a:avLst/>
          </a:prstGeom>
          <a:noFill/>
        </p:spPr>
        <p:txBody>
          <a:bodyPr wrap="square" rtlCol="0">
            <a:spAutoFit/>
          </a:bodyPr>
          <a:lstStyle/>
          <a:p>
            <a:pPr>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US" sz="2400" b="1" kern="1400" dirty="0" err="1">
                <a:solidFill>
                  <a:srgbClr val="115076"/>
                </a:solidFill>
                <a:latin typeface="Century Gothic" panose="020B0502020202020204" pitchFamily="34" charset="0"/>
                <a:ea typeface="Times New Roman" panose="02020603050405020304" pitchFamily="18" charset="0"/>
              </a:rPr>
              <a:t>Jeder</a:t>
            </a:r>
            <a:r>
              <a:rPr lang="en-US" sz="2400" kern="1400" dirty="0">
                <a:solidFill>
                  <a:srgbClr val="115076"/>
                </a:solidFill>
                <a:latin typeface="Century Gothic" panose="020B0502020202020204" pitchFamily="34" charset="0"/>
                <a:ea typeface="Times New Roman" panose="02020603050405020304" pitchFamily="18" charset="0"/>
              </a:rPr>
              <a:t> </a:t>
            </a:r>
            <a:r>
              <a:rPr lang="en-US" sz="2400" kern="1400" dirty="0" err="1">
                <a:solidFill>
                  <a:srgbClr val="115076"/>
                </a:solidFill>
                <a:latin typeface="Century Gothic" panose="020B0502020202020204" pitchFamily="34" charset="0"/>
                <a:ea typeface="Times New Roman" panose="02020603050405020304" pitchFamily="18" charset="0"/>
              </a:rPr>
              <a:t>genieß</a:t>
            </a:r>
            <a:r>
              <a:rPr lang="en-US" sz="2400" b="1" kern="1400" dirty="0" err="1">
                <a:solidFill>
                  <a:schemeClr val="accent2">
                    <a:lumMod val="75000"/>
                  </a:schemeClr>
                </a:solidFill>
                <a:latin typeface="Century Gothic" panose="020B0502020202020204" pitchFamily="34" charset="0"/>
                <a:ea typeface="Times New Roman" panose="02020603050405020304" pitchFamily="18" charset="0"/>
              </a:rPr>
              <a:t>t</a:t>
            </a:r>
            <a:r>
              <a:rPr lang="en-US" sz="2400" kern="1400" dirty="0">
                <a:solidFill>
                  <a:srgbClr val="115076"/>
                </a:solidFill>
                <a:latin typeface="Century Gothic" panose="020B0502020202020204" pitchFamily="34" charset="0"/>
                <a:ea typeface="Times New Roman" panose="02020603050405020304" pitchFamily="18" charset="0"/>
              </a:rPr>
              <a:t> den </a:t>
            </a:r>
            <a:r>
              <a:rPr lang="en-US" sz="2400" kern="1400" dirty="0" err="1">
                <a:solidFill>
                  <a:srgbClr val="115076"/>
                </a:solidFill>
                <a:latin typeface="Century Gothic" panose="020B0502020202020204" pitchFamily="34" charset="0"/>
                <a:ea typeface="Times New Roman" panose="02020603050405020304" pitchFamily="18" charset="0"/>
              </a:rPr>
              <a:t>Weihnachtsmarkt</a:t>
            </a:r>
            <a:r>
              <a:rPr lang="en-US" sz="2400" kern="1400" dirty="0">
                <a:solidFill>
                  <a:srgbClr val="115076"/>
                </a:solidFill>
                <a:latin typeface="Century Gothic" panose="020B0502020202020204" pitchFamily="34" charset="0"/>
                <a:ea typeface="Times New Roman" panose="02020603050405020304" pitchFamily="18" charset="0"/>
              </a:rPr>
              <a:t>.</a:t>
            </a:r>
          </a:p>
        </p:txBody>
      </p:sp>
      <p:sp>
        <p:nvSpPr>
          <p:cNvPr id="13" name="TextBox 12">
            <a:extLst>
              <a:ext uri="{FF2B5EF4-FFF2-40B4-BE49-F238E27FC236}">
                <a16:creationId xmlns:a16="http://schemas.microsoft.com/office/drawing/2014/main" id="{A3381677-59B0-44C3-B246-91D961F172CE}"/>
              </a:ext>
            </a:extLst>
          </p:cNvPr>
          <p:cNvSpPr txBox="1"/>
          <p:nvPr/>
        </p:nvSpPr>
        <p:spPr>
          <a:xfrm>
            <a:off x="6164912" y="4635832"/>
            <a:ext cx="699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2">
                    <a:lumMod val="75000"/>
                  </a:schemeClr>
                </a:solidFill>
                <a:effectLst/>
                <a:uLnTx/>
                <a:uFillTx/>
                <a:latin typeface="Century Gothic" panose="020B0502020202020204" pitchFamily="34" charset="0"/>
                <a:ea typeface="+mn-ea"/>
                <a:cs typeface="+mn-cs"/>
              </a:rPr>
              <a:t>Everybody enjoys the Christmas Market.</a:t>
            </a:r>
          </a:p>
        </p:txBody>
      </p:sp>
      <p:sp>
        <p:nvSpPr>
          <p:cNvPr id="14" name="Speech Bubble: Rectangle with Corners Rounded 13">
            <a:extLst>
              <a:ext uri="{FF2B5EF4-FFF2-40B4-BE49-F238E27FC236}">
                <a16:creationId xmlns:a16="http://schemas.microsoft.com/office/drawing/2014/main" id="{B0E39F06-719D-4BB6-9F7D-7CD79673BCB0}"/>
              </a:ext>
            </a:extLst>
          </p:cNvPr>
          <p:cNvSpPr/>
          <p:nvPr/>
        </p:nvSpPr>
        <p:spPr>
          <a:xfrm>
            <a:off x="8250089" y="3506042"/>
            <a:ext cx="3121969" cy="1032249"/>
          </a:xfrm>
          <a:prstGeom prst="wedgeRoundRectCallout">
            <a:avLst>
              <a:gd name="adj1" fmla="val -63354"/>
              <a:gd name="adj2" fmla="val -5056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Same meaning in English! </a:t>
            </a:r>
          </a:p>
        </p:txBody>
      </p:sp>
      <p:sp>
        <p:nvSpPr>
          <p:cNvPr id="15" name="Speech Bubble: Rectangle with Corners Rounded 14">
            <a:extLst>
              <a:ext uri="{FF2B5EF4-FFF2-40B4-BE49-F238E27FC236}">
                <a16:creationId xmlns:a16="http://schemas.microsoft.com/office/drawing/2014/main" id="{358CC68D-5CE6-456F-A1C3-C6801ED61848}"/>
              </a:ext>
            </a:extLst>
          </p:cNvPr>
          <p:cNvSpPr/>
          <p:nvPr/>
        </p:nvSpPr>
        <p:spPr>
          <a:xfrm>
            <a:off x="8250089" y="3509699"/>
            <a:ext cx="3121969" cy="1032249"/>
          </a:xfrm>
          <a:prstGeom prst="wedgeRoundRectCallout">
            <a:avLst>
              <a:gd name="adj1" fmla="val -64952"/>
              <a:gd name="adj2" fmla="val 5090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Same meaning in English! </a:t>
            </a:r>
          </a:p>
        </p:txBody>
      </p:sp>
      <p:pic>
        <p:nvPicPr>
          <p:cNvPr id="1026" name="Picture 2" descr="Lights, Christmas Market, Christmas, Christmas Lights">
            <a:extLst>
              <a:ext uri="{FF2B5EF4-FFF2-40B4-BE49-F238E27FC236}">
                <a16:creationId xmlns:a16="http://schemas.microsoft.com/office/drawing/2014/main" id="{233431B2-607C-4470-8E7D-025A2A7D32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948" y="1280218"/>
            <a:ext cx="2193022" cy="146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6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6" grpId="0"/>
      <p:bldP spid="9" grpId="0"/>
      <p:bldP spid="10" grpId="0"/>
      <p:bldP spid="11" grpId="0"/>
      <p:bldP spid="12" grpId="0"/>
      <p:bldP spid="13"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4" name="Picture 2" descr="Lights, Christmas Market, Christmas, Christmas Lights">
            <a:extLst>
              <a:ext uri="{FF2B5EF4-FFF2-40B4-BE49-F238E27FC236}">
                <a16:creationId xmlns:a16="http://schemas.microsoft.com/office/drawing/2014/main" id="{FBBF611F-5FB8-42C0-83C2-E38E4AADAF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6178" y="130455"/>
            <a:ext cx="2193022" cy="1462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1679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Alle </a:t>
            </a:r>
            <a:r>
              <a:rPr lang="en-GB" sz="3600" b="1" dirty="0" err="1">
                <a:solidFill>
                  <a:schemeClr val="bg1"/>
                </a:solidFill>
              </a:rPr>
              <a:t>oder</a:t>
            </a:r>
            <a:r>
              <a:rPr lang="en-GB" sz="3600" b="1" dirty="0">
                <a:solidFill>
                  <a:schemeClr val="bg1"/>
                </a:solidFill>
              </a:rPr>
              <a:t> </a:t>
            </a:r>
            <a:r>
              <a:rPr lang="en-GB" sz="3600" b="1" dirty="0" err="1">
                <a:solidFill>
                  <a:schemeClr val="bg1"/>
                </a:solidFill>
              </a:rPr>
              <a:t>jeder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08781" y="95807"/>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h</a:t>
            </a:r>
            <a:r>
              <a:rPr lang="en-GB" sz="2000" b="1" dirty="0" err="1">
                <a:solidFill>
                  <a:prstClr val="white"/>
                </a:solidFill>
                <a:latin typeface="Century Gothic" panose="020B0502020202020204" pitchFamily="34" charset="0"/>
              </a:rPr>
              <a:t>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2774" y="1204361"/>
            <a:ext cx="8182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6">
            <a:extLst>
              <a:ext uri="{FF2B5EF4-FFF2-40B4-BE49-F238E27FC236}">
                <a16:creationId xmlns:a16="http://schemas.microsoft.com/office/drawing/2014/main" id="{84CB61CC-59AA-4215-84E1-80A92B7D649E}"/>
              </a:ext>
            </a:extLst>
          </p:cNvPr>
          <p:cNvGraphicFramePr>
            <a:graphicFrameLocks noGrp="1"/>
          </p:cNvGraphicFramePr>
          <p:nvPr>
            <p:extLst>
              <p:ext uri="{D42A27DB-BD31-4B8C-83A1-F6EECF244321}">
                <p14:modId xmlns:p14="http://schemas.microsoft.com/office/powerpoint/2010/main" val="1154359510"/>
              </p:ext>
            </p:extLst>
          </p:nvPr>
        </p:nvGraphicFramePr>
        <p:xfrm>
          <a:off x="1939046" y="1645883"/>
          <a:ext cx="10020154" cy="4473603"/>
        </p:xfrm>
        <a:graphic>
          <a:graphicData uri="http://schemas.openxmlformats.org/drawingml/2006/table">
            <a:tbl>
              <a:tblPr firstRow="1" bandRow="1">
                <a:tableStyleId>{00A15C55-8517-42AA-B614-E9B94910E393}</a:tableStyleId>
              </a:tblPr>
              <a:tblGrid>
                <a:gridCol w="736529">
                  <a:extLst>
                    <a:ext uri="{9D8B030D-6E8A-4147-A177-3AD203B41FA5}">
                      <a16:colId xmlns:a16="http://schemas.microsoft.com/office/drawing/2014/main" val="2607353726"/>
                    </a:ext>
                  </a:extLst>
                </a:gridCol>
                <a:gridCol w="7446620">
                  <a:extLst>
                    <a:ext uri="{9D8B030D-6E8A-4147-A177-3AD203B41FA5}">
                      <a16:colId xmlns:a16="http://schemas.microsoft.com/office/drawing/2014/main" val="1600817978"/>
                    </a:ext>
                  </a:extLst>
                </a:gridCol>
                <a:gridCol w="893135">
                  <a:extLst>
                    <a:ext uri="{9D8B030D-6E8A-4147-A177-3AD203B41FA5}">
                      <a16:colId xmlns:a16="http://schemas.microsoft.com/office/drawing/2014/main" val="4128092149"/>
                    </a:ext>
                  </a:extLst>
                </a:gridCol>
                <a:gridCol w="94387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alle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j</a:t>
                      </a:r>
                      <a:r>
                        <a:rPr lang="en-GB" sz="2000" b="1" dirty="0" err="1"/>
                        <a:t>eder</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goes to the historic market square – part of the university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w</a:t>
                      </a:r>
                      <a:r>
                        <a:rPr lang="en-GB" sz="2000" dirty="0" err="1">
                          <a:solidFill>
                            <a:srgbClr val="115076"/>
                          </a:solidFill>
                        </a:rPr>
                        <a:t>atches</a:t>
                      </a:r>
                      <a:r>
                        <a:rPr lang="en-GB" sz="2000" dirty="0">
                          <a:solidFill>
                            <a:srgbClr val="115076"/>
                          </a:solidFill>
                        </a:rPr>
                        <a:t> other tourists nearby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drinks a mulled wine or a punch</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latin typeface="+mn-lt"/>
                        </a:rPr>
                        <a:t>enjoys the exercise/movement and moments with friends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tries a traditional dish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chooses a gingerbread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enjoys the atmosphere and likes supporting the traders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discovers, buys or sells cheap Christmas presents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6" name="9.1.2.1 Slide 8 1b.wav"/>
            </a:hlinkClick>
            <a:extLst>
              <a:ext uri="{FF2B5EF4-FFF2-40B4-BE49-F238E27FC236}">
                <a16:creationId xmlns:a16="http://schemas.microsoft.com/office/drawing/2014/main" id="{794C2F6B-E8DD-4207-BBA6-F4ED80F1CD0B}"/>
              </a:ext>
            </a:extLst>
          </p:cNvPr>
          <p:cNvSpPr/>
          <p:nvPr/>
        </p:nvSpPr>
        <p:spPr>
          <a:xfrm>
            <a:off x="2039322" y="22343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7" name="9.1.2.1 Slide 8 2b.wav"/>
            </a:hlinkClick>
            <a:extLst>
              <a:ext uri="{FF2B5EF4-FFF2-40B4-BE49-F238E27FC236}">
                <a16:creationId xmlns:a16="http://schemas.microsoft.com/office/drawing/2014/main" id="{86A4ED98-AB83-4B15-A6C2-8C06A0752D82}"/>
              </a:ext>
            </a:extLst>
          </p:cNvPr>
          <p:cNvSpPr/>
          <p:nvPr/>
        </p:nvSpPr>
        <p:spPr>
          <a:xfrm>
            <a:off x="2061431" y="27076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8" name="9.1.2.1 Slide 8 3b.wav"/>
            </a:hlinkClick>
            <a:extLst>
              <a:ext uri="{FF2B5EF4-FFF2-40B4-BE49-F238E27FC236}">
                <a16:creationId xmlns:a16="http://schemas.microsoft.com/office/drawing/2014/main" id="{C718EB6B-EDBD-41D9-9545-355A2FC2C467}"/>
              </a:ext>
            </a:extLst>
          </p:cNvPr>
          <p:cNvSpPr/>
          <p:nvPr/>
        </p:nvSpPr>
        <p:spPr>
          <a:xfrm>
            <a:off x="2072159" y="32147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9" name="9.1.2.1 Slide 8 4b.wav"/>
            </a:hlinkClick>
            <a:extLst>
              <a:ext uri="{FF2B5EF4-FFF2-40B4-BE49-F238E27FC236}">
                <a16:creationId xmlns:a16="http://schemas.microsoft.com/office/drawing/2014/main" id="{88DF1A08-57C8-4390-A14C-F522122289EC}"/>
              </a:ext>
            </a:extLst>
          </p:cNvPr>
          <p:cNvSpPr/>
          <p:nvPr/>
        </p:nvSpPr>
        <p:spPr>
          <a:xfrm>
            <a:off x="2055291" y="37217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10" name="9.1.2.1 Slide 8 5b.wav"/>
            </a:hlinkClick>
            <a:extLst>
              <a:ext uri="{FF2B5EF4-FFF2-40B4-BE49-F238E27FC236}">
                <a16:creationId xmlns:a16="http://schemas.microsoft.com/office/drawing/2014/main" id="{46B430E4-FDD7-4B52-92D2-A937A944BE4F}"/>
              </a:ext>
            </a:extLst>
          </p:cNvPr>
          <p:cNvSpPr/>
          <p:nvPr/>
        </p:nvSpPr>
        <p:spPr>
          <a:xfrm>
            <a:off x="2072159" y="41951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11" name="9.1.2.1 Slide 8 6b.wav"/>
            </a:hlinkClick>
            <a:extLst>
              <a:ext uri="{FF2B5EF4-FFF2-40B4-BE49-F238E27FC236}">
                <a16:creationId xmlns:a16="http://schemas.microsoft.com/office/drawing/2014/main" id="{44D487AA-6D25-49E0-B2FD-C0C84995E7BC}"/>
              </a:ext>
            </a:extLst>
          </p:cNvPr>
          <p:cNvSpPr/>
          <p:nvPr/>
        </p:nvSpPr>
        <p:spPr>
          <a:xfrm>
            <a:off x="2055291" y="46957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2" name="9.1.2.1 Slide 8 7b.wav"/>
            </a:hlinkClick>
            <a:extLst>
              <a:ext uri="{FF2B5EF4-FFF2-40B4-BE49-F238E27FC236}">
                <a16:creationId xmlns:a16="http://schemas.microsoft.com/office/drawing/2014/main" id="{D62E817F-773E-49AC-AFE4-4FDF567A5157}"/>
              </a:ext>
            </a:extLst>
          </p:cNvPr>
          <p:cNvSpPr/>
          <p:nvPr/>
        </p:nvSpPr>
        <p:spPr>
          <a:xfrm>
            <a:off x="2055291" y="51821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3" name="9.1.2.1 Slide 8 8b.wav"/>
            </a:hlinkClick>
            <a:extLst>
              <a:ext uri="{FF2B5EF4-FFF2-40B4-BE49-F238E27FC236}">
                <a16:creationId xmlns:a16="http://schemas.microsoft.com/office/drawing/2014/main" id="{20FCBA48-A985-4F63-8124-93C57A1CB388}"/>
              </a:ext>
            </a:extLst>
          </p:cNvPr>
          <p:cNvSpPr/>
          <p:nvPr/>
        </p:nvSpPr>
        <p:spPr>
          <a:xfrm>
            <a:off x="2055291" y="56685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hlinkClick r:id="" action="ppaction://noaction">
              <a:snd r:embed="rId14" name="9.1.2.1 Slide 8 1.wav"/>
            </a:hlinkClick>
            <a:extLst>
              <a:ext uri="{FF2B5EF4-FFF2-40B4-BE49-F238E27FC236}">
                <a16:creationId xmlns:a16="http://schemas.microsoft.com/office/drawing/2014/main" id="{C53C871C-369D-452C-A233-5E261B9A87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58687" y="2223263"/>
            <a:ext cx="282522" cy="294294"/>
          </a:xfrm>
          <a:prstGeom prst="rect">
            <a:avLst/>
          </a:prstGeom>
        </p:spPr>
      </p:pic>
      <p:sp>
        <p:nvSpPr>
          <p:cNvPr id="17" name="TextBox 16" descr="text box hiding answer">
            <a:extLst>
              <a:ext uri="{FF2B5EF4-FFF2-40B4-BE49-F238E27FC236}">
                <a16:creationId xmlns:a16="http://schemas.microsoft.com/office/drawing/2014/main" id="{69F4FF91-FA37-48C9-8F41-AB01C07C870E}"/>
              </a:ext>
            </a:extLst>
          </p:cNvPr>
          <p:cNvSpPr txBox="1"/>
          <p:nvPr/>
        </p:nvSpPr>
        <p:spPr>
          <a:xfrm>
            <a:off x="2708732" y="2200274"/>
            <a:ext cx="7107390"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BE223CB-72BB-4847-A2C7-D8004112EFF3}"/>
              </a:ext>
            </a:extLst>
          </p:cNvPr>
          <p:cNvSpPr txBox="1"/>
          <p:nvPr/>
        </p:nvSpPr>
        <p:spPr>
          <a:xfrm>
            <a:off x="2708732" y="1725184"/>
            <a:ext cx="4450760" cy="461665"/>
          </a:xfrm>
          <a:prstGeom prst="rect">
            <a:avLst/>
          </a:prstGeom>
          <a:noFill/>
        </p:spPr>
        <p:txBody>
          <a:bodyPr wrap="square" rtlCol="0">
            <a:spAutoFit/>
          </a:bodyPr>
          <a:lstStyle/>
          <a:p>
            <a:pPr algn="l"/>
            <a:r>
              <a:rPr lang="en-GB" sz="2000" b="1" dirty="0">
                <a:solidFill>
                  <a:schemeClr val="accent4">
                    <a:lumMod val="75000"/>
                  </a:schemeClr>
                </a:solidFill>
              </a:rPr>
              <a:t>Was </a:t>
            </a:r>
            <a:r>
              <a:rPr lang="en-GB" sz="2000" b="1" dirty="0" err="1">
                <a:solidFill>
                  <a:schemeClr val="accent4">
                    <a:lumMod val="75000"/>
                  </a:schemeClr>
                </a:solidFill>
              </a:rPr>
              <a:t>machen</a:t>
            </a:r>
            <a:r>
              <a:rPr lang="en-GB" sz="2000" b="1" dirty="0">
                <a:solidFill>
                  <a:schemeClr val="accent4">
                    <a:lumMod val="75000"/>
                  </a:schemeClr>
                </a:solidFill>
              </a:rPr>
              <a:t> </a:t>
            </a:r>
            <a:r>
              <a:rPr lang="en-GB" sz="2000" b="1" dirty="0" err="1">
                <a:solidFill>
                  <a:schemeClr val="accent4">
                    <a:lumMod val="75000"/>
                  </a:schemeClr>
                </a:solidFill>
              </a:rPr>
              <a:t>sie</a:t>
            </a:r>
            <a:r>
              <a:rPr lang="en-GB" sz="2000" b="1" dirty="0">
                <a:solidFill>
                  <a:schemeClr val="accent4">
                    <a:lumMod val="75000"/>
                  </a:schemeClr>
                </a:solidFill>
              </a:rPr>
              <a:t>? – auf </a:t>
            </a:r>
            <a:r>
              <a:rPr lang="en-GB" sz="2400" b="1" dirty="0" err="1">
                <a:solidFill>
                  <a:schemeClr val="accent4">
                    <a:lumMod val="75000"/>
                  </a:schemeClr>
                </a:solidFill>
              </a:rPr>
              <a:t>Englisch</a:t>
            </a:r>
            <a:endParaRPr lang="en-GB" sz="2400" b="1" dirty="0">
              <a:solidFill>
                <a:schemeClr val="accent4">
                  <a:lumMod val="75000"/>
                </a:schemeClr>
              </a:solidFill>
            </a:endParaRPr>
          </a:p>
        </p:txBody>
      </p:sp>
      <p:sp>
        <p:nvSpPr>
          <p:cNvPr id="19" name="TextBox 18" descr="text box hiding answer">
            <a:extLst>
              <a:ext uri="{FF2B5EF4-FFF2-40B4-BE49-F238E27FC236}">
                <a16:creationId xmlns:a16="http://schemas.microsoft.com/office/drawing/2014/main" id="{DD1C7B19-B890-4150-94AB-824ED55EB1D3}"/>
              </a:ext>
            </a:extLst>
          </p:cNvPr>
          <p:cNvSpPr txBox="1"/>
          <p:nvPr/>
        </p:nvSpPr>
        <p:spPr>
          <a:xfrm>
            <a:off x="2726333" y="2756945"/>
            <a:ext cx="3901723"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19" descr="green checkmark">
            <a:hlinkClick r:id="" action="ppaction://noaction">
              <a:snd r:embed="rId16" name="9.1.2.1 Slide 8 2.wav"/>
            </a:hlinkClick>
            <a:extLst>
              <a:ext uri="{FF2B5EF4-FFF2-40B4-BE49-F238E27FC236}">
                <a16:creationId xmlns:a16="http://schemas.microsoft.com/office/drawing/2014/main" id="{18EEBA81-60A9-407B-B658-06998260297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1160" y="2714114"/>
            <a:ext cx="282522" cy="294294"/>
          </a:xfrm>
          <a:prstGeom prst="rect">
            <a:avLst/>
          </a:prstGeom>
        </p:spPr>
      </p:pic>
      <p:sp>
        <p:nvSpPr>
          <p:cNvPr id="21" name="Speech Bubble: Rectangle with Corners Rounded 20">
            <a:extLst>
              <a:ext uri="{FF2B5EF4-FFF2-40B4-BE49-F238E27FC236}">
                <a16:creationId xmlns:a16="http://schemas.microsoft.com/office/drawing/2014/main" id="{A2F32604-F33B-4725-861F-5BCFB2F41C5C}"/>
              </a:ext>
            </a:extLst>
          </p:cNvPr>
          <p:cNvSpPr/>
          <p:nvPr/>
        </p:nvSpPr>
        <p:spPr>
          <a:xfrm>
            <a:off x="23225" y="5190943"/>
            <a:ext cx="1848359" cy="707849"/>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Händler</a:t>
            </a:r>
            <a:r>
              <a:rPr lang="en-GB" sz="2000" dirty="0"/>
              <a:t> – trader</a:t>
            </a:r>
            <a:endParaRPr lang="en-GB" sz="2000" b="1" dirty="0"/>
          </a:p>
        </p:txBody>
      </p:sp>
      <p:pic>
        <p:nvPicPr>
          <p:cNvPr id="22" name="Picture 21" descr="green checkmark">
            <a:hlinkClick r:id="" action="ppaction://noaction">
              <a:snd r:embed="rId17" name="9.1.2.1 Slide 8 3.wav"/>
            </a:hlinkClick>
            <a:extLst>
              <a:ext uri="{FF2B5EF4-FFF2-40B4-BE49-F238E27FC236}">
                <a16:creationId xmlns:a16="http://schemas.microsoft.com/office/drawing/2014/main" id="{2AF5D44B-86D5-41F9-8066-0F22C6DA36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01459" y="3214725"/>
            <a:ext cx="282522" cy="294294"/>
          </a:xfrm>
          <a:prstGeom prst="rect">
            <a:avLst/>
          </a:prstGeom>
        </p:spPr>
      </p:pic>
      <p:sp>
        <p:nvSpPr>
          <p:cNvPr id="23" name="TextBox 22" descr="text box hiding answer">
            <a:extLst>
              <a:ext uri="{FF2B5EF4-FFF2-40B4-BE49-F238E27FC236}">
                <a16:creationId xmlns:a16="http://schemas.microsoft.com/office/drawing/2014/main" id="{529D3AA9-76E8-4AB6-9B13-14E7F60D8EE7}"/>
              </a:ext>
            </a:extLst>
          </p:cNvPr>
          <p:cNvSpPr txBox="1"/>
          <p:nvPr/>
        </p:nvSpPr>
        <p:spPr>
          <a:xfrm>
            <a:off x="2726333" y="3224417"/>
            <a:ext cx="6739334" cy="33855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hlinkClick r:id="" action="ppaction://noaction">
              <a:snd r:embed="rId18" name="9.1.2.1 Slide 8 4.wav"/>
            </a:hlinkClick>
            <a:extLst>
              <a:ext uri="{FF2B5EF4-FFF2-40B4-BE49-F238E27FC236}">
                <a16:creationId xmlns:a16="http://schemas.microsoft.com/office/drawing/2014/main" id="{0E2021E7-F5DC-4DEF-943E-E83F2005AB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79133" y="3656280"/>
            <a:ext cx="282522" cy="294294"/>
          </a:xfrm>
          <a:prstGeom prst="rect">
            <a:avLst/>
          </a:prstGeom>
        </p:spPr>
      </p:pic>
      <p:sp>
        <p:nvSpPr>
          <p:cNvPr id="25" name="TextBox 24" descr="text box hiding answer">
            <a:extLst>
              <a:ext uri="{FF2B5EF4-FFF2-40B4-BE49-F238E27FC236}">
                <a16:creationId xmlns:a16="http://schemas.microsoft.com/office/drawing/2014/main" id="{6B33C96E-148D-4570-85F4-097D4ECE4A9C}"/>
              </a:ext>
            </a:extLst>
          </p:cNvPr>
          <p:cNvSpPr txBox="1"/>
          <p:nvPr/>
        </p:nvSpPr>
        <p:spPr>
          <a:xfrm>
            <a:off x="2726333" y="3722645"/>
            <a:ext cx="7107390"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6" name="Picture 25" descr="green checkmark">
            <a:hlinkClick r:id="" action="ppaction://noaction">
              <a:snd r:embed="rId19" name="9.1.2.1 Slide 8 5.wav"/>
            </a:hlinkClick>
            <a:extLst>
              <a:ext uri="{FF2B5EF4-FFF2-40B4-BE49-F238E27FC236}">
                <a16:creationId xmlns:a16="http://schemas.microsoft.com/office/drawing/2014/main" id="{88F39DC0-80E9-4A83-AE85-8D09425457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9148" y="4230568"/>
            <a:ext cx="282522" cy="294294"/>
          </a:xfrm>
          <a:prstGeom prst="rect">
            <a:avLst/>
          </a:prstGeom>
        </p:spPr>
      </p:pic>
      <p:sp>
        <p:nvSpPr>
          <p:cNvPr id="27" name="TextBox 26" descr="text box hiding answer">
            <a:extLst>
              <a:ext uri="{FF2B5EF4-FFF2-40B4-BE49-F238E27FC236}">
                <a16:creationId xmlns:a16="http://schemas.microsoft.com/office/drawing/2014/main" id="{61CBADAA-F797-4EA9-9F44-6B08EABC8110}"/>
              </a:ext>
            </a:extLst>
          </p:cNvPr>
          <p:cNvSpPr txBox="1"/>
          <p:nvPr/>
        </p:nvSpPr>
        <p:spPr>
          <a:xfrm>
            <a:off x="2708732" y="4213598"/>
            <a:ext cx="4616619"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20" name="9.1.2.1 Slide 8 6.wav"/>
            </a:hlinkClick>
            <a:extLst>
              <a:ext uri="{FF2B5EF4-FFF2-40B4-BE49-F238E27FC236}">
                <a16:creationId xmlns:a16="http://schemas.microsoft.com/office/drawing/2014/main" id="{3789EE9B-21C9-424E-B856-958E1B2056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9625" y="4759388"/>
            <a:ext cx="282522" cy="294294"/>
          </a:xfrm>
          <a:prstGeom prst="rect">
            <a:avLst/>
          </a:prstGeom>
        </p:spPr>
      </p:pic>
      <p:sp>
        <p:nvSpPr>
          <p:cNvPr id="29" name="TextBox 28" descr="text box hiding answer">
            <a:extLst>
              <a:ext uri="{FF2B5EF4-FFF2-40B4-BE49-F238E27FC236}">
                <a16:creationId xmlns:a16="http://schemas.microsoft.com/office/drawing/2014/main" id="{6A5637CA-5972-491D-A108-590A635F4282}"/>
              </a:ext>
            </a:extLst>
          </p:cNvPr>
          <p:cNvSpPr txBox="1"/>
          <p:nvPr/>
        </p:nvSpPr>
        <p:spPr>
          <a:xfrm>
            <a:off x="2726333" y="4704550"/>
            <a:ext cx="3730693"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hlinkClick r:id="" action="ppaction://noaction">
              <a:snd r:embed="rId21" name="9.1.2.1 Slide 8 7.wav"/>
            </a:hlinkClick>
            <a:extLst>
              <a:ext uri="{FF2B5EF4-FFF2-40B4-BE49-F238E27FC236}">
                <a16:creationId xmlns:a16="http://schemas.microsoft.com/office/drawing/2014/main" id="{A259E386-FC3B-45E1-81B1-FC86B41B16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40102" y="5257045"/>
            <a:ext cx="282522" cy="294294"/>
          </a:xfrm>
          <a:prstGeom prst="rect">
            <a:avLst/>
          </a:prstGeom>
        </p:spPr>
      </p:pic>
      <p:sp>
        <p:nvSpPr>
          <p:cNvPr id="31" name="TextBox 30" descr="text box hiding answer">
            <a:extLst>
              <a:ext uri="{FF2B5EF4-FFF2-40B4-BE49-F238E27FC236}">
                <a16:creationId xmlns:a16="http://schemas.microsoft.com/office/drawing/2014/main" id="{8CAA87C2-2485-432B-A191-1A063F2E834E}"/>
              </a:ext>
            </a:extLst>
          </p:cNvPr>
          <p:cNvSpPr txBox="1"/>
          <p:nvPr/>
        </p:nvSpPr>
        <p:spPr>
          <a:xfrm>
            <a:off x="2708732" y="5238745"/>
            <a:ext cx="688550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green checkmark">
            <a:hlinkClick r:id="" action="ppaction://noaction">
              <a:snd r:embed="rId22" name="9.1.2.1 Slide 8 8.wav"/>
            </a:hlinkClick>
            <a:extLst>
              <a:ext uri="{FF2B5EF4-FFF2-40B4-BE49-F238E27FC236}">
                <a16:creationId xmlns:a16="http://schemas.microsoft.com/office/drawing/2014/main" id="{94394B96-AFE8-4E46-85D7-547ABFD95B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79133" y="5703984"/>
            <a:ext cx="282522" cy="294294"/>
          </a:xfrm>
          <a:prstGeom prst="rect">
            <a:avLst/>
          </a:prstGeom>
        </p:spPr>
      </p:pic>
      <p:sp>
        <p:nvSpPr>
          <p:cNvPr id="33" name="TextBox 32" descr="text box hiding answer">
            <a:extLst>
              <a:ext uri="{FF2B5EF4-FFF2-40B4-BE49-F238E27FC236}">
                <a16:creationId xmlns:a16="http://schemas.microsoft.com/office/drawing/2014/main" id="{9E550993-F0B2-4417-B5E9-8E0265A343EF}"/>
              </a:ext>
            </a:extLst>
          </p:cNvPr>
          <p:cNvSpPr txBox="1"/>
          <p:nvPr/>
        </p:nvSpPr>
        <p:spPr>
          <a:xfrm>
            <a:off x="2726333" y="5621691"/>
            <a:ext cx="6169966" cy="45161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50" name="Picture 2" descr="Christmas Celebration, Christmas, Gingerbread House">
            <a:extLst>
              <a:ext uri="{FF2B5EF4-FFF2-40B4-BE49-F238E27FC236}">
                <a16:creationId xmlns:a16="http://schemas.microsoft.com/office/drawing/2014/main" id="{28A5E2D5-0ED3-4DCF-8F6C-06EE6D7E36E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4781" y="1906023"/>
            <a:ext cx="1679468" cy="1119645"/>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with Corners Rounded 34">
            <a:extLst>
              <a:ext uri="{FF2B5EF4-FFF2-40B4-BE49-F238E27FC236}">
                <a16:creationId xmlns:a16="http://schemas.microsoft.com/office/drawing/2014/main" id="{A2153D65-96C8-4940-A832-7BDB4E88C4E2}"/>
              </a:ext>
            </a:extLst>
          </p:cNvPr>
          <p:cNvSpPr/>
          <p:nvPr/>
        </p:nvSpPr>
        <p:spPr>
          <a:xfrm>
            <a:off x="22774" y="3105349"/>
            <a:ext cx="1845050" cy="86995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Glühwein </a:t>
            </a:r>
            <a:r>
              <a:rPr lang="en-GB" sz="2000" dirty="0">
                <a:solidFill>
                  <a:schemeClr val="bg1"/>
                </a:solidFill>
              </a:rPr>
              <a:t>– mulled wine</a:t>
            </a:r>
            <a:r>
              <a:rPr lang="en-GB" sz="2000" dirty="0"/>
              <a:t> </a:t>
            </a:r>
            <a:endParaRPr lang="en-GB" sz="2000" b="1" dirty="0"/>
          </a:p>
        </p:txBody>
      </p:sp>
      <p:sp>
        <p:nvSpPr>
          <p:cNvPr id="36" name="Speech Bubble: Rectangle with Corners Rounded 35">
            <a:extLst>
              <a:ext uri="{FF2B5EF4-FFF2-40B4-BE49-F238E27FC236}">
                <a16:creationId xmlns:a16="http://schemas.microsoft.com/office/drawing/2014/main" id="{B736FB95-2D0A-4A40-B9FF-2CBDA4DA29B9}"/>
              </a:ext>
            </a:extLst>
          </p:cNvPr>
          <p:cNvSpPr/>
          <p:nvPr/>
        </p:nvSpPr>
        <p:spPr>
          <a:xfrm>
            <a:off x="23224" y="4061903"/>
            <a:ext cx="1879677" cy="1049359"/>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Lebkuchen </a:t>
            </a:r>
            <a:r>
              <a:rPr lang="en-GB" sz="2000" dirty="0">
                <a:solidFill>
                  <a:schemeClr val="bg1"/>
                </a:solidFill>
              </a:rPr>
              <a:t>– gingerbread</a:t>
            </a:r>
            <a:endParaRPr lang="en-GB" sz="2000" b="1" dirty="0"/>
          </a:p>
        </p:txBody>
      </p:sp>
    </p:spTree>
    <p:extLst>
      <p:ext uri="{BB962C8B-B14F-4D97-AF65-F5344CB8AC3E}">
        <p14:creationId xmlns:p14="http://schemas.microsoft.com/office/powerpoint/2010/main" val="23227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5" grpId="0" animBg="1"/>
      <p:bldP spid="27" grpId="0" animBg="1"/>
      <p:bldP spid="29"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F06B817-6966-44D5-9638-B43878083831}"/>
              </a:ext>
            </a:extLst>
          </p:cNvPr>
          <p:cNvSpPr/>
          <p:nvPr/>
        </p:nvSpPr>
        <p:spPr>
          <a:xfrm>
            <a:off x="1540172" y="5454239"/>
            <a:ext cx="5967533" cy="808286"/>
          </a:xfrm>
          <a:prstGeom prst="rect">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928811" cy="869950"/>
          </a:xfrm>
          <a:prstGeom prst="rect">
            <a:avLst/>
          </a:prstGeom>
        </p:spPr>
      </p:pic>
      <p:sp>
        <p:nvSpPr>
          <p:cNvPr id="4" name="Title 3"/>
          <p:cNvSpPr>
            <a:spLocks noGrp="1"/>
          </p:cNvSpPr>
          <p:nvPr>
            <p:ph type="title"/>
          </p:nvPr>
        </p:nvSpPr>
        <p:spPr>
          <a:xfrm>
            <a:off x="0" y="294041"/>
            <a:ext cx="7339263" cy="707849"/>
          </a:xfrm>
        </p:spPr>
        <p:txBody>
          <a:bodyPr>
            <a:normAutofit/>
          </a:bodyPr>
          <a:lstStyle/>
          <a:p>
            <a:r>
              <a:rPr lang="en-GB" sz="3600" b="1" dirty="0">
                <a:solidFill>
                  <a:schemeClr val="bg1"/>
                </a:solidFill>
              </a:rPr>
              <a:t>All and every: </a:t>
            </a:r>
            <a:r>
              <a:rPr lang="en-GB" sz="3600" b="1" i="1" dirty="0" err="1">
                <a:solidFill>
                  <a:schemeClr val="bg1"/>
                </a:solidFill>
              </a:rPr>
              <a:t>alle</a:t>
            </a:r>
            <a:r>
              <a:rPr lang="en-GB" sz="3600" b="1" dirty="0">
                <a:solidFill>
                  <a:schemeClr val="bg1"/>
                </a:solidFill>
              </a:rPr>
              <a:t> und </a:t>
            </a:r>
            <a:r>
              <a:rPr lang="en-GB" sz="3600" b="1" i="1" dirty="0" err="1">
                <a:solidFill>
                  <a:schemeClr val="bg1"/>
                </a:solidFill>
              </a:rPr>
              <a:t>jed</a:t>
            </a:r>
            <a:r>
              <a:rPr lang="en-GB" sz="3600" b="1" i="1" dirty="0">
                <a:solidFill>
                  <a:schemeClr val="bg1"/>
                </a:solidFill>
              </a:rPr>
              <a:t>- </a:t>
            </a:r>
          </a:p>
        </p:txBody>
      </p:sp>
      <p:sp>
        <p:nvSpPr>
          <p:cNvPr id="6" name="TextBox 5">
            <a:extLst>
              <a:ext uri="{FF2B5EF4-FFF2-40B4-BE49-F238E27FC236}">
                <a16:creationId xmlns:a16="http://schemas.microsoft.com/office/drawing/2014/main" id="{7B2326E1-A87B-2D46-8B7D-5F8E8817AFDA}"/>
              </a:ext>
            </a:extLst>
          </p:cNvPr>
          <p:cNvSpPr txBox="1"/>
          <p:nvPr/>
        </p:nvSpPr>
        <p:spPr>
          <a:xfrm>
            <a:off x="86285" y="1199562"/>
            <a:ext cx="9216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before a noun 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0" name="Table 4">
            <a:extLst>
              <a:ext uri="{FF2B5EF4-FFF2-40B4-BE49-F238E27FC236}">
                <a16:creationId xmlns:a16="http://schemas.microsoft.com/office/drawing/2014/main" id="{6579A8AC-4826-457E-A0B7-B52D4A368C3A}"/>
              </a:ext>
            </a:extLst>
          </p:cNvPr>
          <p:cNvGraphicFramePr>
            <a:graphicFrameLocks noGrp="1"/>
          </p:cNvGraphicFramePr>
          <p:nvPr>
            <p:extLst>
              <p:ext uri="{D42A27DB-BD31-4B8C-83A1-F6EECF244321}">
                <p14:modId xmlns:p14="http://schemas.microsoft.com/office/powerpoint/2010/main" val="3072178121"/>
              </p:ext>
            </p:extLst>
          </p:nvPr>
        </p:nvGraphicFramePr>
        <p:xfrm>
          <a:off x="86284" y="2172267"/>
          <a:ext cx="9165999" cy="1741454"/>
        </p:xfrm>
        <a:graphic>
          <a:graphicData uri="http://schemas.openxmlformats.org/drawingml/2006/table">
            <a:tbl>
              <a:tblPr firstRow="1" bandRow="1">
                <a:tableStyleId>{5940675A-B579-460E-94D1-54222C63F5DA}</a:tableStyleId>
              </a:tblPr>
              <a:tblGrid>
                <a:gridCol w="1465789">
                  <a:extLst>
                    <a:ext uri="{9D8B030D-6E8A-4147-A177-3AD203B41FA5}">
                      <a16:colId xmlns:a16="http://schemas.microsoft.com/office/drawing/2014/main" val="2202900214"/>
                    </a:ext>
                  </a:extLst>
                </a:gridCol>
                <a:gridCol w="2042724">
                  <a:extLst>
                    <a:ext uri="{9D8B030D-6E8A-4147-A177-3AD203B41FA5}">
                      <a16:colId xmlns:a16="http://schemas.microsoft.com/office/drawing/2014/main" val="1521938933"/>
                    </a:ext>
                  </a:extLst>
                </a:gridCol>
                <a:gridCol w="1898374">
                  <a:extLst>
                    <a:ext uri="{9D8B030D-6E8A-4147-A177-3AD203B41FA5}">
                      <a16:colId xmlns:a16="http://schemas.microsoft.com/office/drawing/2014/main" val="1122299089"/>
                    </a:ext>
                  </a:extLst>
                </a:gridCol>
                <a:gridCol w="1988950">
                  <a:extLst>
                    <a:ext uri="{9D8B030D-6E8A-4147-A177-3AD203B41FA5}">
                      <a16:colId xmlns:a16="http://schemas.microsoft.com/office/drawing/2014/main" val="704447544"/>
                    </a:ext>
                  </a:extLst>
                </a:gridCol>
                <a:gridCol w="1770162">
                  <a:extLst>
                    <a:ext uri="{9D8B030D-6E8A-4147-A177-3AD203B41FA5}">
                      <a16:colId xmlns:a16="http://schemas.microsoft.com/office/drawing/2014/main" val="3420803270"/>
                    </a:ext>
                  </a:extLst>
                </a:gridCol>
              </a:tblGrid>
              <a:tr h="321682">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latin typeface="Century Gothic" panose="020B0502020202020204" pitchFamily="34" charset="0"/>
                        </a:rPr>
                        <a:t>masculine</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2000" b="1" dirty="0">
                          <a:solidFill>
                            <a:schemeClr val="accent5">
                              <a:lumMod val="50000"/>
                            </a:schemeClr>
                          </a:solidFill>
                          <a:latin typeface="Century Gothic" panose="020B0502020202020204" pitchFamily="34" charset="0"/>
                        </a:rPr>
                        <a:t>feminine</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000" b="1" dirty="0">
                          <a:solidFill>
                            <a:schemeClr val="accent5">
                              <a:lumMod val="50000"/>
                            </a:schemeClr>
                          </a:solidFill>
                          <a:latin typeface="Century Gothic" panose="020B0502020202020204" pitchFamily="34" charset="0"/>
                        </a:rPr>
                        <a:t>neuter</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latin typeface="Century Gothic" panose="020B0502020202020204" pitchFamily="34" charset="0"/>
                        </a:rPr>
                        <a:t>p</a:t>
                      </a:r>
                      <a:r>
                        <a:rPr lang="en-GB" sz="2000" b="1" dirty="0" err="1">
                          <a:solidFill>
                            <a:schemeClr val="accent5">
                              <a:lumMod val="50000"/>
                            </a:schemeClr>
                          </a:solidFill>
                          <a:latin typeface="Century Gothic" panose="020B0502020202020204" pitchFamily="34" charset="0"/>
                        </a:rPr>
                        <a:t>lural</a:t>
                      </a:r>
                      <a:endParaRPr lang="en-GB" sz="20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77206083"/>
                  </a:ext>
                </a:extLst>
              </a:tr>
              <a:tr h="555632">
                <a:tc>
                  <a:txBody>
                    <a:bodyPr/>
                    <a:lstStyle/>
                    <a:p>
                      <a:r>
                        <a:rPr lang="en-GB" sz="2000" b="1" dirty="0">
                          <a:solidFill>
                            <a:schemeClr val="accent5">
                              <a:lumMod val="50000"/>
                            </a:schemeClr>
                          </a:solidFill>
                          <a:latin typeface="Century Gothic" panose="020B0502020202020204" pitchFamily="34" charset="0"/>
                        </a:rPr>
                        <a:t>the</a:t>
                      </a:r>
                      <a:r>
                        <a:rPr lang="en-GB" sz="2000" dirty="0">
                          <a:solidFill>
                            <a:schemeClr val="accent5">
                              <a:lumMod val="50000"/>
                            </a:schemeClr>
                          </a:solidFill>
                          <a:latin typeface="Century Gothic" panose="020B0502020202020204" pitchFamily="34" charset="0"/>
                        </a:rPr>
                        <a:t> (R1)</a:t>
                      </a: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a:solidFill>
                            <a:schemeClr val="accent5">
                              <a:lumMod val="50000"/>
                            </a:schemeClr>
                          </a:solidFill>
                          <a:latin typeface="Century Gothic" panose="020B0502020202020204" pitchFamily="34" charset="0"/>
                        </a:rPr>
                        <a:t>der Laden</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2000" b="0" dirty="0">
                          <a:solidFill>
                            <a:schemeClr val="accent5">
                              <a:lumMod val="50000"/>
                            </a:schemeClr>
                          </a:solidFill>
                          <a:latin typeface="Century Gothic" panose="020B0502020202020204" pitchFamily="34" charset="0"/>
                        </a:rPr>
                        <a:t>die Person</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000" b="0" dirty="0">
                          <a:solidFill>
                            <a:schemeClr val="accent5">
                              <a:lumMod val="50000"/>
                            </a:schemeClr>
                          </a:solidFill>
                          <a:latin typeface="Century Gothic" panose="020B0502020202020204" pitchFamily="34" charset="0"/>
                        </a:rPr>
                        <a:t>das </a:t>
                      </a:r>
                      <a:r>
                        <a:rPr lang="en-GB" sz="2000" b="0" dirty="0" err="1">
                          <a:solidFill>
                            <a:schemeClr val="accent5">
                              <a:lumMod val="50000"/>
                            </a:schemeClr>
                          </a:solidFill>
                          <a:latin typeface="Century Gothic" panose="020B0502020202020204" pitchFamily="34" charset="0"/>
                        </a:rPr>
                        <a:t>Produkt</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000" dirty="0">
                          <a:solidFill>
                            <a:schemeClr val="accent5">
                              <a:lumMod val="50000"/>
                            </a:schemeClr>
                          </a:solidFill>
                          <a:latin typeface="Century Gothic" panose="020B0502020202020204" pitchFamily="34" charset="0"/>
                        </a:rPr>
                        <a:t>die Freunde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268986590"/>
                  </a:ext>
                </a:extLst>
              </a:tr>
              <a:tr h="789582">
                <a:tc>
                  <a:txBody>
                    <a:bodyPr/>
                    <a:lstStyle/>
                    <a:p>
                      <a:r>
                        <a:rPr lang="en-US" sz="2000" b="1" dirty="0">
                          <a:solidFill>
                            <a:schemeClr val="accent5">
                              <a:lumMod val="50000"/>
                            </a:schemeClr>
                          </a:solidFill>
                          <a:latin typeface="Century Gothic" panose="020B0502020202020204" pitchFamily="34" charset="0"/>
                        </a:rPr>
                        <a:t>every</a:t>
                      </a:r>
                      <a:r>
                        <a:rPr lang="en-US" sz="2000" dirty="0">
                          <a:solidFill>
                            <a:schemeClr val="accent5">
                              <a:lumMod val="50000"/>
                            </a:schemeClr>
                          </a:solidFill>
                          <a:latin typeface="Century Gothic" panose="020B0502020202020204" pitchFamily="34" charset="0"/>
                        </a:rPr>
                        <a:t> (R1)</a:t>
                      </a:r>
                      <a:endParaRPr lang="en-GB" sz="2000" dirty="0">
                        <a:solidFill>
                          <a:schemeClr val="accent5">
                            <a:lumMod val="50000"/>
                          </a:schemeClr>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5">
                              <a:lumMod val="50000"/>
                            </a:schemeClr>
                          </a:solidFill>
                          <a:latin typeface="Century Gothic" panose="020B0502020202020204" pitchFamily="34" charset="0"/>
                        </a:rPr>
                        <a:t>jeder</a:t>
                      </a:r>
                      <a:r>
                        <a:rPr lang="en-GB" sz="2000" dirty="0">
                          <a:solidFill>
                            <a:schemeClr val="accent5">
                              <a:lumMod val="50000"/>
                            </a:schemeClr>
                          </a:solidFill>
                          <a:latin typeface="Century Gothic" panose="020B0502020202020204" pitchFamily="34" charset="0"/>
                        </a:rPr>
                        <a:t> Laden</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000" dirty="0" err="1">
                          <a:solidFill>
                            <a:schemeClr val="accent5">
                              <a:lumMod val="50000"/>
                            </a:schemeClr>
                          </a:solidFill>
                          <a:latin typeface="Century Gothic" panose="020B0502020202020204" pitchFamily="34" charset="0"/>
                        </a:rPr>
                        <a:t>jede</a:t>
                      </a:r>
                      <a:r>
                        <a:rPr lang="en-US" sz="2000" dirty="0">
                          <a:solidFill>
                            <a:schemeClr val="accent5">
                              <a:lumMod val="50000"/>
                            </a:schemeClr>
                          </a:solidFill>
                          <a:latin typeface="Century Gothic" panose="020B0502020202020204" pitchFamily="34" charset="0"/>
                        </a:rPr>
                        <a:t> Person</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000" b="0" dirty="0" err="1">
                          <a:solidFill>
                            <a:schemeClr val="accent5">
                              <a:lumMod val="50000"/>
                            </a:schemeClr>
                          </a:solidFill>
                          <a:latin typeface="Century Gothic" panose="020B0502020202020204" pitchFamily="34" charset="0"/>
                        </a:rPr>
                        <a:t>jedes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Gericht</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latin typeface="Century Gothic" panose="020B0502020202020204" pitchFamily="34" charset="0"/>
                        </a:rPr>
                        <a:t>alle</a:t>
                      </a:r>
                      <a:r>
                        <a:rPr lang="en-US" sz="2000" dirty="0">
                          <a:solidFill>
                            <a:schemeClr val="accent5">
                              <a:lumMod val="50000"/>
                            </a:schemeClr>
                          </a:solidFill>
                          <a:latin typeface="Century Gothic" panose="020B0502020202020204" pitchFamily="34" charset="0"/>
                        </a:rPr>
                        <a:t> Freunde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521755367"/>
                  </a:ext>
                </a:extLst>
              </a:tr>
            </a:tbl>
          </a:graphicData>
        </a:graphic>
      </p:graphicFrame>
      <p:sp>
        <p:nvSpPr>
          <p:cNvPr id="11" name="TextBox 10">
            <a:extLst>
              <a:ext uri="{FF2B5EF4-FFF2-40B4-BE49-F238E27FC236}">
                <a16:creationId xmlns:a16="http://schemas.microsoft.com/office/drawing/2014/main" id="{047FFF39-E7A4-4570-8068-DD81A517054F}"/>
              </a:ext>
            </a:extLst>
          </p:cNvPr>
          <p:cNvSpPr txBox="1"/>
          <p:nvPr/>
        </p:nvSpPr>
        <p:spPr>
          <a:xfrm>
            <a:off x="86282" y="4291853"/>
            <a:ext cx="93117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Use R2 (accusative) determiners after most verbs other than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36" name="Group 35">
            <a:extLst>
              <a:ext uri="{FF2B5EF4-FFF2-40B4-BE49-F238E27FC236}">
                <a16:creationId xmlns:a16="http://schemas.microsoft.com/office/drawing/2014/main" id="{55567630-9B16-4B98-B77E-376D79CC373F}"/>
              </a:ext>
            </a:extLst>
          </p:cNvPr>
          <p:cNvGrpSpPr/>
          <p:nvPr/>
        </p:nvGrpSpPr>
        <p:grpSpPr>
          <a:xfrm>
            <a:off x="9303200" y="2093277"/>
            <a:ext cx="2897301" cy="1631216"/>
            <a:chOff x="9303200" y="2093277"/>
            <a:chExt cx="2897301" cy="1631216"/>
          </a:xfrm>
        </p:grpSpPr>
        <p:sp>
          <p:nvSpPr>
            <p:cNvPr id="16" name="Speech Bubble: Rectangle with Corners Rounded 15">
              <a:extLst>
                <a:ext uri="{FF2B5EF4-FFF2-40B4-BE49-F238E27FC236}">
                  <a16:creationId xmlns:a16="http://schemas.microsoft.com/office/drawing/2014/main" id="{A3229485-2816-472B-B875-11EC45085F0A}"/>
                </a:ext>
              </a:extLst>
            </p:cNvPr>
            <p:cNvSpPr/>
            <p:nvPr/>
          </p:nvSpPr>
          <p:spPr>
            <a:xfrm>
              <a:off x="9303200" y="2093277"/>
              <a:ext cx="2802516" cy="1631216"/>
            </a:xfrm>
            <a:prstGeom prst="wedgeRoundRectCallout">
              <a:avLst>
                <a:gd name="adj1" fmla="val -63348"/>
                <a:gd name="adj2" fmla="val 27607"/>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EEEB08C-74E1-47B1-AA9F-E13AC9DB789A}"/>
                </a:ext>
              </a:extLst>
            </p:cNvPr>
            <p:cNvSpPr txBox="1"/>
            <p:nvPr/>
          </p:nvSpPr>
          <p:spPr>
            <a:xfrm>
              <a:off x="9397985" y="2218319"/>
              <a:ext cx="28025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no plural for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Instead, use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a plural noun to mean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(of the)… </a:t>
              </a:r>
            </a:p>
          </p:txBody>
        </p:sp>
      </p:grpSp>
      <p:sp>
        <p:nvSpPr>
          <p:cNvPr id="2" name="Rectangle 1">
            <a:extLst>
              <a:ext uri="{FF2B5EF4-FFF2-40B4-BE49-F238E27FC236}">
                <a16:creationId xmlns:a16="http://schemas.microsoft.com/office/drawing/2014/main" id="{0DD5DCB9-6162-461A-BE4A-2D2C5A11D479}"/>
              </a:ext>
            </a:extLst>
          </p:cNvPr>
          <p:cNvSpPr/>
          <p:nvPr/>
        </p:nvSpPr>
        <p:spPr>
          <a:xfrm>
            <a:off x="86284" y="1599769"/>
            <a:ext cx="12105715" cy="461665"/>
          </a:xfrm>
          <a:prstGeom prst="rect">
            <a:avLst/>
          </a:prstGeom>
        </p:spPr>
        <p:txBody>
          <a:bodyPr wrap="square">
            <a:spAutoFit/>
          </a:bodyPr>
          <a:lstStyle/>
          <a:p>
            <a:r>
              <a:rPr lang="en-US" sz="2400" dirty="0">
                <a:solidFill>
                  <a:srgbClr val="4472C4">
                    <a:lumMod val="50000"/>
                  </a:srgbClr>
                </a:solidFill>
              </a:rPr>
              <a:t>Like the definite article </a:t>
            </a:r>
            <a:r>
              <a:rPr lang="en-US" sz="2400" i="1" dirty="0">
                <a:solidFill>
                  <a:srgbClr val="4472C4">
                    <a:lumMod val="50000"/>
                  </a:srgbClr>
                </a:solidFill>
              </a:rPr>
              <a:t>the</a:t>
            </a:r>
            <a:r>
              <a:rPr lang="en-US" sz="2400" dirty="0">
                <a:solidFill>
                  <a:srgbClr val="4472C4">
                    <a:lumMod val="50000"/>
                  </a:srgbClr>
                </a:solidFill>
              </a:rPr>
              <a:t>, </a:t>
            </a:r>
            <a:r>
              <a:rPr lang="en-US" sz="2400" b="1" dirty="0" err="1">
                <a:solidFill>
                  <a:srgbClr val="4472C4">
                    <a:lumMod val="50000"/>
                  </a:srgbClr>
                </a:solidFill>
              </a:rPr>
              <a:t>jed</a:t>
            </a:r>
            <a:r>
              <a:rPr lang="en-US" sz="2400" dirty="0">
                <a:solidFill>
                  <a:srgbClr val="4472C4">
                    <a:lumMod val="50000"/>
                  </a:srgbClr>
                </a:solidFill>
              </a:rPr>
              <a:t>- matches the gender of the noun that follows:</a:t>
            </a:r>
            <a:endParaRPr lang="en-GB" dirty="0"/>
          </a:p>
        </p:txBody>
      </p:sp>
      <p:sp>
        <p:nvSpPr>
          <p:cNvPr id="5" name="Rectangle: Rounded Corners 4">
            <a:extLst>
              <a:ext uri="{FF2B5EF4-FFF2-40B4-BE49-F238E27FC236}">
                <a16:creationId xmlns:a16="http://schemas.microsoft.com/office/drawing/2014/main" id="{F6C3C9FA-0450-4EB5-BE33-3335303EDA91}"/>
              </a:ext>
            </a:extLst>
          </p:cNvPr>
          <p:cNvSpPr/>
          <p:nvPr/>
        </p:nvSpPr>
        <p:spPr>
          <a:xfrm>
            <a:off x="1925053" y="2695074"/>
            <a:ext cx="457200"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13" name="Rectangle: Rounded Corners 12">
            <a:extLst>
              <a:ext uri="{FF2B5EF4-FFF2-40B4-BE49-F238E27FC236}">
                <a16:creationId xmlns:a16="http://schemas.microsoft.com/office/drawing/2014/main" id="{983EB6AD-5A26-4077-ABE3-3CADB73E762D}"/>
              </a:ext>
            </a:extLst>
          </p:cNvPr>
          <p:cNvSpPr/>
          <p:nvPr/>
        </p:nvSpPr>
        <p:spPr>
          <a:xfrm>
            <a:off x="3879022" y="2695073"/>
            <a:ext cx="457200" cy="30078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14" name="Rectangle: Rounded Corners 13">
            <a:extLst>
              <a:ext uri="{FF2B5EF4-FFF2-40B4-BE49-F238E27FC236}">
                <a16:creationId xmlns:a16="http://schemas.microsoft.com/office/drawing/2014/main" id="{37F63134-0941-4D71-A269-07BFCFE1687A}"/>
              </a:ext>
            </a:extLst>
          </p:cNvPr>
          <p:cNvSpPr/>
          <p:nvPr/>
        </p:nvSpPr>
        <p:spPr>
          <a:xfrm>
            <a:off x="5753887" y="2707103"/>
            <a:ext cx="457200" cy="30078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17" name="Rectangle: Rounded Corners 16">
            <a:extLst>
              <a:ext uri="{FF2B5EF4-FFF2-40B4-BE49-F238E27FC236}">
                <a16:creationId xmlns:a16="http://schemas.microsoft.com/office/drawing/2014/main" id="{20757544-46E9-481C-86FC-0552F8EECDD8}"/>
              </a:ext>
            </a:extLst>
          </p:cNvPr>
          <p:cNvSpPr/>
          <p:nvPr/>
        </p:nvSpPr>
        <p:spPr>
          <a:xfrm>
            <a:off x="7592656" y="2707103"/>
            <a:ext cx="457200" cy="30078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18" name="Rectangle: Rounded Corners 17">
            <a:extLst>
              <a:ext uri="{FF2B5EF4-FFF2-40B4-BE49-F238E27FC236}">
                <a16:creationId xmlns:a16="http://schemas.microsoft.com/office/drawing/2014/main" id="{CF5D9518-6D15-44C8-AD7D-509399EC7935}"/>
              </a:ext>
            </a:extLst>
          </p:cNvPr>
          <p:cNvSpPr/>
          <p:nvPr/>
        </p:nvSpPr>
        <p:spPr>
          <a:xfrm>
            <a:off x="1772100" y="3368275"/>
            <a:ext cx="763106"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19" name="Rectangle: Rounded Corners 18">
            <a:extLst>
              <a:ext uri="{FF2B5EF4-FFF2-40B4-BE49-F238E27FC236}">
                <a16:creationId xmlns:a16="http://schemas.microsoft.com/office/drawing/2014/main" id="{B105738D-FD60-4507-8FCF-18AEFB14C0B5}"/>
              </a:ext>
            </a:extLst>
          </p:cNvPr>
          <p:cNvSpPr/>
          <p:nvPr/>
        </p:nvSpPr>
        <p:spPr>
          <a:xfrm>
            <a:off x="3775722" y="3383491"/>
            <a:ext cx="663799" cy="30078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20" name="Rectangle: Rounded Corners 19">
            <a:extLst>
              <a:ext uri="{FF2B5EF4-FFF2-40B4-BE49-F238E27FC236}">
                <a16:creationId xmlns:a16="http://schemas.microsoft.com/office/drawing/2014/main" id="{5CD1D721-E393-4ABC-9BD3-5BC3D0183065}"/>
              </a:ext>
            </a:extLst>
          </p:cNvPr>
          <p:cNvSpPr/>
          <p:nvPr/>
        </p:nvSpPr>
        <p:spPr>
          <a:xfrm>
            <a:off x="5638799" y="3388307"/>
            <a:ext cx="763105" cy="30078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21" name="Rectangle: Rounded Corners 20">
            <a:extLst>
              <a:ext uri="{FF2B5EF4-FFF2-40B4-BE49-F238E27FC236}">
                <a16:creationId xmlns:a16="http://schemas.microsoft.com/office/drawing/2014/main" id="{1330C41D-0D21-4EA0-B83C-3E83FE940C7C}"/>
              </a:ext>
            </a:extLst>
          </p:cNvPr>
          <p:cNvSpPr/>
          <p:nvPr/>
        </p:nvSpPr>
        <p:spPr>
          <a:xfrm>
            <a:off x="7601182" y="3336324"/>
            <a:ext cx="457200" cy="30078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9" name="Rectangle 8">
            <a:extLst>
              <a:ext uri="{FF2B5EF4-FFF2-40B4-BE49-F238E27FC236}">
                <a16:creationId xmlns:a16="http://schemas.microsoft.com/office/drawing/2014/main" id="{C50C8317-519F-4145-8713-5E30E0B0D1E1}"/>
              </a:ext>
            </a:extLst>
          </p:cNvPr>
          <p:cNvSpPr/>
          <p:nvPr/>
        </p:nvSpPr>
        <p:spPr>
          <a:xfrm>
            <a:off x="86282" y="5039860"/>
            <a:ext cx="11903243" cy="461665"/>
          </a:xfrm>
          <a:prstGeom prst="rect">
            <a:avLst/>
          </a:prstGeom>
        </p:spPr>
        <p:txBody>
          <a:bodyPr wrap="square">
            <a:spAutoFit/>
          </a:bodyPr>
          <a:lstStyle/>
          <a:p>
            <a:r>
              <a:rPr lang="en-US" sz="2400" dirty="0">
                <a:solidFill>
                  <a:srgbClr val="4472C4">
                    <a:lumMod val="50000"/>
                  </a:srgbClr>
                </a:solidFill>
              </a:rPr>
              <a:t>In R2 only the masculine changes:</a:t>
            </a:r>
            <a:endParaRPr lang="en-GB" dirty="0"/>
          </a:p>
        </p:txBody>
      </p:sp>
      <p:sp>
        <p:nvSpPr>
          <p:cNvPr id="22" name="Rectangle 21">
            <a:extLst>
              <a:ext uri="{FF2B5EF4-FFF2-40B4-BE49-F238E27FC236}">
                <a16:creationId xmlns:a16="http://schemas.microsoft.com/office/drawing/2014/main" id="{76D72D39-CCB7-4E6C-B22F-93AF634B07F3}"/>
              </a:ext>
            </a:extLst>
          </p:cNvPr>
          <p:cNvSpPr/>
          <p:nvPr/>
        </p:nvSpPr>
        <p:spPr>
          <a:xfrm>
            <a:off x="86282" y="3888139"/>
            <a:ext cx="9334442" cy="461665"/>
          </a:xfrm>
          <a:prstGeom prst="rect">
            <a:avLst/>
          </a:prstGeom>
        </p:spPr>
        <p:txBody>
          <a:bodyPr wrap="square">
            <a:spAutoFit/>
          </a:bodyPr>
          <a:lstStyle/>
          <a:p>
            <a:r>
              <a:rPr lang="en-US" sz="2400" b="1" dirty="0">
                <a:solidFill>
                  <a:srgbClr val="4472C4">
                    <a:lumMod val="50000"/>
                  </a:srgbClr>
                </a:solidFill>
              </a:rPr>
              <a:t>Dies</a:t>
            </a:r>
            <a:r>
              <a:rPr lang="en-US" sz="2400" dirty="0">
                <a:solidFill>
                  <a:srgbClr val="4472C4">
                    <a:lumMod val="50000"/>
                  </a:srgbClr>
                </a:solidFill>
              </a:rPr>
              <a:t>- (this/that) and </a:t>
            </a:r>
            <a:r>
              <a:rPr lang="en-US" sz="2400" b="1" dirty="0">
                <a:solidFill>
                  <a:srgbClr val="4472C4">
                    <a:lumMod val="50000"/>
                  </a:srgbClr>
                </a:solidFill>
              </a:rPr>
              <a:t>welch</a:t>
            </a:r>
            <a:r>
              <a:rPr lang="en-US" sz="2400" dirty="0">
                <a:solidFill>
                  <a:srgbClr val="4472C4">
                    <a:lumMod val="50000"/>
                  </a:srgbClr>
                </a:solidFill>
              </a:rPr>
              <a:t>- (which) work in the same way.</a:t>
            </a:r>
            <a:endParaRPr lang="en-GB" dirty="0"/>
          </a:p>
        </p:txBody>
      </p:sp>
      <p:sp>
        <p:nvSpPr>
          <p:cNvPr id="24" name="Rectangle 23">
            <a:extLst>
              <a:ext uri="{FF2B5EF4-FFF2-40B4-BE49-F238E27FC236}">
                <a16:creationId xmlns:a16="http://schemas.microsoft.com/office/drawing/2014/main" id="{FD29DC0D-8723-4092-9C01-FDF75BD7B12D}"/>
              </a:ext>
            </a:extLst>
          </p:cNvPr>
          <p:cNvSpPr/>
          <p:nvPr/>
        </p:nvSpPr>
        <p:spPr>
          <a:xfrm>
            <a:off x="1650223" y="5427605"/>
            <a:ext cx="1745991" cy="461665"/>
          </a:xfrm>
          <a:prstGeom prst="rect">
            <a:avLst/>
          </a:prstGeom>
        </p:spPr>
        <p:txBody>
          <a:bodyPr wrap="none">
            <a:spAutoFit/>
          </a:bodyPr>
          <a:lstStyle/>
          <a:p>
            <a:r>
              <a:rPr lang="en-US" sz="2400" dirty="0">
                <a:solidFill>
                  <a:srgbClr val="4472C4">
                    <a:lumMod val="50000"/>
                  </a:srgbClr>
                </a:solidFill>
              </a:rPr>
              <a:t>der </a:t>
            </a:r>
            <a:r>
              <a:rPr lang="en-US" sz="2400" dirty="0">
                <a:solidFill>
                  <a:srgbClr val="4472C4">
                    <a:lumMod val="50000"/>
                  </a:srgbClr>
                </a:solidFill>
                <a:sym typeface="Wingdings" panose="05000000000000000000" pitchFamily="2" charset="2"/>
              </a:rPr>
              <a:t> </a:t>
            </a:r>
            <a:r>
              <a:rPr lang="en-US" sz="2400" b="1" dirty="0">
                <a:solidFill>
                  <a:srgbClr val="4472C4">
                    <a:lumMod val="50000"/>
                  </a:srgbClr>
                </a:solidFill>
              </a:rPr>
              <a:t>den</a:t>
            </a:r>
            <a:endParaRPr lang="en-GB" dirty="0"/>
          </a:p>
        </p:txBody>
      </p:sp>
      <p:sp>
        <p:nvSpPr>
          <p:cNvPr id="26" name="Rectangle 25">
            <a:extLst>
              <a:ext uri="{FF2B5EF4-FFF2-40B4-BE49-F238E27FC236}">
                <a16:creationId xmlns:a16="http://schemas.microsoft.com/office/drawing/2014/main" id="{3B6E20A7-9C8F-4FFD-B36F-F1B73C00B317}"/>
              </a:ext>
            </a:extLst>
          </p:cNvPr>
          <p:cNvSpPr/>
          <p:nvPr/>
        </p:nvSpPr>
        <p:spPr>
          <a:xfrm>
            <a:off x="1556543" y="5811377"/>
            <a:ext cx="2286203" cy="461665"/>
          </a:xfrm>
          <a:prstGeom prst="rect">
            <a:avLst/>
          </a:prstGeom>
        </p:spPr>
        <p:txBody>
          <a:bodyPr wrap="none">
            <a:spAutoFit/>
          </a:bodyPr>
          <a:lstStyle/>
          <a:p>
            <a:r>
              <a:rPr lang="en-US" sz="2400" dirty="0" err="1">
                <a:solidFill>
                  <a:srgbClr val="4472C4">
                    <a:lumMod val="50000"/>
                  </a:srgbClr>
                </a:solidFill>
              </a:rPr>
              <a:t>jeder</a:t>
            </a:r>
            <a:r>
              <a:rPr lang="en-US" sz="2400" dirty="0">
                <a:solidFill>
                  <a:srgbClr val="4472C4">
                    <a:lumMod val="50000"/>
                  </a:srgbClr>
                </a:solidFill>
              </a:rPr>
              <a:t> </a:t>
            </a:r>
            <a:r>
              <a:rPr lang="en-US" sz="2400" dirty="0">
                <a:solidFill>
                  <a:srgbClr val="4472C4">
                    <a:lumMod val="50000"/>
                  </a:srgbClr>
                </a:solidFill>
                <a:sym typeface="Wingdings" panose="05000000000000000000" pitchFamily="2" charset="2"/>
              </a:rPr>
              <a:t></a:t>
            </a:r>
            <a:r>
              <a:rPr lang="en-US" sz="2400" dirty="0">
                <a:solidFill>
                  <a:srgbClr val="4472C4">
                    <a:lumMod val="50000"/>
                  </a:srgbClr>
                </a:solidFill>
              </a:rPr>
              <a:t> </a:t>
            </a:r>
            <a:r>
              <a:rPr lang="en-US" sz="2400" b="1" dirty="0" err="1">
                <a:solidFill>
                  <a:srgbClr val="4472C4">
                    <a:lumMod val="50000"/>
                  </a:srgbClr>
                </a:solidFill>
              </a:rPr>
              <a:t>jeden</a:t>
            </a:r>
            <a:endParaRPr lang="en-GB" dirty="0"/>
          </a:p>
        </p:txBody>
      </p:sp>
      <p:sp>
        <p:nvSpPr>
          <p:cNvPr id="29" name="Rectangle 28">
            <a:extLst>
              <a:ext uri="{FF2B5EF4-FFF2-40B4-BE49-F238E27FC236}">
                <a16:creationId xmlns:a16="http://schemas.microsoft.com/office/drawing/2014/main" id="{E2230AF4-4568-4288-B5ED-CBAFE2F9B859}"/>
              </a:ext>
            </a:extLst>
          </p:cNvPr>
          <p:cNvSpPr/>
          <p:nvPr/>
        </p:nvSpPr>
        <p:spPr>
          <a:xfrm>
            <a:off x="4185426" y="5400459"/>
            <a:ext cx="2533066" cy="461665"/>
          </a:xfrm>
          <a:prstGeom prst="rect">
            <a:avLst/>
          </a:prstGeom>
        </p:spPr>
        <p:txBody>
          <a:bodyPr wrap="none">
            <a:spAutoFit/>
          </a:bodyPr>
          <a:lstStyle/>
          <a:p>
            <a:r>
              <a:rPr lang="en-US" sz="2400" dirty="0" err="1">
                <a:solidFill>
                  <a:srgbClr val="4472C4">
                    <a:lumMod val="50000"/>
                  </a:srgbClr>
                </a:solidFill>
              </a:rPr>
              <a:t>dieser</a:t>
            </a:r>
            <a:r>
              <a:rPr lang="en-US" sz="2400" dirty="0">
                <a:solidFill>
                  <a:srgbClr val="4472C4">
                    <a:lumMod val="50000"/>
                  </a:srgbClr>
                </a:solidFill>
              </a:rPr>
              <a:t> </a:t>
            </a:r>
            <a:r>
              <a:rPr lang="en-US" sz="2400" dirty="0">
                <a:solidFill>
                  <a:srgbClr val="4472C4">
                    <a:lumMod val="50000"/>
                  </a:srgbClr>
                </a:solidFill>
                <a:sym typeface="Wingdings" panose="05000000000000000000" pitchFamily="2" charset="2"/>
              </a:rPr>
              <a:t> </a:t>
            </a:r>
            <a:r>
              <a:rPr lang="en-US" sz="2400" b="1" dirty="0" err="1">
                <a:solidFill>
                  <a:srgbClr val="4472C4">
                    <a:lumMod val="50000"/>
                  </a:srgbClr>
                </a:solidFill>
              </a:rPr>
              <a:t>diesen</a:t>
            </a:r>
            <a:endParaRPr lang="en-GB" dirty="0"/>
          </a:p>
        </p:txBody>
      </p:sp>
      <p:sp>
        <p:nvSpPr>
          <p:cNvPr id="30" name="Rectangle 29">
            <a:extLst>
              <a:ext uri="{FF2B5EF4-FFF2-40B4-BE49-F238E27FC236}">
                <a16:creationId xmlns:a16="http://schemas.microsoft.com/office/drawing/2014/main" id="{B523F500-5A3D-4E72-8A70-B912E2348674}"/>
              </a:ext>
            </a:extLst>
          </p:cNvPr>
          <p:cNvSpPr/>
          <p:nvPr/>
        </p:nvSpPr>
        <p:spPr>
          <a:xfrm>
            <a:off x="4197893" y="5811377"/>
            <a:ext cx="3134191" cy="461665"/>
          </a:xfrm>
          <a:prstGeom prst="rect">
            <a:avLst/>
          </a:prstGeom>
        </p:spPr>
        <p:txBody>
          <a:bodyPr wrap="none">
            <a:spAutoFit/>
          </a:bodyPr>
          <a:lstStyle/>
          <a:p>
            <a:r>
              <a:rPr lang="en-US" sz="2400" dirty="0" err="1">
                <a:solidFill>
                  <a:srgbClr val="4472C4">
                    <a:lumMod val="50000"/>
                  </a:srgbClr>
                </a:solidFill>
              </a:rPr>
              <a:t>welcher</a:t>
            </a:r>
            <a:r>
              <a:rPr lang="en-US" sz="2400" dirty="0">
                <a:solidFill>
                  <a:srgbClr val="4472C4">
                    <a:lumMod val="50000"/>
                  </a:srgbClr>
                </a:solidFill>
              </a:rPr>
              <a:t> </a:t>
            </a:r>
            <a:r>
              <a:rPr lang="en-US" sz="2400" dirty="0">
                <a:solidFill>
                  <a:srgbClr val="4472C4">
                    <a:lumMod val="50000"/>
                  </a:srgbClr>
                </a:solidFill>
                <a:sym typeface="Wingdings" panose="05000000000000000000" pitchFamily="2" charset="2"/>
              </a:rPr>
              <a:t></a:t>
            </a:r>
            <a:r>
              <a:rPr lang="en-US" sz="2400" dirty="0">
                <a:solidFill>
                  <a:srgbClr val="4472C4">
                    <a:lumMod val="50000"/>
                  </a:srgbClr>
                </a:solidFill>
              </a:rPr>
              <a:t> </a:t>
            </a:r>
            <a:r>
              <a:rPr lang="en-US" sz="2400" b="1" dirty="0" err="1">
                <a:solidFill>
                  <a:srgbClr val="4472C4">
                    <a:lumMod val="50000"/>
                  </a:srgbClr>
                </a:solidFill>
              </a:rPr>
              <a:t>welchen</a:t>
            </a:r>
            <a:endParaRPr lang="en-GB" dirty="0"/>
          </a:p>
        </p:txBody>
      </p:sp>
      <p:sp>
        <p:nvSpPr>
          <p:cNvPr id="31" name="Rectangle: Rounded Corners 30">
            <a:extLst>
              <a:ext uri="{FF2B5EF4-FFF2-40B4-BE49-F238E27FC236}">
                <a16:creationId xmlns:a16="http://schemas.microsoft.com/office/drawing/2014/main" id="{454B3EA8-6D48-4A24-B954-7AE5A0C6F3C3}"/>
              </a:ext>
            </a:extLst>
          </p:cNvPr>
          <p:cNvSpPr/>
          <p:nvPr/>
        </p:nvSpPr>
        <p:spPr>
          <a:xfrm>
            <a:off x="2699643" y="5497271"/>
            <a:ext cx="696569"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32" name="Rectangle: Rounded Corners 31">
            <a:extLst>
              <a:ext uri="{FF2B5EF4-FFF2-40B4-BE49-F238E27FC236}">
                <a16:creationId xmlns:a16="http://schemas.microsoft.com/office/drawing/2014/main" id="{B6B1FF51-0B3C-4C2C-BCA4-D1005AFAE090}"/>
              </a:ext>
            </a:extLst>
          </p:cNvPr>
          <p:cNvSpPr/>
          <p:nvPr/>
        </p:nvSpPr>
        <p:spPr>
          <a:xfrm>
            <a:off x="2826150" y="5932302"/>
            <a:ext cx="910340"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33" name="Rectangle: Rounded Corners 32">
            <a:extLst>
              <a:ext uri="{FF2B5EF4-FFF2-40B4-BE49-F238E27FC236}">
                <a16:creationId xmlns:a16="http://schemas.microsoft.com/office/drawing/2014/main" id="{7F237992-10E5-4EDE-974A-D9F7AE27104E}"/>
              </a:ext>
            </a:extLst>
          </p:cNvPr>
          <p:cNvSpPr/>
          <p:nvPr/>
        </p:nvSpPr>
        <p:spPr>
          <a:xfrm>
            <a:off x="5615840" y="5461687"/>
            <a:ext cx="1132980"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34" name="Rectangle: Rounded Corners 33">
            <a:extLst>
              <a:ext uri="{FF2B5EF4-FFF2-40B4-BE49-F238E27FC236}">
                <a16:creationId xmlns:a16="http://schemas.microsoft.com/office/drawing/2014/main" id="{1A1DE52F-C922-41C9-8A4B-17E32A1A4F47}"/>
              </a:ext>
            </a:extLst>
          </p:cNvPr>
          <p:cNvSpPr/>
          <p:nvPr/>
        </p:nvSpPr>
        <p:spPr>
          <a:xfrm>
            <a:off x="5939213" y="5921934"/>
            <a:ext cx="1480682" cy="3007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35" name="Rectangle 34">
            <a:extLst>
              <a:ext uri="{FF2B5EF4-FFF2-40B4-BE49-F238E27FC236}">
                <a16:creationId xmlns:a16="http://schemas.microsoft.com/office/drawing/2014/main" id="{B9F70B9D-70AA-44A8-84B6-534632C5695E}"/>
              </a:ext>
            </a:extLst>
          </p:cNvPr>
          <p:cNvSpPr/>
          <p:nvPr/>
        </p:nvSpPr>
        <p:spPr>
          <a:xfrm>
            <a:off x="7580767" y="5290228"/>
            <a:ext cx="4803364" cy="1015663"/>
          </a:xfrm>
          <a:prstGeom prst="rect">
            <a:avLst/>
          </a:prstGeom>
        </p:spPr>
        <p:txBody>
          <a:bodyPr wrap="square">
            <a:spAutoFit/>
          </a:bodyPr>
          <a:lstStyle/>
          <a:p>
            <a:pPr lvl="0">
              <a:defRPr/>
            </a:pPr>
            <a:r>
              <a:rPr lang="en-US" sz="2000" dirty="0" err="1">
                <a:solidFill>
                  <a:srgbClr val="4472C4">
                    <a:lumMod val="50000"/>
                  </a:srgbClr>
                </a:solidFill>
              </a:rPr>
              <a:t>Beispiel</a:t>
            </a:r>
            <a:r>
              <a:rPr lang="en-US" sz="2000" dirty="0">
                <a:solidFill>
                  <a:srgbClr val="4472C4">
                    <a:lumMod val="50000"/>
                  </a:srgbClr>
                </a:solidFill>
              </a:rPr>
              <a:t>: </a:t>
            </a:r>
          </a:p>
          <a:p>
            <a:pPr lvl="0">
              <a:defRPr/>
            </a:pPr>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geht</a:t>
            </a:r>
            <a:r>
              <a:rPr lang="en-US" sz="2000" dirty="0">
                <a:solidFill>
                  <a:srgbClr val="4472C4">
                    <a:lumMod val="50000"/>
                  </a:srgbClr>
                </a:solidFill>
              </a:rPr>
              <a:t> </a:t>
            </a:r>
            <a:r>
              <a:rPr lang="en-US" sz="2000" b="1" dirty="0" err="1">
                <a:solidFill>
                  <a:srgbClr val="4472C4">
                    <a:lumMod val="50000"/>
                  </a:srgbClr>
                </a:solidFill>
              </a:rPr>
              <a:t>alle</a:t>
            </a:r>
            <a:r>
              <a:rPr lang="en-US" sz="2000" b="1" dirty="0">
                <a:solidFill>
                  <a:srgbClr val="4472C4">
                    <a:lumMod val="50000"/>
                  </a:srgbClr>
                </a:solidFill>
              </a:rPr>
              <a:t> </a:t>
            </a:r>
            <a:r>
              <a:rPr lang="en-US" sz="2000" b="1" dirty="0" err="1">
                <a:solidFill>
                  <a:srgbClr val="4472C4">
                    <a:lumMod val="50000"/>
                  </a:srgbClr>
                </a:solidFill>
              </a:rPr>
              <a:t>vier</a:t>
            </a:r>
            <a:r>
              <a:rPr lang="en-US" sz="2000" b="1" dirty="0">
                <a:solidFill>
                  <a:srgbClr val="4472C4">
                    <a:lumMod val="50000"/>
                  </a:srgbClr>
                </a:solidFill>
              </a:rPr>
              <a:t> </a:t>
            </a:r>
            <a:r>
              <a:rPr lang="en-US" sz="2000" b="1" dirty="0" err="1">
                <a:solidFill>
                  <a:srgbClr val="4472C4">
                    <a:lumMod val="50000"/>
                  </a:srgbClr>
                </a:solidFill>
              </a:rPr>
              <a:t>Wochen</a:t>
            </a:r>
            <a:r>
              <a:rPr lang="en-US" sz="2000" b="1" dirty="0">
                <a:solidFill>
                  <a:srgbClr val="4472C4">
                    <a:lumMod val="50000"/>
                  </a:srgbClr>
                </a:solidFill>
              </a:rPr>
              <a:t> </a:t>
            </a:r>
            <a:r>
              <a:rPr lang="en-US" sz="2000" dirty="0" err="1">
                <a:solidFill>
                  <a:srgbClr val="4472C4">
                    <a:lumMod val="50000"/>
                  </a:srgbClr>
                </a:solidFill>
              </a:rPr>
              <a:t>zum</a:t>
            </a:r>
            <a:r>
              <a:rPr lang="en-US" sz="2000" dirty="0">
                <a:solidFill>
                  <a:srgbClr val="4472C4">
                    <a:lumMod val="50000"/>
                  </a:srgbClr>
                </a:solidFill>
              </a:rPr>
              <a:t> </a:t>
            </a:r>
            <a:r>
              <a:rPr lang="en-US" sz="2000" dirty="0" err="1">
                <a:solidFill>
                  <a:srgbClr val="4472C4">
                    <a:lumMod val="50000"/>
                  </a:srgbClr>
                </a:solidFill>
              </a:rPr>
              <a:t>Markt</a:t>
            </a:r>
            <a:r>
              <a:rPr lang="en-US" sz="2000" dirty="0">
                <a:solidFill>
                  <a:srgbClr val="4472C4">
                    <a:lumMod val="50000"/>
                  </a:srgbClr>
                </a:solidFill>
              </a:rPr>
              <a:t>.</a:t>
            </a:r>
            <a:br>
              <a:rPr lang="en-US" sz="2000" dirty="0">
                <a:solidFill>
                  <a:srgbClr val="4472C4">
                    <a:lumMod val="50000"/>
                  </a:srgbClr>
                </a:solidFill>
              </a:rPr>
            </a:br>
            <a:r>
              <a:rPr lang="en-US" sz="2000" i="1" dirty="0">
                <a:solidFill>
                  <a:srgbClr val="DAA520"/>
                </a:solidFill>
              </a:rPr>
              <a:t>He goes to market every four weeks.</a:t>
            </a:r>
          </a:p>
        </p:txBody>
      </p:sp>
      <p:grpSp>
        <p:nvGrpSpPr>
          <p:cNvPr id="37" name="Group 36">
            <a:extLst>
              <a:ext uri="{FF2B5EF4-FFF2-40B4-BE49-F238E27FC236}">
                <a16:creationId xmlns:a16="http://schemas.microsoft.com/office/drawing/2014/main" id="{3F51A75E-E3B2-4BEF-8D4F-9E63A5E5AC97}"/>
              </a:ext>
            </a:extLst>
          </p:cNvPr>
          <p:cNvGrpSpPr/>
          <p:nvPr/>
        </p:nvGrpSpPr>
        <p:grpSpPr>
          <a:xfrm>
            <a:off x="9249356" y="4254785"/>
            <a:ext cx="2888799" cy="1113678"/>
            <a:chOff x="9313946" y="1955515"/>
            <a:chExt cx="2888799" cy="1631216"/>
          </a:xfrm>
        </p:grpSpPr>
        <p:sp>
          <p:nvSpPr>
            <p:cNvPr id="38" name="Speech Bubble: Rectangle with Corners Rounded 37">
              <a:extLst>
                <a:ext uri="{FF2B5EF4-FFF2-40B4-BE49-F238E27FC236}">
                  <a16:creationId xmlns:a16="http://schemas.microsoft.com/office/drawing/2014/main" id="{A3C0C19E-E5DE-4AF8-A9CB-350C847D97FA}"/>
                </a:ext>
              </a:extLst>
            </p:cNvPr>
            <p:cNvSpPr/>
            <p:nvPr/>
          </p:nvSpPr>
          <p:spPr>
            <a:xfrm>
              <a:off x="9313946" y="1955515"/>
              <a:ext cx="2802516" cy="1631216"/>
            </a:xfrm>
            <a:prstGeom prst="wedgeRoundRectCallout">
              <a:avLst>
                <a:gd name="adj1" fmla="val 27237"/>
                <a:gd name="adj2" fmla="val 6758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2E8F6291-36A2-48D1-BAB2-7B5CAE190420}"/>
                </a:ext>
              </a:extLst>
            </p:cNvPr>
            <p:cNvSpPr txBox="1"/>
            <p:nvPr/>
          </p:nvSpPr>
          <p:spPr>
            <a:xfrm>
              <a:off x="9400229" y="2045904"/>
              <a:ext cx="28025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only means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in expressions of time frequency:</a:t>
              </a:r>
            </a:p>
          </p:txBody>
        </p:sp>
      </p:grpSp>
      <p:sp>
        <p:nvSpPr>
          <p:cNvPr id="40" name="Rectangle: Rounded Corners 39">
            <a:extLst>
              <a:ext uri="{FF2B5EF4-FFF2-40B4-BE49-F238E27FC236}">
                <a16:creationId xmlns:a16="http://schemas.microsoft.com/office/drawing/2014/main" id="{58CE0A07-18D7-42AB-B044-C561714B72DE}"/>
              </a:ext>
            </a:extLst>
          </p:cNvPr>
          <p:cNvSpPr/>
          <p:nvPr/>
        </p:nvSpPr>
        <p:spPr>
          <a:xfrm>
            <a:off x="7614067" y="5958485"/>
            <a:ext cx="4536973" cy="3007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549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3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p:bldP spid="11" grpId="0"/>
      <p:bldP spid="2" grpId="0"/>
      <p:bldP spid="5" grpId="0" animBg="1"/>
      <p:bldP spid="5" grpId="1" animBg="1"/>
      <p:bldP spid="13" grpId="0" animBg="1"/>
      <p:bldP spid="13"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9" grpId="0"/>
      <p:bldP spid="22" grpId="0"/>
      <p:bldP spid="24" grpId="0"/>
      <p:bldP spid="26" grpId="0"/>
      <p:bldP spid="29" grpId="0"/>
      <p:bldP spid="30" grpId="0"/>
      <p:bldP spid="31" grpId="0" animBg="1"/>
      <p:bldP spid="31" grpId="1" animBg="1"/>
      <p:bldP spid="32" grpId="0" animBg="1"/>
      <p:bldP spid="32" grpId="1" animBg="1"/>
      <p:bldP spid="33" grpId="0" animBg="1"/>
      <p:bldP spid="33" grpId="1" animBg="1"/>
      <p:bldP spid="34" grpId="0" animBg="1"/>
      <p:bldP spid="34" grpId="1" animBg="1"/>
      <p:bldP spid="35" grpId="0"/>
      <p:bldP spid="40" grpId="0" animBg="1"/>
      <p:bldP spid="40"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19</TotalTime>
  <Words>9740</Words>
  <Application>Microsoft Macintosh PowerPoint</Application>
  <PresentationFormat>Widescreen</PresentationFormat>
  <Paragraphs>1138</Paragraphs>
  <Slides>40</Slides>
  <Notes>40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40</vt:i4>
      </vt:variant>
    </vt:vector>
  </HeadingPairs>
  <TitlesOfParts>
    <vt:vector size="46" baseType="lpstr">
      <vt:lpstr>Arial</vt:lpstr>
      <vt:lpstr>Calibri</vt:lpstr>
      <vt:lpstr>Century Gothic</vt:lpstr>
      <vt:lpstr>1_Office Theme</vt:lpstr>
      <vt:lpstr>2_Office Theme</vt:lpstr>
      <vt:lpstr>9_Office Theme</vt:lpstr>
      <vt:lpstr>Auf dem Markt </vt:lpstr>
      <vt:lpstr>Phonetik</vt:lpstr>
      <vt:lpstr>hören / schreiben</vt:lpstr>
      <vt:lpstr>Phonetik [1/2]</vt:lpstr>
      <vt:lpstr>Phonetik [2/2]</vt:lpstr>
      <vt:lpstr>Vokabeln</vt:lpstr>
      <vt:lpstr>Everyone: alle und jeder</vt:lpstr>
      <vt:lpstr>Alle oder jeder?</vt:lpstr>
      <vt:lpstr>All and every: alle und jed- </vt:lpstr>
      <vt:lpstr>Christkindlsmarkt auf der Fraueninsel </vt:lpstr>
      <vt:lpstr>Christkindlsmarkt auf der Fraueninsel </vt:lpstr>
      <vt:lpstr>Auf dem Weihnachtsmarkt</vt:lpstr>
      <vt:lpstr>schreiben</vt:lpstr>
      <vt:lpstr>Auf dem Weihnachtsmarkt</vt:lpstr>
      <vt:lpstr>schreiben</vt:lpstr>
      <vt:lpstr>Auf dem Markt </vt:lpstr>
      <vt:lpstr>Phonetik [1/8]</vt:lpstr>
      <vt:lpstr>Phonetik [2/8]</vt:lpstr>
      <vt:lpstr>Phonetik [3/8]</vt:lpstr>
      <vt:lpstr>Phonetik [4/8]</vt:lpstr>
      <vt:lpstr>Phonetik [5/8]</vt:lpstr>
      <vt:lpstr>Phonetik [6/8]</vt:lpstr>
      <vt:lpstr>Phonetik [7/8]</vt:lpstr>
      <vt:lpstr>Phonetik [8/8]</vt:lpstr>
      <vt:lpstr>Synonyme</vt:lpstr>
      <vt:lpstr>Antonyme</vt:lpstr>
      <vt:lpstr>Would like: möcht-</vt:lpstr>
      <vt:lpstr>Auf Klassenfahrt</vt:lpstr>
      <vt:lpstr>Subjekt und Objekt</vt:lpstr>
      <vt:lpstr>Was schreiben sie?</vt:lpstr>
      <vt:lpstr>Auf dem Weihnachtsmarkt [1/3]</vt:lpstr>
      <vt:lpstr>Auf dem Weihnachtsmarkt [2/3]</vt:lpstr>
      <vt:lpstr>Auf dem Weihnachtsmarkt [3/3]</vt:lpstr>
      <vt:lpstr>Auf dem Weihnachtsmarkt [1/3]</vt:lpstr>
      <vt:lpstr>Auf dem Weihnachtsmarkt [2/3]</vt:lpstr>
      <vt:lpstr>Auf dem Weihnachtsmarkt [3/3]</vt:lpstr>
      <vt:lpstr>Grüße* aus Weimar</vt:lpstr>
      <vt:lpstr>Grüße* aus Weimar</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140</cp:revision>
  <dcterms:created xsi:type="dcterms:W3CDTF">2020-06-03T16:44:05Z</dcterms:created>
  <dcterms:modified xsi:type="dcterms:W3CDTF">2021-12-01T13:21:24Z</dcterms:modified>
</cp:coreProperties>
</file>