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7" r:id="rId3"/>
    <p:sldId id="258"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651" autoAdjust="0"/>
  </p:normalViewPr>
  <p:slideViewPr>
    <p:cSldViewPr snapToGrid="0">
      <p:cViewPr varScale="1">
        <p:scale>
          <a:sx n="86" d="100"/>
          <a:sy n="86" d="100"/>
        </p:scale>
        <p:origin x="14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EE145-CACD-4D6E-8691-6E2E12A4CABD}" type="datetimeFigureOut">
              <a:rPr lang="en-GB" smtClean="0"/>
              <a:t>27/11/2019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BD73E-EA10-4364-B991-DB12844C9C90}" type="slidenum">
              <a:rPr lang="en-GB" smtClean="0"/>
              <a:t>‹#›</a:t>
            </a:fld>
            <a:endParaRPr lang="en-GB"/>
          </a:p>
        </p:txBody>
      </p:sp>
    </p:spTree>
    <p:extLst>
      <p:ext uri="{BB962C8B-B14F-4D97-AF65-F5344CB8AC3E}">
        <p14:creationId xmlns:p14="http://schemas.microsoft.com/office/powerpoint/2010/main" val="23019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46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Vocabulary </a:t>
            </a:r>
            <a:r>
              <a:rPr lang="en-GB" b="1" dirty="0"/>
              <a:t>practice</a:t>
            </a:r>
            <a:r>
              <a:rPr lang="en-GB" b="1" baseline="0" dirty="0"/>
              <a:t> slide</a:t>
            </a:r>
            <a:r>
              <a:rPr lang="en-GB" b="1" dirty="0"/>
              <a:t/>
            </a:r>
            <a:br>
              <a:rPr lang="en-GB" b="1" dirty="0"/>
            </a:br>
            <a:r>
              <a:rPr lang="en-GB" dirty="0"/>
              <a:t>Pupils</a:t>
            </a:r>
            <a:r>
              <a:rPr lang="en-GB" baseline="0" dirty="0"/>
              <a:t> either work by themselves or in pairs, reading out the words and recapping their English meaning (1 minute).</a:t>
            </a:r>
            <a:br>
              <a:rPr lang="en-GB" baseline="0" dirty="0"/>
            </a:br>
            <a:r>
              <a:rPr lang="en-GB" baseline="0" dirty="0"/>
              <a:t>Then the English meanings are removed and they try to recall them, looking at the Spanish (1 minute).</a:t>
            </a:r>
            <a:br>
              <a:rPr lang="en-GB" baseline="0" dirty="0"/>
            </a:br>
            <a:r>
              <a:rPr lang="en-GB" baseline="0" dirty="0"/>
              <a:t>Then the Spanish meaning are removed and they to recall them, looking at the English (1 minute)</a:t>
            </a:r>
            <a:br>
              <a:rPr lang="en-GB" baseline="0" dirty="0"/>
            </a:br>
            <a:r>
              <a:rPr lang="en-GB" baseline="0" dirty="0"/>
              <a:t>Further rounds of learning can be facilitated by one pupil turning away from the board, and his/her partner asking him/her the meanings.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a:p>
            <a:endParaRPr lang="en-GB" b="1" dirty="0"/>
          </a:p>
          <a:p>
            <a:r>
              <a:rPr lang="en-GB" b="1" dirty="0" smtClean="0"/>
              <a:t>Vocabulary </a:t>
            </a:r>
            <a:r>
              <a:rPr lang="en-GB" b="1" dirty="0"/>
              <a:t>frequency rankings</a:t>
            </a:r>
            <a:r>
              <a:rPr lang="en-GB" b="1" baseline="0" dirty="0"/>
              <a:t> </a:t>
            </a:r>
            <a:r>
              <a:rPr lang="en-GB" baseline="0" dirty="0"/>
              <a:t>(1 is the most common word in Spanish):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pueblo [244]; equipo [373]; trabajo [152]; edificio [857]; plato [1808]; familia [233]; película [543]; vista [408]; isla [810]; grande [66]; interesante [616];</a:t>
            </a:r>
            <a:endParaRPr lang="en-GB" dirty="0" smtClean="0"/>
          </a:p>
          <a:p>
            <a:r>
              <a:rPr lang="en-GB" dirty="0" smtClean="0"/>
              <a:t>Source</a:t>
            </a:r>
            <a:r>
              <a:rPr lang="en-GB" dirty="0"/>
              <a:t>: </a:t>
            </a:r>
            <a:r>
              <a:rPr lang="en-GB" baseline="0" dirty="0"/>
              <a:t>Davies, M. &amp; Davies, K. (2018). </a:t>
            </a:r>
            <a:r>
              <a:rPr lang="en-GB" i="1" baseline="0" dirty="0"/>
              <a:t>A frequency dictionary of Spanish: Core vocabulary for learners </a:t>
            </a:r>
            <a:r>
              <a:rPr lang="en-GB" i="0" baseline="0" dirty="0"/>
              <a:t>(2</a:t>
            </a:r>
            <a:r>
              <a:rPr lang="en-GB" i="0" baseline="30000" dirty="0"/>
              <a:t>nd</a:t>
            </a:r>
            <a:r>
              <a:rPr lang="en-GB" i="0" baseline="0" dirty="0"/>
              <a:t> ed.)</a:t>
            </a:r>
            <a:r>
              <a:rPr lang="en-GB" baseline="0" dirty="0"/>
              <a:t>. London: Routledge.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22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smtClean="0"/>
              <a:t>This slide presents the </a:t>
            </a:r>
            <a:r>
              <a:rPr lang="en-GB" baseline="0" dirty="0" smtClean="0"/>
              <a:t>vocabulary </a:t>
            </a:r>
            <a:r>
              <a:rPr lang="en-GB" baseline="0" dirty="0" smtClean="0"/>
              <a:t>for this week.  Students should know this already so it offers an opportunity as a quick in-class check.</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09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smtClean="0"/>
              <a:t>This slide practises the nouns for this week with the adjectives in short sentences.  There are various ways to use this activity:</a:t>
            </a:r>
          </a:p>
          <a:p>
            <a:pPr marL="228600" indent="-228600">
              <a:buAutoNum type="arabicParenR"/>
            </a:pPr>
            <a:r>
              <a:rPr lang="en-GB" baseline="0" dirty="0" smtClean="0"/>
              <a:t>Students write (either in ex. books or mini whiteboards) the correct sentence.</a:t>
            </a:r>
          </a:p>
          <a:p>
            <a:pPr marL="228600" indent="-228600">
              <a:buAutoNum type="arabicParenR"/>
            </a:pPr>
            <a:r>
              <a:rPr lang="en-GB" baseline="0" dirty="0" smtClean="0"/>
              <a:t>Pairs turn to each other to say the sentence</a:t>
            </a:r>
          </a:p>
          <a:p>
            <a:pPr marL="228600" indent="-228600">
              <a:buAutoNum type="arabicParenR"/>
            </a:pPr>
            <a:r>
              <a:rPr lang="en-GB" baseline="0" dirty="0" smtClean="0"/>
              <a:t>Students all say the sentence out loud as a choral response</a:t>
            </a:r>
          </a:p>
          <a:p>
            <a:r>
              <a:rPr lang="en-GB" baseline="0" dirty="0" smtClean="0"/>
              <a:t>4)   Pairs take it in turns to translate the sentence to their partner.  Partner A gives the Spanish and partner B then translates.  (Partner B looks away from the board).  After all 9 partners swap roles.  Players can keep a tally of how many sentences they translate correctly.</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54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Find the odd one out</a:t>
            </a:r>
          </a:p>
          <a:p>
            <a:endParaRPr lang="en-GB" baseline="0" dirty="0" smtClean="0"/>
          </a:p>
          <a:p>
            <a:r>
              <a:rPr lang="en-GB" baseline="0" dirty="0" smtClean="0"/>
              <a:t>The words included in this activity are largely from weeks 1.1.4 and 1.2.3, which were revisited as part of last week’s homework. </a:t>
            </a:r>
          </a:p>
          <a:p>
            <a:endParaRPr lang="en-GB" baseline="0" dirty="0" smtClean="0"/>
          </a:p>
          <a:p>
            <a:r>
              <a:rPr lang="en-GB" baseline="0" dirty="0" smtClean="0"/>
              <a:t>Students will need to use their word knowledge (gender) to work out the answer.  Here, the word is not supplied so they will have to retrieve the vocabulary from memory.  This highlights to students how gender, not just meaning, is important when learning vocabulary.</a:t>
            </a:r>
          </a:p>
          <a:p>
            <a:endParaRPr lang="en-GB" baseline="0" dirty="0" smtClean="0"/>
          </a:p>
          <a:p>
            <a:endParaRPr lang="en-GB" baseline="0" dirty="0" smtClean="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03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quick</a:t>
            </a:r>
            <a:r>
              <a:rPr lang="en-GB" baseline="0" dirty="0" smtClean="0"/>
              <a:t> starter style activity to practise all four words for </a:t>
            </a:r>
            <a:r>
              <a:rPr lang="en-GB" i="1" baseline="0" dirty="0" smtClean="0"/>
              <a:t>the </a:t>
            </a:r>
            <a:r>
              <a:rPr lang="en-GB" i="0" baseline="0" dirty="0" smtClean="0"/>
              <a:t>to reconnect with the previous lesson’s teaching point before picking up again with the definite article</a:t>
            </a:r>
            <a:r>
              <a:rPr lang="en-GB" i="1" baseline="0" dirty="0" smtClean="0"/>
              <a:t>.  </a:t>
            </a:r>
            <a:r>
              <a:rPr lang="en-GB" i="0" baseline="0" dirty="0" smtClean="0"/>
              <a:t>Students tick the correct box (or write the correct word in their ex. books if teachers do not wish to print the table).</a:t>
            </a:r>
          </a:p>
          <a:p>
            <a:r>
              <a:rPr lang="en-GB" i="0" baseline="0" dirty="0" smtClean="0"/>
              <a:t>Teachers can also use this as an opportunity to practise vocabulary and refresh the meaning of these words by quickly asking students to give the English during the feedback.</a:t>
            </a:r>
            <a:endParaRPr lang="en-GB" i="0" dirty="0"/>
          </a:p>
        </p:txBody>
      </p:sp>
      <p:sp>
        <p:nvSpPr>
          <p:cNvPr id="4" name="Slide Number Placeholder 3"/>
          <p:cNvSpPr>
            <a:spLocks noGrp="1"/>
          </p:cNvSpPr>
          <p:nvPr>
            <p:ph type="sldNum" sz="quarter" idx="10"/>
          </p:nvPr>
        </p:nvSpPr>
        <p:spPr/>
        <p:txBody>
          <a:bodyPr/>
          <a:lstStyle/>
          <a:p>
            <a:fld id="{67694982-492D-4AF6-B2AF-5194BABDD445}" type="slidenum">
              <a:rPr lang="en-GB" smtClean="0"/>
              <a:t>6</a:t>
            </a:fld>
            <a:endParaRPr lang="en-GB"/>
          </a:p>
        </p:txBody>
      </p:sp>
    </p:spTree>
    <p:extLst>
      <p:ext uri="{BB962C8B-B14F-4D97-AF65-F5344CB8AC3E}">
        <p14:creationId xmlns:p14="http://schemas.microsoft.com/office/powerpoint/2010/main" val="144304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18C311-2FDB-4CB6-83DD-53699A8C8EB2}"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115245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18C311-2FDB-4CB6-83DD-53699A8C8EB2}"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298306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18C311-2FDB-4CB6-83DD-53699A8C8EB2}"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34473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7222038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24898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7229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73478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74908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4728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27/11/2019</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32776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27/11/2019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64465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18C311-2FDB-4CB6-83DD-53699A8C8EB2}"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1379677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27/11/2019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77924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27/11/2019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499520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27/11/2019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254174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8C311-2FDB-4CB6-83DD-53699A8C8EB2}"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54946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18C311-2FDB-4CB6-83DD-53699A8C8EB2}"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285877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18C311-2FDB-4CB6-83DD-53699A8C8EB2}"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375279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18C311-2FDB-4CB6-83DD-53699A8C8EB2}"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409809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8C311-2FDB-4CB6-83DD-53699A8C8EB2}"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84446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18C311-2FDB-4CB6-83DD-53699A8C8EB2}"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257238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18C311-2FDB-4CB6-83DD-53699A8C8EB2}"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F16321-4EEF-40EC-ACCD-2ABFC7735D3D}" type="slidenum">
              <a:rPr lang="en-GB" smtClean="0"/>
              <a:t>‹#›</a:t>
            </a:fld>
            <a:endParaRPr lang="en-GB"/>
          </a:p>
        </p:txBody>
      </p:sp>
    </p:spTree>
    <p:extLst>
      <p:ext uri="{BB962C8B-B14F-4D97-AF65-F5344CB8AC3E}">
        <p14:creationId xmlns:p14="http://schemas.microsoft.com/office/powerpoint/2010/main" val="211160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8C311-2FDB-4CB6-83DD-53699A8C8EB2}" type="datetimeFigureOut">
              <a:rPr lang="en-GB" smtClean="0"/>
              <a:t>27/11/2019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16321-4EEF-40EC-ACCD-2ABFC7735D3D}" type="slidenum">
              <a:rPr lang="en-GB" smtClean="0"/>
              <a:t>‹#›</a:t>
            </a:fld>
            <a:endParaRPr lang="en-GB"/>
          </a:p>
        </p:txBody>
      </p:sp>
    </p:spTree>
    <p:extLst>
      <p:ext uri="{BB962C8B-B14F-4D97-AF65-F5344CB8AC3E}">
        <p14:creationId xmlns:p14="http://schemas.microsoft.com/office/powerpoint/2010/main" val="2796057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smtClean="0">
                <a:solidFill>
                  <a:srgbClr val="002060"/>
                </a:solidFill>
                <a:latin typeface="Tw Cen MT" panose="020B0602020104020603" pitchFamily="34" charset="0"/>
              </a:rPr>
              <a:t>Material</a:t>
            </a:r>
            <a:r>
              <a:rPr lang="en-GB" sz="1100" dirty="0" smtClean="0">
                <a:solidFill>
                  <a:srgbClr val="002060"/>
                </a:solidFill>
                <a:latin typeface="Arial" panose="020B0604020202020204" pitchFamily="34" charset="0"/>
              </a:rPr>
              <a:t> </a:t>
            </a:r>
            <a:r>
              <a:rPr lang="en-GB" sz="1100" dirty="0" smtClean="0">
                <a:solidFill>
                  <a:srgbClr val="002060"/>
                </a:solidFill>
                <a:latin typeface="Tw Cen MT" panose="020B0602020104020603" pitchFamily="34" charset="0"/>
              </a:rPr>
              <a:t>licensed as </a:t>
            </a:r>
            <a:r>
              <a:rPr lang="en-GB" sz="1100" b="1" u="sng" dirty="0" smtClean="0">
                <a:solidFill>
                  <a:srgbClr val="FFFFFF"/>
                </a:solidFill>
                <a:latin typeface="Tw Cen MT" panose="020B0602020104020603" pitchFamily="34" charset="0"/>
                <a:hlinkClick r:id="rId16"/>
              </a:rPr>
              <a:t>CC BY-NC-SA 4.0</a:t>
            </a:r>
            <a:r>
              <a:rPr lang="en-GB" sz="1100" dirty="0" smtClean="0">
                <a:latin typeface="Tw Cen MT" panose="020B0602020104020603" pitchFamily="34" charset="0"/>
              </a:rPr>
              <a:t/>
            </a:r>
            <a:br>
              <a:rPr lang="en-GB" sz="1100" dirty="0" smtClean="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smtClean="0">
                <a:solidFill>
                  <a:srgbClr val="002060"/>
                </a:solidFill>
              </a:rPr>
              <a:t>Nick Avery</a:t>
            </a:r>
            <a:endParaRPr lang="en-GB" sz="1100" dirty="0">
              <a:solidFill>
                <a:srgbClr val="002060"/>
              </a:solidFill>
            </a:endParaRPr>
          </a:p>
        </p:txBody>
      </p:sp>
    </p:spTree>
    <p:extLst>
      <p:ext uri="{BB962C8B-B14F-4D97-AF65-F5344CB8AC3E}">
        <p14:creationId xmlns:p14="http://schemas.microsoft.com/office/powerpoint/2010/main" val="1933578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15.jpe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2.jpg"/><Relationship Id="rId21" Type="http://schemas.openxmlformats.org/officeDocument/2006/relationships/image" Target="../media/image31.png"/><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1.png"/><Relationship Id="rId24" Type="http://schemas.openxmlformats.org/officeDocument/2006/relationships/image" Target="../media/image34.jpeg"/><Relationship Id="rId5" Type="http://schemas.openxmlformats.org/officeDocument/2006/relationships/image" Target="../media/image16.jpeg"/><Relationship Id="rId15" Type="http://schemas.openxmlformats.org/officeDocument/2006/relationships/image" Target="../media/image25.png"/><Relationship Id="rId23" Type="http://schemas.openxmlformats.org/officeDocument/2006/relationships/image" Target="../media/image33.jpe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8" name="TextBox 17"/>
          <p:cNvSpPr txBox="1"/>
          <p:nvPr/>
        </p:nvSpPr>
        <p:spPr>
          <a:xfrm>
            <a:off x="52293" y="6179811"/>
            <a:ext cx="37620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Victoria Hobson &amp; Nick Avery</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TextBox 18"/>
          <p:cNvSpPr txBox="1"/>
          <p:nvPr/>
        </p:nvSpPr>
        <p:spPr>
          <a:xfrm>
            <a:off x="52293" y="2721114"/>
            <a:ext cx="94690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Vocabulary</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TextBox 12"/>
          <p:cNvSpPr txBox="1"/>
          <p:nvPr/>
        </p:nvSpPr>
        <p:spPr>
          <a:xfrm>
            <a:off x="52293" y="6519446"/>
            <a:ext cx="37620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Dated updated: 25/11/2019</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60746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7258756" cy="867128"/>
          </a:xfrm>
          <a:prstGeom prst="rect">
            <a:avLst/>
          </a:prstGeom>
        </p:spPr>
      </p:pic>
      <p:graphicFrame>
        <p:nvGraphicFramePr>
          <p:cNvPr id="20" name="Table 19"/>
          <p:cNvGraphicFramePr>
            <a:graphicFrameLocks noGrp="1"/>
          </p:cNvGraphicFramePr>
          <p:nvPr>
            <p:extLst/>
          </p:nvPr>
        </p:nvGraphicFramePr>
        <p:xfrm>
          <a:off x="6675121" y="544990"/>
          <a:ext cx="5364480" cy="5189820"/>
        </p:xfrm>
        <a:graphic>
          <a:graphicData uri="http://schemas.openxmlformats.org/drawingml/2006/table">
            <a:tbl>
              <a:tblPr firstRow="1" firstCol="1" bandRow="1">
                <a:tableStyleId>{5940675A-B579-460E-94D1-54222C63F5DA}</a:tableStyleId>
              </a:tblPr>
              <a:tblGrid>
                <a:gridCol w="457199">
                  <a:extLst>
                    <a:ext uri="{9D8B030D-6E8A-4147-A177-3AD203B41FA5}">
                      <a16:colId xmlns:a16="http://schemas.microsoft.com/office/drawing/2014/main" val="20000"/>
                    </a:ext>
                  </a:extLst>
                </a:gridCol>
                <a:gridCol w="1634490">
                  <a:extLst>
                    <a:ext uri="{9D8B030D-6E8A-4147-A177-3AD203B41FA5}">
                      <a16:colId xmlns:a16="http://schemas.microsoft.com/office/drawing/2014/main" val="20001"/>
                    </a:ext>
                  </a:extLst>
                </a:gridCol>
                <a:gridCol w="3272791">
                  <a:extLst>
                    <a:ext uri="{9D8B030D-6E8A-4147-A177-3AD203B41FA5}">
                      <a16:colId xmlns:a16="http://schemas.microsoft.com/office/drawing/2014/main" val="20002"/>
                    </a:ext>
                  </a:extLst>
                </a:gridCol>
              </a:tblGrid>
              <a:tr h="432485">
                <a:tc>
                  <a:txBody>
                    <a:bodyPr/>
                    <a:lstStyle/>
                    <a:p>
                      <a:pPr>
                        <a:lnSpc>
                          <a:spcPct val="107000"/>
                        </a:lnSpc>
                        <a:spcAft>
                          <a:spcPts val="0"/>
                        </a:spcAft>
                      </a:pPr>
                      <a:r>
                        <a:rPr lang="en-GB" sz="2000" b="1" dirty="0">
                          <a:solidFill>
                            <a:srgbClr val="02456F"/>
                          </a:solidFill>
                          <a:effectLst/>
                          <a:latin typeface="Century Gothic" panose="020B0502020202020204" pitchFamily="34" charset="0"/>
                        </a:rPr>
                        <a:t> </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Español</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Inglés</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1</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el pueblo</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town, village</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2</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el equipo</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team</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3</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el </a:t>
                      </a:r>
                      <a:r>
                        <a:rPr lang="en-GB" sz="2000" dirty="0" err="1"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trabajo</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work, job</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4</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r>
                        <a:rPr lang="en-GB" sz="2000" dirty="0" smtClean="0">
                          <a:solidFill>
                            <a:srgbClr val="002060"/>
                          </a:solidFill>
                          <a:latin typeface="Century Gothic" panose="020B0502020202020204" pitchFamily="34" charset="0"/>
                        </a:rPr>
                        <a:t>el </a:t>
                      </a:r>
                      <a:r>
                        <a:rPr lang="en-GB" sz="2000" dirty="0" err="1" smtClean="0">
                          <a:solidFill>
                            <a:srgbClr val="002060"/>
                          </a:solidFill>
                          <a:latin typeface="Century Gothic" panose="020B0502020202020204" pitchFamily="34" charset="0"/>
                        </a:rPr>
                        <a:t>edificio</a:t>
                      </a:r>
                      <a:endParaRPr lang="en-GB" sz="2000" dirty="0">
                        <a:solidFill>
                          <a:srgbClr val="002060"/>
                        </a:solidFill>
                        <a:latin typeface="Century Gothic" panose="020B0502020202020204" pitchFamily="34" charset="0"/>
                      </a:endParaRPr>
                    </a:p>
                  </a:txBody>
                  <a:tcPr marL="68580" marR="68580" marT="0" marB="0" anchor="ctr"/>
                </a:tc>
                <a:tc>
                  <a:txBody>
                    <a:bodyPr/>
                    <a:lstStyle/>
                    <a:p>
                      <a:pPr algn="ctr"/>
                      <a:r>
                        <a:rPr lang="en-GB" sz="2000" dirty="0" smtClean="0">
                          <a:solidFill>
                            <a:srgbClr val="002060"/>
                          </a:solidFill>
                          <a:latin typeface="Century Gothic" panose="020B0502020202020204" pitchFamily="34" charset="0"/>
                        </a:rPr>
                        <a:t>building</a:t>
                      </a:r>
                      <a:endParaRPr lang="en-GB" sz="2000" dirty="0">
                        <a:solidFill>
                          <a:srgbClr val="002060"/>
                        </a:solidFill>
                        <a:latin typeface="Century Gothic" panose="020B0502020202020204" pitchFamily="34" charset="0"/>
                      </a:endParaRPr>
                    </a:p>
                  </a:txBody>
                  <a:tcPr marL="68580" marR="68580" marT="0" marB="0" anchor="ctr"/>
                </a:tc>
                <a:extLst>
                  <a:ext uri="{0D108BD9-81ED-4DB2-BD59-A6C34878D82A}">
                    <a16:rowId xmlns:a16="http://schemas.microsoft.com/office/drawing/2014/main" val="10004"/>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5</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marL="0" algn="ctr" defTabSz="914400" rtl="0" eaLnBrk="1" latinLnBrk="0" hangingPunct="1">
                        <a:lnSpc>
                          <a:spcPct val="107000"/>
                        </a:lnSpc>
                        <a:spcAft>
                          <a:spcPts val="0"/>
                        </a:spcAft>
                      </a:pPr>
                      <a:r>
                        <a:rPr lang="en-GB" sz="2000" kern="12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el </a:t>
                      </a:r>
                      <a:r>
                        <a:rPr lang="en-GB" sz="2000" kern="1200" dirty="0" err="1"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plato</a:t>
                      </a:r>
                      <a:endParaRPr lang="en-GB" sz="2000" kern="12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07000"/>
                        </a:lnSpc>
                        <a:spcAft>
                          <a:spcPts val="0"/>
                        </a:spcAft>
                      </a:pPr>
                      <a:r>
                        <a:rPr lang="en-GB" sz="2000" kern="12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plate, dish</a:t>
                      </a:r>
                      <a:endParaRPr lang="en-GB" sz="2000" kern="12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6</a:t>
                      </a: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la familia</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family</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7</a:t>
                      </a: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la película</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film</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8</a:t>
                      </a: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la vista</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view</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9</a:t>
                      </a: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la isla</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island</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32485">
                <a:tc>
                  <a:txBody>
                    <a:bodyPr/>
                    <a:lstStyle/>
                    <a:p>
                      <a:pPr algn="ctr">
                        <a:lnSpc>
                          <a:spcPct val="107000"/>
                        </a:lnSpc>
                        <a:spcAft>
                          <a:spcPts val="0"/>
                        </a:spcAft>
                      </a:pPr>
                      <a:r>
                        <a:rPr lang="en-GB" sz="1800" b="1" dirty="0" smtClean="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10</a:t>
                      </a:r>
                      <a:endParaRPr lang="en-GB" sz="18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grande</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big</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42564653"/>
                  </a:ext>
                </a:extLst>
              </a:tr>
              <a:tr h="432485">
                <a:tc>
                  <a:txBody>
                    <a:bodyPr/>
                    <a:lstStyle/>
                    <a:p>
                      <a:pPr algn="ctr">
                        <a:lnSpc>
                          <a:spcPct val="107000"/>
                        </a:lnSpc>
                        <a:spcAft>
                          <a:spcPts val="0"/>
                        </a:spcAft>
                      </a:pPr>
                      <a:r>
                        <a:rPr lang="en-GB" sz="1800" b="1" dirty="0" smtClean="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11</a:t>
                      </a:r>
                      <a:endParaRPr lang="en-GB" sz="18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i="0" dirty="0" err="1"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interesante</a:t>
                      </a:r>
                      <a:endParaRPr lang="en-GB" sz="2000" i="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rPr>
                        <a:t>interesting</a:t>
                      </a:r>
                      <a:endParaRPr lang="en-GB" sz="2000" dirty="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24" name="Title 1"/>
          <p:cNvSpPr txBox="1">
            <a:spLocks/>
          </p:cNvSpPr>
          <p:nvPr/>
        </p:nvSpPr>
        <p:spPr>
          <a:xfrm>
            <a:off x="215817" y="361821"/>
            <a:ext cx="7341306"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Vocabulario</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grpSp>
        <p:nvGrpSpPr>
          <p:cNvPr id="10" name="Group 9"/>
          <p:cNvGrpSpPr/>
          <p:nvPr/>
        </p:nvGrpSpPr>
        <p:grpSpPr>
          <a:xfrm>
            <a:off x="8878035" y="1060576"/>
            <a:ext cx="3043496" cy="5059377"/>
            <a:chOff x="12390575" y="942214"/>
            <a:chExt cx="2654966" cy="5109781"/>
          </a:xfrm>
        </p:grpSpPr>
        <p:sp>
          <p:nvSpPr>
            <p:cNvPr id="39" name="Rectangle 38"/>
            <p:cNvSpPr/>
            <p:nvPr/>
          </p:nvSpPr>
          <p:spPr>
            <a:xfrm>
              <a:off x="12390577" y="942214"/>
              <a:ext cx="2654963"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0" name="Rectangle 39"/>
            <p:cNvSpPr/>
            <p:nvPr/>
          </p:nvSpPr>
          <p:spPr>
            <a:xfrm>
              <a:off x="12390578" y="1378751"/>
              <a:ext cx="2654963"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1" name="Rectangle 40"/>
            <p:cNvSpPr/>
            <p:nvPr/>
          </p:nvSpPr>
          <p:spPr>
            <a:xfrm>
              <a:off x="12390578" y="1797029"/>
              <a:ext cx="2654963" cy="34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Rectangle 41"/>
            <p:cNvSpPr/>
            <p:nvPr/>
          </p:nvSpPr>
          <p:spPr>
            <a:xfrm>
              <a:off x="12390578" y="2258297"/>
              <a:ext cx="2654963"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3" name="Rectangle 42"/>
            <p:cNvSpPr/>
            <p:nvPr/>
          </p:nvSpPr>
          <p:spPr>
            <a:xfrm>
              <a:off x="12390578" y="2674774"/>
              <a:ext cx="2654963"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4" name="Rectangle 43"/>
            <p:cNvSpPr/>
            <p:nvPr/>
          </p:nvSpPr>
          <p:spPr>
            <a:xfrm>
              <a:off x="12390578" y="3082987"/>
              <a:ext cx="2654963"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5" name="Rectangle 44"/>
            <p:cNvSpPr/>
            <p:nvPr/>
          </p:nvSpPr>
          <p:spPr>
            <a:xfrm>
              <a:off x="12390578" y="3522717"/>
              <a:ext cx="2654963"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6" name="Rectangle 45"/>
            <p:cNvSpPr/>
            <p:nvPr/>
          </p:nvSpPr>
          <p:spPr>
            <a:xfrm>
              <a:off x="12390577" y="3957273"/>
              <a:ext cx="2654963"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7" name="Rectangle 46"/>
            <p:cNvSpPr/>
            <p:nvPr/>
          </p:nvSpPr>
          <p:spPr>
            <a:xfrm>
              <a:off x="12390578" y="4388854"/>
              <a:ext cx="2654963"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8" name="Rectangle 47"/>
            <p:cNvSpPr/>
            <p:nvPr/>
          </p:nvSpPr>
          <p:spPr>
            <a:xfrm>
              <a:off x="12390576" y="4838331"/>
              <a:ext cx="2654963"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1" name="Rectangle 50"/>
            <p:cNvSpPr/>
            <p:nvPr/>
          </p:nvSpPr>
          <p:spPr>
            <a:xfrm>
              <a:off x="12390575" y="5253621"/>
              <a:ext cx="2654963"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Rectangle 37"/>
            <p:cNvSpPr/>
            <p:nvPr/>
          </p:nvSpPr>
          <p:spPr>
            <a:xfrm>
              <a:off x="12390576" y="5688442"/>
              <a:ext cx="2654963" cy="36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17" name="Group 16"/>
          <p:cNvGrpSpPr/>
          <p:nvPr/>
        </p:nvGrpSpPr>
        <p:grpSpPr>
          <a:xfrm>
            <a:off x="7165628" y="1058902"/>
            <a:ext cx="1594340" cy="5065412"/>
            <a:chOff x="7165628" y="1051480"/>
            <a:chExt cx="1594340" cy="5065412"/>
          </a:xfrm>
        </p:grpSpPr>
        <p:sp>
          <p:nvSpPr>
            <p:cNvPr id="22" name="Rectangle 21"/>
            <p:cNvSpPr/>
            <p:nvPr/>
          </p:nvSpPr>
          <p:spPr>
            <a:xfrm>
              <a:off x="7165628" y="1051480"/>
              <a:ext cx="1594339" cy="33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9" name="Rectangle 28"/>
            <p:cNvSpPr/>
            <p:nvPr/>
          </p:nvSpPr>
          <p:spPr>
            <a:xfrm>
              <a:off x="7165629" y="1479422"/>
              <a:ext cx="1594339" cy="342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0" name="Rectangle 29"/>
            <p:cNvSpPr/>
            <p:nvPr/>
          </p:nvSpPr>
          <p:spPr>
            <a:xfrm>
              <a:off x="7165629" y="1889465"/>
              <a:ext cx="1594339" cy="33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1" name="Rectangle 30"/>
            <p:cNvSpPr/>
            <p:nvPr/>
          </p:nvSpPr>
          <p:spPr>
            <a:xfrm>
              <a:off x="7165629" y="2341650"/>
              <a:ext cx="1594339" cy="301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2" name="Rectangle 31"/>
            <p:cNvSpPr/>
            <p:nvPr/>
          </p:nvSpPr>
          <p:spPr>
            <a:xfrm>
              <a:off x="7165629" y="2749925"/>
              <a:ext cx="1594339" cy="33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3" name="Rectangle 32"/>
            <p:cNvSpPr/>
            <p:nvPr/>
          </p:nvSpPr>
          <p:spPr>
            <a:xfrm>
              <a:off x="7165629" y="3150101"/>
              <a:ext cx="1594339" cy="34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Rectangle 33"/>
            <p:cNvSpPr/>
            <p:nvPr/>
          </p:nvSpPr>
          <p:spPr>
            <a:xfrm>
              <a:off x="7165629" y="3581172"/>
              <a:ext cx="1594339" cy="350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Rectangle 34"/>
            <p:cNvSpPr/>
            <p:nvPr/>
          </p:nvSpPr>
          <p:spPr>
            <a:xfrm>
              <a:off x="7165628" y="4007173"/>
              <a:ext cx="1594339" cy="355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Rectangle 35"/>
            <p:cNvSpPr/>
            <p:nvPr/>
          </p:nvSpPr>
          <p:spPr>
            <a:xfrm>
              <a:off x="7165629" y="4531516"/>
              <a:ext cx="1594339" cy="24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Rectangle 36"/>
            <p:cNvSpPr/>
            <p:nvPr/>
          </p:nvSpPr>
          <p:spPr>
            <a:xfrm>
              <a:off x="7165628" y="4962559"/>
              <a:ext cx="1594339" cy="294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9" name="Rectangle 48"/>
            <p:cNvSpPr/>
            <p:nvPr/>
          </p:nvSpPr>
          <p:spPr>
            <a:xfrm>
              <a:off x="7165628" y="5307067"/>
              <a:ext cx="1594339" cy="324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2" name="Rectangle 51"/>
            <p:cNvSpPr/>
            <p:nvPr/>
          </p:nvSpPr>
          <p:spPr>
            <a:xfrm>
              <a:off x="7165628" y="5736594"/>
              <a:ext cx="1594339" cy="380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53" name="Rectangle 2"/>
          <p:cNvSpPr>
            <a:spLocks noChangeArrowheads="1"/>
          </p:cNvSpPr>
          <p:nvPr/>
        </p:nvSpPr>
        <p:spPr bwMode="auto">
          <a:xfrm>
            <a:off x="2094586" y="1336935"/>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4" name="Rectangle 3"/>
          <p:cNvSpPr>
            <a:spLocks noChangeArrowheads="1"/>
          </p:cNvSpPr>
          <p:nvPr/>
        </p:nvSpPr>
        <p:spPr bwMode="auto">
          <a:xfrm>
            <a:off x="2092220" y="1336933"/>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5" name="Line 4"/>
          <p:cNvSpPr>
            <a:spLocks noChangeShapeType="1"/>
          </p:cNvSpPr>
          <p:nvPr/>
        </p:nvSpPr>
        <p:spPr bwMode="auto">
          <a:xfrm>
            <a:off x="2777959" y="1325507"/>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6" name="Line 7"/>
          <p:cNvSpPr>
            <a:spLocks noChangeShapeType="1"/>
          </p:cNvSpPr>
          <p:nvPr/>
        </p:nvSpPr>
        <p:spPr bwMode="auto">
          <a:xfrm>
            <a:off x="2802647" y="1325507"/>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7" name="Line 9"/>
          <p:cNvSpPr>
            <a:spLocks noChangeShapeType="1"/>
          </p:cNvSpPr>
          <p:nvPr/>
        </p:nvSpPr>
        <p:spPr bwMode="auto">
          <a:xfrm>
            <a:off x="2777959" y="548176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8" name="Text Box 10"/>
          <p:cNvSpPr txBox="1">
            <a:spLocks noChangeArrowheads="1"/>
          </p:cNvSpPr>
          <p:nvPr/>
        </p:nvSpPr>
        <p:spPr bwMode="auto">
          <a:xfrm>
            <a:off x="2886354" y="2915242"/>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Segundos</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59" name="Text Box 12"/>
          <p:cNvSpPr txBox="1">
            <a:spLocks noChangeArrowheads="1"/>
          </p:cNvSpPr>
          <p:nvPr/>
        </p:nvSpPr>
        <p:spPr bwMode="auto">
          <a:xfrm>
            <a:off x="3019438" y="1167656"/>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60" name="Text Box 14"/>
          <p:cNvSpPr txBox="1">
            <a:spLocks noChangeArrowheads="1"/>
          </p:cNvSpPr>
          <p:nvPr/>
        </p:nvSpPr>
        <p:spPr bwMode="auto">
          <a:xfrm>
            <a:off x="2994750" y="5301238"/>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61" name="AutoShape 11">
            <a:hlinkClick r:id="" action="ppaction://noaction" highlightClick="1"/>
          </p:cNvPr>
          <p:cNvSpPr>
            <a:spLocks noChangeArrowheads="1"/>
          </p:cNvSpPr>
          <p:nvPr/>
        </p:nvSpPr>
        <p:spPr bwMode="auto">
          <a:xfrm>
            <a:off x="1831322" y="5712186"/>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INICIO</a:t>
            </a:r>
          </a:p>
        </p:txBody>
      </p:sp>
    </p:spTree>
    <p:extLst>
      <p:ext uri="{BB962C8B-B14F-4D97-AF65-F5344CB8AC3E}">
        <p14:creationId xmlns:p14="http://schemas.microsoft.com/office/powerpoint/2010/main" val="1893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1"/>
                    </p:tgtEl>
                  </p:cond>
                </p:stCondLst>
                <p:endSync evt="end" delay="0">
                  <p:rtn val="all"/>
                </p:endSync>
                <p:childTnLst>
                  <p:par>
                    <p:cTn id="24" fill="hold">
                      <p:stCondLst>
                        <p:cond delay="0"/>
                      </p:stCondLst>
                      <p:childTnLst>
                        <p:par>
                          <p:cTn id="25" fill="hold">
                            <p:stCondLst>
                              <p:cond delay="0"/>
                            </p:stCondLst>
                            <p:childTnLst>
                              <p:par>
                                <p:cTn id="26" presetID="12" presetClass="exit" presetSubtype="4" fill="hold" nodeType="afterEffect">
                                  <p:stCondLst>
                                    <p:cond delay="0"/>
                                  </p:stCondLst>
                                  <p:childTnLst>
                                    <p:animEffect transition="out" filter="slide(fromBottom)">
                                      <p:cBhvr>
                                        <p:cTn id="27" dur="59000"/>
                                        <p:tgtEl>
                                          <p:spTgt spid="54"/>
                                        </p:tgtEl>
                                      </p:cBhvr>
                                    </p:animEffect>
                                    <p:set>
                                      <p:cBhvr>
                                        <p:cTn id="28" dur="1" fill="hold">
                                          <p:stCondLst>
                                            <p:cond delay="58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177"/>
            <a:ext cx="6649156" cy="8671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579" y="3155121"/>
            <a:ext cx="1401590" cy="122405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2994"/>
          <a:stretch/>
        </p:blipFill>
        <p:spPr>
          <a:xfrm>
            <a:off x="10137639" y="3205863"/>
            <a:ext cx="1348535" cy="117331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8966" y="3155121"/>
            <a:ext cx="1652902" cy="1308547"/>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4926" y="3131828"/>
            <a:ext cx="1053443" cy="1170492"/>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8724" y="312388"/>
            <a:ext cx="2021857" cy="202185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9668" y="917805"/>
            <a:ext cx="1510951" cy="1510951"/>
          </a:xfrm>
          <a:prstGeom prst="rect">
            <a:avLst/>
          </a:prstGeom>
        </p:spPr>
      </p:pic>
      <p:pic>
        <p:nvPicPr>
          <p:cNvPr id="33" name="Picture 32"/>
          <p:cNvPicPr>
            <a:picLocks noChangeAspect="1"/>
          </p:cNvPicPr>
          <p:nvPr/>
        </p:nvPicPr>
        <p:blipFill rotWithShape="1">
          <a:blip r:embed="rId10">
            <a:extLst>
              <a:ext uri="{28A0092B-C50C-407E-A947-70E740481C1C}">
                <a14:useLocalDpi xmlns:a14="http://schemas.microsoft.com/office/drawing/2010/main" val="0"/>
              </a:ext>
            </a:extLst>
          </a:blip>
          <a:srcRect l="8905" t="14819" b="13045"/>
          <a:stretch/>
        </p:blipFill>
        <p:spPr>
          <a:xfrm>
            <a:off x="4970466" y="1012317"/>
            <a:ext cx="2141484" cy="1321928"/>
          </a:xfrm>
          <a:prstGeom prst="rect">
            <a:avLst/>
          </a:prstGeom>
        </p:spPr>
      </p:pic>
      <p:pic>
        <p:nvPicPr>
          <p:cNvPr id="34" name="Picture 33"/>
          <p:cNvPicPr>
            <a:picLocks noChangeAspect="1"/>
          </p:cNvPicPr>
          <p:nvPr/>
        </p:nvPicPr>
        <p:blipFill rotWithShape="1">
          <a:blip r:embed="rId11" cstate="print">
            <a:extLst>
              <a:ext uri="{28A0092B-C50C-407E-A947-70E740481C1C}">
                <a14:useLocalDpi xmlns:a14="http://schemas.microsoft.com/office/drawing/2010/main" val="0"/>
              </a:ext>
            </a:extLst>
          </a:blip>
          <a:srcRect l="16810" r="46468"/>
          <a:stretch/>
        </p:blipFill>
        <p:spPr>
          <a:xfrm>
            <a:off x="8125240" y="155602"/>
            <a:ext cx="884852" cy="2257617"/>
          </a:xfrm>
          <a:prstGeom prst="rect">
            <a:avLst/>
          </a:prstGeom>
        </p:spPr>
      </p:pic>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2624" y="941560"/>
            <a:ext cx="1551288" cy="1493541"/>
          </a:xfrm>
          <a:prstGeom prst="rect">
            <a:avLst/>
          </a:prstGeom>
        </p:spPr>
      </p:pic>
      <p:sp>
        <p:nvSpPr>
          <p:cNvPr id="37" name="Rectangle 36"/>
          <p:cNvSpPr/>
          <p:nvPr/>
        </p:nvSpPr>
        <p:spPr>
          <a:xfrm>
            <a:off x="5903728" y="5163025"/>
            <a:ext cx="3635932"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interesting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7" name="Rectangle 26"/>
          <p:cNvSpPr/>
          <p:nvPr/>
        </p:nvSpPr>
        <p:spPr>
          <a:xfrm>
            <a:off x="1124606" y="5163025"/>
            <a:ext cx="1265090"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big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2" name="TextBox 31"/>
          <p:cNvSpPr txBox="1"/>
          <p:nvPr/>
        </p:nvSpPr>
        <p:spPr>
          <a:xfrm>
            <a:off x="515587" y="2434472"/>
            <a:ext cx="1859132" cy="523220"/>
          </a:xfrm>
          <a:prstGeom prst="rect">
            <a:avLst/>
          </a:prstGeom>
          <a:solidFill>
            <a:schemeClr val="accent2"/>
          </a:solidFill>
        </p:spPr>
        <p:txBody>
          <a:bodyPr wrap="square" rtlCol="0">
            <a:spAutoFit/>
          </a:bodyPr>
          <a:lstStyle/>
          <a:p>
            <a:pPr algn="ctr"/>
            <a:r>
              <a:rPr lang="en-GB" sz="2800" b="1" dirty="0" smtClean="0">
                <a:solidFill>
                  <a:schemeClr val="bg1"/>
                </a:solidFill>
                <a:latin typeface="Century Gothic" panose="020B0502020202020204" pitchFamily="34" charset="0"/>
              </a:rPr>
              <a:t>el </a:t>
            </a:r>
            <a:r>
              <a:rPr lang="en-GB" sz="2800" b="1" dirty="0" err="1" smtClean="0">
                <a:solidFill>
                  <a:schemeClr val="bg1"/>
                </a:solidFill>
                <a:latin typeface="Century Gothic" panose="020B0502020202020204" pitchFamily="34" charset="0"/>
              </a:rPr>
              <a:t>plato</a:t>
            </a:r>
            <a:endParaRPr lang="en-GB" sz="2800" b="1" dirty="0">
              <a:solidFill>
                <a:schemeClr val="bg1"/>
              </a:solidFill>
              <a:latin typeface="Century Gothic" panose="020B0502020202020204" pitchFamily="34" charset="0"/>
            </a:endParaRPr>
          </a:p>
        </p:txBody>
      </p:sp>
      <p:sp>
        <p:nvSpPr>
          <p:cNvPr id="36" name="TextBox 35"/>
          <p:cNvSpPr txBox="1"/>
          <p:nvPr/>
        </p:nvSpPr>
        <p:spPr>
          <a:xfrm>
            <a:off x="2692623" y="2429598"/>
            <a:ext cx="1859132" cy="523220"/>
          </a:xfrm>
          <a:prstGeom prst="rect">
            <a:avLst/>
          </a:prstGeom>
          <a:solidFill>
            <a:schemeClr val="accent2"/>
          </a:solidFill>
        </p:spPr>
        <p:txBody>
          <a:bodyPr wrap="square" rtlCol="0">
            <a:spAutoFit/>
          </a:bodyPr>
          <a:lstStyle/>
          <a:p>
            <a:pPr algn="ctr"/>
            <a:r>
              <a:rPr lang="en-GB" sz="2800" b="1" dirty="0" smtClean="0">
                <a:solidFill>
                  <a:schemeClr val="bg1"/>
                </a:solidFill>
                <a:latin typeface="Century Gothic" panose="020B0502020202020204" pitchFamily="34" charset="0"/>
              </a:rPr>
              <a:t>el </a:t>
            </a:r>
            <a:r>
              <a:rPr lang="en-GB" sz="2800" b="1" dirty="0" err="1" smtClean="0">
                <a:solidFill>
                  <a:schemeClr val="bg1"/>
                </a:solidFill>
                <a:latin typeface="Century Gothic" panose="020B0502020202020204" pitchFamily="34" charset="0"/>
              </a:rPr>
              <a:t>trabajo</a:t>
            </a:r>
            <a:endParaRPr lang="en-GB" sz="2800" b="1" dirty="0">
              <a:solidFill>
                <a:schemeClr val="bg1"/>
              </a:solidFill>
              <a:latin typeface="Century Gothic" panose="020B0502020202020204" pitchFamily="34" charset="0"/>
            </a:endParaRPr>
          </a:p>
        </p:txBody>
      </p:sp>
      <p:sp>
        <p:nvSpPr>
          <p:cNvPr id="38" name="TextBox 37"/>
          <p:cNvSpPr txBox="1"/>
          <p:nvPr/>
        </p:nvSpPr>
        <p:spPr>
          <a:xfrm>
            <a:off x="5083585" y="2428756"/>
            <a:ext cx="1859132" cy="523220"/>
          </a:xfrm>
          <a:prstGeom prst="rect">
            <a:avLst/>
          </a:prstGeom>
          <a:solidFill>
            <a:schemeClr val="accent2"/>
          </a:solidFill>
        </p:spPr>
        <p:txBody>
          <a:bodyPr wrap="square" rtlCol="0">
            <a:spAutoFit/>
          </a:bodyPr>
          <a:lstStyle/>
          <a:p>
            <a:pPr algn="ctr"/>
            <a:r>
              <a:rPr lang="en-GB" sz="2800" b="1" dirty="0" smtClean="0">
                <a:solidFill>
                  <a:schemeClr val="bg1"/>
                </a:solidFill>
                <a:latin typeface="Century Gothic" panose="020B0502020202020204" pitchFamily="34" charset="0"/>
              </a:rPr>
              <a:t>el pueblo</a:t>
            </a:r>
            <a:endParaRPr lang="en-GB" sz="2800" b="1" dirty="0">
              <a:solidFill>
                <a:schemeClr val="bg1"/>
              </a:solidFill>
              <a:latin typeface="Century Gothic" panose="020B0502020202020204" pitchFamily="34" charset="0"/>
            </a:endParaRPr>
          </a:p>
        </p:txBody>
      </p:sp>
      <p:sp>
        <p:nvSpPr>
          <p:cNvPr id="39" name="TextBox 38"/>
          <p:cNvSpPr txBox="1"/>
          <p:nvPr/>
        </p:nvSpPr>
        <p:spPr>
          <a:xfrm>
            <a:off x="7498346" y="2428756"/>
            <a:ext cx="2041314" cy="523220"/>
          </a:xfrm>
          <a:prstGeom prst="rect">
            <a:avLst/>
          </a:prstGeom>
          <a:solidFill>
            <a:schemeClr val="accent2"/>
          </a:solidFill>
        </p:spPr>
        <p:txBody>
          <a:bodyPr wrap="square" rtlCol="0">
            <a:spAutoFit/>
          </a:bodyPr>
          <a:lstStyle/>
          <a:p>
            <a:pPr algn="ctr"/>
            <a:r>
              <a:rPr lang="en-GB" sz="2800" b="1" dirty="0" smtClean="0">
                <a:solidFill>
                  <a:schemeClr val="bg1"/>
                </a:solidFill>
                <a:latin typeface="Century Gothic" panose="020B0502020202020204" pitchFamily="34" charset="0"/>
              </a:rPr>
              <a:t>el </a:t>
            </a:r>
            <a:r>
              <a:rPr lang="en-GB" sz="2800" b="1" dirty="0" err="1" smtClean="0">
                <a:solidFill>
                  <a:schemeClr val="bg1"/>
                </a:solidFill>
                <a:latin typeface="Century Gothic" panose="020B0502020202020204" pitchFamily="34" charset="0"/>
              </a:rPr>
              <a:t>edificio</a:t>
            </a:r>
            <a:endParaRPr lang="en-GB" sz="2800" b="1" dirty="0">
              <a:solidFill>
                <a:schemeClr val="bg1"/>
              </a:solidFill>
              <a:latin typeface="Century Gothic" panose="020B0502020202020204" pitchFamily="34" charset="0"/>
            </a:endParaRPr>
          </a:p>
        </p:txBody>
      </p:sp>
      <p:sp>
        <p:nvSpPr>
          <p:cNvPr id="40" name="TextBox 39"/>
          <p:cNvSpPr txBox="1"/>
          <p:nvPr/>
        </p:nvSpPr>
        <p:spPr>
          <a:xfrm>
            <a:off x="9941449" y="2428756"/>
            <a:ext cx="1859132" cy="523220"/>
          </a:xfrm>
          <a:prstGeom prst="rect">
            <a:avLst/>
          </a:prstGeom>
          <a:solidFill>
            <a:schemeClr val="accent2"/>
          </a:solidFill>
        </p:spPr>
        <p:txBody>
          <a:bodyPr wrap="square" rtlCol="0">
            <a:spAutoFit/>
          </a:bodyPr>
          <a:lstStyle/>
          <a:p>
            <a:pPr algn="ctr"/>
            <a:r>
              <a:rPr lang="en-GB" sz="2800" b="1" dirty="0" smtClean="0">
                <a:solidFill>
                  <a:schemeClr val="bg1"/>
                </a:solidFill>
                <a:latin typeface="Century Gothic" panose="020B0502020202020204" pitchFamily="34" charset="0"/>
              </a:rPr>
              <a:t>el equipo</a:t>
            </a:r>
            <a:endParaRPr lang="en-GB" sz="2800" b="1" dirty="0">
              <a:solidFill>
                <a:schemeClr val="bg1"/>
              </a:solidFill>
              <a:latin typeface="Century Gothic" panose="020B0502020202020204" pitchFamily="34" charset="0"/>
            </a:endParaRPr>
          </a:p>
        </p:txBody>
      </p:sp>
      <p:sp>
        <p:nvSpPr>
          <p:cNvPr id="41" name="TextBox 40"/>
          <p:cNvSpPr txBox="1"/>
          <p:nvPr/>
        </p:nvSpPr>
        <p:spPr>
          <a:xfrm>
            <a:off x="1575851" y="4424654"/>
            <a:ext cx="1859132" cy="523220"/>
          </a:xfrm>
          <a:prstGeom prst="rect">
            <a:avLst/>
          </a:prstGeom>
          <a:solidFill>
            <a:schemeClr val="accent2"/>
          </a:solidFill>
        </p:spPr>
        <p:txBody>
          <a:bodyPr wrap="square" rtlCol="0">
            <a:spAutoFit/>
          </a:bodyPr>
          <a:lstStyle/>
          <a:p>
            <a:pPr algn="ctr"/>
            <a:r>
              <a:rPr lang="en-GB" sz="2800" b="1" dirty="0" smtClean="0">
                <a:solidFill>
                  <a:schemeClr val="bg1"/>
                </a:solidFill>
                <a:latin typeface="Century Gothic" panose="020B0502020202020204" pitchFamily="34" charset="0"/>
              </a:rPr>
              <a:t>la familia</a:t>
            </a:r>
            <a:endParaRPr lang="en-GB" sz="2800" b="1" dirty="0">
              <a:solidFill>
                <a:schemeClr val="bg1"/>
              </a:solidFill>
              <a:latin typeface="Century Gothic" panose="020B0502020202020204" pitchFamily="34" charset="0"/>
            </a:endParaRPr>
          </a:p>
        </p:txBody>
      </p:sp>
      <p:sp>
        <p:nvSpPr>
          <p:cNvPr id="42" name="TextBox 41"/>
          <p:cNvSpPr txBox="1"/>
          <p:nvPr/>
        </p:nvSpPr>
        <p:spPr>
          <a:xfrm>
            <a:off x="4330619" y="4439402"/>
            <a:ext cx="1859132" cy="523220"/>
          </a:xfrm>
          <a:prstGeom prst="rect">
            <a:avLst/>
          </a:prstGeom>
          <a:solidFill>
            <a:schemeClr val="accent2"/>
          </a:solidFill>
        </p:spPr>
        <p:txBody>
          <a:bodyPr wrap="square" rtlCol="0">
            <a:spAutoFit/>
          </a:bodyPr>
          <a:lstStyle/>
          <a:p>
            <a:pPr algn="ctr"/>
            <a:r>
              <a:rPr lang="en-GB" sz="2800" b="1" dirty="0" smtClean="0">
                <a:solidFill>
                  <a:schemeClr val="bg1"/>
                </a:solidFill>
                <a:latin typeface="Century Gothic" panose="020B0502020202020204" pitchFamily="34" charset="0"/>
              </a:rPr>
              <a:t>la vista</a:t>
            </a:r>
            <a:endParaRPr lang="en-GB" sz="2800" b="1" dirty="0">
              <a:solidFill>
                <a:schemeClr val="bg1"/>
              </a:solidFill>
              <a:latin typeface="Century Gothic" panose="020B0502020202020204" pitchFamily="34" charset="0"/>
            </a:endParaRPr>
          </a:p>
        </p:txBody>
      </p:sp>
      <p:sp>
        <p:nvSpPr>
          <p:cNvPr id="43" name="TextBox 42"/>
          <p:cNvSpPr txBox="1"/>
          <p:nvPr/>
        </p:nvSpPr>
        <p:spPr>
          <a:xfrm>
            <a:off x="6843849" y="4428446"/>
            <a:ext cx="2166243" cy="523220"/>
          </a:xfrm>
          <a:prstGeom prst="rect">
            <a:avLst/>
          </a:prstGeom>
          <a:solidFill>
            <a:schemeClr val="accent2"/>
          </a:solidFill>
        </p:spPr>
        <p:txBody>
          <a:bodyPr wrap="square" rtlCol="0">
            <a:spAutoFit/>
          </a:bodyPr>
          <a:lstStyle/>
          <a:p>
            <a:pPr algn="ctr"/>
            <a:r>
              <a:rPr lang="en-GB" sz="2800" b="1" dirty="0" smtClean="0">
                <a:solidFill>
                  <a:schemeClr val="bg1"/>
                </a:solidFill>
                <a:latin typeface="Century Gothic" panose="020B0502020202020204" pitchFamily="34" charset="0"/>
              </a:rPr>
              <a:t>la película</a:t>
            </a:r>
            <a:endParaRPr lang="en-GB" sz="2800" b="1" dirty="0">
              <a:solidFill>
                <a:schemeClr val="bg1"/>
              </a:solidFill>
              <a:latin typeface="Century Gothic" panose="020B0502020202020204" pitchFamily="34" charset="0"/>
            </a:endParaRPr>
          </a:p>
        </p:txBody>
      </p:sp>
      <p:sp>
        <p:nvSpPr>
          <p:cNvPr id="44" name="TextBox 43"/>
          <p:cNvSpPr txBox="1"/>
          <p:nvPr/>
        </p:nvSpPr>
        <p:spPr>
          <a:xfrm>
            <a:off x="9882340" y="4424654"/>
            <a:ext cx="1859132" cy="523220"/>
          </a:xfrm>
          <a:prstGeom prst="rect">
            <a:avLst/>
          </a:prstGeom>
          <a:solidFill>
            <a:schemeClr val="accent2"/>
          </a:solidFill>
        </p:spPr>
        <p:txBody>
          <a:bodyPr wrap="square" rtlCol="0">
            <a:spAutoFit/>
          </a:bodyPr>
          <a:lstStyle/>
          <a:p>
            <a:pPr algn="ctr"/>
            <a:r>
              <a:rPr lang="en-GB" sz="2800" b="1" dirty="0" smtClean="0">
                <a:solidFill>
                  <a:schemeClr val="bg1"/>
                </a:solidFill>
                <a:latin typeface="Century Gothic" panose="020B0502020202020204" pitchFamily="34" charset="0"/>
              </a:rPr>
              <a:t>la isla</a:t>
            </a:r>
            <a:endParaRPr lang="en-GB" sz="2800" b="1" dirty="0">
              <a:solidFill>
                <a:schemeClr val="bg1"/>
              </a:solidFill>
              <a:latin typeface="Century Gothic" panose="020B0502020202020204" pitchFamily="34" charset="0"/>
            </a:endParaRPr>
          </a:p>
        </p:txBody>
      </p:sp>
      <p:sp>
        <p:nvSpPr>
          <p:cNvPr id="45" name="TextBox 44"/>
          <p:cNvSpPr txBox="1"/>
          <p:nvPr/>
        </p:nvSpPr>
        <p:spPr>
          <a:xfrm>
            <a:off x="2547718" y="5563135"/>
            <a:ext cx="1859132" cy="523220"/>
          </a:xfrm>
          <a:prstGeom prst="rect">
            <a:avLst/>
          </a:prstGeom>
          <a:solidFill>
            <a:schemeClr val="accent2"/>
          </a:solidFill>
        </p:spPr>
        <p:txBody>
          <a:bodyPr wrap="square" rtlCol="0">
            <a:spAutoFit/>
          </a:bodyPr>
          <a:lstStyle/>
          <a:p>
            <a:pPr algn="ctr"/>
            <a:r>
              <a:rPr lang="en-GB" sz="2800" b="1" dirty="0" smtClean="0">
                <a:solidFill>
                  <a:schemeClr val="bg1"/>
                </a:solidFill>
                <a:latin typeface="Century Gothic" panose="020B0502020202020204" pitchFamily="34" charset="0"/>
              </a:rPr>
              <a:t>grande</a:t>
            </a:r>
            <a:endParaRPr lang="en-GB" sz="2800" b="1" dirty="0">
              <a:solidFill>
                <a:schemeClr val="bg1"/>
              </a:solidFill>
              <a:latin typeface="Century Gothic" panose="020B0502020202020204" pitchFamily="34" charset="0"/>
            </a:endParaRPr>
          </a:p>
        </p:txBody>
      </p:sp>
      <p:sp>
        <p:nvSpPr>
          <p:cNvPr id="46" name="TextBox 45"/>
          <p:cNvSpPr txBox="1"/>
          <p:nvPr/>
        </p:nvSpPr>
        <p:spPr>
          <a:xfrm>
            <a:off x="9619434" y="5563135"/>
            <a:ext cx="2181147" cy="523220"/>
          </a:xfrm>
          <a:prstGeom prst="rect">
            <a:avLst/>
          </a:prstGeom>
          <a:solidFill>
            <a:schemeClr val="accent2"/>
          </a:solidFill>
        </p:spPr>
        <p:txBody>
          <a:bodyPr wrap="square" rtlCol="0">
            <a:spAutoFit/>
          </a:bodyPr>
          <a:lstStyle/>
          <a:p>
            <a:pPr algn="ctr"/>
            <a:r>
              <a:rPr lang="en-GB" sz="2800" b="1" dirty="0" err="1" smtClean="0">
                <a:solidFill>
                  <a:schemeClr val="bg1"/>
                </a:solidFill>
                <a:latin typeface="Century Gothic" panose="020B0502020202020204" pitchFamily="34" charset="0"/>
              </a:rPr>
              <a:t>interesante</a:t>
            </a:r>
            <a:endParaRPr lang="en-GB" sz="2800" b="1" dirty="0">
              <a:solidFill>
                <a:schemeClr val="bg1"/>
              </a:solidFill>
              <a:latin typeface="Century Gothic" panose="020B0502020202020204" pitchFamily="34" charset="0"/>
            </a:endParaRPr>
          </a:p>
        </p:txBody>
      </p:sp>
      <p:sp>
        <p:nvSpPr>
          <p:cNvPr id="2" name="Title 1"/>
          <p:cNvSpPr>
            <a:spLocks noGrp="1"/>
          </p:cNvSpPr>
          <p:nvPr>
            <p:ph type="title"/>
          </p:nvPr>
        </p:nvSpPr>
        <p:spPr>
          <a:xfrm>
            <a:off x="0" y="-170132"/>
            <a:ext cx="12191999" cy="1325563"/>
          </a:xfrm>
        </p:spPr>
        <p:txBody>
          <a:bodyPr>
            <a:normAutofit/>
          </a:bodyPr>
          <a:lstStyle/>
          <a:p>
            <a:r>
              <a:rPr lang="en-GB" sz="3200" b="1" dirty="0" err="1" smtClean="0">
                <a:solidFill>
                  <a:schemeClr val="bg1"/>
                </a:solidFill>
                <a:latin typeface="Century Gothic" panose="020B0502020202020204" pitchFamily="34" charset="0"/>
              </a:rPr>
              <a:t>Vocabulario</a:t>
            </a:r>
            <a:endParaRPr lang="en-GB"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7724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4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4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4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6" grpId="0" animBg="1"/>
      <p:bldP spid="36"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3002" y="3949819"/>
            <a:ext cx="1401590" cy="122405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2994"/>
          <a:stretch/>
        </p:blipFill>
        <p:spPr>
          <a:xfrm>
            <a:off x="9971266" y="3794887"/>
            <a:ext cx="1690901" cy="147119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684" y="3794887"/>
            <a:ext cx="2143776" cy="1697156"/>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8192" y="3631652"/>
            <a:ext cx="1674353" cy="186039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5789" y="1071527"/>
            <a:ext cx="2021857" cy="202185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4062" y="1357823"/>
            <a:ext cx="1592788" cy="1592788"/>
          </a:xfrm>
          <a:prstGeom prst="rect">
            <a:avLst/>
          </a:prstGeom>
        </p:spPr>
      </p:pic>
      <p:pic>
        <p:nvPicPr>
          <p:cNvPr id="33" name="Picture 32"/>
          <p:cNvPicPr>
            <a:picLocks noChangeAspect="1"/>
          </p:cNvPicPr>
          <p:nvPr/>
        </p:nvPicPr>
        <p:blipFill rotWithShape="1">
          <a:blip r:embed="rId10">
            <a:extLst>
              <a:ext uri="{28A0092B-C50C-407E-A947-70E740481C1C}">
                <a14:useLocalDpi xmlns:a14="http://schemas.microsoft.com/office/drawing/2010/main" val="0"/>
              </a:ext>
            </a:extLst>
          </a:blip>
          <a:srcRect l="8905" t="14819" b="13045"/>
          <a:stretch/>
        </p:blipFill>
        <p:spPr>
          <a:xfrm>
            <a:off x="5050870" y="1493253"/>
            <a:ext cx="2141484" cy="1321928"/>
          </a:xfrm>
          <a:prstGeom prst="rect">
            <a:avLst/>
          </a:prstGeom>
        </p:spPr>
      </p:pic>
      <p:pic>
        <p:nvPicPr>
          <p:cNvPr id="34" name="Picture 33"/>
          <p:cNvPicPr>
            <a:picLocks noChangeAspect="1"/>
          </p:cNvPicPr>
          <p:nvPr/>
        </p:nvPicPr>
        <p:blipFill rotWithShape="1">
          <a:blip r:embed="rId11" cstate="print">
            <a:extLst>
              <a:ext uri="{28A0092B-C50C-407E-A947-70E740481C1C}">
                <a14:useLocalDpi xmlns:a14="http://schemas.microsoft.com/office/drawing/2010/main" val="0"/>
              </a:ext>
            </a:extLst>
          </a:blip>
          <a:srcRect l="16810" r="46468"/>
          <a:stretch/>
        </p:blipFill>
        <p:spPr>
          <a:xfrm>
            <a:off x="8031214" y="406461"/>
            <a:ext cx="991681" cy="2530182"/>
          </a:xfrm>
          <a:prstGeom prst="rect">
            <a:avLst/>
          </a:prstGeom>
        </p:spPr>
      </p:pic>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3974" y="1441776"/>
            <a:ext cx="1551288" cy="1493541"/>
          </a:xfrm>
          <a:prstGeom prst="rect">
            <a:avLst/>
          </a:prstGeom>
        </p:spPr>
      </p:pic>
      <p:sp>
        <p:nvSpPr>
          <p:cNvPr id="10" name="Rectangle 9"/>
          <p:cNvSpPr/>
          <p:nvPr/>
        </p:nvSpPr>
        <p:spPr>
          <a:xfrm>
            <a:off x="8127873" y="2442246"/>
            <a:ext cx="1265090"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big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7" name="Rectangle 36"/>
          <p:cNvSpPr/>
          <p:nvPr/>
        </p:nvSpPr>
        <p:spPr>
          <a:xfrm>
            <a:off x="3197402" y="5262699"/>
            <a:ext cx="3635932"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interesting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4" name="TextBox 3"/>
          <p:cNvSpPr txBox="1"/>
          <p:nvPr/>
        </p:nvSpPr>
        <p:spPr>
          <a:xfrm>
            <a:off x="7310847" y="3181595"/>
            <a:ext cx="2757055" cy="400110"/>
          </a:xfrm>
          <a:prstGeom prst="rect">
            <a:avLst/>
          </a:prstGeom>
          <a:solidFill>
            <a:schemeClr val="accent2"/>
          </a:solidFill>
        </p:spPr>
        <p:txBody>
          <a:bodyPr wrap="square" rtlCol="0">
            <a:spAutoFit/>
          </a:bodyPr>
          <a:lstStyle/>
          <a:p>
            <a:r>
              <a:rPr lang="en-GB" sz="2000" b="1" dirty="0" smtClean="0">
                <a:solidFill>
                  <a:schemeClr val="bg1"/>
                </a:solidFill>
                <a:latin typeface="Century Gothic" panose="020B0502020202020204" pitchFamily="34" charset="0"/>
              </a:rPr>
              <a:t>El </a:t>
            </a:r>
            <a:r>
              <a:rPr lang="en-GB" sz="2000" b="1" dirty="0" err="1" smtClean="0">
                <a:solidFill>
                  <a:schemeClr val="bg1"/>
                </a:solidFill>
                <a:latin typeface="Century Gothic" panose="020B0502020202020204" pitchFamily="34" charset="0"/>
              </a:rPr>
              <a:t>edificio</a:t>
            </a:r>
            <a:r>
              <a:rPr lang="en-GB" sz="2000" b="1" dirty="0" smtClean="0">
                <a:solidFill>
                  <a:schemeClr val="bg1"/>
                </a:solidFill>
                <a:latin typeface="Century Gothic" panose="020B0502020202020204" pitchFamily="34" charset="0"/>
              </a:rPr>
              <a:t> es grande.</a:t>
            </a:r>
            <a:endParaRPr lang="en-GB" sz="2000" b="1" dirty="0">
              <a:solidFill>
                <a:schemeClr val="bg1"/>
              </a:solidFill>
              <a:latin typeface="Century Gothic" panose="020B0502020202020204" pitchFamily="34" charset="0"/>
            </a:endParaRPr>
          </a:p>
        </p:txBody>
      </p:sp>
      <p:sp>
        <p:nvSpPr>
          <p:cNvPr id="16" name="TextBox 15"/>
          <p:cNvSpPr txBox="1"/>
          <p:nvPr/>
        </p:nvSpPr>
        <p:spPr>
          <a:xfrm>
            <a:off x="3672342" y="5908404"/>
            <a:ext cx="2994014" cy="400110"/>
          </a:xfrm>
          <a:prstGeom prst="rect">
            <a:avLst/>
          </a:prstGeom>
          <a:solidFill>
            <a:schemeClr val="accent2"/>
          </a:solidFill>
        </p:spPr>
        <p:txBody>
          <a:bodyPr wrap="square" rtlCol="0">
            <a:spAutoFit/>
          </a:bodyPr>
          <a:lstStyle/>
          <a:p>
            <a:r>
              <a:rPr lang="en-GB" sz="2000" b="1" dirty="0" smtClean="0">
                <a:solidFill>
                  <a:schemeClr val="bg1"/>
                </a:solidFill>
                <a:latin typeface="Century Gothic" panose="020B0502020202020204" pitchFamily="34" charset="0"/>
              </a:rPr>
              <a:t>La vista es</a:t>
            </a:r>
            <a:r>
              <a:rPr lang="en-GB" sz="2000" b="1" dirty="0">
                <a:solidFill>
                  <a:schemeClr val="bg1"/>
                </a:solidFill>
                <a:latin typeface="Century Gothic" panose="020B0502020202020204" pitchFamily="34" charset="0"/>
              </a:rPr>
              <a:t> </a:t>
            </a:r>
            <a:r>
              <a:rPr lang="en-GB" sz="2000" b="1" dirty="0" err="1" smtClean="0">
                <a:solidFill>
                  <a:schemeClr val="bg1"/>
                </a:solidFill>
                <a:latin typeface="Century Gothic" panose="020B0502020202020204" pitchFamily="34" charset="0"/>
              </a:rPr>
              <a:t>interesante</a:t>
            </a:r>
            <a:r>
              <a:rPr lang="en-GB" sz="2000" b="1" dirty="0" smtClean="0">
                <a:solidFill>
                  <a:schemeClr val="bg1"/>
                </a:solidFill>
                <a:latin typeface="Century Gothic" panose="020B0502020202020204" pitchFamily="34" charset="0"/>
              </a:rPr>
              <a:t>.</a:t>
            </a:r>
            <a:endParaRPr lang="en-GB" sz="2000" b="1" dirty="0">
              <a:solidFill>
                <a:schemeClr val="bg1"/>
              </a:solidFill>
              <a:latin typeface="Century Gothic" panose="020B0502020202020204" pitchFamily="34" charset="0"/>
            </a:endParaRPr>
          </a:p>
        </p:txBody>
      </p:sp>
      <p:sp>
        <p:nvSpPr>
          <p:cNvPr id="17" name="Rectangle 16"/>
          <p:cNvSpPr/>
          <p:nvPr/>
        </p:nvSpPr>
        <p:spPr>
          <a:xfrm>
            <a:off x="10253009" y="5262699"/>
            <a:ext cx="1265090"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big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18" name="TextBox 17"/>
          <p:cNvSpPr txBox="1"/>
          <p:nvPr/>
        </p:nvSpPr>
        <p:spPr>
          <a:xfrm>
            <a:off x="9669762" y="5908404"/>
            <a:ext cx="2431584" cy="400110"/>
          </a:xfrm>
          <a:prstGeom prst="rect">
            <a:avLst/>
          </a:prstGeom>
          <a:solidFill>
            <a:schemeClr val="accent2"/>
          </a:solidFill>
        </p:spPr>
        <p:txBody>
          <a:bodyPr wrap="square" rtlCol="0">
            <a:spAutoFit/>
          </a:bodyPr>
          <a:lstStyle/>
          <a:p>
            <a:r>
              <a:rPr lang="en-GB" sz="2000" b="1" dirty="0" smtClean="0">
                <a:solidFill>
                  <a:schemeClr val="bg1"/>
                </a:solidFill>
                <a:latin typeface="Century Gothic" panose="020B0502020202020204" pitchFamily="34" charset="0"/>
              </a:rPr>
              <a:t>La isla es</a:t>
            </a:r>
            <a:r>
              <a:rPr lang="en-GB" sz="2000" b="1" dirty="0">
                <a:solidFill>
                  <a:schemeClr val="bg1"/>
                </a:solidFill>
                <a:latin typeface="Century Gothic" panose="020B0502020202020204" pitchFamily="34" charset="0"/>
              </a:rPr>
              <a:t> </a:t>
            </a:r>
            <a:r>
              <a:rPr lang="en-GB" sz="2000" b="1" dirty="0" smtClean="0">
                <a:solidFill>
                  <a:schemeClr val="bg1"/>
                </a:solidFill>
                <a:latin typeface="Century Gothic" panose="020B0502020202020204" pitchFamily="34" charset="0"/>
              </a:rPr>
              <a:t>grande.</a:t>
            </a:r>
            <a:endParaRPr lang="en-GB" sz="2000" b="1" dirty="0">
              <a:solidFill>
                <a:schemeClr val="bg1"/>
              </a:solidFill>
              <a:latin typeface="Century Gothic" panose="020B0502020202020204" pitchFamily="34" charset="0"/>
            </a:endParaRPr>
          </a:p>
        </p:txBody>
      </p:sp>
      <p:sp>
        <p:nvSpPr>
          <p:cNvPr id="19" name="Rectangle 18"/>
          <p:cNvSpPr/>
          <p:nvPr/>
        </p:nvSpPr>
        <p:spPr>
          <a:xfrm>
            <a:off x="1703689" y="2522749"/>
            <a:ext cx="3635932"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interesting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0" name="TextBox 19"/>
          <p:cNvSpPr txBox="1"/>
          <p:nvPr/>
        </p:nvSpPr>
        <p:spPr>
          <a:xfrm>
            <a:off x="2156104" y="3181532"/>
            <a:ext cx="3188418" cy="400110"/>
          </a:xfrm>
          <a:prstGeom prst="rect">
            <a:avLst/>
          </a:prstGeom>
          <a:solidFill>
            <a:schemeClr val="accent2"/>
          </a:solidFill>
        </p:spPr>
        <p:txBody>
          <a:bodyPr wrap="square" rtlCol="0">
            <a:spAutoFit/>
          </a:bodyPr>
          <a:lstStyle/>
          <a:p>
            <a:r>
              <a:rPr lang="en-GB" sz="2000" b="1" dirty="0" smtClean="0">
                <a:solidFill>
                  <a:schemeClr val="bg1"/>
                </a:solidFill>
                <a:latin typeface="Century Gothic" panose="020B0502020202020204" pitchFamily="34" charset="0"/>
              </a:rPr>
              <a:t>El </a:t>
            </a:r>
            <a:r>
              <a:rPr lang="en-GB" sz="2000" b="1" dirty="0" err="1" smtClean="0">
                <a:solidFill>
                  <a:schemeClr val="bg1"/>
                </a:solidFill>
                <a:latin typeface="Century Gothic" panose="020B0502020202020204" pitchFamily="34" charset="0"/>
              </a:rPr>
              <a:t>trabajo</a:t>
            </a:r>
            <a:r>
              <a:rPr lang="en-GB" sz="2000" b="1" dirty="0" smtClean="0">
                <a:solidFill>
                  <a:schemeClr val="bg1"/>
                </a:solidFill>
                <a:latin typeface="Century Gothic" panose="020B0502020202020204" pitchFamily="34" charset="0"/>
              </a:rPr>
              <a:t> es</a:t>
            </a:r>
            <a:r>
              <a:rPr lang="en-GB" sz="2000" b="1" dirty="0">
                <a:solidFill>
                  <a:schemeClr val="bg1"/>
                </a:solidFill>
                <a:latin typeface="Century Gothic" panose="020B0502020202020204" pitchFamily="34" charset="0"/>
              </a:rPr>
              <a:t> </a:t>
            </a:r>
            <a:r>
              <a:rPr lang="en-GB" sz="2000" b="1" dirty="0" err="1" smtClean="0">
                <a:solidFill>
                  <a:schemeClr val="bg1"/>
                </a:solidFill>
                <a:latin typeface="Century Gothic" panose="020B0502020202020204" pitchFamily="34" charset="0"/>
              </a:rPr>
              <a:t>interesante</a:t>
            </a:r>
            <a:r>
              <a:rPr lang="en-GB" sz="2000" b="1" dirty="0" smtClean="0">
                <a:solidFill>
                  <a:schemeClr val="bg1"/>
                </a:solidFill>
                <a:latin typeface="Century Gothic" panose="020B0502020202020204" pitchFamily="34" charset="0"/>
              </a:rPr>
              <a:t>.</a:t>
            </a:r>
            <a:endParaRPr lang="en-GB" sz="2000" b="1" dirty="0">
              <a:solidFill>
                <a:schemeClr val="bg1"/>
              </a:solidFill>
              <a:latin typeface="Century Gothic" panose="020B0502020202020204" pitchFamily="34" charset="0"/>
            </a:endParaRPr>
          </a:p>
        </p:txBody>
      </p:sp>
      <p:sp>
        <p:nvSpPr>
          <p:cNvPr id="21" name="Rectangle 20"/>
          <p:cNvSpPr/>
          <p:nvPr/>
        </p:nvSpPr>
        <p:spPr>
          <a:xfrm>
            <a:off x="10392008" y="2451591"/>
            <a:ext cx="1265090"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big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2" name="TextBox 21"/>
          <p:cNvSpPr txBox="1"/>
          <p:nvPr/>
        </p:nvSpPr>
        <p:spPr>
          <a:xfrm>
            <a:off x="9420566" y="3181532"/>
            <a:ext cx="2716847" cy="400110"/>
          </a:xfrm>
          <a:prstGeom prst="rect">
            <a:avLst/>
          </a:prstGeom>
          <a:solidFill>
            <a:schemeClr val="accent2"/>
          </a:solidFill>
        </p:spPr>
        <p:txBody>
          <a:bodyPr wrap="square" rtlCol="0">
            <a:spAutoFit/>
          </a:bodyPr>
          <a:lstStyle/>
          <a:p>
            <a:r>
              <a:rPr lang="en-GB" sz="2000" b="1" dirty="0" smtClean="0">
                <a:solidFill>
                  <a:schemeClr val="bg1"/>
                </a:solidFill>
                <a:latin typeface="Century Gothic" panose="020B0502020202020204" pitchFamily="34" charset="0"/>
              </a:rPr>
              <a:t>El equipo es</a:t>
            </a:r>
            <a:r>
              <a:rPr lang="en-GB" sz="2000" b="1" dirty="0">
                <a:solidFill>
                  <a:schemeClr val="bg1"/>
                </a:solidFill>
                <a:latin typeface="Century Gothic" panose="020B0502020202020204" pitchFamily="34" charset="0"/>
              </a:rPr>
              <a:t> </a:t>
            </a:r>
            <a:r>
              <a:rPr lang="en-GB" sz="2000" b="1" dirty="0" smtClean="0">
                <a:solidFill>
                  <a:schemeClr val="bg1"/>
                </a:solidFill>
                <a:latin typeface="Century Gothic" panose="020B0502020202020204" pitchFamily="34" charset="0"/>
              </a:rPr>
              <a:t>grande.</a:t>
            </a:r>
            <a:endParaRPr lang="en-GB" sz="2000" b="1" dirty="0">
              <a:solidFill>
                <a:schemeClr val="bg1"/>
              </a:solidFill>
              <a:latin typeface="Century Gothic" panose="020B0502020202020204" pitchFamily="34" charset="0"/>
            </a:endParaRPr>
          </a:p>
        </p:txBody>
      </p:sp>
      <p:sp>
        <p:nvSpPr>
          <p:cNvPr id="23" name="Rectangle 22"/>
          <p:cNvSpPr/>
          <p:nvPr/>
        </p:nvSpPr>
        <p:spPr>
          <a:xfrm>
            <a:off x="6476206" y="5262699"/>
            <a:ext cx="3635932"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interesting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4" name="TextBox 23"/>
          <p:cNvSpPr txBox="1"/>
          <p:nvPr/>
        </p:nvSpPr>
        <p:spPr>
          <a:xfrm>
            <a:off x="6666356" y="5908404"/>
            <a:ext cx="3521062" cy="400110"/>
          </a:xfrm>
          <a:prstGeom prst="rect">
            <a:avLst/>
          </a:prstGeom>
          <a:solidFill>
            <a:schemeClr val="accent2"/>
          </a:solidFill>
        </p:spPr>
        <p:txBody>
          <a:bodyPr wrap="square" rtlCol="0">
            <a:spAutoFit/>
          </a:bodyPr>
          <a:lstStyle/>
          <a:p>
            <a:r>
              <a:rPr lang="en-GB" sz="2000" b="1" dirty="0" smtClean="0">
                <a:solidFill>
                  <a:schemeClr val="bg1"/>
                </a:solidFill>
                <a:latin typeface="Century Gothic" panose="020B0502020202020204" pitchFamily="34" charset="0"/>
              </a:rPr>
              <a:t>La película es</a:t>
            </a:r>
            <a:r>
              <a:rPr lang="en-GB" sz="2000" b="1" dirty="0">
                <a:solidFill>
                  <a:schemeClr val="bg1"/>
                </a:solidFill>
                <a:latin typeface="Century Gothic" panose="020B0502020202020204" pitchFamily="34" charset="0"/>
              </a:rPr>
              <a:t> </a:t>
            </a:r>
            <a:r>
              <a:rPr lang="en-GB" sz="2000" b="1" dirty="0" err="1" smtClean="0">
                <a:solidFill>
                  <a:schemeClr val="bg1"/>
                </a:solidFill>
                <a:latin typeface="Century Gothic" panose="020B0502020202020204" pitchFamily="34" charset="0"/>
              </a:rPr>
              <a:t>interesante</a:t>
            </a:r>
            <a:r>
              <a:rPr lang="en-GB" sz="2000" b="1" dirty="0" smtClean="0">
                <a:solidFill>
                  <a:schemeClr val="bg1"/>
                </a:solidFill>
                <a:latin typeface="Century Gothic" panose="020B0502020202020204" pitchFamily="34" charset="0"/>
              </a:rPr>
              <a:t>.</a:t>
            </a:r>
            <a:endParaRPr lang="en-GB" sz="2000" b="1" dirty="0">
              <a:solidFill>
                <a:schemeClr val="bg1"/>
              </a:solidFill>
              <a:latin typeface="Century Gothic" panose="020B0502020202020204" pitchFamily="34" charset="0"/>
            </a:endParaRPr>
          </a:p>
        </p:txBody>
      </p:sp>
      <p:sp>
        <p:nvSpPr>
          <p:cNvPr id="26" name="Rectangle 25"/>
          <p:cNvSpPr/>
          <p:nvPr/>
        </p:nvSpPr>
        <p:spPr>
          <a:xfrm>
            <a:off x="4520700" y="2534713"/>
            <a:ext cx="3635932"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interesting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5" name="TextBox 24"/>
          <p:cNvSpPr txBox="1"/>
          <p:nvPr/>
        </p:nvSpPr>
        <p:spPr>
          <a:xfrm>
            <a:off x="4730743" y="3189657"/>
            <a:ext cx="3277614" cy="400110"/>
          </a:xfrm>
          <a:prstGeom prst="rect">
            <a:avLst/>
          </a:prstGeom>
          <a:solidFill>
            <a:schemeClr val="accent2"/>
          </a:solidFill>
        </p:spPr>
        <p:txBody>
          <a:bodyPr wrap="square" rtlCol="0">
            <a:spAutoFit/>
          </a:bodyPr>
          <a:lstStyle/>
          <a:p>
            <a:r>
              <a:rPr lang="en-GB" sz="2000" b="1" dirty="0" smtClean="0">
                <a:solidFill>
                  <a:schemeClr val="bg1"/>
                </a:solidFill>
                <a:latin typeface="Century Gothic" panose="020B0502020202020204" pitchFamily="34" charset="0"/>
              </a:rPr>
              <a:t>El pueblo es</a:t>
            </a:r>
            <a:r>
              <a:rPr lang="en-GB" sz="2000" b="1" dirty="0">
                <a:solidFill>
                  <a:schemeClr val="bg1"/>
                </a:solidFill>
                <a:latin typeface="Century Gothic" panose="020B0502020202020204" pitchFamily="34" charset="0"/>
              </a:rPr>
              <a:t> </a:t>
            </a:r>
            <a:r>
              <a:rPr lang="en-GB" sz="2000" b="1" dirty="0" err="1" smtClean="0">
                <a:solidFill>
                  <a:schemeClr val="bg1"/>
                </a:solidFill>
                <a:latin typeface="Century Gothic" panose="020B0502020202020204" pitchFamily="34" charset="0"/>
              </a:rPr>
              <a:t>interesante</a:t>
            </a:r>
            <a:r>
              <a:rPr lang="en-GB" sz="2000" b="1" dirty="0" smtClean="0">
                <a:solidFill>
                  <a:schemeClr val="bg1"/>
                </a:solidFill>
                <a:latin typeface="Century Gothic" panose="020B0502020202020204" pitchFamily="34" charset="0"/>
              </a:rPr>
              <a:t>.</a:t>
            </a:r>
            <a:endParaRPr lang="en-GB" sz="2000" b="1" dirty="0">
              <a:solidFill>
                <a:schemeClr val="bg1"/>
              </a:solidFill>
              <a:latin typeface="Century Gothic" panose="020B0502020202020204" pitchFamily="34" charset="0"/>
            </a:endParaRPr>
          </a:p>
        </p:txBody>
      </p:sp>
      <p:sp>
        <p:nvSpPr>
          <p:cNvPr id="27" name="Rectangle 26"/>
          <p:cNvSpPr/>
          <p:nvPr/>
        </p:nvSpPr>
        <p:spPr>
          <a:xfrm>
            <a:off x="1162925" y="5195258"/>
            <a:ext cx="1265090"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big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8" name="TextBox 27"/>
          <p:cNvSpPr txBox="1"/>
          <p:nvPr/>
        </p:nvSpPr>
        <p:spPr>
          <a:xfrm>
            <a:off x="374045" y="5918533"/>
            <a:ext cx="2976814" cy="400110"/>
          </a:xfrm>
          <a:prstGeom prst="rect">
            <a:avLst/>
          </a:prstGeom>
          <a:solidFill>
            <a:schemeClr val="accent2"/>
          </a:solidFill>
        </p:spPr>
        <p:txBody>
          <a:bodyPr wrap="square" rtlCol="0">
            <a:spAutoFit/>
          </a:bodyPr>
          <a:lstStyle/>
          <a:p>
            <a:r>
              <a:rPr lang="en-GB" sz="2000" b="1" dirty="0" smtClean="0">
                <a:solidFill>
                  <a:schemeClr val="bg1"/>
                </a:solidFill>
                <a:latin typeface="Century Gothic" panose="020B0502020202020204" pitchFamily="34" charset="0"/>
              </a:rPr>
              <a:t>La familia es</a:t>
            </a:r>
            <a:r>
              <a:rPr lang="en-GB" sz="2000" b="1" dirty="0">
                <a:solidFill>
                  <a:schemeClr val="bg1"/>
                </a:solidFill>
                <a:latin typeface="Century Gothic" panose="020B0502020202020204" pitchFamily="34" charset="0"/>
              </a:rPr>
              <a:t> </a:t>
            </a:r>
            <a:r>
              <a:rPr lang="en-GB" sz="2000" b="1" dirty="0" smtClean="0">
                <a:solidFill>
                  <a:schemeClr val="bg1"/>
                </a:solidFill>
                <a:latin typeface="Century Gothic" panose="020B0502020202020204" pitchFamily="34" charset="0"/>
              </a:rPr>
              <a:t>grande.</a:t>
            </a:r>
            <a:endParaRPr lang="en-GB" sz="2000" b="1" dirty="0">
              <a:solidFill>
                <a:schemeClr val="bg1"/>
              </a:solidFill>
              <a:latin typeface="Century Gothic" panose="020B0502020202020204" pitchFamily="34" charset="0"/>
            </a:endParaRPr>
          </a:p>
        </p:txBody>
      </p:sp>
      <p:sp>
        <p:nvSpPr>
          <p:cNvPr id="29" name="Rectangle 28"/>
          <p:cNvSpPr/>
          <p:nvPr/>
        </p:nvSpPr>
        <p:spPr>
          <a:xfrm>
            <a:off x="369335" y="2534713"/>
            <a:ext cx="1265090" cy="923330"/>
          </a:xfrm>
          <a:prstGeom prst="rect">
            <a:avLst/>
          </a:prstGeom>
          <a:solidFill>
            <a:schemeClr val="accent5">
              <a:lumMod val="75000"/>
            </a:schemeClr>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big</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1" name="TextBox 30"/>
          <p:cNvSpPr txBox="1"/>
          <p:nvPr/>
        </p:nvSpPr>
        <p:spPr>
          <a:xfrm>
            <a:off x="111118" y="3190518"/>
            <a:ext cx="2648399" cy="400110"/>
          </a:xfrm>
          <a:prstGeom prst="rect">
            <a:avLst/>
          </a:prstGeom>
          <a:solidFill>
            <a:schemeClr val="accent2"/>
          </a:solidFill>
        </p:spPr>
        <p:txBody>
          <a:bodyPr wrap="square" rtlCol="0">
            <a:spAutoFit/>
          </a:bodyPr>
          <a:lstStyle/>
          <a:p>
            <a:r>
              <a:rPr lang="en-GB" sz="2000" b="1" dirty="0" smtClean="0">
                <a:solidFill>
                  <a:schemeClr val="bg1"/>
                </a:solidFill>
                <a:latin typeface="Century Gothic" panose="020B0502020202020204" pitchFamily="34" charset="0"/>
              </a:rPr>
              <a:t>El </a:t>
            </a:r>
            <a:r>
              <a:rPr lang="en-GB" sz="2000" b="1" dirty="0" err="1" smtClean="0">
                <a:solidFill>
                  <a:schemeClr val="bg1"/>
                </a:solidFill>
                <a:latin typeface="Century Gothic" panose="020B0502020202020204" pitchFamily="34" charset="0"/>
              </a:rPr>
              <a:t>plato</a:t>
            </a:r>
            <a:r>
              <a:rPr lang="en-GB" sz="2000" b="1" dirty="0" smtClean="0">
                <a:solidFill>
                  <a:schemeClr val="bg1"/>
                </a:solidFill>
                <a:latin typeface="Century Gothic" panose="020B0502020202020204" pitchFamily="34" charset="0"/>
              </a:rPr>
              <a:t> es grande.</a:t>
            </a:r>
            <a:endParaRPr lang="en-GB" sz="2000" b="1" dirty="0">
              <a:solidFill>
                <a:schemeClr val="bg1"/>
              </a:solidFill>
              <a:latin typeface="Century Gothic" panose="020B0502020202020204" pitchFamily="34" charset="0"/>
            </a:endParaRPr>
          </a:p>
        </p:txBody>
      </p:sp>
      <p:sp>
        <p:nvSpPr>
          <p:cNvPr id="2" name="Title 1"/>
          <p:cNvSpPr>
            <a:spLocks noGrp="1"/>
          </p:cNvSpPr>
          <p:nvPr>
            <p:ph type="title"/>
          </p:nvPr>
        </p:nvSpPr>
        <p:spPr>
          <a:xfrm>
            <a:off x="0" y="47554"/>
            <a:ext cx="12191999" cy="1325563"/>
          </a:xfrm>
        </p:spPr>
        <p:txBody>
          <a:bodyPr>
            <a:normAutofit/>
          </a:bodyPr>
          <a:lstStyle/>
          <a:p>
            <a:r>
              <a:rPr lang="en-GB" sz="3200" b="1" dirty="0" err="1" smtClean="0">
                <a:solidFill>
                  <a:schemeClr val="bg1"/>
                </a:solidFill>
                <a:latin typeface="Century Gothic" panose="020B0502020202020204" pitchFamily="34" charset="0"/>
              </a:rPr>
              <a:t>Vocabulario</a:t>
            </a:r>
            <a:r>
              <a:rPr lang="en-GB" sz="3200" b="1" dirty="0" smtClean="0">
                <a:solidFill>
                  <a:schemeClr val="bg1"/>
                </a:solidFill>
                <a:latin typeface="Century Gothic" panose="020B0502020202020204" pitchFamily="34" charset="0"/>
              </a:rPr>
              <a:t> </a:t>
            </a:r>
            <a:endParaRPr lang="en-GB"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609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2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2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2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28"/>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29"/>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7" grpId="0" animBg="1"/>
      <p:bldP spid="37" grpId="1" animBg="1"/>
      <p:bldP spid="4" grpId="0" animBg="1"/>
      <p:bldP spid="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5" grpId="0" animBg="1"/>
      <p:bldP spid="25" grpId="1" animBg="1"/>
      <p:bldP spid="27" grpId="0" animBg="1"/>
      <p:bldP spid="27" grpId="1" animBg="1"/>
      <p:bldP spid="28" grpId="0" animBg="1"/>
      <p:bldP spid="28" grpId="1" animBg="1"/>
      <p:bldP spid="29" grpId="0" animBg="1"/>
      <p:bldP spid="29" grpId="1" animBg="1"/>
      <p:bldP spid="31" grpId="0" animBg="1"/>
      <p:bldP spid="3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8" y="338225"/>
            <a:ext cx="5463948" cy="707849"/>
          </a:xfrm>
        </p:spPr>
        <p:txBody>
          <a:bodyPr>
            <a:normAutofit/>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5" name="TextBox 4"/>
          <p:cNvSpPr txBox="1"/>
          <p:nvPr/>
        </p:nvSpPr>
        <p:spPr>
          <a:xfrm>
            <a:off x="602453" y="5489753"/>
            <a:ext cx="2148984" cy="769441"/>
          </a:xfrm>
          <a:prstGeom prst="rect">
            <a:avLst/>
          </a:prstGeom>
          <a:noFill/>
        </p:spPr>
        <p:txBody>
          <a:bodyPr wrap="square" rtlCol="0">
            <a:spAutoFit/>
          </a:bodyPr>
          <a:lstStyle/>
          <a:p>
            <a:pPr algn="ctr"/>
            <a:r>
              <a:rPr lang="en-GB" sz="4400" dirty="0">
                <a:solidFill>
                  <a:schemeClr val="bg1"/>
                </a:solidFill>
              </a:rPr>
              <a:t>der</a:t>
            </a:r>
          </a:p>
        </p:txBody>
      </p:sp>
      <p:sp>
        <p:nvSpPr>
          <p:cNvPr id="46" name="TextBox 45"/>
          <p:cNvSpPr txBox="1"/>
          <p:nvPr/>
        </p:nvSpPr>
        <p:spPr>
          <a:xfrm>
            <a:off x="257687" y="1848769"/>
            <a:ext cx="418454" cy="400110"/>
          </a:xfrm>
          <a:prstGeom prst="rect">
            <a:avLst/>
          </a:prstGeom>
          <a:noFill/>
        </p:spPr>
        <p:txBody>
          <a:bodyPr wrap="square" rtlCol="0">
            <a:spAutoFit/>
          </a:bodyPr>
          <a:lstStyle/>
          <a:p>
            <a:r>
              <a:rPr lang="en-GB" sz="2000" b="1" dirty="0">
                <a:solidFill>
                  <a:srgbClr val="000066"/>
                </a:solidFill>
                <a:latin typeface="Century Gothic" panose="020B0502020202020204" pitchFamily="34" charset="0"/>
              </a:rPr>
              <a:t>1.</a:t>
            </a:r>
          </a:p>
        </p:txBody>
      </p:sp>
      <p:sp>
        <p:nvSpPr>
          <p:cNvPr id="47" name="TextBox 46"/>
          <p:cNvSpPr txBox="1"/>
          <p:nvPr/>
        </p:nvSpPr>
        <p:spPr>
          <a:xfrm>
            <a:off x="250470" y="3310628"/>
            <a:ext cx="418454" cy="400110"/>
          </a:xfrm>
          <a:prstGeom prst="rect">
            <a:avLst/>
          </a:prstGeom>
          <a:noFill/>
        </p:spPr>
        <p:txBody>
          <a:bodyPr wrap="square" rtlCol="0">
            <a:spAutoFit/>
          </a:bodyPr>
          <a:lstStyle/>
          <a:p>
            <a:r>
              <a:rPr lang="en-GB" sz="2000" b="1" dirty="0">
                <a:solidFill>
                  <a:srgbClr val="000066"/>
                </a:solidFill>
                <a:latin typeface="Century Gothic" panose="020B0502020202020204" pitchFamily="34" charset="0"/>
              </a:rPr>
              <a:t>2.</a:t>
            </a:r>
          </a:p>
        </p:txBody>
      </p:sp>
      <p:sp>
        <p:nvSpPr>
          <p:cNvPr id="7" name="TextBox 6"/>
          <p:cNvSpPr txBox="1"/>
          <p:nvPr/>
        </p:nvSpPr>
        <p:spPr>
          <a:xfrm>
            <a:off x="895804" y="2191656"/>
            <a:ext cx="845911" cy="523220"/>
          </a:xfrm>
          <a:prstGeom prst="rect">
            <a:avLst/>
          </a:prstGeom>
          <a:noFill/>
        </p:spPr>
        <p:txBody>
          <a:bodyPr wrap="square" rtlCol="0">
            <a:spAutoFit/>
          </a:bodyPr>
          <a:lstStyle/>
          <a:p>
            <a:pPr algn="ctr"/>
            <a:r>
              <a:rPr lang="en-GB" sz="2800" dirty="0" smtClean="0">
                <a:solidFill>
                  <a:srgbClr val="000066"/>
                </a:solidFill>
              </a:rPr>
              <a:t>los</a:t>
            </a:r>
            <a:endParaRPr lang="en-GB" dirty="0">
              <a:solidFill>
                <a:srgbClr val="000066"/>
              </a:solidFill>
            </a:endParaRPr>
          </a:p>
        </p:txBody>
      </p:sp>
      <p:sp>
        <p:nvSpPr>
          <p:cNvPr id="48" name="TextBox 47"/>
          <p:cNvSpPr txBox="1"/>
          <p:nvPr/>
        </p:nvSpPr>
        <p:spPr>
          <a:xfrm>
            <a:off x="2281737" y="2205442"/>
            <a:ext cx="845911" cy="523220"/>
          </a:xfrm>
          <a:prstGeom prst="rect">
            <a:avLst/>
          </a:prstGeom>
          <a:noFill/>
        </p:spPr>
        <p:txBody>
          <a:bodyPr wrap="square" rtlCol="0">
            <a:spAutoFit/>
          </a:bodyPr>
          <a:lstStyle/>
          <a:p>
            <a:pPr algn="ctr"/>
            <a:r>
              <a:rPr lang="en-GB" sz="2800" dirty="0" smtClean="0">
                <a:solidFill>
                  <a:srgbClr val="000066"/>
                </a:solidFill>
              </a:rPr>
              <a:t>los</a:t>
            </a:r>
            <a:endParaRPr lang="en-GB" dirty="0">
              <a:solidFill>
                <a:srgbClr val="000066"/>
              </a:solidFill>
            </a:endParaRPr>
          </a:p>
        </p:txBody>
      </p:sp>
      <p:sp>
        <p:nvSpPr>
          <p:cNvPr id="49" name="TextBox 48"/>
          <p:cNvSpPr txBox="1"/>
          <p:nvPr/>
        </p:nvSpPr>
        <p:spPr>
          <a:xfrm>
            <a:off x="3700108" y="2201601"/>
            <a:ext cx="845911" cy="523220"/>
          </a:xfrm>
          <a:prstGeom prst="rect">
            <a:avLst/>
          </a:prstGeom>
          <a:noFill/>
        </p:spPr>
        <p:txBody>
          <a:bodyPr wrap="square" rtlCol="0">
            <a:spAutoFit/>
          </a:bodyPr>
          <a:lstStyle/>
          <a:p>
            <a:pPr algn="ctr"/>
            <a:r>
              <a:rPr lang="en-GB" sz="2800" dirty="0" smtClean="0">
                <a:solidFill>
                  <a:srgbClr val="000066"/>
                </a:solidFill>
              </a:rPr>
              <a:t>las</a:t>
            </a:r>
            <a:endParaRPr lang="en-GB" dirty="0">
              <a:solidFill>
                <a:srgbClr val="000066"/>
              </a:solidFill>
            </a:endParaRPr>
          </a:p>
        </p:txBody>
      </p:sp>
      <p:sp>
        <p:nvSpPr>
          <p:cNvPr id="50" name="Oval 49"/>
          <p:cNvSpPr/>
          <p:nvPr/>
        </p:nvSpPr>
        <p:spPr>
          <a:xfrm>
            <a:off x="1919289" y="2788243"/>
            <a:ext cx="1720168" cy="126889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839302" y="3867669"/>
            <a:ext cx="845911" cy="523220"/>
          </a:xfrm>
          <a:prstGeom prst="rect">
            <a:avLst/>
          </a:prstGeom>
          <a:noFill/>
        </p:spPr>
        <p:txBody>
          <a:bodyPr wrap="square" rtlCol="0">
            <a:spAutoFit/>
          </a:bodyPr>
          <a:lstStyle/>
          <a:p>
            <a:pPr algn="ctr"/>
            <a:r>
              <a:rPr lang="en-GB" sz="2800" dirty="0" smtClean="0">
                <a:solidFill>
                  <a:srgbClr val="000066"/>
                </a:solidFill>
              </a:rPr>
              <a:t>los</a:t>
            </a:r>
            <a:endParaRPr lang="en-GB" dirty="0">
              <a:solidFill>
                <a:srgbClr val="000066"/>
              </a:solidFill>
            </a:endParaRPr>
          </a:p>
        </p:txBody>
      </p:sp>
      <p:sp>
        <p:nvSpPr>
          <p:cNvPr id="52" name="TextBox 51"/>
          <p:cNvSpPr txBox="1"/>
          <p:nvPr/>
        </p:nvSpPr>
        <p:spPr>
          <a:xfrm>
            <a:off x="3847510" y="3860768"/>
            <a:ext cx="845911" cy="523220"/>
          </a:xfrm>
          <a:prstGeom prst="rect">
            <a:avLst/>
          </a:prstGeom>
          <a:noFill/>
        </p:spPr>
        <p:txBody>
          <a:bodyPr wrap="square" rtlCol="0">
            <a:spAutoFit/>
          </a:bodyPr>
          <a:lstStyle/>
          <a:p>
            <a:pPr algn="ctr"/>
            <a:r>
              <a:rPr lang="en-GB" sz="2800" dirty="0" smtClean="0">
                <a:solidFill>
                  <a:srgbClr val="000066"/>
                </a:solidFill>
              </a:rPr>
              <a:t>los</a:t>
            </a:r>
            <a:endParaRPr lang="en-GB" dirty="0">
              <a:solidFill>
                <a:srgbClr val="000066"/>
              </a:solidFill>
            </a:endParaRPr>
          </a:p>
        </p:txBody>
      </p:sp>
      <p:sp>
        <p:nvSpPr>
          <p:cNvPr id="53" name="TextBox 52"/>
          <p:cNvSpPr txBox="1"/>
          <p:nvPr/>
        </p:nvSpPr>
        <p:spPr>
          <a:xfrm>
            <a:off x="2276885" y="3884039"/>
            <a:ext cx="845911" cy="523220"/>
          </a:xfrm>
          <a:prstGeom prst="rect">
            <a:avLst/>
          </a:prstGeom>
          <a:noFill/>
        </p:spPr>
        <p:txBody>
          <a:bodyPr wrap="square" rtlCol="0">
            <a:spAutoFit/>
          </a:bodyPr>
          <a:lstStyle/>
          <a:p>
            <a:pPr algn="ctr"/>
            <a:r>
              <a:rPr lang="en-GB" sz="2800" dirty="0" smtClean="0">
                <a:solidFill>
                  <a:srgbClr val="000066"/>
                </a:solidFill>
              </a:rPr>
              <a:t>las</a:t>
            </a:r>
            <a:endParaRPr lang="en-GB" dirty="0">
              <a:solidFill>
                <a:srgbClr val="000066"/>
              </a:solidFill>
            </a:endParaRPr>
          </a:p>
        </p:txBody>
      </p:sp>
      <p:sp>
        <p:nvSpPr>
          <p:cNvPr id="54" name="TextBox 53"/>
          <p:cNvSpPr txBox="1"/>
          <p:nvPr/>
        </p:nvSpPr>
        <p:spPr>
          <a:xfrm>
            <a:off x="257687" y="4845245"/>
            <a:ext cx="418454" cy="400110"/>
          </a:xfrm>
          <a:prstGeom prst="rect">
            <a:avLst/>
          </a:prstGeom>
          <a:noFill/>
        </p:spPr>
        <p:txBody>
          <a:bodyPr wrap="square" rtlCol="0">
            <a:spAutoFit/>
          </a:bodyPr>
          <a:lstStyle/>
          <a:p>
            <a:r>
              <a:rPr lang="en-GB" sz="2000" b="1" dirty="0">
                <a:solidFill>
                  <a:srgbClr val="000066"/>
                </a:solidFill>
                <a:latin typeface="Century Gothic" panose="020B0502020202020204" pitchFamily="34" charset="0"/>
              </a:rPr>
              <a:t>3.</a:t>
            </a:r>
          </a:p>
        </p:txBody>
      </p:sp>
      <p:sp>
        <p:nvSpPr>
          <p:cNvPr id="55" name="Oval 54"/>
          <p:cNvSpPr/>
          <p:nvPr/>
        </p:nvSpPr>
        <p:spPr>
          <a:xfrm>
            <a:off x="3686369" y="4662972"/>
            <a:ext cx="1831685" cy="122893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847356" y="5792551"/>
            <a:ext cx="845911" cy="523220"/>
          </a:xfrm>
          <a:prstGeom prst="rect">
            <a:avLst/>
          </a:prstGeom>
          <a:noFill/>
        </p:spPr>
        <p:txBody>
          <a:bodyPr wrap="square" rtlCol="0">
            <a:spAutoFit/>
          </a:bodyPr>
          <a:lstStyle/>
          <a:p>
            <a:pPr algn="ctr"/>
            <a:r>
              <a:rPr lang="en-GB" sz="2800" dirty="0" smtClean="0">
                <a:solidFill>
                  <a:srgbClr val="000066"/>
                </a:solidFill>
              </a:rPr>
              <a:t>las</a:t>
            </a:r>
            <a:endParaRPr lang="en-GB" dirty="0">
              <a:solidFill>
                <a:srgbClr val="000066"/>
              </a:solidFill>
            </a:endParaRPr>
          </a:p>
        </p:txBody>
      </p:sp>
      <p:sp>
        <p:nvSpPr>
          <p:cNvPr id="57" name="TextBox 56"/>
          <p:cNvSpPr txBox="1"/>
          <p:nvPr/>
        </p:nvSpPr>
        <p:spPr>
          <a:xfrm>
            <a:off x="3903157" y="5784423"/>
            <a:ext cx="845911" cy="523220"/>
          </a:xfrm>
          <a:prstGeom prst="rect">
            <a:avLst/>
          </a:prstGeom>
          <a:noFill/>
        </p:spPr>
        <p:txBody>
          <a:bodyPr wrap="square" rtlCol="0">
            <a:spAutoFit/>
          </a:bodyPr>
          <a:lstStyle/>
          <a:p>
            <a:pPr algn="ctr"/>
            <a:r>
              <a:rPr lang="en-GB" sz="2800" dirty="0" smtClean="0">
                <a:solidFill>
                  <a:srgbClr val="000066"/>
                </a:solidFill>
              </a:rPr>
              <a:t>los</a:t>
            </a:r>
            <a:endParaRPr lang="en-GB" dirty="0">
              <a:solidFill>
                <a:srgbClr val="000066"/>
              </a:solidFill>
            </a:endParaRPr>
          </a:p>
        </p:txBody>
      </p:sp>
      <p:sp>
        <p:nvSpPr>
          <p:cNvPr id="58" name="TextBox 57"/>
          <p:cNvSpPr txBox="1"/>
          <p:nvPr/>
        </p:nvSpPr>
        <p:spPr>
          <a:xfrm>
            <a:off x="2284939" y="5808921"/>
            <a:ext cx="845911" cy="523220"/>
          </a:xfrm>
          <a:prstGeom prst="rect">
            <a:avLst/>
          </a:prstGeom>
          <a:noFill/>
        </p:spPr>
        <p:txBody>
          <a:bodyPr wrap="square" rtlCol="0">
            <a:spAutoFit/>
          </a:bodyPr>
          <a:lstStyle/>
          <a:p>
            <a:pPr algn="ctr"/>
            <a:r>
              <a:rPr lang="en-GB" sz="2800" dirty="0" smtClean="0">
                <a:solidFill>
                  <a:srgbClr val="000066"/>
                </a:solidFill>
              </a:rPr>
              <a:t>las</a:t>
            </a:r>
            <a:endParaRPr lang="en-GB" dirty="0">
              <a:solidFill>
                <a:srgbClr val="000066"/>
              </a:solidFill>
            </a:endParaRPr>
          </a:p>
        </p:txBody>
      </p:sp>
      <p:sp>
        <p:nvSpPr>
          <p:cNvPr id="59" name="TextBox 58"/>
          <p:cNvSpPr txBox="1"/>
          <p:nvPr/>
        </p:nvSpPr>
        <p:spPr>
          <a:xfrm>
            <a:off x="6128718" y="1841513"/>
            <a:ext cx="418454" cy="400110"/>
          </a:xfrm>
          <a:prstGeom prst="rect">
            <a:avLst/>
          </a:prstGeom>
          <a:noFill/>
        </p:spPr>
        <p:txBody>
          <a:bodyPr wrap="square" rtlCol="0">
            <a:spAutoFit/>
          </a:bodyPr>
          <a:lstStyle/>
          <a:p>
            <a:r>
              <a:rPr lang="en-GB" sz="2000" b="1" dirty="0">
                <a:solidFill>
                  <a:srgbClr val="000066"/>
                </a:solidFill>
                <a:latin typeface="Century Gothic" panose="020B0502020202020204" pitchFamily="34" charset="0"/>
              </a:rPr>
              <a:t>4.</a:t>
            </a:r>
          </a:p>
        </p:txBody>
      </p:sp>
      <p:sp>
        <p:nvSpPr>
          <p:cNvPr id="60" name="TextBox 59"/>
          <p:cNvSpPr txBox="1"/>
          <p:nvPr/>
        </p:nvSpPr>
        <p:spPr>
          <a:xfrm>
            <a:off x="6121501" y="3303372"/>
            <a:ext cx="418454" cy="400110"/>
          </a:xfrm>
          <a:prstGeom prst="rect">
            <a:avLst/>
          </a:prstGeom>
          <a:noFill/>
        </p:spPr>
        <p:txBody>
          <a:bodyPr wrap="square" rtlCol="0">
            <a:spAutoFit/>
          </a:bodyPr>
          <a:lstStyle/>
          <a:p>
            <a:r>
              <a:rPr lang="en-GB" sz="2000" b="1" dirty="0">
                <a:solidFill>
                  <a:srgbClr val="000066"/>
                </a:solidFill>
                <a:latin typeface="Century Gothic" panose="020B0502020202020204" pitchFamily="34" charset="0"/>
              </a:rPr>
              <a:t>5.</a:t>
            </a:r>
          </a:p>
        </p:txBody>
      </p:sp>
      <p:sp>
        <p:nvSpPr>
          <p:cNvPr id="61" name="TextBox 60"/>
          <p:cNvSpPr txBox="1"/>
          <p:nvPr/>
        </p:nvSpPr>
        <p:spPr>
          <a:xfrm>
            <a:off x="6128718" y="4837989"/>
            <a:ext cx="418454" cy="400110"/>
          </a:xfrm>
          <a:prstGeom prst="rect">
            <a:avLst/>
          </a:prstGeom>
          <a:noFill/>
        </p:spPr>
        <p:txBody>
          <a:bodyPr wrap="square" rtlCol="0">
            <a:spAutoFit/>
          </a:bodyPr>
          <a:lstStyle/>
          <a:p>
            <a:r>
              <a:rPr lang="en-GB" sz="2000" b="1" dirty="0">
                <a:solidFill>
                  <a:srgbClr val="000066"/>
                </a:solidFill>
                <a:latin typeface="Century Gothic" panose="020B0502020202020204" pitchFamily="34" charset="0"/>
              </a:rPr>
              <a:t>6.</a:t>
            </a:r>
          </a:p>
        </p:txBody>
      </p:sp>
      <p:sp>
        <p:nvSpPr>
          <p:cNvPr id="63" name="Oval 62"/>
          <p:cNvSpPr/>
          <p:nvPr/>
        </p:nvSpPr>
        <p:spPr>
          <a:xfrm>
            <a:off x="6861012" y="2706534"/>
            <a:ext cx="1588725" cy="11406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10310283" y="4740549"/>
            <a:ext cx="1497120" cy="111115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7349295" y="5857435"/>
            <a:ext cx="845911" cy="523220"/>
          </a:xfrm>
          <a:prstGeom prst="rect">
            <a:avLst/>
          </a:prstGeom>
          <a:noFill/>
        </p:spPr>
        <p:txBody>
          <a:bodyPr wrap="square" rtlCol="0">
            <a:spAutoFit/>
          </a:bodyPr>
          <a:lstStyle/>
          <a:p>
            <a:pPr algn="ctr"/>
            <a:r>
              <a:rPr lang="en-GB" sz="2800" dirty="0" smtClean="0">
                <a:solidFill>
                  <a:srgbClr val="000066"/>
                </a:solidFill>
              </a:rPr>
              <a:t>las</a:t>
            </a:r>
            <a:endParaRPr lang="en-GB" dirty="0">
              <a:solidFill>
                <a:srgbClr val="000066"/>
              </a:solidFill>
            </a:endParaRPr>
          </a:p>
        </p:txBody>
      </p:sp>
      <p:sp>
        <p:nvSpPr>
          <p:cNvPr id="66" name="TextBox 65"/>
          <p:cNvSpPr txBox="1"/>
          <p:nvPr/>
        </p:nvSpPr>
        <p:spPr>
          <a:xfrm>
            <a:off x="10448203" y="5891906"/>
            <a:ext cx="845911" cy="523220"/>
          </a:xfrm>
          <a:prstGeom prst="rect">
            <a:avLst/>
          </a:prstGeom>
          <a:noFill/>
        </p:spPr>
        <p:txBody>
          <a:bodyPr wrap="square" rtlCol="0">
            <a:spAutoFit/>
          </a:bodyPr>
          <a:lstStyle/>
          <a:p>
            <a:pPr algn="ctr"/>
            <a:r>
              <a:rPr lang="en-GB" sz="2800" dirty="0" smtClean="0">
                <a:solidFill>
                  <a:srgbClr val="000066"/>
                </a:solidFill>
              </a:rPr>
              <a:t>los</a:t>
            </a:r>
            <a:endParaRPr lang="en-GB" dirty="0">
              <a:solidFill>
                <a:srgbClr val="000066"/>
              </a:solidFill>
            </a:endParaRPr>
          </a:p>
        </p:txBody>
      </p:sp>
      <p:sp>
        <p:nvSpPr>
          <p:cNvPr id="67" name="TextBox 66"/>
          <p:cNvSpPr txBox="1"/>
          <p:nvPr/>
        </p:nvSpPr>
        <p:spPr>
          <a:xfrm>
            <a:off x="8946205" y="5874473"/>
            <a:ext cx="845911" cy="523220"/>
          </a:xfrm>
          <a:prstGeom prst="rect">
            <a:avLst/>
          </a:prstGeom>
          <a:noFill/>
        </p:spPr>
        <p:txBody>
          <a:bodyPr wrap="square" rtlCol="0">
            <a:spAutoFit/>
          </a:bodyPr>
          <a:lstStyle/>
          <a:p>
            <a:pPr algn="ctr"/>
            <a:r>
              <a:rPr lang="en-GB" sz="2800" dirty="0" smtClean="0">
                <a:solidFill>
                  <a:srgbClr val="000066"/>
                </a:solidFill>
              </a:rPr>
              <a:t>las</a:t>
            </a:r>
            <a:endParaRPr lang="en-GB" dirty="0">
              <a:solidFill>
                <a:srgbClr val="000066"/>
              </a:solidFill>
            </a:endParaRPr>
          </a:p>
        </p:txBody>
      </p:sp>
      <p:sp>
        <p:nvSpPr>
          <p:cNvPr id="68" name="TextBox 67"/>
          <p:cNvSpPr txBox="1"/>
          <p:nvPr/>
        </p:nvSpPr>
        <p:spPr>
          <a:xfrm>
            <a:off x="7226456" y="3773882"/>
            <a:ext cx="845911" cy="523220"/>
          </a:xfrm>
          <a:prstGeom prst="rect">
            <a:avLst/>
          </a:prstGeom>
          <a:noFill/>
        </p:spPr>
        <p:txBody>
          <a:bodyPr wrap="square" rtlCol="0">
            <a:spAutoFit/>
          </a:bodyPr>
          <a:lstStyle/>
          <a:p>
            <a:pPr algn="ctr"/>
            <a:r>
              <a:rPr lang="en-GB" sz="2800" dirty="0" smtClean="0">
                <a:solidFill>
                  <a:srgbClr val="000066"/>
                </a:solidFill>
              </a:rPr>
              <a:t>las</a:t>
            </a:r>
            <a:endParaRPr lang="en-GB" dirty="0">
              <a:solidFill>
                <a:srgbClr val="000066"/>
              </a:solidFill>
            </a:endParaRPr>
          </a:p>
        </p:txBody>
      </p:sp>
      <p:sp>
        <p:nvSpPr>
          <p:cNvPr id="69" name="TextBox 68"/>
          <p:cNvSpPr txBox="1"/>
          <p:nvPr/>
        </p:nvSpPr>
        <p:spPr>
          <a:xfrm>
            <a:off x="10454168" y="3808353"/>
            <a:ext cx="845911" cy="523220"/>
          </a:xfrm>
          <a:prstGeom prst="rect">
            <a:avLst/>
          </a:prstGeom>
          <a:noFill/>
        </p:spPr>
        <p:txBody>
          <a:bodyPr wrap="square" rtlCol="0">
            <a:spAutoFit/>
          </a:bodyPr>
          <a:lstStyle/>
          <a:p>
            <a:pPr algn="ctr"/>
            <a:r>
              <a:rPr lang="en-GB" sz="2800" dirty="0" smtClean="0">
                <a:solidFill>
                  <a:srgbClr val="000066"/>
                </a:solidFill>
              </a:rPr>
              <a:t>los</a:t>
            </a:r>
            <a:endParaRPr lang="en-GB" dirty="0">
              <a:solidFill>
                <a:srgbClr val="000066"/>
              </a:solidFill>
            </a:endParaRPr>
          </a:p>
        </p:txBody>
      </p:sp>
      <p:sp>
        <p:nvSpPr>
          <p:cNvPr id="70" name="TextBox 69"/>
          <p:cNvSpPr txBox="1"/>
          <p:nvPr/>
        </p:nvSpPr>
        <p:spPr>
          <a:xfrm>
            <a:off x="8879600" y="3790920"/>
            <a:ext cx="845911" cy="523220"/>
          </a:xfrm>
          <a:prstGeom prst="rect">
            <a:avLst/>
          </a:prstGeom>
          <a:noFill/>
        </p:spPr>
        <p:txBody>
          <a:bodyPr wrap="square" rtlCol="0">
            <a:spAutoFit/>
          </a:bodyPr>
          <a:lstStyle/>
          <a:p>
            <a:pPr algn="ctr"/>
            <a:r>
              <a:rPr lang="en-GB" sz="2800" dirty="0" smtClean="0">
                <a:solidFill>
                  <a:srgbClr val="000066"/>
                </a:solidFill>
              </a:rPr>
              <a:t>los</a:t>
            </a:r>
            <a:endParaRPr lang="en-GB" dirty="0">
              <a:solidFill>
                <a:srgbClr val="000066"/>
              </a:solidFill>
            </a:endParaRPr>
          </a:p>
        </p:txBody>
      </p:sp>
      <p:sp>
        <p:nvSpPr>
          <p:cNvPr id="71" name="TextBox 70"/>
          <p:cNvSpPr txBox="1"/>
          <p:nvPr/>
        </p:nvSpPr>
        <p:spPr>
          <a:xfrm>
            <a:off x="7220491" y="2142008"/>
            <a:ext cx="845911" cy="523220"/>
          </a:xfrm>
          <a:prstGeom prst="rect">
            <a:avLst/>
          </a:prstGeom>
          <a:noFill/>
        </p:spPr>
        <p:txBody>
          <a:bodyPr wrap="square" rtlCol="0">
            <a:spAutoFit/>
          </a:bodyPr>
          <a:lstStyle/>
          <a:p>
            <a:pPr algn="ctr"/>
            <a:r>
              <a:rPr lang="en-GB" sz="2800" dirty="0" smtClean="0">
                <a:solidFill>
                  <a:srgbClr val="000066"/>
                </a:solidFill>
              </a:rPr>
              <a:t>los</a:t>
            </a:r>
            <a:endParaRPr lang="en-GB" dirty="0">
              <a:solidFill>
                <a:srgbClr val="000066"/>
              </a:solidFill>
            </a:endParaRPr>
          </a:p>
        </p:txBody>
      </p:sp>
      <p:sp>
        <p:nvSpPr>
          <p:cNvPr id="72" name="TextBox 71"/>
          <p:cNvSpPr txBox="1"/>
          <p:nvPr/>
        </p:nvSpPr>
        <p:spPr>
          <a:xfrm>
            <a:off x="10448203" y="2176479"/>
            <a:ext cx="845911" cy="523220"/>
          </a:xfrm>
          <a:prstGeom prst="rect">
            <a:avLst/>
          </a:prstGeom>
          <a:noFill/>
        </p:spPr>
        <p:txBody>
          <a:bodyPr wrap="square" rtlCol="0">
            <a:spAutoFit/>
          </a:bodyPr>
          <a:lstStyle/>
          <a:p>
            <a:pPr algn="ctr"/>
            <a:r>
              <a:rPr lang="en-GB" sz="2800" dirty="0" smtClean="0">
                <a:solidFill>
                  <a:srgbClr val="000066"/>
                </a:solidFill>
              </a:rPr>
              <a:t>las</a:t>
            </a:r>
            <a:endParaRPr lang="en-GB" dirty="0">
              <a:solidFill>
                <a:srgbClr val="000066"/>
              </a:solidFill>
            </a:endParaRPr>
          </a:p>
        </p:txBody>
      </p:sp>
      <p:sp>
        <p:nvSpPr>
          <p:cNvPr id="73" name="TextBox 72"/>
          <p:cNvSpPr txBox="1"/>
          <p:nvPr/>
        </p:nvSpPr>
        <p:spPr>
          <a:xfrm>
            <a:off x="8873635" y="2159046"/>
            <a:ext cx="845911" cy="523220"/>
          </a:xfrm>
          <a:prstGeom prst="rect">
            <a:avLst/>
          </a:prstGeom>
          <a:noFill/>
        </p:spPr>
        <p:txBody>
          <a:bodyPr wrap="square" rtlCol="0">
            <a:spAutoFit/>
          </a:bodyPr>
          <a:lstStyle/>
          <a:p>
            <a:pPr algn="ctr"/>
            <a:r>
              <a:rPr lang="en-GB" sz="2800" dirty="0" smtClean="0">
                <a:solidFill>
                  <a:srgbClr val="000066"/>
                </a:solidFill>
              </a:rPr>
              <a:t>las</a:t>
            </a:r>
            <a:endParaRPr lang="en-GB" dirty="0">
              <a:solidFill>
                <a:srgbClr val="000066"/>
              </a:solidFill>
            </a:endParaRPr>
          </a:p>
        </p:txBody>
      </p:sp>
      <p:sp>
        <p:nvSpPr>
          <p:cNvPr id="75" name="Title 3"/>
          <p:cNvSpPr txBox="1">
            <a:spLocks/>
          </p:cNvSpPr>
          <p:nvPr/>
        </p:nvSpPr>
        <p:spPr>
          <a:xfrm>
            <a:off x="74260" y="224119"/>
            <a:ext cx="5265384" cy="70784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schemeClr val="bg1"/>
                </a:solidFill>
              </a:rPr>
              <a:t>Vocabulary Introduction</a:t>
            </a:r>
          </a:p>
        </p:txBody>
      </p:sp>
      <p:pic>
        <p:nvPicPr>
          <p:cNvPr id="79" name="Picture 78"/>
          <p:cNvPicPr>
            <a:picLocks noChangeAspect="1"/>
          </p:cNvPicPr>
          <p:nvPr/>
        </p:nvPicPr>
        <p:blipFill rotWithShape="1">
          <a:blip r:embed="rId3">
            <a:extLst>
              <a:ext uri="{28A0092B-C50C-407E-A947-70E740481C1C}">
                <a14:useLocalDpi xmlns:a14="http://schemas.microsoft.com/office/drawing/2010/main" val="0"/>
              </a:ext>
            </a:extLst>
          </a:blip>
          <a:srcRect l="8905" t="14819" b="13045"/>
          <a:stretch/>
        </p:blipFill>
        <p:spPr>
          <a:xfrm>
            <a:off x="3754139" y="2938448"/>
            <a:ext cx="1304988" cy="805563"/>
          </a:xfrm>
          <a:prstGeom prst="rect">
            <a:avLst/>
          </a:prstGeom>
        </p:spPr>
      </p:pic>
      <p:pic>
        <p:nvPicPr>
          <p:cNvPr id="91" name="Picture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pic>
        <p:nvPicPr>
          <p:cNvPr id="93" name="Picture 92"/>
          <p:cNvPicPr>
            <a:picLocks noChangeAspect="1"/>
          </p:cNvPicPr>
          <p:nvPr/>
        </p:nvPicPr>
        <p:blipFill rotWithShape="1">
          <a:blip r:embed="rId5" cstate="print">
            <a:extLst>
              <a:ext uri="{28A0092B-C50C-407E-A947-70E740481C1C}">
                <a14:useLocalDpi xmlns:a14="http://schemas.microsoft.com/office/drawing/2010/main" val="0"/>
              </a:ext>
            </a:extLst>
          </a:blip>
          <a:srcRect b="12994"/>
          <a:stretch/>
        </p:blipFill>
        <p:spPr>
          <a:xfrm>
            <a:off x="3904521" y="1399631"/>
            <a:ext cx="886961" cy="771714"/>
          </a:xfrm>
          <a:prstGeom prst="rect">
            <a:avLst/>
          </a:prstGeom>
        </p:spPr>
      </p:pic>
      <p:pic>
        <p:nvPicPr>
          <p:cNvPr id="98"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7450" y="4773246"/>
            <a:ext cx="1017392" cy="979520"/>
          </a:xfrm>
          <a:prstGeom prst="rect">
            <a:avLst/>
          </a:prstGeom>
        </p:spPr>
      </p:pic>
      <p:pic>
        <p:nvPicPr>
          <p:cNvPr id="106" name="Picture 10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0046" y="2982340"/>
            <a:ext cx="841145" cy="841145"/>
          </a:xfrm>
          <a:prstGeom prst="rect">
            <a:avLst/>
          </a:prstGeom>
        </p:spPr>
      </p:pic>
      <p:pic>
        <p:nvPicPr>
          <p:cNvPr id="108" name="Picture 10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890" y="4813210"/>
            <a:ext cx="872598" cy="872598"/>
          </a:xfrm>
          <a:prstGeom prst="rect">
            <a:avLst/>
          </a:prstGeom>
        </p:spPr>
      </p:pic>
      <p:pic>
        <p:nvPicPr>
          <p:cNvPr id="77" name="Picture 76"/>
          <p:cNvPicPr>
            <a:picLocks noChangeAspect="1"/>
          </p:cNvPicPr>
          <p:nvPr/>
        </p:nvPicPr>
        <p:blipFill rotWithShape="1">
          <a:blip r:embed="rId5" cstate="print">
            <a:extLst>
              <a:ext uri="{28A0092B-C50C-407E-A947-70E740481C1C}">
                <a14:useLocalDpi xmlns:a14="http://schemas.microsoft.com/office/drawing/2010/main" val="0"/>
              </a:ext>
            </a:extLst>
          </a:blip>
          <a:srcRect b="12994"/>
          <a:stretch/>
        </p:blipFill>
        <p:spPr>
          <a:xfrm>
            <a:off x="4342514" y="1416286"/>
            <a:ext cx="886961" cy="771714"/>
          </a:xfrm>
          <a:prstGeom prst="rect">
            <a:avLst/>
          </a:prstGeom>
        </p:spPr>
      </p:pic>
      <p:pic>
        <p:nvPicPr>
          <p:cNvPr id="81" name="Picture 80"/>
          <p:cNvPicPr>
            <a:picLocks noChangeAspect="1"/>
          </p:cNvPicPr>
          <p:nvPr/>
        </p:nvPicPr>
        <p:blipFill rotWithShape="1">
          <a:blip r:embed="rId3">
            <a:extLst>
              <a:ext uri="{28A0092B-C50C-407E-A947-70E740481C1C}">
                <a14:useLocalDpi xmlns:a14="http://schemas.microsoft.com/office/drawing/2010/main" val="0"/>
              </a:ext>
            </a:extLst>
          </a:blip>
          <a:srcRect l="8905" t="14819" b="13045"/>
          <a:stretch/>
        </p:blipFill>
        <p:spPr>
          <a:xfrm>
            <a:off x="4516600" y="3079952"/>
            <a:ext cx="1304988" cy="805563"/>
          </a:xfrm>
          <a:prstGeom prst="rect">
            <a:avLst/>
          </a:prstGeom>
        </p:spPr>
      </p:pic>
      <p:pic>
        <p:nvPicPr>
          <p:cNvPr id="84" name="Picture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9884" y="4813210"/>
            <a:ext cx="1031949" cy="993535"/>
          </a:xfrm>
          <a:prstGeom prst="rect">
            <a:avLst/>
          </a:prstGeom>
        </p:spPr>
      </p:pic>
      <p:pic>
        <p:nvPicPr>
          <p:cNvPr id="89" name="Picture 8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53626" y="2995987"/>
            <a:ext cx="801748" cy="801748"/>
          </a:xfrm>
          <a:prstGeom prst="rect">
            <a:avLst/>
          </a:prstGeom>
        </p:spPr>
      </p:pic>
      <p:pic>
        <p:nvPicPr>
          <p:cNvPr id="112" name="Picture 1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5144" y="4883082"/>
            <a:ext cx="872598" cy="872598"/>
          </a:xfrm>
          <a:prstGeom prst="rect">
            <a:avLst/>
          </a:prstGeom>
        </p:spPr>
      </p:pic>
      <p:sp>
        <p:nvSpPr>
          <p:cNvPr id="62" name="Oval 61"/>
          <p:cNvSpPr/>
          <p:nvPr/>
        </p:nvSpPr>
        <p:spPr>
          <a:xfrm>
            <a:off x="6760244" y="1064637"/>
            <a:ext cx="1769852" cy="113696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509007" y="1205353"/>
            <a:ext cx="1812478" cy="116461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 name="Picture 112" descr="http://www.clker.com/cliparts/0/3/5/2/1194984440938950286pen_sek_.svg.me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9756" y="1202552"/>
            <a:ext cx="383323" cy="1091451"/>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descr="http://www.clker.com/cliparts/0/3/5/2/1194984440938950286pen_sek_.svg.me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7061" y="1210113"/>
            <a:ext cx="383323" cy="1091451"/>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descr="http://www.clker.com/cliparts/0/3/5/2/1194984440938950286pen_sek_.svg.me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52580" y="1201454"/>
            <a:ext cx="383323" cy="10914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clker.com/cliparts/1/2/b/5/11949896831046083558boat_jarno_vasamaa_.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1115" y="2931468"/>
            <a:ext cx="563769" cy="99330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http://www.clker.com/cliparts/1/2/b/5/11949896831046083558boat_jarno_vasamaa_.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6455" y="2949285"/>
            <a:ext cx="563769" cy="9933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lker.com/cliparts/b/7/a/c/11949898031195101122gatto_cat_architetto_fra_03.svg.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2319" y="1294157"/>
            <a:ext cx="762149" cy="75960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http://www.clker.com/cliparts/b/7/a/c/11949898031195101122gatto_cat_architetto_fra_03.svg.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11012" y="1261935"/>
            <a:ext cx="762149" cy="7596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lker.com/cliparts/a/1/3/8/11949859511240324938open_book_nae_02.svg.me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45307" y="3048575"/>
            <a:ext cx="1216136" cy="64049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6" descr="http://www.clker.com/cliparts/a/1/3/8/11949859511240324938open_book_nae_02.svg.me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64730" y="3193052"/>
            <a:ext cx="1216136" cy="6404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lker.com/cliparts/e/6/0/6/11949895931025044925bicycle_01.svg.me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25694" y="2945391"/>
            <a:ext cx="851486" cy="60171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http://www.clker.com/cliparts/e/6/0/6/11949895931025044925bicycle_01.svg.me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60586" y="3303372"/>
            <a:ext cx="851486" cy="60171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lker.com/cliparts/9/7/b/7/12065640201906459233Rfc1394_Single_Bed.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56287" y="4611478"/>
            <a:ext cx="1211609" cy="68254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0" descr="http://www.clker.com/cliparts/9/7/b/7/12065640201906459233Rfc1394_Single_Bed.svg.med.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4145" y="5092316"/>
            <a:ext cx="1319550" cy="74334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clker.com/cliparts/6/e/3/1/11949855661435091809home6.svg.me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1697" y="4963440"/>
            <a:ext cx="876185" cy="91922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 descr="http://www.clker.com/cliparts/6/e/3/1/11949855661435091809home6.svg.me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91327" y="4957193"/>
            <a:ext cx="876185" cy="91922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clker.com/cliparts/f/a/6/9/1196043195110202219838094-canon.svg.med.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863200" y="4530166"/>
            <a:ext cx="826949" cy="82694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4" descr="http://www.clker.com/cliparts/f/a/6/9/1196043195110202219838094-canon.svg.med.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909550" y="5159666"/>
            <a:ext cx="826949" cy="82694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clker.com/cliparts/9/9/6/0/1206576991286050774LX_One_Euro_Coin.svg.med.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82144" y="4761735"/>
            <a:ext cx="985917" cy="92347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6" descr="http://www.clker.com/cliparts/9/9/6/0/1206576991286050774LX_One_Euro_Coin.svg.med.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72675" y="5092316"/>
            <a:ext cx="985917" cy="92347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clker.com/cliparts/3/6/a/e/1194984436700707086wooden_table_benji_park_01.svg.me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65892" y="2814245"/>
            <a:ext cx="955107" cy="58261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8" descr="http://www.clker.com/cliparts/3/6/a/e/1194984436700707086wooden_table_benji_park_01.svg.me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13413" y="3231038"/>
            <a:ext cx="955107" cy="58261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www.clker.com/cliparts/f/3/d/7/11954291422072351955johnny_automatic_wooden_chair.svg.m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784264" y="1013119"/>
            <a:ext cx="644434" cy="104236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0" descr="http://www.clker.com/cliparts/f/3/d/7/11954291422072351955johnny_automatic_wooden_chair.svg.m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469899" y="1046074"/>
            <a:ext cx="644434" cy="1042364"/>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2" descr="http://www.clker.com/cliparts/1/5/b/4/1237562172708840408pitr_Window_icon.svg.med.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482575" y="1324738"/>
            <a:ext cx="918868" cy="64320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2" descr="http://www.clker.com/cliparts/1/5/b/4/1237562172708840408pitr_Window_icon.svg.med.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177087" y="1371586"/>
            <a:ext cx="918868" cy="643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23" cstate="print">
            <a:extLst>
              <a:ext uri="{28A0092B-C50C-407E-A947-70E740481C1C}">
                <a14:useLocalDpi xmlns:a14="http://schemas.microsoft.com/office/drawing/2010/main" val="0"/>
              </a:ext>
            </a:extLst>
          </a:blip>
          <a:srcRect l="50197" t="11946" r="32807" b="55731"/>
          <a:stretch/>
        </p:blipFill>
        <p:spPr>
          <a:xfrm>
            <a:off x="1843522" y="1319872"/>
            <a:ext cx="907916" cy="971259"/>
          </a:xfrm>
          <a:prstGeom prst="rect">
            <a:avLst/>
          </a:prstGeom>
        </p:spPr>
      </p:pic>
      <p:pic>
        <p:nvPicPr>
          <p:cNvPr id="128" name="Picture 127"/>
          <p:cNvPicPr>
            <a:picLocks noChangeAspect="1"/>
          </p:cNvPicPr>
          <p:nvPr/>
        </p:nvPicPr>
        <p:blipFill rotWithShape="1">
          <a:blip r:embed="rId24" cstate="print">
            <a:extLst>
              <a:ext uri="{28A0092B-C50C-407E-A947-70E740481C1C}">
                <a14:useLocalDpi xmlns:a14="http://schemas.microsoft.com/office/drawing/2010/main" val="0"/>
              </a:ext>
            </a:extLst>
          </a:blip>
          <a:srcRect l="50197" t="11946" r="32807" b="55731"/>
          <a:stretch/>
        </p:blipFill>
        <p:spPr>
          <a:xfrm>
            <a:off x="2735285" y="1331695"/>
            <a:ext cx="879534" cy="940896"/>
          </a:xfrm>
          <a:prstGeom prst="rect">
            <a:avLst/>
          </a:prstGeom>
        </p:spPr>
      </p:pic>
      <p:sp>
        <p:nvSpPr>
          <p:cNvPr id="129" name="TextBox 128"/>
          <p:cNvSpPr txBox="1"/>
          <p:nvPr/>
        </p:nvSpPr>
        <p:spPr>
          <a:xfrm>
            <a:off x="10682749" y="4375760"/>
            <a:ext cx="1065708"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[jobs]</a:t>
            </a:r>
            <a:endParaRPr lang="en-GB" sz="2000" dirty="0">
              <a:solidFill>
                <a:srgbClr val="002060"/>
              </a:solidFill>
              <a:latin typeface="Century Gothic" panose="020B0502020202020204" pitchFamily="34" charset="0"/>
            </a:endParaRPr>
          </a:p>
        </p:txBody>
      </p:sp>
      <p:sp>
        <p:nvSpPr>
          <p:cNvPr id="130" name="TextBox 129"/>
          <p:cNvSpPr txBox="1"/>
          <p:nvPr/>
        </p:nvSpPr>
        <p:spPr>
          <a:xfrm>
            <a:off x="8803533" y="2724821"/>
            <a:ext cx="1250329"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[teams]</a:t>
            </a:r>
            <a:endParaRPr lang="en-GB" sz="2000" dirty="0">
              <a:solidFill>
                <a:srgbClr val="002060"/>
              </a:solidFill>
              <a:latin typeface="Century Gothic" panose="020B0502020202020204" pitchFamily="34" charset="0"/>
            </a:endParaRPr>
          </a:p>
        </p:txBody>
      </p:sp>
      <p:sp>
        <p:nvSpPr>
          <p:cNvPr id="131" name="TextBox 130"/>
          <p:cNvSpPr txBox="1"/>
          <p:nvPr/>
        </p:nvSpPr>
        <p:spPr>
          <a:xfrm>
            <a:off x="4549546" y="3004456"/>
            <a:ext cx="1250329"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[towns]</a:t>
            </a:r>
            <a:endParaRPr lang="en-GB" sz="2000" dirty="0">
              <a:solidFill>
                <a:srgbClr val="002060"/>
              </a:solidFill>
              <a:latin typeface="Century Gothic" panose="020B0502020202020204" pitchFamily="34" charset="0"/>
            </a:endParaRPr>
          </a:p>
        </p:txBody>
      </p:sp>
      <p:sp>
        <p:nvSpPr>
          <p:cNvPr id="92" name="Title 1"/>
          <p:cNvSpPr txBox="1">
            <a:spLocks/>
          </p:cNvSpPr>
          <p:nvPr/>
        </p:nvSpPr>
        <p:spPr>
          <a:xfrm>
            <a:off x="0" y="47554"/>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err="1" smtClean="0">
                <a:solidFill>
                  <a:schemeClr val="bg1"/>
                </a:solidFill>
                <a:latin typeface="Century Gothic" panose="020B0502020202020204" pitchFamily="34" charset="0"/>
              </a:rPr>
              <a:t>Vocabulario</a:t>
            </a:r>
            <a:r>
              <a:rPr lang="en-GB" sz="3200" b="1" dirty="0" smtClean="0">
                <a:solidFill>
                  <a:schemeClr val="bg1"/>
                </a:solidFill>
                <a:latin typeface="Century Gothic" panose="020B0502020202020204" pitchFamily="34" charset="0"/>
              </a:rPr>
              <a:t> – </a:t>
            </a:r>
            <a:r>
              <a:rPr lang="en-GB" sz="3200" b="1" dirty="0" err="1" smtClean="0">
                <a:solidFill>
                  <a:schemeClr val="bg1"/>
                </a:solidFill>
                <a:latin typeface="Century Gothic" panose="020B0502020202020204" pitchFamily="34" charset="0"/>
              </a:rPr>
              <a:t>pilla</a:t>
            </a:r>
            <a:r>
              <a:rPr lang="en-GB" sz="3200" b="1" dirty="0" smtClean="0">
                <a:solidFill>
                  <a:schemeClr val="bg1"/>
                </a:solidFill>
                <a:latin typeface="Century Gothic" panose="020B0502020202020204" pitchFamily="34" charset="0"/>
              </a:rPr>
              <a:t> al </a:t>
            </a:r>
            <a:r>
              <a:rPr lang="en-GB" sz="3200" b="1" dirty="0" err="1" smtClean="0">
                <a:solidFill>
                  <a:schemeClr val="bg1"/>
                </a:solidFill>
                <a:latin typeface="Century Gothic" panose="020B0502020202020204" pitchFamily="34" charset="0"/>
              </a:rPr>
              <a:t>intruso</a:t>
            </a:r>
            <a:endParaRPr lang="en-GB"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24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heel(1)">
                                      <p:cBhvr>
                                        <p:cTn id="24" dur="1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heel(1)">
                                      <p:cBhvr>
                                        <p:cTn id="41" dur="1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1)">
                                      <p:cBhvr>
                                        <p:cTn id="58" dur="1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heel(1)">
                                      <p:cBhvr>
                                        <p:cTn id="75" dur="1500"/>
                                        <p:tgtEl>
                                          <p:spTgt spid="63"/>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heel(1)">
                                      <p:cBhvr>
                                        <p:cTn id="92" dur="1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8" grpId="0"/>
      <p:bldP spid="49" grpId="0"/>
      <p:bldP spid="50" grpId="0" animBg="1"/>
      <p:bldP spid="51" grpId="0"/>
      <p:bldP spid="52" grpId="0"/>
      <p:bldP spid="53" grpId="0"/>
      <p:bldP spid="55" grpId="0" animBg="1"/>
      <p:bldP spid="56" grpId="0"/>
      <p:bldP spid="57" grpId="0"/>
      <p:bldP spid="58" grpId="0"/>
      <p:bldP spid="63" grpId="0" animBg="1"/>
      <p:bldP spid="64" grpId="0" animBg="1"/>
      <p:bldP spid="65" grpId="0"/>
      <p:bldP spid="66" grpId="0"/>
      <p:bldP spid="67" grpId="0"/>
      <p:bldP spid="68" grpId="0"/>
      <p:bldP spid="69" grpId="0"/>
      <p:bldP spid="70" grpId="0"/>
      <p:bldP spid="71" grpId="0"/>
      <p:bldP spid="72" grpId="0"/>
      <p:bldP spid="73" grpId="0"/>
      <p:bldP spid="6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49905" y="93932"/>
          <a:ext cx="10358645" cy="6206230"/>
        </p:xfrm>
        <a:graphic>
          <a:graphicData uri="http://schemas.openxmlformats.org/drawingml/2006/table">
            <a:tbl>
              <a:tblPr firstRow="1" bandRow="1">
                <a:tableStyleId>{5C22544A-7EE6-4342-B048-85BDC9FD1C3A}</a:tableStyleId>
              </a:tblPr>
              <a:tblGrid>
                <a:gridCol w="561091">
                  <a:extLst>
                    <a:ext uri="{9D8B030D-6E8A-4147-A177-3AD203B41FA5}">
                      <a16:colId xmlns:a16="http://schemas.microsoft.com/office/drawing/2014/main" val="78761648"/>
                    </a:ext>
                  </a:extLst>
                </a:gridCol>
                <a:gridCol w="2036361">
                  <a:extLst>
                    <a:ext uri="{9D8B030D-6E8A-4147-A177-3AD203B41FA5}">
                      <a16:colId xmlns:a16="http://schemas.microsoft.com/office/drawing/2014/main" val="3643321796"/>
                    </a:ext>
                  </a:extLst>
                </a:gridCol>
                <a:gridCol w="3028043">
                  <a:extLst>
                    <a:ext uri="{9D8B030D-6E8A-4147-A177-3AD203B41FA5}">
                      <a16:colId xmlns:a16="http://schemas.microsoft.com/office/drawing/2014/main" val="2335286067"/>
                    </a:ext>
                  </a:extLst>
                </a:gridCol>
                <a:gridCol w="1109920">
                  <a:extLst>
                    <a:ext uri="{9D8B030D-6E8A-4147-A177-3AD203B41FA5}">
                      <a16:colId xmlns:a16="http://schemas.microsoft.com/office/drawing/2014/main" val="1079443911"/>
                    </a:ext>
                  </a:extLst>
                </a:gridCol>
                <a:gridCol w="1382233">
                  <a:extLst>
                    <a:ext uri="{9D8B030D-6E8A-4147-A177-3AD203B41FA5}">
                      <a16:colId xmlns:a16="http://schemas.microsoft.com/office/drawing/2014/main" val="2130522809"/>
                    </a:ext>
                  </a:extLst>
                </a:gridCol>
                <a:gridCol w="1233377">
                  <a:extLst>
                    <a:ext uri="{9D8B030D-6E8A-4147-A177-3AD203B41FA5}">
                      <a16:colId xmlns:a16="http://schemas.microsoft.com/office/drawing/2014/main" val="3499467005"/>
                    </a:ext>
                  </a:extLst>
                </a:gridCol>
                <a:gridCol w="1007620">
                  <a:extLst>
                    <a:ext uri="{9D8B030D-6E8A-4147-A177-3AD203B41FA5}">
                      <a16:colId xmlns:a16="http://schemas.microsoft.com/office/drawing/2014/main" val="1348705790"/>
                    </a:ext>
                  </a:extLst>
                </a:gridCol>
              </a:tblGrid>
              <a:tr h="620623">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dirty="0" smtClean="0">
                          <a:solidFill>
                            <a:schemeClr val="accent5">
                              <a:lumMod val="50000"/>
                            </a:schemeClr>
                          </a:solidFill>
                          <a:latin typeface="Century Gothic" panose="020B0502020202020204" pitchFamily="34" charset="0"/>
                        </a:rPr>
                        <a:t>el</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dirty="0" smtClean="0">
                          <a:solidFill>
                            <a:schemeClr val="accent5">
                              <a:lumMod val="50000"/>
                            </a:schemeClr>
                          </a:solidFill>
                          <a:latin typeface="Century Gothic" panose="020B0502020202020204" pitchFamily="34" charset="0"/>
                        </a:rPr>
                        <a:t>la</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dirty="0" smtClean="0">
                          <a:solidFill>
                            <a:schemeClr val="accent5">
                              <a:lumMod val="50000"/>
                            </a:schemeClr>
                          </a:solidFill>
                          <a:latin typeface="Century Gothic" panose="020B0502020202020204" pitchFamily="34" charset="0"/>
                        </a:rPr>
                        <a:t>los</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dirty="0" smtClean="0">
                          <a:solidFill>
                            <a:schemeClr val="accent5">
                              <a:lumMod val="50000"/>
                            </a:schemeClr>
                          </a:solidFill>
                          <a:latin typeface="Century Gothic" panose="020B0502020202020204" pitchFamily="34" charset="0"/>
                        </a:rPr>
                        <a:t>las</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7925100"/>
                  </a:ext>
                </a:extLst>
              </a:tr>
              <a:tr h="620623">
                <a:tc>
                  <a:txBody>
                    <a:bodyPr/>
                    <a:lstStyle/>
                    <a:p>
                      <a:r>
                        <a:rPr lang="en-GB" sz="3200" dirty="0" smtClean="0">
                          <a:solidFill>
                            <a:schemeClr val="accent5">
                              <a:lumMod val="50000"/>
                            </a:schemeClr>
                          </a:solidFill>
                          <a:latin typeface="Century Gothic" panose="020B0502020202020204" pitchFamily="34" charset="0"/>
                        </a:rPr>
                        <a:t>1</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smtClean="0">
                          <a:solidFill>
                            <a:schemeClr val="accent5">
                              <a:lumMod val="50000"/>
                            </a:schemeClr>
                          </a:solidFill>
                          <a:latin typeface="Century Gothic" panose="020B0502020202020204" pitchFamily="34" charset="0"/>
                        </a:rPr>
                        <a:t>películas</a:t>
                      </a: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873318"/>
                  </a:ext>
                </a:extLst>
              </a:tr>
              <a:tr h="620623">
                <a:tc>
                  <a:txBody>
                    <a:bodyPr/>
                    <a:lstStyle/>
                    <a:p>
                      <a:r>
                        <a:rPr lang="en-GB" sz="3200" dirty="0" smtClean="0">
                          <a:solidFill>
                            <a:schemeClr val="accent5">
                              <a:lumMod val="50000"/>
                            </a:schemeClr>
                          </a:solidFill>
                          <a:latin typeface="Century Gothic" panose="020B0502020202020204" pitchFamily="34" charset="0"/>
                        </a:rPr>
                        <a:t>2</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err="1" smtClean="0">
                          <a:solidFill>
                            <a:schemeClr val="accent5">
                              <a:lumMod val="50000"/>
                            </a:schemeClr>
                          </a:solidFill>
                          <a:latin typeface="Century Gothic" panose="020B0502020202020204" pitchFamily="34" charset="0"/>
                        </a:rPr>
                        <a:t>equipos</a:t>
                      </a: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9069146"/>
                  </a:ext>
                </a:extLst>
              </a:tr>
              <a:tr h="620623">
                <a:tc>
                  <a:txBody>
                    <a:bodyPr/>
                    <a:lstStyle/>
                    <a:p>
                      <a:r>
                        <a:rPr lang="en-GB" sz="3200" dirty="0" smtClean="0">
                          <a:solidFill>
                            <a:schemeClr val="accent5">
                              <a:lumMod val="50000"/>
                            </a:schemeClr>
                          </a:solidFill>
                          <a:latin typeface="Century Gothic" panose="020B0502020202020204" pitchFamily="34" charset="0"/>
                        </a:rPr>
                        <a:t>3</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err="1" smtClean="0">
                          <a:solidFill>
                            <a:schemeClr val="accent5">
                              <a:lumMod val="50000"/>
                            </a:schemeClr>
                          </a:solidFill>
                          <a:latin typeface="Century Gothic" panose="020B0502020202020204" pitchFamily="34" charset="0"/>
                        </a:rPr>
                        <a:t>platos</a:t>
                      </a: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476056"/>
                  </a:ext>
                </a:extLst>
              </a:tr>
              <a:tr h="620623">
                <a:tc>
                  <a:txBody>
                    <a:bodyPr/>
                    <a:lstStyle/>
                    <a:p>
                      <a:r>
                        <a:rPr lang="en-GB" sz="3200" dirty="0" smtClean="0">
                          <a:solidFill>
                            <a:schemeClr val="accent5">
                              <a:lumMod val="50000"/>
                            </a:schemeClr>
                          </a:solidFill>
                          <a:latin typeface="Century Gothic" panose="020B0502020202020204" pitchFamily="34" charset="0"/>
                        </a:rPr>
                        <a:t>4</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err="1" smtClean="0">
                          <a:solidFill>
                            <a:schemeClr val="accent5">
                              <a:lumMod val="50000"/>
                            </a:schemeClr>
                          </a:solidFill>
                          <a:latin typeface="Century Gothic" panose="020B0502020202020204" pitchFamily="34" charset="0"/>
                        </a:rPr>
                        <a:t>edificio</a:t>
                      </a: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7848257"/>
                  </a:ext>
                </a:extLst>
              </a:tr>
              <a:tr h="620623">
                <a:tc>
                  <a:txBody>
                    <a:bodyPr/>
                    <a:lstStyle/>
                    <a:p>
                      <a:r>
                        <a:rPr lang="en-GB" sz="3200" dirty="0" smtClean="0">
                          <a:solidFill>
                            <a:schemeClr val="accent5">
                              <a:lumMod val="50000"/>
                            </a:schemeClr>
                          </a:solidFill>
                          <a:latin typeface="Century Gothic" panose="020B0502020202020204" pitchFamily="34" charset="0"/>
                        </a:rPr>
                        <a:t>5</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smtClean="0">
                          <a:solidFill>
                            <a:schemeClr val="accent5">
                              <a:lumMod val="50000"/>
                            </a:schemeClr>
                          </a:solidFill>
                          <a:latin typeface="Century Gothic" panose="020B0502020202020204" pitchFamily="34" charset="0"/>
                        </a:rPr>
                        <a:t>familia</a:t>
                      </a: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936586"/>
                  </a:ext>
                </a:extLst>
              </a:tr>
              <a:tr h="620623">
                <a:tc>
                  <a:txBody>
                    <a:bodyPr/>
                    <a:lstStyle/>
                    <a:p>
                      <a:r>
                        <a:rPr lang="en-GB" sz="3200" dirty="0" smtClean="0">
                          <a:solidFill>
                            <a:schemeClr val="accent5">
                              <a:lumMod val="50000"/>
                            </a:schemeClr>
                          </a:solidFill>
                          <a:latin typeface="Century Gothic" panose="020B0502020202020204" pitchFamily="34" charset="0"/>
                        </a:rPr>
                        <a:t>6</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smtClean="0">
                          <a:solidFill>
                            <a:schemeClr val="accent5">
                              <a:lumMod val="50000"/>
                            </a:schemeClr>
                          </a:solidFill>
                          <a:latin typeface="Century Gothic" panose="020B0502020202020204" pitchFamily="34" charset="0"/>
                        </a:rPr>
                        <a:t>pueblos</a:t>
                      </a: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107026"/>
                  </a:ext>
                </a:extLst>
              </a:tr>
              <a:tr h="620623">
                <a:tc>
                  <a:txBody>
                    <a:bodyPr/>
                    <a:lstStyle/>
                    <a:p>
                      <a:r>
                        <a:rPr lang="en-GB" sz="3200" dirty="0" smtClean="0">
                          <a:solidFill>
                            <a:schemeClr val="accent5">
                              <a:lumMod val="50000"/>
                            </a:schemeClr>
                          </a:solidFill>
                          <a:latin typeface="Century Gothic" panose="020B0502020202020204" pitchFamily="34" charset="0"/>
                        </a:rPr>
                        <a:t>7</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smtClean="0">
                          <a:solidFill>
                            <a:schemeClr val="accent5">
                              <a:lumMod val="50000"/>
                            </a:schemeClr>
                          </a:solidFill>
                          <a:latin typeface="Century Gothic" panose="020B0502020202020204" pitchFamily="34" charset="0"/>
                        </a:rPr>
                        <a:t>vistas</a:t>
                      </a: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825145"/>
                  </a:ext>
                </a:extLst>
              </a:tr>
              <a:tr h="620623">
                <a:tc>
                  <a:txBody>
                    <a:bodyPr/>
                    <a:lstStyle/>
                    <a:p>
                      <a:r>
                        <a:rPr lang="en-GB" sz="3200" dirty="0" smtClean="0">
                          <a:solidFill>
                            <a:schemeClr val="accent5">
                              <a:lumMod val="50000"/>
                            </a:schemeClr>
                          </a:solidFill>
                          <a:latin typeface="Century Gothic" panose="020B0502020202020204" pitchFamily="34" charset="0"/>
                        </a:rPr>
                        <a:t>8</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smtClean="0">
                          <a:solidFill>
                            <a:schemeClr val="accent5">
                              <a:lumMod val="50000"/>
                            </a:schemeClr>
                          </a:solidFill>
                          <a:latin typeface="Century Gothic" panose="020B0502020202020204" pitchFamily="34" charset="0"/>
                        </a:rPr>
                        <a:t>isla</a:t>
                      </a: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890510"/>
                  </a:ext>
                </a:extLst>
              </a:tr>
              <a:tr h="620623">
                <a:tc>
                  <a:txBody>
                    <a:bodyPr/>
                    <a:lstStyle/>
                    <a:p>
                      <a:r>
                        <a:rPr lang="en-GB" sz="3200" dirty="0" smtClean="0">
                          <a:solidFill>
                            <a:schemeClr val="accent5">
                              <a:lumMod val="50000"/>
                            </a:schemeClr>
                          </a:solidFill>
                          <a:latin typeface="Century Gothic" panose="020B0502020202020204" pitchFamily="34" charset="0"/>
                        </a:rPr>
                        <a:t>9</a:t>
                      </a:r>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err="1" smtClean="0">
                          <a:solidFill>
                            <a:schemeClr val="accent5">
                              <a:lumMod val="50000"/>
                            </a:schemeClr>
                          </a:solidFill>
                          <a:latin typeface="Century Gothic" panose="020B0502020202020204" pitchFamily="34" charset="0"/>
                        </a:rPr>
                        <a:t>trabajo</a:t>
                      </a: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465369"/>
                  </a:ext>
                </a:extLst>
              </a:tr>
            </a:tbl>
          </a:graphicData>
        </a:graphic>
      </p:graphicFrame>
      <p:pic>
        <p:nvPicPr>
          <p:cNvPr id="6" name="Picture 2" descr="380x380 Green Tick Clipart Free To Use Clip Art Resource"/>
          <p:cNvPicPr>
            <a:picLocks noChangeAspect="1" noChangeArrowheads="1"/>
          </p:cNvPicPr>
          <p:nvPr/>
        </p:nvPicPr>
        <p:blipFill>
          <a:blip r:embed="rId3"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0465211" y="779849"/>
            <a:ext cx="529034" cy="529034"/>
          </a:xfrm>
          <a:prstGeom prst="rect">
            <a:avLst/>
          </a:prstGeom>
          <a:solidFill>
            <a:schemeClr val="accent2"/>
          </a:solidFill>
          <a:extLst/>
        </p:spPr>
      </p:pic>
      <p:pic>
        <p:nvPicPr>
          <p:cNvPr id="8" name="Picture 2" descr="380x380 Green Tick Clipart Free To Use Clip Art Resource"/>
          <p:cNvPicPr>
            <a:picLocks noChangeAspect="1" noChangeArrowheads="1"/>
          </p:cNvPicPr>
          <p:nvPr/>
        </p:nvPicPr>
        <p:blipFill>
          <a:blip r:embed="rId3"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9153673" y="1364625"/>
            <a:ext cx="529034" cy="529034"/>
          </a:xfrm>
          <a:prstGeom prst="rect">
            <a:avLst/>
          </a:prstGeom>
          <a:solidFill>
            <a:schemeClr val="accent2"/>
          </a:solidFill>
          <a:extLst/>
        </p:spPr>
      </p:pic>
      <p:pic>
        <p:nvPicPr>
          <p:cNvPr id="9" name="Picture 2" descr="380x380 Green Tick Clipart Free To Use Clip Art Resource"/>
          <p:cNvPicPr>
            <a:picLocks noChangeAspect="1" noChangeArrowheads="1"/>
          </p:cNvPicPr>
          <p:nvPr/>
        </p:nvPicPr>
        <p:blipFill>
          <a:blip r:embed="rId3"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9153673" y="1985950"/>
            <a:ext cx="529034" cy="529034"/>
          </a:xfrm>
          <a:prstGeom prst="rect">
            <a:avLst/>
          </a:prstGeom>
          <a:solidFill>
            <a:schemeClr val="accent2"/>
          </a:solidFill>
          <a:extLst/>
        </p:spPr>
      </p:pic>
      <p:pic>
        <p:nvPicPr>
          <p:cNvPr id="10" name="Picture 2" descr="380x380 Green Tick Clipart Free To Use Clip Art Resource"/>
          <p:cNvPicPr>
            <a:picLocks noChangeAspect="1" noChangeArrowheads="1"/>
          </p:cNvPicPr>
          <p:nvPr/>
        </p:nvPicPr>
        <p:blipFill>
          <a:blip r:embed="rId3"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397748" y="2626258"/>
            <a:ext cx="529034" cy="529034"/>
          </a:xfrm>
          <a:prstGeom prst="rect">
            <a:avLst/>
          </a:prstGeom>
          <a:solidFill>
            <a:schemeClr val="accent2"/>
          </a:solidFill>
          <a:extLst/>
        </p:spPr>
      </p:pic>
      <p:pic>
        <p:nvPicPr>
          <p:cNvPr id="11" name="Picture 2" descr="380x380 Green Tick Clipart Free To Use Clip Art Resource"/>
          <p:cNvPicPr>
            <a:picLocks noChangeAspect="1" noChangeArrowheads="1"/>
          </p:cNvPicPr>
          <p:nvPr/>
        </p:nvPicPr>
        <p:blipFill>
          <a:blip r:embed="rId3"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7850717" y="3266617"/>
            <a:ext cx="529034" cy="529034"/>
          </a:xfrm>
          <a:prstGeom prst="rect">
            <a:avLst/>
          </a:prstGeom>
          <a:solidFill>
            <a:schemeClr val="accent2"/>
          </a:solidFill>
          <a:extLst/>
        </p:spPr>
      </p:pic>
      <p:pic>
        <p:nvPicPr>
          <p:cNvPr id="12" name="Picture 2" descr="380x380 Green Tick Clipart Free To Use Clip Art Resource"/>
          <p:cNvPicPr>
            <a:picLocks noChangeAspect="1" noChangeArrowheads="1"/>
          </p:cNvPicPr>
          <p:nvPr/>
        </p:nvPicPr>
        <p:blipFill>
          <a:blip r:embed="rId3"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9153673" y="3880031"/>
            <a:ext cx="529034" cy="529034"/>
          </a:xfrm>
          <a:prstGeom prst="rect">
            <a:avLst/>
          </a:prstGeom>
          <a:solidFill>
            <a:schemeClr val="accent2"/>
          </a:solidFill>
          <a:extLst/>
        </p:spPr>
      </p:pic>
      <p:pic>
        <p:nvPicPr>
          <p:cNvPr id="13" name="Picture 2" descr="380x380 Green Tick Clipart Free To Use Clip Art Resource"/>
          <p:cNvPicPr>
            <a:picLocks noChangeAspect="1" noChangeArrowheads="1"/>
          </p:cNvPicPr>
          <p:nvPr/>
        </p:nvPicPr>
        <p:blipFill>
          <a:blip r:embed="rId3"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0465211" y="4462472"/>
            <a:ext cx="529034" cy="529034"/>
          </a:xfrm>
          <a:prstGeom prst="rect">
            <a:avLst/>
          </a:prstGeom>
          <a:solidFill>
            <a:schemeClr val="accent2"/>
          </a:solidFill>
          <a:extLst/>
        </p:spPr>
      </p:pic>
      <p:pic>
        <p:nvPicPr>
          <p:cNvPr id="14" name="Picture 2" descr="380x380 Green Tick Clipart Free To Use Clip Art Resource"/>
          <p:cNvPicPr>
            <a:picLocks noChangeAspect="1" noChangeArrowheads="1"/>
          </p:cNvPicPr>
          <p:nvPr/>
        </p:nvPicPr>
        <p:blipFill>
          <a:blip r:embed="rId3"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7850717" y="5108293"/>
            <a:ext cx="529034" cy="529034"/>
          </a:xfrm>
          <a:prstGeom prst="rect">
            <a:avLst/>
          </a:prstGeom>
          <a:solidFill>
            <a:schemeClr val="accent2"/>
          </a:solidFill>
          <a:extLst/>
        </p:spPr>
      </p:pic>
      <p:pic>
        <p:nvPicPr>
          <p:cNvPr id="15" name="Picture 2" descr="380x380 Green Tick Clipart Free To Use Clip Art Resource"/>
          <p:cNvPicPr>
            <a:picLocks noChangeAspect="1" noChangeArrowheads="1"/>
          </p:cNvPicPr>
          <p:nvPr/>
        </p:nvPicPr>
        <p:blipFill>
          <a:blip r:embed="rId3"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613146" y="5739172"/>
            <a:ext cx="529034" cy="529034"/>
          </a:xfrm>
          <a:prstGeom prst="rect">
            <a:avLst/>
          </a:prstGeom>
          <a:solidFill>
            <a:schemeClr val="accent2"/>
          </a:solidFill>
          <a:extLst/>
        </p:spPr>
      </p:pic>
      <p:sp>
        <p:nvSpPr>
          <p:cNvPr id="2" name="TextBox 1"/>
          <p:cNvSpPr txBox="1"/>
          <p:nvPr/>
        </p:nvSpPr>
        <p:spPr>
          <a:xfrm flipH="1">
            <a:off x="3670661" y="754070"/>
            <a:ext cx="1293223" cy="584775"/>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20204" pitchFamily="34" charset="0"/>
              </a:rPr>
              <a:t>films</a:t>
            </a:r>
            <a:endParaRPr lang="en-GB" sz="3200" dirty="0">
              <a:solidFill>
                <a:schemeClr val="accent5">
                  <a:lumMod val="50000"/>
                </a:schemeClr>
              </a:solidFill>
              <a:latin typeface="Century Gothic" panose="020B0502020202020204" pitchFamily="34" charset="0"/>
            </a:endParaRPr>
          </a:p>
        </p:txBody>
      </p:sp>
      <p:sp>
        <p:nvSpPr>
          <p:cNvPr id="16" name="TextBox 15"/>
          <p:cNvSpPr txBox="1"/>
          <p:nvPr/>
        </p:nvSpPr>
        <p:spPr>
          <a:xfrm flipH="1">
            <a:off x="3670660" y="1412400"/>
            <a:ext cx="1489168" cy="584775"/>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20204" pitchFamily="34" charset="0"/>
              </a:rPr>
              <a:t>teams</a:t>
            </a:r>
            <a:endParaRPr lang="en-GB" sz="3200" dirty="0">
              <a:solidFill>
                <a:schemeClr val="accent5">
                  <a:lumMod val="50000"/>
                </a:schemeClr>
              </a:solidFill>
              <a:latin typeface="Century Gothic" panose="020B0502020202020204" pitchFamily="34" charset="0"/>
            </a:endParaRPr>
          </a:p>
        </p:txBody>
      </p:sp>
      <p:sp>
        <p:nvSpPr>
          <p:cNvPr id="17" name="TextBox 16"/>
          <p:cNvSpPr txBox="1"/>
          <p:nvPr/>
        </p:nvSpPr>
        <p:spPr>
          <a:xfrm flipH="1">
            <a:off x="3333186" y="1945090"/>
            <a:ext cx="2859948" cy="584775"/>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20204" pitchFamily="34" charset="0"/>
              </a:rPr>
              <a:t>plates, dishes</a:t>
            </a:r>
            <a:endParaRPr lang="en-GB" sz="3200" dirty="0">
              <a:solidFill>
                <a:schemeClr val="accent5">
                  <a:lumMod val="50000"/>
                </a:schemeClr>
              </a:solidFill>
              <a:latin typeface="Century Gothic" panose="020B0502020202020204" pitchFamily="34" charset="0"/>
            </a:endParaRPr>
          </a:p>
        </p:txBody>
      </p:sp>
      <p:sp>
        <p:nvSpPr>
          <p:cNvPr id="18" name="TextBox 17"/>
          <p:cNvSpPr txBox="1"/>
          <p:nvPr/>
        </p:nvSpPr>
        <p:spPr>
          <a:xfrm flipH="1">
            <a:off x="3670660" y="2619006"/>
            <a:ext cx="1789613" cy="584775"/>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20204" pitchFamily="34" charset="0"/>
              </a:rPr>
              <a:t>building</a:t>
            </a:r>
            <a:endParaRPr lang="en-GB" sz="3200" dirty="0">
              <a:solidFill>
                <a:schemeClr val="accent5">
                  <a:lumMod val="50000"/>
                </a:schemeClr>
              </a:solidFill>
              <a:latin typeface="Century Gothic" panose="020B0502020202020204" pitchFamily="34" charset="0"/>
            </a:endParaRPr>
          </a:p>
        </p:txBody>
      </p:sp>
      <p:sp>
        <p:nvSpPr>
          <p:cNvPr id="19" name="TextBox 18"/>
          <p:cNvSpPr txBox="1"/>
          <p:nvPr/>
        </p:nvSpPr>
        <p:spPr>
          <a:xfrm flipH="1">
            <a:off x="3670659" y="3240837"/>
            <a:ext cx="1580609" cy="584775"/>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20204" pitchFamily="34" charset="0"/>
              </a:rPr>
              <a:t>family</a:t>
            </a:r>
            <a:endParaRPr lang="en-GB" sz="3200" dirty="0">
              <a:solidFill>
                <a:schemeClr val="accent5">
                  <a:lumMod val="50000"/>
                </a:schemeClr>
              </a:solidFill>
              <a:latin typeface="Century Gothic" panose="020B0502020202020204" pitchFamily="34" charset="0"/>
            </a:endParaRPr>
          </a:p>
        </p:txBody>
      </p:sp>
      <p:sp>
        <p:nvSpPr>
          <p:cNvPr id="20" name="TextBox 19"/>
          <p:cNvSpPr txBox="1"/>
          <p:nvPr/>
        </p:nvSpPr>
        <p:spPr>
          <a:xfrm flipH="1">
            <a:off x="3312008" y="3863610"/>
            <a:ext cx="3085740" cy="584775"/>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20204" pitchFamily="34" charset="0"/>
              </a:rPr>
              <a:t>towns, villages</a:t>
            </a:r>
            <a:endParaRPr lang="en-GB" sz="3200" dirty="0">
              <a:solidFill>
                <a:schemeClr val="accent5">
                  <a:lumMod val="50000"/>
                </a:schemeClr>
              </a:solidFill>
              <a:latin typeface="Century Gothic" panose="020B0502020202020204" pitchFamily="34" charset="0"/>
            </a:endParaRPr>
          </a:p>
        </p:txBody>
      </p:sp>
      <p:sp>
        <p:nvSpPr>
          <p:cNvPr id="21" name="TextBox 20"/>
          <p:cNvSpPr txBox="1"/>
          <p:nvPr/>
        </p:nvSpPr>
        <p:spPr>
          <a:xfrm flipH="1">
            <a:off x="3670661" y="4498721"/>
            <a:ext cx="1293223" cy="584775"/>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20204" pitchFamily="34" charset="0"/>
              </a:rPr>
              <a:t>views</a:t>
            </a:r>
            <a:endParaRPr lang="en-GB" sz="3200" dirty="0">
              <a:solidFill>
                <a:schemeClr val="accent5">
                  <a:lumMod val="50000"/>
                </a:schemeClr>
              </a:solidFill>
              <a:latin typeface="Century Gothic" panose="020B0502020202020204" pitchFamily="34" charset="0"/>
            </a:endParaRPr>
          </a:p>
        </p:txBody>
      </p:sp>
      <p:sp>
        <p:nvSpPr>
          <p:cNvPr id="22" name="TextBox 21"/>
          <p:cNvSpPr txBox="1"/>
          <p:nvPr/>
        </p:nvSpPr>
        <p:spPr>
          <a:xfrm flipH="1">
            <a:off x="3670660" y="5136388"/>
            <a:ext cx="1580607" cy="584775"/>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20204" pitchFamily="34" charset="0"/>
              </a:rPr>
              <a:t>island</a:t>
            </a:r>
            <a:endParaRPr lang="en-GB" sz="3200" dirty="0">
              <a:solidFill>
                <a:schemeClr val="accent5">
                  <a:lumMod val="50000"/>
                </a:schemeClr>
              </a:solidFill>
              <a:latin typeface="Century Gothic" panose="020B0502020202020204" pitchFamily="34" charset="0"/>
            </a:endParaRPr>
          </a:p>
        </p:txBody>
      </p:sp>
      <p:sp>
        <p:nvSpPr>
          <p:cNvPr id="23" name="TextBox 22"/>
          <p:cNvSpPr txBox="1"/>
          <p:nvPr/>
        </p:nvSpPr>
        <p:spPr>
          <a:xfrm flipH="1">
            <a:off x="3670658" y="5726384"/>
            <a:ext cx="2222141" cy="584775"/>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20204" pitchFamily="34" charset="0"/>
              </a:rPr>
              <a:t>work, job</a:t>
            </a:r>
            <a:endParaRPr lang="en-GB" sz="3200" dirty="0">
              <a:solidFill>
                <a:schemeClr val="accent5">
                  <a:lumMod val="50000"/>
                </a:schemeClr>
              </a:solidFill>
              <a:latin typeface="Century Gothic" panose="020B0502020202020204" pitchFamily="34" charset="0"/>
            </a:endParaRPr>
          </a:p>
        </p:txBody>
      </p:sp>
      <p:sp>
        <p:nvSpPr>
          <p:cNvPr id="24" name="Title 1"/>
          <p:cNvSpPr txBox="1">
            <a:spLocks/>
          </p:cNvSpPr>
          <p:nvPr/>
        </p:nvSpPr>
        <p:spPr>
          <a:xfrm>
            <a:off x="2232619" y="189866"/>
            <a:ext cx="2876077" cy="46781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err="1" smtClean="0">
                <a:solidFill>
                  <a:srgbClr val="002060"/>
                </a:solidFill>
                <a:latin typeface="Century Gothic" panose="020B0502020202020204" pitchFamily="34" charset="0"/>
              </a:rPr>
              <a:t>Vocabulario</a:t>
            </a:r>
            <a:endParaRPr lang="en-GB" sz="32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9938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P spid="20" grpId="0"/>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Widescreen</PresentationFormat>
  <Paragraphs>166</Paragraphs>
  <Slides>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SimSun</vt:lpstr>
      <vt:lpstr>Arial</vt:lpstr>
      <vt:lpstr>Calibri</vt:lpstr>
      <vt:lpstr>Calibri Light</vt:lpstr>
      <vt:lpstr>Century Gothic</vt:lpstr>
      <vt:lpstr>Times New Roman</vt:lpstr>
      <vt:lpstr>Tw Cen MT</vt:lpstr>
      <vt:lpstr>Wingdings</vt:lpstr>
      <vt:lpstr>Office Theme</vt:lpstr>
      <vt:lpstr>1_Office Theme</vt:lpstr>
      <vt:lpstr>PowerPoint Presentation</vt:lpstr>
      <vt:lpstr>PowerPoint Presentation</vt:lpstr>
      <vt:lpstr>Vocabulario</vt:lpstr>
      <vt:lpstr>Vocabulario </vt:lpstr>
      <vt:lpstr>Vocabulary introduction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Nicholas Avery</cp:lastModifiedBy>
  <cp:revision>1</cp:revision>
  <dcterms:created xsi:type="dcterms:W3CDTF">2019-11-27T07:59:15Z</dcterms:created>
  <dcterms:modified xsi:type="dcterms:W3CDTF">2019-11-27T07:59:42Z</dcterms:modified>
</cp:coreProperties>
</file>