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14F10-CEAC-43BC-ABED-5BB4DE423BA7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B96F0-8EDF-4D5D-B47F-4190A6418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8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67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7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27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340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6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3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5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547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48478" y="189824"/>
          <a:ext cx="11581450" cy="604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6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013656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3656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13656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77297" y="6356823"/>
            <a:ext cx="5956419" cy="3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Century Gothic" panose="020B0502020202020204" pitchFamily="34" charset="0"/>
              </a:rPr>
              <a:t>15 </a:t>
            </a:r>
            <a:r>
              <a:rPr lang="en-GB">
                <a:solidFill>
                  <a:prstClr val="white"/>
                </a:solidFill>
                <a:latin typeface="Century Gothic" panose="020B0502020202020204" pitchFamily="34" charset="0"/>
              </a:rPr>
              <a:t>high-frequency </a:t>
            </a:r>
            <a:r>
              <a:rPr lang="en-GB" smtClean="0">
                <a:solidFill>
                  <a:prstClr val="white"/>
                </a:solidFill>
                <a:latin typeface="Century Gothic" panose="020B0502020202020204" pitchFamily="34" charset="0"/>
              </a:rPr>
              <a:t>prototype </a:t>
            </a:r>
            <a:r>
              <a:rPr lang="en-US" altLang="zh-CN" dirty="0">
                <a:solidFill>
                  <a:prstClr val="white"/>
                </a:solidFill>
                <a:latin typeface="Century Gothic" panose="020B0502020202020204" pitchFamily="34" charset="0"/>
              </a:rPr>
              <a:t>German</a:t>
            </a:r>
            <a:r>
              <a:rPr lang="en-GB" dirty="0">
                <a:solidFill>
                  <a:prstClr val="white"/>
                </a:solidFill>
                <a:latin typeface="Century Gothic" panose="020B0502020202020204" pitchFamily="34" charset="0"/>
              </a:rPr>
              <a:t> verbs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934" y="234551"/>
            <a:ext cx="231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spielen</a:t>
            </a:r>
            <a:endParaRPr lang="en-GB" sz="40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175" y="1865953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plays | is playing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1523" y="1227276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spielt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175" y="861259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play | playing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6886" y="153268"/>
            <a:ext cx="61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197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985317" y="6608374"/>
            <a:ext cx="6957336" cy="23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20" i="1" dirty="0">
                <a:solidFill>
                  <a:prstClr val="white"/>
                </a:solidFill>
                <a:latin typeface="Century Gothic" panose="020B0502020202020204" pitchFamily="34" charset="0"/>
              </a:rPr>
              <a:t>Source: </a:t>
            </a:r>
            <a:r>
              <a:rPr lang="en-HK" sz="920" i="1" dirty="0">
                <a:solidFill>
                  <a:prstClr val="white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920" i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920" i="1" dirty="0">
                <a:solidFill>
                  <a:prstClr val="white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920" i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664486" y="288504"/>
            <a:ext cx="2311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schreiben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645727" y="1873607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writes | is writing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655075" y="1234930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schreibt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645727" y="868913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write | writing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92600" y="160922"/>
            <a:ext cx="770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245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973055" y="242205"/>
            <a:ext cx="231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hören</a:t>
            </a:r>
            <a:endParaRPr lang="en-GB" sz="40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965871" y="1723136"/>
            <a:ext cx="232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listens to, hears | is listening to, hearing</a:t>
            </a:r>
            <a:endParaRPr lang="en-GB" sz="1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963644" y="1234930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hört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954296" y="868913"/>
            <a:ext cx="2313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listen to, hear | listening to, hearing</a:t>
            </a:r>
            <a:endParaRPr lang="en-GB" sz="1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649069" y="160922"/>
            <a:ext cx="711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1553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281703" y="271552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sprechen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256528" y="1903932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speaks | is speaking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265876" y="1265255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spricht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256528" y="899238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speak | speaking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881533" y="191247"/>
            <a:ext cx="79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157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9590272" y="319297"/>
            <a:ext cx="231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lesen</a:t>
            </a:r>
            <a:endParaRPr lang="en-GB" sz="40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9574542" y="1900053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reads | is reading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9583890" y="1261376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liest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9571513" y="946005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read | reading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11379019" y="153268"/>
            <a:ext cx="61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323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66898" y="2333871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trinken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32175" y="3888838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drinks | is drinking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341523" y="3250161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trinkt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32175" y="2884144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drink | drinking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136886" y="2176153"/>
            <a:ext cx="61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608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664486" y="2265090"/>
            <a:ext cx="231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essen</a:t>
            </a:r>
            <a:endParaRPr lang="en-GB" sz="40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645727" y="3896492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eats | is eating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655075" y="3257815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isst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645727" y="2891798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eat | eating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292600" y="2183807"/>
            <a:ext cx="770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654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973218" y="2332680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schlafen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954296" y="3896492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sleeps | is sleeping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963644" y="3257815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schläft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954296" y="2891798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sleep | sleeping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759007" y="2183807"/>
            <a:ext cx="61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787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281703" y="2294437"/>
            <a:ext cx="231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arbeiten</a:t>
            </a:r>
            <a:endParaRPr lang="en-GB" sz="40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256528" y="3926817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works | working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265876" y="3288140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arbeitet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7256528" y="2922123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work | working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881533" y="2214132"/>
            <a:ext cx="79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200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9592056" y="2435587"/>
            <a:ext cx="23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schwimmen</a:t>
            </a:r>
            <a:endParaRPr lang="en-GB" sz="2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9574308" y="3906519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swims | is swimming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9581684" y="3286216"/>
            <a:ext cx="230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schwimmt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9573297" y="2934974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swim | swimming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11287748" y="2176153"/>
            <a:ext cx="70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1832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67237" y="4268087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tanzen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348478" y="5899489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dances | is dancing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57826" y="526081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tanzt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48478" y="4894795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dance | dancing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2022974" y="4186804"/>
            <a:ext cx="743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EA5F00"/>
                </a:solidFill>
                <a:latin typeface="Century Gothic" panose="020B0502020202020204" pitchFamily="34" charset="0"/>
              </a:rPr>
              <a:t>20</a:t>
            </a:r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</a:t>
            </a:r>
            <a:r>
              <a:rPr lang="en-GB" dirty="0">
                <a:solidFill>
                  <a:srgbClr val="EA5F0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680789" y="4275741"/>
            <a:ext cx="231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laufen</a:t>
            </a:r>
            <a:endParaRPr lang="en-GB" sz="40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683640" y="5918853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runs | is running</a:t>
            </a:r>
            <a:endParaRPr lang="en-GB" sz="1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2671378" y="5268466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läuft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662030" y="4937745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run | running</a:t>
            </a:r>
            <a:endParaRPr lang="en-GB" sz="1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4308903" y="4194458"/>
            <a:ext cx="770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248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989358" y="4275741"/>
            <a:ext cx="231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fahren</a:t>
            </a:r>
            <a:endParaRPr lang="en-GB" sz="40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970599" y="5779818"/>
            <a:ext cx="232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drives, rides | is driving, is riding</a:t>
            </a:r>
            <a:endParaRPr lang="en-GB" sz="1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979947" y="5268466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fährt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4970599" y="4902449"/>
            <a:ext cx="2313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drive, ride | driving, riding</a:t>
            </a:r>
            <a:endParaRPr lang="en-GB" sz="1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775310" y="4194458"/>
            <a:ext cx="61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169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298006" y="4305088"/>
            <a:ext cx="231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tragen</a:t>
            </a:r>
            <a:endParaRPr lang="en-GB" sz="40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272831" y="5775423"/>
            <a:ext cx="2324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wears, carries | is wearing, is carrying</a:t>
            </a:r>
            <a:endParaRPr lang="en-GB" sz="1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282179" y="5264066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trägt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272831" y="4886474"/>
            <a:ext cx="2313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wear, carry | wearing, carrying</a:t>
            </a:r>
            <a:endParaRPr lang="en-GB" sz="1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8897836" y="4224783"/>
            <a:ext cx="792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EA5F00"/>
                </a:solidFill>
                <a:latin typeface="Century Gothic" panose="020B0502020202020204" pitchFamily="34" charset="0"/>
              </a:rPr>
              <a:t>30</a:t>
            </a:r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9610815" y="4310497"/>
            <a:ext cx="2311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zeigen</a:t>
            </a:r>
            <a:endParaRPr lang="en-GB" sz="40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9589062" y="5924355"/>
            <a:ext cx="232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shows | is showing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9609102" y="5265986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zeigt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9608225" y="4939390"/>
            <a:ext cx="231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show | showing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1287748" y="4186804"/>
            <a:ext cx="72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EA5F00"/>
                </a:solidFill>
                <a:latin typeface="Century Gothic" panose="020B0502020202020204" pitchFamily="34" charset="0"/>
              </a:rPr>
              <a:t>15</a:t>
            </a:r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4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917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205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华文仿宋</vt:lpstr>
      <vt:lpstr>Arial</vt:lpstr>
      <vt:lpstr>Calibri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9</cp:revision>
  <dcterms:created xsi:type="dcterms:W3CDTF">2019-03-27T06:57:48Z</dcterms:created>
  <dcterms:modified xsi:type="dcterms:W3CDTF">2019-04-20T05:07:52Z</dcterms:modified>
</cp:coreProperties>
</file>