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677" r:id="rId2"/>
    <p:sldId id="322" r:id="rId3"/>
    <p:sldId id="263" r:id="rId4"/>
    <p:sldId id="265" r:id="rId5"/>
    <p:sldId id="729" r:id="rId6"/>
    <p:sldId id="713" r:id="rId7"/>
    <p:sldId id="268" r:id="rId8"/>
    <p:sldId id="736" r:id="rId9"/>
    <p:sldId id="269" r:id="rId10"/>
    <p:sldId id="270" r:id="rId11"/>
    <p:sldId id="863" r:id="rId12"/>
    <p:sldId id="722" r:id="rId13"/>
    <p:sldId id="866" r:id="rId14"/>
    <p:sldId id="867" r:id="rId15"/>
    <p:sldId id="864" r:id="rId16"/>
    <p:sldId id="360" r:id="rId17"/>
    <p:sldId id="357" r:id="rId18"/>
    <p:sldId id="735" r:id="rId19"/>
    <p:sldId id="359" r:id="rId20"/>
    <p:sldId id="680" r:id="rId21"/>
    <p:sldId id="857" r:id="rId22"/>
    <p:sldId id="858" r:id="rId23"/>
    <p:sldId id="868" r:id="rId24"/>
    <p:sldId id="869" r:id="rId25"/>
    <p:sldId id="870" r:id="rId26"/>
    <p:sldId id="874" r:id="rId27"/>
    <p:sldId id="875" r:id="rId28"/>
    <p:sldId id="878" r:id="rId29"/>
    <p:sldId id="754" r:id="rId30"/>
    <p:sldId id="766" r:id="rId31"/>
    <p:sldId id="769" r:id="rId32"/>
    <p:sldId id="767" r:id="rId33"/>
    <p:sldId id="601" r:id="rId34"/>
    <p:sldId id="734" r:id="rId35"/>
    <p:sldId id="876" r:id="rId36"/>
    <p:sldId id="877" r:id="rId37"/>
    <p:sldId id="504" r:id="rId38"/>
    <p:sldId id="25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700"/>
    <a:srgbClr val="F89378"/>
    <a:srgbClr val="1463C1"/>
    <a:srgbClr val="DEE4EA"/>
    <a:srgbClr val="E56800"/>
    <a:srgbClr val="A3D5FC"/>
    <a:srgbClr val="B3271F"/>
    <a:srgbClr val="FFA080"/>
    <a:srgbClr val="EE8D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6"/>
    <p:restoredTop sz="67211" autoAdjust="0"/>
  </p:normalViewPr>
  <p:slideViewPr>
    <p:cSldViewPr snapToGrid="0" snapToObjects="1" showGuides="1">
      <p:cViewPr varScale="1">
        <p:scale>
          <a:sx n="79" d="100"/>
          <a:sy n="79" d="100"/>
        </p:scale>
        <p:origin x="2416" y="200"/>
      </p:cViewPr>
      <p:guideLst>
        <p:guide orient="horz" pos="2160"/>
        <p:guide pos="3863"/>
      </p:guideLst>
    </p:cSldViewPr>
  </p:slideViewPr>
  <p:notesTextViewPr>
    <p:cViewPr>
      <p:scale>
        <a:sx n="114" d="100"/>
        <a:sy n="114" d="100"/>
      </p:scale>
      <p:origin x="0" y="0"/>
    </p:cViewPr>
  </p:notesTextViewPr>
  <p:sorterViewPr>
    <p:cViewPr>
      <p:scale>
        <a:sx n="100" d="100"/>
        <a:sy n="100" d="100"/>
      </p:scale>
      <p:origin x="0" y="-51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CC216-3AF6-3A4D-88E3-6BFF0B34EA29}" type="datetimeFigureOut">
              <a:rPr lang="en-US" smtClean="0"/>
              <a:t>5/9/22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7CE6-FC2E-5844-8E3C-E71D91EF3FB1}" type="slidenum">
              <a:rPr lang="en-US" smtClean="0"/>
              <a:t>‹#›</a:t>
            </a:fld>
            <a:endParaRPr lang="en-US"/>
          </a:p>
        </p:txBody>
      </p:sp>
    </p:spTree>
    <p:extLst>
      <p:ext uri="{BB962C8B-B14F-4D97-AF65-F5344CB8AC3E}">
        <p14:creationId xmlns:p14="http://schemas.microsoft.com/office/powerpoint/2010/main" val="384040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cdonce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With thanks to Rachel Hawkes for her input on the lesson material and </a:t>
            </a:r>
            <a:r>
              <a:rPr lang="en-GB" sz="1200" i="0" dirty="0">
                <a:solidFill>
                  <a:schemeClr val="dk1"/>
                </a:solidFill>
                <a:latin typeface="Arial"/>
                <a:ea typeface="Arial"/>
                <a:cs typeface="Arial"/>
                <a:sym typeface="Arial"/>
              </a:rPr>
              <a:t>Blanca Román for native teacher feedback.</a:t>
            </a: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aseline="0" dirty="0" err="1"/>
              <a:t>tenía</a:t>
            </a:r>
            <a:r>
              <a:rPr lang="en-GB" baseline="0" dirty="0"/>
              <a:t>’ and ‘</a:t>
            </a:r>
            <a:r>
              <a:rPr lang="en-GB" baseline="0" dirty="0" err="1"/>
              <a:t>había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use of ‘de’ between two nouns to describe a type of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third person singular in the imperfect tense for –</a:t>
            </a:r>
            <a:r>
              <a:rPr lang="en-GB" baseline="0" dirty="0" err="1"/>
              <a:t>ar</a:t>
            </a:r>
            <a:r>
              <a:rPr lang="en-GB" baseline="0" dirty="0"/>
              <a:t> (-aba) and –er/-</a:t>
            </a:r>
            <a:r>
              <a:rPr lang="en-GB" baseline="0" dirty="0" err="1"/>
              <a:t>ir</a:t>
            </a:r>
            <a:r>
              <a:rPr lang="en-GB" baseline="0" dirty="0"/>
              <a:t>  (-</a:t>
            </a:r>
            <a:r>
              <a:rPr lang="en-GB" baseline="0" dirty="0" err="1"/>
              <a:t>ía</a:t>
            </a:r>
            <a:r>
              <a:rPr lang="en-GB" baseline="0" dirty="0"/>
              <a:t>) verbs.</a:t>
            </a:r>
          </a:p>
          <a:p>
            <a:pPr marL="0" marR="0" lvl="0" indent="0" algn="l" rtl="0">
              <a:lnSpc>
                <a:spcPct val="100000"/>
              </a:lnSpc>
              <a:spcBef>
                <a:spcPts val="0"/>
              </a:spcBef>
              <a:spcAft>
                <a:spcPts val="0"/>
              </a:spcAft>
              <a:buClr>
                <a:schemeClr val="dk1"/>
              </a:buClr>
              <a:buSzPts val="1200"/>
              <a:buFont typeface="Arial"/>
              <a:buNone/>
            </a:pPr>
            <a:br>
              <a:rPr lang="en-GB" dirty="0"/>
            </a:br>
            <a:r>
              <a:rPr lang="en-GB" b="1" dirty="0"/>
              <a:t>Word frequency (1 is the most frequent word in Spanish): </a:t>
            </a:r>
            <a:endParaRPr lang="en-GB" sz="1200" b="1"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cap="none" dirty="0">
                <a:solidFill>
                  <a:schemeClr val="dk1"/>
                </a:solidFill>
                <a:latin typeface="Arial"/>
                <a:ea typeface="Arial"/>
                <a:cs typeface="Arial"/>
                <a:sym typeface="Arial"/>
              </a:rPr>
              <a:t>9.3.1.4 (introduce): </a:t>
            </a:r>
            <a:r>
              <a:rPr lang="en-GB" b="1" u="none" dirty="0" err="1"/>
              <a:t>había</a:t>
            </a:r>
            <a:r>
              <a:rPr lang="en-GB" u="none" dirty="0"/>
              <a:t> [13]; </a:t>
            </a:r>
            <a:r>
              <a:rPr lang="en-GB" b="1" u="none" dirty="0" err="1"/>
              <a:t>tenía</a:t>
            </a:r>
            <a:r>
              <a:rPr lang="en-GB" u="none" dirty="0"/>
              <a:t> [19]; </a:t>
            </a:r>
            <a:r>
              <a:rPr lang="en-GB" b="1" u="none" strike="noStrike" dirty="0"/>
              <a:t>caballero</a:t>
            </a:r>
            <a:r>
              <a:rPr lang="en-GB" u="none" dirty="0"/>
              <a:t> [2056]; </a:t>
            </a:r>
            <a:r>
              <a:rPr lang="en-GB" b="1" u="none" dirty="0"/>
              <a:t>amor</a:t>
            </a:r>
            <a:r>
              <a:rPr lang="en-GB" u="none" dirty="0"/>
              <a:t> [283]; </a:t>
            </a:r>
            <a:r>
              <a:rPr lang="en-GB" u="none" dirty="0" err="1"/>
              <a:t>sobre</a:t>
            </a:r>
            <a:r>
              <a:rPr lang="en-GB" u="none" dirty="0"/>
              <a:t> </a:t>
            </a:r>
            <a:r>
              <a:rPr lang="en-GB" u="none" dirty="0" err="1"/>
              <a:t>todo</a:t>
            </a:r>
            <a:r>
              <a:rPr lang="en-GB" u="none" dirty="0"/>
              <a:t> [N/A]; </a:t>
            </a:r>
            <a:r>
              <a:rPr lang="en-GB" b="1" u="none" dirty="0" err="1"/>
              <a:t>imaginar</a:t>
            </a:r>
            <a:r>
              <a:rPr lang="en-GB" u="none" dirty="0"/>
              <a:t> [500]; </a:t>
            </a:r>
            <a:r>
              <a:rPr lang="en-GB" b="1" u="none" dirty="0" err="1"/>
              <a:t>desear</a:t>
            </a:r>
            <a:r>
              <a:rPr lang="en-GB" u="none" dirty="0"/>
              <a:t> [542]; </a:t>
            </a:r>
            <a:r>
              <a:rPr lang="en-GB" u="none" dirty="0" err="1"/>
              <a:t>increíble</a:t>
            </a:r>
            <a:r>
              <a:rPr lang="en-GB" u="none" dirty="0"/>
              <a:t> [1642]; </a:t>
            </a:r>
            <a:r>
              <a:rPr lang="en-GB" b="1" u="none" dirty="0" err="1"/>
              <a:t>nombre</a:t>
            </a:r>
            <a:r>
              <a:rPr lang="en-GB" u="none" dirty="0"/>
              <a:t> [215]; </a:t>
            </a:r>
            <a:r>
              <a:rPr lang="en-GB" b="1" u="none" dirty="0" err="1"/>
              <a:t>arma</a:t>
            </a:r>
            <a:r>
              <a:rPr lang="en-GB" u="none" dirty="0"/>
              <a:t> [918]; </a:t>
            </a:r>
            <a:r>
              <a:rPr lang="en-GB" u="none" dirty="0" err="1"/>
              <a:t>convencer</a:t>
            </a:r>
            <a:r>
              <a:rPr lang="en-GB" u="none" dirty="0"/>
              <a:t> </a:t>
            </a:r>
            <a:r>
              <a:rPr lang="en-GB" dirty="0"/>
              <a:t>[1049]; </a:t>
            </a:r>
            <a:r>
              <a:rPr lang="en-GB" dirty="0" err="1"/>
              <a:t>prometer</a:t>
            </a:r>
            <a:r>
              <a:rPr lang="en-GB" dirty="0"/>
              <a:t> [1461]; a punto de [189]; </a:t>
            </a:r>
            <a:r>
              <a:rPr lang="en-GB" dirty="0" err="1"/>
              <a:t>enemigo</a:t>
            </a:r>
            <a:r>
              <a:rPr lang="en-GB" dirty="0"/>
              <a:t> [1066]; </a:t>
            </a:r>
            <a:r>
              <a:rPr lang="en-GB" dirty="0" err="1"/>
              <a:t>continuar</a:t>
            </a:r>
            <a:r>
              <a:rPr lang="en-GB" dirty="0"/>
              <a:t> [396]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0" i="1" u="none" strike="noStrike" cap="none" dirty="0">
                <a:solidFill>
                  <a:schemeClr val="dk1"/>
                </a:solidFill>
                <a:latin typeface="+mn-lt"/>
                <a:ea typeface="Calibri"/>
                <a:cs typeface="Calibri"/>
                <a:sym typeface="Calibri"/>
              </a:rPr>
              <a:t>Note:</a:t>
            </a:r>
            <a:r>
              <a:rPr lang="en-GB" sz="1200" b="0" i="1" u="none" strike="noStrike" cap="none" baseline="0" dirty="0">
                <a:solidFill>
                  <a:schemeClr val="dk1"/>
                </a:solidFill>
                <a:latin typeface="+mn-lt"/>
                <a:ea typeface="Calibri"/>
                <a:cs typeface="Calibri"/>
                <a:sym typeface="Calibri"/>
              </a:rPr>
              <a:t> words in bold are introduced in lesson 1 of this sequence</a:t>
            </a:r>
            <a:endParaRPr lang="en-GB" sz="1200" b="0" i="1"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dirty="0">
                <a:solidFill>
                  <a:schemeClr val="dk1"/>
                </a:solidFill>
                <a:latin typeface="Arial"/>
                <a:ea typeface="Arial"/>
                <a:cs typeface="Arial"/>
                <a:sym typeface="Arial"/>
              </a:rPr>
              <a:t>9.3.1.1 (revisit): </a:t>
            </a:r>
            <a:r>
              <a:rPr lang="en-GB" sz="1200" dirty="0" err="1">
                <a:solidFill>
                  <a:schemeClr val="dk1"/>
                </a:solidFill>
                <a:latin typeface="Arial"/>
                <a:ea typeface="Arial"/>
                <a:cs typeface="Arial"/>
                <a:sym typeface="Arial"/>
              </a:rPr>
              <a:t>hace</a:t>
            </a:r>
            <a:r>
              <a:rPr lang="en-GB" sz="1200" dirty="0">
                <a:solidFill>
                  <a:schemeClr val="dk1"/>
                </a:solidFill>
                <a:latin typeface="Arial"/>
                <a:ea typeface="Arial"/>
                <a:cs typeface="Arial"/>
                <a:sym typeface="Arial"/>
              </a:rPr>
              <a:t> (with meaning 'ago') [26]; </a:t>
            </a:r>
            <a:r>
              <a:rPr lang="en-GB" sz="1200" dirty="0" err="1">
                <a:solidFill>
                  <a:schemeClr val="dk1"/>
                </a:solidFill>
                <a:latin typeface="Arial"/>
                <a:ea typeface="Arial"/>
                <a:cs typeface="Arial"/>
                <a:sym typeface="Arial"/>
              </a:rPr>
              <a:t>entregar</a:t>
            </a:r>
            <a:r>
              <a:rPr lang="en-GB" sz="1200" dirty="0">
                <a:solidFill>
                  <a:schemeClr val="dk1"/>
                </a:solidFill>
                <a:latin typeface="Arial"/>
                <a:ea typeface="Arial"/>
                <a:cs typeface="Arial"/>
                <a:sym typeface="Arial"/>
              </a:rPr>
              <a:t> [626]; </a:t>
            </a:r>
            <a:r>
              <a:rPr lang="en-GB" sz="1200" dirty="0" err="1">
                <a:solidFill>
                  <a:schemeClr val="dk1"/>
                </a:solidFill>
                <a:latin typeface="Arial"/>
                <a:ea typeface="Arial"/>
                <a:cs typeface="Arial"/>
                <a:sym typeface="Arial"/>
              </a:rPr>
              <a:t>contestar</a:t>
            </a:r>
            <a:r>
              <a:rPr lang="en-GB" sz="1200" dirty="0">
                <a:solidFill>
                  <a:schemeClr val="dk1"/>
                </a:solidFill>
                <a:latin typeface="Arial"/>
                <a:ea typeface="Arial"/>
                <a:cs typeface="Arial"/>
                <a:sym typeface="Arial"/>
              </a:rPr>
              <a:t> [669]; </a:t>
            </a:r>
            <a:r>
              <a:rPr lang="en-GB" sz="1200" dirty="0" err="1">
                <a:solidFill>
                  <a:schemeClr val="dk1"/>
                </a:solidFill>
                <a:latin typeface="Arial"/>
                <a:ea typeface="Arial"/>
                <a:cs typeface="Arial"/>
                <a:sym typeface="Arial"/>
              </a:rPr>
              <a:t>firmar</a:t>
            </a:r>
            <a:r>
              <a:rPr lang="en-GB" sz="1200" dirty="0">
                <a:solidFill>
                  <a:schemeClr val="dk1"/>
                </a:solidFill>
                <a:latin typeface="Arial"/>
                <a:ea typeface="Arial"/>
                <a:cs typeface="Arial"/>
                <a:sym typeface="Arial"/>
              </a:rPr>
              <a:t> [1056]; </a:t>
            </a:r>
            <a:r>
              <a:rPr lang="en-GB" sz="1200" dirty="0" err="1">
                <a:solidFill>
                  <a:schemeClr val="dk1"/>
                </a:solidFill>
                <a:latin typeface="Arial"/>
                <a:ea typeface="Arial"/>
                <a:cs typeface="Arial"/>
                <a:sym typeface="Arial"/>
              </a:rPr>
              <a:t>proyecto</a:t>
            </a:r>
            <a:r>
              <a:rPr lang="en-GB" sz="1200" dirty="0">
                <a:solidFill>
                  <a:schemeClr val="dk1"/>
                </a:solidFill>
                <a:latin typeface="Arial"/>
                <a:ea typeface="Arial"/>
                <a:cs typeface="Arial"/>
                <a:sym typeface="Arial"/>
              </a:rPr>
              <a:t> [379]; </a:t>
            </a:r>
            <a:r>
              <a:rPr lang="en-GB" sz="1200" dirty="0" err="1">
                <a:solidFill>
                  <a:schemeClr val="dk1"/>
                </a:solidFill>
                <a:latin typeface="Arial"/>
                <a:ea typeface="Arial"/>
                <a:cs typeface="Arial"/>
                <a:sym typeface="Arial"/>
              </a:rPr>
              <a:t>universidad</a:t>
            </a:r>
            <a:r>
              <a:rPr lang="en-GB" sz="1200" dirty="0">
                <a:solidFill>
                  <a:schemeClr val="dk1"/>
                </a:solidFill>
                <a:latin typeface="Arial"/>
                <a:ea typeface="Arial"/>
                <a:cs typeface="Arial"/>
                <a:sym typeface="Arial"/>
              </a:rPr>
              <a:t> [387]; </a:t>
            </a:r>
            <a:r>
              <a:rPr lang="en-GB" sz="1200" dirty="0" err="1">
                <a:solidFill>
                  <a:schemeClr val="dk1"/>
                </a:solidFill>
                <a:latin typeface="Arial"/>
                <a:ea typeface="Arial"/>
                <a:cs typeface="Arial"/>
                <a:sym typeface="Arial"/>
              </a:rPr>
              <a:t>empresa</a:t>
            </a:r>
            <a:r>
              <a:rPr lang="en-GB" sz="1200" dirty="0">
                <a:solidFill>
                  <a:schemeClr val="dk1"/>
                </a:solidFill>
                <a:latin typeface="Arial"/>
                <a:ea typeface="Arial"/>
                <a:cs typeface="Arial"/>
                <a:sym typeface="Arial"/>
              </a:rPr>
              <a:t> [315]; carrera¹ [481]; </a:t>
            </a:r>
            <a:r>
              <a:rPr lang="en-GB" sz="1200" dirty="0" err="1">
                <a:solidFill>
                  <a:schemeClr val="dk1"/>
                </a:solidFill>
                <a:latin typeface="Arial"/>
                <a:ea typeface="Arial"/>
                <a:cs typeface="Arial"/>
                <a:sym typeface="Arial"/>
              </a:rPr>
              <a:t>negocio</a:t>
            </a:r>
            <a:r>
              <a:rPr lang="en-GB" sz="1200" dirty="0">
                <a:solidFill>
                  <a:schemeClr val="dk1"/>
                </a:solidFill>
                <a:latin typeface="Arial"/>
                <a:ea typeface="Arial"/>
                <a:cs typeface="Arial"/>
                <a:sym typeface="Arial"/>
              </a:rPr>
              <a:t> [688];  jefe [726]; </a:t>
            </a:r>
            <a:r>
              <a:rPr lang="en-GB" sz="1200" dirty="0" err="1">
                <a:solidFill>
                  <a:schemeClr val="dk1"/>
                </a:solidFill>
                <a:latin typeface="Arial"/>
                <a:ea typeface="Arial"/>
                <a:cs typeface="Arial"/>
                <a:sym typeface="Arial"/>
              </a:rPr>
              <a:t>reunión</a:t>
            </a:r>
            <a:r>
              <a:rPr lang="en-GB" sz="1200" dirty="0">
                <a:solidFill>
                  <a:schemeClr val="dk1"/>
                </a:solidFill>
                <a:latin typeface="Arial"/>
                <a:ea typeface="Arial"/>
                <a:cs typeface="Arial"/>
                <a:sym typeface="Arial"/>
              </a:rPr>
              <a:t> [947]; </a:t>
            </a:r>
            <a:r>
              <a:rPr lang="en-GB" sz="1200" dirty="0" err="1">
                <a:solidFill>
                  <a:schemeClr val="dk1"/>
                </a:solidFill>
                <a:latin typeface="Arial"/>
                <a:ea typeface="Arial"/>
                <a:cs typeface="Arial"/>
                <a:sym typeface="Arial"/>
              </a:rPr>
              <a:t>oficina</a:t>
            </a:r>
            <a:r>
              <a:rPr lang="en-GB" sz="1200" dirty="0">
                <a:solidFill>
                  <a:schemeClr val="dk1"/>
                </a:solidFill>
                <a:latin typeface="Arial"/>
                <a:ea typeface="Arial"/>
                <a:cs typeface="Arial"/>
                <a:sym typeface="Arial"/>
              </a:rPr>
              <a:t> [1072]; </a:t>
            </a:r>
            <a:r>
              <a:rPr lang="en-GB" sz="1200" dirty="0" err="1">
                <a:solidFill>
                  <a:schemeClr val="dk1"/>
                </a:solidFill>
                <a:latin typeface="Arial"/>
                <a:ea typeface="Arial"/>
                <a:cs typeface="Arial"/>
                <a:sym typeface="Arial"/>
              </a:rPr>
              <a:t>vez</a:t>
            </a:r>
            <a:r>
              <a:rPr lang="en-GB" sz="1200" dirty="0">
                <a:solidFill>
                  <a:schemeClr val="dk1"/>
                </a:solidFill>
                <a:latin typeface="Arial"/>
                <a:ea typeface="Arial"/>
                <a:cs typeface="Arial"/>
                <a:sym typeface="Arial"/>
              </a:rPr>
              <a:t> [59]; </a:t>
            </a:r>
            <a:r>
              <a:rPr lang="en-GB" sz="1200" dirty="0" err="1">
                <a:solidFill>
                  <a:schemeClr val="dk1"/>
                </a:solidFill>
                <a:latin typeface="Arial"/>
                <a:ea typeface="Arial"/>
                <a:cs typeface="Arial"/>
                <a:sym typeface="Arial"/>
              </a:rPr>
              <a:t>útil</a:t>
            </a:r>
            <a:r>
              <a:rPr lang="en-GB" sz="1200" dirty="0">
                <a:solidFill>
                  <a:schemeClr val="dk1"/>
                </a:solidFill>
                <a:latin typeface="Arial"/>
                <a:ea typeface="Arial"/>
                <a:cs typeface="Arial"/>
                <a:sym typeface="Arial"/>
              </a:rPr>
              <a:t> [3951]; por³ [15]</a:t>
            </a:r>
            <a:endParaRPr lang="en-GB" sz="1200" b="1"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b="1" dirty="0"/>
              <a:t>9.2.2.1 (revisit)</a:t>
            </a:r>
            <a:r>
              <a:rPr lang="en-GB" sz="1200" b="0" i="0" u="none" strike="noStrike" dirty="0">
                <a:solidFill>
                  <a:schemeClr val="dk1"/>
                </a:solidFill>
                <a:latin typeface="Arial"/>
                <a:ea typeface="Arial"/>
                <a:cs typeface="Arial"/>
                <a:sym typeface="Arial"/>
              </a:rPr>
              <a:t>: </a:t>
            </a:r>
            <a:r>
              <a:rPr lang="en-GB" sz="1200" dirty="0" err="1">
                <a:solidFill>
                  <a:schemeClr val="dk1"/>
                </a:solidFill>
                <a:latin typeface="Arial"/>
                <a:ea typeface="Arial"/>
                <a:cs typeface="Arial"/>
                <a:sym typeface="Arial"/>
              </a:rPr>
              <a:t>tuve</a:t>
            </a:r>
            <a:r>
              <a:rPr lang="en-GB" sz="1200" dirty="0">
                <a:solidFill>
                  <a:schemeClr val="dk1"/>
                </a:solidFill>
                <a:latin typeface="Arial"/>
                <a:ea typeface="Arial"/>
                <a:cs typeface="Arial"/>
                <a:sym typeface="Arial"/>
              </a:rPr>
              <a:t> [19]; </a:t>
            </a:r>
            <a:r>
              <a:rPr lang="en-GB" sz="1200" dirty="0" err="1">
                <a:solidFill>
                  <a:schemeClr val="dk1"/>
                </a:solidFill>
                <a:latin typeface="Arial"/>
                <a:ea typeface="Arial"/>
                <a:cs typeface="Arial"/>
                <a:sym typeface="Arial"/>
              </a:rPr>
              <a:t>tratar</a:t>
            </a:r>
            <a:r>
              <a:rPr lang="en-GB" sz="1200" dirty="0">
                <a:solidFill>
                  <a:schemeClr val="dk1"/>
                </a:solidFill>
                <a:latin typeface="Arial"/>
                <a:ea typeface="Arial"/>
                <a:cs typeface="Arial"/>
                <a:sym typeface="Arial"/>
              </a:rPr>
              <a:t> [141]; </a:t>
            </a:r>
            <a:r>
              <a:rPr lang="en-GB" sz="1200" dirty="0" err="1">
                <a:solidFill>
                  <a:schemeClr val="dk1"/>
                </a:solidFill>
                <a:latin typeface="Arial"/>
                <a:ea typeface="Arial"/>
                <a:cs typeface="Arial"/>
                <a:sym typeface="Arial"/>
              </a:rPr>
              <a:t>realizar</a:t>
            </a:r>
            <a:r>
              <a:rPr lang="en-GB" sz="1200" dirty="0">
                <a:solidFill>
                  <a:schemeClr val="dk1"/>
                </a:solidFill>
                <a:latin typeface="Arial"/>
                <a:ea typeface="Arial"/>
                <a:cs typeface="Arial"/>
                <a:sym typeface="Arial"/>
              </a:rPr>
              <a:t> [205]; </a:t>
            </a:r>
            <a:r>
              <a:rPr lang="en-GB" sz="1200" dirty="0" err="1">
                <a:solidFill>
                  <a:schemeClr val="dk1"/>
                </a:solidFill>
                <a:latin typeface="Arial"/>
                <a:ea typeface="Arial"/>
                <a:cs typeface="Arial"/>
                <a:sym typeface="Arial"/>
              </a:rPr>
              <a:t>incluir</a:t>
            </a:r>
            <a:r>
              <a:rPr lang="en-GB" sz="1200" dirty="0">
                <a:solidFill>
                  <a:schemeClr val="dk1"/>
                </a:solidFill>
                <a:latin typeface="Arial"/>
                <a:ea typeface="Arial"/>
                <a:cs typeface="Arial"/>
                <a:sym typeface="Arial"/>
              </a:rPr>
              <a:t> [417]; </a:t>
            </a:r>
            <a:r>
              <a:rPr lang="en-GB" sz="1200" dirty="0" err="1">
                <a:solidFill>
                  <a:schemeClr val="dk1"/>
                </a:solidFill>
                <a:latin typeface="Arial"/>
                <a:ea typeface="Arial"/>
                <a:cs typeface="Arial"/>
                <a:sym typeface="Arial"/>
              </a:rPr>
              <a:t>comprender</a:t>
            </a:r>
            <a:r>
              <a:rPr lang="en-GB" sz="1200" dirty="0">
                <a:solidFill>
                  <a:schemeClr val="dk1"/>
                </a:solidFill>
                <a:latin typeface="Arial"/>
                <a:ea typeface="Arial"/>
                <a:cs typeface="Arial"/>
                <a:sym typeface="Arial"/>
              </a:rPr>
              <a:t> [434]; </a:t>
            </a:r>
            <a:r>
              <a:rPr lang="en-GB" sz="1200" dirty="0" err="1">
                <a:solidFill>
                  <a:schemeClr val="dk1"/>
                </a:solidFill>
                <a:latin typeface="Arial"/>
                <a:ea typeface="Arial"/>
                <a:cs typeface="Arial"/>
                <a:sym typeface="Arial"/>
              </a:rPr>
              <a:t>conseguir</a:t>
            </a:r>
            <a:r>
              <a:rPr lang="en-GB" sz="1200" dirty="0">
                <a:solidFill>
                  <a:schemeClr val="dk1"/>
                </a:solidFill>
                <a:latin typeface="Arial"/>
                <a:ea typeface="Arial"/>
                <a:cs typeface="Arial"/>
                <a:sym typeface="Arial"/>
              </a:rPr>
              <a:t> [286];  </a:t>
            </a:r>
            <a:r>
              <a:rPr lang="en-GB" sz="1200" dirty="0" err="1">
                <a:solidFill>
                  <a:schemeClr val="dk1"/>
                </a:solidFill>
                <a:latin typeface="Arial"/>
                <a:ea typeface="Arial"/>
                <a:cs typeface="Arial"/>
                <a:sym typeface="Arial"/>
              </a:rPr>
              <a:t>respetar</a:t>
            </a:r>
            <a:r>
              <a:rPr lang="en-GB" sz="1200" dirty="0">
                <a:solidFill>
                  <a:schemeClr val="dk1"/>
                </a:solidFill>
                <a:latin typeface="Arial"/>
                <a:ea typeface="Arial"/>
                <a:cs typeface="Arial"/>
                <a:sym typeface="Arial"/>
              </a:rPr>
              <a:t> [1191]; ley [334]; </a:t>
            </a:r>
            <a:r>
              <a:rPr lang="en-GB" sz="1200" dirty="0" err="1">
                <a:solidFill>
                  <a:schemeClr val="dk1"/>
                </a:solidFill>
                <a:latin typeface="Arial"/>
                <a:ea typeface="Arial"/>
                <a:cs typeface="Arial"/>
                <a:sym typeface="Arial"/>
              </a:rPr>
              <a:t>público</a:t>
            </a:r>
            <a:r>
              <a:rPr lang="en-GB" sz="1200" dirty="0">
                <a:solidFill>
                  <a:schemeClr val="dk1"/>
                </a:solidFill>
                <a:latin typeface="Arial"/>
                <a:ea typeface="Arial"/>
                <a:cs typeface="Arial"/>
                <a:sym typeface="Arial"/>
              </a:rPr>
              <a:t> [329]; </a:t>
            </a:r>
            <a:r>
              <a:rPr lang="en-GB" sz="1200" dirty="0" err="1">
                <a:solidFill>
                  <a:schemeClr val="dk1"/>
                </a:solidFill>
                <a:latin typeface="Arial"/>
                <a:ea typeface="Arial"/>
                <a:cs typeface="Arial"/>
                <a:sym typeface="Arial"/>
              </a:rPr>
              <a:t>plano</a:t>
            </a:r>
            <a:r>
              <a:rPr lang="en-GB" sz="1200" dirty="0">
                <a:solidFill>
                  <a:schemeClr val="dk1"/>
                </a:solidFill>
                <a:latin typeface="Arial"/>
                <a:ea typeface="Arial"/>
                <a:cs typeface="Arial"/>
                <a:sym typeface="Arial"/>
              </a:rPr>
              <a:t> [1617]; (al) principio [338]; (al) final [366]; </a:t>
            </a:r>
            <a:r>
              <a:rPr lang="en-GB" sz="1200" dirty="0" err="1">
                <a:solidFill>
                  <a:schemeClr val="dk1"/>
                </a:solidFill>
                <a:latin typeface="Arial"/>
                <a:ea typeface="Arial"/>
                <a:cs typeface="Arial"/>
                <a:sym typeface="Arial"/>
              </a:rPr>
              <a:t>manifestación</a:t>
            </a:r>
            <a:r>
              <a:rPr lang="en-GB" sz="1200" dirty="0">
                <a:solidFill>
                  <a:schemeClr val="dk1"/>
                </a:solidFill>
                <a:latin typeface="Arial"/>
                <a:ea typeface="Arial"/>
                <a:cs typeface="Arial"/>
                <a:sym typeface="Arial"/>
              </a:rPr>
              <a:t> [1837]; </a:t>
            </a:r>
            <a:r>
              <a:rPr lang="en-GB" sz="1200" dirty="0" err="1">
                <a:solidFill>
                  <a:schemeClr val="dk1"/>
                </a:solidFill>
                <a:latin typeface="Arial"/>
                <a:ea typeface="Arial"/>
                <a:cs typeface="Arial"/>
                <a:sym typeface="Arial"/>
              </a:rPr>
              <a:t>protagonista</a:t>
            </a:r>
            <a:r>
              <a:rPr lang="en-GB" sz="1200" dirty="0">
                <a:solidFill>
                  <a:schemeClr val="dk1"/>
                </a:solidFill>
                <a:latin typeface="Arial"/>
                <a:ea typeface="Arial"/>
                <a:cs typeface="Arial"/>
                <a:sym typeface="Arial"/>
              </a:rPr>
              <a:t> [1926]; idea [247]; </a:t>
            </a:r>
            <a:r>
              <a:rPr lang="en-GB" sz="1200" dirty="0" err="1">
                <a:solidFill>
                  <a:schemeClr val="dk1"/>
                </a:solidFill>
                <a:latin typeface="Arial"/>
                <a:ea typeface="Arial"/>
                <a:cs typeface="Arial"/>
                <a:sym typeface="Arial"/>
              </a:rPr>
              <a:t>millón</a:t>
            </a:r>
            <a:r>
              <a:rPr lang="en-GB" sz="1200" dirty="0">
                <a:solidFill>
                  <a:schemeClr val="dk1"/>
                </a:solidFill>
                <a:latin typeface="Arial"/>
                <a:ea typeface="Arial"/>
                <a:cs typeface="Arial"/>
                <a:sym typeface="Arial"/>
              </a:rPr>
              <a:t> [248]; </a:t>
            </a:r>
            <a:r>
              <a:rPr lang="en-GB" sz="1200" dirty="0" err="1">
                <a:solidFill>
                  <a:schemeClr val="dk1"/>
                </a:solidFill>
                <a:latin typeface="Arial"/>
                <a:ea typeface="Arial"/>
                <a:cs typeface="Arial"/>
                <a:sym typeface="Arial"/>
              </a:rPr>
              <a:t>acción</a:t>
            </a:r>
            <a:r>
              <a:rPr lang="en-GB" sz="1200" dirty="0">
                <a:solidFill>
                  <a:schemeClr val="dk1"/>
                </a:solidFill>
                <a:latin typeface="Arial"/>
                <a:ea typeface="Arial"/>
                <a:cs typeface="Arial"/>
                <a:sym typeface="Arial"/>
              </a:rPr>
              <a:t> [404]</a:t>
            </a:r>
          </a:p>
          <a:p>
            <a:pPr marL="0" marR="0" lvl="0" indent="0" algn="l" rtl="0">
              <a:lnSpc>
                <a:spcPct val="100000"/>
              </a:lnSpc>
              <a:spcBef>
                <a:spcPts val="0"/>
              </a:spcBef>
              <a:spcAft>
                <a:spcPts val="0"/>
              </a:spcAft>
              <a:buClr>
                <a:schemeClr val="dk1"/>
              </a:buClr>
              <a:buSzPts val="1200"/>
              <a:buFont typeface="Arial"/>
              <a:buNone/>
            </a:pPr>
            <a:endParaRPr lang="en-GB" dirty="0"/>
          </a:p>
          <a:p>
            <a:pPr marL="0" marR="0" lvl="0" indent="0" algn="l" rtl="0">
              <a:lnSpc>
                <a:spcPct val="100000"/>
              </a:lnSpc>
              <a:spcBef>
                <a:spcPts val="0"/>
              </a:spcBef>
              <a:spcAft>
                <a:spcPts val="0"/>
              </a:spcAft>
              <a:buClr>
                <a:schemeClr val="dk1"/>
              </a:buClr>
              <a:buSzPts val="1200"/>
              <a:buFont typeface="Arial"/>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rtl="0">
              <a:lnSpc>
                <a:spcPct val="100000"/>
              </a:lnSpc>
              <a:spcBef>
                <a:spcPts val="0"/>
              </a:spcBef>
              <a:spcAft>
                <a:spcPts val="0"/>
              </a:spcAft>
              <a:buClr>
                <a:schemeClr val="dk1"/>
              </a:buClr>
              <a:buSzPts val="1200"/>
              <a:buFont typeface="Arial"/>
              <a:buNone/>
            </a:pPr>
            <a:endParaRPr lang="en-GB" sz="1200" b="1"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The frequency rankings for words that occur in this PowerPoint which have been</a:t>
            </a:r>
            <a:r>
              <a:rPr lang="en-GB" sz="1200" b="0" i="1" u="none" strike="noStrike" dirty="0">
                <a:solidFill>
                  <a:schemeClr val="dk1"/>
                </a:solidFill>
                <a:latin typeface="Arial"/>
                <a:ea typeface="Arial"/>
                <a:cs typeface="Arial"/>
                <a:sym typeface="Arial"/>
              </a:rPr>
              <a:t> previously</a:t>
            </a:r>
            <a:r>
              <a:rPr lang="en-GB" sz="1200" b="0" i="0" u="none" strike="noStrike" dirty="0">
                <a:solidFill>
                  <a:schemeClr val="dk1"/>
                </a:solidFill>
                <a:latin typeface="Arial"/>
                <a:ea typeface="Arial"/>
                <a:cs typeface="Arial"/>
                <a:sym typeface="Arial"/>
              </a:rPr>
              <a:t> introduced in NCELP resources are given in the NCELP SOW and in the resources that first introduced and formally re-visited those words. </a:t>
            </a:r>
            <a:endParaRPr lang="en-GB"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For any </a:t>
            </a:r>
            <a:r>
              <a:rPr lang="en-GB" sz="1200" b="0" i="1" u="none" strike="noStrike" dirty="0">
                <a:solidFill>
                  <a:schemeClr val="dk1"/>
                </a:solidFill>
                <a:latin typeface="Arial"/>
                <a:ea typeface="Arial"/>
                <a:cs typeface="Arial"/>
                <a:sym typeface="Arial"/>
              </a:rPr>
              <a:t>other </a:t>
            </a:r>
            <a:r>
              <a:rPr lang="en-GB" sz="1200" b="0" i="0" u="none" strike="noStrike" dirty="0">
                <a:solidFill>
                  <a:schemeClr val="dk1"/>
                </a:solidFill>
                <a:latin typeface="Arial"/>
                <a:ea typeface="Arial"/>
                <a:cs typeface="Arial"/>
                <a:sym typeface="Arial"/>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0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B" b="1" dirty="0"/>
              <a:t>Timing: </a:t>
            </a:r>
            <a:r>
              <a:rPr lang="es-GB" b="0" dirty="0"/>
              <a:t>6 minutes</a:t>
            </a:r>
            <a:endParaRPr lang="es-GB" b="1" dirty="0"/>
          </a:p>
          <a:p>
            <a:endParaRPr lang="es-GB" b="1" dirty="0"/>
          </a:p>
          <a:p>
            <a:r>
              <a:rPr lang="es-GB" b="1" dirty="0"/>
              <a:t>Aim: </a:t>
            </a:r>
            <a:r>
              <a:rPr lang="es-GB" b="0" dirty="0"/>
              <a:t>to practise the use of ‘había’ and ‘tenía’ through listening.</a:t>
            </a:r>
            <a:endParaRPr lang="es-GB" b="1" dirty="0"/>
          </a:p>
          <a:p>
            <a:endParaRPr lang="es-GB" b="1" dirty="0"/>
          </a:p>
          <a:p>
            <a:r>
              <a:rPr lang="es-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a:t>
            </a:r>
            <a:r>
              <a:rPr lang="en-GB" baseline="0" dirty="0"/>
              <a:t> first listen out for ‘</a:t>
            </a:r>
            <a:r>
              <a:rPr lang="en-GB" baseline="0" dirty="0" err="1"/>
              <a:t>tenía</a:t>
            </a:r>
            <a:r>
              <a:rPr lang="en-GB" baseline="0" dirty="0"/>
              <a:t>’ or ‘</a:t>
            </a:r>
            <a:r>
              <a:rPr lang="en-GB" baseline="0" dirty="0" err="1"/>
              <a:t>había</a:t>
            </a:r>
            <a:r>
              <a:rPr lang="en-GB" baseline="0" dirty="0"/>
              <a:t>’ and decide how the sentence must begin.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they match each sentence with the corresponding image. Students might need to listen to each recording again.</a:t>
            </a:r>
            <a:endParaRPr lang="en-GB" dirty="0"/>
          </a:p>
          <a:p>
            <a:endParaRPr lang="en-GB" b="1" dirty="0"/>
          </a:p>
          <a:p>
            <a:r>
              <a:rPr lang="en-GB" b="1" dirty="0"/>
              <a:t>Transcript</a:t>
            </a:r>
            <a:r>
              <a:rPr lang="en-GB" baseline="0" dirty="0"/>
              <a:t>: </a:t>
            </a:r>
          </a:p>
          <a:p>
            <a:pPr marL="228600" indent="-228600">
              <a:buAutoNum type="arabicPeriod"/>
            </a:pPr>
            <a:r>
              <a:rPr lang="en-GB" baseline="0" dirty="0"/>
              <a:t>[beep] </a:t>
            </a:r>
            <a:r>
              <a:rPr lang="en-GB" b="0" baseline="0" dirty="0" err="1"/>
              <a:t>tenía</a:t>
            </a:r>
            <a:r>
              <a:rPr lang="en-GB" b="0" baseline="0" dirty="0"/>
              <a:t> </a:t>
            </a:r>
            <a:r>
              <a:rPr lang="en-GB" b="0" baseline="0" dirty="0" err="1"/>
              <a:t>edificios</a:t>
            </a:r>
            <a:r>
              <a:rPr lang="en-GB" b="0" baseline="0" dirty="0"/>
              <a:t> </a:t>
            </a:r>
            <a:r>
              <a:rPr lang="en-GB" b="0" baseline="0" dirty="0" err="1"/>
              <a:t>especiales</a:t>
            </a:r>
            <a:r>
              <a:rPr lang="en-GB" b="0" baseline="0" dirty="0"/>
              <a:t> para </a:t>
            </a:r>
            <a:r>
              <a:rPr lang="en-GB" b="0" baseline="0" dirty="0" err="1"/>
              <a:t>producir</a:t>
            </a:r>
            <a:r>
              <a:rPr lang="en-GB" b="0" baseline="0" dirty="0"/>
              <a:t> cereal.</a:t>
            </a:r>
          </a:p>
          <a:p>
            <a:pPr marL="228600" indent="-228600">
              <a:buAutoNum type="arabicPeriod"/>
            </a:pPr>
            <a:r>
              <a:rPr lang="en-GB" b="0" baseline="0" dirty="0"/>
              <a:t>[beep] </a:t>
            </a:r>
            <a:r>
              <a:rPr lang="en-GB" b="0" baseline="0" dirty="0" err="1"/>
              <a:t>había</a:t>
            </a:r>
            <a:r>
              <a:rPr lang="en-GB" b="0" baseline="0" dirty="0"/>
              <a:t> </a:t>
            </a:r>
            <a:r>
              <a:rPr lang="en-GB" b="0" baseline="0" dirty="0" err="1"/>
              <a:t>menos</a:t>
            </a:r>
            <a:r>
              <a:rPr lang="en-GB" b="0" baseline="0" dirty="0"/>
              <a:t> población </a:t>
            </a:r>
            <a:r>
              <a:rPr lang="en-GB" b="0" baseline="0" dirty="0" err="1"/>
              <a:t>durante</a:t>
            </a:r>
            <a:r>
              <a:rPr lang="en-GB" b="0" baseline="0" dirty="0"/>
              <a:t> el </a:t>
            </a:r>
            <a:r>
              <a:rPr lang="en-GB" b="0" baseline="0" dirty="0" err="1"/>
              <a:t>siglo</a:t>
            </a:r>
            <a:r>
              <a:rPr lang="en-GB" b="0" baseline="0" dirty="0"/>
              <a:t> XVII.</a:t>
            </a:r>
          </a:p>
          <a:p>
            <a:pPr marL="228600" indent="-228600">
              <a:buAutoNum type="arabicPeriod"/>
            </a:pPr>
            <a:r>
              <a:rPr lang="en-GB" b="0" baseline="0" dirty="0"/>
              <a:t>[beep] </a:t>
            </a:r>
            <a:r>
              <a:rPr lang="en-GB" b="0" baseline="0" dirty="0" err="1"/>
              <a:t>había</a:t>
            </a:r>
            <a:r>
              <a:rPr lang="en-GB" b="0" baseline="0" dirty="0"/>
              <a:t> una gran </a:t>
            </a:r>
            <a:r>
              <a:rPr lang="en-GB" b="0" baseline="0" dirty="0" err="1"/>
              <a:t>producción</a:t>
            </a:r>
            <a:r>
              <a:rPr lang="en-GB" b="0" baseline="0" dirty="0"/>
              <a:t> de queso y vino.</a:t>
            </a:r>
          </a:p>
          <a:p>
            <a:pPr marL="228600" indent="-228600">
              <a:buAutoNum type="arabicPeriod"/>
            </a:pPr>
            <a:r>
              <a:rPr lang="en-GB" b="0" baseline="0" dirty="0"/>
              <a:t>[beep] </a:t>
            </a:r>
            <a:r>
              <a:rPr lang="en-GB" b="0" baseline="0" dirty="0" err="1"/>
              <a:t>tenía</a:t>
            </a:r>
            <a:r>
              <a:rPr lang="en-GB" b="0" baseline="0" dirty="0"/>
              <a:t> </a:t>
            </a:r>
            <a:r>
              <a:rPr lang="en-GB" b="0" baseline="0" dirty="0" err="1"/>
              <a:t>gobiernos</a:t>
            </a:r>
            <a:r>
              <a:rPr lang="en-GB" b="0" baseline="0" dirty="0"/>
              <a:t> </a:t>
            </a:r>
            <a:r>
              <a:rPr lang="en-GB" b="0" baseline="0" dirty="0" err="1"/>
              <a:t>débiles</a:t>
            </a:r>
            <a:r>
              <a:rPr lang="en-GB" b="0" baseline="0" dirty="0"/>
              <a:t>.</a:t>
            </a:r>
          </a:p>
          <a:p>
            <a:pPr marL="228600" indent="-228600">
              <a:buAutoNum type="arabicPeriod"/>
            </a:pPr>
            <a:r>
              <a:rPr lang="en-GB" b="0" baseline="0" dirty="0"/>
              <a:t>[beep] </a:t>
            </a:r>
            <a:r>
              <a:rPr lang="en-GB" b="0" baseline="0" dirty="0" err="1"/>
              <a:t>había</a:t>
            </a:r>
            <a:r>
              <a:rPr lang="en-GB" b="0" baseline="0" dirty="0"/>
              <a:t> </a:t>
            </a:r>
            <a:r>
              <a:rPr lang="en-GB" b="0" baseline="0" dirty="0" err="1"/>
              <a:t>siempre</a:t>
            </a:r>
            <a:r>
              <a:rPr lang="en-GB" b="0" baseline="0" dirty="0"/>
              <a:t> </a:t>
            </a:r>
            <a:r>
              <a:rPr lang="en-GB" b="0" baseline="0" dirty="0" err="1"/>
              <a:t>guerras</a:t>
            </a:r>
            <a:r>
              <a:rPr lang="en-GB" b="0" baseline="0" dirty="0"/>
              <a:t> y </a:t>
            </a:r>
            <a:r>
              <a:rPr lang="en-GB" b="0" baseline="0" dirty="0" err="1"/>
              <a:t>batallas</a:t>
            </a:r>
            <a:r>
              <a:rPr lang="en-GB" b="0" baseline="0" dirty="0"/>
              <a:t>.</a:t>
            </a:r>
          </a:p>
          <a:p>
            <a:pPr marL="228600" indent="-228600">
              <a:buAutoNum type="arabicPeriod"/>
            </a:pPr>
            <a:r>
              <a:rPr lang="en-GB" b="0" baseline="0" dirty="0"/>
              <a:t>[beep] </a:t>
            </a:r>
            <a:r>
              <a:rPr lang="en-GB" b="0" baseline="0" dirty="0" err="1"/>
              <a:t>tenía</a:t>
            </a:r>
            <a:r>
              <a:rPr lang="en-GB" b="0" baseline="0" dirty="0"/>
              <a:t> </a:t>
            </a:r>
            <a:r>
              <a:rPr lang="en-GB" b="0" baseline="0" dirty="0" err="1"/>
              <a:t>castillos</a:t>
            </a:r>
            <a:r>
              <a:rPr lang="en-GB" b="0" baseline="0" dirty="0"/>
              <a:t> </a:t>
            </a:r>
            <a:r>
              <a:rPr lang="en-GB" b="0" baseline="0" dirty="0" err="1"/>
              <a:t>donde</a:t>
            </a:r>
            <a:r>
              <a:rPr lang="en-GB" b="0" baseline="0" dirty="0"/>
              <a:t> los </a:t>
            </a:r>
            <a:r>
              <a:rPr lang="en-GB" b="0" baseline="0" dirty="0" err="1"/>
              <a:t>reyes</a:t>
            </a:r>
            <a:r>
              <a:rPr lang="en-GB" b="0" baseline="0" dirty="0"/>
              <a:t> </a:t>
            </a:r>
            <a:r>
              <a:rPr lang="en-GB" b="0" baseline="0" dirty="0" err="1"/>
              <a:t>vivían</a:t>
            </a:r>
            <a:r>
              <a:rPr lang="en-GB" b="0" baseline="0" dirty="0"/>
              <a:t>.</a:t>
            </a:r>
          </a:p>
          <a:p>
            <a:pPr marL="228600" indent="-228600">
              <a:buAutoNum type="arabicPeriod"/>
            </a:pPr>
            <a:endParaRPr lang="en-GB" b="0" baseline="0" dirty="0"/>
          </a:p>
          <a:p>
            <a:pPr marL="0" indent="0">
              <a:buNone/>
            </a:pPr>
            <a:r>
              <a:rPr lang="en-GB" b="0" baseline="0" dirty="0"/>
              <a:t>Photo of the windmills is the Windmills in “Campo de </a:t>
            </a:r>
            <a:r>
              <a:rPr lang="en-GB" b="0" baseline="0" dirty="0" err="1"/>
              <a:t>Criptana</a:t>
            </a:r>
            <a:r>
              <a:rPr lang="en-GB" b="0" baseline="0" dirty="0"/>
              <a:t>”, La Mancha, taken from </a:t>
            </a:r>
            <a:r>
              <a:rPr lang="en-GB" b="0" baseline="0" dirty="0" err="1"/>
              <a:t>Wikepedia</a:t>
            </a:r>
            <a:r>
              <a:rPr lang="en-GB" b="0" baseline="0" dirty="0"/>
              <a:t> used under the Creative Commons license.</a:t>
            </a:r>
          </a:p>
          <a:p>
            <a:pPr marL="0" indent="0">
              <a:buNone/>
            </a:pPr>
            <a:r>
              <a:rPr lang="en-GB" b="0" baseline="0" dirty="0"/>
              <a:t>Image of the battle is a </a:t>
            </a:r>
            <a:r>
              <a:rPr lang="es-ES" sz="1200" b="0" i="0" kern="1200" baseline="0" dirty="0" err="1">
                <a:solidFill>
                  <a:schemeClr val="tx1"/>
                </a:solidFill>
                <a:effectLst/>
                <a:latin typeface="+mn-lt"/>
                <a:ea typeface="+mn-ea"/>
                <a:cs typeface="+mn-cs"/>
              </a:rPr>
              <a:t>m</a:t>
            </a:r>
            <a:r>
              <a:rPr lang="es-ES" sz="1200" b="0" i="0" kern="1200" dirty="0" err="1">
                <a:solidFill>
                  <a:schemeClr val="tx1"/>
                </a:solidFill>
                <a:effectLst/>
                <a:latin typeface="+mn-lt"/>
                <a:ea typeface="+mn-ea"/>
                <a:cs typeface="+mn-cs"/>
              </a:rPr>
              <a:t>iniature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Jean </a:t>
            </a:r>
            <a:r>
              <a:rPr lang="es-ES" sz="1200" b="0" i="0" kern="1200" dirty="0" err="1">
                <a:solidFill>
                  <a:schemeClr val="tx1"/>
                </a:solidFill>
                <a:effectLst/>
                <a:latin typeface="+mn-lt"/>
                <a:ea typeface="+mn-ea"/>
                <a:cs typeface="+mn-cs"/>
              </a:rPr>
              <a:t>Froissart</a:t>
            </a:r>
            <a:r>
              <a:rPr lang="es-ES" sz="1200" b="0" i="0" kern="1200" dirty="0">
                <a:solidFill>
                  <a:schemeClr val="tx1"/>
                </a:solidFill>
                <a:effectLst/>
                <a:latin typeface="+mn-lt"/>
                <a:ea typeface="+mn-ea"/>
                <a:cs typeface="+mn-cs"/>
              </a:rPr>
              <a:t> (15th </a:t>
            </a:r>
            <a:r>
              <a:rPr lang="es-ES" sz="1200" b="0" i="0" kern="1200" dirty="0" err="1">
                <a:solidFill>
                  <a:schemeClr val="tx1"/>
                </a:solidFill>
                <a:effectLst/>
                <a:latin typeface="+mn-lt"/>
                <a:ea typeface="+mn-ea"/>
                <a:cs typeface="+mn-cs"/>
              </a:rPr>
              <a:t>century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depicting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Battle</a:t>
            </a:r>
            <a:r>
              <a:rPr lang="es-ES" sz="1200" b="0" i="0" kern="1200" dirty="0">
                <a:solidFill>
                  <a:schemeClr val="tx1"/>
                </a:solidFill>
                <a:effectLst/>
                <a:latin typeface="+mn-lt"/>
                <a:ea typeface="+mn-ea"/>
                <a:cs typeface="+mn-cs"/>
              </a:rPr>
              <a:t> of Montiel (</a:t>
            </a:r>
            <a:r>
              <a:rPr lang="es-ES" sz="1200" b="0" i="0" kern="1200" dirty="0" err="1">
                <a:solidFill>
                  <a:schemeClr val="tx1"/>
                </a:solidFill>
                <a:effectLst/>
                <a:latin typeface="+mn-lt"/>
                <a:ea typeface="+mn-ea"/>
                <a:cs typeface="+mn-cs"/>
              </a:rPr>
              <a:t>Castillian</a:t>
            </a:r>
            <a:r>
              <a:rPr lang="es-ES" sz="1200" b="0" i="0" kern="1200" dirty="0">
                <a:solidFill>
                  <a:schemeClr val="tx1"/>
                </a:solidFill>
                <a:effectLst/>
                <a:latin typeface="+mn-lt"/>
                <a:ea typeface="+mn-ea"/>
                <a:cs typeface="+mn-cs"/>
              </a:rPr>
              <a:t> Civil </a:t>
            </a:r>
            <a:r>
              <a:rPr lang="es-ES" sz="1200" b="0" i="0" kern="1200" dirty="0" err="1">
                <a:solidFill>
                  <a:schemeClr val="tx1"/>
                </a:solidFill>
                <a:effectLst/>
                <a:latin typeface="+mn-lt"/>
                <a:ea typeface="+mn-ea"/>
                <a:cs typeface="+mn-cs"/>
              </a:rPr>
              <a:t>War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part</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Hundred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Years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War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taken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Wikipedia, </a:t>
            </a:r>
            <a:r>
              <a:rPr lang="es-ES" sz="1200" b="0" i="0" kern="1200" dirty="0" err="1">
                <a:solidFill>
                  <a:schemeClr val="tx1"/>
                </a:solidFill>
                <a:effectLst/>
                <a:latin typeface="+mn-lt"/>
                <a:ea typeface="+mn-ea"/>
                <a:cs typeface="+mn-cs"/>
              </a:rPr>
              <a:t>Public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Domain</a:t>
            </a:r>
            <a:r>
              <a:rPr lang="es-ES" sz="1200" b="0" i="0" kern="1200" dirty="0">
                <a:solidFill>
                  <a:schemeClr val="tx1"/>
                </a:solidFill>
                <a:effectLst/>
                <a:latin typeface="+mn-lt"/>
                <a:ea typeface="+mn-ea"/>
                <a:cs typeface="+mn-cs"/>
              </a:rPr>
              <a:t>.</a:t>
            </a:r>
          </a:p>
          <a:p>
            <a:pPr marL="0" indent="0">
              <a:buNone/>
            </a:pPr>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castle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“Castillo </a:t>
            </a:r>
            <a:r>
              <a:rPr lang="es-ES" sz="1200" b="0" i="0" kern="1200" dirty="0" err="1">
                <a:solidFill>
                  <a:schemeClr val="tx1"/>
                </a:solidFill>
                <a:effectLst/>
                <a:latin typeface="+mn-lt"/>
                <a:ea typeface="+mn-ea"/>
                <a:cs typeface="+mn-cs"/>
              </a:rPr>
              <a:t>Almonacid</a:t>
            </a:r>
            <a:r>
              <a:rPr lang="es-ES" sz="1200" b="0" i="0" kern="1200" dirty="0">
                <a:solidFill>
                  <a:schemeClr val="tx1"/>
                </a:solidFill>
                <a:effectLst/>
                <a:latin typeface="+mn-lt"/>
                <a:ea typeface="+mn-ea"/>
                <a:cs typeface="+mn-cs"/>
              </a:rPr>
              <a:t>” in Toledo, </a:t>
            </a:r>
            <a:r>
              <a:rPr lang="es-ES" sz="1200" b="0" i="0" kern="1200" dirty="0" err="1">
                <a:solidFill>
                  <a:schemeClr val="tx1"/>
                </a:solidFill>
                <a:effectLst/>
                <a:latin typeface="+mn-lt"/>
                <a:ea typeface="+mn-ea"/>
                <a:cs typeface="+mn-cs"/>
              </a:rPr>
              <a:t>taken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Unsplash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3"/>
              </a:rPr>
              <a:t>@cdoncel</a:t>
            </a:r>
            <a:endParaRPr lang="es-E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0764B7-4A3E-4C39-BCC4-CFEE7F419104}" type="slidenum">
              <a:rPr lang="en-GB" smtClean="0"/>
              <a:t>10</a:t>
            </a:fld>
            <a:endParaRPr lang="en-GB"/>
          </a:p>
        </p:txBody>
      </p:sp>
    </p:spTree>
    <p:extLst>
      <p:ext uri="{BB962C8B-B14F-4D97-AF65-F5344CB8AC3E}">
        <p14:creationId xmlns:p14="http://schemas.microsoft.com/office/powerpoint/2010/main" val="3092966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p>
          <a:p>
            <a:r>
              <a:rPr lang="en-US" b="0" dirty="0"/>
              <a:t>to recap</a:t>
            </a:r>
            <a:r>
              <a:rPr lang="en-GB" b="0" baseline="0" dirty="0"/>
              <a:t> the use of the imperfect and the ending for ‘s/he’ with –</a:t>
            </a:r>
            <a:r>
              <a:rPr lang="en-GB" b="0" baseline="0" dirty="0" err="1"/>
              <a:t>ar</a:t>
            </a:r>
            <a:r>
              <a:rPr lang="en-GB" b="0" baseline="0" dirty="0"/>
              <a:t> verbs (-aba) and –er/-</a:t>
            </a:r>
            <a:r>
              <a:rPr lang="en-GB" b="0" baseline="0" dirty="0" err="1"/>
              <a:t>ir</a:t>
            </a:r>
            <a:r>
              <a:rPr lang="en-GB" b="0" baseline="0" dirty="0"/>
              <a:t> verbs (-</a:t>
            </a:r>
            <a:r>
              <a:rPr lang="en-GB" b="0" baseline="0" dirty="0" err="1"/>
              <a:t>ía</a:t>
            </a:r>
            <a:r>
              <a:rPr lang="en-GB" b="0" baseline="0" dirty="0"/>
              <a:t>).</a:t>
            </a:r>
          </a:p>
          <a:p>
            <a:endParaRPr lang="en-US" sz="1200" b="1" dirty="0">
              <a:latin typeface="+mn-lt"/>
            </a:endParaRPr>
          </a:p>
          <a:p>
            <a:r>
              <a:rPr lang="en-US" sz="1200" b="1" dirty="0">
                <a:latin typeface="+mn-lt"/>
              </a:rPr>
              <a:t>Procedure:</a:t>
            </a:r>
          </a:p>
          <a:p>
            <a:pPr marL="228600" indent="-228600">
              <a:buAutoNum type="arabicPeriod"/>
            </a:pPr>
            <a:r>
              <a:rPr lang="en-US" sz="1200" b="0" dirty="0">
                <a:latin typeface="+mn-lt"/>
              </a:rPr>
              <a:t>Go</a:t>
            </a:r>
            <a:r>
              <a:rPr lang="en-US" sz="1200" b="0" baseline="0" dirty="0">
                <a:latin typeface="+mn-lt"/>
              </a:rPr>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cap="none" dirty="0">
                <a:solidFill>
                  <a:schemeClr val="dk1"/>
                </a:solidFill>
                <a:effectLst/>
                <a:latin typeface="+mn-lt"/>
                <a:ea typeface="Arial"/>
                <a:cs typeface="Arial"/>
                <a:sym typeface="Arial"/>
              </a:rPr>
              <a:t>Elicit the English for the Spanish examples.</a:t>
            </a:r>
            <a:r>
              <a:rPr lang="es-GB" sz="1200" b="0" dirty="0">
                <a:effectLst/>
                <a:latin typeface="+mn-lt"/>
              </a:rPr>
              <a:t> </a:t>
            </a:r>
            <a:endParaRPr lang="en-US" sz="1200" b="0" baseline="0" dirty="0">
              <a:latin typeface="+mn-lt"/>
            </a:endParaRPr>
          </a:p>
          <a:p>
            <a:pPr marL="0" indent="0">
              <a:buNone/>
            </a:pPr>
            <a:endParaRPr lang="en-US" sz="1200" b="0" kern="1200" baseline="0" dirty="0">
              <a:solidFill>
                <a:schemeClr val="tx1"/>
              </a:solidFill>
              <a:effectLst/>
              <a:latin typeface="+mn-lt"/>
              <a:ea typeface="+mn-ea"/>
              <a:cs typeface="+mn-cs"/>
            </a:endParaRPr>
          </a:p>
          <a:p>
            <a:pPr marL="0" indent="0">
              <a:buNone/>
            </a:pPr>
            <a:r>
              <a:rPr lang="en-US" sz="1200" b="1" kern="1200" baseline="0" dirty="0">
                <a:solidFill>
                  <a:schemeClr val="tx1"/>
                </a:solidFill>
                <a:effectLst/>
                <a:latin typeface="+mn-lt"/>
                <a:ea typeface="+mn-ea"/>
                <a:cs typeface="+mn-cs"/>
              </a:rPr>
              <a:t>Notes:</a:t>
            </a:r>
          </a:p>
          <a:p>
            <a:pPr marL="228600" indent="-228600">
              <a:buAutoNum type="arabicPeriod"/>
            </a:pPr>
            <a:r>
              <a:rPr lang="en-US" sz="1200" b="0" kern="1200" baseline="0" dirty="0">
                <a:solidFill>
                  <a:schemeClr val="tx1"/>
                </a:solidFill>
                <a:effectLst/>
                <a:latin typeface="+mn-lt"/>
                <a:ea typeface="+mn-ea"/>
                <a:cs typeface="+mn-cs"/>
              </a:rPr>
              <a:t>The new GCSE subject content specifies that, both at foundation and higher tier, the imperfect (as used for regular –</a:t>
            </a:r>
            <a:r>
              <a:rPr lang="en-US" sz="1200" b="0" kern="1200" baseline="0" dirty="0" err="1">
                <a:solidFill>
                  <a:schemeClr val="tx1"/>
                </a:solidFill>
                <a:effectLst/>
                <a:latin typeface="+mn-lt"/>
                <a:ea typeface="+mn-ea"/>
                <a:cs typeface="+mn-cs"/>
              </a:rPr>
              <a:t>ar</a:t>
            </a:r>
            <a:r>
              <a:rPr lang="en-US" sz="1200" b="0" kern="1200" baseline="0" dirty="0">
                <a:solidFill>
                  <a:schemeClr val="tx1"/>
                </a:solidFill>
                <a:effectLst/>
                <a:latin typeface="+mn-lt"/>
                <a:ea typeface="+mn-ea"/>
                <a:cs typeface="+mn-cs"/>
              </a:rPr>
              <a:t>, –er and –</a:t>
            </a:r>
            <a:r>
              <a:rPr lang="en-US" sz="1200" b="0" kern="1200" baseline="0" dirty="0" err="1">
                <a:solidFill>
                  <a:schemeClr val="tx1"/>
                </a:solidFill>
                <a:effectLst/>
                <a:latin typeface="+mn-lt"/>
                <a:ea typeface="+mn-ea"/>
                <a:cs typeface="+mn-cs"/>
              </a:rPr>
              <a:t>ir</a:t>
            </a:r>
            <a:r>
              <a:rPr lang="en-US" sz="1200" b="0" kern="1200" baseline="0" dirty="0">
                <a:solidFill>
                  <a:schemeClr val="tx1"/>
                </a:solidFill>
                <a:effectLst/>
                <a:latin typeface="+mn-lt"/>
                <a:ea typeface="+mn-ea"/>
                <a:cs typeface="+mn-cs"/>
              </a:rPr>
              <a:t> verbs) is only used when the English equivalent is ‘used to’ (not when the English equivalent is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e.g., ‘I sent’). In English, the </a:t>
            </a:r>
            <a:r>
              <a:rPr lang="en-US" sz="1200" b="0" kern="1200" baseline="0" dirty="0" err="1">
                <a:solidFill>
                  <a:schemeClr val="tx1"/>
                </a:solidFill>
                <a:effectLst/>
                <a:latin typeface="+mn-lt"/>
                <a:ea typeface="+mn-ea"/>
                <a:cs typeface="+mn-cs"/>
              </a:rPr>
              <a:t>preterite</a:t>
            </a:r>
            <a:r>
              <a:rPr lang="en-US" sz="1200" b="0" kern="1200" baseline="0" dirty="0">
                <a:solidFill>
                  <a:schemeClr val="tx1"/>
                </a:solidFill>
                <a:effectLst/>
                <a:latin typeface="+mn-lt"/>
                <a:ea typeface="+mn-ea"/>
                <a:cs typeface="+mn-cs"/>
              </a:rPr>
              <a:t> and ‘used to’ are often used interchangeably, which can cause difficulty for learners translating from English into Spanish. For example, it may be difficult for these learners to know whether ‘I played football’ should be translated as ‘</a:t>
            </a:r>
            <a:r>
              <a:rPr lang="en-US" sz="1200" b="0" kern="1200" baseline="0" dirty="0" err="1">
                <a:solidFill>
                  <a:schemeClr val="tx1"/>
                </a:solidFill>
                <a:effectLst/>
                <a:latin typeface="+mn-lt"/>
                <a:ea typeface="+mn-ea"/>
                <a:cs typeface="+mn-cs"/>
              </a:rPr>
              <a:t>jugué</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jugaba</a:t>
            </a:r>
            <a:r>
              <a:rPr lang="en-US" sz="1200" b="0" kern="1200" baseline="0" dirty="0">
                <a:solidFill>
                  <a:schemeClr val="tx1"/>
                </a:solidFill>
                <a:effectLst/>
                <a:latin typeface="+mn-lt"/>
                <a:ea typeface="+mn-ea"/>
                <a:cs typeface="+mn-cs"/>
              </a:rPr>
              <a:t> al </a:t>
            </a:r>
            <a:r>
              <a:rPr lang="en-US" sz="1200" b="0" kern="1200" baseline="0" dirty="0" err="1">
                <a:solidFill>
                  <a:schemeClr val="tx1"/>
                </a:solidFill>
                <a:effectLst/>
                <a:latin typeface="+mn-lt"/>
                <a:ea typeface="+mn-ea"/>
                <a:cs typeface="+mn-cs"/>
              </a:rPr>
              <a:t>fútbol</a:t>
            </a:r>
            <a:r>
              <a:rPr lang="en-US" sz="1200" b="0" kern="1200" baseline="0" dirty="0">
                <a:solidFill>
                  <a:schemeClr val="tx1"/>
                </a:solidFill>
                <a:effectLst/>
                <a:latin typeface="+mn-lt"/>
                <a:ea typeface="+mn-ea"/>
                <a:cs typeface="+mn-cs"/>
              </a:rPr>
              <a:t>’. It might only be possible to know this from context or surrounding discourse.</a:t>
            </a:r>
          </a:p>
          <a:p>
            <a:pPr marL="228600" indent="-228600">
              <a:buAutoNum type="arabicPeriod"/>
            </a:pPr>
            <a:r>
              <a:rPr lang="en-US" sz="1200" b="0" kern="1200" baseline="0" dirty="0">
                <a:solidFill>
                  <a:schemeClr val="tx1"/>
                </a:solidFill>
                <a:effectLst/>
                <a:latin typeface="+mn-lt"/>
                <a:ea typeface="+mn-ea"/>
                <a:cs typeface="+mn-cs"/>
              </a:rPr>
              <a:t>We might also use the English ‘would’ when describing past habituality (e.g. ‘I would send emails everyday).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2787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[1/3]</a:t>
            </a:r>
          </a:p>
          <a:p>
            <a:endParaRPr lang="es-GB" b="1" dirty="0"/>
          </a:p>
          <a:p>
            <a:r>
              <a:rPr lang="es-GB" b="1" dirty="0"/>
              <a:t>Timing: </a:t>
            </a:r>
            <a:r>
              <a:rPr lang="es-GB" b="0" dirty="0"/>
              <a:t>8 minutes</a:t>
            </a:r>
            <a:endParaRPr lang="es-GB" b="1" dirty="0"/>
          </a:p>
          <a:p>
            <a:endParaRPr lang="es-GB" b="1" dirty="0"/>
          </a:p>
          <a:p>
            <a:r>
              <a:rPr lang="es-GB" b="1" dirty="0"/>
              <a:t>Aim: </a:t>
            </a:r>
          </a:p>
          <a:p>
            <a:r>
              <a:rPr lang="es-GB" b="0" dirty="0"/>
              <a:t>to practise the use of the imperfect in the third person.</a:t>
            </a:r>
          </a:p>
          <a:p>
            <a:r>
              <a:rPr lang="es-GB" b="0" dirty="0"/>
              <a:t>to practise understanding of vocabulary in context.</a:t>
            </a:r>
            <a:endParaRPr lang="es-GB" b="1" dirty="0"/>
          </a:p>
          <a:p>
            <a:r>
              <a:rPr lang="es-GB" b="1" dirty="0"/>
              <a:t> </a:t>
            </a:r>
          </a:p>
          <a:p>
            <a:r>
              <a:rPr lang="es-GB" b="1" dirty="0"/>
              <a:t>Procedure:</a:t>
            </a:r>
          </a:p>
          <a:p>
            <a:pPr marL="228600" indent="-228600">
              <a:buAutoNum type="arabicPeriod"/>
            </a:pPr>
            <a:r>
              <a:rPr lang="es-GB" b="0" dirty="0"/>
              <a:t>In part 1, students need to complete the text with the most appropriate verb. This means that they will have to understand the </a:t>
            </a:r>
            <a:r>
              <a:rPr lang="en-GB" b="0" dirty="0"/>
              <a:t>text</a:t>
            </a:r>
            <a:r>
              <a:rPr lang="es-GB" b="0" dirty="0"/>
              <a:t> surroun</a:t>
            </a:r>
            <a:r>
              <a:rPr lang="en-GB" b="0" dirty="0"/>
              <a:t>d</a:t>
            </a:r>
            <a:r>
              <a:rPr lang="es-GB" b="0" dirty="0"/>
              <a:t>ing each gap.</a:t>
            </a:r>
            <a:br>
              <a:rPr lang="en-GB" b="0" dirty="0"/>
            </a:br>
            <a:r>
              <a:rPr lang="en-GB" b="0" dirty="0"/>
              <a:t>After they have filled the gaps, click to listen to the audio and check answers.</a:t>
            </a:r>
            <a:endParaRPr lang="es-GB" b="0" dirty="0"/>
          </a:p>
          <a:p>
            <a:pPr marL="228600" indent="-228600">
              <a:buAutoNum type="arabicPeriod"/>
            </a:pPr>
            <a:r>
              <a:rPr lang="es-GB" b="0" dirty="0"/>
              <a:t>In part 2, students will read out the text in pairs, one sentence each until ‘más loco’. Verbs in infinitive are provided in a box for lower-achieveing students, but it can be deleted for higher-achieving classes.</a:t>
            </a:r>
          </a:p>
          <a:p>
            <a:pPr marL="228600" indent="-228600">
              <a:buAutoNum type="arabicPeriod"/>
            </a:pPr>
            <a:r>
              <a:rPr lang="es-GB" b="0" dirty="0"/>
              <a:t>In the final part, students will have to complete the text with the most suitable word for each gap.</a:t>
            </a:r>
          </a:p>
          <a:p>
            <a:endParaRPr lang="es-GB" dirty="0"/>
          </a:p>
          <a:p>
            <a:r>
              <a:rPr lang="es-GB" b="1" dirty="0"/>
              <a:t>Notes</a:t>
            </a:r>
            <a:r>
              <a:rPr lang="es-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dirty="0"/>
              <a:t>This text is split in three parts and each part has a different activity. The handout with the full text can be given to students at the end.</a:t>
            </a:r>
          </a:p>
          <a:p>
            <a:pPr marL="228600" indent="-228600">
              <a:buAutoNum type="arabicPeriod"/>
            </a:pPr>
            <a:r>
              <a:rPr lang="es-GB" dirty="0"/>
              <a:t>Note that ‘valor’ will be introduced in 9.3.2.3.</a:t>
            </a:r>
          </a:p>
          <a:p>
            <a:pPr marL="228600" indent="-228600">
              <a:buAutoNum type="arabicPeriod"/>
            </a:pPr>
            <a:endParaRPr lang="es-GB" dirty="0"/>
          </a:p>
          <a:p>
            <a:pPr marL="0" indent="0">
              <a:buNone/>
            </a:pPr>
            <a:r>
              <a:rPr lang="es-GB" b="1" dirty="0"/>
              <a:t>Frequency of unknown vocabulary:</a:t>
            </a:r>
          </a:p>
          <a:p>
            <a:pPr marL="0" indent="0">
              <a:buNone/>
            </a:pPr>
            <a:r>
              <a:rPr lang="es-GB" b="0" dirty="0"/>
              <a:t>valor [380[; sobrino/a [2920]; caza [3157]</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12</a:t>
            </a:fld>
            <a:endParaRPr lang="en-US"/>
          </a:p>
        </p:txBody>
      </p:sp>
    </p:spTree>
    <p:extLst>
      <p:ext uri="{BB962C8B-B14F-4D97-AF65-F5344CB8AC3E}">
        <p14:creationId xmlns:p14="http://schemas.microsoft.com/office/powerpoint/2010/main" val="401076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[2/3]</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13</a:t>
            </a:fld>
            <a:endParaRPr lang="en-US"/>
          </a:p>
        </p:txBody>
      </p:sp>
    </p:spTree>
    <p:extLst>
      <p:ext uri="{BB962C8B-B14F-4D97-AF65-F5344CB8AC3E}">
        <p14:creationId xmlns:p14="http://schemas.microsoft.com/office/powerpoint/2010/main" val="580033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[3/3]</a:t>
            </a:r>
            <a:endParaRPr lang="es-GB"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14</a:t>
            </a:fld>
            <a:endParaRPr lang="en-US"/>
          </a:p>
        </p:txBody>
      </p:sp>
    </p:spTree>
    <p:extLst>
      <p:ext uri="{BB962C8B-B14F-4D97-AF65-F5344CB8AC3E}">
        <p14:creationId xmlns:p14="http://schemas.microsoft.com/office/powerpoint/2010/main" val="2030214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4 minutes</a:t>
            </a:r>
            <a:endParaRPr lang="es-GB" b="1" dirty="0"/>
          </a:p>
          <a:p>
            <a:endParaRPr lang="es-GB" b="1" dirty="0"/>
          </a:p>
          <a:p>
            <a:r>
              <a:rPr lang="es-GB" b="1" dirty="0"/>
              <a:t>Aim: </a:t>
            </a:r>
            <a:r>
              <a:rPr lang="es-GB" b="0" dirty="0"/>
              <a:t>to check understanding of the text.</a:t>
            </a:r>
            <a:endParaRPr lang="es-GB" b="1" dirty="0"/>
          </a:p>
          <a:p>
            <a:r>
              <a:rPr lang="es-GB" b="1" dirty="0"/>
              <a:t> </a:t>
            </a:r>
          </a:p>
          <a:p>
            <a:r>
              <a:rPr lang="es-GB" b="1" dirty="0"/>
              <a:t>Procedure:</a:t>
            </a:r>
          </a:p>
          <a:p>
            <a:pPr marL="228600" indent="-228600">
              <a:buAutoNum type="arabicPeriod"/>
            </a:pPr>
            <a:r>
              <a:rPr lang="es-GB" b="0" dirty="0"/>
              <a:t>Give students a copy of the full text.</a:t>
            </a:r>
          </a:p>
          <a:p>
            <a:pPr marL="228600" indent="-228600">
              <a:buAutoNum type="arabicPeriod"/>
            </a:pPr>
            <a:r>
              <a:rPr lang="es-GB" b="0" dirty="0"/>
              <a:t>Students try to say if each sentence is true or false, based on the information in the text. They should also underline the parts </a:t>
            </a:r>
            <a:r>
              <a:rPr lang="en-GB" b="0" dirty="0"/>
              <a:t>of</a:t>
            </a:r>
            <a:r>
              <a:rPr lang="es-GB" b="0" dirty="0"/>
              <a:t> the text which support their answers. </a:t>
            </a:r>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15</a:t>
            </a:fld>
            <a:endParaRPr lang="en-US"/>
          </a:p>
        </p:txBody>
      </p:sp>
    </p:spTree>
    <p:extLst>
      <p:ext uri="{BB962C8B-B14F-4D97-AF65-F5344CB8AC3E}">
        <p14:creationId xmlns:p14="http://schemas.microsoft.com/office/powerpoint/2010/main" val="537081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sz="900" kern="1200" dirty="0">
                <a:solidFill>
                  <a:schemeClr val="tx1"/>
                </a:solidFill>
                <a:effectLst/>
                <a:latin typeface="+mn-lt"/>
                <a:ea typeface="+mn-ea"/>
                <a:cs typeface="+mn-cs"/>
              </a:rPr>
              <a:t>to produce and understand sentences including 3</a:t>
            </a:r>
            <a:r>
              <a:rPr lang="en-US" sz="900" kern="1200" baseline="30000" dirty="0">
                <a:solidFill>
                  <a:schemeClr val="tx1"/>
                </a:solidFill>
                <a:effectLst/>
                <a:latin typeface="+mn-lt"/>
                <a:ea typeface="+mn-ea"/>
                <a:cs typeface="+mn-cs"/>
              </a:rPr>
              <a:t>rd</a:t>
            </a:r>
            <a:r>
              <a:rPr lang="en-US" sz="900" kern="1200" dirty="0">
                <a:solidFill>
                  <a:schemeClr val="tx1"/>
                </a:solidFill>
                <a:effectLst/>
                <a:latin typeface="+mn-lt"/>
                <a:ea typeface="+mn-ea"/>
                <a:cs typeface="+mn-cs"/>
              </a:rPr>
              <a:t> person verbs in imperfect in the oral modality.</a:t>
            </a:r>
            <a:endParaRPr lang="es-GB" dirty="0">
              <a:effectLst/>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looks</a:t>
            </a:r>
            <a:r>
              <a:rPr lang="en-GB" sz="1200" kern="1200" baseline="0" dirty="0">
                <a:solidFill>
                  <a:schemeClr val="tx1"/>
                </a:solidFill>
                <a:effectLst/>
                <a:latin typeface="+mn-lt"/>
                <a:ea typeface="+mn-ea"/>
                <a:cs typeface="+mn-cs"/>
              </a:rPr>
              <a:t> at their card and reads out loud the text in Spanish, focusing on translating the verbs correctly, depending on the verb ending: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(-aba) or –er/-</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ía</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 B notes down each verb correctly.</a:t>
            </a: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latin typeface="+mn-lt"/>
                <a:ea typeface="+mn-ea"/>
                <a:cs typeface="+mn-cs"/>
              </a:rPr>
              <a:t>Answers are shown on the slide after that for both students. </a:t>
            </a:r>
          </a:p>
          <a:p>
            <a:pPr marL="228600" indent="-228600">
              <a:buAutoNum type="arabicPeriod"/>
            </a:pPr>
            <a:r>
              <a:rPr lang="en-GB" sz="1200" kern="1200" baseline="0" dirty="0">
                <a:solidFill>
                  <a:schemeClr val="tx1"/>
                </a:solidFill>
                <a:effectLst/>
                <a:latin typeface="+mn-lt"/>
                <a:ea typeface="+mn-ea"/>
                <a:cs typeface="+mn-cs"/>
              </a:rPr>
              <a:t>Then, students can work together to understand the meaning of the full summary (both parts).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06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vivía</a:t>
            </a:r>
          </a:p>
          <a:p>
            <a:pPr marL="228600" indent="-228600">
              <a:buAutoNum type="arabicPeriod"/>
            </a:pPr>
            <a:r>
              <a:rPr lang="es-ES" sz="1200" b="0" dirty="0"/>
              <a:t>había</a:t>
            </a:r>
          </a:p>
          <a:p>
            <a:pPr marL="228600" indent="-228600">
              <a:buAutoNum type="arabicPeriod"/>
            </a:pPr>
            <a:r>
              <a:rPr lang="es-ES" sz="1200" b="0" dirty="0"/>
              <a:t>quería</a:t>
            </a:r>
          </a:p>
          <a:p>
            <a:pPr marL="228600" indent="-228600">
              <a:buAutoNum type="arabicPeriod"/>
            </a:pPr>
            <a:r>
              <a:rPr lang="es-ES" sz="1200" b="0" dirty="0"/>
              <a:t>no salía</a:t>
            </a:r>
          </a:p>
          <a:p>
            <a:pPr marL="228600" indent="-228600">
              <a:buAutoNum type="arabicPeriod"/>
            </a:pPr>
            <a:r>
              <a:rPr lang="es-ES" sz="1200" b="0" dirty="0"/>
              <a:t>leía</a:t>
            </a:r>
          </a:p>
          <a:p>
            <a:pPr marL="228600" indent="-228600">
              <a:buAutoNum type="arabicPeriod"/>
            </a:pPr>
            <a:r>
              <a:rPr lang="es-ES" sz="1200" b="0" dirty="0"/>
              <a:t>creía/pensaba</a:t>
            </a:r>
          </a:p>
          <a:p>
            <a:pPr marL="228600" indent="-228600">
              <a:buAutoNum type="arabicPeriod"/>
            </a:pPr>
            <a:r>
              <a:rPr lang="es-ES" sz="1200" b="0" dirty="0"/>
              <a:t>deseaba</a:t>
            </a:r>
          </a:p>
          <a:p>
            <a:pPr marL="228600" indent="-228600">
              <a:buAutoNum type="arabicPeriod"/>
            </a:pPr>
            <a:r>
              <a:rPr lang="es-ES" sz="1200" b="0" dirty="0"/>
              <a:t>imaginaba</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320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escribía</a:t>
            </a:r>
          </a:p>
          <a:p>
            <a:pPr marL="228600" indent="-228600">
              <a:buAutoNum type="arabicPeriod"/>
            </a:pPr>
            <a:r>
              <a:rPr lang="es-ES" sz="1200" b="0" dirty="0"/>
              <a:t>no tenía</a:t>
            </a:r>
          </a:p>
          <a:p>
            <a:pPr marL="228600" indent="-228600">
              <a:buAutoNum type="arabicPeriod"/>
            </a:pPr>
            <a:r>
              <a:rPr lang="es-ES" sz="1200" b="0" dirty="0"/>
              <a:t>publicaba</a:t>
            </a:r>
          </a:p>
          <a:p>
            <a:pPr marL="228600" indent="-228600">
              <a:buAutoNum type="arabicPeriod"/>
            </a:pPr>
            <a:r>
              <a:rPr lang="es-ES" sz="1200" b="0" dirty="0"/>
              <a:t>vendía</a:t>
            </a:r>
          </a:p>
          <a:p>
            <a:pPr marL="228600" indent="-228600">
              <a:buAutoNum type="arabicPeriod"/>
            </a:pPr>
            <a:r>
              <a:rPr lang="es-ES" sz="1200" b="0" dirty="0"/>
              <a:t>trabajaba</a:t>
            </a:r>
          </a:p>
          <a:p>
            <a:pPr marL="228600" indent="-228600">
              <a:buAutoNum type="arabicPeriod"/>
            </a:pPr>
            <a:r>
              <a:rPr lang="es-ES" sz="1200" b="0" dirty="0"/>
              <a:t>visitaba</a:t>
            </a:r>
          </a:p>
          <a:p>
            <a:pPr marL="228600" indent="-228600">
              <a:buAutoNum type="arabicPeriod"/>
            </a:pPr>
            <a:r>
              <a:rPr lang="es-ES" sz="1200" b="0" dirty="0"/>
              <a:t>viajaba</a:t>
            </a:r>
          </a:p>
          <a:p>
            <a:pPr marL="228600" indent="-228600">
              <a:buAutoNum type="arabicPeriod"/>
            </a:pPr>
            <a:r>
              <a:rPr lang="es-ES" sz="1200" b="0" dirty="0"/>
              <a:t>peleaba</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6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28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b="1" dirty="0"/>
              <a:t>Timing: </a:t>
            </a:r>
            <a:r>
              <a:rPr lang="en-GB" b="0" dirty="0"/>
              <a:t>5 minutes</a:t>
            </a:r>
          </a:p>
          <a:p>
            <a:pPr lvl="0"/>
            <a:endParaRPr lang="en-GB" b="1" dirty="0"/>
          </a:p>
          <a:p>
            <a:pPr lvl="0"/>
            <a:r>
              <a:rPr lang="en-GB" b="1" dirty="0"/>
              <a:t>Aim: </a:t>
            </a:r>
            <a:r>
              <a:rPr lang="en-GB" sz="1200" kern="1200" dirty="0">
                <a:solidFill>
                  <a:schemeClr val="tx1"/>
                </a:solidFill>
                <a:effectLst/>
                <a:latin typeface="+mn-lt"/>
                <a:ea typeface="+mn-ea"/>
                <a:cs typeface="+mn-cs"/>
              </a:rPr>
              <a:t>to revisit words from this week’s revisited vocabulary sets</a:t>
            </a:r>
            <a:r>
              <a:rPr lang="es-GB" sz="1200" kern="1200" dirty="0">
                <a:solidFill>
                  <a:schemeClr val="tx1"/>
                </a:solidFill>
                <a:effectLst/>
                <a:latin typeface="+mn-lt"/>
                <a:ea typeface="+mn-ea"/>
                <a:cs typeface="+mn-cs"/>
              </a:rPr>
              <a:t>.</a:t>
            </a:r>
          </a:p>
          <a:p>
            <a:pPr lvl="0"/>
            <a:endParaRPr lang="en-GB" b="0" dirty="0"/>
          </a:p>
          <a:p>
            <a:pPr lvl="0"/>
            <a:r>
              <a:rPr lang="en-GB" b="1" dirty="0"/>
              <a:t>Procedure:</a:t>
            </a:r>
          </a:p>
          <a:p>
            <a:pPr lvl="0"/>
            <a:r>
              <a:rPr lang="en-GB" dirty="0"/>
              <a:t>1. Click on the action buttons to hear the definitions.</a:t>
            </a:r>
          </a:p>
          <a:p>
            <a:pPr lvl="0"/>
            <a:r>
              <a:rPr lang="en-GB" dirty="0"/>
              <a:t>2. Students decide if the answer is in column A, B, C or D. They will write down the correct letter for each definition to form a code.</a:t>
            </a:r>
          </a:p>
          <a:p>
            <a:pPr lvl="0"/>
            <a:r>
              <a:rPr lang="en-GB" dirty="0"/>
              <a:t>3. Teacher clicks anywhere in the slide to reveal the answers (the code).</a:t>
            </a:r>
          </a:p>
          <a:p>
            <a:pPr lvl="0"/>
            <a:r>
              <a:rPr lang="en-GB" dirty="0"/>
              <a:t>4. Once the full code has been revealed, the door will open.</a:t>
            </a:r>
          </a:p>
          <a:p>
            <a:endParaRPr lang="en-GB" dirty="0"/>
          </a:p>
          <a:p>
            <a:r>
              <a:rPr lang="en-GB" b="1" dirty="0"/>
              <a:t>Transcript: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Es un </a:t>
            </a:r>
            <a:r>
              <a:rPr lang="en-GB" b="0" dirty="0" err="1"/>
              <a:t>número</a:t>
            </a:r>
            <a:r>
              <a:rPr lang="en-GB" b="0" dirty="0"/>
              <a:t> </a:t>
            </a:r>
            <a:r>
              <a:rPr lang="en-GB" b="0" dirty="0" err="1"/>
              <a:t>muy</a:t>
            </a:r>
            <a:r>
              <a:rPr lang="en-GB" b="0" dirty="0"/>
              <a:t> alto.</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err="1"/>
              <a:t>Otra</a:t>
            </a:r>
            <a:r>
              <a:rPr lang="en-GB" b="0" dirty="0"/>
              <a:t> palabra para ‘responder’.</a:t>
            </a:r>
          </a:p>
          <a:p>
            <a:pPr marL="228600" indent="-228600">
              <a:buAutoNum type="arabicPeriod"/>
            </a:pPr>
            <a:r>
              <a:rPr lang="en-GB" b="0" dirty="0" err="1"/>
              <a:t>Escribir</a:t>
            </a:r>
            <a:r>
              <a:rPr lang="en-GB" b="0" dirty="0"/>
              <a:t> </a:t>
            </a:r>
            <a:r>
              <a:rPr lang="en-GB" b="0" dirty="0" err="1"/>
              <a:t>tu</a:t>
            </a:r>
            <a:r>
              <a:rPr lang="en-GB" b="0" dirty="0"/>
              <a:t> </a:t>
            </a:r>
            <a:r>
              <a:rPr lang="en-GB" b="0" dirty="0" err="1"/>
              <a:t>nombre</a:t>
            </a:r>
            <a:r>
              <a:rPr lang="en-GB" b="0" dirty="0"/>
              <a:t>.</a:t>
            </a:r>
          </a:p>
          <a:p>
            <a:pPr marL="228600" indent="-228600">
              <a:buAutoNum type="arabicPeriod"/>
            </a:pPr>
            <a:r>
              <a:rPr lang="en-GB" b="0" dirty="0"/>
              <a:t>Antes de </a:t>
            </a:r>
            <a:r>
              <a:rPr lang="en-GB" b="0" dirty="0" err="1"/>
              <a:t>todas</a:t>
            </a:r>
            <a:r>
              <a:rPr lang="en-GB" b="0" dirty="0"/>
              <a:t> las </a:t>
            </a:r>
            <a:r>
              <a:rPr lang="en-GB" b="0" dirty="0" err="1"/>
              <a:t>otras</a:t>
            </a:r>
            <a:r>
              <a:rPr lang="en-GB" b="0" dirty="0"/>
              <a:t> </a:t>
            </a:r>
            <a:r>
              <a:rPr lang="en-GB" b="0" dirty="0" err="1"/>
              <a:t>cosas</a:t>
            </a:r>
            <a:r>
              <a:rPr lang="en-GB" b="0" dirty="0"/>
              <a:t>.</a:t>
            </a:r>
          </a:p>
          <a:p>
            <a:pPr marL="228600" indent="-228600">
              <a:buAutoNum type="arabicPeriod"/>
            </a:pPr>
            <a:r>
              <a:rPr lang="en-GB" b="0" dirty="0"/>
              <a:t>Una palabra para </a:t>
            </a:r>
            <a:r>
              <a:rPr lang="en-GB" b="0" dirty="0" err="1"/>
              <a:t>describir</a:t>
            </a:r>
            <a:r>
              <a:rPr lang="en-GB" b="0" dirty="0"/>
              <a:t> algo </a:t>
            </a:r>
            <a:r>
              <a:rPr lang="en-GB" b="0" dirty="0" err="1"/>
              <a:t>práctico</a:t>
            </a:r>
            <a:r>
              <a:rPr lang="en-GB" b="0" dirty="0"/>
              <a:t>.</a:t>
            </a:r>
          </a:p>
          <a:p>
            <a:pPr marL="228600" indent="-228600">
              <a:buAutoNum type="arabicPeriod"/>
            </a:pPr>
            <a:r>
              <a:rPr lang="en-GB" b="0" dirty="0"/>
              <a:t>Un </a:t>
            </a:r>
            <a:r>
              <a:rPr lang="en-GB" b="0" dirty="0" err="1"/>
              <a:t>lugar</a:t>
            </a:r>
            <a:r>
              <a:rPr lang="en-GB" b="0" dirty="0"/>
              <a:t> de </a:t>
            </a:r>
            <a:r>
              <a:rPr lang="en-GB" b="0" dirty="0" err="1"/>
              <a:t>trabajo</a:t>
            </a:r>
            <a:r>
              <a:rPr lang="en-GB" b="0" dirty="0"/>
              <a:t>.</a:t>
            </a:r>
          </a:p>
          <a:p>
            <a:pPr marL="228600" indent="-228600">
              <a:buAutoNum type="arabicPeriod"/>
            </a:pPr>
            <a:r>
              <a:rPr lang="en-GB" b="0" dirty="0"/>
              <a:t>El </a:t>
            </a:r>
            <a:r>
              <a:rPr lang="en-GB" b="0" dirty="0" err="1"/>
              <a:t>personaje</a:t>
            </a:r>
            <a:r>
              <a:rPr lang="en-GB" b="0" dirty="0"/>
              <a:t> principal de una </a:t>
            </a:r>
            <a:r>
              <a:rPr lang="en-GB" b="0" dirty="0" err="1"/>
              <a:t>historia</a:t>
            </a:r>
            <a:r>
              <a:rPr lang="en-GB" b="0" dirty="0"/>
              <a:t>.</a:t>
            </a:r>
          </a:p>
          <a:p>
            <a:pPr marL="228600" indent="-228600">
              <a:buAutoNum type="arabicPeriod"/>
            </a:pPr>
            <a:r>
              <a:rPr lang="en-GB" b="0" dirty="0" err="1"/>
              <a:t>Miras</a:t>
            </a:r>
            <a:r>
              <a:rPr lang="en-GB" b="0" dirty="0"/>
              <a:t> </a:t>
            </a:r>
            <a:r>
              <a:rPr lang="en-GB" b="0" dirty="0" err="1"/>
              <a:t>esta</a:t>
            </a:r>
            <a:r>
              <a:rPr lang="en-GB" b="0" dirty="0"/>
              <a:t> </a:t>
            </a:r>
            <a:r>
              <a:rPr lang="en-GB" b="0" dirty="0" err="1"/>
              <a:t>cosa</a:t>
            </a:r>
            <a:r>
              <a:rPr lang="en-GB" b="0" dirty="0"/>
              <a:t> para </a:t>
            </a:r>
            <a:r>
              <a:rPr lang="en-GB" b="0" dirty="0" err="1"/>
              <a:t>saber</a:t>
            </a:r>
            <a:r>
              <a:rPr lang="en-GB" b="0" dirty="0"/>
              <a:t> </a:t>
            </a:r>
            <a:r>
              <a:rPr lang="en-GB" b="0" dirty="0" err="1"/>
              <a:t>dónde</a:t>
            </a:r>
            <a:r>
              <a:rPr lang="en-GB" b="0" dirty="0"/>
              <a:t> </a:t>
            </a:r>
            <a:r>
              <a:rPr lang="en-GB" b="0" dirty="0" err="1"/>
              <a:t>ir.</a:t>
            </a:r>
            <a:endParaRPr lang="en-GB" b="0"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a:t>
            </a:r>
            <a:r>
              <a:rPr lang="en-GB" b="1" baseline="0" dirty="0"/>
              <a:t> cognates:</a:t>
            </a:r>
          </a:p>
          <a:p>
            <a:pPr marL="0" indent="0">
              <a:buNone/>
            </a:pPr>
            <a:r>
              <a:rPr lang="en-GB" b="0" dirty="0"/>
              <a:t>escape [&gt;5000]; </a:t>
            </a:r>
            <a:r>
              <a:rPr lang="en-GB" b="0" dirty="0" err="1"/>
              <a:t>pista</a:t>
            </a:r>
            <a:r>
              <a:rPr lang="en-GB" b="0" dirty="0"/>
              <a:t> [2150]</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065155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With thanks to Rachel Hawkes for her input on the lesson material and </a:t>
            </a:r>
            <a:r>
              <a:rPr lang="en-GB" sz="1200" i="0" dirty="0">
                <a:solidFill>
                  <a:schemeClr val="dk1"/>
                </a:solidFill>
                <a:latin typeface="Arial"/>
                <a:ea typeface="Arial"/>
                <a:cs typeface="Arial"/>
                <a:sym typeface="Arial"/>
              </a:rPr>
              <a:t>Blanca Román for native teacher feedback.</a:t>
            </a: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written accent rules in words with penultimate syllable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estaba</a:t>
            </a:r>
            <a:r>
              <a:rPr lang="en-GB" baseline="0" dirty="0"/>
              <a:t>/</a:t>
            </a:r>
            <a:r>
              <a:rPr lang="en-GB" baseline="0" dirty="0" err="1"/>
              <a:t>estabas</a:t>
            </a:r>
            <a:r>
              <a:rPr lang="en-GB" baseline="0" dirty="0"/>
              <a:t>’ + -</a:t>
            </a:r>
            <a:r>
              <a:rPr lang="en-GB" baseline="0" dirty="0" err="1"/>
              <a:t>ando</a:t>
            </a:r>
            <a:r>
              <a:rPr lang="en-GB" baseline="0" dirty="0"/>
              <a:t>/-</a:t>
            </a:r>
            <a:r>
              <a:rPr lang="en-GB" baseline="0" dirty="0" err="1"/>
              <a:t>iendo</a:t>
            </a:r>
            <a:r>
              <a:rPr lang="en-GB" baseline="0" dirty="0"/>
              <a:t> to talk about what someone was doing.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second and third person singular for –</a:t>
            </a:r>
            <a:r>
              <a:rPr lang="en-GB" baseline="0" dirty="0" err="1"/>
              <a:t>ar</a:t>
            </a:r>
            <a:r>
              <a:rPr lang="en-GB" baseline="0" dirty="0"/>
              <a:t> and –er/-</a:t>
            </a:r>
            <a:r>
              <a:rPr lang="en-GB" baseline="0" dirty="0" err="1"/>
              <a:t>ir</a:t>
            </a:r>
            <a:r>
              <a:rPr lang="en-GB" baseline="0" dirty="0"/>
              <a:t> verbs in the </a:t>
            </a:r>
            <a:r>
              <a:rPr lang="en-GB" baseline="0" dirty="0" err="1"/>
              <a:t>preterite</a:t>
            </a:r>
            <a:r>
              <a:rPr lang="en-GB" baseline="0" dirty="0"/>
              <a: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use of ‘</a:t>
            </a:r>
            <a:r>
              <a:rPr lang="en-GB" baseline="0" dirty="0" err="1"/>
              <a:t>cuando</a:t>
            </a:r>
            <a:r>
              <a:rPr lang="en-GB" baseline="0" dirty="0"/>
              <a:t>’ as a relative pronoun.</a:t>
            </a:r>
          </a:p>
          <a:p>
            <a:pPr marL="0" marR="0" lvl="0" indent="0" algn="l" rtl="0">
              <a:lnSpc>
                <a:spcPct val="100000"/>
              </a:lnSpc>
              <a:spcBef>
                <a:spcPts val="0"/>
              </a:spcBef>
              <a:spcAft>
                <a:spcPts val="0"/>
              </a:spcAft>
              <a:buClr>
                <a:schemeClr val="dk1"/>
              </a:buClr>
              <a:buSzPts val="1200"/>
              <a:buFont typeface="Arial"/>
              <a:buNone/>
            </a:pPr>
            <a:br>
              <a:rPr lang="en-GB" dirty="0"/>
            </a:br>
            <a:r>
              <a:rPr lang="en-GB" b="1" dirty="0"/>
              <a:t>Word frequency (1 is the most frequent word in Spanish): </a:t>
            </a:r>
            <a:endParaRPr lang="en-GB" sz="1200" b="1"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cap="none" dirty="0">
                <a:solidFill>
                  <a:schemeClr val="dk1"/>
                </a:solidFill>
                <a:latin typeface="Arial"/>
                <a:ea typeface="Arial"/>
                <a:cs typeface="Arial"/>
                <a:sym typeface="Arial"/>
              </a:rPr>
              <a:t>9.3.1.4 (introduce): </a:t>
            </a:r>
            <a:r>
              <a:rPr lang="en-GB" b="0" u="none" dirty="0" err="1"/>
              <a:t>había</a:t>
            </a:r>
            <a:r>
              <a:rPr lang="en-GB" b="0" u="none" dirty="0"/>
              <a:t> [13]; </a:t>
            </a:r>
            <a:r>
              <a:rPr lang="en-GB" b="0" u="none" dirty="0" err="1"/>
              <a:t>tenía</a:t>
            </a:r>
            <a:r>
              <a:rPr lang="en-GB" b="0" u="none" dirty="0"/>
              <a:t> [19]; </a:t>
            </a:r>
            <a:r>
              <a:rPr lang="en-GB" b="0" u="none" strike="noStrike" dirty="0"/>
              <a:t>caballero</a:t>
            </a:r>
            <a:r>
              <a:rPr lang="en-GB" b="0" u="none" dirty="0"/>
              <a:t> [2056]; amor [283]; </a:t>
            </a:r>
            <a:r>
              <a:rPr lang="en-GB" b="1" u="none" dirty="0" err="1"/>
              <a:t>sobre</a:t>
            </a:r>
            <a:r>
              <a:rPr lang="en-GB" b="1" u="none" dirty="0"/>
              <a:t> </a:t>
            </a:r>
            <a:r>
              <a:rPr lang="en-GB" b="1" u="none" dirty="0" err="1"/>
              <a:t>todo</a:t>
            </a:r>
            <a:r>
              <a:rPr lang="en-GB" b="1" u="none" dirty="0"/>
              <a:t> </a:t>
            </a:r>
            <a:r>
              <a:rPr lang="en-GB" u="none" dirty="0"/>
              <a:t>[N/A]; </a:t>
            </a:r>
            <a:r>
              <a:rPr lang="en-GB" b="0" u="none" dirty="0" err="1"/>
              <a:t>imaginar</a:t>
            </a:r>
            <a:r>
              <a:rPr lang="en-GB" u="none" dirty="0"/>
              <a:t> [500]; </a:t>
            </a:r>
            <a:r>
              <a:rPr lang="en-GB" b="0" u="none" dirty="0" err="1"/>
              <a:t>desear</a:t>
            </a:r>
            <a:r>
              <a:rPr lang="en-GB" u="none" dirty="0"/>
              <a:t> [542]; </a:t>
            </a:r>
            <a:r>
              <a:rPr lang="en-GB" b="1" u="none" dirty="0" err="1"/>
              <a:t>increíble</a:t>
            </a:r>
            <a:r>
              <a:rPr lang="en-GB" u="none" dirty="0"/>
              <a:t> [1642]; </a:t>
            </a:r>
            <a:r>
              <a:rPr lang="en-GB" b="0" u="none" dirty="0" err="1"/>
              <a:t>nombre</a:t>
            </a:r>
            <a:r>
              <a:rPr lang="en-GB" u="none" dirty="0"/>
              <a:t> [215]; </a:t>
            </a:r>
            <a:r>
              <a:rPr lang="en-GB" b="0" u="none" dirty="0" err="1"/>
              <a:t>arma</a:t>
            </a:r>
            <a:r>
              <a:rPr lang="en-GB" u="none" dirty="0"/>
              <a:t> [918]; </a:t>
            </a:r>
            <a:r>
              <a:rPr lang="en-GB" b="1" u="none" dirty="0" err="1"/>
              <a:t>convencer</a:t>
            </a:r>
            <a:r>
              <a:rPr lang="en-GB" u="none" dirty="0"/>
              <a:t> </a:t>
            </a:r>
            <a:r>
              <a:rPr lang="en-GB" dirty="0"/>
              <a:t>[1049]; </a:t>
            </a:r>
            <a:r>
              <a:rPr lang="en-GB" b="1" dirty="0" err="1"/>
              <a:t>prometer</a:t>
            </a:r>
            <a:r>
              <a:rPr lang="en-GB" dirty="0"/>
              <a:t> [1461]; </a:t>
            </a:r>
            <a:r>
              <a:rPr lang="en-GB" b="1" dirty="0"/>
              <a:t>a punto de </a:t>
            </a:r>
            <a:r>
              <a:rPr lang="en-GB" dirty="0"/>
              <a:t>[189]; </a:t>
            </a:r>
            <a:r>
              <a:rPr lang="en-GB" b="1" dirty="0" err="1"/>
              <a:t>enemigo</a:t>
            </a:r>
            <a:r>
              <a:rPr lang="en-GB" dirty="0"/>
              <a:t> [1066]; </a:t>
            </a:r>
            <a:r>
              <a:rPr lang="en-GB" b="1" dirty="0" err="1"/>
              <a:t>continuar</a:t>
            </a:r>
            <a:r>
              <a:rPr lang="en-GB" dirty="0"/>
              <a:t> [396]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0" i="1" u="none" strike="noStrike" cap="none" dirty="0">
                <a:solidFill>
                  <a:schemeClr val="dk1"/>
                </a:solidFill>
                <a:latin typeface="+mn-lt"/>
                <a:ea typeface="Calibri"/>
                <a:cs typeface="Calibri"/>
                <a:sym typeface="Calibri"/>
              </a:rPr>
              <a:t>Note:</a:t>
            </a:r>
            <a:r>
              <a:rPr lang="en-GB" sz="1200" b="0" i="1" u="none" strike="noStrike" cap="none" baseline="0" dirty="0">
                <a:solidFill>
                  <a:schemeClr val="dk1"/>
                </a:solidFill>
                <a:latin typeface="+mn-lt"/>
                <a:ea typeface="Calibri"/>
                <a:cs typeface="Calibri"/>
                <a:sym typeface="Calibri"/>
              </a:rPr>
              <a:t> words in bold are introduced in lesson 2 of this sequence</a:t>
            </a:r>
            <a:endParaRPr lang="en-GB" sz="1200" b="0" i="1"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lang="en-GB"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1" i="0" u="none" strike="noStrike" dirty="0">
                <a:solidFill>
                  <a:schemeClr val="dk1"/>
                </a:solidFill>
                <a:latin typeface="Arial"/>
                <a:ea typeface="Arial"/>
                <a:cs typeface="Arial"/>
                <a:sym typeface="Arial"/>
              </a:rPr>
              <a:t>9.3.1.1 (revisit): </a:t>
            </a:r>
            <a:r>
              <a:rPr lang="en-GB" sz="1200" dirty="0" err="1">
                <a:solidFill>
                  <a:schemeClr val="dk1"/>
                </a:solidFill>
                <a:latin typeface="Arial"/>
                <a:ea typeface="Arial"/>
                <a:cs typeface="Arial"/>
                <a:sym typeface="Arial"/>
              </a:rPr>
              <a:t>hace</a:t>
            </a:r>
            <a:r>
              <a:rPr lang="en-GB" sz="1200" dirty="0">
                <a:solidFill>
                  <a:schemeClr val="dk1"/>
                </a:solidFill>
                <a:latin typeface="Arial"/>
                <a:ea typeface="Arial"/>
                <a:cs typeface="Arial"/>
                <a:sym typeface="Arial"/>
              </a:rPr>
              <a:t> (with meaning 'ago') [26]; </a:t>
            </a:r>
            <a:r>
              <a:rPr lang="en-GB" sz="1200" dirty="0" err="1">
                <a:solidFill>
                  <a:schemeClr val="dk1"/>
                </a:solidFill>
                <a:latin typeface="Arial"/>
                <a:ea typeface="Arial"/>
                <a:cs typeface="Arial"/>
                <a:sym typeface="Arial"/>
              </a:rPr>
              <a:t>entregar</a:t>
            </a:r>
            <a:r>
              <a:rPr lang="en-GB" sz="1200" dirty="0">
                <a:solidFill>
                  <a:schemeClr val="dk1"/>
                </a:solidFill>
                <a:latin typeface="Arial"/>
                <a:ea typeface="Arial"/>
                <a:cs typeface="Arial"/>
                <a:sym typeface="Arial"/>
              </a:rPr>
              <a:t> [626]; </a:t>
            </a:r>
            <a:r>
              <a:rPr lang="en-GB" sz="1200" dirty="0" err="1">
                <a:solidFill>
                  <a:schemeClr val="dk1"/>
                </a:solidFill>
                <a:latin typeface="Arial"/>
                <a:ea typeface="Arial"/>
                <a:cs typeface="Arial"/>
                <a:sym typeface="Arial"/>
              </a:rPr>
              <a:t>contestar</a:t>
            </a:r>
            <a:r>
              <a:rPr lang="en-GB" sz="1200" dirty="0">
                <a:solidFill>
                  <a:schemeClr val="dk1"/>
                </a:solidFill>
                <a:latin typeface="Arial"/>
                <a:ea typeface="Arial"/>
                <a:cs typeface="Arial"/>
                <a:sym typeface="Arial"/>
              </a:rPr>
              <a:t> [669]; </a:t>
            </a:r>
            <a:r>
              <a:rPr lang="en-GB" sz="1200" dirty="0" err="1">
                <a:solidFill>
                  <a:schemeClr val="dk1"/>
                </a:solidFill>
                <a:latin typeface="Arial"/>
                <a:ea typeface="Arial"/>
                <a:cs typeface="Arial"/>
                <a:sym typeface="Arial"/>
              </a:rPr>
              <a:t>firmar</a:t>
            </a:r>
            <a:r>
              <a:rPr lang="en-GB" sz="1200" dirty="0">
                <a:solidFill>
                  <a:schemeClr val="dk1"/>
                </a:solidFill>
                <a:latin typeface="Arial"/>
                <a:ea typeface="Arial"/>
                <a:cs typeface="Arial"/>
                <a:sym typeface="Arial"/>
              </a:rPr>
              <a:t> [1056]; </a:t>
            </a:r>
            <a:r>
              <a:rPr lang="en-GB" sz="1200" dirty="0" err="1">
                <a:solidFill>
                  <a:schemeClr val="dk1"/>
                </a:solidFill>
                <a:latin typeface="Arial"/>
                <a:ea typeface="Arial"/>
                <a:cs typeface="Arial"/>
                <a:sym typeface="Arial"/>
              </a:rPr>
              <a:t>proyecto</a:t>
            </a:r>
            <a:r>
              <a:rPr lang="en-GB" sz="1200" dirty="0">
                <a:solidFill>
                  <a:schemeClr val="dk1"/>
                </a:solidFill>
                <a:latin typeface="Arial"/>
                <a:ea typeface="Arial"/>
                <a:cs typeface="Arial"/>
                <a:sym typeface="Arial"/>
              </a:rPr>
              <a:t> [379]; </a:t>
            </a:r>
            <a:r>
              <a:rPr lang="en-GB" sz="1200" dirty="0" err="1">
                <a:solidFill>
                  <a:schemeClr val="dk1"/>
                </a:solidFill>
                <a:latin typeface="Arial"/>
                <a:ea typeface="Arial"/>
                <a:cs typeface="Arial"/>
                <a:sym typeface="Arial"/>
              </a:rPr>
              <a:t>universidad</a:t>
            </a:r>
            <a:r>
              <a:rPr lang="en-GB" sz="1200" dirty="0">
                <a:solidFill>
                  <a:schemeClr val="dk1"/>
                </a:solidFill>
                <a:latin typeface="Arial"/>
                <a:ea typeface="Arial"/>
                <a:cs typeface="Arial"/>
                <a:sym typeface="Arial"/>
              </a:rPr>
              <a:t> [387]; </a:t>
            </a:r>
            <a:r>
              <a:rPr lang="en-GB" sz="1200" dirty="0" err="1">
                <a:solidFill>
                  <a:schemeClr val="dk1"/>
                </a:solidFill>
                <a:latin typeface="Arial"/>
                <a:ea typeface="Arial"/>
                <a:cs typeface="Arial"/>
                <a:sym typeface="Arial"/>
              </a:rPr>
              <a:t>empresa</a:t>
            </a:r>
            <a:r>
              <a:rPr lang="en-GB" sz="1200" dirty="0">
                <a:solidFill>
                  <a:schemeClr val="dk1"/>
                </a:solidFill>
                <a:latin typeface="Arial"/>
                <a:ea typeface="Arial"/>
                <a:cs typeface="Arial"/>
                <a:sym typeface="Arial"/>
              </a:rPr>
              <a:t> [315]; carrera¹ [481]; </a:t>
            </a:r>
            <a:r>
              <a:rPr lang="en-GB" sz="1200" dirty="0" err="1">
                <a:solidFill>
                  <a:schemeClr val="dk1"/>
                </a:solidFill>
                <a:latin typeface="Arial"/>
                <a:ea typeface="Arial"/>
                <a:cs typeface="Arial"/>
                <a:sym typeface="Arial"/>
              </a:rPr>
              <a:t>negocio</a:t>
            </a:r>
            <a:r>
              <a:rPr lang="en-GB" sz="1200" dirty="0">
                <a:solidFill>
                  <a:schemeClr val="dk1"/>
                </a:solidFill>
                <a:latin typeface="Arial"/>
                <a:ea typeface="Arial"/>
                <a:cs typeface="Arial"/>
                <a:sym typeface="Arial"/>
              </a:rPr>
              <a:t> [688];  jefe [726]; </a:t>
            </a:r>
            <a:r>
              <a:rPr lang="en-GB" sz="1200" dirty="0" err="1">
                <a:solidFill>
                  <a:schemeClr val="dk1"/>
                </a:solidFill>
                <a:latin typeface="Arial"/>
                <a:ea typeface="Arial"/>
                <a:cs typeface="Arial"/>
                <a:sym typeface="Arial"/>
              </a:rPr>
              <a:t>reunión</a:t>
            </a:r>
            <a:r>
              <a:rPr lang="en-GB" sz="1200" dirty="0">
                <a:solidFill>
                  <a:schemeClr val="dk1"/>
                </a:solidFill>
                <a:latin typeface="Arial"/>
                <a:ea typeface="Arial"/>
                <a:cs typeface="Arial"/>
                <a:sym typeface="Arial"/>
              </a:rPr>
              <a:t> [947]; </a:t>
            </a:r>
            <a:r>
              <a:rPr lang="en-GB" sz="1200" dirty="0" err="1">
                <a:solidFill>
                  <a:schemeClr val="dk1"/>
                </a:solidFill>
                <a:latin typeface="Arial"/>
                <a:ea typeface="Arial"/>
                <a:cs typeface="Arial"/>
                <a:sym typeface="Arial"/>
              </a:rPr>
              <a:t>oficina</a:t>
            </a:r>
            <a:r>
              <a:rPr lang="en-GB" sz="1200" dirty="0">
                <a:solidFill>
                  <a:schemeClr val="dk1"/>
                </a:solidFill>
                <a:latin typeface="Arial"/>
                <a:ea typeface="Arial"/>
                <a:cs typeface="Arial"/>
                <a:sym typeface="Arial"/>
              </a:rPr>
              <a:t> [1072]; </a:t>
            </a:r>
            <a:r>
              <a:rPr lang="en-GB" sz="1200" dirty="0" err="1">
                <a:solidFill>
                  <a:schemeClr val="dk1"/>
                </a:solidFill>
                <a:latin typeface="Arial"/>
                <a:ea typeface="Arial"/>
                <a:cs typeface="Arial"/>
                <a:sym typeface="Arial"/>
              </a:rPr>
              <a:t>vez</a:t>
            </a:r>
            <a:r>
              <a:rPr lang="en-GB" sz="1200" dirty="0">
                <a:solidFill>
                  <a:schemeClr val="dk1"/>
                </a:solidFill>
                <a:latin typeface="Arial"/>
                <a:ea typeface="Arial"/>
                <a:cs typeface="Arial"/>
                <a:sym typeface="Arial"/>
              </a:rPr>
              <a:t> [59]; </a:t>
            </a:r>
            <a:r>
              <a:rPr lang="en-GB" sz="1200" dirty="0" err="1">
                <a:solidFill>
                  <a:schemeClr val="dk1"/>
                </a:solidFill>
                <a:latin typeface="Arial"/>
                <a:ea typeface="Arial"/>
                <a:cs typeface="Arial"/>
                <a:sym typeface="Arial"/>
              </a:rPr>
              <a:t>útil</a:t>
            </a:r>
            <a:r>
              <a:rPr lang="en-GB" sz="1200" dirty="0">
                <a:solidFill>
                  <a:schemeClr val="dk1"/>
                </a:solidFill>
                <a:latin typeface="Arial"/>
                <a:ea typeface="Arial"/>
                <a:cs typeface="Arial"/>
                <a:sym typeface="Arial"/>
              </a:rPr>
              <a:t> [3951]; por³ [15]</a:t>
            </a:r>
            <a:endParaRPr lang="en-GB" sz="1200" b="1"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b="1" dirty="0"/>
              <a:t>9.2.2.1 (revisit)</a:t>
            </a:r>
            <a:r>
              <a:rPr lang="en-GB" sz="1200" b="0" i="0" u="none" strike="noStrike" dirty="0">
                <a:solidFill>
                  <a:schemeClr val="dk1"/>
                </a:solidFill>
                <a:latin typeface="Arial"/>
                <a:ea typeface="Arial"/>
                <a:cs typeface="Arial"/>
                <a:sym typeface="Arial"/>
              </a:rPr>
              <a:t>: </a:t>
            </a:r>
            <a:r>
              <a:rPr lang="en-GB" sz="1200" dirty="0" err="1">
                <a:solidFill>
                  <a:schemeClr val="dk1"/>
                </a:solidFill>
                <a:latin typeface="Arial"/>
                <a:ea typeface="Arial"/>
                <a:cs typeface="Arial"/>
                <a:sym typeface="Arial"/>
              </a:rPr>
              <a:t>tuve</a:t>
            </a:r>
            <a:r>
              <a:rPr lang="en-GB" sz="1200" dirty="0">
                <a:solidFill>
                  <a:schemeClr val="dk1"/>
                </a:solidFill>
                <a:latin typeface="Arial"/>
                <a:ea typeface="Arial"/>
                <a:cs typeface="Arial"/>
                <a:sym typeface="Arial"/>
              </a:rPr>
              <a:t> [19]; </a:t>
            </a:r>
            <a:r>
              <a:rPr lang="en-GB" sz="1200" dirty="0" err="1">
                <a:solidFill>
                  <a:schemeClr val="dk1"/>
                </a:solidFill>
                <a:latin typeface="Arial"/>
                <a:ea typeface="Arial"/>
                <a:cs typeface="Arial"/>
                <a:sym typeface="Arial"/>
              </a:rPr>
              <a:t>tratar</a:t>
            </a:r>
            <a:r>
              <a:rPr lang="en-GB" sz="1200" dirty="0">
                <a:solidFill>
                  <a:schemeClr val="dk1"/>
                </a:solidFill>
                <a:latin typeface="Arial"/>
                <a:ea typeface="Arial"/>
                <a:cs typeface="Arial"/>
                <a:sym typeface="Arial"/>
              </a:rPr>
              <a:t> [141]; </a:t>
            </a:r>
            <a:r>
              <a:rPr lang="en-GB" sz="1200" dirty="0" err="1">
                <a:solidFill>
                  <a:schemeClr val="dk1"/>
                </a:solidFill>
                <a:latin typeface="Arial"/>
                <a:ea typeface="Arial"/>
                <a:cs typeface="Arial"/>
                <a:sym typeface="Arial"/>
              </a:rPr>
              <a:t>realizar</a:t>
            </a:r>
            <a:r>
              <a:rPr lang="en-GB" sz="1200" dirty="0">
                <a:solidFill>
                  <a:schemeClr val="dk1"/>
                </a:solidFill>
                <a:latin typeface="Arial"/>
                <a:ea typeface="Arial"/>
                <a:cs typeface="Arial"/>
                <a:sym typeface="Arial"/>
              </a:rPr>
              <a:t> [205]; </a:t>
            </a:r>
            <a:r>
              <a:rPr lang="en-GB" sz="1200" dirty="0" err="1">
                <a:solidFill>
                  <a:schemeClr val="dk1"/>
                </a:solidFill>
                <a:latin typeface="Arial"/>
                <a:ea typeface="Arial"/>
                <a:cs typeface="Arial"/>
                <a:sym typeface="Arial"/>
              </a:rPr>
              <a:t>incluir</a:t>
            </a:r>
            <a:r>
              <a:rPr lang="en-GB" sz="1200" dirty="0">
                <a:solidFill>
                  <a:schemeClr val="dk1"/>
                </a:solidFill>
                <a:latin typeface="Arial"/>
                <a:ea typeface="Arial"/>
                <a:cs typeface="Arial"/>
                <a:sym typeface="Arial"/>
              </a:rPr>
              <a:t> [417]; </a:t>
            </a:r>
            <a:r>
              <a:rPr lang="en-GB" sz="1200" dirty="0" err="1">
                <a:solidFill>
                  <a:schemeClr val="dk1"/>
                </a:solidFill>
                <a:latin typeface="Arial"/>
                <a:ea typeface="Arial"/>
                <a:cs typeface="Arial"/>
                <a:sym typeface="Arial"/>
              </a:rPr>
              <a:t>comprender</a:t>
            </a:r>
            <a:r>
              <a:rPr lang="en-GB" sz="1200" dirty="0">
                <a:solidFill>
                  <a:schemeClr val="dk1"/>
                </a:solidFill>
                <a:latin typeface="Arial"/>
                <a:ea typeface="Arial"/>
                <a:cs typeface="Arial"/>
                <a:sym typeface="Arial"/>
              </a:rPr>
              <a:t> [434]; </a:t>
            </a:r>
            <a:r>
              <a:rPr lang="en-GB" sz="1200" dirty="0" err="1">
                <a:solidFill>
                  <a:schemeClr val="dk1"/>
                </a:solidFill>
                <a:latin typeface="Arial"/>
                <a:ea typeface="Arial"/>
                <a:cs typeface="Arial"/>
                <a:sym typeface="Arial"/>
              </a:rPr>
              <a:t>conseguir</a:t>
            </a:r>
            <a:r>
              <a:rPr lang="en-GB" sz="1200" dirty="0">
                <a:solidFill>
                  <a:schemeClr val="dk1"/>
                </a:solidFill>
                <a:latin typeface="Arial"/>
                <a:ea typeface="Arial"/>
                <a:cs typeface="Arial"/>
                <a:sym typeface="Arial"/>
              </a:rPr>
              <a:t> [286];  </a:t>
            </a:r>
            <a:r>
              <a:rPr lang="en-GB" sz="1200" dirty="0" err="1">
                <a:solidFill>
                  <a:schemeClr val="dk1"/>
                </a:solidFill>
                <a:latin typeface="Arial"/>
                <a:ea typeface="Arial"/>
                <a:cs typeface="Arial"/>
                <a:sym typeface="Arial"/>
              </a:rPr>
              <a:t>respetar</a:t>
            </a:r>
            <a:r>
              <a:rPr lang="en-GB" sz="1200" dirty="0">
                <a:solidFill>
                  <a:schemeClr val="dk1"/>
                </a:solidFill>
                <a:latin typeface="Arial"/>
                <a:ea typeface="Arial"/>
                <a:cs typeface="Arial"/>
                <a:sym typeface="Arial"/>
              </a:rPr>
              <a:t> [1191]; ley [334]; </a:t>
            </a:r>
            <a:r>
              <a:rPr lang="en-GB" sz="1200" dirty="0" err="1">
                <a:solidFill>
                  <a:schemeClr val="dk1"/>
                </a:solidFill>
                <a:latin typeface="Arial"/>
                <a:ea typeface="Arial"/>
                <a:cs typeface="Arial"/>
                <a:sym typeface="Arial"/>
              </a:rPr>
              <a:t>público</a:t>
            </a:r>
            <a:r>
              <a:rPr lang="en-GB" sz="1200" dirty="0">
                <a:solidFill>
                  <a:schemeClr val="dk1"/>
                </a:solidFill>
                <a:latin typeface="Arial"/>
                <a:ea typeface="Arial"/>
                <a:cs typeface="Arial"/>
                <a:sym typeface="Arial"/>
              </a:rPr>
              <a:t> [329]; </a:t>
            </a:r>
            <a:r>
              <a:rPr lang="en-GB" sz="1200" dirty="0" err="1">
                <a:solidFill>
                  <a:schemeClr val="dk1"/>
                </a:solidFill>
                <a:latin typeface="Arial"/>
                <a:ea typeface="Arial"/>
                <a:cs typeface="Arial"/>
                <a:sym typeface="Arial"/>
              </a:rPr>
              <a:t>plano</a:t>
            </a:r>
            <a:r>
              <a:rPr lang="en-GB" sz="1200" dirty="0">
                <a:solidFill>
                  <a:schemeClr val="dk1"/>
                </a:solidFill>
                <a:latin typeface="Arial"/>
                <a:ea typeface="Arial"/>
                <a:cs typeface="Arial"/>
                <a:sym typeface="Arial"/>
              </a:rPr>
              <a:t> [1617]; (al) principio [338]; (al) final [366]; </a:t>
            </a:r>
            <a:r>
              <a:rPr lang="en-GB" sz="1200" dirty="0" err="1">
                <a:solidFill>
                  <a:schemeClr val="dk1"/>
                </a:solidFill>
                <a:latin typeface="Arial"/>
                <a:ea typeface="Arial"/>
                <a:cs typeface="Arial"/>
                <a:sym typeface="Arial"/>
              </a:rPr>
              <a:t>manifestación</a:t>
            </a:r>
            <a:r>
              <a:rPr lang="en-GB" sz="1200" dirty="0">
                <a:solidFill>
                  <a:schemeClr val="dk1"/>
                </a:solidFill>
                <a:latin typeface="Arial"/>
                <a:ea typeface="Arial"/>
                <a:cs typeface="Arial"/>
                <a:sym typeface="Arial"/>
              </a:rPr>
              <a:t> [1837]; </a:t>
            </a:r>
            <a:r>
              <a:rPr lang="en-GB" sz="1200" dirty="0" err="1">
                <a:solidFill>
                  <a:schemeClr val="dk1"/>
                </a:solidFill>
                <a:latin typeface="Arial"/>
                <a:ea typeface="Arial"/>
                <a:cs typeface="Arial"/>
                <a:sym typeface="Arial"/>
              </a:rPr>
              <a:t>protagonista</a:t>
            </a:r>
            <a:r>
              <a:rPr lang="en-GB" sz="1200" dirty="0">
                <a:solidFill>
                  <a:schemeClr val="dk1"/>
                </a:solidFill>
                <a:latin typeface="Arial"/>
                <a:ea typeface="Arial"/>
                <a:cs typeface="Arial"/>
                <a:sym typeface="Arial"/>
              </a:rPr>
              <a:t> [1926]; idea [247]; </a:t>
            </a:r>
            <a:r>
              <a:rPr lang="en-GB" sz="1200" dirty="0" err="1">
                <a:solidFill>
                  <a:schemeClr val="dk1"/>
                </a:solidFill>
                <a:latin typeface="Arial"/>
                <a:ea typeface="Arial"/>
                <a:cs typeface="Arial"/>
                <a:sym typeface="Arial"/>
              </a:rPr>
              <a:t>millón</a:t>
            </a:r>
            <a:r>
              <a:rPr lang="en-GB" sz="1200" dirty="0">
                <a:solidFill>
                  <a:schemeClr val="dk1"/>
                </a:solidFill>
                <a:latin typeface="Arial"/>
                <a:ea typeface="Arial"/>
                <a:cs typeface="Arial"/>
                <a:sym typeface="Arial"/>
              </a:rPr>
              <a:t> [248]; </a:t>
            </a:r>
            <a:r>
              <a:rPr lang="en-GB" sz="1200" dirty="0" err="1">
                <a:solidFill>
                  <a:schemeClr val="dk1"/>
                </a:solidFill>
                <a:latin typeface="Arial"/>
                <a:ea typeface="Arial"/>
                <a:cs typeface="Arial"/>
                <a:sym typeface="Arial"/>
              </a:rPr>
              <a:t>acción</a:t>
            </a:r>
            <a:r>
              <a:rPr lang="en-GB" sz="1200" dirty="0">
                <a:solidFill>
                  <a:schemeClr val="dk1"/>
                </a:solidFill>
                <a:latin typeface="Arial"/>
                <a:ea typeface="Arial"/>
                <a:cs typeface="Arial"/>
                <a:sym typeface="Arial"/>
              </a:rPr>
              <a:t> [404]</a:t>
            </a:r>
          </a:p>
          <a:p>
            <a:pPr marL="0" marR="0" lvl="0" indent="0" algn="l" rtl="0">
              <a:lnSpc>
                <a:spcPct val="100000"/>
              </a:lnSpc>
              <a:spcBef>
                <a:spcPts val="0"/>
              </a:spcBef>
              <a:spcAft>
                <a:spcPts val="0"/>
              </a:spcAft>
              <a:buClr>
                <a:schemeClr val="dk1"/>
              </a:buClr>
              <a:buSzPts val="1200"/>
              <a:buFont typeface="Arial"/>
              <a:buNone/>
            </a:pPr>
            <a:endParaRPr lang="en-GB" sz="1200" b="1" i="0" u="none" strike="noStrike"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rtl="0">
              <a:lnSpc>
                <a:spcPct val="100000"/>
              </a:lnSpc>
              <a:spcBef>
                <a:spcPts val="0"/>
              </a:spcBef>
              <a:spcAft>
                <a:spcPts val="0"/>
              </a:spcAft>
              <a:buClr>
                <a:schemeClr val="dk1"/>
              </a:buClr>
              <a:buSzPts val="1200"/>
              <a:buFont typeface="Arial"/>
              <a:buNone/>
            </a:pPr>
            <a:endParaRPr lang="en-GB" sz="1200" b="1"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The frequency rankings for words that occur in this PowerPoint which have been</a:t>
            </a:r>
            <a:r>
              <a:rPr lang="en-GB" sz="1200" b="0" i="1" u="none" strike="noStrike" dirty="0">
                <a:solidFill>
                  <a:schemeClr val="dk1"/>
                </a:solidFill>
                <a:latin typeface="Arial"/>
                <a:ea typeface="Arial"/>
                <a:cs typeface="Arial"/>
                <a:sym typeface="Arial"/>
              </a:rPr>
              <a:t> previously</a:t>
            </a:r>
            <a:r>
              <a:rPr lang="en-GB" sz="1200" b="0" i="0" u="none" strike="noStrike" dirty="0">
                <a:solidFill>
                  <a:schemeClr val="dk1"/>
                </a:solidFill>
                <a:latin typeface="Arial"/>
                <a:ea typeface="Arial"/>
                <a:cs typeface="Arial"/>
                <a:sym typeface="Arial"/>
              </a:rPr>
              <a:t> introduced in NCELP resources are given in the NCELP SOW and in the resources that first introduced and formally re-visited those words. </a:t>
            </a:r>
            <a:endParaRPr lang="en-GB"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For any </a:t>
            </a:r>
            <a:r>
              <a:rPr lang="en-GB" sz="1200" b="0" i="1" u="none" strike="noStrike" dirty="0">
                <a:solidFill>
                  <a:schemeClr val="dk1"/>
                </a:solidFill>
                <a:latin typeface="Arial"/>
                <a:ea typeface="Arial"/>
                <a:cs typeface="Arial"/>
                <a:sym typeface="Arial"/>
              </a:rPr>
              <a:t>other </a:t>
            </a:r>
            <a:r>
              <a:rPr lang="en-GB" sz="1200" b="0" i="0" u="none" strike="noStrike" dirty="0">
                <a:solidFill>
                  <a:schemeClr val="dk1"/>
                </a:solidFill>
                <a:latin typeface="Arial"/>
                <a:ea typeface="Arial"/>
                <a:cs typeface="Arial"/>
                <a:sym typeface="Arial"/>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771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oral and then written production of this week’s revisited vocabulary</a:t>
            </a:r>
            <a:r>
              <a:rPr lang="es-ES" b="0" dirty="0"/>
              <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write down or say to a partner the English translations of the words on the board.</a:t>
            </a:r>
          </a:p>
          <a:p>
            <a:pPr marL="228600" lvl="0" indent="-228600" algn="l" rtl="0">
              <a:spcBef>
                <a:spcPts val="0"/>
              </a:spcBef>
              <a:spcAft>
                <a:spcPts val="0"/>
              </a:spcAft>
              <a:buClr>
                <a:schemeClr val="dk1"/>
              </a:buClr>
              <a:buSzPts val="1200"/>
              <a:buFont typeface="Calibri"/>
              <a:buAutoNum type="arabicPeriod"/>
            </a:pPr>
            <a:r>
              <a:rPr lang="en-GB" b="0" dirty="0"/>
              <a:t>Click to reveal the answers.</a:t>
            </a:r>
          </a:p>
          <a:p>
            <a:pPr marL="228600" lvl="0" indent="-228600" algn="l" rtl="0">
              <a:spcBef>
                <a:spcPts val="0"/>
              </a:spcBef>
              <a:spcAft>
                <a:spcPts val="0"/>
              </a:spcAft>
              <a:buClr>
                <a:schemeClr val="dk1"/>
              </a:buClr>
              <a:buSzPts val="1200"/>
              <a:buFont typeface="Calibri"/>
              <a:buAutoNum type="arabicPeriod"/>
            </a:pPr>
            <a:r>
              <a:rPr lang="en-GB" dirty="0"/>
              <a:t>Students award themselves 1 point for every green word translated (introduced more recently in 9.3.1.1) and 2 points for every orange word translated (introduced in 9.2.2.1).</a:t>
            </a:r>
          </a:p>
          <a:p>
            <a:pPr marL="228600" lvl="0" indent="-228600" algn="l" rtl="0">
              <a:spcBef>
                <a:spcPts val="0"/>
              </a:spcBef>
              <a:spcAft>
                <a:spcPts val="0"/>
              </a:spcAft>
              <a:buClr>
                <a:schemeClr val="dk1"/>
              </a:buClr>
              <a:buSzPts val="1200"/>
              <a:buFont typeface="Calibri"/>
              <a:buAutoNum type="arabicPeriod"/>
            </a:pPr>
            <a:endParaRPr lang="en-GB" dirty="0"/>
          </a:p>
          <a:p>
            <a:pPr marL="0" lvl="0" indent="0" algn="l" rtl="0">
              <a:spcBef>
                <a:spcPts val="0"/>
              </a:spcBef>
              <a:spcAft>
                <a:spcPts val="0"/>
              </a:spcAft>
              <a:buClr>
                <a:schemeClr val="dk1"/>
              </a:buClr>
              <a:buSzPts val="1200"/>
              <a:buFont typeface="Calibri"/>
              <a:buNone/>
            </a:pPr>
            <a:r>
              <a:rPr lang="en-GB" b="1" dirty="0"/>
              <a:t>Note: </a:t>
            </a:r>
            <a:r>
              <a:rPr lang="en-GB" b="0" dirty="0"/>
              <a:t>total points available </a:t>
            </a:r>
            <a:r>
              <a:rPr lang="en-GB" b="1" dirty="0"/>
              <a:t>28</a:t>
            </a: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1236" name="Google Shape;1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4624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oral and then written production of this week’s revisited vocabulary</a:t>
            </a:r>
            <a:r>
              <a:rPr lang="es-ES" b="0" dirty="0"/>
              <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write down or say to a partner the Spanish translations of the words on the board.</a:t>
            </a:r>
          </a:p>
          <a:p>
            <a:pPr marL="228600" lvl="0" indent="-228600" algn="l" rtl="0">
              <a:spcBef>
                <a:spcPts val="0"/>
              </a:spcBef>
              <a:spcAft>
                <a:spcPts val="0"/>
              </a:spcAft>
              <a:buClr>
                <a:schemeClr val="dk1"/>
              </a:buClr>
              <a:buSzPts val="1200"/>
              <a:buFont typeface="Calibri"/>
              <a:buAutoNum type="arabicPeriod"/>
            </a:pPr>
            <a:r>
              <a:rPr lang="en-GB" b="0" dirty="0"/>
              <a:t>Click to reveal the answers.</a:t>
            </a:r>
          </a:p>
          <a:p>
            <a:pPr marL="228600" lvl="0" indent="-228600" algn="l" rtl="0">
              <a:spcBef>
                <a:spcPts val="0"/>
              </a:spcBef>
              <a:spcAft>
                <a:spcPts val="0"/>
              </a:spcAft>
              <a:buClr>
                <a:schemeClr val="dk1"/>
              </a:buClr>
              <a:buSzPts val="1200"/>
              <a:buFont typeface="Calibri"/>
              <a:buAutoNum type="arabicPeriod"/>
            </a:pPr>
            <a:r>
              <a:rPr lang="en-GB" dirty="0"/>
              <a:t>Students award themselves 1 point for every green word translated (introduced more recently in 9.3.1.1) and 2 points for every orange word translated (introduced in 9.2.2.1).</a:t>
            </a:r>
          </a:p>
          <a:p>
            <a:pPr marL="228600" lvl="0" indent="-228600" algn="l" rtl="0">
              <a:spcBef>
                <a:spcPts val="0"/>
              </a:spcBef>
              <a:spcAft>
                <a:spcPts val="0"/>
              </a:spcAft>
              <a:buClr>
                <a:schemeClr val="dk1"/>
              </a:buClr>
              <a:buSzPts val="1200"/>
              <a:buFont typeface="Calibri"/>
              <a:buAutoNum type="arabicPeriod"/>
            </a:pPr>
            <a:endParaRPr lang="en-GB" dirty="0"/>
          </a:p>
          <a:p>
            <a:pPr marL="0" lvl="0" indent="0" algn="l" rtl="0">
              <a:spcBef>
                <a:spcPts val="0"/>
              </a:spcBef>
              <a:spcAft>
                <a:spcPts val="0"/>
              </a:spcAft>
              <a:buClr>
                <a:schemeClr val="dk1"/>
              </a:buClr>
              <a:buSzPts val="1200"/>
              <a:buFont typeface="Calibri"/>
              <a:buNone/>
            </a:pPr>
            <a:r>
              <a:rPr lang="en-GB" b="1" dirty="0"/>
              <a:t>Note: </a:t>
            </a:r>
            <a:r>
              <a:rPr lang="en-GB" b="0" dirty="0"/>
              <a:t>total points available </a:t>
            </a:r>
            <a:r>
              <a:rPr lang="en-GB" b="1" dirty="0"/>
              <a:t>28 </a:t>
            </a:r>
            <a:r>
              <a:rPr lang="en-GB" b="0" dirty="0"/>
              <a:t>(points could be allocated for the bonus question)</a:t>
            </a: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br>
              <a:rPr lang="en-GB" dirty="0"/>
            </a:br>
            <a:endParaRPr dirty="0"/>
          </a:p>
          <a:p>
            <a:pPr marL="0" lvl="0" indent="0" algn="l" rtl="0">
              <a:spcBef>
                <a:spcPts val="0"/>
              </a:spcBef>
              <a:spcAft>
                <a:spcPts val="0"/>
              </a:spcAft>
              <a:buNone/>
            </a:pPr>
            <a:endParaRPr dirty="0"/>
          </a:p>
        </p:txBody>
      </p:sp>
      <p:sp>
        <p:nvSpPr>
          <p:cNvPr id="1236" name="Google Shape;1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1907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in the next slide, students listen to each recording say the English for each Spanish word (1 minute).</a:t>
            </a:r>
            <a:br>
              <a:rPr lang="en-GB" baseline="0" dirty="0"/>
            </a:br>
            <a:r>
              <a:rPr lang="en-GB" b="1" baseline="0" dirty="0"/>
              <a:t>3. </a:t>
            </a:r>
            <a:r>
              <a:rPr lang="en-GB" baseline="0" dirty="0"/>
              <a:t>Then, in the following slide, they have to recall the Spanish meanings orally (chorally), looking at each English word before it disappears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Note that images/words won’t disappear and appear in this activity as in previous resources. </a:t>
            </a:r>
            <a:br>
              <a:rPr lang="en-GB" baseline="0" dirty="0"/>
            </a:b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1500310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420924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283276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practise the rules for penultimate syllable stress.</a:t>
            </a:r>
            <a:endParaRPr lang="es-GB" b="1" dirty="0"/>
          </a:p>
          <a:p>
            <a:endParaRPr lang="es-GB" b="1" dirty="0"/>
          </a:p>
          <a:p>
            <a:r>
              <a:rPr lang="es-GB" b="1" dirty="0"/>
              <a:t>Procedure:</a:t>
            </a:r>
          </a:p>
          <a:p>
            <a:pPr marL="228600" indent="-228600">
              <a:buAutoNum type="arabicPeriod"/>
            </a:pPr>
            <a:r>
              <a:rPr lang="es-GB" dirty="0"/>
              <a:t>Students work in pairs: first, student A reads out all their phrases and student B notes down the words with penultimate syllable stress, thinking if the word needs an accent or not according to the rules.</a:t>
            </a:r>
          </a:p>
          <a:p>
            <a:pPr marL="228600" indent="-228600">
              <a:buAutoNum type="arabicPeriod"/>
            </a:pPr>
            <a:r>
              <a:rPr lang="es-GB" dirty="0"/>
              <a:t>Then, students swap roles.</a:t>
            </a:r>
          </a:p>
          <a:p>
            <a:pPr marL="228600" indent="-228600">
              <a:buAutoNum type="arabicPeriod"/>
            </a:pPr>
            <a:endParaRPr lang="es-GB" dirty="0"/>
          </a:p>
          <a:p>
            <a:pPr marL="228600" indent="-228600">
              <a:buAutoNum type="arabicPeriod"/>
            </a:pP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26</a:t>
            </a:fld>
            <a:endParaRPr lang="en-US"/>
          </a:p>
        </p:txBody>
      </p:sp>
    </p:spTree>
    <p:extLst>
      <p:ext uri="{BB962C8B-B14F-4D97-AF65-F5344CB8AC3E}">
        <p14:creationId xmlns:p14="http://schemas.microsoft.com/office/powerpoint/2010/main" val="1542360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DO NOT SHOW DURING ACTIVITY.</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27</a:t>
            </a:fld>
            <a:endParaRPr lang="en-US"/>
          </a:p>
        </p:txBody>
      </p:sp>
    </p:spTree>
    <p:extLst>
      <p:ext uri="{BB962C8B-B14F-4D97-AF65-F5344CB8AC3E}">
        <p14:creationId xmlns:p14="http://schemas.microsoft.com/office/powerpoint/2010/main" val="1624008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SHOW DURING FEEDBACK</a:t>
            </a:r>
          </a:p>
          <a:p>
            <a:endParaRPr lang="es-GB" b="1" dirty="0"/>
          </a:p>
          <a:p>
            <a:r>
              <a:rPr lang="es-GB" b="1" dirty="0"/>
              <a:t>Frequency of unknown words:</a:t>
            </a:r>
          </a:p>
          <a:p>
            <a:r>
              <a:rPr lang="es-GB" b="0" dirty="0"/>
              <a:t>dama [2062]; vivienda [1527]; césped [&gt;5000]; estatua [3016]; ángel [13000]: mármol [3638]; monumento [3149]; maravilloso [1526]; frágil [3922]; túnel [3542]; gigante [2816]; carácter [813]; bícep [&gt;5000]; enorme [631]; líder [1155]; ágil [&gt;5000].</a:t>
            </a:r>
          </a:p>
          <a:p>
            <a:endParaRPr lang="es-GB" b="0" dirty="0"/>
          </a:p>
          <a:p>
            <a:r>
              <a:rPr lang="es-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Note that ‘</a:t>
            </a:r>
            <a:r>
              <a:rPr lang="en-GB" b="0" baseline="0" dirty="0" err="1"/>
              <a:t>maravilloso</a:t>
            </a:r>
            <a:r>
              <a:rPr lang="en-GB" b="0" baseline="0" dirty="0"/>
              <a:t>’ will be taught in 9.3.2.3.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Some words are not glossed as they are more than six letters long and only differ from the English equivalent by one letter.</a:t>
            </a:r>
          </a:p>
          <a:p>
            <a:endParaRPr lang="es-GB"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28</a:t>
            </a:fld>
            <a:endParaRPr lang="en-US"/>
          </a:p>
        </p:txBody>
      </p:sp>
    </p:spTree>
    <p:extLst>
      <p:ext uri="{BB962C8B-B14F-4D97-AF65-F5344CB8AC3E}">
        <p14:creationId xmlns:p14="http://schemas.microsoft.com/office/powerpoint/2010/main" val="741377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a:t>
            </a:r>
            <a:r>
              <a:rPr lang="en-GB" b="0" dirty="0"/>
              <a:t>revisit the</a:t>
            </a:r>
            <a:r>
              <a:rPr lang="en-GB" b="0" baseline="0" dirty="0"/>
              <a:t> 1</a:t>
            </a:r>
            <a:r>
              <a:rPr lang="en-GB" b="0" baseline="30000" dirty="0"/>
              <a:t>st</a:t>
            </a:r>
            <a:r>
              <a:rPr lang="en-GB" b="0" baseline="0" dirty="0"/>
              <a:t>, 2</a:t>
            </a:r>
            <a:r>
              <a:rPr lang="en-GB" b="0" baseline="30000" dirty="0"/>
              <a:t>nd</a:t>
            </a:r>
            <a:r>
              <a:rPr lang="en-GB" b="0" baseline="0" dirty="0"/>
              <a:t> and 3</a:t>
            </a:r>
            <a:r>
              <a:rPr lang="en-GB" b="0" baseline="30000" dirty="0"/>
              <a:t>rd</a:t>
            </a:r>
            <a:r>
              <a:rPr lang="en-GB" b="0" baseline="0" dirty="0"/>
              <a:t> person singular forms of the verb ‘</a:t>
            </a:r>
            <a:r>
              <a:rPr lang="en-GB" b="0" baseline="0" dirty="0" err="1"/>
              <a:t>estar</a:t>
            </a:r>
            <a:r>
              <a:rPr lang="en-GB" b="0" baseline="0" dirty="0"/>
              <a:t>’ (</a:t>
            </a:r>
            <a:r>
              <a:rPr lang="en-GB" b="0" baseline="0" dirty="0" err="1"/>
              <a:t>estaba</a:t>
            </a:r>
            <a:r>
              <a:rPr lang="en-GB" b="0" baseline="0" dirty="0"/>
              <a:t>, </a:t>
            </a:r>
            <a:r>
              <a:rPr lang="en-GB" b="0" baseline="0" dirty="0" err="1"/>
              <a:t>estabas</a:t>
            </a:r>
            <a:r>
              <a:rPr lang="en-GB" b="0" baseline="0" dirty="0"/>
              <a:t>, </a:t>
            </a:r>
            <a:r>
              <a:rPr lang="en-GB" b="0" baseline="0" dirty="0" err="1"/>
              <a:t>estaba</a:t>
            </a:r>
            <a:r>
              <a:rPr lang="en-GB" b="0" baseline="0" dirty="0"/>
              <a:t>) + -</a:t>
            </a:r>
            <a:r>
              <a:rPr lang="en-GB" b="0" baseline="0" dirty="0" err="1"/>
              <a:t>ando</a:t>
            </a:r>
            <a:r>
              <a:rPr lang="en-GB" b="0" baseline="0" dirty="0"/>
              <a:t>/-</a:t>
            </a:r>
            <a:r>
              <a:rPr lang="en-GB" b="0" baseline="0" dirty="0" err="1"/>
              <a:t>iendo</a:t>
            </a:r>
            <a:r>
              <a:rPr lang="en-GB" b="0" baseline="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Go</a:t>
            </a:r>
            <a:r>
              <a:rPr lang="en-US" b="0" baseline="0" dirty="0"/>
              <a:t> through the grammar explanation with students, revealing each new sentence on a mouse click.</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9371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1/2</a:t>
            </a:r>
          </a:p>
          <a:p>
            <a:endParaRPr lang="en-US" b="1" dirty="0"/>
          </a:p>
          <a:p>
            <a:r>
              <a:rPr lang="en-US" b="1" dirty="0"/>
              <a:t>Timing: </a:t>
            </a:r>
            <a:r>
              <a:rPr lang="en-US" b="0" i="0" dirty="0"/>
              <a:t>3 minutes (slides 3-4)</a:t>
            </a:r>
          </a:p>
          <a:p>
            <a:endParaRPr lang="en-US" b="0" i="0" dirty="0"/>
          </a:p>
          <a:p>
            <a:pPr marL="0" lvl="0" indent="0" algn="l" rtl="0">
              <a:spcBef>
                <a:spcPts val="0"/>
              </a:spcBef>
              <a:spcAft>
                <a:spcPts val="0"/>
              </a:spcAft>
              <a:buNone/>
            </a:pPr>
            <a:r>
              <a:rPr lang="en-US" b="1" i="0" dirty="0"/>
              <a:t>Aim: </a:t>
            </a:r>
            <a:r>
              <a:rPr lang="en-GB" dirty="0"/>
              <a:t>to introduce 8 new vocabulary items, including practice of </a:t>
            </a:r>
            <a:r>
              <a:rPr lang="en-GB" baseline="0" dirty="0"/>
              <a:t>recognition (slide 3) and then recall (slide 4).</a:t>
            </a:r>
            <a:endParaRPr lang="en-GB"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in the next slide, the teacher elicits the vocabulary from students.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Note that in this activity images/words won’t disappear and appear as in previous resources.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In the second slide, the number prompts are the trigger (i.e. click on the number) for the lines to connect the word to the picture</a:t>
            </a:r>
            <a:r>
              <a:rPr lang="en-GB" b="1" baseline="0" dirty="0"/>
              <a:t>. </a:t>
            </a:r>
            <a:r>
              <a:rPr lang="en-GB" sz="1600" b="1" baseline="0" dirty="0">
                <a:highlight>
                  <a:srgbClr val="FFFF00"/>
                </a:highlight>
              </a:rPr>
              <a:t>You may need to hover the curser over the number until the hand icon appears before clicking. </a:t>
            </a:r>
            <a:r>
              <a:rPr lang="en-GB" baseline="0" dirty="0"/>
              <a:t>The teacher chooses which order to ask the numbers in – clearly, it would be easy to ask in numerical order, but this would be what students would naturally expect, so it reduces the need for them to listen attentively to them.</a:t>
            </a:r>
            <a:br>
              <a:rPr lang="en-GB" baseline="0" dirty="0"/>
            </a:b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81418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6 minutes</a:t>
            </a:r>
          </a:p>
          <a:p>
            <a:endParaRPr lang="es-GB" b="1" dirty="0"/>
          </a:p>
          <a:p>
            <a:r>
              <a:rPr lang="es-GB" b="1" dirty="0"/>
              <a:t>Aim: </a:t>
            </a:r>
            <a:r>
              <a:rPr lang="es-GB" b="0" dirty="0"/>
              <a:t>to practise understanding of the imperfect continuous ‘estaba’ (for ‘I’ and ‘s/he’), ‘estabas’ (for ‘you’) + –ando/–iendo.</a:t>
            </a:r>
            <a:endParaRPr lang="es-GB" b="1" dirty="0"/>
          </a:p>
          <a:p>
            <a:endParaRPr lang="es-GB" b="1" dirty="0"/>
          </a:p>
          <a:p>
            <a:r>
              <a:rPr lang="es-GB" b="1" dirty="0"/>
              <a:t>Procedure:</a:t>
            </a:r>
          </a:p>
          <a:p>
            <a:pPr marL="228600" indent="-228600">
              <a:buAutoNum type="arabicPeriod"/>
            </a:pPr>
            <a:r>
              <a:rPr lang="es-GB" b="0" dirty="0"/>
              <a:t>Students read each phrase and decide who the sentence refers to, ‘I’/’s/he’ or ‘you’.</a:t>
            </a:r>
          </a:p>
          <a:p>
            <a:pPr marL="228600" indent="-228600">
              <a:buAutoNum type="arabicPeriod"/>
            </a:pPr>
            <a:r>
              <a:rPr lang="es-GB" b="0" dirty="0"/>
              <a:t>Then, students write the action in English.</a:t>
            </a:r>
          </a:p>
          <a:p>
            <a:pPr marL="228600" indent="-228600">
              <a:buAutoNum type="arabicPeriod"/>
            </a:pPr>
            <a:r>
              <a:rPr lang="es-GB" b="0" dirty="0"/>
              <a:t>Teacher shows answers one by one.</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30</a:t>
            </a:fld>
            <a:endParaRPr lang="en-US"/>
          </a:p>
        </p:txBody>
      </p:sp>
    </p:spTree>
    <p:extLst>
      <p:ext uri="{BB962C8B-B14F-4D97-AF65-F5344CB8AC3E}">
        <p14:creationId xmlns:p14="http://schemas.microsoft.com/office/powerpoint/2010/main" val="3904523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 minute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recap </a:t>
            </a:r>
            <a:r>
              <a:rPr lang="en-GB" sz="1200" b="0" dirty="0">
                <a:solidFill>
                  <a:schemeClr val="dk1"/>
                </a:solidFill>
                <a:latin typeface="Calibri"/>
                <a:ea typeface="Calibri"/>
                <a:cs typeface="Calibri"/>
                <a:sym typeface="Calibri"/>
              </a:rPr>
              <a:t>1</a:t>
            </a:r>
            <a:r>
              <a:rPr lang="en-GB" sz="1200" b="0" baseline="30000" dirty="0">
                <a:solidFill>
                  <a:schemeClr val="dk1"/>
                </a:solidFill>
                <a:latin typeface="Calibri"/>
                <a:ea typeface="Calibri"/>
                <a:cs typeface="Calibri"/>
                <a:sym typeface="Calibri"/>
              </a:rPr>
              <a:t>st</a:t>
            </a:r>
            <a:r>
              <a:rPr lang="en-GB" sz="1200" b="0" dirty="0">
                <a:solidFill>
                  <a:schemeClr val="dk1"/>
                </a:solidFill>
                <a:latin typeface="Calibri"/>
                <a:ea typeface="Calibri"/>
                <a:cs typeface="Calibri"/>
                <a:sym typeface="Calibri"/>
              </a:rPr>
              <a:t> , 2</a:t>
            </a:r>
            <a:r>
              <a:rPr lang="en-GB" sz="1200" b="0" baseline="30000" dirty="0">
                <a:solidFill>
                  <a:schemeClr val="dk1"/>
                </a:solidFill>
                <a:latin typeface="+mn-lt"/>
                <a:ea typeface="Calibri"/>
                <a:cs typeface="Calibri"/>
                <a:sym typeface="Calibri"/>
              </a:rPr>
              <a:t>nd </a:t>
            </a:r>
            <a:r>
              <a:rPr lang="en-GB" b="0" dirty="0"/>
              <a:t>and </a:t>
            </a:r>
            <a:r>
              <a:rPr lang="en-GB" sz="1200" b="0" dirty="0">
                <a:solidFill>
                  <a:schemeClr val="dk1"/>
                </a:solidFill>
                <a:latin typeface="Calibri"/>
                <a:ea typeface="Calibri"/>
                <a:cs typeface="Calibri"/>
                <a:sym typeface="Calibri"/>
              </a:rPr>
              <a:t>3</a:t>
            </a:r>
            <a:r>
              <a:rPr lang="en-GB" sz="1200" b="0" baseline="30000" dirty="0">
                <a:solidFill>
                  <a:schemeClr val="dk1"/>
                </a:solidFill>
                <a:latin typeface="Calibri"/>
                <a:ea typeface="Calibri"/>
                <a:cs typeface="Calibri"/>
                <a:sym typeface="Calibri"/>
              </a:rPr>
              <a:t>rd</a:t>
            </a:r>
            <a:r>
              <a:rPr lang="en-GB" sz="1200" b="0"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person singular forms of </a:t>
            </a:r>
            <a:r>
              <a:rPr lang="en-GB" sz="1200" dirty="0" err="1">
                <a:solidFill>
                  <a:schemeClr val="dk1"/>
                </a:solidFill>
                <a:latin typeface="Calibri"/>
                <a:ea typeface="Calibri"/>
                <a:cs typeface="Calibri"/>
                <a:sym typeface="Calibri"/>
              </a:rPr>
              <a:t>preterite</a:t>
            </a:r>
            <a:r>
              <a:rPr lang="en-GB" sz="1200" dirty="0">
                <a:solidFill>
                  <a:schemeClr val="dk1"/>
                </a:solidFill>
                <a:latin typeface="Calibri"/>
                <a:ea typeface="Calibri"/>
                <a:cs typeface="Calibri"/>
                <a:sym typeface="Calibri"/>
              </a:rPr>
              <a:t> tense for –</a:t>
            </a:r>
            <a:r>
              <a:rPr lang="en-GB" sz="1200" dirty="0" err="1">
                <a:solidFill>
                  <a:schemeClr val="dk1"/>
                </a:solidFill>
                <a:latin typeface="Calibri"/>
                <a:ea typeface="Calibri"/>
                <a:cs typeface="Calibri"/>
                <a:sym typeface="Calibri"/>
              </a:rPr>
              <a:t>ar</a:t>
            </a:r>
            <a:r>
              <a:rPr lang="en-GB" sz="1200" dirty="0">
                <a:solidFill>
                  <a:schemeClr val="dk1"/>
                </a:solidFill>
                <a:latin typeface="Calibri"/>
                <a:ea typeface="Calibri"/>
                <a:cs typeface="Calibri"/>
                <a:sym typeface="Calibri"/>
              </a:rPr>
              <a:t> verbs (-</a:t>
            </a:r>
            <a:r>
              <a:rPr lang="en-GB" sz="1200" dirty="0" err="1">
                <a:solidFill>
                  <a:schemeClr val="dk1"/>
                </a:solidFill>
                <a:latin typeface="Calibri"/>
                <a:ea typeface="Calibri"/>
                <a:cs typeface="Calibri"/>
                <a:sym typeface="Calibri"/>
              </a:rPr>
              <a:t>é</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aste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ó</a:t>
            </a:r>
            <a:r>
              <a:rPr lang="en-GB" sz="1200" dirty="0">
                <a:solidFill>
                  <a:schemeClr val="dk1"/>
                </a:solidFill>
                <a:latin typeface="Calibri"/>
                <a:ea typeface="Calibri"/>
                <a:cs typeface="Calibri"/>
                <a:sym typeface="Calibri"/>
              </a:rPr>
              <a:t>).</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Go through the grammar explanation with students, revealing each new sentence on a mouse click.</a:t>
            </a:r>
            <a:endParaRPr b="0" dirty="0"/>
          </a:p>
        </p:txBody>
      </p:sp>
      <p:sp>
        <p:nvSpPr>
          <p:cNvPr id="229" name="Google Shape;2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3636004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p>
          <a:p>
            <a:endParaRPr lang="en-GB" b="1" dirty="0"/>
          </a:p>
          <a:p>
            <a:r>
              <a:rPr lang="en-GB" b="1" dirty="0"/>
              <a:t>Aim: </a:t>
            </a:r>
            <a:r>
              <a:rPr lang="en-GB" b="0" dirty="0"/>
              <a:t>to</a:t>
            </a:r>
            <a:r>
              <a:rPr lang="en-GB" b="0" baseline="0" dirty="0"/>
              <a:t> revisit the relative pronoun ‘</a:t>
            </a:r>
            <a:r>
              <a:rPr lang="en-GB" b="0" baseline="0" dirty="0" err="1"/>
              <a:t>cuando</a:t>
            </a:r>
            <a:r>
              <a:rPr lang="en-GB" b="0" baseline="0" dirty="0"/>
              <a:t>’ with its function and meanings</a:t>
            </a:r>
            <a:endParaRPr lang="en-GB" b="1" dirty="0"/>
          </a:p>
          <a:p>
            <a:endParaRPr lang="en-GB" b="1" dirty="0"/>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Go through the grammar explanation with students, revealing each new sentence on a mouse click.</a:t>
            </a:r>
          </a:p>
          <a:p>
            <a:endParaRPr lang="en-GB" b="1" dirty="0"/>
          </a:p>
        </p:txBody>
      </p:sp>
      <p:sp>
        <p:nvSpPr>
          <p:cNvPr id="4" name="Slide Number Placeholder 3"/>
          <p:cNvSpPr>
            <a:spLocks noGrp="1"/>
          </p:cNvSpPr>
          <p:nvPr>
            <p:ph type="sldNum" sz="quarter" idx="10"/>
          </p:nvPr>
        </p:nvSpPr>
        <p:spPr/>
        <p:txBody>
          <a:bodyPr/>
          <a:lstStyle/>
          <a:p>
            <a:fld id="{6D5A7CE6-FC2E-5844-8E3C-E71D91EF3FB1}" type="slidenum">
              <a:rPr lang="en-US" smtClean="0"/>
              <a:t>32</a:t>
            </a:fld>
            <a:endParaRPr lang="en-US"/>
          </a:p>
        </p:txBody>
      </p:sp>
    </p:spTree>
    <p:extLst>
      <p:ext uri="{BB962C8B-B14F-4D97-AF65-F5344CB8AC3E}">
        <p14:creationId xmlns:p14="http://schemas.microsoft.com/office/powerpoint/2010/main" val="106855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 </a:t>
            </a:r>
          </a:p>
          <a:p>
            <a:endParaRPr lang="en-US" b="1" dirty="0"/>
          </a:p>
          <a:p>
            <a:r>
              <a:rPr lang="en-US" b="1" dirty="0"/>
              <a:t>Aims:</a:t>
            </a:r>
            <a:r>
              <a:rPr lang="en-US" b="1" baseline="0" dirty="0"/>
              <a:t> </a:t>
            </a:r>
          </a:p>
          <a:p>
            <a:r>
              <a:rPr lang="en-GB" sz="1200" b="0" kern="1200" baseline="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practise understanding of thirds and second person singular forms in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to understand the sentences in their entirety.</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listen to each recording and transcribe the ending.</a:t>
            </a:r>
          </a:p>
          <a:p>
            <a:pPr marL="228600" indent="-228600">
              <a:buAutoNum type="arabicPeriod"/>
            </a:pPr>
            <a:r>
              <a:rPr lang="en-US" b="0" dirty="0"/>
              <a:t>Then, students are encouraged to provide an oral translation of each missing part.</a:t>
            </a:r>
          </a:p>
          <a:p>
            <a:pPr marL="228600" indent="-228600">
              <a:buAutoNum type="arabicPeriod"/>
            </a:pPr>
            <a:r>
              <a:rPr lang="en-US" b="0" dirty="0"/>
              <a:t>Teacher shows answers one by one.</a:t>
            </a:r>
          </a:p>
          <a:p>
            <a:pPr marL="228600" indent="-228600">
              <a:buAutoNum type="arabicPeriod"/>
            </a:pPr>
            <a:endParaRPr lang="en-US" b="0" dirty="0"/>
          </a:p>
          <a:p>
            <a:r>
              <a:rPr lang="en-US" b="1" dirty="0"/>
              <a:t>Transcript:</a:t>
            </a:r>
          </a:p>
          <a:p>
            <a:pPr marL="228600" indent="-228600">
              <a:buAutoNum type="arabicPeriod"/>
            </a:pPr>
            <a:r>
              <a:rPr lang="en-US" b="0" dirty="0" err="1"/>
              <a:t>Estaba</a:t>
            </a:r>
            <a:r>
              <a:rPr lang="en-US" b="0" dirty="0"/>
              <a:t> </a:t>
            </a:r>
            <a:r>
              <a:rPr lang="en-US" b="0" dirty="0" err="1"/>
              <a:t>preparando</a:t>
            </a:r>
            <a:r>
              <a:rPr lang="en-US" b="0" dirty="0"/>
              <a:t> </a:t>
            </a:r>
            <a:r>
              <a:rPr lang="en-US" b="0" dirty="0" err="1"/>
              <a:t>su</a:t>
            </a:r>
            <a:r>
              <a:rPr lang="en-US" b="0" dirty="0"/>
              <a:t> </a:t>
            </a:r>
            <a:r>
              <a:rPr lang="en-US" b="0" dirty="0" err="1"/>
              <a:t>siguiente</a:t>
            </a:r>
            <a:r>
              <a:rPr lang="en-US" b="0" dirty="0"/>
              <a:t> </a:t>
            </a:r>
            <a:r>
              <a:rPr lang="en-US" b="0" dirty="0" err="1"/>
              <a:t>desafío</a:t>
            </a:r>
            <a:r>
              <a:rPr lang="en-US" b="0" dirty="0"/>
              <a:t> </a:t>
            </a:r>
            <a:r>
              <a:rPr lang="en-US" b="0" dirty="0" err="1"/>
              <a:t>cuando</a:t>
            </a:r>
            <a:r>
              <a:rPr lang="en-US" b="0" dirty="0"/>
              <a:t> </a:t>
            </a:r>
            <a:r>
              <a:rPr lang="en-US" b="0" dirty="0" err="1"/>
              <a:t>llamó</a:t>
            </a:r>
            <a:r>
              <a:rPr lang="en-US" b="0" dirty="0"/>
              <a:t> a un </a:t>
            </a:r>
            <a:r>
              <a:rPr lang="en-US" b="0" dirty="0" err="1"/>
              <a:t>vecino</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dirty="0">
                <a:solidFill>
                  <a:schemeClr val="accent5">
                    <a:lumMod val="50000"/>
                  </a:schemeClr>
                </a:solidFill>
              </a:rPr>
              <a:t>Estabas imaginando aventuras increíbles cuando te convenció. </a:t>
            </a:r>
            <a:endParaRPr lang="en-US" b="0" dirty="0"/>
          </a:p>
          <a:p>
            <a:pPr marL="228600" indent="-228600">
              <a:buAutoNum type="arabicPeriod"/>
            </a:pPr>
            <a:r>
              <a:rPr lang="es-ES" sz="1200" dirty="0">
                <a:solidFill>
                  <a:schemeClr val="accent5">
                    <a:lumMod val="50000"/>
                  </a:schemeClr>
                </a:solidFill>
              </a:rPr>
              <a:t>Estaba caminando por el campo cuando vio treinta edificios muy altos.</a:t>
            </a:r>
          </a:p>
          <a:p>
            <a:pPr marL="228600" indent="-228600">
              <a:buAutoNum type="arabicPeriod"/>
            </a:pPr>
            <a:r>
              <a:rPr lang="es-ES" sz="1200" dirty="0">
                <a:solidFill>
                  <a:schemeClr val="accent5">
                    <a:lumMod val="50000"/>
                  </a:schemeClr>
                </a:solidFill>
              </a:rPr>
              <a:t>Estabas gritando asustado cuando empezaste a correr hacia el caballero.</a:t>
            </a:r>
          </a:p>
          <a:p>
            <a:pPr marL="228600" indent="-228600">
              <a:buAutoNum type="arabicPeriod"/>
            </a:pPr>
            <a:r>
              <a:rPr lang="es-ES" sz="1200" dirty="0">
                <a:solidFill>
                  <a:schemeClr val="accent5">
                    <a:lumMod val="50000"/>
                  </a:schemeClr>
                </a:solidFill>
              </a:rPr>
              <a:t>Estaba pensando en una señora cuando atacaste al primer enemigo.</a:t>
            </a:r>
          </a:p>
          <a:p>
            <a:pPr marL="228600" indent="-228600">
              <a:buAutoNum type="arabicPeriod"/>
            </a:pPr>
            <a:r>
              <a:rPr lang="es-ES" sz="1200" dirty="0">
                <a:solidFill>
                  <a:schemeClr val="accent5">
                    <a:lumMod val="50000"/>
                  </a:schemeClr>
                </a:solidFill>
              </a:rPr>
              <a:t>Estabas atacando al enemigo, a punto de ganar la batalla, cuando recibiste un golpe en la cabeza.</a:t>
            </a:r>
          </a:p>
          <a:p>
            <a:pPr marL="228600" indent="-228600">
              <a:buAutoNum type="arabicPeriod"/>
            </a:pPr>
            <a:r>
              <a:rPr lang="es-ES" sz="1200" b="0" dirty="0">
                <a:solidFill>
                  <a:schemeClr val="accent5">
                    <a:lumMod val="50000"/>
                  </a:schemeClr>
                </a:solidFill>
              </a:rPr>
              <a:t>Estabas montando a caballo cuando decidió continuar el camino.</a:t>
            </a:r>
            <a:endParaRPr lang="en-US" b="0" dirty="0"/>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514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with a player. Alternatively, the audio is in 7 sections with a pause just after the words 1-6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estaba preparando su siguiente desafío cuando</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any</a:t>
            </a:r>
            <a:r>
              <a:rPr lang="es-ES" sz="1200" b="0" kern="1200" dirty="0">
                <a:solidFill>
                  <a:schemeClr val="tx1"/>
                </a:solidFill>
                <a:effectLst/>
                <a:latin typeface="+mn-lt"/>
                <a:ea typeface="+mn-ea"/>
                <a:cs typeface="+mn-cs"/>
              </a:rPr>
              <a:t> ver in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preterite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habló con un vecino, invitó a un amigo a su casa, ...) .</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a:t>
            </a:r>
            <a:r>
              <a:rPr lang="es-ES" sz="1200" dirty="0">
                <a:solidFill>
                  <a:schemeClr val="accent5">
                    <a:lumMod val="50000"/>
                  </a:schemeClr>
                </a:solidFill>
              </a:rPr>
              <a:t>Quijote le habló de vivir experiencias increíbles y le prometió</a:t>
            </a:r>
            <a:r>
              <a:rPr lang="es-ES"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un castillo, una casa en la playa, una bolsa de dinero...).</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a:t>
            </a:r>
            <a:r>
              <a:rPr lang="es-ES" sz="1200" dirty="0">
                <a:solidFill>
                  <a:schemeClr val="accent5">
                    <a:lumMod val="50000"/>
                  </a:schemeClr>
                </a:solidFill>
              </a:rPr>
              <a:t>estaba caminando con Sancho Panza por el campo de Montiel cuando</a:t>
            </a:r>
            <a:r>
              <a:rPr lang="es-ES"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de repente un enemigo apareció, perdió su arma, el caballo saltó asustado...).</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a:t>
            </a:r>
            <a:r>
              <a:rPr lang="es-ES" sz="1200" dirty="0">
                <a:solidFill>
                  <a:schemeClr val="accent5">
                    <a:lumMod val="50000"/>
                  </a:schemeClr>
                </a:solidFill>
              </a:rPr>
              <a:t>Si tienes miedo puedes .</a:t>
            </a:r>
            <a:r>
              <a:rPr lang="es-ES"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any</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infinitive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correr, llorar, gritar...).</a:t>
            </a: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algn="just"/>
            <a:r>
              <a:rPr lang="es-ES" sz="1200" dirty="0">
                <a:solidFill>
                  <a:schemeClr val="accent5">
                    <a:lumMod val="50000"/>
                  </a:schemeClr>
                </a:solidFill>
              </a:rPr>
              <a:t>Un día don Quijote estaba preparando su siguiente desafío cuando llamó a Sancho Panza, un vecino. Don Quijote le habló de vivir experiencias increíbles y le prometió grandes premios, incluso una isla. Sancho no era muy listo, así que don Quijote le convenció: dejó a su mujer y a sus hijos y los dos salieron* del lugar por la noche. </a:t>
            </a:r>
            <a:endParaRPr lang="es-GB" sz="1200" dirty="0">
              <a:solidFill>
                <a:schemeClr val="accent5">
                  <a:lumMod val="50000"/>
                </a:schemeClr>
              </a:solidFill>
            </a:endParaRPr>
          </a:p>
          <a:p>
            <a:pPr algn="just"/>
            <a:endParaRPr lang="es-ES" sz="1200" dirty="0">
              <a:solidFill>
                <a:schemeClr val="accent5">
                  <a:lumMod val="50000"/>
                </a:schemeClr>
              </a:solidFill>
            </a:endParaRPr>
          </a:p>
          <a:p>
            <a:pPr algn="just"/>
            <a:r>
              <a:rPr lang="es-ES" sz="1200" dirty="0">
                <a:solidFill>
                  <a:schemeClr val="accent5">
                    <a:lumMod val="50000"/>
                  </a:schemeClr>
                </a:solidFill>
              </a:rPr>
              <a:t>Al día siguiente, Don Quijote estaba caminando con Sancho Panza por el campo de Montiel cuando vio treinta o cuarenta molinos de viento*.</a:t>
            </a:r>
            <a:endParaRPr lang="es-GB" sz="1200" dirty="0">
              <a:solidFill>
                <a:schemeClr val="accent5">
                  <a:lumMod val="50000"/>
                </a:schemeClr>
              </a:solidFill>
            </a:endParaRPr>
          </a:p>
          <a:p>
            <a:pPr algn="just"/>
            <a:r>
              <a:rPr lang="es-ES" sz="1200" dirty="0">
                <a:solidFill>
                  <a:schemeClr val="accent5">
                    <a:lumMod val="50000"/>
                  </a:schemeClr>
                </a:solidFill>
              </a:rPr>
              <a:t> </a:t>
            </a:r>
            <a:endParaRPr lang="es-GB" sz="1200" dirty="0">
              <a:solidFill>
                <a:schemeClr val="accent5">
                  <a:lumMod val="50000"/>
                </a:schemeClr>
              </a:solidFill>
            </a:endParaRPr>
          </a:p>
          <a:p>
            <a:pPr lvl="0" algn="just"/>
            <a:r>
              <a:rPr lang="es-ES" sz="1200" dirty="0">
                <a:solidFill>
                  <a:schemeClr val="accent5">
                    <a:lumMod val="50000"/>
                  </a:schemeClr>
                </a:solidFill>
              </a:rPr>
              <a:t>- Aquí está nuestra primera aventura, amigo Sancho. ¿Ves a los gigantes* allí? Debo estar listo para la batalla.</a:t>
            </a:r>
            <a:endParaRPr lang="es-GB" sz="1200" dirty="0">
              <a:solidFill>
                <a:schemeClr val="accent5">
                  <a:lumMod val="50000"/>
                </a:schemeClr>
              </a:solidFill>
            </a:endParaRPr>
          </a:p>
          <a:p>
            <a:pPr lvl="0" algn="just"/>
            <a:r>
              <a:rPr lang="es-ES" sz="1200" dirty="0">
                <a:solidFill>
                  <a:schemeClr val="accent5">
                    <a:lumMod val="50000"/>
                  </a:schemeClr>
                </a:solidFill>
              </a:rPr>
              <a:t>- ¿Qué gigantes? – preguntó Sancho.</a:t>
            </a:r>
            <a:endParaRPr lang="es-GB" sz="1200" dirty="0">
              <a:solidFill>
                <a:schemeClr val="accent5">
                  <a:lumMod val="50000"/>
                </a:schemeClr>
              </a:solidFill>
            </a:endParaRPr>
          </a:p>
          <a:p>
            <a:pPr lvl="0" algn="just"/>
            <a:r>
              <a:rPr lang="es-ES" sz="1200" dirty="0">
                <a:solidFill>
                  <a:schemeClr val="accent5">
                    <a:lumMod val="50000"/>
                  </a:schemeClr>
                </a:solidFill>
              </a:rPr>
              <a:t>- Los gigantes que ves allí. Tienen los brazos muy largos.</a:t>
            </a:r>
            <a:endParaRPr lang="es-GB" sz="1200" dirty="0">
              <a:solidFill>
                <a:schemeClr val="accent5">
                  <a:lumMod val="50000"/>
                </a:schemeClr>
              </a:solidFill>
            </a:endParaRPr>
          </a:p>
          <a:p>
            <a:pPr lvl="0" algn="just"/>
            <a:r>
              <a:rPr lang="es-ES" sz="1200" dirty="0">
                <a:solidFill>
                  <a:schemeClr val="accent5">
                    <a:lumMod val="50000"/>
                  </a:schemeClr>
                </a:solidFill>
              </a:rPr>
              <a:t>- Señor – respondió Sancho – no son gigantes. ¡Son molinos de viento!</a:t>
            </a:r>
            <a:endParaRPr lang="es-GB" sz="1200" dirty="0">
              <a:solidFill>
                <a:schemeClr val="accent5">
                  <a:lumMod val="50000"/>
                </a:schemeClr>
              </a:solidFill>
            </a:endParaRPr>
          </a:p>
          <a:p>
            <a:pPr lvl="0" algn="just"/>
            <a:r>
              <a:rPr lang="es-ES" sz="1200" dirty="0">
                <a:solidFill>
                  <a:schemeClr val="accent5">
                    <a:lumMod val="50000"/>
                  </a:schemeClr>
                </a:solidFill>
              </a:rPr>
              <a:t>- Está claro que no sabes sobre aventuras. Si tienes miedo puedes esperar aquí, pero yo voy a pelear.</a:t>
            </a:r>
            <a:endParaRPr lang="es-GB" sz="1200" dirty="0">
              <a:solidFill>
                <a:schemeClr val="accent5">
                  <a:lumMod val="50000"/>
                </a:schemeClr>
              </a:solidFill>
            </a:endParaRPr>
          </a:p>
          <a:p>
            <a:pPr algn="just"/>
            <a:endParaRPr lang="es-ES" sz="1200" b="1" dirty="0">
              <a:solidFill>
                <a:schemeClr val="accent5">
                  <a:lumMod val="50000"/>
                </a:schemeClr>
              </a:solidFill>
            </a:endParaRPr>
          </a:p>
          <a:p>
            <a:pPr algn="just"/>
            <a:r>
              <a:rPr lang="es-ES" sz="1200" b="1" dirty="0">
                <a:solidFill>
                  <a:schemeClr val="accent5">
                    <a:lumMod val="50000"/>
                  </a:schemeClr>
                </a:solidFill>
              </a:rPr>
              <a:t>Note:</a:t>
            </a:r>
          </a:p>
          <a:p>
            <a:pPr marL="228600" indent="-228600" algn="just">
              <a:buAutoNum type="arabicPeriod"/>
            </a:pPr>
            <a:r>
              <a:rPr lang="es-ES" sz="1200" b="0" dirty="0" err="1">
                <a:solidFill>
                  <a:schemeClr val="accent5">
                    <a:lumMod val="50000"/>
                  </a:schemeClr>
                </a:solidFill>
              </a:rPr>
              <a:t>Students</a:t>
            </a:r>
            <a:r>
              <a:rPr lang="es-ES" sz="1200" b="0" dirty="0">
                <a:solidFill>
                  <a:schemeClr val="accent5">
                    <a:lumMod val="50000"/>
                  </a:schemeClr>
                </a:solidFill>
              </a:rPr>
              <a:t> can be </a:t>
            </a:r>
            <a:r>
              <a:rPr lang="es-ES" sz="1200" b="0" dirty="0" err="1">
                <a:solidFill>
                  <a:schemeClr val="accent5">
                    <a:lumMod val="50000"/>
                  </a:schemeClr>
                </a:solidFill>
              </a:rPr>
              <a:t>encouraged</a:t>
            </a:r>
            <a:r>
              <a:rPr lang="es-ES" sz="1200" b="0" dirty="0">
                <a:solidFill>
                  <a:schemeClr val="accent5">
                    <a:lumMod val="50000"/>
                  </a:schemeClr>
                </a:solidFill>
              </a:rPr>
              <a:t> to </a:t>
            </a:r>
            <a:r>
              <a:rPr lang="es-ES" sz="1200" b="0" dirty="0" err="1">
                <a:solidFill>
                  <a:schemeClr val="accent5">
                    <a:lumMod val="50000"/>
                  </a:schemeClr>
                </a:solidFill>
              </a:rPr>
              <a:t>provide</a:t>
            </a:r>
            <a:r>
              <a:rPr lang="es-ES" sz="1200" b="0" dirty="0">
                <a:solidFill>
                  <a:schemeClr val="accent5">
                    <a:lumMod val="50000"/>
                  </a:schemeClr>
                </a:solidFill>
              </a:rPr>
              <a:t> </a:t>
            </a:r>
            <a:r>
              <a:rPr lang="es-ES" sz="1200" b="0" dirty="0" err="1">
                <a:solidFill>
                  <a:schemeClr val="accent5">
                    <a:lumMod val="50000"/>
                  </a:schemeClr>
                </a:solidFill>
              </a:rPr>
              <a:t>an</a:t>
            </a:r>
            <a:r>
              <a:rPr lang="es-ES" sz="1200" b="0" dirty="0">
                <a:solidFill>
                  <a:schemeClr val="accent5">
                    <a:lumMod val="50000"/>
                  </a:schemeClr>
                </a:solidFill>
              </a:rPr>
              <a:t> oral </a:t>
            </a:r>
            <a:r>
              <a:rPr lang="es-ES" sz="1200" b="0" dirty="0" err="1">
                <a:solidFill>
                  <a:schemeClr val="accent5">
                    <a:lumMod val="50000"/>
                  </a:schemeClr>
                </a:solidFill>
              </a:rPr>
              <a:t>translation</a:t>
            </a:r>
            <a:r>
              <a:rPr lang="es-ES" sz="1200" b="0" dirty="0">
                <a:solidFill>
                  <a:schemeClr val="accent5">
                    <a:lumMod val="50000"/>
                  </a:schemeClr>
                </a:solidFill>
              </a:rPr>
              <a:t> of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 </a:t>
            </a:r>
            <a:r>
              <a:rPr lang="es-ES" sz="1200" b="0" dirty="0" err="1">
                <a:solidFill>
                  <a:schemeClr val="accent5">
                    <a:lumMod val="50000"/>
                  </a:schemeClr>
                </a:solidFill>
              </a:rPr>
              <a:t>or</a:t>
            </a:r>
            <a:r>
              <a:rPr lang="es-ES" sz="1200" b="0" dirty="0">
                <a:solidFill>
                  <a:schemeClr val="accent5">
                    <a:lumMod val="50000"/>
                  </a:schemeClr>
                </a:solidFill>
              </a:rPr>
              <a:t> of </a:t>
            </a:r>
            <a:r>
              <a:rPr lang="es-ES" sz="1200" b="0" dirty="0" err="1">
                <a:solidFill>
                  <a:schemeClr val="accent5">
                    <a:lumMod val="50000"/>
                  </a:schemeClr>
                </a:solidFill>
              </a:rPr>
              <a:t>some</a:t>
            </a:r>
            <a:r>
              <a:rPr lang="es-ES" sz="1200" b="0" dirty="0">
                <a:solidFill>
                  <a:schemeClr val="accent5">
                    <a:lumMod val="50000"/>
                  </a:schemeClr>
                </a:solidFill>
              </a:rPr>
              <a:t> </a:t>
            </a:r>
            <a:r>
              <a:rPr lang="es-ES" sz="1200" b="0" dirty="0" err="1">
                <a:solidFill>
                  <a:schemeClr val="accent5">
                    <a:lumMod val="50000"/>
                  </a:schemeClr>
                </a:solidFill>
              </a:rPr>
              <a:t>phrases</a:t>
            </a:r>
            <a:r>
              <a:rPr lang="es-ES" sz="1200" b="0" dirty="0">
                <a:solidFill>
                  <a:schemeClr val="accent5">
                    <a:lumMod val="50000"/>
                  </a:schemeClr>
                </a:solidFill>
              </a:rPr>
              <a:t> in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a:t>
            </a:r>
          </a:p>
          <a:p>
            <a:pPr marL="228600" indent="-228600" algn="just">
              <a:buAutoNum type="arabicPeriod"/>
            </a:pPr>
            <a:r>
              <a:rPr lang="es-ES" sz="1200" b="0" dirty="0">
                <a:solidFill>
                  <a:schemeClr val="accent5">
                    <a:lumMod val="50000"/>
                  </a:schemeClr>
                </a:solidFill>
              </a:rPr>
              <a:t>Note </a:t>
            </a:r>
            <a:r>
              <a:rPr lang="es-ES" sz="1200" b="0" dirty="0" err="1">
                <a:solidFill>
                  <a:schemeClr val="accent5">
                    <a:lumMod val="50000"/>
                  </a:schemeClr>
                </a:solidFill>
              </a:rPr>
              <a:t>that</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verb</a:t>
            </a:r>
            <a:r>
              <a:rPr lang="es-ES" sz="1200" b="0" dirty="0">
                <a:solidFill>
                  <a:schemeClr val="accent5">
                    <a:lumMod val="50000"/>
                  </a:schemeClr>
                </a:solidFill>
              </a:rPr>
              <a:t> “salieron” in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first</a:t>
            </a:r>
            <a:r>
              <a:rPr lang="es-ES" sz="1200" b="0" dirty="0">
                <a:solidFill>
                  <a:schemeClr val="accent5">
                    <a:lumMod val="50000"/>
                  </a:schemeClr>
                </a:solidFill>
              </a:rPr>
              <a:t> </a:t>
            </a:r>
            <a:r>
              <a:rPr lang="es-ES" sz="1200" b="0" dirty="0" err="1">
                <a:solidFill>
                  <a:schemeClr val="accent5">
                    <a:lumMod val="50000"/>
                  </a:schemeClr>
                </a:solidFill>
              </a:rPr>
              <a:t>paragraph</a:t>
            </a:r>
            <a:r>
              <a:rPr lang="es-ES" sz="1200" b="0" dirty="0">
                <a:solidFill>
                  <a:schemeClr val="accent5">
                    <a:lumMod val="50000"/>
                  </a:schemeClr>
                </a:solidFill>
              </a:rPr>
              <a:t> </a:t>
            </a:r>
            <a:r>
              <a:rPr lang="es-ES" sz="1200" b="0" dirty="0" err="1">
                <a:solidFill>
                  <a:schemeClr val="accent5">
                    <a:lumMod val="50000"/>
                  </a:schemeClr>
                </a:solidFill>
              </a:rPr>
              <a:t>means</a:t>
            </a:r>
            <a:r>
              <a:rPr lang="es-ES" sz="1200" b="0" dirty="0">
                <a:solidFill>
                  <a:schemeClr val="accent5">
                    <a:lumMod val="50000"/>
                  </a:schemeClr>
                </a:solidFill>
              </a:rPr>
              <a:t> “</a:t>
            </a:r>
            <a:r>
              <a:rPr lang="es-ES" sz="1200" b="0" dirty="0" err="1">
                <a:solidFill>
                  <a:schemeClr val="accent5">
                    <a:lumMod val="50000"/>
                  </a:schemeClr>
                </a:solidFill>
              </a:rPr>
              <a:t>they</a:t>
            </a:r>
            <a:r>
              <a:rPr lang="es-ES" sz="1200" b="0" dirty="0">
                <a:solidFill>
                  <a:schemeClr val="accent5">
                    <a:lumMod val="50000"/>
                  </a:schemeClr>
                </a:solidFill>
              </a:rPr>
              <a:t> </a:t>
            </a:r>
            <a:r>
              <a:rPr lang="es-ES" sz="1200" b="0" dirty="0" err="1">
                <a:solidFill>
                  <a:schemeClr val="accent5">
                    <a:lumMod val="50000"/>
                  </a:schemeClr>
                </a:solidFill>
              </a:rPr>
              <a:t>left</a:t>
            </a:r>
            <a:r>
              <a:rPr lang="es-ES" sz="1200" b="0" dirty="0">
                <a:solidFill>
                  <a:schemeClr val="accent5">
                    <a:lumMod val="50000"/>
                  </a:schemeClr>
                </a:solidFill>
              </a:rPr>
              <a:t>”. So </a:t>
            </a:r>
            <a:r>
              <a:rPr lang="es-ES" sz="1200" b="0" dirty="0" err="1">
                <a:solidFill>
                  <a:schemeClr val="accent5">
                    <a:lumMod val="50000"/>
                  </a:schemeClr>
                </a:solidFill>
              </a:rPr>
              <a:t>far</a:t>
            </a:r>
            <a:r>
              <a:rPr lang="es-ES" sz="1200" b="0" dirty="0">
                <a:solidFill>
                  <a:schemeClr val="accent5">
                    <a:lumMod val="50000"/>
                  </a:schemeClr>
                </a:solidFill>
              </a:rPr>
              <a:t>, </a:t>
            </a:r>
            <a:r>
              <a:rPr lang="es-ES" sz="1200" b="0" dirty="0" err="1">
                <a:solidFill>
                  <a:schemeClr val="accent5">
                    <a:lumMod val="50000"/>
                  </a:schemeClr>
                </a:solidFill>
              </a:rPr>
              <a:t>students</a:t>
            </a:r>
            <a:r>
              <a:rPr lang="es-ES" sz="1200" b="0" dirty="0">
                <a:solidFill>
                  <a:schemeClr val="accent5">
                    <a:lumMod val="50000"/>
                  </a:schemeClr>
                </a:solidFill>
              </a:rPr>
              <a:t> </a:t>
            </a:r>
            <a:r>
              <a:rPr lang="es-ES" sz="1200" b="0" dirty="0" err="1">
                <a:solidFill>
                  <a:schemeClr val="accent5">
                    <a:lumMod val="50000"/>
                  </a:schemeClr>
                </a:solidFill>
              </a:rPr>
              <a:t>have</a:t>
            </a:r>
            <a:r>
              <a:rPr lang="es-ES" sz="1200" b="0" dirty="0">
                <a:solidFill>
                  <a:schemeClr val="accent5">
                    <a:lumMod val="50000"/>
                  </a:schemeClr>
                </a:solidFill>
              </a:rPr>
              <a:t> </a:t>
            </a:r>
            <a:r>
              <a:rPr lang="es-ES" sz="1200" b="0" dirty="0" err="1">
                <a:solidFill>
                  <a:schemeClr val="accent5">
                    <a:lumMod val="50000"/>
                  </a:schemeClr>
                </a:solidFill>
              </a:rPr>
              <a:t>learned</a:t>
            </a:r>
            <a:r>
              <a:rPr lang="es-ES" sz="1200" b="0" dirty="0">
                <a:solidFill>
                  <a:schemeClr val="accent5">
                    <a:lumMod val="50000"/>
                  </a:schemeClr>
                </a:solidFill>
              </a:rPr>
              <a:t> “salir” as “to </a:t>
            </a:r>
            <a:r>
              <a:rPr lang="es-ES" sz="1200" b="0" dirty="0" err="1">
                <a:solidFill>
                  <a:schemeClr val="accent5">
                    <a:lumMod val="50000"/>
                  </a:schemeClr>
                </a:solidFill>
              </a:rPr>
              <a:t>go</a:t>
            </a:r>
            <a:r>
              <a:rPr lang="es-ES" sz="1200" b="0" dirty="0">
                <a:solidFill>
                  <a:schemeClr val="accent5">
                    <a:lumMod val="50000"/>
                  </a:schemeClr>
                </a:solidFill>
              </a:rPr>
              <a:t> </a:t>
            </a:r>
            <a:r>
              <a:rPr lang="es-ES" sz="1200" b="0" dirty="0" err="1">
                <a:solidFill>
                  <a:schemeClr val="accent5">
                    <a:lumMod val="50000"/>
                  </a:schemeClr>
                </a:solidFill>
              </a:rPr>
              <a:t>out</a:t>
            </a:r>
            <a:r>
              <a:rPr lang="es-ES" sz="1200" b="0" dirty="0">
                <a:solidFill>
                  <a:schemeClr val="accent5">
                    <a:lumMod val="50000"/>
                  </a:schemeClr>
                </a:solidFill>
              </a:rPr>
              <a:t>”.</a:t>
            </a:r>
            <a:endParaRPr lang="x-none" b="0" dirty="0"/>
          </a:p>
          <a:p>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34</a:t>
            </a:fld>
            <a:endParaRPr lang="en-US"/>
          </a:p>
        </p:txBody>
      </p:sp>
    </p:spTree>
    <p:extLst>
      <p:ext uri="{BB962C8B-B14F-4D97-AF65-F5344CB8AC3E}">
        <p14:creationId xmlns:p14="http://schemas.microsoft.com/office/powerpoint/2010/main" val="1493568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a:p>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dirty="0">
                <a:solidFill>
                  <a:schemeClr val="tx1"/>
                </a:solidFill>
                <a:effectLst/>
                <a:latin typeface="+mn-lt"/>
                <a:ea typeface="+mn-ea"/>
                <a:cs typeface="+mn-cs"/>
              </a:rPr>
              <a:t>V.   </a:t>
            </a:r>
            <a:r>
              <a:rPr lang="es-ES" sz="1200" kern="1200" dirty="0">
                <a:solidFill>
                  <a:schemeClr val="tx1"/>
                </a:solidFill>
                <a:effectLst/>
                <a:latin typeface="+mn-lt"/>
                <a:ea typeface="+mn-ea"/>
                <a:cs typeface="+mn-cs"/>
              </a:rPr>
              <a:t>... Sancho estaba gritando asustado cuando Don Quijote ...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amenazó al enemigo, empezó a huir, cogió su arma, ...).</a:t>
            </a:r>
          </a:p>
          <a:p>
            <a:pPr marL="285750" marR="0" lvl="0" indent="-285750" algn="l" defTabSz="914400" rtl="0" eaLnBrk="1" fontAlgn="auto" latinLnBrk="0" hangingPunct="1">
              <a:lnSpc>
                <a:spcPct val="100000"/>
              </a:lnSpc>
              <a:spcBef>
                <a:spcPts val="0"/>
              </a:spcBef>
              <a:spcAft>
                <a:spcPts val="0"/>
              </a:spcAft>
              <a:buClrTx/>
              <a:buSzTx/>
              <a:buFontTx/>
              <a:buAutoNum type="romanUcPeriod" startAt="6"/>
              <a:tabLst/>
              <a:defRPr/>
            </a:pPr>
            <a:r>
              <a:rPr lang="es-ES" sz="1200" kern="1200" dirty="0">
                <a:solidFill>
                  <a:schemeClr val="tx1"/>
                </a:solidFill>
                <a:effectLst/>
                <a:latin typeface="+mn-lt"/>
                <a:ea typeface="+mn-ea"/>
                <a:cs typeface="+mn-cs"/>
              </a:rPr>
              <a:t>... Don Quijote estaba pensando en su amor por su señora Dulcinea cuando...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e.g.,imaginó</a:t>
            </a:r>
            <a:r>
              <a:rPr lang="es-ES" sz="1200" b="0" kern="1200" dirty="0">
                <a:solidFill>
                  <a:schemeClr val="tx1"/>
                </a:solidFill>
                <a:effectLst/>
                <a:latin typeface="+mn-lt"/>
                <a:ea typeface="+mn-ea"/>
                <a:cs typeface="+mn-cs"/>
              </a:rPr>
              <a:t> el éxito en la batalla, el </a:t>
            </a:r>
            <a:r>
              <a:rPr lang="es-ES" sz="1200" b="0" kern="1200" dirty="0" err="1">
                <a:solidFill>
                  <a:schemeClr val="tx1"/>
                </a:solidFill>
                <a:effectLst/>
                <a:latin typeface="+mn-lt"/>
                <a:ea typeface="+mn-ea"/>
                <a:cs typeface="+mn-cs"/>
              </a:rPr>
              <a:t>enemigó</a:t>
            </a:r>
            <a:r>
              <a:rPr lang="es-ES" sz="1200" b="0" kern="1200" dirty="0">
                <a:solidFill>
                  <a:schemeClr val="tx1"/>
                </a:solidFill>
                <a:effectLst/>
                <a:latin typeface="+mn-lt"/>
                <a:ea typeface="+mn-ea"/>
                <a:cs typeface="+mn-cs"/>
              </a:rPr>
              <a:t> le atacó...).</a:t>
            </a:r>
          </a:p>
          <a:p>
            <a:pPr marL="285750" marR="0" lvl="0" indent="-285750" algn="l" defTabSz="914400" rtl="0" eaLnBrk="1" fontAlgn="auto" latinLnBrk="0" hangingPunct="1">
              <a:lnSpc>
                <a:spcPct val="100000"/>
              </a:lnSpc>
              <a:spcBef>
                <a:spcPts val="0"/>
              </a:spcBef>
              <a:spcAft>
                <a:spcPts val="0"/>
              </a:spcAft>
              <a:buClrTx/>
              <a:buSzTx/>
              <a:buFontTx/>
              <a:buAutoNum type="romanUcPeriod" startAt="6"/>
              <a:tabLst/>
              <a:defRPr/>
            </a:pPr>
            <a:r>
              <a:rPr lang="es-ES" sz="1200" b="0" kern="1200" dirty="0">
                <a:solidFill>
                  <a:schemeClr val="tx1"/>
                </a:solidFill>
                <a:effectLst/>
                <a:latin typeface="+mn-lt"/>
                <a:ea typeface="+mn-ea"/>
                <a:cs typeface="+mn-cs"/>
              </a:rPr>
              <a:t>... </a:t>
            </a:r>
            <a:r>
              <a:rPr lang="es-ES" sz="1200" dirty="0">
                <a:solidFill>
                  <a:schemeClr val="accent5">
                    <a:lumMod val="50000"/>
                  </a:schemeClr>
                </a:solidFill>
              </a:rPr>
              <a:t>Estaba a punto de ganar la batalla cuando un enemigo...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e.g.,me</a:t>
            </a:r>
            <a:r>
              <a:rPr lang="es-ES" sz="1200" b="0" kern="1200" dirty="0">
                <a:solidFill>
                  <a:schemeClr val="tx1"/>
                </a:solidFill>
                <a:effectLst/>
                <a:latin typeface="+mn-lt"/>
                <a:ea typeface="+mn-ea"/>
                <a:cs typeface="+mn-cs"/>
              </a:rPr>
              <a:t> habló, apareció, me quitó el arma...).</a:t>
            </a:r>
            <a:endParaRPr lang="x-none" sz="1200" b="0" kern="120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35</a:t>
            </a:fld>
            <a:endParaRPr lang="en-US"/>
          </a:p>
        </p:txBody>
      </p:sp>
    </p:spTree>
    <p:extLst>
      <p:ext uri="{BB962C8B-B14F-4D97-AF65-F5344CB8AC3E}">
        <p14:creationId xmlns:p14="http://schemas.microsoft.com/office/powerpoint/2010/main" val="3802803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4 min.</a:t>
            </a:r>
          </a:p>
          <a:p>
            <a:endParaRPr lang="en-US" b="1" dirty="0"/>
          </a:p>
          <a:p>
            <a:r>
              <a:rPr lang="en-US" b="1" dirty="0"/>
              <a:t>Aim: </a:t>
            </a:r>
            <a:r>
              <a:rPr lang="en-US" sz="1200" b="0" kern="1200" dirty="0">
                <a:solidFill>
                  <a:schemeClr val="tx1"/>
                </a:solidFill>
                <a:effectLst/>
                <a:latin typeface="+mn-lt"/>
                <a:ea typeface="+mn-ea"/>
                <a:cs typeface="+mn-cs"/>
              </a:rPr>
              <a:t>to check understanding of the text.</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s-GB" dirty="0"/>
              <a:t>Students can read the full text (available as a word doc) and number each English phrase in chronological order.</a:t>
            </a:r>
          </a:p>
          <a:p>
            <a:pPr marL="228600" indent="-228600">
              <a:buAutoNum type="arabicPeriod"/>
            </a:pPr>
            <a:r>
              <a:rPr lang="es-GB" dirty="0"/>
              <a:t>Show the answers one by one.</a:t>
            </a:r>
          </a:p>
        </p:txBody>
      </p:sp>
      <p:sp>
        <p:nvSpPr>
          <p:cNvPr id="4" name="Marcador de número de diapositiva 3"/>
          <p:cNvSpPr>
            <a:spLocks noGrp="1"/>
          </p:cNvSpPr>
          <p:nvPr>
            <p:ph type="sldNum" sz="quarter" idx="5"/>
          </p:nvPr>
        </p:nvSpPr>
        <p:spPr/>
        <p:txBody>
          <a:bodyPr/>
          <a:lstStyle/>
          <a:p>
            <a:fld id="{6D5A7CE6-FC2E-5844-8E3C-E71D91EF3FB1}" type="slidenum">
              <a:rPr lang="en-US" smtClean="0"/>
              <a:t>36</a:t>
            </a:fld>
            <a:endParaRPr lang="en-US"/>
          </a:p>
        </p:txBody>
      </p:sp>
    </p:spTree>
    <p:extLst>
      <p:ext uri="{BB962C8B-B14F-4D97-AF65-F5344CB8AC3E}">
        <p14:creationId xmlns:p14="http://schemas.microsoft.com/office/powerpoint/2010/main" val="795227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 Timing: </a:t>
            </a:r>
            <a:r>
              <a:rPr lang="en-US" b="0" dirty="0"/>
              <a:t>8 min.</a:t>
            </a:r>
          </a:p>
          <a:p>
            <a:endParaRPr lang="en-US" b="1" dirty="0"/>
          </a:p>
          <a:p>
            <a:r>
              <a:rPr lang="en-US" b="1" dirty="0"/>
              <a:t>Aim: </a:t>
            </a:r>
            <a:r>
              <a:rPr lang="en-US" sz="1200" b="0" kern="1200" dirty="0">
                <a:solidFill>
                  <a:schemeClr val="tx1"/>
                </a:solidFill>
                <a:effectLst/>
                <a:latin typeface="+mn-lt"/>
                <a:ea typeface="+mn-ea"/>
                <a:cs typeface="+mn-cs"/>
              </a:rPr>
              <a:t>to </a:t>
            </a:r>
            <a:r>
              <a:rPr lang="en-US" sz="1200" b="0" kern="1200" dirty="0" err="1">
                <a:solidFill>
                  <a:schemeClr val="tx1"/>
                </a:solidFill>
                <a:effectLst/>
                <a:latin typeface="+mn-lt"/>
                <a:ea typeface="+mn-ea"/>
                <a:cs typeface="+mn-cs"/>
              </a:rPr>
              <a:t>practise</a:t>
            </a:r>
            <a:r>
              <a:rPr lang="en-US" sz="1200" b="0" kern="1200" dirty="0">
                <a:solidFill>
                  <a:schemeClr val="tx1"/>
                </a:solidFill>
                <a:effectLst/>
                <a:latin typeface="+mn-lt"/>
                <a:ea typeface="+mn-ea"/>
                <a:cs typeface="+mn-cs"/>
              </a:rPr>
              <a:t> the use of phrases following the structure ‘</a:t>
            </a:r>
            <a:r>
              <a:rPr lang="en-US" sz="1200" b="0" kern="1200" dirty="0" err="1">
                <a:solidFill>
                  <a:schemeClr val="tx1"/>
                </a:solidFill>
                <a:effectLst/>
                <a:latin typeface="+mn-lt"/>
                <a:ea typeface="+mn-ea"/>
                <a:cs typeface="+mn-cs"/>
              </a:rPr>
              <a:t>estaba</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estabas</a:t>
            </a:r>
            <a:r>
              <a:rPr lang="en-US" sz="1200" b="0" kern="1200" dirty="0">
                <a:solidFill>
                  <a:schemeClr val="tx1"/>
                </a:solidFill>
                <a:effectLst/>
                <a:latin typeface="+mn-lt"/>
                <a:ea typeface="+mn-ea"/>
                <a:cs typeface="+mn-cs"/>
              </a:rPr>
              <a:t>’ + -</a:t>
            </a:r>
            <a:r>
              <a:rPr lang="en-US" sz="1200" b="0" kern="1200" dirty="0" err="1">
                <a:solidFill>
                  <a:schemeClr val="tx1"/>
                </a:solidFill>
                <a:effectLst/>
                <a:latin typeface="+mn-lt"/>
                <a:ea typeface="+mn-ea"/>
                <a:cs typeface="+mn-cs"/>
              </a:rPr>
              <a:t>ando</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iendo</a:t>
            </a:r>
            <a:r>
              <a:rPr lang="en-US" sz="1200" b="0" kern="1200" dirty="0">
                <a:solidFill>
                  <a:schemeClr val="tx1"/>
                </a:solidFill>
                <a:effectLst/>
                <a:latin typeface="+mn-lt"/>
                <a:ea typeface="+mn-ea"/>
                <a:cs typeface="+mn-cs"/>
              </a:rPr>
              <a:t> + </a:t>
            </a:r>
            <a:r>
              <a:rPr lang="en-US" sz="1200" b="0" kern="1200" dirty="0" err="1">
                <a:solidFill>
                  <a:schemeClr val="tx1"/>
                </a:solidFill>
                <a:effectLst/>
                <a:latin typeface="+mn-lt"/>
                <a:ea typeface="+mn-ea"/>
                <a:cs typeface="+mn-cs"/>
              </a:rPr>
              <a:t>cuando</a:t>
            </a:r>
            <a:r>
              <a:rPr lang="en-US" sz="1200" b="0" kern="1200" dirty="0">
                <a:solidFill>
                  <a:schemeClr val="tx1"/>
                </a:solidFill>
                <a:effectLst/>
                <a:latin typeface="+mn-lt"/>
                <a:ea typeface="+mn-ea"/>
                <a:cs typeface="+mn-cs"/>
              </a:rPr>
              <a:t> as a relative pronoun + a sentence with a verb in the </a:t>
            </a:r>
            <a:r>
              <a:rPr lang="en-US" sz="1200" b="0" kern="1200" dirty="0" err="1">
                <a:solidFill>
                  <a:schemeClr val="tx1"/>
                </a:solidFill>
                <a:effectLst/>
                <a:latin typeface="+mn-lt"/>
                <a:ea typeface="+mn-ea"/>
                <a:cs typeface="+mn-cs"/>
              </a:rPr>
              <a:t>preterite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explains that each student must write a phrase using ‘</a:t>
            </a:r>
            <a:r>
              <a:rPr lang="en-US" b="0" baseline="0" dirty="0" err="1"/>
              <a:t>estaba</a:t>
            </a:r>
            <a:r>
              <a:rPr lang="en-US" b="0" baseline="0" dirty="0"/>
              <a:t>’ or ’</a:t>
            </a:r>
            <a:r>
              <a:rPr lang="en-US" b="0" baseline="0" dirty="0" err="1"/>
              <a:t>estabas</a:t>
            </a:r>
            <a:r>
              <a:rPr lang="en-US" b="0" baseline="0" dirty="0"/>
              <a:t>’ + -</a:t>
            </a:r>
            <a:r>
              <a:rPr lang="en-US" b="0" baseline="0" dirty="0" err="1"/>
              <a:t>ando</a:t>
            </a:r>
            <a:r>
              <a:rPr lang="en-US" b="0" baseline="0" dirty="0"/>
              <a:t>/</a:t>
            </a:r>
            <a:r>
              <a:rPr lang="en-US" b="0" baseline="0" dirty="0" err="1"/>
              <a:t>iendo</a:t>
            </a:r>
            <a:r>
              <a:rPr lang="en-US" b="0" baseline="0" dirty="0"/>
              <a:t>. </a:t>
            </a:r>
          </a:p>
          <a:p>
            <a:pPr marL="228600" indent="-228600">
              <a:buAutoNum type="arabicPeriod"/>
            </a:pPr>
            <a:r>
              <a:rPr lang="en-US" b="0" baseline="0" dirty="0"/>
              <a:t>Then, students swap their sentences. They will have to complete each sentence with ‘</a:t>
            </a:r>
            <a:r>
              <a:rPr lang="en-US" b="0" baseline="0" dirty="0" err="1"/>
              <a:t>cuando</a:t>
            </a:r>
            <a:r>
              <a:rPr lang="en-US" b="0" baseline="0" dirty="0"/>
              <a:t>’ and an interrupted action using a verb in the </a:t>
            </a:r>
            <a:r>
              <a:rPr lang="en-US" b="0" baseline="0" dirty="0" err="1"/>
              <a:t>preterite</a:t>
            </a:r>
            <a:r>
              <a:rPr lang="en-US" b="0" baseline="0" dirty="0"/>
              <a:t>.</a:t>
            </a:r>
          </a:p>
          <a:p>
            <a:pPr marL="228600" indent="-228600">
              <a:buAutoNum type="arabicPeriod"/>
            </a:pPr>
            <a:r>
              <a:rPr lang="en-US" b="0" baseline="0" dirty="0"/>
              <a:t>Students look at all the phrases together and try to say their meaning in English.</a:t>
            </a:r>
          </a:p>
          <a:p>
            <a:pPr marL="0" indent="0">
              <a:buNone/>
            </a:pPr>
            <a:endParaRPr lang="en-US" b="1" dirty="0"/>
          </a:p>
          <a:p>
            <a:pPr marL="0" indent="0">
              <a:buNone/>
            </a:pPr>
            <a:r>
              <a:rPr lang="en-US" b="1" dirty="0"/>
              <a:t>Note:</a:t>
            </a:r>
            <a:br>
              <a:rPr lang="en-US" b="1" dirty="0"/>
            </a:br>
            <a:r>
              <a:rPr lang="en-US" b="0" dirty="0"/>
              <a:t>Students could do this activity ‘blind’ if their partners folds over the beginning of the sentence and the sentence completing student just writes an imagined action in the </a:t>
            </a:r>
            <a:r>
              <a:rPr lang="en-US" b="0" dirty="0" err="1"/>
              <a:t>preterite</a:t>
            </a:r>
            <a:r>
              <a:rPr lang="en-US" b="0" dirty="0"/>
              <a:t>.  This can heighten the interest in interpreting the meaning of the sentences, when finished.</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1117200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200" i="0" dirty="0">
                <a:latin typeface="Arial"/>
                <a:ea typeface="Arial"/>
                <a:cs typeface="Arial"/>
                <a:sym typeface="Arial"/>
              </a:rPr>
              <a:t>Answers available here: https://</a:t>
            </a:r>
            <a:r>
              <a:rPr lang="en-GB" sz="1200" i="0" dirty="0" err="1">
                <a:latin typeface="Arial"/>
                <a:ea typeface="Arial"/>
                <a:cs typeface="Arial"/>
                <a:sym typeface="Arial"/>
              </a:rPr>
              <a:t>resources.ncelp.org</a:t>
            </a:r>
            <a:r>
              <a:rPr lang="en-GB" sz="1200" i="0" dirty="0">
                <a:latin typeface="Arial"/>
                <a:ea typeface="Arial"/>
                <a:cs typeface="Arial"/>
                <a:sym typeface="Arial"/>
              </a:rPr>
              <a:t>/concern/parent/5138jg565/</a:t>
            </a:r>
            <a:r>
              <a:rPr lang="en-GB" sz="1200" i="0" dirty="0" err="1">
                <a:latin typeface="Arial"/>
                <a:ea typeface="Arial"/>
                <a:cs typeface="Arial"/>
                <a:sym typeface="Arial"/>
              </a:rPr>
              <a:t>file_sets</a:t>
            </a:r>
            <a:r>
              <a:rPr lang="en-GB" sz="1200" i="0" dirty="0">
                <a:latin typeface="Arial"/>
                <a:ea typeface="Arial"/>
                <a:cs typeface="Arial"/>
                <a:sym typeface="Arial"/>
              </a:rPr>
              <a:t>/79408025h</a:t>
            </a:r>
            <a:endParaRPr sz="1200" i="0" dirty="0">
              <a:latin typeface="Arial"/>
              <a:ea typeface="Arial"/>
              <a:cs typeface="Arial"/>
              <a:sym typeface="Arial"/>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Arial"/>
                <a:ea typeface="Arial"/>
                <a:cs typeface="Arial"/>
                <a:sym typeface="Arial"/>
              </a:rPr>
              <a:t>38</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1057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[2/2]</a:t>
            </a:r>
            <a:endParaRPr lang="en-GB" b="1"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52432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revisit the rules for penultimate syllable stress.</a:t>
            </a:r>
            <a:endParaRPr lang="es-GB" b="1" dirty="0"/>
          </a:p>
          <a:p>
            <a:endParaRPr lang="es-GB" b="1" dirty="0"/>
          </a:p>
          <a:p>
            <a:r>
              <a:rPr lang="es-GB" b="1" dirty="0"/>
              <a:t>Procedure: </a:t>
            </a:r>
          </a:p>
          <a:p>
            <a:pPr marL="228600" indent="-228600">
              <a:buAutoNum type="arabicPeriod"/>
            </a:pPr>
            <a:r>
              <a:rPr lang="es-GB" b="0" dirty="0"/>
              <a:t>Students listen to each sentence and transcribe the words that they hear. They have to consider the rules and decide whether each word needs an accent or not.</a:t>
            </a:r>
          </a:p>
          <a:p>
            <a:pPr marL="228600" indent="-228600">
              <a:buAutoNum type="arabicPeriod"/>
            </a:pPr>
            <a:r>
              <a:rPr lang="es-GB" b="0" dirty="0"/>
              <a:t>The teacher shows the answers one by one.</a:t>
            </a:r>
            <a:endParaRPr lang="es-GB" b="1" dirty="0"/>
          </a:p>
          <a:p>
            <a:endParaRPr lang="es-GB" dirty="0"/>
          </a:p>
          <a:p>
            <a:r>
              <a:rPr lang="es-GB" b="1" dirty="0"/>
              <a:t>Transcript</a:t>
            </a:r>
            <a:r>
              <a:rPr lang="es-GB" dirty="0"/>
              <a:t>:</a:t>
            </a:r>
          </a:p>
          <a:p>
            <a:pPr marL="228600" indent="-228600">
              <a:buAutoNum type="arabicPeriod"/>
            </a:pPr>
            <a:r>
              <a:rPr lang="es-GB" dirty="0"/>
              <a:t>El protagonista era un hidalgo no muy hábil.</a:t>
            </a:r>
          </a:p>
          <a:p>
            <a:pPr marL="228600" indent="-228600">
              <a:buAutoNum type="arabicPeriod"/>
            </a:pPr>
            <a:r>
              <a:rPr lang="es-GB" dirty="0"/>
              <a:t>Su espada rota no era útil para los combates.</a:t>
            </a:r>
          </a:p>
          <a:p>
            <a:pPr marL="228600" indent="-228600">
              <a:buAutoNum type="arabicPeriod"/>
            </a:pPr>
            <a:r>
              <a:rPr lang="es-GB" dirty="0"/>
              <a:t>Tenía un caballo bastante débil pero dócil.</a:t>
            </a:r>
          </a:p>
          <a:p>
            <a:pPr marL="228600" indent="-228600">
              <a:buAutoNum type="arabicPeriod"/>
            </a:pPr>
            <a:r>
              <a:rPr lang="es-GB" dirty="0"/>
              <a:t>Quería conseguir un récord muy difícil.</a:t>
            </a:r>
          </a:p>
          <a:p>
            <a:pPr marL="228600" indent="-228600">
              <a:buAutoNum type="arabicPeriod"/>
            </a:pPr>
            <a:r>
              <a:rPr lang="es-GB" dirty="0"/>
              <a:t>Hay una escultura con su figura fuera del Alcázar de San Juan.</a:t>
            </a:r>
          </a:p>
          <a:p>
            <a:pPr marL="228600" indent="-228600">
              <a:buAutoNum type="arabicPeriod"/>
            </a:pPr>
            <a:endParaRPr lang="es-GB" dirty="0"/>
          </a:p>
          <a:p>
            <a:pPr marL="0" indent="0">
              <a:buNone/>
            </a:pPr>
            <a:r>
              <a:rPr lang="es-GB" b="1" dirty="0"/>
              <a:t>Frequency of unknown vocabulary:</a:t>
            </a:r>
          </a:p>
          <a:p>
            <a:pPr marL="0" indent="0">
              <a:buNone/>
            </a:pPr>
            <a:r>
              <a:rPr lang="es-GB" b="0" dirty="0"/>
              <a:t>hidalgo [&gt;5000]; hábil [4389]; espada [3470] ; roto/a [3053]; combate [2504]; dócil [&gt;5000]; récord [4902]; escultura [2502]; figura [632]; Alcázar [&gt;5000]</a:t>
            </a:r>
          </a:p>
          <a:p>
            <a:pPr marL="0" indent="0">
              <a:buNone/>
            </a:pPr>
            <a:r>
              <a:rPr lang="es-GB" b="0" dirty="0"/>
              <a:t>‘Combate’, ‘figura’ and ‘récord</a:t>
            </a:r>
            <a:r>
              <a:rPr lang="es-GB" b="0"/>
              <a:t>’ </a:t>
            </a:r>
            <a:r>
              <a:rPr lang="en-GB" b="0" dirty="0"/>
              <a:t>are </a:t>
            </a:r>
            <a:r>
              <a:rPr lang="en-GB" b="0" baseline="0" dirty="0"/>
              <a:t>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Photo of the </a:t>
            </a:r>
            <a:r>
              <a:rPr lang="es-ES" sz="1200" b="0" i="0" kern="1200" dirty="0">
                <a:solidFill>
                  <a:schemeClr val="tx1"/>
                </a:solidFill>
                <a:effectLst/>
                <a:latin typeface="+mn-lt"/>
                <a:ea typeface="+mn-ea"/>
                <a:cs typeface="+mn-cs"/>
              </a:rPr>
              <a:t>Alcázar de San Juan - Monumento a Don Quijote y Sancho Panza,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dirty="0">
                <a:hlinkClick r:id="rId3" tooltip="w:en:Creative Commons"/>
              </a:rPr>
              <a:t>Creative Commons</a:t>
            </a:r>
            <a:r>
              <a:rPr lang="es-ES" dirty="0"/>
              <a:t> </a:t>
            </a:r>
            <a:r>
              <a:rPr lang="es-ES" dirty="0">
                <a:hlinkClick r:id="rId4"/>
              </a:rPr>
              <a:t>CC0 1.0 Universal Public Domain Dedication</a:t>
            </a:r>
            <a:r>
              <a:rPr lang="es-ES" dirty="0"/>
              <a:t>.</a:t>
            </a:r>
            <a:endParaRPr lang="es-ES" sz="1200" b="0" i="0" kern="1200" dirty="0">
              <a:solidFill>
                <a:schemeClr val="tx1"/>
              </a:solidFill>
              <a:effectLst/>
              <a:latin typeface="+mn-lt"/>
              <a:ea typeface="+mn-ea"/>
              <a:cs typeface="+mn-cs"/>
            </a:endParaRPr>
          </a:p>
          <a:p>
            <a:pPr marL="0" indent="0">
              <a:buNone/>
            </a:pPr>
            <a:endParaRPr lang="es-GB" b="0"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5</a:t>
            </a:fld>
            <a:endParaRPr lang="en-US"/>
          </a:p>
        </p:txBody>
      </p:sp>
    </p:spTree>
    <p:extLst>
      <p:ext uri="{BB962C8B-B14F-4D97-AF65-F5344CB8AC3E}">
        <p14:creationId xmlns:p14="http://schemas.microsoft.com/office/powerpoint/2010/main" val="18367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Timing</a:t>
            </a:r>
            <a:r>
              <a:rPr lang="es-GB"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Aim</a:t>
            </a:r>
            <a:r>
              <a:rPr lang="es-GB" dirty="0"/>
              <a:t>: to provide an introduction to the theme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GB" b="1" dirty="0"/>
              <a:t>Procedure</a:t>
            </a:r>
            <a:r>
              <a:rPr lang="es-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dirty="0"/>
              <a:t>Teacher shows each paragraph one by one in preparation for the following activities.</a:t>
            </a:r>
          </a:p>
          <a:p>
            <a:endParaRPr lang="es-GB" dirty="0"/>
          </a:p>
          <a:p>
            <a:r>
              <a:rPr lang="es-GB" b="1" dirty="0"/>
              <a:t>Notes:</a:t>
            </a:r>
          </a:p>
          <a:p>
            <a:r>
              <a:rPr lang="es-GB" b="0" dirty="0"/>
              <a:t>The teacher might want to explain students that this portrait is said to be of Miguel de Cervantes, but it has not been proven to be true. There is no confirmation of any authentic portrait of Miguel de Cervantes.</a:t>
            </a:r>
          </a:p>
          <a:p>
            <a:endParaRPr lang="es-GB" dirty="0"/>
          </a:p>
          <a:p>
            <a:r>
              <a:rPr lang="es-GB" b="1" dirty="0"/>
              <a:t>Sources:</a:t>
            </a:r>
          </a:p>
          <a:p>
            <a:r>
              <a:rPr lang="es-ES" sz="1200" b="0" i="0" kern="1200" dirty="0" err="1">
                <a:solidFill>
                  <a:schemeClr val="tx1"/>
                </a:solidFill>
                <a:effectLst/>
                <a:latin typeface="+mn-lt"/>
                <a:ea typeface="+mn-ea"/>
                <a:cs typeface="+mn-cs"/>
              </a:rPr>
              <a:t>Encyclopedia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Britannica</a:t>
            </a:r>
            <a:r>
              <a:rPr lang="es-ES" sz="1200" b="0" i="0" kern="1200" dirty="0">
                <a:solidFill>
                  <a:schemeClr val="tx1"/>
                </a:solidFill>
                <a:effectLst/>
                <a:latin typeface="+mn-lt"/>
                <a:ea typeface="+mn-ea"/>
                <a:cs typeface="+mn-cs"/>
              </a:rPr>
              <a:t>. 2021. </a:t>
            </a:r>
            <a:r>
              <a:rPr lang="es-ES" sz="1200" b="0" i="1" kern="1200" dirty="0">
                <a:solidFill>
                  <a:schemeClr val="tx1"/>
                </a:solidFill>
                <a:effectLst/>
                <a:latin typeface="+mn-lt"/>
                <a:ea typeface="+mn-ea"/>
                <a:cs typeface="+mn-cs"/>
              </a:rPr>
              <a:t>ETA | </a:t>
            </a:r>
            <a:r>
              <a:rPr lang="es-ES" sz="1200" b="0" i="1" kern="1200" dirty="0" err="1">
                <a:solidFill>
                  <a:schemeClr val="tx1"/>
                </a:solidFill>
                <a:effectLst/>
                <a:latin typeface="+mn-lt"/>
                <a:ea typeface="+mn-ea"/>
                <a:cs typeface="+mn-cs"/>
              </a:rPr>
              <a:t>Basque</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Separatism</a:t>
            </a:r>
            <a:r>
              <a:rPr lang="es-ES" sz="1200" b="0" i="1" kern="1200" dirty="0">
                <a:solidFill>
                  <a:schemeClr val="tx1"/>
                </a:solidFill>
                <a:effectLst/>
                <a:latin typeface="+mn-lt"/>
                <a:ea typeface="+mn-ea"/>
                <a:cs typeface="+mn-cs"/>
              </a:rPr>
              <a:t>, </a:t>
            </a:r>
            <a:r>
              <a:rPr lang="es-ES" sz="1200" b="0" i="1" kern="1200" dirty="0" err="1">
                <a:solidFill>
                  <a:schemeClr val="tx1"/>
                </a:solidFill>
                <a:effectLst/>
                <a:latin typeface="+mn-lt"/>
                <a:ea typeface="+mn-ea"/>
                <a:cs typeface="+mn-cs"/>
              </a:rPr>
              <a:t>Conflict</a:t>
            </a:r>
            <a:r>
              <a:rPr lang="es-ES" sz="1200" b="0" i="1" kern="1200" dirty="0">
                <a:solidFill>
                  <a:schemeClr val="tx1"/>
                </a:solidFill>
                <a:effectLst/>
                <a:latin typeface="+mn-lt"/>
                <a:ea typeface="+mn-ea"/>
                <a:cs typeface="+mn-cs"/>
              </a:rPr>
              <a:t>, &amp; </a:t>
            </a:r>
            <a:r>
              <a:rPr lang="es-ES" sz="1200" b="0" i="1" kern="1200" dirty="0" err="1">
                <a:solidFill>
                  <a:schemeClr val="tx1"/>
                </a:solidFill>
                <a:effectLst/>
                <a:latin typeface="+mn-lt"/>
                <a:ea typeface="+mn-ea"/>
                <a:cs typeface="+mn-cs"/>
              </a:rPr>
              <a:t>Attacks</a:t>
            </a:r>
            <a:r>
              <a:rPr lang="es-ES" sz="1200" b="0" i="0" kern="1200" dirty="0">
                <a:solidFill>
                  <a:schemeClr val="tx1"/>
                </a:solidFill>
                <a:effectLst/>
                <a:latin typeface="+mn-lt"/>
                <a:ea typeface="+mn-ea"/>
                <a:cs typeface="+mn-cs"/>
              </a:rPr>
              <a:t>.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&lt;https://</a:t>
            </a:r>
            <a:r>
              <a:rPr lang="es-ES" sz="1200" b="0" i="0" kern="1200" dirty="0" err="1">
                <a:solidFill>
                  <a:schemeClr val="tx1"/>
                </a:solidFill>
                <a:effectLst/>
                <a:latin typeface="+mn-lt"/>
                <a:ea typeface="+mn-ea"/>
                <a:cs typeface="+mn-cs"/>
              </a:rPr>
              <a:t>www.britannica.com</a:t>
            </a:r>
            <a:r>
              <a:rPr lang="es-ES" sz="1200" b="0" i="0" kern="1200" dirty="0">
                <a:solidFill>
                  <a:schemeClr val="tx1"/>
                </a:solidFill>
                <a:effectLst/>
                <a:latin typeface="+mn-lt"/>
                <a:ea typeface="+mn-ea"/>
                <a:cs typeface="+mn-cs"/>
              </a:rPr>
              <a:t>/</a:t>
            </a:r>
            <a:r>
              <a:rPr lang="es-ES" sz="1200" b="0" i="0" kern="1200" dirty="0" err="1">
                <a:solidFill>
                  <a:schemeClr val="tx1"/>
                </a:solidFill>
                <a:effectLst/>
                <a:latin typeface="+mn-lt"/>
                <a:ea typeface="+mn-ea"/>
                <a:cs typeface="+mn-cs"/>
              </a:rPr>
              <a:t>topic</a:t>
            </a:r>
            <a:r>
              <a:rPr lang="es-ES" sz="1200" b="0" i="0" kern="1200" dirty="0">
                <a:solidFill>
                  <a:schemeClr val="tx1"/>
                </a:solidFill>
                <a:effectLst/>
                <a:latin typeface="+mn-lt"/>
                <a:ea typeface="+mn-ea"/>
                <a:cs typeface="+mn-cs"/>
              </a:rPr>
              <a:t>/ETA&gt; </a:t>
            </a:r>
          </a:p>
          <a:p>
            <a:r>
              <a:rPr lang="es-ES" sz="1200" b="0" i="1" kern="1200" dirty="0">
                <a:solidFill>
                  <a:schemeClr val="tx1"/>
                </a:solidFill>
                <a:effectLst/>
                <a:latin typeface="+mn-lt"/>
                <a:ea typeface="+mn-ea"/>
                <a:cs typeface="+mn-cs"/>
              </a:rPr>
              <a:t>San </a:t>
            </a:r>
            <a:r>
              <a:rPr lang="es-ES" sz="1200" b="0" i="1" kern="1200" dirty="0" err="1">
                <a:solidFill>
                  <a:schemeClr val="tx1"/>
                </a:solidFill>
                <a:effectLst/>
                <a:latin typeface="+mn-lt"/>
                <a:ea typeface="+mn-ea"/>
                <a:cs typeface="+mn-cs"/>
              </a:rPr>
              <a:t>Sebastian</a:t>
            </a:r>
            <a:r>
              <a:rPr lang="es-ES" sz="1200" b="0" i="1" kern="1200" dirty="0">
                <a:solidFill>
                  <a:schemeClr val="tx1"/>
                </a:solidFill>
                <a:effectLst/>
                <a:latin typeface="+mn-lt"/>
                <a:ea typeface="+mn-ea"/>
                <a:cs typeface="+mn-cs"/>
              </a:rPr>
              <a:t> Film Festival</a:t>
            </a:r>
            <a:r>
              <a:rPr lang="es-ES" sz="1200" b="0" i="0" kern="1200" dirty="0">
                <a:solidFill>
                  <a:schemeClr val="tx1"/>
                </a:solidFill>
                <a:effectLst/>
                <a:latin typeface="+mn-lt"/>
                <a:ea typeface="+mn-ea"/>
                <a:cs typeface="+mn-cs"/>
              </a:rPr>
              <a:t>. 2021. [online]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&lt;https://</a:t>
            </a:r>
            <a:r>
              <a:rPr lang="es-ES" sz="1200" b="0" i="0" kern="1200" dirty="0" err="1">
                <a:solidFill>
                  <a:schemeClr val="tx1"/>
                </a:solidFill>
                <a:effectLst/>
                <a:latin typeface="+mn-lt"/>
                <a:ea typeface="+mn-ea"/>
                <a:cs typeface="+mn-cs"/>
              </a:rPr>
              <a:t>www.sansebastianfestival.com</a:t>
            </a:r>
            <a:r>
              <a:rPr lang="es-ES" sz="1200" b="0" i="0" kern="1200" dirty="0">
                <a:solidFill>
                  <a:schemeClr val="tx1"/>
                </a:solidFill>
                <a:effectLst/>
                <a:latin typeface="+mn-lt"/>
                <a:ea typeface="+mn-ea"/>
                <a:cs typeface="+mn-cs"/>
              </a:rPr>
              <a:t>/2021/</a:t>
            </a:r>
            <a:r>
              <a:rPr lang="es-ES" sz="1200" b="0" i="0" kern="1200" dirty="0" err="1">
                <a:solidFill>
                  <a:schemeClr val="tx1"/>
                </a:solidFill>
                <a:effectLst/>
                <a:latin typeface="+mn-lt"/>
                <a:ea typeface="+mn-ea"/>
                <a:cs typeface="+mn-cs"/>
              </a:rPr>
              <a:t>sections_and_films</a:t>
            </a:r>
            <a:r>
              <a:rPr lang="es-ES" sz="1200" b="0" i="0" kern="1200" dirty="0">
                <a:solidFill>
                  <a:schemeClr val="tx1"/>
                </a:solidFill>
                <a:effectLst/>
                <a:latin typeface="+mn-lt"/>
                <a:ea typeface="+mn-ea"/>
                <a:cs typeface="+mn-cs"/>
              </a:rPr>
              <a:t>/7/690025/in&gt;</a:t>
            </a:r>
          </a:p>
          <a:p>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Portrait</a:t>
            </a:r>
            <a:r>
              <a:rPr lang="es-ES" sz="1200" b="0" i="0" kern="1200" dirty="0">
                <a:solidFill>
                  <a:schemeClr val="tx1"/>
                </a:solidFill>
                <a:effectLst/>
                <a:latin typeface="+mn-lt"/>
                <a:ea typeface="+mn-ea"/>
                <a:cs typeface="+mn-cs"/>
              </a:rPr>
              <a:t> of Miguel de Cervantes </a:t>
            </a:r>
            <a:r>
              <a:rPr lang="es-ES" sz="1200" b="0" i="0" kern="1200" dirty="0" err="1">
                <a:solidFill>
                  <a:schemeClr val="tx1"/>
                </a:solidFill>
                <a:effectLst/>
                <a:latin typeface="+mn-lt"/>
                <a:ea typeface="+mn-ea"/>
                <a:cs typeface="+mn-cs"/>
              </a:rPr>
              <a:t>taken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Wikipedia, </a:t>
            </a:r>
            <a:r>
              <a:rPr lang="es-ES" sz="1200" b="0" i="0" kern="1200" dirty="0" err="1">
                <a:solidFill>
                  <a:schemeClr val="tx1"/>
                </a:solidFill>
                <a:effectLst/>
                <a:latin typeface="+mn-lt"/>
                <a:ea typeface="+mn-ea"/>
                <a:cs typeface="+mn-cs"/>
              </a:rPr>
              <a:t>Public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Domain</a:t>
            </a:r>
            <a:r>
              <a:rPr lang="es-ES" sz="1200" b="0" i="0" kern="1200" dirty="0">
                <a:solidFill>
                  <a:schemeClr val="tx1"/>
                </a:solidFill>
                <a:effectLst/>
                <a:latin typeface="+mn-lt"/>
                <a:ea typeface="+mn-ea"/>
                <a:cs typeface="+mn-cs"/>
              </a:rPr>
              <a:t>.</a:t>
            </a:r>
          </a:p>
          <a:p>
            <a:r>
              <a:rPr lang="es-ES" sz="1200" b="0" i="0" kern="1200" dirty="0" err="1">
                <a:solidFill>
                  <a:schemeClr val="tx1"/>
                </a:solidFill>
                <a:effectLst/>
                <a:latin typeface="+mn-lt"/>
                <a:ea typeface="+mn-ea"/>
                <a:cs typeface="+mn-cs"/>
              </a:rPr>
              <a:t>Image</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location</a:t>
            </a:r>
            <a:r>
              <a:rPr lang="es-ES" sz="1200" b="0" i="0" kern="1200" dirty="0">
                <a:solidFill>
                  <a:schemeClr val="tx1"/>
                </a:solidFill>
                <a:effectLst/>
                <a:latin typeface="+mn-lt"/>
                <a:ea typeface="+mn-ea"/>
                <a:cs typeface="+mn-cs"/>
              </a:rPr>
              <a:t> of la Mancha </a:t>
            </a:r>
            <a:r>
              <a:rPr lang="es-ES" sz="1200" b="0" i="0" kern="1200" dirty="0" err="1">
                <a:solidFill>
                  <a:schemeClr val="tx1"/>
                </a:solidFill>
                <a:effectLst/>
                <a:latin typeface="+mn-lt"/>
                <a:ea typeface="+mn-ea"/>
                <a:cs typeface="+mn-cs"/>
              </a:rPr>
              <a:t>taken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Wikipedia, </a:t>
            </a:r>
            <a:r>
              <a:rPr lang="es-ES" sz="1200" b="0" i="0" kern="1200" dirty="0" err="1">
                <a:solidFill>
                  <a:schemeClr val="tx1"/>
                </a:solidFill>
                <a:effectLst/>
                <a:latin typeface="+mn-lt"/>
                <a:ea typeface="+mn-ea"/>
                <a:cs typeface="+mn-cs"/>
              </a:rPr>
              <a:t>Public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Domain</a:t>
            </a:r>
            <a:r>
              <a:rPr lang="es-ES" sz="1200" b="0" i="0" kern="1200" dirty="0">
                <a:solidFill>
                  <a:schemeClr val="tx1"/>
                </a:solidFill>
                <a:effectLst/>
                <a:latin typeface="+mn-lt"/>
                <a:ea typeface="+mn-ea"/>
                <a:cs typeface="+mn-cs"/>
              </a:rPr>
              <a:t>.</a:t>
            </a:r>
            <a:endParaRPr lang="es-GB" dirty="0"/>
          </a:p>
        </p:txBody>
      </p:sp>
      <p:sp>
        <p:nvSpPr>
          <p:cNvPr id="4" name="Marcador de número de diapositiva 3"/>
          <p:cNvSpPr>
            <a:spLocks noGrp="1"/>
          </p:cNvSpPr>
          <p:nvPr>
            <p:ph type="sldNum" sz="quarter" idx="5"/>
          </p:nvPr>
        </p:nvSpPr>
        <p:spPr/>
        <p:txBody>
          <a:bodyPr/>
          <a:lstStyle/>
          <a:p>
            <a:fld id="{6D5A7CE6-FC2E-5844-8E3C-E71D91EF3FB1}" type="slidenum">
              <a:rPr lang="en-US" smtClean="0"/>
              <a:t>6</a:t>
            </a:fld>
            <a:endParaRPr lang="en-US"/>
          </a:p>
        </p:txBody>
      </p:sp>
    </p:spTree>
    <p:extLst>
      <p:ext uri="{BB962C8B-B14F-4D97-AF65-F5344CB8AC3E}">
        <p14:creationId xmlns:p14="http://schemas.microsoft.com/office/powerpoint/2010/main" val="294495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 minute</a:t>
            </a:r>
          </a:p>
          <a:p>
            <a:endParaRPr lang="en-GB" b="1" baseline="0" dirty="0"/>
          </a:p>
          <a:p>
            <a:r>
              <a:rPr lang="en-GB" b="1" baseline="0" dirty="0"/>
              <a:t>Aim: </a:t>
            </a:r>
            <a:r>
              <a:rPr lang="en-GB" b="0" baseline="0" dirty="0"/>
              <a:t>to introduce the use of ‘</a:t>
            </a:r>
            <a:r>
              <a:rPr lang="en-GB" b="0" baseline="0" dirty="0" err="1"/>
              <a:t>había</a:t>
            </a:r>
            <a:r>
              <a:rPr lang="en-GB" b="0" baseline="0" dirty="0"/>
              <a:t>’.</a:t>
            </a:r>
            <a:endParaRPr lang="en-GB" b="1" baseline="0" dirty="0"/>
          </a:p>
          <a:p>
            <a:endParaRPr lang="en-GB" b="1" baseline="0" dirty="0"/>
          </a:p>
          <a:p>
            <a:r>
              <a:rPr lang="en-GB" b="1" baseline="0" dirty="0"/>
              <a:t>Procedure: </a:t>
            </a:r>
          </a:p>
          <a:p>
            <a:pPr marL="228600" indent="-228600">
              <a:buAutoNum type="arabicPeriod"/>
            </a:pPr>
            <a:r>
              <a:rPr lang="en-US" b="0" dirty="0"/>
              <a:t>Go</a:t>
            </a:r>
            <a:r>
              <a:rPr lang="en-US" b="0" baseline="0" dirty="0"/>
              <a:t> through the grammar explanation with students, revealing each new sentence on a mouse click.</a:t>
            </a:r>
            <a:endParaRPr lang="en-GB" b="1" baseline="0" dirty="0"/>
          </a:p>
          <a:p>
            <a:pPr marL="228600" indent="-228600">
              <a:buAutoNum type="arabicPeriod"/>
            </a:pPr>
            <a:r>
              <a:rPr lang="en-GB" b="0" baseline="0" dirty="0"/>
              <a:t>Elicit the English for the Spanish examples.</a:t>
            </a:r>
            <a:endParaRPr lang="en-US"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58799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 minute</a:t>
            </a:r>
          </a:p>
          <a:p>
            <a:endParaRPr lang="en-GB" b="1" baseline="0" dirty="0"/>
          </a:p>
          <a:p>
            <a:r>
              <a:rPr lang="en-GB" b="1" baseline="0" dirty="0"/>
              <a:t>Aim: </a:t>
            </a:r>
            <a:r>
              <a:rPr lang="en-GB" b="0" baseline="0" dirty="0"/>
              <a:t>to introduce the use of ‘</a:t>
            </a:r>
            <a:r>
              <a:rPr lang="en-GB" b="0" baseline="0" dirty="0" err="1"/>
              <a:t>tenía</a:t>
            </a:r>
            <a:r>
              <a:rPr lang="en-GB" b="0" baseline="0" dirty="0"/>
              <a:t>’.</a:t>
            </a:r>
          </a:p>
          <a:p>
            <a:endParaRPr lang="en-GB" b="1" baseline="0" dirty="0"/>
          </a:p>
          <a:p>
            <a:r>
              <a:rPr lang="en-GB" b="1" baseline="0" dirty="0"/>
              <a:t>Procedure: </a:t>
            </a:r>
          </a:p>
          <a:p>
            <a:pPr marL="228600" indent="-228600">
              <a:buAutoNum type="arabicPeriod"/>
            </a:pPr>
            <a:r>
              <a:rPr lang="en-US" b="0" dirty="0"/>
              <a:t>Go</a:t>
            </a:r>
            <a:r>
              <a:rPr lang="en-US" b="0" baseline="0" dirty="0"/>
              <a:t> through the grammar explanation with students, revealing each new sentence on a mouse click.</a:t>
            </a:r>
            <a:endParaRPr lang="en-GB" b="1" baseline="0" dirty="0"/>
          </a:p>
          <a:p>
            <a:pPr marL="228600" indent="-228600">
              <a:buAutoNum type="arabicPeriod"/>
            </a:pPr>
            <a:r>
              <a:rPr lang="en-GB" b="0" baseline="0" dirty="0"/>
              <a:t>Elicit the English for the Spanish examples.</a:t>
            </a:r>
            <a:endParaRPr lang="en-US"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652422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GB" b="1" dirty="0"/>
              <a:t>Timing: </a:t>
            </a:r>
            <a:r>
              <a:rPr lang="es-GB" b="0" dirty="0"/>
              <a:t>6 minutes</a:t>
            </a:r>
            <a:endParaRPr lang="es-GB" b="1" dirty="0"/>
          </a:p>
          <a:p>
            <a:endParaRPr lang="es-GB" b="1" dirty="0"/>
          </a:p>
          <a:p>
            <a:r>
              <a:rPr lang="es-GB" b="1" dirty="0"/>
              <a:t>Aim: </a:t>
            </a:r>
          </a:p>
          <a:p>
            <a:r>
              <a:rPr lang="es-GB" b="0" dirty="0"/>
              <a:t>to practise the difference between ‘tenía’ and ‘había’.</a:t>
            </a:r>
            <a:endParaRPr lang="es-GB" b="1" dirty="0"/>
          </a:p>
          <a:p>
            <a:r>
              <a:rPr lang="es-GB" b="0" dirty="0"/>
              <a:t>to practise the use of ‘de’ </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when one noun comes before another to describe a particular type of something. </a:t>
            </a:r>
          </a:p>
          <a:p>
            <a:endPar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r>
              <a:rPr lang="es-GB" b="1" dirty="0"/>
              <a:t>Procedure:</a:t>
            </a:r>
            <a:endParaRPr lang="es-GB" dirty="0"/>
          </a:p>
          <a:p>
            <a:r>
              <a:rPr lang="en-GB" dirty="0"/>
              <a:t>1. Students read each sentence and pay attention to whether the sentence begins with ‘en’ or with ‘el’ / ‘la’ and decide</a:t>
            </a:r>
            <a:r>
              <a:rPr lang="en-GB" baseline="0" dirty="0"/>
              <a:t> how it continues.</a:t>
            </a:r>
            <a:endParaRPr lang="en-GB" dirty="0"/>
          </a:p>
          <a:p>
            <a:r>
              <a:rPr lang="en-GB" dirty="0"/>
              <a:t>2. Then, they </a:t>
            </a:r>
            <a:r>
              <a:rPr lang="en-GB" baseline="0" dirty="0"/>
              <a:t>provide the translation for the second part of each sentence. This can be done orally.</a:t>
            </a:r>
          </a:p>
          <a:p>
            <a:endParaRPr lang="en-GB" baseline="0" dirty="0"/>
          </a:p>
          <a:p>
            <a:r>
              <a:rPr lang="en-GB" b="1" baseline="0" dirty="0"/>
              <a:t>Note</a:t>
            </a:r>
            <a:r>
              <a:rPr lang="en-GB" baseline="0" dirty="0"/>
              <a:t>:</a:t>
            </a:r>
          </a:p>
          <a:p>
            <a:r>
              <a:rPr lang="en-GB" baseline="0" dirty="0"/>
              <a:t>1. Regarding sentence number 4, the teacher might want to explain students that not a lot is known about Cervantes’ life, even his name is not certain (“el </a:t>
            </a:r>
            <a:r>
              <a:rPr lang="en-GB" baseline="0" dirty="0" err="1"/>
              <a:t>autor</a:t>
            </a:r>
            <a:r>
              <a:rPr lang="en-GB" baseline="0" dirty="0"/>
              <a:t> </a:t>
            </a:r>
            <a:r>
              <a:rPr lang="en-GB" baseline="0" dirty="0" err="1"/>
              <a:t>tenía</a:t>
            </a:r>
            <a:r>
              <a:rPr lang="en-GB" baseline="0" dirty="0"/>
              <a:t> un </a:t>
            </a:r>
            <a:r>
              <a:rPr lang="en-GB" baseline="0" dirty="0" err="1"/>
              <a:t>nombre</a:t>
            </a:r>
            <a:r>
              <a:rPr lang="en-GB" baseline="0" dirty="0"/>
              <a:t> de </a:t>
            </a:r>
            <a:r>
              <a:rPr lang="en-GB" baseline="0" dirty="0" err="1"/>
              <a:t>familia</a:t>
            </a:r>
            <a:r>
              <a:rPr lang="en-GB" baseline="0" dirty="0"/>
              <a:t> </a:t>
            </a:r>
            <a:r>
              <a:rPr lang="en-GB" baseline="0" dirty="0" err="1"/>
              <a:t>diferente</a:t>
            </a:r>
            <a:r>
              <a:rPr lang="en-GB" baseline="0" dirty="0"/>
              <a:t>”).</a:t>
            </a:r>
            <a:endParaRPr lang="en-GB" dirty="0"/>
          </a:p>
        </p:txBody>
      </p:sp>
      <p:sp>
        <p:nvSpPr>
          <p:cNvPr id="4" name="Slide Number Placeholder 3"/>
          <p:cNvSpPr>
            <a:spLocks noGrp="1"/>
          </p:cNvSpPr>
          <p:nvPr>
            <p:ph type="sldNum" sz="quarter" idx="10"/>
          </p:nvPr>
        </p:nvSpPr>
        <p:spPr/>
        <p:txBody>
          <a:bodyPr/>
          <a:lstStyle/>
          <a:p>
            <a:fld id="{E40764B7-4A3E-4C39-BCC4-CFEE7F419104}" type="slidenum">
              <a:rPr lang="en-GB" smtClean="0"/>
              <a:t>9</a:t>
            </a:fld>
            <a:endParaRPr lang="en-GB"/>
          </a:p>
        </p:txBody>
      </p:sp>
    </p:spTree>
    <p:extLst>
      <p:ext uri="{BB962C8B-B14F-4D97-AF65-F5344CB8AC3E}">
        <p14:creationId xmlns:p14="http://schemas.microsoft.com/office/powerpoint/2010/main" val="452866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65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09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135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974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030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13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2797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1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440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819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515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9.wav"/><Relationship Id="rId13" Type="http://schemas.microsoft.com/office/2007/relationships/hdphoto" Target="../media/hdphoto5.wdp"/><Relationship Id="rId18" Type="http://schemas.microsoft.com/office/2007/relationships/hdphoto" Target="../media/hdphoto6.wdp"/><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image" Target="../media/image32.tiff"/><Relationship Id="rId5" Type="http://schemas.openxmlformats.org/officeDocument/2006/relationships/audio" Target="../media/audio16.wav"/><Relationship Id="rId15" Type="http://schemas.openxmlformats.org/officeDocument/2006/relationships/image" Target="../media/image35.jpeg"/><Relationship Id="rId10" Type="http://schemas.openxmlformats.org/officeDocument/2006/relationships/image" Target="../media/image31.png"/><Relationship Id="rId19" Type="http://schemas.openxmlformats.org/officeDocument/2006/relationships/image" Target="../media/image38.jpeg"/><Relationship Id="rId4" Type="http://schemas.openxmlformats.org/officeDocument/2006/relationships/audio" Target="../media/audio15.wav"/><Relationship Id="rId9" Type="http://schemas.openxmlformats.org/officeDocument/2006/relationships/image" Target="../media/image30.png"/><Relationship Id="rId14" Type="http://schemas.openxmlformats.org/officeDocument/2006/relationships/image" Target="../media/image34.tif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tif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audio" Target="../media/audio5.wav"/><Relationship Id="rId3" Type="http://schemas.openxmlformats.org/officeDocument/2006/relationships/image" Target="../media/image3.jpeg"/><Relationship Id="rId21" Type="http://schemas.openxmlformats.org/officeDocument/2006/relationships/audio" Target="../media/audio8.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audio" Target="../media/audio4.wav"/><Relationship Id="rId2" Type="http://schemas.openxmlformats.org/officeDocument/2006/relationships/notesSlide" Target="../notesSlides/notesSlide2.xml"/><Relationship Id="rId16" Type="http://schemas.openxmlformats.org/officeDocument/2006/relationships/audio" Target="../media/audio3.wav"/><Relationship Id="rId20" Type="http://schemas.openxmlformats.org/officeDocument/2006/relationships/audio" Target="../media/audio7.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audio" Target="../media/audio2.wav"/><Relationship Id="rId23" Type="http://schemas.openxmlformats.org/officeDocument/2006/relationships/image" Target="../media/image13.png"/><Relationship Id="rId10" Type="http://schemas.microsoft.com/office/2007/relationships/hdphoto" Target="../media/hdphoto2.wdp"/><Relationship Id="rId19" Type="http://schemas.openxmlformats.org/officeDocument/2006/relationships/audio" Target="../media/audio6.wav"/><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audio" Target="../media/audio1.wav"/><Relationship Id="rId22"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png"/><Relationship Id="rId4" Type="http://schemas.openxmlformats.org/officeDocument/2006/relationships/image" Target="../media/image48.tiff"/></Relationships>
</file>

<file path=ppt/slides/_rels/slide2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11.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tiff"/><Relationship Id="rId11" Type="http://schemas.openxmlformats.org/officeDocument/2006/relationships/audio" Target="../media/audio24.wav"/><Relationship Id="rId5" Type="http://schemas.openxmlformats.org/officeDocument/2006/relationships/image" Target="../media/image52.png"/><Relationship Id="rId10" Type="http://schemas.openxmlformats.org/officeDocument/2006/relationships/audio" Target="../media/audio23.wav"/><Relationship Id="rId4" Type="http://schemas.openxmlformats.org/officeDocument/2006/relationships/image" Target="../media/image51.tiff"/><Relationship Id="rId9" Type="http://schemas.openxmlformats.org/officeDocument/2006/relationships/audio" Target="../media/audio22.wav"/></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png"/><Relationship Id="rId4" Type="http://schemas.openxmlformats.org/officeDocument/2006/relationships/image" Target="../media/image48.tiff"/></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tiff"/><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60.png"/><Relationship Id="rId4" Type="http://schemas.openxmlformats.org/officeDocument/2006/relationships/audio" Target="../media/audio28.wav"/><Relationship Id="rId9" Type="http://schemas.openxmlformats.org/officeDocument/2006/relationships/audio" Target="../media/audio33.wav"/></Relationships>
</file>

<file path=ppt/slides/_rels/slide34.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slideLayout" Target="../slideLayouts/slideLayout2.xml"/><Relationship Id="rId7" Type="http://schemas.openxmlformats.org/officeDocument/2006/relationships/audio" Target="../media/audio36.wav"/><Relationship Id="rId12" Type="http://schemas.openxmlformats.org/officeDocument/2006/relationships/image" Target="../media/image6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audio35.wav"/><Relationship Id="rId11" Type="http://schemas.openxmlformats.org/officeDocument/2006/relationships/image" Target="../media/image61.png"/><Relationship Id="rId5" Type="http://schemas.openxmlformats.org/officeDocument/2006/relationships/audio" Target="../media/audio34.wav"/><Relationship Id="rId10" Type="http://schemas.openxmlformats.org/officeDocument/2006/relationships/image" Target="../media/image40.png"/><Relationship Id="rId4" Type="http://schemas.openxmlformats.org/officeDocument/2006/relationships/notesSlide" Target="../notesSlides/notesSlide34.xml"/><Relationship Id="rId9" Type="http://schemas.openxmlformats.org/officeDocument/2006/relationships/audio" Target="../media/audio38.wav"/></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audio" Target="../media/audio41.wav"/><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audio40.wav"/><Relationship Id="rId11" Type="http://schemas.openxmlformats.org/officeDocument/2006/relationships/image" Target="../media/image64.png"/><Relationship Id="rId5" Type="http://schemas.openxmlformats.org/officeDocument/2006/relationships/audio" Target="../media/audio39.wav"/><Relationship Id="rId10" Type="http://schemas.openxmlformats.org/officeDocument/2006/relationships/image" Target="../media/image40.png"/><Relationship Id="rId4" Type="http://schemas.openxmlformats.org/officeDocument/2006/relationships/notesSlide" Target="../notesSlides/notesSlide35.xml"/><Relationship Id="rId9" Type="http://schemas.openxmlformats.org/officeDocument/2006/relationships/audio" Target="../media/audio42.wav"/></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gif"/></Relationships>
</file>

<file path=ppt/slides/_rels/slide38.xml.rels><?xml version="1.0" encoding="UTF-8" standalone="yes"?>
<Relationships xmlns="http://schemas.openxmlformats.org/package/2006/relationships"><Relationship Id="rId8" Type="http://schemas.openxmlformats.org/officeDocument/2006/relationships/hyperlink" Target="https://quizlet.com/_a1oazk?x=1jqt&amp;i=24nvzi" TargetMode="External"/><Relationship Id="rId3" Type="http://schemas.openxmlformats.org/officeDocument/2006/relationships/image" Target="../media/image11.png"/><Relationship Id="rId7" Type="http://schemas.openxmlformats.org/officeDocument/2006/relationships/hyperlink" Target="https://quizlet.com/_a1o1a3?x=1jqt&amp;i=24nvzi"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resources.ncelp.org/concern/resources/9g54xk41r?locale=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6.gif"/><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1.png"/><Relationship Id="rId7"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image" Target="../media/image22.jpeg"/><Relationship Id="rId10" Type="http://schemas.openxmlformats.org/officeDocument/2006/relationships/audio" Target="../media/audio13.wav"/><Relationship Id="rId4" Type="http://schemas.openxmlformats.org/officeDocument/2006/relationships/image" Target="../media/image21.png"/><Relationship Id="rId9" Type="http://schemas.openxmlformats.org/officeDocument/2006/relationships/audio" Target="../media/audio12.wav"/></Relationships>
</file>

<file path=ppt/slides/_rels/slide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tiff"/><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dirty="0">
                <a:solidFill>
                  <a:prstClr val="white"/>
                </a:solidFill>
              </a:rPr>
              <a:t>Text exploitation: Don </a:t>
            </a:r>
            <a:r>
              <a:rPr lang="en-GB" sz="4000" b="1" dirty="0" err="1">
                <a:solidFill>
                  <a:prstClr val="white"/>
                </a:solidFill>
              </a:rPr>
              <a:t>Quijote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lvl="0" algn="l">
              <a:lnSpc>
                <a:spcPct val="100000"/>
              </a:lnSpc>
              <a:spcBef>
                <a:spcPts val="0"/>
              </a:spcBef>
              <a:defRPr/>
            </a:pPr>
            <a:r>
              <a:rPr lang="en-GB" dirty="0" err="1">
                <a:solidFill>
                  <a:schemeClr val="bg1"/>
                </a:solidFill>
              </a:rPr>
              <a:t>Tenía</a:t>
            </a:r>
            <a:r>
              <a:rPr lang="en-GB" dirty="0">
                <a:solidFill>
                  <a:schemeClr val="bg1"/>
                </a:solidFill>
              </a:rPr>
              <a:t> vs </a:t>
            </a:r>
            <a:r>
              <a:rPr lang="en-GB" dirty="0" err="1">
                <a:solidFill>
                  <a:schemeClr val="bg1"/>
                </a:solidFill>
              </a:rPr>
              <a:t>había</a:t>
            </a:r>
            <a:endParaRPr lang="en-GB" dirty="0">
              <a:solidFill>
                <a:schemeClr val="bg1"/>
              </a:solidFill>
            </a:endParaRPr>
          </a:p>
          <a:p>
            <a:pPr lvl="0" algn="l">
              <a:lnSpc>
                <a:spcPct val="100000"/>
              </a:lnSpc>
              <a:spcBef>
                <a:spcPts val="0"/>
              </a:spcBef>
              <a:defRPr/>
            </a:pPr>
            <a:r>
              <a:rPr lang="en-GB" dirty="0">
                <a:solidFill>
                  <a:schemeClr val="bg1"/>
                </a:solidFill>
              </a:rPr>
              <a:t>Imperfect tense</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a:t>
            </a:r>
            <a:r>
              <a:rPr lang="en-GB" sz="2200" noProof="0" dirty="0">
                <a:solidFill>
                  <a:prstClr val="white"/>
                </a:solidFill>
                <a:latin typeface="Century Gothic" panose="020B0502020202020204" pitchFamily="34" charset="0"/>
              </a:rPr>
              <a:t>55</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09/05/22 </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8577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58926546"/>
              </p:ext>
            </p:extLst>
          </p:nvPr>
        </p:nvGraphicFramePr>
        <p:xfrm>
          <a:off x="296226" y="824413"/>
          <a:ext cx="6412363" cy="5375973"/>
        </p:xfrm>
        <a:graphic>
          <a:graphicData uri="http://schemas.openxmlformats.org/drawingml/2006/table">
            <a:tbl>
              <a:tblPr firstRow="1" bandRow="1">
                <a:tableStyleId>{8A107856-5554-42FB-B03E-39F5DBC370BA}</a:tableStyleId>
              </a:tblPr>
              <a:tblGrid>
                <a:gridCol w="783195">
                  <a:extLst>
                    <a:ext uri="{9D8B030D-6E8A-4147-A177-3AD203B41FA5}">
                      <a16:colId xmlns:a16="http://schemas.microsoft.com/office/drawing/2014/main" val="3826511760"/>
                    </a:ext>
                  </a:extLst>
                </a:gridCol>
                <a:gridCol w="2588256">
                  <a:extLst>
                    <a:ext uri="{9D8B030D-6E8A-4147-A177-3AD203B41FA5}">
                      <a16:colId xmlns:a16="http://schemas.microsoft.com/office/drawing/2014/main" val="2766133930"/>
                    </a:ext>
                  </a:extLst>
                </a:gridCol>
                <a:gridCol w="3040912">
                  <a:extLst>
                    <a:ext uri="{9D8B030D-6E8A-4147-A177-3AD203B41FA5}">
                      <a16:colId xmlns:a16="http://schemas.microsoft.com/office/drawing/2014/main" val="1055200239"/>
                    </a:ext>
                  </a:extLst>
                </a:gridCol>
              </a:tblGrid>
              <a:tr h="758285">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pPr algn="ctr"/>
                      <a:r>
                        <a:rPr lang="en-GB" sz="2000" b="1" dirty="0" err="1">
                          <a:solidFill>
                            <a:schemeClr val="accent5">
                              <a:lumMod val="50000"/>
                            </a:schemeClr>
                          </a:solidFill>
                          <a:latin typeface="Century Gothic" panose="020B0502020202020204" pitchFamily="34" charset="0"/>
                        </a:rPr>
                        <a:t>En</a:t>
                      </a:r>
                      <a:r>
                        <a:rPr lang="en-GB" sz="2000" b="1" baseline="0" dirty="0">
                          <a:solidFill>
                            <a:schemeClr val="accent5">
                              <a:lumMod val="50000"/>
                            </a:schemeClr>
                          </a:solidFill>
                          <a:latin typeface="Century Gothic" panose="020B0502020202020204" pitchFamily="34" charset="0"/>
                        </a:rPr>
                        <a:t> La Mancha…</a:t>
                      </a:r>
                      <a:endParaRPr lang="en-GB" sz="2000" b="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1" dirty="0">
                          <a:solidFill>
                            <a:schemeClr val="accent5">
                              <a:lumMod val="50000"/>
                            </a:schemeClr>
                          </a:solidFill>
                          <a:latin typeface="Century Gothic" panose="020B0502020202020204" pitchFamily="34" charset="0"/>
                        </a:rPr>
                        <a:t>La Mancha…</a:t>
                      </a:r>
                    </a:p>
                  </a:txBody>
                  <a:tcPr anchor="ctr">
                    <a:noFill/>
                  </a:tcPr>
                </a:tc>
                <a:extLst>
                  <a:ext uri="{0D108BD9-81ED-4DB2-BD59-A6C34878D82A}">
                    <a16:rowId xmlns:a16="http://schemas.microsoft.com/office/drawing/2014/main" val="1673340455"/>
                  </a:ext>
                </a:extLst>
              </a:tr>
              <a:tr h="758285">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345640607"/>
                  </a:ext>
                </a:extLst>
              </a:tr>
              <a:tr h="758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noFill/>
                  </a:tcPr>
                </a:tc>
                <a:extLst>
                  <a:ext uri="{0D108BD9-81ED-4DB2-BD59-A6C34878D82A}">
                    <a16:rowId xmlns:a16="http://schemas.microsoft.com/office/drawing/2014/main" val="4179238503"/>
                  </a:ext>
                </a:extLst>
              </a:tr>
              <a:tr h="826263">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70167395"/>
                  </a:ext>
                </a:extLst>
              </a:tr>
              <a:tr h="758285">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2107718701"/>
                  </a:ext>
                </a:extLst>
              </a:tr>
              <a:tr h="758285">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56631420"/>
                  </a:ext>
                </a:extLst>
              </a:tr>
              <a:tr h="758285">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tc>
                  <a:txBody>
                    <a:bodyPr/>
                    <a:lstStyle/>
                    <a:p>
                      <a:endParaRPr lang="en-GB" sz="2000" b="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2245996"/>
                  </a:ext>
                </a:extLst>
              </a:tr>
            </a:tbl>
          </a:graphicData>
        </a:graphic>
      </p:graphicFrame>
      <p:sp>
        <p:nvSpPr>
          <p:cNvPr id="5" name="Action Button: Custom 4">
            <a:hlinkClick r:id="" action="ppaction://noaction" highlightClick="1">
              <a:snd r:embed="rId3" name="1 teni%CC%81a edificios.wav"/>
            </a:hlinkClick>
          </p:cNvPr>
          <p:cNvSpPr/>
          <p:nvPr/>
        </p:nvSpPr>
        <p:spPr>
          <a:xfrm>
            <a:off x="420304" y="1656834"/>
            <a:ext cx="431837" cy="4513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 name="Action Button: Custom 5">
            <a:hlinkClick r:id="" action="ppaction://noaction" highlightClick="1">
              <a:snd r:embed="rId4" name="2 habi%CC%81a menos.wav"/>
            </a:hlinkClick>
          </p:cNvPr>
          <p:cNvSpPr/>
          <p:nvPr/>
        </p:nvSpPr>
        <p:spPr>
          <a:xfrm>
            <a:off x="442482" y="2456002"/>
            <a:ext cx="431837" cy="4513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7" name="Action Button: Custom 6">
            <a:hlinkClick r:id="" action="ppaction://noaction" highlightClick="1">
              <a:snd r:embed="rId5" name="3 habia una.wav"/>
            </a:hlinkClick>
          </p:cNvPr>
          <p:cNvSpPr/>
          <p:nvPr/>
        </p:nvSpPr>
        <p:spPr>
          <a:xfrm>
            <a:off x="443068" y="3276210"/>
            <a:ext cx="431837" cy="4513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8" name="Action Button: Custom 7">
            <a:hlinkClick r:id="" action="ppaction://noaction" highlightClick="1">
              <a:snd r:embed="rId6" name="4 tenia goviernos debiles.wav"/>
            </a:hlinkClick>
          </p:cNvPr>
          <p:cNvSpPr/>
          <p:nvPr/>
        </p:nvSpPr>
        <p:spPr>
          <a:xfrm>
            <a:off x="443068" y="4071832"/>
            <a:ext cx="431837" cy="4513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9" name="Action Button: Custom 8">
            <a:hlinkClick r:id="" action="ppaction://noaction" highlightClick="1">
              <a:snd r:embed="rId7" name="5 habia siempre.wav"/>
            </a:hlinkClick>
          </p:cNvPr>
          <p:cNvSpPr/>
          <p:nvPr/>
        </p:nvSpPr>
        <p:spPr>
          <a:xfrm>
            <a:off x="443068" y="4871000"/>
            <a:ext cx="431837" cy="4513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0" name="Action Button: Custom 9">
            <a:hlinkClick r:id="" action="ppaction://noaction" highlightClick="1">
              <a:snd r:embed="rId8" name="6 teni%CC%81a castillos.wav"/>
            </a:hlinkClick>
          </p:cNvPr>
          <p:cNvSpPr/>
          <p:nvPr/>
        </p:nvSpPr>
        <p:spPr>
          <a:xfrm>
            <a:off x="442482" y="5670168"/>
            <a:ext cx="432423" cy="4513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18" name="Picture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92437" y="1656835"/>
            <a:ext cx="522871" cy="544657"/>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19716" y="2456002"/>
            <a:ext cx="522871" cy="544657"/>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19715" y="3186277"/>
            <a:ext cx="522871" cy="544657"/>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19715" y="4806107"/>
            <a:ext cx="522871" cy="54465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86480" y="4018127"/>
            <a:ext cx="522871" cy="54465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92437" y="5488930"/>
            <a:ext cx="522871" cy="544657"/>
          </a:xfrm>
          <a:prstGeom prst="rect">
            <a:avLst/>
          </a:prstGeom>
        </p:spPr>
      </p:pic>
      <p:sp>
        <p:nvSpPr>
          <p:cNvPr id="31" name="TextBox 30"/>
          <p:cNvSpPr txBox="1"/>
          <p:nvPr/>
        </p:nvSpPr>
        <p:spPr>
          <a:xfrm>
            <a:off x="150125" y="96616"/>
            <a:ext cx="10369115" cy="707886"/>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Escucha</a:t>
            </a:r>
            <a:r>
              <a:rPr lang="en-GB" sz="2000" b="1" dirty="0">
                <a:solidFill>
                  <a:schemeClr val="accent5">
                    <a:lumMod val="50000"/>
                  </a:schemeClr>
                </a:solidFill>
                <a:latin typeface="Century Gothic" panose="020B0502020202020204" pitchFamily="34" charset="0"/>
              </a:rPr>
              <a:t> la </a:t>
            </a:r>
            <a:r>
              <a:rPr lang="en-GB" sz="2000" b="1" dirty="0" err="1">
                <a:solidFill>
                  <a:schemeClr val="accent5">
                    <a:lumMod val="50000"/>
                  </a:schemeClr>
                </a:solidFill>
                <a:latin typeface="Century Gothic" panose="020B0502020202020204" pitchFamily="34" charset="0"/>
              </a:rPr>
              <a:t>información</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sobre</a:t>
            </a:r>
            <a:r>
              <a:rPr lang="en-GB" sz="2000" b="1" dirty="0">
                <a:solidFill>
                  <a:schemeClr val="accent5">
                    <a:lumMod val="50000"/>
                  </a:schemeClr>
                </a:solidFill>
                <a:latin typeface="Century Gothic" panose="020B0502020202020204" pitchFamily="34" charset="0"/>
              </a:rPr>
              <a:t> la </a:t>
            </a:r>
            <a:r>
              <a:rPr lang="en-GB" sz="2000" b="1" dirty="0" err="1">
                <a:solidFill>
                  <a:schemeClr val="accent5">
                    <a:lumMod val="50000"/>
                  </a:schemeClr>
                </a:solidFill>
                <a:latin typeface="Century Gothic" panose="020B0502020202020204" pitchFamily="34" charset="0"/>
              </a:rPr>
              <a:t>región</a:t>
            </a:r>
            <a:r>
              <a:rPr lang="en-GB" sz="2000" b="1" dirty="0">
                <a:solidFill>
                  <a:schemeClr val="accent5">
                    <a:lumMod val="50000"/>
                  </a:schemeClr>
                </a:solidFill>
                <a:latin typeface="Century Gothic" panose="020B0502020202020204" pitchFamily="34" charset="0"/>
              </a:rPr>
              <a:t> de Castilla la Mancha. ¿</a:t>
            </a:r>
            <a:r>
              <a:rPr lang="en-GB" sz="2000" b="1" dirty="0" err="1">
                <a:solidFill>
                  <a:schemeClr val="accent5">
                    <a:lumMod val="50000"/>
                  </a:schemeClr>
                </a:solidFill>
                <a:latin typeface="Century Gothic" panose="020B0502020202020204" pitchFamily="34" charset="0"/>
              </a:rPr>
              <a:t>Cuál</a:t>
            </a:r>
            <a:r>
              <a:rPr lang="en-GB" sz="2000" b="1" dirty="0">
                <a:solidFill>
                  <a:schemeClr val="accent5">
                    <a:lumMod val="50000"/>
                  </a:schemeClr>
                </a:solidFill>
                <a:latin typeface="Century Gothic" panose="020B0502020202020204" pitchFamily="34" charset="0"/>
              </a:rPr>
              <a:t> es el principio </a:t>
            </a:r>
            <a:r>
              <a:rPr lang="en-GB" sz="2000" b="1" dirty="0" err="1">
                <a:solidFill>
                  <a:schemeClr val="accent5">
                    <a:lumMod val="50000"/>
                  </a:schemeClr>
                </a:solidFill>
                <a:latin typeface="Century Gothic" panose="020B0502020202020204" pitchFamily="34" charset="0"/>
              </a:rPr>
              <a:t>correcto</a:t>
            </a:r>
            <a:r>
              <a:rPr lang="en-GB" sz="2000" b="1" dirty="0">
                <a:solidFill>
                  <a:schemeClr val="accent5">
                    <a:lumMod val="50000"/>
                  </a:schemeClr>
                </a:solidFill>
                <a:latin typeface="Century Gothic" panose="020B0502020202020204" pitchFamily="34" charset="0"/>
              </a:rPr>
              <a:t> de la </a:t>
            </a:r>
            <a:r>
              <a:rPr lang="en-GB" sz="2000" b="1" dirty="0" err="1">
                <a:solidFill>
                  <a:schemeClr val="accent5">
                    <a:lumMod val="50000"/>
                  </a:schemeClr>
                </a:solidFill>
                <a:latin typeface="Century Gothic" panose="020B0502020202020204" pitchFamily="34" charset="0"/>
              </a:rPr>
              <a:t>frase</a:t>
            </a:r>
            <a:r>
              <a:rPr lang="en-GB" sz="2000" b="1" dirty="0">
                <a:solidFill>
                  <a:schemeClr val="accent5">
                    <a:lumMod val="50000"/>
                  </a:schemeClr>
                </a:solidFill>
                <a:latin typeface="Century Gothic" panose="020B0502020202020204" pitchFamily="34" charset="0"/>
              </a:rPr>
              <a:t>?</a:t>
            </a:r>
          </a:p>
        </p:txBody>
      </p:sp>
      <p:sp>
        <p:nvSpPr>
          <p:cNvPr id="46" name="Rounded Rectangle 45"/>
          <p:cNvSpPr/>
          <p:nvPr/>
        </p:nvSpPr>
        <p:spPr>
          <a:xfrm>
            <a:off x="10519240" y="173167"/>
            <a:ext cx="1376535" cy="379373"/>
          </a:xfrm>
          <a:prstGeom prst="roundRect">
            <a:avLst/>
          </a:prstGeom>
          <a:ln>
            <a:solidFill>
              <a:schemeClr val="accent5">
                <a:lumMod val="50000"/>
              </a:schemeClr>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
        <p:nvSpPr>
          <p:cNvPr id="30" name="TextBox 30">
            <a:extLst>
              <a:ext uri="{FF2B5EF4-FFF2-40B4-BE49-F238E27FC236}">
                <a16:creationId xmlns:a16="http://schemas.microsoft.com/office/drawing/2014/main" id="{8DAF4BC2-BF3E-B24E-A22F-0ED4F1CE033A}"/>
              </a:ext>
            </a:extLst>
          </p:cNvPr>
          <p:cNvSpPr txBox="1"/>
          <p:nvPr/>
        </p:nvSpPr>
        <p:spPr>
          <a:xfrm>
            <a:off x="4005599" y="404392"/>
            <a:ext cx="4901072"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a:t>
            </a:r>
            <a:r>
              <a:rPr lang="en-GB" sz="2000" b="1" dirty="0" err="1">
                <a:solidFill>
                  <a:schemeClr val="accent5">
                    <a:lumMod val="50000"/>
                  </a:schemeClr>
                </a:solidFill>
                <a:latin typeface="Century Gothic" panose="020B0502020202020204" pitchFamily="34" charset="0"/>
              </a:rPr>
              <a:t>Cuál</a:t>
            </a:r>
            <a:r>
              <a:rPr lang="en-GB" sz="2000" b="1" dirty="0">
                <a:solidFill>
                  <a:schemeClr val="accent5">
                    <a:lumMod val="50000"/>
                  </a:schemeClr>
                </a:solidFill>
                <a:latin typeface="Century Gothic" panose="020B0502020202020204" pitchFamily="34" charset="0"/>
              </a:rPr>
              <a:t> es la imagen para </a:t>
            </a:r>
            <a:r>
              <a:rPr lang="en-GB" sz="2000" b="1" dirty="0" err="1">
                <a:solidFill>
                  <a:schemeClr val="accent5">
                    <a:lumMod val="50000"/>
                  </a:schemeClr>
                </a:solidFill>
                <a:latin typeface="Century Gothic" panose="020B0502020202020204" pitchFamily="34" charset="0"/>
              </a:rPr>
              <a:t>cada</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frase</a:t>
            </a:r>
            <a:r>
              <a:rPr lang="en-GB" sz="2000" b="1" dirty="0">
                <a:solidFill>
                  <a:schemeClr val="accent5">
                    <a:lumMod val="50000"/>
                  </a:schemeClr>
                </a:solidFill>
                <a:latin typeface="Century Gothic" panose="020B0502020202020204" pitchFamily="34" charset="0"/>
              </a:rPr>
              <a:t>? </a:t>
            </a:r>
          </a:p>
        </p:txBody>
      </p:sp>
      <p:grpSp>
        <p:nvGrpSpPr>
          <p:cNvPr id="48" name="Grupo 47">
            <a:extLst>
              <a:ext uri="{FF2B5EF4-FFF2-40B4-BE49-F238E27FC236}">
                <a16:creationId xmlns:a16="http://schemas.microsoft.com/office/drawing/2014/main" id="{E7302D4F-E9EB-0A4D-B0C9-EA8E7BC9098F}"/>
              </a:ext>
            </a:extLst>
          </p:cNvPr>
          <p:cNvGrpSpPr/>
          <p:nvPr/>
        </p:nvGrpSpPr>
        <p:grpSpPr>
          <a:xfrm>
            <a:off x="10340859" y="4725830"/>
            <a:ext cx="1502334" cy="1330960"/>
            <a:chOff x="7226697" y="1354773"/>
            <a:chExt cx="1502334" cy="1330960"/>
          </a:xfrm>
        </p:grpSpPr>
        <p:pic>
          <p:nvPicPr>
            <p:cNvPr id="33" name="Imagen 32">
              <a:extLst>
                <a:ext uri="{FF2B5EF4-FFF2-40B4-BE49-F238E27FC236}">
                  <a16:creationId xmlns:a16="http://schemas.microsoft.com/office/drawing/2014/main" id="{6183E1E9-60D3-3641-8141-61C239127F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44269" y="1354773"/>
              <a:ext cx="1433975" cy="1330960"/>
            </a:xfrm>
            <a:prstGeom prst="rect">
              <a:avLst/>
            </a:prstGeom>
          </p:spPr>
        </p:pic>
        <p:cxnSp>
          <p:nvCxnSpPr>
            <p:cNvPr id="35" name="Conector recto de flecha 34">
              <a:extLst>
                <a:ext uri="{FF2B5EF4-FFF2-40B4-BE49-F238E27FC236}">
                  <a16:creationId xmlns:a16="http://schemas.microsoft.com/office/drawing/2014/main" id="{4CDF1F2A-1708-2F40-ADD5-1506A268CD0F}"/>
                </a:ext>
              </a:extLst>
            </p:cNvPr>
            <p:cNvCxnSpPr>
              <a:cxnSpLocks/>
            </p:cNvCxnSpPr>
            <p:nvPr/>
          </p:nvCxnSpPr>
          <p:spPr>
            <a:xfrm>
              <a:off x="8729031" y="1552511"/>
              <a:ext cx="0" cy="8543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B987F496-413C-E748-B6B0-FD6209925C07}"/>
                </a:ext>
              </a:extLst>
            </p:cNvPr>
            <p:cNvSpPr txBox="1"/>
            <p:nvPr/>
          </p:nvSpPr>
          <p:spPr>
            <a:xfrm>
              <a:off x="7226697" y="2129548"/>
              <a:ext cx="1502334" cy="400110"/>
            </a:xfrm>
            <a:prstGeom prst="rect">
              <a:avLst/>
            </a:prstGeom>
            <a:noFill/>
          </p:spPr>
          <p:txBody>
            <a:bodyPr wrap="none" rtlCol="0">
              <a:spAutoFit/>
            </a:bodyPr>
            <a:lstStyle/>
            <a:p>
              <a:pPr algn="l"/>
              <a:r>
                <a:rPr lang="es-GB" sz="2000" b="1" dirty="0">
                  <a:solidFill>
                    <a:schemeClr val="accent5">
                      <a:lumMod val="50000"/>
                    </a:schemeClr>
                  </a:solidFill>
                  <a:highlight>
                    <a:srgbClr val="A3D5FC"/>
                  </a:highlight>
                </a:rPr>
                <a:t>Population</a:t>
              </a:r>
            </a:p>
          </p:txBody>
        </p:sp>
      </p:grpSp>
      <p:pic>
        <p:nvPicPr>
          <p:cNvPr id="40" name="Imagen 39">
            <a:extLst>
              <a:ext uri="{FF2B5EF4-FFF2-40B4-BE49-F238E27FC236}">
                <a16:creationId xmlns:a16="http://schemas.microsoft.com/office/drawing/2014/main" id="{422EA594-9B86-4F45-9091-23B74D2CC46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97321" y="665663"/>
            <a:ext cx="1276789" cy="1702385"/>
          </a:xfrm>
          <a:prstGeom prst="rect">
            <a:avLst/>
          </a:prstGeom>
        </p:spPr>
      </p:pic>
      <p:grpSp>
        <p:nvGrpSpPr>
          <p:cNvPr id="50" name="Grupo 49">
            <a:extLst>
              <a:ext uri="{FF2B5EF4-FFF2-40B4-BE49-F238E27FC236}">
                <a16:creationId xmlns:a16="http://schemas.microsoft.com/office/drawing/2014/main" id="{EE9131E9-CB4A-ED48-A07B-458A1F5778C7}"/>
              </a:ext>
            </a:extLst>
          </p:cNvPr>
          <p:cNvGrpSpPr/>
          <p:nvPr/>
        </p:nvGrpSpPr>
        <p:grpSpPr>
          <a:xfrm>
            <a:off x="6879753" y="2262483"/>
            <a:ext cx="2860107" cy="2234416"/>
            <a:chOff x="9343219" y="2891039"/>
            <a:chExt cx="2540000" cy="1905000"/>
          </a:xfrm>
        </p:grpSpPr>
        <p:pic>
          <p:nvPicPr>
            <p:cNvPr id="41" name="Imagen 40">
              <a:extLst>
                <a:ext uri="{FF2B5EF4-FFF2-40B4-BE49-F238E27FC236}">
                  <a16:creationId xmlns:a16="http://schemas.microsoft.com/office/drawing/2014/main" id="{7DF0CD6B-E237-F943-981A-F21883E36C9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9343219" y="2891039"/>
              <a:ext cx="2540000" cy="1905000"/>
            </a:xfrm>
            <a:prstGeom prst="rect">
              <a:avLst/>
            </a:prstGeom>
          </p:spPr>
        </p:pic>
        <p:pic>
          <p:nvPicPr>
            <p:cNvPr id="42" name="Imagen 41">
              <a:extLst>
                <a:ext uri="{FF2B5EF4-FFF2-40B4-BE49-F238E27FC236}">
                  <a16:creationId xmlns:a16="http://schemas.microsoft.com/office/drawing/2014/main" id="{AED15056-60F3-8A40-B7B0-2757DFB0F9BA}"/>
                </a:ext>
              </a:extLst>
            </p:cNvPr>
            <p:cNvPicPr>
              <a:picLocks noChangeAspect="1"/>
            </p:cNvPicPr>
            <p:nvPr/>
          </p:nvPicPr>
          <p:blipFill>
            <a:blip r:embed="rId1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669285" y="3572302"/>
              <a:ext cx="1635516" cy="995531"/>
            </a:xfrm>
            <a:prstGeom prst="rect">
              <a:avLst/>
            </a:prstGeom>
          </p:spPr>
        </p:pic>
      </p:grpSp>
      <p:pic>
        <p:nvPicPr>
          <p:cNvPr id="44" name="Imagen 43">
            <a:extLst>
              <a:ext uri="{FF2B5EF4-FFF2-40B4-BE49-F238E27FC236}">
                <a16:creationId xmlns:a16="http://schemas.microsoft.com/office/drawing/2014/main" id="{D7BC6517-A914-9249-881F-C62A5F2B27B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28672" y="2524123"/>
            <a:ext cx="2014320" cy="1976551"/>
          </a:xfrm>
          <a:prstGeom prst="rect">
            <a:avLst/>
          </a:prstGeom>
        </p:spPr>
      </p:pic>
      <p:pic>
        <p:nvPicPr>
          <p:cNvPr id="1026" name="Picture 2">
            <a:extLst>
              <a:ext uri="{FF2B5EF4-FFF2-40B4-BE49-F238E27FC236}">
                <a16:creationId xmlns:a16="http://schemas.microsoft.com/office/drawing/2014/main" id="{1828D0B6-B344-2B43-9023-8DCBC0EB6FF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203445" y="4500674"/>
            <a:ext cx="2326598" cy="1744343"/>
          </a:xfrm>
          <a:prstGeom prst="rect">
            <a:avLst/>
          </a:prstGeom>
          <a:noFill/>
          <a:extLst>
            <a:ext uri="{909E8E84-426E-40DD-AFC4-6F175D3DCCD1}">
              <a14:hiddenFill xmlns:a14="http://schemas.microsoft.com/office/drawing/2010/main">
                <a:solidFill>
                  <a:srgbClr val="FFFFFF"/>
                </a:solidFill>
              </a14:hiddenFill>
            </a:ext>
          </a:extLst>
        </p:spPr>
      </p:pic>
      <p:pic>
        <p:nvPicPr>
          <p:cNvPr id="49" name="Imagen 48">
            <a:extLst>
              <a:ext uri="{FF2B5EF4-FFF2-40B4-BE49-F238E27FC236}">
                <a16:creationId xmlns:a16="http://schemas.microsoft.com/office/drawing/2014/main" id="{94DC63A8-B6C6-194C-96B0-E924992498BA}"/>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3419" b="97650" l="4258" r="97665">
                        <a14:foregroundMark x1="77473" y1="41880" x2="72527" y2="15171"/>
                        <a14:foregroundMark x1="72527" y1="15171" x2="72527" y2="10897"/>
                        <a14:foregroundMark x1="75962" y1="30128" x2="62363" y2="28846"/>
                        <a14:foregroundMark x1="73214" y1="8333" x2="73214" y2="3419"/>
                        <a14:foregroundMark x1="88599" y1="30769" x2="94093" y2="80983"/>
                        <a14:foregroundMark x1="94093" y1="80983" x2="94231" y2="81197"/>
                        <a14:foregroundMark x1="95604" y1="83547" x2="97665" y2="83547"/>
                        <a14:foregroundMark x1="78159" y1="94444" x2="65110" y2="91453"/>
                        <a14:foregroundMark x1="83516" y1="97863" x2="78984" y2="97436"/>
                        <a14:foregroundMark x1="10027" y1="76496" x2="5495" y2="76709"/>
                        <a14:foregroundMark x1="5357" y1="65171" x2="4258" y2="64530"/>
                      </a14:backgroundRemoval>
                    </a14:imgEffect>
                  </a14:imgLayer>
                </a14:imgProps>
              </a:ext>
              <a:ext uri="{28A0092B-C50C-407E-A947-70E740481C1C}">
                <a14:useLocalDpi xmlns:a14="http://schemas.microsoft.com/office/drawing/2010/main"/>
              </a:ext>
            </a:extLst>
          </a:blip>
          <a:stretch>
            <a:fillRect/>
          </a:stretch>
        </p:blipFill>
        <p:spPr>
          <a:xfrm>
            <a:off x="8148285" y="5273724"/>
            <a:ext cx="1516772" cy="975068"/>
          </a:xfrm>
          <a:prstGeom prst="rect">
            <a:avLst/>
          </a:prstGeom>
        </p:spPr>
      </p:pic>
      <p:pic>
        <p:nvPicPr>
          <p:cNvPr id="47" name="Picture 4" descr="brown concrete castle under blue sky during daytime">
            <a:extLst>
              <a:ext uri="{FF2B5EF4-FFF2-40B4-BE49-F238E27FC236}">
                <a16:creationId xmlns:a16="http://schemas.microsoft.com/office/drawing/2014/main" id="{DE202BC1-5FAD-C44C-ABF0-6559E6BC916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227608" y="895878"/>
            <a:ext cx="2149592" cy="1433725"/>
          </a:xfrm>
          <a:prstGeom prst="rect">
            <a:avLst/>
          </a:prstGeom>
          <a:noFill/>
          <a:extLst>
            <a:ext uri="{909E8E84-426E-40DD-AFC4-6F175D3DCCD1}">
              <a14:hiddenFill xmlns:a14="http://schemas.microsoft.com/office/drawing/2010/main">
                <a:solidFill>
                  <a:srgbClr val="FFFFFF"/>
                </a:solidFill>
              </a14:hiddenFill>
            </a:ext>
          </a:extLst>
        </p:spPr>
      </p:pic>
      <p:sp>
        <p:nvSpPr>
          <p:cNvPr id="51" name="Rectángulo 50">
            <a:extLst>
              <a:ext uri="{FF2B5EF4-FFF2-40B4-BE49-F238E27FC236}">
                <a16:creationId xmlns:a16="http://schemas.microsoft.com/office/drawing/2014/main" id="{10A3B683-B4B3-AB4D-ACA4-0885F69765B8}"/>
              </a:ext>
            </a:extLst>
          </p:cNvPr>
          <p:cNvSpPr/>
          <p:nvPr/>
        </p:nvSpPr>
        <p:spPr>
          <a:xfrm>
            <a:off x="6938972" y="1918605"/>
            <a:ext cx="362660" cy="4128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A</a:t>
            </a:r>
          </a:p>
        </p:txBody>
      </p:sp>
      <p:sp>
        <p:nvSpPr>
          <p:cNvPr id="54" name="Rectángulo 53">
            <a:extLst>
              <a:ext uri="{FF2B5EF4-FFF2-40B4-BE49-F238E27FC236}">
                <a16:creationId xmlns:a16="http://schemas.microsoft.com/office/drawing/2014/main" id="{CDB0FD0C-AA92-8C40-8D8A-3E503FE27875}"/>
              </a:ext>
            </a:extLst>
          </p:cNvPr>
          <p:cNvSpPr/>
          <p:nvPr/>
        </p:nvSpPr>
        <p:spPr>
          <a:xfrm>
            <a:off x="9978345" y="1920901"/>
            <a:ext cx="362660" cy="4128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B</a:t>
            </a:r>
          </a:p>
        </p:txBody>
      </p:sp>
      <p:sp>
        <p:nvSpPr>
          <p:cNvPr id="55" name="Rectángulo 54">
            <a:extLst>
              <a:ext uri="{FF2B5EF4-FFF2-40B4-BE49-F238E27FC236}">
                <a16:creationId xmlns:a16="http://schemas.microsoft.com/office/drawing/2014/main" id="{1BA2F104-A630-C44E-84E5-F1D1B234C87D}"/>
              </a:ext>
            </a:extLst>
          </p:cNvPr>
          <p:cNvSpPr/>
          <p:nvPr/>
        </p:nvSpPr>
        <p:spPr>
          <a:xfrm>
            <a:off x="6938972" y="3718135"/>
            <a:ext cx="362660" cy="4128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C</a:t>
            </a:r>
          </a:p>
        </p:txBody>
      </p:sp>
      <p:sp>
        <p:nvSpPr>
          <p:cNvPr id="56" name="Rectángulo 55">
            <a:extLst>
              <a:ext uri="{FF2B5EF4-FFF2-40B4-BE49-F238E27FC236}">
                <a16:creationId xmlns:a16="http://schemas.microsoft.com/office/drawing/2014/main" id="{A0CB2370-7C30-A34E-BBCC-D9661A18C8FD}"/>
              </a:ext>
            </a:extLst>
          </p:cNvPr>
          <p:cNvSpPr/>
          <p:nvPr/>
        </p:nvSpPr>
        <p:spPr>
          <a:xfrm>
            <a:off x="10002735" y="4084014"/>
            <a:ext cx="362660" cy="4128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D</a:t>
            </a:r>
          </a:p>
        </p:txBody>
      </p:sp>
      <p:sp>
        <p:nvSpPr>
          <p:cNvPr id="57" name="Rectángulo 56">
            <a:extLst>
              <a:ext uri="{FF2B5EF4-FFF2-40B4-BE49-F238E27FC236}">
                <a16:creationId xmlns:a16="http://schemas.microsoft.com/office/drawing/2014/main" id="{A0B97998-7C9F-C141-B928-0F3457EF9460}"/>
              </a:ext>
            </a:extLst>
          </p:cNvPr>
          <p:cNvSpPr/>
          <p:nvPr/>
        </p:nvSpPr>
        <p:spPr>
          <a:xfrm>
            <a:off x="6944001" y="5827144"/>
            <a:ext cx="362660" cy="4128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E</a:t>
            </a:r>
          </a:p>
        </p:txBody>
      </p:sp>
      <p:sp>
        <p:nvSpPr>
          <p:cNvPr id="58" name="Rectángulo 57">
            <a:extLst>
              <a:ext uri="{FF2B5EF4-FFF2-40B4-BE49-F238E27FC236}">
                <a16:creationId xmlns:a16="http://schemas.microsoft.com/office/drawing/2014/main" id="{1768B23D-8CF8-354A-87DE-70FA23083700}"/>
              </a:ext>
            </a:extLst>
          </p:cNvPr>
          <p:cNvSpPr/>
          <p:nvPr/>
        </p:nvSpPr>
        <p:spPr>
          <a:xfrm>
            <a:off x="9988042" y="5834242"/>
            <a:ext cx="362660" cy="4128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rPr>
              <a:t>F</a:t>
            </a:r>
          </a:p>
        </p:txBody>
      </p:sp>
      <p:sp>
        <p:nvSpPr>
          <p:cNvPr id="52" name="CuadroTexto 51">
            <a:extLst>
              <a:ext uri="{FF2B5EF4-FFF2-40B4-BE49-F238E27FC236}">
                <a16:creationId xmlns:a16="http://schemas.microsoft.com/office/drawing/2014/main" id="{04121897-F2AB-1B42-8E43-F5555A804E40}"/>
              </a:ext>
            </a:extLst>
          </p:cNvPr>
          <p:cNvSpPr txBox="1"/>
          <p:nvPr/>
        </p:nvSpPr>
        <p:spPr>
          <a:xfrm>
            <a:off x="10302120" y="5968894"/>
            <a:ext cx="1731564" cy="400110"/>
          </a:xfrm>
          <a:prstGeom prst="rect">
            <a:avLst/>
          </a:prstGeom>
          <a:noFill/>
        </p:spPr>
        <p:txBody>
          <a:bodyPr wrap="none" rtlCol="0">
            <a:spAutoFit/>
          </a:bodyPr>
          <a:lstStyle/>
          <a:p>
            <a:pPr algn="l"/>
            <a:r>
              <a:rPr lang="es-GB" sz="2000" i="1" dirty="0">
                <a:solidFill>
                  <a:schemeClr val="accent5">
                    <a:lumMod val="50000"/>
                  </a:schemeClr>
                </a:solidFill>
                <a:highlight>
                  <a:srgbClr val="DEE4EA"/>
                </a:highlight>
              </a:rPr>
              <a:t>17th century</a:t>
            </a:r>
          </a:p>
        </p:txBody>
      </p:sp>
      <p:sp>
        <p:nvSpPr>
          <p:cNvPr id="2" name="Rectángulo 1">
            <a:extLst>
              <a:ext uri="{FF2B5EF4-FFF2-40B4-BE49-F238E27FC236}">
                <a16:creationId xmlns:a16="http://schemas.microsoft.com/office/drawing/2014/main" id="{E05A51E9-00B6-4A44-B42D-E8A713C3208A}"/>
              </a:ext>
            </a:extLst>
          </p:cNvPr>
          <p:cNvSpPr/>
          <p:nvPr/>
        </p:nvSpPr>
        <p:spPr>
          <a:xfrm>
            <a:off x="6962134" y="5378198"/>
            <a:ext cx="357764" cy="4128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1</a:t>
            </a:r>
          </a:p>
        </p:txBody>
      </p:sp>
      <p:sp>
        <p:nvSpPr>
          <p:cNvPr id="45" name="Rectángulo 44">
            <a:extLst>
              <a:ext uri="{FF2B5EF4-FFF2-40B4-BE49-F238E27FC236}">
                <a16:creationId xmlns:a16="http://schemas.microsoft.com/office/drawing/2014/main" id="{D3AF842E-72AE-2747-9A34-655723D0DA9D}"/>
              </a:ext>
            </a:extLst>
          </p:cNvPr>
          <p:cNvSpPr/>
          <p:nvPr/>
        </p:nvSpPr>
        <p:spPr>
          <a:xfrm>
            <a:off x="10000666" y="5372845"/>
            <a:ext cx="357764" cy="4128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2</a:t>
            </a:r>
          </a:p>
        </p:txBody>
      </p:sp>
      <p:sp>
        <p:nvSpPr>
          <p:cNvPr id="53" name="Rectángulo 52">
            <a:extLst>
              <a:ext uri="{FF2B5EF4-FFF2-40B4-BE49-F238E27FC236}">
                <a16:creationId xmlns:a16="http://schemas.microsoft.com/office/drawing/2014/main" id="{53503C5A-FB4C-A544-8EB1-964A137CC78A}"/>
              </a:ext>
            </a:extLst>
          </p:cNvPr>
          <p:cNvSpPr/>
          <p:nvPr/>
        </p:nvSpPr>
        <p:spPr>
          <a:xfrm>
            <a:off x="9978345" y="1450391"/>
            <a:ext cx="357764" cy="4128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3</a:t>
            </a:r>
          </a:p>
        </p:txBody>
      </p:sp>
      <p:sp>
        <p:nvSpPr>
          <p:cNvPr id="59" name="Rectángulo 58">
            <a:extLst>
              <a:ext uri="{FF2B5EF4-FFF2-40B4-BE49-F238E27FC236}">
                <a16:creationId xmlns:a16="http://schemas.microsoft.com/office/drawing/2014/main" id="{992521B6-2BC2-F548-852D-9CA2C4884833}"/>
              </a:ext>
            </a:extLst>
          </p:cNvPr>
          <p:cNvSpPr/>
          <p:nvPr/>
        </p:nvSpPr>
        <p:spPr>
          <a:xfrm>
            <a:off x="6943868" y="3264201"/>
            <a:ext cx="357764" cy="4128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4</a:t>
            </a:r>
          </a:p>
        </p:txBody>
      </p:sp>
      <p:sp>
        <p:nvSpPr>
          <p:cNvPr id="60" name="Rectángulo 59">
            <a:extLst>
              <a:ext uri="{FF2B5EF4-FFF2-40B4-BE49-F238E27FC236}">
                <a16:creationId xmlns:a16="http://schemas.microsoft.com/office/drawing/2014/main" id="{D7C0DA5D-70BE-C64B-A235-7258E5E48FC9}"/>
              </a:ext>
            </a:extLst>
          </p:cNvPr>
          <p:cNvSpPr/>
          <p:nvPr/>
        </p:nvSpPr>
        <p:spPr>
          <a:xfrm>
            <a:off x="10007631" y="3637039"/>
            <a:ext cx="357764" cy="4128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5</a:t>
            </a:r>
          </a:p>
        </p:txBody>
      </p:sp>
      <p:sp>
        <p:nvSpPr>
          <p:cNvPr id="61" name="Rectángulo 60">
            <a:extLst>
              <a:ext uri="{FF2B5EF4-FFF2-40B4-BE49-F238E27FC236}">
                <a16:creationId xmlns:a16="http://schemas.microsoft.com/office/drawing/2014/main" id="{4CC6965D-5B81-B54E-B2BF-B6FBBE03B5D3}"/>
              </a:ext>
            </a:extLst>
          </p:cNvPr>
          <p:cNvSpPr/>
          <p:nvPr/>
        </p:nvSpPr>
        <p:spPr>
          <a:xfrm>
            <a:off x="6943868" y="1450391"/>
            <a:ext cx="357764" cy="4128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t>6</a:t>
            </a:r>
          </a:p>
        </p:txBody>
      </p:sp>
    </p:spTree>
    <p:extLst>
      <p:ext uri="{BB962C8B-B14F-4D97-AF65-F5344CB8AC3E}">
        <p14:creationId xmlns:p14="http://schemas.microsoft.com/office/powerpoint/2010/main" val="78178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1" grpId="0" animBg="1"/>
      <p:bldP spid="54" grpId="0" animBg="1"/>
      <p:bldP spid="55" grpId="0" animBg="1"/>
      <p:bldP spid="56" grpId="0" animBg="1"/>
      <p:bldP spid="57" grpId="0" animBg="1"/>
      <p:bldP spid="58" grpId="0" animBg="1"/>
      <p:bldP spid="52" grpId="0"/>
      <p:bldP spid="2" grpId="0" animBg="1"/>
      <p:bldP spid="45" grpId="0" animBg="1"/>
      <p:bldP spid="53" grpId="0" animBg="1"/>
      <p:bldP spid="59" grpId="0" animBg="1"/>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2400" b="1" dirty="0">
                <a:solidFill>
                  <a:schemeClr val="bg1"/>
                </a:solidFill>
              </a:rPr>
              <a:t>Talking about what someone used to do</a:t>
            </a:r>
            <a:br>
              <a:rPr lang="en-GB" sz="2400" b="1" dirty="0">
                <a:solidFill>
                  <a:schemeClr val="bg1"/>
                </a:solidFill>
              </a:rPr>
            </a:br>
            <a:r>
              <a:rPr lang="en-GB" sz="2400" dirty="0">
                <a:solidFill>
                  <a:schemeClr val="bg1"/>
                </a:solidFill>
              </a:rPr>
              <a:t>Using the imperfect tense</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0" name="TextBox 19"/>
          <p:cNvSpPr txBox="1"/>
          <p:nvPr/>
        </p:nvSpPr>
        <p:spPr>
          <a:xfrm>
            <a:off x="407962" y="1175195"/>
            <a:ext cx="1125415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to talk about </a:t>
            </a:r>
            <a:r>
              <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something that used to happen </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past, we use a tense called the ‘___________’.</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407961" y="3381533"/>
            <a:ext cx="524256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err="1">
                <a:solidFill>
                  <a:srgbClr val="E56700"/>
                </a:solidFill>
                <a:latin typeface="Century Gothic" panose="020F0302020204030204"/>
              </a:rPr>
              <a:t>Imaginaba</a:t>
            </a:r>
            <a:r>
              <a:rPr lang="en-GB" sz="2600" b="1" dirty="0">
                <a:solidFill>
                  <a:srgbClr val="4472C4">
                    <a:lumMod val="50000"/>
                  </a:srgbClr>
                </a:solidFill>
                <a:latin typeface="Century Gothic" panose="020F0302020204030204"/>
              </a:rPr>
              <a:t> </a:t>
            </a:r>
            <a:r>
              <a:rPr lang="en-GB" sz="2600" dirty="0" err="1">
                <a:solidFill>
                  <a:srgbClr val="4472C4">
                    <a:lumMod val="50000"/>
                  </a:srgbClr>
                </a:solidFill>
                <a:latin typeface="Century Gothic" panose="020F0302020204030204"/>
              </a:rPr>
              <a:t>aventuras</a:t>
            </a:r>
            <a:r>
              <a:rPr lang="en-GB" sz="2600" dirty="0">
                <a:solidFill>
                  <a:srgbClr val="4472C4">
                    <a:lumMod val="50000"/>
                  </a:srgbClr>
                </a:solidFill>
                <a:latin typeface="Century Gothic" panose="020F0302020204030204"/>
              </a:rPr>
              <a:t> </a:t>
            </a:r>
            <a:r>
              <a:rPr lang="en-GB" sz="2600" dirty="0" err="1">
                <a:solidFill>
                  <a:srgbClr val="4472C4">
                    <a:lumMod val="50000"/>
                  </a:srgbClr>
                </a:solidFill>
                <a:latin typeface="Century Gothic" panose="020F0302020204030204"/>
              </a:rPr>
              <a:t>peligrosas</a:t>
            </a:r>
            <a:r>
              <a:rPr lang="en-GB" sz="2600" dirty="0">
                <a:solidFill>
                  <a:srgbClr val="4472C4">
                    <a:lumMod val="50000"/>
                  </a:srgbClr>
                </a:solidFill>
                <a:latin typeface="Century Gothic" panose="020F0302020204030204"/>
              </a:rPr>
              <a:t>.</a:t>
            </a:r>
            <a:endParaRPr kumimoji="0" lang="en-GB" sz="260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6" name="TextBox 25"/>
          <p:cNvSpPr txBox="1"/>
          <p:nvPr/>
        </p:nvSpPr>
        <p:spPr>
          <a:xfrm>
            <a:off x="5650522" y="3411160"/>
            <a:ext cx="627762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i="1" dirty="0">
                <a:solidFill>
                  <a:srgbClr val="4472C4">
                    <a:lumMod val="50000"/>
                  </a:srgbClr>
                </a:solidFill>
                <a:latin typeface="Century Gothic" panose="020F0302020204030204"/>
              </a:rPr>
              <a:t>S/he used to imagine dangerous adventures.</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7" name="TextBox 26"/>
          <p:cNvSpPr txBox="1"/>
          <p:nvPr/>
        </p:nvSpPr>
        <p:spPr>
          <a:xfrm>
            <a:off x="407962" y="2278364"/>
            <a:ext cx="11254155"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With –</a:t>
            </a:r>
            <a:r>
              <a:rPr lang="en-GB" sz="2600" dirty="0">
                <a:solidFill>
                  <a:srgbClr val="4472C4">
                    <a:lumMod val="50000"/>
                  </a:srgbClr>
                </a:solidFill>
                <a:latin typeface="Century Gothic" panose="020F0302020204030204"/>
              </a:rPr>
              <a:t>a</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r verbs, </a:t>
            </a:r>
            <a:r>
              <a:rPr lang="en-GB" sz="2600" dirty="0">
                <a:solidFill>
                  <a:srgbClr val="4472C4">
                    <a:lumMod val="50000"/>
                  </a:srgbClr>
                </a:solidFill>
              </a:rPr>
              <a:t>to talk about ‘she’ or ‘he’ in this tense add </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rPr>
              <a:t>_______</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 to the stem of the verb.</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4">
            <a:extLst>
              <a:ext uri="{FF2B5EF4-FFF2-40B4-BE49-F238E27FC236}">
                <a16:creationId xmlns:a16="http://schemas.microsoft.com/office/drawing/2014/main" id="{D9811AC5-F3B3-2641-95FF-F8046FB6C182}"/>
              </a:ext>
            </a:extLst>
          </p:cNvPr>
          <p:cNvSpPr txBox="1"/>
          <p:nvPr/>
        </p:nvSpPr>
        <p:spPr>
          <a:xfrm>
            <a:off x="407961" y="5587872"/>
            <a:ext cx="524256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E56700"/>
                </a:solidFill>
                <a:effectLst/>
                <a:uLnTx/>
                <a:uFillTx/>
                <a:latin typeface="Century Gothic" panose="020F0302020204030204"/>
                <a:ea typeface="+mn-ea"/>
                <a:cs typeface="+mn-cs"/>
              </a:rPr>
              <a:t>Leía</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muchos</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libros</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5">
            <a:extLst>
              <a:ext uri="{FF2B5EF4-FFF2-40B4-BE49-F238E27FC236}">
                <a16:creationId xmlns:a16="http://schemas.microsoft.com/office/drawing/2014/main" id="{3750E9C5-475C-6C44-A1B6-10274FED3A79}"/>
              </a:ext>
            </a:extLst>
          </p:cNvPr>
          <p:cNvSpPr txBox="1"/>
          <p:nvPr/>
        </p:nvSpPr>
        <p:spPr>
          <a:xfrm>
            <a:off x="5596492" y="5587871"/>
            <a:ext cx="61875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i="1" dirty="0">
                <a:solidFill>
                  <a:srgbClr val="4472C4">
                    <a:lumMod val="50000"/>
                  </a:srgbClr>
                </a:solidFill>
                <a:latin typeface="Century Gothic" panose="020F0302020204030204"/>
              </a:rPr>
              <a:t>S/he used to read many books.</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8" name="TextBox 19">
            <a:extLst>
              <a:ext uri="{FF2B5EF4-FFF2-40B4-BE49-F238E27FC236}">
                <a16:creationId xmlns:a16="http://schemas.microsoft.com/office/drawing/2014/main" id="{0A92272A-08A6-8F48-B990-6CD7CB0F1739}"/>
              </a:ext>
            </a:extLst>
          </p:cNvPr>
          <p:cNvSpPr txBox="1"/>
          <p:nvPr/>
        </p:nvSpPr>
        <p:spPr>
          <a:xfrm>
            <a:off x="5733381" y="1553439"/>
            <a:ext cx="183154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56700"/>
                </a:solidFill>
                <a:effectLst/>
                <a:uLnTx/>
                <a:uFillTx/>
                <a:latin typeface="Century Gothic" panose="020F0302020204030204"/>
                <a:ea typeface="+mn-ea"/>
                <a:cs typeface="+mn-cs"/>
              </a:rPr>
              <a:t>imperfect</a:t>
            </a:r>
            <a:endParaRPr kumimoji="0" lang="en-GB" sz="2600" b="1" i="1" u="none" strike="noStrike" kern="1200" cap="none" spc="0" normalizeH="0" baseline="0" noProof="0" dirty="0">
              <a:ln>
                <a:noFill/>
              </a:ln>
              <a:solidFill>
                <a:srgbClr val="E56700"/>
              </a:solidFill>
              <a:effectLst/>
              <a:uLnTx/>
              <a:uFillTx/>
              <a:latin typeface="Century Gothic" panose="020F0302020204030204"/>
              <a:ea typeface="+mn-ea"/>
              <a:cs typeface="+mn-cs"/>
            </a:endParaRPr>
          </a:p>
        </p:txBody>
      </p:sp>
      <p:sp>
        <p:nvSpPr>
          <p:cNvPr id="29" name="TextBox 19">
            <a:extLst>
              <a:ext uri="{FF2B5EF4-FFF2-40B4-BE49-F238E27FC236}">
                <a16:creationId xmlns:a16="http://schemas.microsoft.com/office/drawing/2014/main" id="{B5C08EA4-3424-0D4A-A57F-A832F9893300}"/>
              </a:ext>
            </a:extLst>
          </p:cNvPr>
          <p:cNvSpPr txBox="1"/>
          <p:nvPr/>
        </p:nvSpPr>
        <p:spPr>
          <a:xfrm>
            <a:off x="9941779" y="2248736"/>
            <a:ext cx="111022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56700"/>
                </a:solidFill>
                <a:effectLst/>
                <a:uLnTx/>
                <a:uFillTx/>
                <a:latin typeface="Century Gothic" panose="020F0302020204030204"/>
              </a:rPr>
              <a:t>-</a:t>
            </a:r>
            <a:r>
              <a:rPr lang="en-GB" sz="2600" b="1" dirty="0">
                <a:solidFill>
                  <a:srgbClr val="E56700"/>
                </a:solidFill>
                <a:latin typeface="Century Gothic" panose="020F0302020204030204"/>
              </a:rPr>
              <a:t>aba</a:t>
            </a:r>
            <a:endParaRPr kumimoji="0" lang="en-GB" sz="2600" b="1" i="1" u="none" strike="noStrike" kern="1200" cap="none" spc="0" normalizeH="0" baseline="0" noProof="0" dirty="0">
              <a:ln>
                <a:noFill/>
              </a:ln>
              <a:solidFill>
                <a:srgbClr val="E56700"/>
              </a:solidFill>
              <a:effectLst/>
              <a:uLnTx/>
              <a:uFillTx/>
              <a:latin typeface="Century Gothic" panose="020F0302020204030204"/>
            </a:endParaRPr>
          </a:p>
        </p:txBody>
      </p:sp>
      <p:sp>
        <p:nvSpPr>
          <p:cNvPr id="18" name="TextBox 26">
            <a:extLst>
              <a:ext uri="{FF2B5EF4-FFF2-40B4-BE49-F238E27FC236}">
                <a16:creationId xmlns:a16="http://schemas.microsoft.com/office/drawing/2014/main" id="{A54AC067-E54D-D945-BE1D-28DBB63DA257}"/>
              </a:ext>
            </a:extLst>
          </p:cNvPr>
          <p:cNvSpPr txBox="1"/>
          <p:nvPr/>
        </p:nvSpPr>
        <p:spPr>
          <a:xfrm>
            <a:off x="407961" y="4484702"/>
            <a:ext cx="11254155"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With –er and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rPr>
              <a:t>ir</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 verbs, </a:t>
            </a:r>
            <a:r>
              <a:rPr lang="en-GB" sz="2600" dirty="0">
                <a:solidFill>
                  <a:srgbClr val="4472C4">
                    <a:lumMod val="50000"/>
                  </a:srgbClr>
                </a:solidFill>
              </a:rPr>
              <a:t>to talk about ‘she’ or ‘he’ in this tense add </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rPr>
              <a:t>_______</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 to the stem of the verb.</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0" name="TextBox 19">
            <a:extLst>
              <a:ext uri="{FF2B5EF4-FFF2-40B4-BE49-F238E27FC236}">
                <a16:creationId xmlns:a16="http://schemas.microsoft.com/office/drawing/2014/main" id="{6E5ECDB6-F9B0-B94C-AD58-542DFD6D9A93}"/>
              </a:ext>
            </a:extLst>
          </p:cNvPr>
          <p:cNvSpPr txBox="1"/>
          <p:nvPr/>
        </p:nvSpPr>
        <p:spPr>
          <a:xfrm>
            <a:off x="788019" y="4849207"/>
            <a:ext cx="111022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56700"/>
                </a:solidFill>
                <a:effectLst/>
                <a:uLnTx/>
                <a:uFillTx/>
                <a:latin typeface="Century Gothic" panose="020F0302020204030204"/>
              </a:rPr>
              <a:t>-</a:t>
            </a:r>
            <a:r>
              <a:rPr lang="en-GB" sz="2600" b="1" noProof="0" dirty="0" err="1">
                <a:solidFill>
                  <a:srgbClr val="E56700"/>
                </a:solidFill>
                <a:latin typeface="Century Gothic" panose="020F0302020204030204"/>
              </a:rPr>
              <a:t>ía</a:t>
            </a:r>
            <a:endParaRPr kumimoji="0" lang="en-GB" sz="2600" b="1" i="1" u="none" strike="noStrike" kern="1200" cap="none" spc="0" normalizeH="0" baseline="0" noProof="0" dirty="0">
              <a:ln>
                <a:noFill/>
              </a:ln>
              <a:solidFill>
                <a:srgbClr val="E56700"/>
              </a:solidFill>
              <a:effectLst/>
              <a:uLnTx/>
              <a:uFillTx/>
              <a:latin typeface="Century Gothic" panose="020F0302020204030204"/>
            </a:endParaRPr>
          </a:p>
        </p:txBody>
      </p:sp>
    </p:spTree>
    <p:extLst>
      <p:ext uri="{BB962C8B-B14F-4D97-AF65-F5344CB8AC3E}">
        <p14:creationId xmlns:p14="http://schemas.microsoft.com/office/powerpoint/2010/main" val="102250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23" grpId="0"/>
      <p:bldP spid="24" grpId="0"/>
      <p:bldP spid="28" grpId="0"/>
      <p:bldP spid="29" grpId="0"/>
      <p:bldP spid="1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D8B8A7E9-61B4-1247-8801-D429A02D0895}"/>
              </a:ext>
            </a:extLst>
          </p:cNvPr>
          <p:cNvPicPr>
            <a:picLocks noChangeAspect="1"/>
          </p:cNvPicPr>
          <p:nvPr/>
        </p:nvPicPr>
        <p:blipFill>
          <a:blip r:embed="rId5"/>
          <a:stretch>
            <a:fillRect/>
          </a:stretch>
        </p:blipFill>
        <p:spPr>
          <a:xfrm>
            <a:off x="9604390" y="4408367"/>
            <a:ext cx="2173424" cy="1667479"/>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2428FD4F-FEC8-2C48-AB2E-46F0C5458267}"/>
              </a:ext>
            </a:extLst>
          </p:cNvPr>
          <p:cNvSpPr>
            <a:spLocks noGrp="1"/>
          </p:cNvSpPr>
          <p:nvPr>
            <p:ph type="title"/>
          </p:nvPr>
        </p:nvSpPr>
        <p:spPr>
          <a:xfrm>
            <a:off x="296224" y="173167"/>
            <a:ext cx="8985913" cy="845028"/>
          </a:xfrm>
        </p:spPr>
        <p:txBody>
          <a:bodyPr>
            <a:normAutofit/>
          </a:bodyPr>
          <a:lstStyle/>
          <a:p>
            <a:r>
              <a:rPr lang="es-GB" sz="2400" b="1" dirty="0"/>
              <a:t>Vamos a leer el principio de la historia de Don Quijote. ¿Cuál es el mejor verbo para cada espacio en blanco? </a:t>
            </a:r>
          </a:p>
        </p:txBody>
      </p:sp>
      <p:sp>
        <p:nvSpPr>
          <p:cNvPr id="4" name="CuadroTexto 3">
            <a:extLst>
              <a:ext uri="{FF2B5EF4-FFF2-40B4-BE49-F238E27FC236}">
                <a16:creationId xmlns:a16="http://schemas.microsoft.com/office/drawing/2014/main" id="{1AA003ED-1761-634A-AF87-EDC11DBBAB78}"/>
              </a:ext>
            </a:extLst>
          </p:cNvPr>
          <p:cNvSpPr txBox="1"/>
          <p:nvPr/>
        </p:nvSpPr>
        <p:spPr>
          <a:xfrm>
            <a:off x="243413" y="1111364"/>
            <a:ext cx="8629375" cy="4893647"/>
          </a:xfrm>
          <a:prstGeom prst="rect">
            <a:avLst/>
          </a:prstGeom>
          <a:noFill/>
        </p:spPr>
        <p:txBody>
          <a:bodyPr wrap="square" rtlCol="0">
            <a:spAutoFit/>
          </a:bodyPr>
          <a:lstStyle/>
          <a:p>
            <a:pPr algn="just"/>
            <a:r>
              <a:rPr lang="es-ES" sz="2600" dirty="0">
                <a:solidFill>
                  <a:schemeClr val="accent5">
                    <a:lumMod val="50000"/>
                  </a:schemeClr>
                </a:solidFill>
              </a:rPr>
              <a:t>En un lugar de La Mancha, no me acuerdo del nombre, había un señor que </a:t>
            </a:r>
            <a:r>
              <a:rPr lang="es-ES" sz="2600" b="1" dirty="0">
                <a:solidFill>
                  <a:schemeClr val="accent5">
                    <a:lumMod val="50000"/>
                  </a:schemeClr>
                </a:solidFill>
              </a:rPr>
              <a:t>__________</a:t>
            </a:r>
            <a:r>
              <a:rPr lang="es-ES" sz="2600" dirty="0">
                <a:solidFill>
                  <a:schemeClr val="accent5">
                    <a:lumMod val="50000"/>
                  </a:schemeClr>
                </a:solidFill>
              </a:rPr>
              <a:t> una vida simple. </a:t>
            </a:r>
            <a:r>
              <a:rPr lang="es-ES" sz="2600" b="1" dirty="0">
                <a:solidFill>
                  <a:schemeClr val="accent5">
                    <a:lumMod val="50000"/>
                  </a:schemeClr>
                </a:solidFill>
              </a:rPr>
              <a:t>__________</a:t>
            </a:r>
            <a:r>
              <a:rPr lang="es-ES" sz="2600" dirty="0">
                <a:solidFill>
                  <a:schemeClr val="accent5">
                    <a:lumMod val="50000"/>
                  </a:schemeClr>
                </a:solidFill>
              </a:rPr>
              <a:t> comida barata y no tenía mucho dinero, pero tenía varios objetos de valor*. </a:t>
            </a:r>
          </a:p>
          <a:p>
            <a:pPr algn="just"/>
            <a:endParaRPr lang="es-ES" sz="2600" dirty="0">
              <a:solidFill>
                <a:schemeClr val="accent5">
                  <a:lumMod val="50000"/>
                </a:schemeClr>
              </a:solidFill>
            </a:endParaRPr>
          </a:p>
          <a:p>
            <a:pPr algn="just"/>
            <a:r>
              <a:rPr lang="es-ES" sz="2600" b="1" dirty="0">
                <a:solidFill>
                  <a:schemeClr val="accent5">
                    <a:lumMod val="50000"/>
                  </a:schemeClr>
                </a:solidFill>
              </a:rPr>
              <a:t>__________</a:t>
            </a:r>
            <a:r>
              <a:rPr lang="es-ES" sz="2600" dirty="0">
                <a:solidFill>
                  <a:schemeClr val="accent5">
                    <a:lumMod val="50000"/>
                  </a:schemeClr>
                </a:solidFill>
              </a:rPr>
              <a:t> su casa con una mujer que le </a:t>
            </a:r>
            <a:r>
              <a:rPr lang="es-ES" sz="2600" b="1" dirty="0">
                <a:solidFill>
                  <a:schemeClr val="accent5">
                    <a:lumMod val="50000"/>
                  </a:schemeClr>
                </a:solidFill>
              </a:rPr>
              <a:t>__________,</a:t>
            </a:r>
            <a:r>
              <a:rPr lang="es-ES" sz="2600" dirty="0">
                <a:solidFill>
                  <a:schemeClr val="accent5">
                    <a:lumMod val="50000"/>
                  </a:schemeClr>
                </a:solidFill>
              </a:rPr>
              <a:t> una sobrina*, y un hombre que le </a:t>
            </a:r>
            <a:r>
              <a:rPr lang="es-ES" sz="2600" b="1" dirty="0">
                <a:solidFill>
                  <a:schemeClr val="accent5">
                    <a:lumMod val="50000"/>
                  </a:schemeClr>
                </a:solidFill>
              </a:rPr>
              <a:t>__________</a:t>
            </a:r>
            <a:r>
              <a:rPr lang="es-ES" sz="2600" dirty="0">
                <a:solidFill>
                  <a:schemeClr val="accent5">
                    <a:lumMod val="50000"/>
                  </a:schemeClr>
                </a:solidFill>
              </a:rPr>
              <a:t> su caballo y su jardín. Tenía aproximadamente cincuenta años, era fuerte y delgado, se </a:t>
            </a:r>
            <a:r>
              <a:rPr lang="es-ES" sz="2600" b="1" dirty="0">
                <a:solidFill>
                  <a:schemeClr val="accent5">
                    <a:lumMod val="50000"/>
                  </a:schemeClr>
                </a:solidFill>
              </a:rPr>
              <a:t>__________</a:t>
            </a:r>
            <a:r>
              <a:rPr lang="es-ES" sz="2600" dirty="0">
                <a:solidFill>
                  <a:schemeClr val="accent5">
                    <a:lumMod val="50000"/>
                  </a:schemeClr>
                </a:solidFill>
              </a:rPr>
              <a:t> siempre temprano y le </a:t>
            </a:r>
            <a:r>
              <a:rPr lang="es-ES" sz="2600" b="1" dirty="0">
                <a:solidFill>
                  <a:schemeClr val="accent5">
                    <a:lumMod val="50000"/>
                  </a:schemeClr>
                </a:solidFill>
              </a:rPr>
              <a:t>__________</a:t>
            </a:r>
            <a:r>
              <a:rPr lang="es-ES" sz="2600" dirty="0">
                <a:solidFill>
                  <a:schemeClr val="accent5">
                    <a:lumMod val="50000"/>
                  </a:schemeClr>
                </a:solidFill>
              </a:rPr>
              <a:t> la caza*. Su nombre real no está claro, pero muy posiblemente era </a:t>
            </a:r>
            <a:r>
              <a:rPr lang="es-ES" sz="2600" dirty="0" err="1">
                <a:solidFill>
                  <a:schemeClr val="accent5">
                    <a:lumMod val="50000"/>
                  </a:schemeClr>
                </a:solidFill>
              </a:rPr>
              <a:t>Quijana</a:t>
            </a:r>
            <a:r>
              <a:rPr lang="es-ES" sz="2600" dirty="0">
                <a:solidFill>
                  <a:schemeClr val="accent5">
                    <a:lumMod val="50000"/>
                  </a:schemeClr>
                </a:solidFill>
              </a:rPr>
              <a:t>.</a:t>
            </a:r>
            <a:endParaRPr lang="es-GB" sz="2600" dirty="0">
              <a:solidFill>
                <a:schemeClr val="accent5">
                  <a:lumMod val="50000"/>
                </a:schemeClr>
              </a:solidFill>
            </a:endParaRPr>
          </a:p>
        </p:txBody>
      </p:sp>
      <p:sp>
        <p:nvSpPr>
          <p:cNvPr id="6" name="Rounded Rectangle 45">
            <a:extLst>
              <a:ext uri="{FF2B5EF4-FFF2-40B4-BE49-F238E27FC236}">
                <a16:creationId xmlns:a16="http://schemas.microsoft.com/office/drawing/2014/main" id="{1C987C3B-F895-664D-9668-6703F164BF0D}"/>
              </a:ext>
            </a:extLst>
          </p:cNvPr>
          <p:cNvSpPr/>
          <p:nvPr/>
        </p:nvSpPr>
        <p:spPr>
          <a:xfrm>
            <a:off x="9744502" y="173167"/>
            <a:ext cx="2151274" cy="379373"/>
          </a:xfrm>
          <a:prstGeom prst="roundRect">
            <a:avLst/>
          </a:prstGeom>
          <a:ln>
            <a:solidFill>
              <a:schemeClr val="accent5">
                <a:lumMod val="50000"/>
              </a:schemeClr>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 / </a:t>
            </a: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
        <p:nvSpPr>
          <p:cNvPr id="3" name="CuadroTexto 2">
            <a:extLst>
              <a:ext uri="{FF2B5EF4-FFF2-40B4-BE49-F238E27FC236}">
                <a16:creationId xmlns:a16="http://schemas.microsoft.com/office/drawing/2014/main" id="{AB1BAC5F-9A41-D447-8911-A7E4252A8E50}"/>
              </a:ext>
            </a:extLst>
          </p:cNvPr>
          <p:cNvSpPr txBox="1"/>
          <p:nvPr/>
        </p:nvSpPr>
        <p:spPr>
          <a:xfrm>
            <a:off x="2887759" y="5881331"/>
            <a:ext cx="6303329" cy="400110"/>
          </a:xfrm>
          <a:prstGeom prst="rect">
            <a:avLst/>
          </a:prstGeom>
          <a:noFill/>
        </p:spPr>
        <p:txBody>
          <a:bodyPr wrap="none" rtlCol="0">
            <a:spAutoFit/>
          </a:bodyPr>
          <a:lstStyle/>
          <a:p>
            <a:pPr algn="l"/>
            <a:r>
              <a:rPr lang="es-GB" sz="2000" dirty="0">
                <a:solidFill>
                  <a:schemeClr val="accent5">
                    <a:lumMod val="50000"/>
                  </a:schemeClr>
                </a:solidFill>
              </a:rPr>
              <a:t>*valor = value   *sobrina = niece   *caza = hunting</a:t>
            </a:r>
          </a:p>
        </p:txBody>
      </p:sp>
      <p:sp>
        <p:nvSpPr>
          <p:cNvPr id="7" name="Rectángulo 6">
            <a:extLst>
              <a:ext uri="{FF2B5EF4-FFF2-40B4-BE49-F238E27FC236}">
                <a16:creationId xmlns:a16="http://schemas.microsoft.com/office/drawing/2014/main" id="{EBCEB8A4-B5C3-1B4B-B0C5-773BCAB3B3C6}"/>
              </a:ext>
            </a:extLst>
          </p:cNvPr>
          <p:cNvSpPr/>
          <p:nvPr/>
        </p:nvSpPr>
        <p:spPr>
          <a:xfrm>
            <a:off x="10968873" y="1231717"/>
            <a:ext cx="979714" cy="55517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vivía</a:t>
            </a:r>
          </a:p>
        </p:txBody>
      </p:sp>
      <p:sp>
        <p:nvSpPr>
          <p:cNvPr id="8" name="Rectángulo 7">
            <a:extLst>
              <a:ext uri="{FF2B5EF4-FFF2-40B4-BE49-F238E27FC236}">
                <a16:creationId xmlns:a16="http://schemas.microsoft.com/office/drawing/2014/main" id="{3CE9E855-6BFA-154E-AA92-82EBC6870C2A}"/>
              </a:ext>
            </a:extLst>
          </p:cNvPr>
          <p:cNvSpPr/>
          <p:nvPr/>
        </p:nvSpPr>
        <p:spPr>
          <a:xfrm>
            <a:off x="10839491" y="3003016"/>
            <a:ext cx="1056285" cy="55517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comía</a:t>
            </a:r>
          </a:p>
        </p:txBody>
      </p:sp>
      <p:sp>
        <p:nvSpPr>
          <p:cNvPr id="9" name="Rectángulo 8">
            <a:extLst>
              <a:ext uri="{FF2B5EF4-FFF2-40B4-BE49-F238E27FC236}">
                <a16:creationId xmlns:a16="http://schemas.microsoft.com/office/drawing/2014/main" id="{740F8E10-AC85-3E47-A7D9-068555ECC52E}"/>
              </a:ext>
            </a:extLst>
          </p:cNvPr>
          <p:cNvSpPr/>
          <p:nvPr/>
        </p:nvSpPr>
        <p:spPr>
          <a:xfrm>
            <a:off x="8967695" y="1231717"/>
            <a:ext cx="1672405" cy="55517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compartía</a:t>
            </a:r>
          </a:p>
        </p:txBody>
      </p:sp>
      <p:sp>
        <p:nvSpPr>
          <p:cNvPr id="11" name="Rectángulo 10">
            <a:extLst>
              <a:ext uri="{FF2B5EF4-FFF2-40B4-BE49-F238E27FC236}">
                <a16:creationId xmlns:a16="http://schemas.microsoft.com/office/drawing/2014/main" id="{1FC746C5-620B-9046-9FAF-E54B3C57462A}"/>
              </a:ext>
            </a:extLst>
          </p:cNvPr>
          <p:cNvSpPr/>
          <p:nvPr/>
        </p:nvSpPr>
        <p:spPr>
          <a:xfrm>
            <a:off x="8967695" y="2117367"/>
            <a:ext cx="1482591" cy="55517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ayudaba</a:t>
            </a:r>
          </a:p>
        </p:txBody>
      </p:sp>
      <p:sp>
        <p:nvSpPr>
          <p:cNvPr id="12" name="Rectángulo 11">
            <a:extLst>
              <a:ext uri="{FF2B5EF4-FFF2-40B4-BE49-F238E27FC236}">
                <a16:creationId xmlns:a16="http://schemas.microsoft.com/office/drawing/2014/main" id="{D09E5329-702B-754C-933A-86774A566AA0}"/>
              </a:ext>
            </a:extLst>
          </p:cNvPr>
          <p:cNvSpPr/>
          <p:nvPr/>
        </p:nvSpPr>
        <p:spPr>
          <a:xfrm>
            <a:off x="8976782" y="3003017"/>
            <a:ext cx="1359204" cy="55517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cuidaba</a:t>
            </a:r>
          </a:p>
        </p:txBody>
      </p:sp>
      <p:sp>
        <p:nvSpPr>
          <p:cNvPr id="13" name="Rectángulo 12">
            <a:extLst>
              <a:ext uri="{FF2B5EF4-FFF2-40B4-BE49-F238E27FC236}">
                <a16:creationId xmlns:a16="http://schemas.microsoft.com/office/drawing/2014/main" id="{086DC081-2F2D-7540-815D-72269730427D}"/>
              </a:ext>
            </a:extLst>
          </p:cNvPr>
          <p:cNvSpPr/>
          <p:nvPr/>
        </p:nvSpPr>
        <p:spPr>
          <a:xfrm>
            <a:off x="9580469" y="3793975"/>
            <a:ext cx="1941590" cy="55517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despertaba</a:t>
            </a:r>
          </a:p>
        </p:txBody>
      </p:sp>
      <p:sp>
        <p:nvSpPr>
          <p:cNvPr id="14" name="Rectángulo 13">
            <a:extLst>
              <a:ext uri="{FF2B5EF4-FFF2-40B4-BE49-F238E27FC236}">
                <a16:creationId xmlns:a16="http://schemas.microsoft.com/office/drawing/2014/main" id="{8710B3DC-C565-F04E-9793-A68F666F0E0C}"/>
              </a:ext>
            </a:extLst>
          </p:cNvPr>
          <p:cNvSpPr/>
          <p:nvPr/>
        </p:nvSpPr>
        <p:spPr>
          <a:xfrm>
            <a:off x="10640100" y="2117367"/>
            <a:ext cx="1382646" cy="55517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gustaba</a:t>
            </a:r>
          </a:p>
        </p:txBody>
      </p:sp>
      <p:sp>
        <p:nvSpPr>
          <p:cNvPr id="15" name="Rectángulo 14">
            <a:extLst>
              <a:ext uri="{FF2B5EF4-FFF2-40B4-BE49-F238E27FC236}">
                <a16:creationId xmlns:a16="http://schemas.microsoft.com/office/drawing/2014/main" id="{3434DC77-8B8C-EA4B-A963-2E6C8EB1702A}"/>
              </a:ext>
            </a:extLst>
          </p:cNvPr>
          <p:cNvSpPr/>
          <p:nvPr/>
        </p:nvSpPr>
        <p:spPr>
          <a:xfrm>
            <a:off x="305102" y="3151832"/>
            <a:ext cx="1672405" cy="4063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Compartía</a:t>
            </a:r>
          </a:p>
        </p:txBody>
      </p:sp>
      <p:sp>
        <p:nvSpPr>
          <p:cNvPr id="16" name="Rectángulo 15">
            <a:extLst>
              <a:ext uri="{FF2B5EF4-FFF2-40B4-BE49-F238E27FC236}">
                <a16:creationId xmlns:a16="http://schemas.microsoft.com/office/drawing/2014/main" id="{EB772009-C9CB-744A-8BFD-F8F37046AEA6}"/>
              </a:ext>
            </a:extLst>
          </p:cNvPr>
          <p:cNvSpPr/>
          <p:nvPr/>
        </p:nvSpPr>
        <p:spPr>
          <a:xfrm>
            <a:off x="5773252" y="1583711"/>
            <a:ext cx="979714" cy="40635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vivía</a:t>
            </a:r>
          </a:p>
        </p:txBody>
      </p:sp>
      <p:sp>
        <p:nvSpPr>
          <p:cNvPr id="17" name="Rectángulo 16">
            <a:extLst>
              <a:ext uri="{FF2B5EF4-FFF2-40B4-BE49-F238E27FC236}">
                <a16:creationId xmlns:a16="http://schemas.microsoft.com/office/drawing/2014/main" id="{B882B82A-500E-A348-87AB-4749A24F67E4}"/>
              </a:ext>
            </a:extLst>
          </p:cNvPr>
          <p:cNvSpPr/>
          <p:nvPr/>
        </p:nvSpPr>
        <p:spPr>
          <a:xfrm>
            <a:off x="1741714" y="1953350"/>
            <a:ext cx="1236617" cy="4063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Comía</a:t>
            </a:r>
          </a:p>
        </p:txBody>
      </p:sp>
      <p:sp>
        <p:nvSpPr>
          <p:cNvPr id="19" name="Rectángulo 18">
            <a:extLst>
              <a:ext uri="{FF2B5EF4-FFF2-40B4-BE49-F238E27FC236}">
                <a16:creationId xmlns:a16="http://schemas.microsoft.com/office/drawing/2014/main" id="{BF676220-7202-B54F-8C36-1972A22E5202}"/>
              </a:ext>
            </a:extLst>
          </p:cNvPr>
          <p:cNvSpPr/>
          <p:nvPr/>
        </p:nvSpPr>
        <p:spPr>
          <a:xfrm>
            <a:off x="7114072" y="3155515"/>
            <a:ext cx="1482591" cy="4063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ayudaba</a:t>
            </a:r>
          </a:p>
        </p:txBody>
      </p:sp>
      <p:sp>
        <p:nvSpPr>
          <p:cNvPr id="20" name="Rectángulo 19">
            <a:extLst>
              <a:ext uri="{FF2B5EF4-FFF2-40B4-BE49-F238E27FC236}">
                <a16:creationId xmlns:a16="http://schemas.microsoft.com/office/drawing/2014/main" id="{52C3CF04-5DD5-604E-89E7-9F35F793FBA7}"/>
              </a:ext>
            </a:extLst>
          </p:cNvPr>
          <p:cNvSpPr/>
          <p:nvPr/>
        </p:nvSpPr>
        <p:spPr>
          <a:xfrm>
            <a:off x="6730763" y="3593668"/>
            <a:ext cx="1359204" cy="400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cuidaba</a:t>
            </a:r>
          </a:p>
        </p:txBody>
      </p:sp>
      <p:sp>
        <p:nvSpPr>
          <p:cNvPr id="21" name="Rectángulo 20">
            <a:extLst>
              <a:ext uri="{FF2B5EF4-FFF2-40B4-BE49-F238E27FC236}">
                <a16:creationId xmlns:a16="http://schemas.microsoft.com/office/drawing/2014/main" id="{C04E4E27-BC6D-754D-AC82-9E761BA31A70}"/>
              </a:ext>
            </a:extLst>
          </p:cNvPr>
          <p:cNvSpPr/>
          <p:nvPr/>
        </p:nvSpPr>
        <p:spPr>
          <a:xfrm>
            <a:off x="7083668" y="4336182"/>
            <a:ext cx="1941590" cy="400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despertaba</a:t>
            </a:r>
          </a:p>
        </p:txBody>
      </p:sp>
      <p:sp>
        <p:nvSpPr>
          <p:cNvPr id="22" name="Rectángulo 21">
            <a:extLst>
              <a:ext uri="{FF2B5EF4-FFF2-40B4-BE49-F238E27FC236}">
                <a16:creationId xmlns:a16="http://schemas.microsoft.com/office/drawing/2014/main" id="{B597A87E-DC3E-C343-A426-D6F3A77B8629}"/>
              </a:ext>
            </a:extLst>
          </p:cNvPr>
          <p:cNvSpPr/>
          <p:nvPr/>
        </p:nvSpPr>
        <p:spPr>
          <a:xfrm>
            <a:off x="4803024" y="4776138"/>
            <a:ext cx="1382646" cy="40635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gustaba</a:t>
            </a:r>
          </a:p>
        </p:txBody>
      </p:sp>
      <p:sp>
        <p:nvSpPr>
          <p:cNvPr id="10" name="Multiplicación 9">
            <a:extLst>
              <a:ext uri="{FF2B5EF4-FFF2-40B4-BE49-F238E27FC236}">
                <a16:creationId xmlns:a16="http://schemas.microsoft.com/office/drawing/2014/main" id="{E6C5F9EB-5D5D-8A4A-8C95-8824454D869D}"/>
              </a:ext>
            </a:extLst>
          </p:cNvPr>
          <p:cNvSpPr/>
          <p:nvPr/>
        </p:nvSpPr>
        <p:spPr>
          <a:xfrm>
            <a:off x="10995278" y="1154054"/>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3" name="Multiplicación 22">
            <a:extLst>
              <a:ext uri="{FF2B5EF4-FFF2-40B4-BE49-F238E27FC236}">
                <a16:creationId xmlns:a16="http://schemas.microsoft.com/office/drawing/2014/main" id="{F3A7B9BF-0944-6643-B5F0-25034AD81515}"/>
              </a:ext>
            </a:extLst>
          </p:cNvPr>
          <p:cNvSpPr/>
          <p:nvPr/>
        </p:nvSpPr>
        <p:spPr>
          <a:xfrm>
            <a:off x="9292992" y="1106909"/>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4" name="Multiplicación 23">
            <a:extLst>
              <a:ext uri="{FF2B5EF4-FFF2-40B4-BE49-F238E27FC236}">
                <a16:creationId xmlns:a16="http://schemas.microsoft.com/office/drawing/2014/main" id="{CDF8144E-E6DA-574A-AD9A-1B13B4406928}"/>
              </a:ext>
            </a:extLst>
          </p:cNvPr>
          <p:cNvSpPr/>
          <p:nvPr/>
        </p:nvSpPr>
        <p:spPr>
          <a:xfrm>
            <a:off x="9243567" y="2010905"/>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5" name="Multiplicación 24">
            <a:extLst>
              <a:ext uri="{FF2B5EF4-FFF2-40B4-BE49-F238E27FC236}">
                <a16:creationId xmlns:a16="http://schemas.microsoft.com/office/drawing/2014/main" id="{9C11A473-21E0-9045-8203-31226A7913B9}"/>
              </a:ext>
            </a:extLst>
          </p:cNvPr>
          <p:cNvSpPr/>
          <p:nvPr/>
        </p:nvSpPr>
        <p:spPr>
          <a:xfrm>
            <a:off x="10834202" y="2021982"/>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6" name="Multiplicación 25">
            <a:extLst>
              <a:ext uri="{FF2B5EF4-FFF2-40B4-BE49-F238E27FC236}">
                <a16:creationId xmlns:a16="http://schemas.microsoft.com/office/drawing/2014/main" id="{CECE383E-3A66-2C46-BD24-409B37F8EDB5}"/>
              </a:ext>
            </a:extLst>
          </p:cNvPr>
          <p:cNvSpPr/>
          <p:nvPr/>
        </p:nvSpPr>
        <p:spPr>
          <a:xfrm>
            <a:off x="9197384" y="2858446"/>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7" name="Multiplicación 26">
            <a:extLst>
              <a:ext uri="{FF2B5EF4-FFF2-40B4-BE49-F238E27FC236}">
                <a16:creationId xmlns:a16="http://schemas.microsoft.com/office/drawing/2014/main" id="{8BEF0A52-A6D3-9A41-B824-F517160AE6B0}"/>
              </a:ext>
            </a:extLst>
          </p:cNvPr>
          <p:cNvSpPr/>
          <p:nvPr/>
        </p:nvSpPr>
        <p:spPr>
          <a:xfrm>
            <a:off x="10904181" y="2890968"/>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8" name="Multiplicación 27">
            <a:extLst>
              <a:ext uri="{FF2B5EF4-FFF2-40B4-BE49-F238E27FC236}">
                <a16:creationId xmlns:a16="http://schemas.microsoft.com/office/drawing/2014/main" id="{53FFF30A-EB24-C54E-90DB-380B426E3055}"/>
              </a:ext>
            </a:extLst>
          </p:cNvPr>
          <p:cNvSpPr/>
          <p:nvPr/>
        </p:nvSpPr>
        <p:spPr>
          <a:xfrm>
            <a:off x="10068375" y="3670235"/>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9" name="CuadroTexto 28">
            <a:extLst>
              <a:ext uri="{FF2B5EF4-FFF2-40B4-BE49-F238E27FC236}">
                <a16:creationId xmlns:a16="http://schemas.microsoft.com/office/drawing/2014/main" id="{8BD7995C-565F-114D-8DCB-7CC857CC3C4D}"/>
              </a:ext>
            </a:extLst>
          </p:cNvPr>
          <p:cNvSpPr txBox="1"/>
          <p:nvPr/>
        </p:nvSpPr>
        <p:spPr>
          <a:xfrm>
            <a:off x="11148789" y="639922"/>
            <a:ext cx="873957" cy="461665"/>
          </a:xfrm>
          <a:prstGeom prst="rect">
            <a:avLst/>
          </a:prstGeom>
          <a:noFill/>
        </p:spPr>
        <p:txBody>
          <a:bodyPr wrap="none" rtlCol="0">
            <a:spAutoFit/>
          </a:bodyPr>
          <a:lstStyle/>
          <a:p>
            <a:pPr algn="l"/>
            <a:r>
              <a:rPr lang="es-GB" sz="2400" dirty="0">
                <a:solidFill>
                  <a:schemeClr val="accent5">
                    <a:lumMod val="50000"/>
                  </a:schemeClr>
                </a:solidFill>
              </a:rPr>
              <a:t>[1/3]</a:t>
            </a:r>
          </a:p>
        </p:txBody>
      </p:sp>
      <p:pic>
        <p:nvPicPr>
          <p:cNvPr id="30" name="Part 1 Text El Quijote.wav" descr="Part 1 Text El Quijote.wav">
            <a:hlinkClick r:id="" action="ppaction://media"/>
            <a:extLst>
              <a:ext uri="{FF2B5EF4-FFF2-40B4-BE49-F238E27FC236}">
                <a16:creationId xmlns:a16="http://schemas.microsoft.com/office/drawing/2014/main" id="{712284CF-DE7D-7643-942C-2E74681987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1589" y="289841"/>
            <a:ext cx="812800" cy="812800"/>
          </a:xfrm>
          <a:prstGeom prst="rect">
            <a:avLst/>
          </a:prstGeom>
        </p:spPr>
      </p:pic>
      <p:pic>
        <p:nvPicPr>
          <p:cNvPr id="34" name="Imagen 33" descr="Una caricatura de una persona&#10;&#10;Descripción generada automáticamente con confianza media">
            <a:extLst>
              <a:ext uri="{FF2B5EF4-FFF2-40B4-BE49-F238E27FC236}">
                <a16:creationId xmlns:a16="http://schemas.microsoft.com/office/drawing/2014/main" id="{83B67C4C-3B38-5C4D-89C9-469DE74BFABB}"/>
              </a:ext>
            </a:extLst>
          </p:cNvPr>
          <p:cNvPicPr>
            <a:picLocks noChangeAspect="1"/>
          </p:cNvPicPr>
          <p:nvPr/>
        </p:nvPicPr>
        <p:blipFill rotWithShape="1">
          <a:blip r:embed="rId7"/>
          <a:srcRect l="19364" r="47401"/>
          <a:stretch/>
        </p:blipFill>
        <p:spPr>
          <a:xfrm>
            <a:off x="9135722" y="4349145"/>
            <a:ext cx="1222955" cy="2071842"/>
          </a:xfrm>
          <a:prstGeom prst="rect">
            <a:avLst/>
          </a:prstGeom>
        </p:spPr>
      </p:pic>
    </p:spTree>
    <p:extLst>
      <p:ext uri="{BB962C8B-B14F-4D97-AF65-F5344CB8AC3E}">
        <p14:creationId xmlns:p14="http://schemas.microsoft.com/office/powerpoint/2010/main" val="141544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0"/>
                </p:tgtEl>
              </p:cMediaNode>
            </p:audio>
          </p:childTnLst>
        </p:cTn>
      </p:par>
    </p:tnLst>
    <p:bldLst>
      <p:bldP spid="15" grpId="0" animBg="1"/>
      <p:bldP spid="16" grpId="0" animBg="1"/>
      <p:bldP spid="17" grpId="0" animBg="1"/>
      <p:bldP spid="19" grpId="0" animBg="1"/>
      <p:bldP spid="20" grpId="0" animBg="1"/>
      <p:bldP spid="21" grpId="0" animBg="1"/>
      <p:bldP spid="22" grpId="0" animBg="1"/>
      <p:bldP spid="10" grpId="0" animBg="1"/>
      <p:bldP spid="23" grpId="0" animBg="1"/>
      <p:bldP spid="24"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8FD4F-FEC8-2C48-AB2E-46F0C5458267}"/>
              </a:ext>
            </a:extLst>
          </p:cNvPr>
          <p:cNvSpPr>
            <a:spLocks noGrp="1"/>
          </p:cNvSpPr>
          <p:nvPr>
            <p:ph type="title"/>
          </p:nvPr>
        </p:nvSpPr>
        <p:spPr>
          <a:xfrm>
            <a:off x="296224" y="173167"/>
            <a:ext cx="9448278" cy="845028"/>
          </a:xfrm>
        </p:spPr>
        <p:txBody>
          <a:bodyPr>
            <a:normAutofit/>
          </a:bodyPr>
          <a:lstStyle/>
          <a:p>
            <a:r>
              <a:rPr lang="es-GB" sz="2400" b="1" dirty="0"/>
              <a:t>Ahora lee esta parte en voz alta*. Debes decir los verbos en español. Después, escucha y comprueba*.</a:t>
            </a:r>
          </a:p>
        </p:txBody>
      </p:sp>
      <p:sp>
        <p:nvSpPr>
          <p:cNvPr id="4" name="CuadroTexto 3">
            <a:extLst>
              <a:ext uri="{FF2B5EF4-FFF2-40B4-BE49-F238E27FC236}">
                <a16:creationId xmlns:a16="http://schemas.microsoft.com/office/drawing/2014/main" id="{1AA003ED-1761-634A-AF87-EDC11DBBAB78}"/>
              </a:ext>
            </a:extLst>
          </p:cNvPr>
          <p:cNvSpPr txBox="1"/>
          <p:nvPr/>
        </p:nvSpPr>
        <p:spPr>
          <a:xfrm>
            <a:off x="296224" y="982290"/>
            <a:ext cx="7851733" cy="5293757"/>
          </a:xfrm>
          <a:prstGeom prst="rect">
            <a:avLst/>
          </a:prstGeom>
          <a:noFill/>
        </p:spPr>
        <p:txBody>
          <a:bodyPr wrap="square" rtlCol="0">
            <a:spAutoFit/>
          </a:bodyPr>
          <a:lstStyle/>
          <a:p>
            <a:pPr algn="just"/>
            <a:r>
              <a:rPr lang="es-ES" sz="2600" dirty="0">
                <a:solidFill>
                  <a:schemeClr val="accent5">
                    <a:lumMod val="50000"/>
                  </a:schemeClr>
                </a:solidFill>
              </a:rPr>
              <a:t>En sus ratos libres (una gran  parte del año), este señor </a:t>
            </a:r>
            <a:r>
              <a:rPr lang="es-ES" sz="2600" b="1" i="1" dirty="0" err="1">
                <a:solidFill>
                  <a:schemeClr val="accent5">
                    <a:lumMod val="50000"/>
                  </a:schemeClr>
                </a:solidFill>
              </a:rPr>
              <a:t>used</a:t>
            </a:r>
            <a:r>
              <a:rPr lang="es-ES" sz="2600" b="1" i="1" dirty="0">
                <a:solidFill>
                  <a:schemeClr val="accent5">
                    <a:lumMod val="50000"/>
                  </a:schemeClr>
                </a:solidFill>
              </a:rPr>
              <a:t> to </a:t>
            </a:r>
            <a:r>
              <a:rPr lang="es-ES" sz="2600" b="1" i="1" dirty="0" err="1">
                <a:solidFill>
                  <a:schemeClr val="accent5">
                    <a:lumMod val="50000"/>
                  </a:schemeClr>
                </a:solidFill>
              </a:rPr>
              <a:t>read</a:t>
            </a:r>
            <a:r>
              <a:rPr lang="es-ES" sz="2600" dirty="0">
                <a:solidFill>
                  <a:schemeClr val="accent5">
                    <a:lumMod val="50000"/>
                  </a:schemeClr>
                </a:solidFill>
              </a:rPr>
              <a:t> muchos libros sobre caballeros. </a:t>
            </a:r>
          </a:p>
          <a:p>
            <a:pPr algn="just"/>
            <a:endParaRPr lang="es-ES" sz="2600" dirty="0">
              <a:solidFill>
                <a:schemeClr val="accent5">
                  <a:lumMod val="50000"/>
                </a:schemeClr>
              </a:solidFill>
            </a:endParaRPr>
          </a:p>
          <a:p>
            <a:pPr algn="just"/>
            <a:r>
              <a:rPr lang="es-ES" sz="2600" b="1" i="1" dirty="0">
                <a:solidFill>
                  <a:schemeClr val="accent5">
                    <a:lumMod val="50000"/>
                  </a:schemeClr>
                </a:solidFill>
              </a:rPr>
              <a:t>He </a:t>
            </a:r>
            <a:r>
              <a:rPr lang="es-ES" sz="2600" b="1" i="1" dirty="0" err="1">
                <a:solidFill>
                  <a:schemeClr val="accent5">
                    <a:lumMod val="50000"/>
                  </a:schemeClr>
                </a:solidFill>
              </a:rPr>
              <a:t>used</a:t>
            </a:r>
            <a:r>
              <a:rPr lang="es-ES" sz="2600" b="1" i="1" dirty="0">
                <a:solidFill>
                  <a:schemeClr val="accent5">
                    <a:lumMod val="50000"/>
                  </a:schemeClr>
                </a:solidFill>
              </a:rPr>
              <a:t> to </a:t>
            </a:r>
            <a:r>
              <a:rPr lang="es-ES" sz="2600" b="1" i="1" dirty="0" err="1">
                <a:solidFill>
                  <a:schemeClr val="accent5">
                    <a:lumMod val="50000"/>
                  </a:schemeClr>
                </a:solidFill>
              </a:rPr>
              <a:t>read</a:t>
            </a:r>
            <a:r>
              <a:rPr lang="es-ES" sz="2600" dirty="0">
                <a:solidFill>
                  <a:schemeClr val="accent5">
                    <a:lumMod val="50000"/>
                  </a:schemeClr>
                </a:solidFill>
              </a:rPr>
              <a:t> tanto que </a:t>
            </a:r>
            <a:r>
              <a:rPr lang="es-ES" sz="2600" b="1" i="1" dirty="0">
                <a:solidFill>
                  <a:schemeClr val="accent5">
                    <a:lumMod val="50000"/>
                  </a:schemeClr>
                </a:solidFill>
              </a:rPr>
              <a:t>he </a:t>
            </a:r>
            <a:r>
              <a:rPr lang="es-ES" sz="2600" b="1" i="1" dirty="0" err="1">
                <a:solidFill>
                  <a:schemeClr val="accent5">
                    <a:lumMod val="50000"/>
                  </a:schemeClr>
                </a:solidFill>
              </a:rPr>
              <a:t>used</a:t>
            </a:r>
            <a:r>
              <a:rPr lang="es-ES" sz="2600" b="1" i="1" dirty="0">
                <a:solidFill>
                  <a:schemeClr val="accent5">
                    <a:lumMod val="50000"/>
                  </a:schemeClr>
                </a:solidFill>
              </a:rPr>
              <a:t> to </a:t>
            </a:r>
            <a:r>
              <a:rPr lang="es-ES" sz="2600" b="1" i="1" dirty="0" err="1">
                <a:solidFill>
                  <a:schemeClr val="accent5">
                    <a:lumMod val="50000"/>
                  </a:schemeClr>
                </a:solidFill>
              </a:rPr>
              <a:t>forget</a:t>
            </a:r>
            <a:r>
              <a:rPr lang="es-ES" sz="2600" b="1" i="1" dirty="0">
                <a:solidFill>
                  <a:schemeClr val="accent5">
                    <a:lumMod val="50000"/>
                  </a:schemeClr>
                </a:solidFill>
              </a:rPr>
              <a:t> </a:t>
            </a:r>
            <a:r>
              <a:rPr lang="es-ES" sz="2600" dirty="0">
                <a:solidFill>
                  <a:schemeClr val="accent5">
                    <a:lumMod val="50000"/>
                  </a:schemeClr>
                </a:solidFill>
              </a:rPr>
              <a:t>hacer las tareas de la casa y otras actividades. Incluso </a:t>
            </a:r>
            <a:r>
              <a:rPr lang="es-ES" sz="2600" b="1" i="1" dirty="0">
                <a:solidFill>
                  <a:schemeClr val="accent5">
                    <a:lumMod val="50000"/>
                  </a:schemeClr>
                </a:solidFill>
              </a:rPr>
              <a:t>he </a:t>
            </a:r>
            <a:r>
              <a:rPr lang="es-ES" sz="2600" b="1" i="1" dirty="0" err="1">
                <a:solidFill>
                  <a:schemeClr val="accent5">
                    <a:lumMod val="50000"/>
                  </a:schemeClr>
                </a:solidFill>
              </a:rPr>
              <a:t>used</a:t>
            </a:r>
            <a:r>
              <a:rPr lang="es-ES" sz="2600" b="1" i="1" dirty="0">
                <a:solidFill>
                  <a:schemeClr val="accent5">
                    <a:lumMod val="50000"/>
                  </a:schemeClr>
                </a:solidFill>
              </a:rPr>
              <a:t> to </a:t>
            </a:r>
            <a:r>
              <a:rPr lang="es-ES" sz="2600" b="1" i="1" dirty="0" err="1">
                <a:solidFill>
                  <a:schemeClr val="accent5">
                    <a:lumMod val="50000"/>
                  </a:schemeClr>
                </a:solidFill>
              </a:rPr>
              <a:t>sell</a:t>
            </a:r>
            <a:r>
              <a:rPr lang="es-ES" sz="2600" b="1" dirty="0">
                <a:solidFill>
                  <a:schemeClr val="accent5">
                    <a:lumMod val="50000"/>
                  </a:schemeClr>
                </a:solidFill>
              </a:rPr>
              <a:t> </a:t>
            </a:r>
            <a:r>
              <a:rPr lang="es-ES" sz="2600" dirty="0">
                <a:solidFill>
                  <a:schemeClr val="accent5">
                    <a:lumMod val="50000"/>
                  </a:schemeClr>
                </a:solidFill>
              </a:rPr>
              <a:t>sus posesiones para comprar más libros. </a:t>
            </a:r>
          </a:p>
          <a:p>
            <a:pPr algn="just"/>
            <a:endParaRPr lang="es-ES" sz="2600" dirty="0">
              <a:solidFill>
                <a:schemeClr val="accent5">
                  <a:lumMod val="50000"/>
                </a:schemeClr>
              </a:solidFill>
            </a:endParaRPr>
          </a:p>
          <a:p>
            <a:pPr algn="just"/>
            <a:r>
              <a:rPr lang="es-ES" sz="2600" b="1" i="1" dirty="0">
                <a:solidFill>
                  <a:schemeClr val="accent5">
                    <a:lumMod val="50000"/>
                  </a:schemeClr>
                </a:solidFill>
              </a:rPr>
              <a:t>He </a:t>
            </a:r>
            <a:r>
              <a:rPr lang="es-ES" sz="2600" b="1" i="1" dirty="0" err="1">
                <a:solidFill>
                  <a:schemeClr val="accent5">
                    <a:lumMod val="50000"/>
                  </a:schemeClr>
                </a:solidFill>
              </a:rPr>
              <a:t>used</a:t>
            </a:r>
            <a:r>
              <a:rPr lang="es-ES" sz="2600" b="1" i="1" dirty="0">
                <a:solidFill>
                  <a:schemeClr val="accent5">
                    <a:lumMod val="50000"/>
                  </a:schemeClr>
                </a:solidFill>
              </a:rPr>
              <a:t> to </a:t>
            </a:r>
            <a:r>
              <a:rPr lang="es-ES" sz="2600" b="1" i="1" dirty="0" err="1">
                <a:solidFill>
                  <a:schemeClr val="accent5">
                    <a:lumMod val="50000"/>
                  </a:schemeClr>
                </a:solidFill>
              </a:rPr>
              <a:t>spend</a:t>
            </a:r>
            <a:r>
              <a:rPr lang="es-ES" sz="2600" dirty="0">
                <a:solidFill>
                  <a:schemeClr val="accent5">
                    <a:lumMod val="50000"/>
                  </a:schemeClr>
                </a:solidFill>
              </a:rPr>
              <a:t> las noches con la cabeza en historias de aventuras. </a:t>
            </a:r>
            <a:r>
              <a:rPr lang="es-ES" sz="2600" b="1" dirty="0">
                <a:solidFill>
                  <a:schemeClr val="accent5">
                    <a:lumMod val="50000"/>
                  </a:schemeClr>
                </a:solidFill>
              </a:rPr>
              <a:t>He </a:t>
            </a:r>
            <a:r>
              <a:rPr lang="es-ES" sz="2600" b="1" dirty="0" err="1">
                <a:solidFill>
                  <a:schemeClr val="accent5">
                    <a:lumMod val="50000"/>
                  </a:schemeClr>
                </a:solidFill>
              </a:rPr>
              <a:t>used</a:t>
            </a:r>
            <a:r>
              <a:rPr lang="es-ES" sz="2600" b="1" dirty="0">
                <a:solidFill>
                  <a:schemeClr val="accent5">
                    <a:lumMod val="50000"/>
                  </a:schemeClr>
                </a:solidFill>
              </a:rPr>
              <a:t> to </a:t>
            </a:r>
            <a:r>
              <a:rPr lang="es-ES" sz="2600" b="1" dirty="0" err="1">
                <a:solidFill>
                  <a:schemeClr val="accent5">
                    <a:lumMod val="50000"/>
                  </a:schemeClr>
                </a:solidFill>
              </a:rPr>
              <a:t>read</a:t>
            </a:r>
            <a:r>
              <a:rPr lang="es-ES" sz="2600" dirty="0">
                <a:solidFill>
                  <a:schemeClr val="accent5">
                    <a:lumMod val="50000"/>
                  </a:schemeClr>
                </a:solidFill>
              </a:rPr>
              <a:t> tanto y </a:t>
            </a:r>
            <a:r>
              <a:rPr lang="es-ES" sz="2600" b="1" i="1" dirty="0">
                <a:solidFill>
                  <a:schemeClr val="accent5">
                    <a:lumMod val="50000"/>
                  </a:schemeClr>
                </a:solidFill>
              </a:rPr>
              <a:t>he </a:t>
            </a:r>
            <a:r>
              <a:rPr lang="es-ES" sz="2600" b="1" i="1" dirty="0" err="1">
                <a:solidFill>
                  <a:schemeClr val="accent5">
                    <a:lumMod val="50000"/>
                  </a:schemeClr>
                </a:solidFill>
              </a:rPr>
              <a:t>used</a:t>
            </a:r>
            <a:r>
              <a:rPr lang="es-ES" sz="2600" b="1" i="1" dirty="0">
                <a:solidFill>
                  <a:schemeClr val="accent5">
                    <a:lumMod val="50000"/>
                  </a:schemeClr>
                </a:solidFill>
              </a:rPr>
              <a:t> to </a:t>
            </a:r>
            <a:r>
              <a:rPr lang="es-ES" sz="2600" b="1" i="1" dirty="0" err="1">
                <a:solidFill>
                  <a:schemeClr val="accent5">
                    <a:lumMod val="50000"/>
                  </a:schemeClr>
                </a:solidFill>
              </a:rPr>
              <a:t>sleep</a:t>
            </a:r>
            <a:r>
              <a:rPr lang="es-ES" sz="2600" dirty="0">
                <a:solidFill>
                  <a:schemeClr val="accent5">
                    <a:lumMod val="50000"/>
                  </a:schemeClr>
                </a:solidFill>
              </a:rPr>
              <a:t> tan poco que cada día         </a:t>
            </a:r>
            <a:r>
              <a:rPr lang="es-ES" sz="2600" b="1" i="1" dirty="0">
                <a:solidFill>
                  <a:schemeClr val="accent5">
                    <a:lumMod val="50000"/>
                  </a:schemeClr>
                </a:solidFill>
              </a:rPr>
              <a:t>he </a:t>
            </a:r>
            <a:r>
              <a:rPr lang="es-ES" sz="2600" b="1" i="1" dirty="0" err="1">
                <a:solidFill>
                  <a:schemeClr val="accent5">
                    <a:lumMod val="50000"/>
                  </a:schemeClr>
                </a:solidFill>
              </a:rPr>
              <a:t>was</a:t>
            </a:r>
            <a:r>
              <a:rPr lang="es-ES" sz="2600" dirty="0">
                <a:solidFill>
                  <a:schemeClr val="accent5">
                    <a:lumMod val="50000"/>
                  </a:schemeClr>
                </a:solidFill>
              </a:rPr>
              <a:t> más loco. </a:t>
            </a:r>
          </a:p>
        </p:txBody>
      </p:sp>
      <p:sp>
        <p:nvSpPr>
          <p:cNvPr id="6" name="Rounded Rectangle 45">
            <a:extLst>
              <a:ext uri="{FF2B5EF4-FFF2-40B4-BE49-F238E27FC236}">
                <a16:creationId xmlns:a16="http://schemas.microsoft.com/office/drawing/2014/main" id="{1C987C3B-F895-664D-9668-6703F164BF0D}"/>
              </a:ext>
            </a:extLst>
          </p:cNvPr>
          <p:cNvSpPr/>
          <p:nvPr/>
        </p:nvSpPr>
        <p:spPr>
          <a:xfrm>
            <a:off x="9744502" y="173167"/>
            <a:ext cx="2151274" cy="379373"/>
          </a:xfrm>
          <a:prstGeom prst="roundRect">
            <a:avLst/>
          </a:prstGeom>
          <a:ln>
            <a:solidFill>
              <a:schemeClr val="accent5">
                <a:lumMod val="50000"/>
              </a:schemeClr>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 / </a:t>
            </a: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
        <p:nvSpPr>
          <p:cNvPr id="15" name="Rectángulo 14">
            <a:extLst>
              <a:ext uri="{FF2B5EF4-FFF2-40B4-BE49-F238E27FC236}">
                <a16:creationId xmlns:a16="http://schemas.microsoft.com/office/drawing/2014/main" id="{C3521CFD-CF26-2542-A914-5739AE73117D}"/>
              </a:ext>
            </a:extLst>
          </p:cNvPr>
          <p:cNvSpPr/>
          <p:nvPr/>
        </p:nvSpPr>
        <p:spPr>
          <a:xfrm>
            <a:off x="2240323" y="1448380"/>
            <a:ext cx="2331677" cy="4316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leía</a:t>
            </a:r>
          </a:p>
        </p:txBody>
      </p:sp>
      <p:sp>
        <p:nvSpPr>
          <p:cNvPr id="16" name="Rectángulo 15">
            <a:extLst>
              <a:ext uri="{FF2B5EF4-FFF2-40B4-BE49-F238E27FC236}">
                <a16:creationId xmlns:a16="http://schemas.microsoft.com/office/drawing/2014/main" id="{67199A1B-CD4A-1548-A94E-DD70E0B363B4}"/>
              </a:ext>
            </a:extLst>
          </p:cNvPr>
          <p:cNvSpPr/>
          <p:nvPr/>
        </p:nvSpPr>
        <p:spPr>
          <a:xfrm>
            <a:off x="364259" y="2568798"/>
            <a:ext cx="2806205" cy="4316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Leía</a:t>
            </a:r>
          </a:p>
        </p:txBody>
      </p:sp>
      <p:sp>
        <p:nvSpPr>
          <p:cNvPr id="17" name="Rectángulo 16">
            <a:extLst>
              <a:ext uri="{FF2B5EF4-FFF2-40B4-BE49-F238E27FC236}">
                <a16:creationId xmlns:a16="http://schemas.microsoft.com/office/drawing/2014/main" id="{B5EDBB7A-6635-444C-80C7-A61BFEDE838F}"/>
              </a:ext>
            </a:extLst>
          </p:cNvPr>
          <p:cNvSpPr/>
          <p:nvPr/>
        </p:nvSpPr>
        <p:spPr>
          <a:xfrm>
            <a:off x="1669185" y="3413360"/>
            <a:ext cx="2806205" cy="4316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vendía</a:t>
            </a:r>
          </a:p>
        </p:txBody>
      </p:sp>
      <p:sp>
        <p:nvSpPr>
          <p:cNvPr id="18" name="Rectángulo 17">
            <a:extLst>
              <a:ext uri="{FF2B5EF4-FFF2-40B4-BE49-F238E27FC236}">
                <a16:creationId xmlns:a16="http://schemas.microsoft.com/office/drawing/2014/main" id="{6A6BB338-8157-A44E-8A3D-0FDE61C324A3}"/>
              </a:ext>
            </a:extLst>
          </p:cNvPr>
          <p:cNvSpPr/>
          <p:nvPr/>
        </p:nvSpPr>
        <p:spPr>
          <a:xfrm>
            <a:off x="296224" y="4556899"/>
            <a:ext cx="2942276" cy="4316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Pasaba</a:t>
            </a:r>
          </a:p>
        </p:txBody>
      </p:sp>
      <p:sp>
        <p:nvSpPr>
          <p:cNvPr id="19" name="Rectángulo 18">
            <a:extLst>
              <a:ext uri="{FF2B5EF4-FFF2-40B4-BE49-F238E27FC236}">
                <a16:creationId xmlns:a16="http://schemas.microsoft.com/office/drawing/2014/main" id="{E1181EA8-3C31-C448-BE65-2D26A0FC4552}"/>
              </a:ext>
            </a:extLst>
          </p:cNvPr>
          <p:cNvSpPr/>
          <p:nvPr/>
        </p:nvSpPr>
        <p:spPr>
          <a:xfrm>
            <a:off x="4094523" y="4969826"/>
            <a:ext cx="2712677" cy="4316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Leía</a:t>
            </a:r>
          </a:p>
        </p:txBody>
      </p:sp>
      <p:sp>
        <p:nvSpPr>
          <p:cNvPr id="20" name="Rectángulo 19">
            <a:extLst>
              <a:ext uri="{FF2B5EF4-FFF2-40B4-BE49-F238E27FC236}">
                <a16:creationId xmlns:a16="http://schemas.microsoft.com/office/drawing/2014/main" id="{1C7C2D6E-BD68-5E4C-9060-36FE85FDD40A}"/>
              </a:ext>
            </a:extLst>
          </p:cNvPr>
          <p:cNvSpPr/>
          <p:nvPr/>
        </p:nvSpPr>
        <p:spPr>
          <a:xfrm>
            <a:off x="296224" y="5372284"/>
            <a:ext cx="3158176" cy="4316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dormía</a:t>
            </a:r>
          </a:p>
        </p:txBody>
      </p:sp>
      <p:sp>
        <p:nvSpPr>
          <p:cNvPr id="21" name="Rectángulo 20">
            <a:extLst>
              <a:ext uri="{FF2B5EF4-FFF2-40B4-BE49-F238E27FC236}">
                <a16:creationId xmlns:a16="http://schemas.microsoft.com/office/drawing/2014/main" id="{3154D817-20C3-9943-9ECA-9A535998C457}"/>
              </a:ext>
            </a:extLst>
          </p:cNvPr>
          <p:cNvSpPr/>
          <p:nvPr/>
        </p:nvSpPr>
        <p:spPr>
          <a:xfrm>
            <a:off x="296224" y="5847772"/>
            <a:ext cx="1240476" cy="4316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estaba</a:t>
            </a:r>
          </a:p>
        </p:txBody>
      </p:sp>
      <p:graphicFrame>
        <p:nvGraphicFramePr>
          <p:cNvPr id="10" name="Tabla 21">
            <a:extLst>
              <a:ext uri="{FF2B5EF4-FFF2-40B4-BE49-F238E27FC236}">
                <a16:creationId xmlns:a16="http://schemas.microsoft.com/office/drawing/2014/main" id="{545C4425-083B-D843-ABBB-DCC03B772CC2}"/>
              </a:ext>
            </a:extLst>
          </p:cNvPr>
          <p:cNvGraphicFramePr>
            <a:graphicFrameLocks noGrp="1"/>
          </p:cNvGraphicFramePr>
          <p:nvPr>
            <p:extLst>
              <p:ext uri="{D42A27DB-BD31-4B8C-83A1-F6EECF244321}">
                <p14:modId xmlns:p14="http://schemas.microsoft.com/office/powerpoint/2010/main" val="3864484553"/>
              </p:ext>
            </p:extLst>
          </p:nvPr>
        </p:nvGraphicFramePr>
        <p:xfrm>
          <a:off x="9194800" y="1547947"/>
          <a:ext cx="2700976" cy="2316480"/>
        </p:xfrm>
        <a:graphic>
          <a:graphicData uri="http://schemas.openxmlformats.org/drawingml/2006/table">
            <a:tbl>
              <a:tblPr firstRow="1" bandRow="1">
                <a:tableStyleId>{5DA37D80-6434-44D0-A028-1B22A696006F}</a:tableStyleId>
              </a:tblPr>
              <a:tblGrid>
                <a:gridCol w="2700976">
                  <a:extLst>
                    <a:ext uri="{9D8B030D-6E8A-4147-A177-3AD203B41FA5}">
                      <a16:colId xmlns:a16="http://schemas.microsoft.com/office/drawing/2014/main" val="1256757289"/>
                    </a:ext>
                  </a:extLst>
                </a:gridCol>
              </a:tblGrid>
              <a:tr h="370840">
                <a:tc>
                  <a:txBody>
                    <a:bodyPr/>
                    <a:lstStyle/>
                    <a:p>
                      <a:pPr algn="ctr"/>
                      <a:r>
                        <a:rPr lang="es-GB" sz="2000" dirty="0">
                          <a:solidFill>
                            <a:schemeClr val="accent5">
                              <a:lumMod val="50000"/>
                            </a:schemeClr>
                          </a:solidFill>
                        </a:rPr>
                        <a:t>Verbos en infinitivo</a:t>
                      </a:r>
                    </a:p>
                  </a:txBody>
                  <a:tcPr>
                    <a:noFill/>
                  </a:tcPr>
                </a:tc>
                <a:extLst>
                  <a:ext uri="{0D108BD9-81ED-4DB2-BD59-A6C34878D82A}">
                    <a16:rowId xmlns:a16="http://schemas.microsoft.com/office/drawing/2014/main" val="718325564"/>
                  </a:ext>
                </a:extLst>
              </a:tr>
              <a:tr h="370840">
                <a:tc>
                  <a:txBody>
                    <a:bodyPr/>
                    <a:lstStyle/>
                    <a:p>
                      <a:pPr algn="ctr"/>
                      <a:r>
                        <a:rPr lang="es-GB" sz="2000" dirty="0">
                          <a:solidFill>
                            <a:schemeClr val="accent5">
                              <a:lumMod val="50000"/>
                            </a:schemeClr>
                          </a:solidFill>
                        </a:rPr>
                        <a:t>leer</a:t>
                      </a:r>
                    </a:p>
                    <a:p>
                      <a:pPr algn="ctr"/>
                      <a:r>
                        <a:rPr lang="es-GB" sz="2000" dirty="0">
                          <a:solidFill>
                            <a:schemeClr val="accent5">
                              <a:lumMod val="50000"/>
                            </a:schemeClr>
                          </a:solidFill>
                        </a:rPr>
                        <a:t>vender</a:t>
                      </a:r>
                    </a:p>
                    <a:p>
                      <a:pPr algn="ctr"/>
                      <a:r>
                        <a:rPr lang="es-GB" sz="2000" dirty="0">
                          <a:solidFill>
                            <a:schemeClr val="accent5">
                              <a:lumMod val="50000"/>
                            </a:schemeClr>
                          </a:solidFill>
                        </a:rPr>
                        <a:t>olvidar</a:t>
                      </a:r>
                    </a:p>
                    <a:p>
                      <a:pPr algn="ctr"/>
                      <a:r>
                        <a:rPr lang="es-GB" sz="2000" dirty="0">
                          <a:solidFill>
                            <a:schemeClr val="accent5">
                              <a:lumMod val="50000"/>
                            </a:schemeClr>
                          </a:solidFill>
                        </a:rPr>
                        <a:t>pasar</a:t>
                      </a:r>
                    </a:p>
                    <a:p>
                      <a:pPr algn="ctr"/>
                      <a:r>
                        <a:rPr lang="es-GB" sz="2000" dirty="0">
                          <a:solidFill>
                            <a:schemeClr val="accent5">
                              <a:lumMod val="50000"/>
                            </a:schemeClr>
                          </a:solidFill>
                        </a:rPr>
                        <a:t>dormir</a:t>
                      </a:r>
                    </a:p>
                    <a:p>
                      <a:pPr algn="ctr"/>
                      <a:r>
                        <a:rPr lang="es-GB" sz="2000" dirty="0">
                          <a:solidFill>
                            <a:schemeClr val="accent5">
                              <a:lumMod val="50000"/>
                            </a:schemeClr>
                          </a:solidFill>
                        </a:rPr>
                        <a:t>estar</a:t>
                      </a:r>
                    </a:p>
                  </a:txBody>
                  <a:tcPr>
                    <a:noFill/>
                  </a:tcPr>
                </a:tc>
                <a:extLst>
                  <a:ext uri="{0D108BD9-81ED-4DB2-BD59-A6C34878D82A}">
                    <a16:rowId xmlns:a16="http://schemas.microsoft.com/office/drawing/2014/main" val="2544907027"/>
                  </a:ext>
                </a:extLst>
              </a:tr>
            </a:tbl>
          </a:graphicData>
        </a:graphic>
      </p:graphicFrame>
      <p:sp>
        <p:nvSpPr>
          <p:cNvPr id="3" name="CuadroTexto 2">
            <a:extLst>
              <a:ext uri="{FF2B5EF4-FFF2-40B4-BE49-F238E27FC236}">
                <a16:creationId xmlns:a16="http://schemas.microsoft.com/office/drawing/2014/main" id="{E964D425-2046-DB47-A9E0-4E3DFF5E10B3}"/>
              </a:ext>
            </a:extLst>
          </p:cNvPr>
          <p:cNvSpPr txBox="1"/>
          <p:nvPr/>
        </p:nvSpPr>
        <p:spPr>
          <a:xfrm>
            <a:off x="8208069" y="633122"/>
            <a:ext cx="2994731" cy="400110"/>
          </a:xfrm>
          <a:prstGeom prst="rect">
            <a:avLst/>
          </a:prstGeom>
          <a:noFill/>
        </p:spPr>
        <p:txBody>
          <a:bodyPr wrap="none" rtlCol="0">
            <a:spAutoFit/>
          </a:bodyPr>
          <a:lstStyle/>
          <a:p>
            <a:pPr algn="l"/>
            <a:r>
              <a:rPr lang="es-GB" sz="2000" dirty="0">
                <a:solidFill>
                  <a:schemeClr val="accent5">
                    <a:lumMod val="50000"/>
                  </a:schemeClr>
                </a:solidFill>
              </a:rPr>
              <a:t>*en voz alta = out loud</a:t>
            </a:r>
          </a:p>
        </p:txBody>
      </p:sp>
      <p:sp>
        <p:nvSpPr>
          <p:cNvPr id="22" name="CuadroTexto 21">
            <a:extLst>
              <a:ext uri="{FF2B5EF4-FFF2-40B4-BE49-F238E27FC236}">
                <a16:creationId xmlns:a16="http://schemas.microsoft.com/office/drawing/2014/main" id="{25C7DB3C-0197-6D4B-BA68-BC1BB472DF15}"/>
              </a:ext>
            </a:extLst>
          </p:cNvPr>
          <p:cNvSpPr txBox="1"/>
          <p:nvPr/>
        </p:nvSpPr>
        <p:spPr>
          <a:xfrm>
            <a:off x="8147957" y="1012495"/>
            <a:ext cx="2874505" cy="400110"/>
          </a:xfrm>
          <a:prstGeom prst="rect">
            <a:avLst/>
          </a:prstGeom>
          <a:noFill/>
        </p:spPr>
        <p:txBody>
          <a:bodyPr wrap="none" rtlCol="0">
            <a:spAutoFit/>
          </a:bodyPr>
          <a:lstStyle/>
          <a:p>
            <a:pPr algn="l"/>
            <a:r>
              <a:rPr lang="es-GB" sz="2000" dirty="0">
                <a:solidFill>
                  <a:schemeClr val="accent5">
                    <a:lumMod val="50000"/>
                  </a:schemeClr>
                </a:solidFill>
              </a:rPr>
              <a:t>*comprueba = check</a:t>
            </a:r>
          </a:p>
        </p:txBody>
      </p:sp>
      <p:sp>
        <p:nvSpPr>
          <p:cNvPr id="23" name="CuadroTexto 22">
            <a:extLst>
              <a:ext uri="{FF2B5EF4-FFF2-40B4-BE49-F238E27FC236}">
                <a16:creationId xmlns:a16="http://schemas.microsoft.com/office/drawing/2014/main" id="{1D0AC27F-07E6-7940-9496-22C007261D53}"/>
              </a:ext>
            </a:extLst>
          </p:cNvPr>
          <p:cNvSpPr txBox="1"/>
          <p:nvPr/>
        </p:nvSpPr>
        <p:spPr>
          <a:xfrm>
            <a:off x="11202800" y="950940"/>
            <a:ext cx="873957" cy="461665"/>
          </a:xfrm>
          <a:prstGeom prst="rect">
            <a:avLst/>
          </a:prstGeom>
          <a:noFill/>
        </p:spPr>
        <p:txBody>
          <a:bodyPr wrap="none" rtlCol="0">
            <a:spAutoFit/>
          </a:bodyPr>
          <a:lstStyle/>
          <a:p>
            <a:pPr algn="l"/>
            <a:r>
              <a:rPr lang="es-GB" sz="2400" dirty="0">
                <a:solidFill>
                  <a:schemeClr val="accent5">
                    <a:lumMod val="50000"/>
                  </a:schemeClr>
                </a:solidFill>
              </a:rPr>
              <a:t>[2/3]</a:t>
            </a:r>
          </a:p>
        </p:txBody>
      </p:sp>
      <p:pic>
        <p:nvPicPr>
          <p:cNvPr id="5" name="Part 2 Text El Quijote.wav" descr="Part 2 Text El Quijote.wav">
            <a:hlinkClick r:id="" action="ppaction://media"/>
            <a:extLst>
              <a:ext uri="{FF2B5EF4-FFF2-40B4-BE49-F238E27FC236}">
                <a16:creationId xmlns:a16="http://schemas.microsoft.com/office/drawing/2014/main" id="{D2E99F44-7AD8-3849-AF8D-10AD757E7A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4157" y="1493187"/>
            <a:ext cx="812800" cy="812800"/>
          </a:xfrm>
          <a:prstGeom prst="rect">
            <a:avLst/>
          </a:prstGeom>
        </p:spPr>
      </p:pic>
      <p:pic>
        <p:nvPicPr>
          <p:cNvPr id="11" name="Imagen 10" descr="Una muñeca de juguete&#10;&#10;Descripción generada automáticamente con confianza baja">
            <a:extLst>
              <a:ext uri="{FF2B5EF4-FFF2-40B4-BE49-F238E27FC236}">
                <a16:creationId xmlns:a16="http://schemas.microsoft.com/office/drawing/2014/main" id="{1CBA600F-BF97-864E-9240-B60D511316D0}"/>
              </a:ext>
            </a:extLst>
          </p:cNvPr>
          <p:cNvPicPr>
            <a:picLocks noChangeAspect="1"/>
          </p:cNvPicPr>
          <p:nvPr/>
        </p:nvPicPr>
        <p:blipFill rotWithShape="1">
          <a:blip r:embed="rId6"/>
          <a:srcRect l="15150" r="50209"/>
          <a:stretch/>
        </p:blipFill>
        <p:spPr>
          <a:xfrm>
            <a:off x="8827942" y="3559627"/>
            <a:ext cx="1694873" cy="2723447"/>
          </a:xfrm>
          <a:prstGeom prst="rect">
            <a:avLst/>
          </a:prstGeom>
        </p:spPr>
      </p:pic>
      <p:pic>
        <p:nvPicPr>
          <p:cNvPr id="12" name="Imagen 11">
            <a:extLst>
              <a:ext uri="{FF2B5EF4-FFF2-40B4-BE49-F238E27FC236}">
                <a16:creationId xmlns:a16="http://schemas.microsoft.com/office/drawing/2014/main" id="{E7B3483A-5136-1541-AAAC-160BB3CE8FBA}"/>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10823499" y="4556899"/>
            <a:ext cx="1011332" cy="1667979"/>
          </a:xfrm>
          <a:prstGeom prst="rect">
            <a:avLst/>
          </a:prstGeom>
        </p:spPr>
      </p:pic>
      <p:sp>
        <p:nvSpPr>
          <p:cNvPr id="24" name="Rectángulo 23">
            <a:extLst>
              <a:ext uri="{FF2B5EF4-FFF2-40B4-BE49-F238E27FC236}">
                <a16:creationId xmlns:a16="http://schemas.microsoft.com/office/drawing/2014/main" id="{A2A4B248-0CB8-CD43-83B5-78623A2665B9}"/>
              </a:ext>
            </a:extLst>
          </p:cNvPr>
          <p:cNvSpPr/>
          <p:nvPr/>
        </p:nvSpPr>
        <p:spPr>
          <a:xfrm>
            <a:off x="5118499" y="2568798"/>
            <a:ext cx="3029458" cy="43161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b="1" dirty="0">
                <a:solidFill>
                  <a:schemeClr val="accent5">
                    <a:lumMod val="50000"/>
                  </a:schemeClr>
                </a:solidFill>
              </a:rPr>
              <a:t>olvidaba</a:t>
            </a:r>
          </a:p>
        </p:txBody>
      </p:sp>
    </p:spTree>
    <p:extLst>
      <p:ext uri="{BB962C8B-B14F-4D97-AF65-F5344CB8AC3E}">
        <p14:creationId xmlns:p14="http://schemas.microsoft.com/office/powerpoint/2010/main" val="31985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15" grpId="0" animBg="1"/>
      <p:bldP spid="16" grpId="0" animBg="1"/>
      <p:bldP spid="17" grpId="0" animBg="1"/>
      <p:bldP spid="18" grpId="0" animBg="1"/>
      <p:bldP spid="19" grpId="0" animBg="1"/>
      <p:bldP spid="20" grpId="0" animBg="1"/>
      <p:bldP spid="21"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a16="http://schemas.microsoft.com/office/drawing/2014/main" id="{2AA713F4-9352-2A42-ABB4-E63D9CA21156}"/>
              </a:ext>
            </a:extLst>
          </p:cNvPr>
          <p:cNvPicPr>
            <a:picLocks noChangeAspect="1"/>
          </p:cNvPicPr>
          <p:nvPr/>
        </p:nvPicPr>
        <p:blipFill>
          <a:blip r:embed="rId5"/>
          <a:stretch>
            <a:fillRect/>
          </a:stretch>
        </p:blipFill>
        <p:spPr>
          <a:xfrm>
            <a:off x="9136583" y="4033342"/>
            <a:ext cx="2832524" cy="2270445"/>
          </a:xfrm>
          <a:prstGeom prst="rect">
            <a:avLst/>
          </a:prstGeom>
        </p:spPr>
      </p:pic>
      <p:sp>
        <p:nvSpPr>
          <p:cNvPr id="2" name="Título 1">
            <a:extLst>
              <a:ext uri="{FF2B5EF4-FFF2-40B4-BE49-F238E27FC236}">
                <a16:creationId xmlns:a16="http://schemas.microsoft.com/office/drawing/2014/main" id="{2428FD4F-FEC8-2C48-AB2E-46F0C5458267}"/>
              </a:ext>
            </a:extLst>
          </p:cNvPr>
          <p:cNvSpPr>
            <a:spLocks noGrp="1"/>
          </p:cNvSpPr>
          <p:nvPr>
            <p:ph type="title"/>
          </p:nvPr>
        </p:nvSpPr>
        <p:spPr>
          <a:xfrm>
            <a:off x="296224" y="173167"/>
            <a:ext cx="8985913" cy="845028"/>
          </a:xfrm>
        </p:spPr>
        <p:txBody>
          <a:bodyPr>
            <a:normAutofit/>
          </a:bodyPr>
          <a:lstStyle/>
          <a:p>
            <a:r>
              <a:rPr lang="es-GB" sz="2400" b="1" dirty="0"/>
              <a:t>Finalmente, completa el texto con la palabra correcta para cada espacio en blanco.</a:t>
            </a:r>
          </a:p>
        </p:txBody>
      </p:sp>
      <p:sp>
        <p:nvSpPr>
          <p:cNvPr id="4" name="CuadroTexto 3">
            <a:extLst>
              <a:ext uri="{FF2B5EF4-FFF2-40B4-BE49-F238E27FC236}">
                <a16:creationId xmlns:a16="http://schemas.microsoft.com/office/drawing/2014/main" id="{1AA003ED-1761-634A-AF87-EDC11DBBAB78}"/>
              </a:ext>
            </a:extLst>
          </p:cNvPr>
          <p:cNvSpPr txBox="1"/>
          <p:nvPr/>
        </p:nvSpPr>
        <p:spPr>
          <a:xfrm>
            <a:off x="296224" y="1111364"/>
            <a:ext cx="8629375" cy="4893647"/>
          </a:xfrm>
          <a:prstGeom prst="rect">
            <a:avLst/>
          </a:prstGeom>
          <a:noFill/>
        </p:spPr>
        <p:txBody>
          <a:bodyPr wrap="square" rtlCol="0">
            <a:spAutoFit/>
          </a:bodyPr>
          <a:lstStyle/>
          <a:p>
            <a:pPr algn="just"/>
            <a:r>
              <a:rPr lang="es-ES" sz="2600" dirty="0">
                <a:solidFill>
                  <a:schemeClr val="accent5">
                    <a:lumMod val="50000"/>
                  </a:schemeClr>
                </a:solidFill>
              </a:rPr>
              <a:t>En estos libros había </a:t>
            </a:r>
            <a:r>
              <a:rPr lang="es-ES" sz="2600" b="1" dirty="0">
                <a:solidFill>
                  <a:schemeClr val="accent5">
                    <a:lumMod val="50000"/>
                  </a:schemeClr>
                </a:solidFill>
              </a:rPr>
              <a:t>__________</a:t>
            </a:r>
            <a:r>
              <a:rPr lang="es-ES" sz="2600" dirty="0">
                <a:solidFill>
                  <a:schemeClr val="accent5">
                    <a:lumMod val="50000"/>
                  </a:schemeClr>
                </a:solidFill>
              </a:rPr>
              <a:t> , desafíos, amores y situaciones imposibles, pero él pensaba que todo era </a:t>
            </a:r>
            <a:r>
              <a:rPr lang="es-ES" sz="2600" b="1" dirty="0">
                <a:solidFill>
                  <a:schemeClr val="accent5">
                    <a:lumMod val="50000"/>
                  </a:schemeClr>
                </a:solidFill>
              </a:rPr>
              <a:t>__________</a:t>
            </a:r>
            <a:r>
              <a:rPr lang="es-ES" sz="2600" dirty="0">
                <a:solidFill>
                  <a:schemeClr val="accent5">
                    <a:lumMod val="50000"/>
                  </a:schemeClr>
                </a:solidFill>
              </a:rPr>
              <a:t>. </a:t>
            </a:r>
          </a:p>
          <a:p>
            <a:pPr algn="just"/>
            <a:endParaRPr lang="es-ES" sz="2600" dirty="0">
              <a:solidFill>
                <a:schemeClr val="accent5">
                  <a:lumMod val="50000"/>
                </a:schemeClr>
              </a:solidFill>
            </a:endParaRPr>
          </a:p>
          <a:p>
            <a:pPr algn="just"/>
            <a:r>
              <a:rPr lang="es-ES" sz="2600" dirty="0">
                <a:solidFill>
                  <a:schemeClr val="accent5">
                    <a:lumMod val="50000"/>
                  </a:schemeClr>
                </a:solidFill>
              </a:rPr>
              <a:t>Él quería ser un </a:t>
            </a:r>
            <a:r>
              <a:rPr lang="es-ES" sz="2600" b="1" dirty="0">
                <a:solidFill>
                  <a:schemeClr val="accent5">
                    <a:lumMod val="50000"/>
                  </a:schemeClr>
                </a:solidFill>
              </a:rPr>
              <a:t>__________</a:t>
            </a:r>
            <a:r>
              <a:rPr lang="es-ES" sz="2600" dirty="0">
                <a:solidFill>
                  <a:schemeClr val="accent5">
                    <a:lumMod val="50000"/>
                  </a:schemeClr>
                </a:solidFill>
              </a:rPr>
              <a:t> también y viajar por el mundo con sus armas y caballo para </a:t>
            </a:r>
            <a:r>
              <a:rPr lang="es-ES" sz="2600" b="1" dirty="0">
                <a:solidFill>
                  <a:schemeClr val="accent5">
                    <a:lumMod val="50000"/>
                  </a:schemeClr>
                </a:solidFill>
              </a:rPr>
              <a:t>__________</a:t>
            </a:r>
            <a:r>
              <a:rPr lang="es-ES" sz="2600" dirty="0">
                <a:solidFill>
                  <a:schemeClr val="accent5">
                    <a:lumMod val="50000"/>
                  </a:schemeClr>
                </a:solidFill>
              </a:rPr>
              <a:t> aventuras. </a:t>
            </a:r>
          </a:p>
          <a:p>
            <a:pPr algn="just"/>
            <a:endParaRPr lang="es-ES" sz="2600" dirty="0">
              <a:solidFill>
                <a:schemeClr val="accent5">
                  <a:lumMod val="50000"/>
                </a:schemeClr>
              </a:solidFill>
            </a:endParaRPr>
          </a:p>
          <a:p>
            <a:pPr algn="just"/>
            <a:r>
              <a:rPr lang="es-ES" sz="2600" dirty="0">
                <a:solidFill>
                  <a:schemeClr val="accent5">
                    <a:lumMod val="50000"/>
                  </a:schemeClr>
                </a:solidFill>
              </a:rPr>
              <a:t>Imaginaba imperios </a:t>
            </a:r>
            <a:r>
              <a:rPr lang="es-ES" sz="2600" b="1" dirty="0">
                <a:solidFill>
                  <a:schemeClr val="accent5">
                    <a:lumMod val="50000"/>
                  </a:schemeClr>
                </a:solidFill>
              </a:rPr>
              <a:t>__________</a:t>
            </a:r>
            <a:r>
              <a:rPr lang="es-ES" sz="2600" dirty="0">
                <a:solidFill>
                  <a:schemeClr val="accent5">
                    <a:lumMod val="50000"/>
                  </a:schemeClr>
                </a:solidFill>
              </a:rPr>
              <a:t> había personajes peligrosos y creía que era  importante ayudar a la gente. Quería </a:t>
            </a:r>
            <a:r>
              <a:rPr lang="es-ES" sz="2600" b="1" dirty="0">
                <a:solidFill>
                  <a:schemeClr val="accent5">
                    <a:lumMod val="50000"/>
                  </a:schemeClr>
                </a:solidFill>
              </a:rPr>
              <a:t>__________</a:t>
            </a:r>
            <a:r>
              <a:rPr lang="es-ES" sz="2600" dirty="0">
                <a:solidFill>
                  <a:schemeClr val="accent5">
                    <a:lumMod val="50000"/>
                  </a:schemeClr>
                </a:solidFill>
              </a:rPr>
              <a:t> éxito y hacer su </a:t>
            </a:r>
            <a:r>
              <a:rPr lang="es-ES" sz="2600" b="1" dirty="0">
                <a:solidFill>
                  <a:schemeClr val="accent5">
                    <a:lumMod val="50000"/>
                  </a:schemeClr>
                </a:solidFill>
              </a:rPr>
              <a:t>__________</a:t>
            </a:r>
            <a:r>
              <a:rPr lang="es-ES" sz="2600" dirty="0">
                <a:solidFill>
                  <a:schemeClr val="accent5">
                    <a:lumMod val="50000"/>
                  </a:schemeClr>
                </a:solidFill>
              </a:rPr>
              <a:t> famoso.</a:t>
            </a:r>
          </a:p>
        </p:txBody>
      </p:sp>
      <p:sp>
        <p:nvSpPr>
          <p:cNvPr id="6" name="Rounded Rectangle 45">
            <a:extLst>
              <a:ext uri="{FF2B5EF4-FFF2-40B4-BE49-F238E27FC236}">
                <a16:creationId xmlns:a16="http://schemas.microsoft.com/office/drawing/2014/main" id="{1C987C3B-F895-664D-9668-6703F164BF0D}"/>
              </a:ext>
            </a:extLst>
          </p:cNvPr>
          <p:cNvSpPr/>
          <p:nvPr/>
        </p:nvSpPr>
        <p:spPr>
          <a:xfrm>
            <a:off x="9744502" y="173167"/>
            <a:ext cx="2151274" cy="379373"/>
          </a:xfrm>
          <a:prstGeom prst="roundRect">
            <a:avLst/>
          </a:prstGeom>
          <a:ln>
            <a:solidFill>
              <a:schemeClr val="accent5">
                <a:lumMod val="50000"/>
              </a:schemeClr>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 / </a:t>
            </a: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
        <p:nvSpPr>
          <p:cNvPr id="7" name="Rectángulo 6">
            <a:extLst>
              <a:ext uri="{FF2B5EF4-FFF2-40B4-BE49-F238E27FC236}">
                <a16:creationId xmlns:a16="http://schemas.microsoft.com/office/drawing/2014/main" id="{EBCEB8A4-B5C3-1B4B-B0C5-773BCAB3B3C6}"/>
              </a:ext>
            </a:extLst>
          </p:cNvPr>
          <p:cNvSpPr/>
          <p:nvPr/>
        </p:nvSpPr>
        <p:spPr>
          <a:xfrm>
            <a:off x="10820139" y="2843013"/>
            <a:ext cx="1148968" cy="55517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cierto</a:t>
            </a:r>
          </a:p>
        </p:txBody>
      </p:sp>
      <p:sp>
        <p:nvSpPr>
          <p:cNvPr id="8" name="Rectángulo 7">
            <a:extLst>
              <a:ext uri="{FF2B5EF4-FFF2-40B4-BE49-F238E27FC236}">
                <a16:creationId xmlns:a16="http://schemas.microsoft.com/office/drawing/2014/main" id="{3CE9E855-6BFA-154E-AA92-82EBC6870C2A}"/>
              </a:ext>
            </a:extLst>
          </p:cNvPr>
          <p:cNvSpPr/>
          <p:nvPr/>
        </p:nvSpPr>
        <p:spPr>
          <a:xfrm>
            <a:off x="10162948" y="3587382"/>
            <a:ext cx="1148968" cy="55517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tener</a:t>
            </a:r>
          </a:p>
        </p:txBody>
      </p:sp>
      <p:sp>
        <p:nvSpPr>
          <p:cNvPr id="9" name="Rectángulo 8">
            <a:extLst>
              <a:ext uri="{FF2B5EF4-FFF2-40B4-BE49-F238E27FC236}">
                <a16:creationId xmlns:a16="http://schemas.microsoft.com/office/drawing/2014/main" id="{740F8E10-AC85-3E47-A7D9-068555ECC52E}"/>
              </a:ext>
            </a:extLst>
          </p:cNvPr>
          <p:cNvSpPr/>
          <p:nvPr/>
        </p:nvSpPr>
        <p:spPr>
          <a:xfrm>
            <a:off x="10724017" y="2011306"/>
            <a:ext cx="1368291" cy="55517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batallas</a:t>
            </a:r>
          </a:p>
        </p:txBody>
      </p:sp>
      <p:sp>
        <p:nvSpPr>
          <p:cNvPr id="11" name="Rectángulo 10">
            <a:extLst>
              <a:ext uri="{FF2B5EF4-FFF2-40B4-BE49-F238E27FC236}">
                <a16:creationId xmlns:a16="http://schemas.microsoft.com/office/drawing/2014/main" id="{1FC746C5-620B-9046-9FAF-E54B3C57462A}"/>
              </a:ext>
            </a:extLst>
          </p:cNvPr>
          <p:cNvSpPr/>
          <p:nvPr/>
        </p:nvSpPr>
        <p:spPr>
          <a:xfrm>
            <a:off x="9103621" y="2011306"/>
            <a:ext cx="1521238" cy="55517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caballero</a:t>
            </a:r>
          </a:p>
        </p:txBody>
      </p:sp>
      <p:sp>
        <p:nvSpPr>
          <p:cNvPr id="12" name="Rectángulo 11">
            <a:extLst>
              <a:ext uri="{FF2B5EF4-FFF2-40B4-BE49-F238E27FC236}">
                <a16:creationId xmlns:a16="http://schemas.microsoft.com/office/drawing/2014/main" id="{D09E5329-702B-754C-933A-86774A566AA0}"/>
              </a:ext>
            </a:extLst>
          </p:cNvPr>
          <p:cNvSpPr/>
          <p:nvPr/>
        </p:nvSpPr>
        <p:spPr>
          <a:xfrm>
            <a:off x="10737432" y="1245436"/>
            <a:ext cx="1359204" cy="55517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donde</a:t>
            </a:r>
          </a:p>
        </p:txBody>
      </p:sp>
      <p:sp>
        <p:nvSpPr>
          <p:cNvPr id="14" name="Rectángulo 13">
            <a:extLst>
              <a:ext uri="{FF2B5EF4-FFF2-40B4-BE49-F238E27FC236}">
                <a16:creationId xmlns:a16="http://schemas.microsoft.com/office/drawing/2014/main" id="{8710B3DC-C565-F04E-9793-A68F666F0E0C}"/>
              </a:ext>
            </a:extLst>
          </p:cNvPr>
          <p:cNvSpPr/>
          <p:nvPr/>
        </p:nvSpPr>
        <p:spPr>
          <a:xfrm>
            <a:off x="9243146" y="2843014"/>
            <a:ext cx="1382646" cy="55517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buscar</a:t>
            </a:r>
          </a:p>
        </p:txBody>
      </p:sp>
      <p:sp>
        <p:nvSpPr>
          <p:cNvPr id="13" name="Rectángulo 12">
            <a:extLst>
              <a:ext uri="{FF2B5EF4-FFF2-40B4-BE49-F238E27FC236}">
                <a16:creationId xmlns:a16="http://schemas.microsoft.com/office/drawing/2014/main" id="{B9249698-F522-AD41-8EE0-E11373123DBF}"/>
              </a:ext>
            </a:extLst>
          </p:cNvPr>
          <p:cNvSpPr/>
          <p:nvPr/>
        </p:nvSpPr>
        <p:spPr>
          <a:xfrm>
            <a:off x="9103621" y="1245436"/>
            <a:ext cx="1521238" cy="55517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nombre</a:t>
            </a:r>
          </a:p>
        </p:txBody>
      </p:sp>
      <p:sp>
        <p:nvSpPr>
          <p:cNvPr id="15" name="Multiplicación 14">
            <a:extLst>
              <a:ext uri="{FF2B5EF4-FFF2-40B4-BE49-F238E27FC236}">
                <a16:creationId xmlns:a16="http://schemas.microsoft.com/office/drawing/2014/main" id="{02558ABC-3C76-724C-8D99-C7E688DDCEBC}"/>
              </a:ext>
            </a:extLst>
          </p:cNvPr>
          <p:cNvSpPr/>
          <p:nvPr/>
        </p:nvSpPr>
        <p:spPr>
          <a:xfrm>
            <a:off x="10932255" y="1874610"/>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6" name="Rectángulo 15">
            <a:extLst>
              <a:ext uri="{FF2B5EF4-FFF2-40B4-BE49-F238E27FC236}">
                <a16:creationId xmlns:a16="http://schemas.microsoft.com/office/drawing/2014/main" id="{DB5ADE9A-7470-774D-9E0D-B305FAF1CEFC}"/>
              </a:ext>
            </a:extLst>
          </p:cNvPr>
          <p:cNvSpPr/>
          <p:nvPr/>
        </p:nvSpPr>
        <p:spPr>
          <a:xfrm>
            <a:off x="3926765" y="1075201"/>
            <a:ext cx="1368291" cy="4395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batallas</a:t>
            </a:r>
          </a:p>
        </p:txBody>
      </p:sp>
      <p:sp>
        <p:nvSpPr>
          <p:cNvPr id="17" name="Rectángulo 16">
            <a:extLst>
              <a:ext uri="{FF2B5EF4-FFF2-40B4-BE49-F238E27FC236}">
                <a16:creationId xmlns:a16="http://schemas.microsoft.com/office/drawing/2014/main" id="{D57A7F06-A974-D948-A216-987266356CE0}"/>
              </a:ext>
            </a:extLst>
          </p:cNvPr>
          <p:cNvSpPr/>
          <p:nvPr/>
        </p:nvSpPr>
        <p:spPr>
          <a:xfrm>
            <a:off x="1175396" y="2011306"/>
            <a:ext cx="1148968" cy="4395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cierto</a:t>
            </a:r>
          </a:p>
        </p:txBody>
      </p:sp>
      <p:sp>
        <p:nvSpPr>
          <p:cNvPr id="18" name="Rectángulo 17">
            <a:extLst>
              <a:ext uri="{FF2B5EF4-FFF2-40B4-BE49-F238E27FC236}">
                <a16:creationId xmlns:a16="http://schemas.microsoft.com/office/drawing/2014/main" id="{03388303-34A3-AD4C-83FB-FD3C98601A03}"/>
              </a:ext>
            </a:extLst>
          </p:cNvPr>
          <p:cNvSpPr/>
          <p:nvPr/>
        </p:nvSpPr>
        <p:spPr>
          <a:xfrm>
            <a:off x="3193497" y="2704299"/>
            <a:ext cx="1521238" cy="4395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caballero</a:t>
            </a:r>
          </a:p>
        </p:txBody>
      </p:sp>
      <p:sp>
        <p:nvSpPr>
          <p:cNvPr id="19" name="Rectángulo 18">
            <a:extLst>
              <a:ext uri="{FF2B5EF4-FFF2-40B4-BE49-F238E27FC236}">
                <a16:creationId xmlns:a16="http://schemas.microsoft.com/office/drawing/2014/main" id="{C1A7782A-F82A-3B45-881D-BDCFE859C9CE}"/>
              </a:ext>
            </a:extLst>
          </p:cNvPr>
          <p:cNvSpPr/>
          <p:nvPr/>
        </p:nvSpPr>
        <p:spPr>
          <a:xfrm>
            <a:off x="7241826" y="3203453"/>
            <a:ext cx="1382646" cy="3839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buscar</a:t>
            </a:r>
          </a:p>
        </p:txBody>
      </p:sp>
      <p:sp>
        <p:nvSpPr>
          <p:cNvPr id="20" name="Rectángulo 19">
            <a:extLst>
              <a:ext uri="{FF2B5EF4-FFF2-40B4-BE49-F238E27FC236}">
                <a16:creationId xmlns:a16="http://schemas.microsoft.com/office/drawing/2014/main" id="{65BED556-DAF8-1E4D-A78F-6E321D8C520D}"/>
              </a:ext>
            </a:extLst>
          </p:cNvPr>
          <p:cNvSpPr/>
          <p:nvPr/>
        </p:nvSpPr>
        <p:spPr>
          <a:xfrm>
            <a:off x="4210172" y="4324099"/>
            <a:ext cx="1359204" cy="40338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donde</a:t>
            </a:r>
          </a:p>
        </p:txBody>
      </p:sp>
      <p:sp>
        <p:nvSpPr>
          <p:cNvPr id="21" name="Rectángulo 20">
            <a:extLst>
              <a:ext uri="{FF2B5EF4-FFF2-40B4-BE49-F238E27FC236}">
                <a16:creationId xmlns:a16="http://schemas.microsoft.com/office/drawing/2014/main" id="{415EE79F-D86A-9D46-99D2-FA9AF2871F7A}"/>
              </a:ext>
            </a:extLst>
          </p:cNvPr>
          <p:cNvSpPr/>
          <p:nvPr/>
        </p:nvSpPr>
        <p:spPr>
          <a:xfrm>
            <a:off x="2960959" y="5148627"/>
            <a:ext cx="1148968" cy="4395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tener</a:t>
            </a:r>
          </a:p>
        </p:txBody>
      </p:sp>
      <p:sp>
        <p:nvSpPr>
          <p:cNvPr id="22" name="Rectángulo 21">
            <a:extLst>
              <a:ext uri="{FF2B5EF4-FFF2-40B4-BE49-F238E27FC236}">
                <a16:creationId xmlns:a16="http://schemas.microsoft.com/office/drawing/2014/main" id="{46425D8F-91DA-3044-ABC3-2BCA9FA97AA2}"/>
              </a:ext>
            </a:extLst>
          </p:cNvPr>
          <p:cNvSpPr/>
          <p:nvPr/>
        </p:nvSpPr>
        <p:spPr>
          <a:xfrm>
            <a:off x="7262417" y="5148627"/>
            <a:ext cx="1521238" cy="4395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nombre</a:t>
            </a:r>
          </a:p>
        </p:txBody>
      </p:sp>
      <p:sp>
        <p:nvSpPr>
          <p:cNvPr id="23" name="Multiplicación 22">
            <a:extLst>
              <a:ext uri="{FF2B5EF4-FFF2-40B4-BE49-F238E27FC236}">
                <a16:creationId xmlns:a16="http://schemas.microsoft.com/office/drawing/2014/main" id="{01F70A0F-2150-4E4F-8FBF-66296D93D19A}"/>
              </a:ext>
            </a:extLst>
          </p:cNvPr>
          <p:cNvSpPr/>
          <p:nvPr/>
        </p:nvSpPr>
        <p:spPr>
          <a:xfrm>
            <a:off x="9400788" y="1151553"/>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4" name="Multiplicación 23">
            <a:extLst>
              <a:ext uri="{FF2B5EF4-FFF2-40B4-BE49-F238E27FC236}">
                <a16:creationId xmlns:a16="http://schemas.microsoft.com/office/drawing/2014/main" id="{3B6AA7FC-E9F0-6248-A2EC-E7724EA27B74}"/>
              </a:ext>
            </a:extLst>
          </p:cNvPr>
          <p:cNvSpPr/>
          <p:nvPr/>
        </p:nvSpPr>
        <p:spPr>
          <a:xfrm>
            <a:off x="10941534" y="1135451"/>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5" name="Multiplicación 24">
            <a:extLst>
              <a:ext uri="{FF2B5EF4-FFF2-40B4-BE49-F238E27FC236}">
                <a16:creationId xmlns:a16="http://schemas.microsoft.com/office/drawing/2014/main" id="{F9C46F82-F84E-DE40-8CD6-310E5D824382}"/>
              </a:ext>
            </a:extLst>
          </p:cNvPr>
          <p:cNvSpPr/>
          <p:nvPr/>
        </p:nvSpPr>
        <p:spPr>
          <a:xfrm>
            <a:off x="9395278" y="1874610"/>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6" name="Multiplicación 25">
            <a:extLst>
              <a:ext uri="{FF2B5EF4-FFF2-40B4-BE49-F238E27FC236}">
                <a16:creationId xmlns:a16="http://schemas.microsoft.com/office/drawing/2014/main" id="{C28EE24D-8EFD-1942-8C8C-0C9214AD90C8}"/>
              </a:ext>
            </a:extLst>
          </p:cNvPr>
          <p:cNvSpPr/>
          <p:nvPr/>
        </p:nvSpPr>
        <p:spPr>
          <a:xfrm>
            <a:off x="9429087" y="2721561"/>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7" name="Multiplicación 26">
            <a:extLst>
              <a:ext uri="{FF2B5EF4-FFF2-40B4-BE49-F238E27FC236}">
                <a16:creationId xmlns:a16="http://schemas.microsoft.com/office/drawing/2014/main" id="{628D9734-0CC4-924B-B3BC-D6A860B5A62C}"/>
              </a:ext>
            </a:extLst>
          </p:cNvPr>
          <p:cNvSpPr/>
          <p:nvPr/>
        </p:nvSpPr>
        <p:spPr>
          <a:xfrm>
            <a:off x="10931171" y="2740431"/>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8" name="Multiplicación 27">
            <a:extLst>
              <a:ext uri="{FF2B5EF4-FFF2-40B4-BE49-F238E27FC236}">
                <a16:creationId xmlns:a16="http://schemas.microsoft.com/office/drawing/2014/main" id="{7FA614B7-CA5E-B04B-896F-B6084179D5F2}"/>
              </a:ext>
            </a:extLst>
          </p:cNvPr>
          <p:cNvSpPr/>
          <p:nvPr/>
        </p:nvSpPr>
        <p:spPr>
          <a:xfrm>
            <a:off x="10260565" y="3458143"/>
            <a:ext cx="926903" cy="798073"/>
          </a:xfrm>
          <a:prstGeom prst="mathMultiply">
            <a:avLst>
              <a:gd name="adj1" fmla="val 16416"/>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9" name="CuadroTexto 28">
            <a:extLst>
              <a:ext uri="{FF2B5EF4-FFF2-40B4-BE49-F238E27FC236}">
                <a16:creationId xmlns:a16="http://schemas.microsoft.com/office/drawing/2014/main" id="{8915800B-7FB3-104F-B0E2-8F4592097DE9}"/>
              </a:ext>
            </a:extLst>
          </p:cNvPr>
          <p:cNvSpPr txBox="1"/>
          <p:nvPr/>
        </p:nvSpPr>
        <p:spPr>
          <a:xfrm>
            <a:off x="11298072" y="681779"/>
            <a:ext cx="873957" cy="461665"/>
          </a:xfrm>
          <a:prstGeom prst="rect">
            <a:avLst/>
          </a:prstGeom>
          <a:noFill/>
        </p:spPr>
        <p:txBody>
          <a:bodyPr wrap="none" rtlCol="0">
            <a:spAutoFit/>
          </a:bodyPr>
          <a:lstStyle/>
          <a:p>
            <a:pPr algn="l"/>
            <a:r>
              <a:rPr lang="es-GB" sz="2400" dirty="0">
                <a:solidFill>
                  <a:schemeClr val="accent5">
                    <a:lumMod val="50000"/>
                  </a:schemeClr>
                </a:solidFill>
              </a:rPr>
              <a:t>[3/3]</a:t>
            </a:r>
          </a:p>
        </p:txBody>
      </p:sp>
      <p:pic>
        <p:nvPicPr>
          <p:cNvPr id="3" name="Part 3 Text El Quijote.wav" descr="Part 3 Text El Quijote.wav">
            <a:hlinkClick r:id="" action="ppaction://media"/>
            <a:extLst>
              <a:ext uri="{FF2B5EF4-FFF2-40B4-BE49-F238E27FC236}">
                <a16:creationId xmlns:a16="http://schemas.microsoft.com/office/drawing/2014/main" id="{61B018EA-A4BB-5748-95B8-F839FD3243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8678" y="241558"/>
            <a:ext cx="812800" cy="812800"/>
          </a:xfrm>
          <a:prstGeom prst="rect">
            <a:avLst/>
          </a:prstGeom>
        </p:spPr>
      </p:pic>
      <p:pic>
        <p:nvPicPr>
          <p:cNvPr id="31" name="Imagen 30" descr="Un dibujo de una persona&#10;&#10;Descripción generada automáticamente con confianza media">
            <a:extLst>
              <a:ext uri="{FF2B5EF4-FFF2-40B4-BE49-F238E27FC236}">
                <a16:creationId xmlns:a16="http://schemas.microsoft.com/office/drawing/2014/main" id="{02003FA6-7A47-8647-BEFC-EAA94648EC64}"/>
              </a:ext>
            </a:extLst>
          </p:cNvPr>
          <p:cNvPicPr>
            <a:picLocks noChangeAspect="1"/>
          </p:cNvPicPr>
          <p:nvPr/>
        </p:nvPicPr>
        <p:blipFill rotWithShape="1">
          <a:blip r:embed="rId7"/>
          <a:srcRect l="21779" r="50000"/>
          <a:stretch/>
        </p:blipFill>
        <p:spPr>
          <a:xfrm>
            <a:off x="9330205" y="3982701"/>
            <a:ext cx="1243517" cy="2480938"/>
          </a:xfrm>
          <a:prstGeom prst="rect">
            <a:avLst/>
          </a:prstGeom>
        </p:spPr>
      </p:pic>
    </p:spTree>
    <p:extLst>
      <p:ext uri="{BB962C8B-B14F-4D97-AF65-F5344CB8AC3E}">
        <p14:creationId xmlns:p14="http://schemas.microsoft.com/office/powerpoint/2010/main" val="63240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
                </p:tgtEl>
              </p:cMediaNode>
            </p:audio>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8FD4F-FEC8-2C48-AB2E-46F0C5458267}"/>
              </a:ext>
            </a:extLst>
          </p:cNvPr>
          <p:cNvSpPr>
            <a:spLocks noGrp="1"/>
          </p:cNvSpPr>
          <p:nvPr>
            <p:ph type="title"/>
          </p:nvPr>
        </p:nvSpPr>
        <p:spPr>
          <a:xfrm>
            <a:off x="296224" y="230832"/>
            <a:ext cx="9448278" cy="757942"/>
          </a:xfrm>
        </p:spPr>
        <p:txBody>
          <a:bodyPr>
            <a:normAutofit/>
          </a:bodyPr>
          <a:lstStyle/>
          <a:p>
            <a:r>
              <a:rPr lang="es-GB" sz="2200" b="1" dirty="0"/>
              <a:t>Ahora puedes leer el texto completo. Estas frases, ¿son verdaderas o falsas?</a:t>
            </a:r>
          </a:p>
        </p:txBody>
      </p:sp>
      <p:sp>
        <p:nvSpPr>
          <p:cNvPr id="6" name="Rounded Rectangle 45">
            <a:extLst>
              <a:ext uri="{FF2B5EF4-FFF2-40B4-BE49-F238E27FC236}">
                <a16:creationId xmlns:a16="http://schemas.microsoft.com/office/drawing/2014/main" id="{1C987C3B-F895-664D-9668-6703F164BF0D}"/>
              </a:ext>
            </a:extLst>
          </p:cNvPr>
          <p:cNvSpPr/>
          <p:nvPr/>
        </p:nvSpPr>
        <p:spPr>
          <a:xfrm>
            <a:off x="9744502" y="173167"/>
            <a:ext cx="2151274" cy="379373"/>
          </a:xfrm>
          <a:prstGeom prst="roundRect">
            <a:avLst/>
          </a:prstGeom>
          <a:ln>
            <a:solidFill>
              <a:schemeClr val="accent5">
                <a:lumMod val="50000"/>
              </a:schemeClr>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 / </a:t>
            </a:r>
            <a:r>
              <a:rPr lang="en-GB" sz="2000" b="1" dirty="0" err="1">
                <a:latin typeface="Century Gothic" panose="020B0502020202020204" pitchFamily="34" charset="0"/>
              </a:rPr>
              <a:t>escuchar</a:t>
            </a:r>
            <a:endParaRPr lang="en-GB" sz="2000" b="1" dirty="0">
              <a:latin typeface="Century Gothic" panose="020B0502020202020204" pitchFamily="34" charset="0"/>
            </a:endParaRPr>
          </a:p>
        </p:txBody>
      </p:sp>
      <p:sp>
        <p:nvSpPr>
          <p:cNvPr id="7" name="CuadroTexto 6">
            <a:extLst>
              <a:ext uri="{FF2B5EF4-FFF2-40B4-BE49-F238E27FC236}">
                <a16:creationId xmlns:a16="http://schemas.microsoft.com/office/drawing/2014/main" id="{D8FDBB32-0239-B54F-A474-050A02DDF3F3}"/>
              </a:ext>
            </a:extLst>
          </p:cNvPr>
          <p:cNvSpPr txBox="1"/>
          <p:nvPr/>
        </p:nvSpPr>
        <p:spPr>
          <a:xfrm>
            <a:off x="165596" y="1046439"/>
            <a:ext cx="5059398" cy="400110"/>
          </a:xfrm>
          <a:prstGeom prst="rect">
            <a:avLst/>
          </a:prstGeom>
          <a:noFill/>
        </p:spPr>
        <p:txBody>
          <a:bodyPr wrap="none" rtlCol="0">
            <a:spAutoFit/>
          </a:bodyPr>
          <a:lstStyle/>
          <a:p>
            <a:pPr algn="l"/>
            <a:r>
              <a:rPr lang="es-GB" sz="2000" dirty="0">
                <a:solidFill>
                  <a:schemeClr val="accent5">
                    <a:lumMod val="50000"/>
                  </a:schemeClr>
                </a:solidFill>
              </a:rPr>
              <a:t>1. El protagonista de la historia era rico.</a:t>
            </a:r>
          </a:p>
        </p:txBody>
      </p:sp>
      <p:sp>
        <p:nvSpPr>
          <p:cNvPr id="8" name="CuadroTexto 7">
            <a:extLst>
              <a:ext uri="{FF2B5EF4-FFF2-40B4-BE49-F238E27FC236}">
                <a16:creationId xmlns:a16="http://schemas.microsoft.com/office/drawing/2014/main" id="{9A77268A-65C3-E345-A150-0102974E9725}"/>
              </a:ext>
            </a:extLst>
          </p:cNvPr>
          <p:cNvSpPr txBox="1"/>
          <p:nvPr/>
        </p:nvSpPr>
        <p:spPr>
          <a:xfrm>
            <a:off x="165596" y="1720257"/>
            <a:ext cx="3565400" cy="400110"/>
          </a:xfrm>
          <a:prstGeom prst="rect">
            <a:avLst/>
          </a:prstGeom>
          <a:noFill/>
        </p:spPr>
        <p:txBody>
          <a:bodyPr wrap="none" rtlCol="0">
            <a:spAutoFit/>
          </a:bodyPr>
          <a:lstStyle/>
          <a:p>
            <a:pPr algn="l"/>
            <a:r>
              <a:rPr lang="es-GB" sz="2000" dirty="0">
                <a:solidFill>
                  <a:schemeClr val="accent5">
                    <a:lumMod val="50000"/>
                  </a:schemeClr>
                </a:solidFill>
              </a:rPr>
              <a:t>2. Vivía con otras personas.</a:t>
            </a:r>
          </a:p>
        </p:txBody>
      </p:sp>
      <p:sp>
        <p:nvSpPr>
          <p:cNvPr id="9" name="CuadroTexto 8">
            <a:extLst>
              <a:ext uri="{FF2B5EF4-FFF2-40B4-BE49-F238E27FC236}">
                <a16:creationId xmlns:a16="http://schemas.microsoft.com/office/drawing/2014/main" id="{CA1167DA-0E80-AD40-A071-CCDBE415E7A1}"/>
              </a:ext>
            </a:extLst>
          </p:cNvPr>
          <p:cNvSpPr txBox="1"/>
          <p:nvPr/>
        </p:nvSpPr>
        <p:spPr>
          <a:xfrm>
            <a:off x="165596" y="2394075"/>
            <a:ext cx="3318537" cy="400110"/>
          </a:xfrm>
          <a:prstGeom prst="rect">
            <a:avLst/>
          </a:prstGeom>
          <a:noFill/>
        </p:spPr>
        <p:txBody>
          <a:bodyPr wrap="none" rtlCol="0">
            <a:spAutoFit/>
          </a:bodyPr>
          <a:lstStyle/>
          <a:p>
            <a:pPr algn="l"/>
            <a:r>
              <a:rPr lang="es-GB" sz="2000" dirty="0">
                <a:solidFill>
                  <a:schemeClr val="accent5">
                    <a:lumMod val="50000"/>
                  </a:schemeClr>
                </a:solidFill>
              </a:rPr>
              <a:t>3. El señor era muy joven.</a:t>
            </a:r>
          </a:p>
        </p:txBody>
      </p:sp>
      <p:sp>
        <p:nvSpPr>
          <p:cNvPr id="10" name="CuadroTexto 9">
            <a:extLst>
              <a:ext uri="{FF2B5EF4-FFF2-40B4-BE49-F238E27FC236}">
                <a16:creationId xmlns:a16="http://schemas.microsoft.com/office/drawing/2014/main" id="{E42BDB0D-756B-104D-AA85-AE3EE066DB7A}"/>
              </a:ext>
            </a:extLst>
          </p:cNvPr>
          <p:cNvSpPr txBox="1"/>
          <p:nvPr/>
        </p:nvSpPr>
        <p:spPr>
          <a:xfrm>
            <a:off x="165596" y="3067893"/>
            <a:ext cx="4507965" cy="400110"/>
          </a:xfrm>
          <a:prstGeom prst="rect">
            <a:avLst/>
          </a:prstGeom>
          <a:noFill/>
        </p:spPr>
        <p:txBody>
          <a:bodyPr wrap="none" rtlCol="0">
            <a:spAutoFit/>
          </a:bodyPr>
          <a:lstStyle/>
          <a:p>
            <a:pPr algn="l"/>
            <a:r>
              <a:rPr lang="es-GB" sz="2000" dirty="0">
                <a:solidFill>
                  <a:schemeClr val="accent5">
                    <a:lumMod val="50000"/>
                  </a:schemeClr>
                </a:solidFill>
              </a:rPr>
              <a:t>4. El señor no tenía mucho trabajo.</a:t>
            </a:r>
          </a:p>
        </p:txBody>
      </p:sp>
      <p:sp>
        <p:nvSpPr>
          <p:cNvPr id="11" name="CuadroTexto 10">
            <a:extLst>
              <a:ext uri="{FF2B5EF4-FFF2-40B4-BE49-F238E27FC236}">
                <a16:creationId xmlns:a16="http://schemas.microsoft.com/office/drawing/2014/main" id="{48D48D69-6E97-474C-B0A0-40B6897E860B}"/>
              </a:ext>
            </a:extLst>
          </p:cNvPr>
          <p:cNvSpPr txBox="1"/>
          <p:nvPr/>
        </p:nvSpPr>
        <p:spPr>
          <a:xfrm>
            <a:off x="165596" y="3741711"/>
            <a:ext cx="5955476" cy="400110"/>
          </a:xfrm>
          <a:prstGeom prst="rect">
            <a:avLst/>
          </a:prstGeom>
          <a:noFill/>
        </p:spPr>
        <p:txBody>
          <a:bodyPr wrap="none" rtlCol="0">
            <a:spAutoFit/>
          </a:bodyPr>
          <a:lstStyle/>
          <a:p>
            <a:pPr algn="l"/>
            <a:r>
              <a:rPr lang="es-GB" sz="2000" dirty="0">
                <a:solidFill>
                  <a:schemeClr val="accent5">
                    <a:lumMod val="50000"/>
                  </a:schemeClr>
                </a:solidFill>
              </a:rPr>
              <a:t>5. Necesitaba más dinero para comprar libros.</a:t>
            </a:r>
          </a:p>
        </p:txBody>
      </p:sp>
      <p:sp>
        <p:nvSpPr>
          <p:cNvPr id="12" name="CuadroTexto 11">
            <a:extLst>
              <a:ext uri="{FF2B5EF4-FFF2-40B4-BE49-F238E27FC236}">
                <a16:creationId xmlns:a16="http://schemas.microsoft.com/office/drawing/2014/main" id="{7A70384E-06C6-2843-9A4B-F8445EEE9A09}"/>
              </a:ext>
            </a:extLst>
          </p:cNvPr>
          <p:cNvSpPr txBox="1"/>
          <p:nvPr/>
        </p:nvSpPr>
        <p:spPr>
          <a:xfrm>
            <a:off x="165596" y="4415529"/>
            <a:ext cx="7322838" cy="400110"/>
          </a:xfrm>
          <a:prstGeom prst="rect">
            <a:avLst/>
          </a:prstGeom>
          <a:noFill/>
        </p:spPr>
        <p:txBody>
          <a:bodyPr wrap="none" rtlCol="0">
            <a:spAutoFit/>
          </a:bodyPr>
          <a:lstStyle/>
          <a:p>
            <a:pPr algn="l"/>
            <a:r>
              <a:rPr lang="es-GB" sz="2000" dirty="0">
                <a:solidFill>
                  <a:schemeClr val="accent5">
                    <a:lumMod val="50000"/>
                  </a:schemeClr>
                </a:solidFill>
              </a:rPr>
              <a:t>6. Estaba loco porque leía demasiado y no descansaba. </a:t>
            </a:r>
          </a:p>
        </p:txBody>
      </p:sp>
      <p:sp>
        <p:nvSpPr>
          <p:cNvPr id="13" name="CuadroTexto 12">
            <a:extLst>
              <a:ext uri="{FF2B5EF4-FFF2-40B4-BE49-F238E27FC236}">
                <a16:creationId xmlns:a16="http://schemas.microsoft.com/office/drawing/2014/main" id="{4ADAE8AE-E632-EE4E-B37E-A80C05D47D06}"/>
              </a:ext>
            </a:extLst>
          </p:cNvPr>
          <p:cNvSpPr txBox="1"/>
          <p:nvPr/>
        </p:nvSpPr>
        <p:spPr>
          <a:xfrm>
            <a:off x="165596" y="5763168"/>
            <a:ext cx="4945585" cy="400110"/>
          </a:xfrm>
          <a:prstGeom prst="rect">
            <a:avLst/>
          </a:prstGeom>
          <a:noFill/>
        </p:spPr>
        <p:txBody>
          <a:bodyPr wrap="none" rtlCol="0">
            <a:spAutoFit/>
          </a:bodyPr>
          <a:lstStyle/>
          <a:p>
            <a:pPr algn="l"/>
            <a:r>
              <a:rPr lang="es-GB" sz="2000" dirty="0">
                <a:solidFill>
                  <a:schemeClr val="accent5">
                    <a:lumMod val="50000"/>
                  </a:schemeClr>
                </a:solidFill>
              </a:rPr>
              <a:t>8. El señor ya era alguien muy famoso.</a:t>
            </a:r>
          </a:p>
        </p:txBody>
      </p:sp>
      <p:sp>
        <p:nvSpPr>
          <p:cNvPr id="14" name="CuadroTexto 13">
            <a:extLst>
              <a:ext uri="{FF2B5EF4-FFF2-40B4-BE49-F238E27FC236}">
                <a16:creationId xmlns:a16="http://schemas.microsoft.com/office/drawing/2014/main" id="{F93F5D2B-DBA4-9D48-B36C-8AF7C3567744}"/>
              </a:ext>
            </a:extLst>
          </p:cNvPr>
          <p:cNvSpPr txBox="1"/>
          <p:nvPr/>
        </p:nvSpPr>
        <p:spPr>
          <a:xfrm>
            <a:off x="165596" y="5089347"/>
            <a:ext cx="5442516" cy="400110"/>
          </a:xfrm>
          <a:prstGeom prst="rect">
            <a:avLst/>
          </a:prstGeom>
          <a:noFill/>
        </p:spPr>
        <p:txBody>
          <a:bodyPr wrap="none" rtlCol="0">
            <a:spAutoFit/>
          </a:bodyPr>
          <a:lstStyle/>
          <a:p>
            <a:pPr algn="l"/>
            <a:r>
              <a:rPr lang="es-GB" sz="2000" dirty="0">
                <a:solidFill>
                  <a:schemeClr val="accent5">
                    <a:lumMod val="50000"/>
                  </a:schemeClr>
                </a:solidFill>
              </a:rPr>
              <a:t>7. Quería ser caballero para ganar dinero.</a:t>
            </a:r>
          </a:p>
        </p:txBody>
      </p:sp>
      <p:sp>
        <p:nvSpPr>
          <p:cNvPr id="16" name="CuadroTexto 15">
            <a:extLst>
              <a:ext uri="{FF2B5EF4-FFF2-40B4-BE49-F238E27FC236}">
                <a16:creationId xmlns:a16="http://schemas.microsoft.com/office/drawing/2014/main" id="{83BFA73E-9F8F-1140-94B8-35DC3078986A}"/>
              </a:ext>
            </a:extLst>
          </p:cNvPr>
          <p:cNvSpPr txBox="1"/>
          <p:nvPr/>
        </p:nvSpPr>
        <p:spPr>
          <a:xfrm>
            <a:off x="5111181" y="1044590"/>
            <a:ext cx="750526" cy="400110"/>
          </a:xfrm>
          <a:prstGeom prst="rect">
            <a:avLst/>
          </a:prstGeom>
          <a:noFill/>
        </p:spPr>
        <p:txBody>
          <a:bodyPr wrap="none" rtlCol="0">
            <a:spAutoFit/>
          </a:bodyPr>
          <a:lstStyle/>
          <a:p>
            <a:pPr algn="l"/>
            <a:r>
              <a:rPr lang="es-GB" sz="2000" b="1" dirty="0">
                <a:solidFill>
                  <a:schemeClr val="accent5">
                    <a:lumMod val="50000"/>
                  </a:schemeClr>
                </a:solidFill>
              </a:rPr>
              <a:t>V / F</a:t>
            </a:r>
          </a:p>
        </p:txBody>
      </p:sp>
      <p:sp>
        <p:nvSpPr>
          <p:cNvPr id="4" name="Anillo 3">
            <a:extLst>
              <a:ext uri="{FF2B5EF4-FFF2-40B4-BE49-F238E27FC236}">
                <a16:creationId xmlns:a16="http://schemas.microsoft.com/office/drawing/2014/main" id="{81A0B702-B122-C347-AF96-32872A3DF77B}"/>
              </a:ext>
            </a:extLst>
          </p:cNvPr>
          <p:cNvSpPr/>
          <p:nvPr/>
        </p:nvSpPr>
        <p:spPr>
          <a:xfrm>
            <a:off x="5486444" y="1002965"/>
            <a:ext cx="421590" cy="488552"/>
          </a:xfrm>
          <a:prstGeom prst="donut">
            <a:avLst>
              <a:gd name="adj" fmla="val 9062"/>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7" name="CuadroTexto 16">
            <a:extLst>
              <a:ext uri="{FF2B5EF4-FFF2-40B4-BE49-F238E27FC236}">
                <a16:creationId xmlns:a16="http://schemas.microsoft.com/office/drawing/2014/main" id="{4009CC06-C0B8-4442-B193-0A9DE6958630}"/>
              </a:ext>
            </a:extLst>
          </p:cNvPr>
          <p:cNvSpPr txBox="1"/>
          <p:nvPr/>
        </p:nvSpPr>
        <p:spPr>
          <a:xfrm>
            <a:off x="3663136" y="1712476"/>
            <a:ext cx="750526" cy="400110"/>
          </a:xfrm>
          <a:prstGeom prst="rect">
            <a:avLst/>
          </a:prstGeom>
          <a:noFill/>
        </p:spPr>
        <p:txBody>
          <a:bodyPr wrap="none" rtlCol="0">
            <a:spAutoFit/>
          </a:bodyPr>
          <a:lstStyle/>
          <a:p>
            <a:pPr algn="l"/>
            <a:r>
              <a:rPr lang="es-GB" sz="2000" b="1" dirty="0">
                <a:solidFill>
                  <a:schemeClr val="accent5">
                    <a:lumMod val="50000"/>
                  </a:schemeClr>
                </a:solidFill>
              </a:rPr>
              <a:t>V / F</a:t>
            </a:r>
          </a:p>
        </p:txBody>
      </p:sp>
      <p:sp>
        <p:nvSpPr>
          <p:cNvPr id="18" name="Anillo 17">
            <a:extLst>
              <a:ext uri="{FF2B5EF4-FFF2-40B4-BE49-F238E27FC236}">
                <a16:creationId xmlns:a16="http://schemas.microsoft.com/office/drawing/2014/main" id="{7A7CC4DD-DAAD-E948-94E6-61C44C0FD206}"/>
              </a:ext>
            </a:extLst>
          </p:cNvPr>
          <p:cNvSpPr/>
          <p:nvPr/>
        </p:nvSpPr>
        <p:spPr>
          <a:xfrm>
            <a:off x="3625506" y="1654794"/>
            <a:ext cx="421590" cy="488552"/>
          </a:xfrm>
          <a:prstGeom prst="donut">
            <a:avLst>
              <a:gd name="adj" fmla="val 9062"/>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CuadroTexto 18">
            <a:extLst>
              <a:ext uri="{FF2B5EF4-FFF2-40B4-BE49-F238E27FC236}">
                <a16:creationId xmlns:a16="http://schemas.microsoft.com/office/drawing/2014/main" id="{AFD22107-0E8A-314A-B1D6-22ACD9B2D9A7}"/>
              </a:ext>
            </a:extLst>
          </p:cNvPr>
          <p:cNvSpPr txBox="1"/>
          <p:nvPr/>
        </p:nvSpPr>
        <p:spPr>
          <a:xfrm>
            <a:off x="3441299" y="2411711"/>
            <a:ext cx="750526" cy="400110"/>
          </a:xfrm>
          <a:prstGeom prst="rect">
            <a:avLst/>
          </a:prstGeom>
          <a:noFill/>
        </p:spPr>
        <p:txBody>
          <a:bodyPr wrap="none" rtlCol="0">
            <a:spAutoFit/>
          </a:bodyPr>
          <a:lstStyle/>
          <a:p>
            <a:pPr algn="l"/>
            <a:r>
              <a:rPr lang="es-GB" sz="2000" b="1" dirty="0">
                <a:solidFill>
                  <a:schemeClr val="accent5">
                    <a:lumMod val="50000"/>
                  </a:schemeClr>
                </a:solidFill>
              </a:rPr>
              <a:t>V / F</a:t>
            </a:r>
          </a:p>
        </p:txBody>
      </p:sp>
      <p:sp>
        <p:nvSpPr>
          <p:cNvPr id="20" name="Anillo 19">
            <a:extLst>
              <a:ext uri="{FF2B5EF4-FFF2-40B4-BE49-F238E27FC236}">
                <a16:creationId xmlns:a16="http://schemas.microsoft.com/office/drawing/2014/main" id="{1361B8A8-0836-6847-9E04-4418AEBA12B1}"/>
              </a:ext>
            </a:extLst>
          </p:cNvPr>
          <p:cNvSpPr/>
          <p:nvPr/>
        </p:nvSpPr>
        <p:spPr>
          <a:xfrm>
            <a:off x="3823567" y="2371505"/>
            <a:ext cx="421590" cy="488552"/>
          </a:xfrm>
          <a:prstGeom prst="donut">
            <a:avLst>
              <a:gd name="adj" fmla="val 9062"/>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CuadroTexto 20">
            <a:extLst>
              <a:ext uri="{FF2B5EF4-FFF2-40B4-BE49-F238E27FC236}">
                <a16:creationId xmlns:a16="http://schemas.microsoft.com/office/drawing/2014/main" id="{DD66A53F-C831-CF4B-A9D5-77D5147BBDFB}"/>
              </a:ext>
            </a:extLst>
          </p:cNvPr>
          <p:cNvSpPr txBox="1"/>
          <p:nvPr/>
        </p:nvSpPr>
        <p:spPr>
          <a:xfrm>
            <a:off x="4514472" y="3075288"/>
            <a:ext cx="750526" cy="400110"/>
          </a:xfrm>
          <a:prstGeom prst="rect">
            <a:avLst/>
          </a:prstGeom>
          <a:noFill/>
        </p:spPr>
        <p:txBody>
          <a:bodyPr wrap="none" rtlCol="0">
            <a:spAutoFit/>
          </a:bodyPr>
          <a:lstStyle/>
          <a:p>
            <a:pPr algn="l"/>
            <a:r>
              <a:rPr lang="es-GB" sz="2000" b="1" dirty="0">
                <a:solidFill>
                  <a:schemeClr val="accent5">
                    <a:lumMod val="50000"/>
                  </a:schemeClr>
                </a:solidFill>
              </a:rPr>
              <a:t>V / F</a:t>
            </a:r>
          </a:p>
        </p:txBody>
      </p:sp>
      <p:sp>
        <p:nvSpPr>
          <p:cNvPr id="22" name="Anillo 21">
            <a:extLst>
              <a:ext uri="{FF2B5EF4-FFF2-40B4-BE49-F238E27FC236}">
                <a16:creationId xmlns:a16="http://schemas.microsoft.com/office/drawing/2014/main" id="{7682E6D2-0459-084F-882D-ADE4D0969AA3}"/>
              </a:ext>
            </a:extLst>
          </p:cNvPr>
          <p:cNvSpPr/>
          <p:nvPr/>
        </p:nvSpPr>
        <p:spPr>
          <a:xfrm>
            <a:off x="4488862" y="3022900"/>
            <a:ext cx="421590" cy="488552"/>
          </a:xfrm>
          <a:prstGeom prst="donut">
            <a:avLst>
              <a:gd name="adj" fmla="val 9062"/>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CuadroTexto 22">
            <a:extLst>
              <a:ext uri="{FF2B5EF4-FFF2-40B4-BE49-F238E27FC236}">
                <a16:creationId xmlns:a16="http://schemas.microsoft.com/office/drawing/2014/main" id="{74D4857F-9222-DC46-8554-044FC2B5384F}"/>
              </a:ext>
            </a:extLst>
          </p:cNvPr>
          <p:cNvSpPr txBox="1"/>
          <p:nvPr/>
        </p:nvSpPr>
        <p:spPr>
          <a:xfrm>
            <a:off x="5978725" y="3725897"/>
            <a:ext cx="750526" cy="400110"/>
          </a:xfrm>
          <a:prstGeom prst="rect">
            <a:avLst/>
          </a:prstGeom>
          <a:noFill/>
        </p:spPr>
        <p:txBody>
          <a:bodyPr wrap="none" rtlCol="0">
            <a:spAutoFit/>
          </a:bodyPr>
          <a:lstStyle/>
          <a:p>
            <a:pPr algn="l"/>
            <a:r>
              <a:rPr lang="es-GB" sz="2000" b="1" dirty="0">
                <a:solidFill>
                  <a:schemeClr val="accent5">
                    <a:lumMod val="50000"/>
                  </a:schemeClr>
                </a:solidFill>
              </a:rPr>
              <a:t>V / F</a:t>
            </a:r>
          </a:p>
        </p:txBody>
      </p:sp>
      <p:sp>
        <p:nvSpPr>
          <p:cNvPr id="24" name="Anillo 23">
            <a:extLst>
              <a:ext uri="{FF2B5EF4-FFF2-40B4-BE49-F238E27FC236}">
                <a16:creationId xmlns:a16="http://schemas.microsoft.com/office/drawing/2014/main" id="{FBFAC805-111B-2342-9987-87106EC0F3D8}"/>
              </a:ext>
            </a:extLst>
          </p:cNvPr>
          <p:cNvSpPr/>
          <p:nvPr/>
        </p:nvSpPr>
        <p:spPr>
          <a:xfrm>
            <a:off x="5952020" y="3683881"/>
            <a:ext cx="421590" cy="488552"/>
          </a:xfrm>
          <a:prstGeom prst="donut">
            <a:avLst>
              <a:gd name="adj" fmla="val 9062"/>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CuadroTexto 24">
            <a:extLst>
              <a:ext uri="{FF2B5EF4-FFF2-40B4-BE49-F238E27FC236}">
                <a16:creationId xmlns:a16="http://schemas.microsoft.com/office/drawing/2014/main" id="{DD143D2B-BDA8-9C42-9514-B61F020610E4}"/>
              </a:ext>
            </a:extLst>
          </p:cNvPr>
          <p:cNvSpPr txBox="1"/>
          <p:nvPr/>
        </p:nvSpPr>
        <p:spPr>
          <a:xfrm>
            <a:off x="7325311" y="4424209"/>
            <a:ext cx="750526" cy="400110"/>
          </a:xfrm>
          <a:prstGeom prst="rect">
            <a:avLst/>
          </a:prstGeom>
          <a:noFill/>
        </p:spPr>
        <p:txBody>
          <a:bodyPr wrap="none" rtlCol="0">
            <a:spAutoFit/>
          </a:bodyPr>
          <a:lstStyle/>
          <a:p>
            <a:pPr algn="l"/>
            <a:r>
              <a:rPr lang="es-GB" sz="2000" b="1" dirty="0">
                <a:solidFill>
                  <a:schemeClr val="accent5">
                    <a:lumMod val="50000"/>
                  </a:schemeClr>
                </a:solidFill>
              </a:rPr>
              <a:t>V / F</a:t>
            </a:r>
          </a:p>
        </p:txBody>
      </p:sp>
      <p:sp>
        <p:nvSpPr>
          <p:cNvPr id="26" name="Anillo 25">
            <a:extLst>
              <a:ext uri="{FF2B5EF4-FFF2-40B4-BE49-F238E27FC236}">
                <a16:creationId xmlns:a16="http://schemas.microsoft.com/office/drawing/2014/main" id="{00811DDE-64B5-CE4A-8262-60F3741A0145}"/>
              </a:ext>
            </a:extLst>
          </p:cNvPr>
          <p:cNvSpPr/>
          <p:nvPr/>
        </p:nvSpPr>
        <p:spPr>
          <a:xfrm>
            <a:off x="7278984" y="4398035"/>
            <a:ext cx="421590" cy="488552"/>
          </a:xfrm>
          <a:prstGeom prst="donut">
            <a:avLst>
              <a:gd name="adj" fmla="val 9062"/>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CuadroTexto 26">
            <a:extLst>
              <a:ext uri="{FF2B5EF4-FFF2-40B4-BE49-F238E27FC236}">
                <a16:creationId xmlns:a16="http://schemas.microsoft.com/office/drawing/2014/main" id="{390D893E-F19E-1D43-AC44-E02A2888BCD2}"/>
              </a:ext>
            </a:extLst>
          </p:cNvPr>
          <p:cNvSpPr txBox="1"/>
          <p:nvPr/>
        </p:nvSpPr>
        <p:spPr>
          <a:xfrm>
            <a:off x="5486444" y="5073359"/>
            <a:ext cx="750526" cy="400110"/>
          </a:xfrm>
          <a:prstGeom prst="rect">
            <a:avLst/>
          </a:prstGeom>
          <a:noFill/>
        </p:spPr>
        <p:txBody>
          <a:bodyPr wrap="none" rtlCol="0">
            <a:spAutoFit/>
          </a:bodyPr>
          <a:lstStyle/>
          <a:p>
            <a:pPr algn="l"/>
            <a:r>
              <a:rPr lang="es-GB" sz="2000" b="1" dirty="0">
                <a:solidFill>
                  <a:schemeClr val="accent5">
                    <a:lumMod val="50000"/>
                  </a:schemeClr>
                </a:solidFill>
              </a:rPr>
              <a:t>V / F</a:t>
            </a:r>
          </a:p>
        </p:txBody>
      </p:sp>
      <p:sp>
        <p:nvSpPr>
          <p:cNvPr id="28" name="Anillo 27">
            <a:extLst>
              <a:ext uri="{FF2B5EF4-FFF2-40B4-BE49-F238E27FC236}">
                <a16:creationId xmlns:a16="http://schemas.microsoft.com/office/drawing/2014/main" id="{61000C8D-D6FB-6D4B-9EBF-878F0A939A9D}"/>
              </a:ext>
            </a:extLst>
          </p:cNvPr>
          <p:cNvSpPr/>
          <p:nvPr/>
        </p:nvSpPr>
        <p:spPr>
          <a:xfrm>
            <a:off x="5885205" y="5029138"/>
            <a:ext cx="421590" cy="488552"/>
          </a:xfrm>
          <a:prstGeom prst="donut">
            <a:avLst>
              <a:gd name="adj" fmla="val 9062"/>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9" name="CuadroTexto 28">
            <a:extLst>
              <a:ext uri="{FF2B5EF4-FFF2-40B4-BE49-F238E27FC236}">
                <a16:creationId xmlns:a16="http://schemas.microsoft.com/office/drawing/2014/main" id="{C05E0912-E76C-D546-A5DA-D8AD1586B505}"/>
              </a:ext>
            </a:extLst>
          </p:cNvPr>
          <p:cNvSpPr txBox="1"/>
          <p:nvPr/>
        </p:nvSpPr>
        <p:spPr>
          <a:xfrm>
            <a:off x="5020363" y="5747715"/>
            <a:ext cx="750526" cy="400110"/>
          </a:xfrm>
          <a:prstGeom prst="rect">
            <a:avLst/>
          </a:prstGeom>
          <a:noFill/>
        </p:spPr>
        <p:txBody>
          <a:bodyPr wrap="none" rtlCol="0">
            <a:spAutoFit/>
          </a:bodyPr>
          <a:lstStyle/>
          <a:p>
            <a:pPr algn="l"/>
            <a:r>
              <a:rPr lang="es-GB" sz="2000" b="1" dirty="0">
                <a:solidFill>
                  <a:schemeClr val="accent5">
                    <a:lumMod val="50000"/>
                  </a:schemeClr>
                </a:solidFill>
              </a:rPr>
              <a:t>V / F</a:t>
            </a:r>
          </a:p>
        </p:txBody>
      </p:sp>
      <p:sp>
        <p:nvSpPr>
          <p:cNvPr id="30" name="Anillo 29">
            <a:extLst>
              <a:ext uri="{FF2B5EF4-FFF2-40B4-BE49-F238E27FC236}">
                <a16:creationId xmlns:a16="http://schemas.microsoft.com/office/drawing/2014/main" id="{BC4238BB-D488-C349-BB7C-C50D88CFA354}"/>
              </a:ext>
            </a:extLst>
          </p:cNvPr>
          <p:cNvSpPr/>
          <p:nvPr/>
        </p:nvSpPr>
        <p:spPr>
          <a:xfrm>
            <a:off x="5397317" y="5718947"/>
            <a:ext cx="421590" cy="488552"/>
          </a:xfrm>
          <a:prstGeom prst="donut">
            <a:avLst>
              <a:gd name="adj" fmla="val 9062"/>
            </a:avLst>
          </a:prstGeom>
          <a:solidFill>
            <a:srgbClr val="E56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CuadroTexto 30">
            <a:extLst>
              <a:ext uri="{FF2B5EF4-FFF2-40B4-BE49-F238E27FC236}">
                <a16:creationId xmlns:a16="http://schemas.microsoft.com/office/drawing/2014/main" id="{22D74219-4F44-BA48-9374-F546132B576F}"/>
              </a:ext>
            </a:extLst>
          </p:cNvPr>
          <p:cNvSpPr txBox="1"/>
          <p:nvPr/>
        </p:nvSpPr>
        <p:spPr>
          <a:xfrm>
            <a:off x="5965372" y="1030231"/>
            <a:ext cx="6061225" cy="707886"/>
          </a:xfrm>
          <a:prstGeom prst="rect">
            <a:avLst/>
          </a:prstGeom>
          <a:noFill/>
        </p:spPr>
        <p:txBody>
          <a:bodyPr wrap="square" rtlCol="0">
            <a:spAutoFit/>
          </a:bodyPr>
          <a:lstStyle/>
          <a:p>
            <a:pPr algn="l"/>
            <a:r>
              <a:rPr lang="es-GB" sz="2000" i="1" dirty="0">
                <a:solidFill>
                  <a:schemeClr val="accent5">
                    <a:lumMod val="50000"/>
                  </a:schemeClr>
                </a:solidFill>
              </a:rPr>
              <a:t>“Comía comida barata y no tenía mucho dinero”</a:t>
            </a:r>
          </a:p>
        </p:txBody>
      </p:sp>
      <p:sp>
        <p:nvSpPr>
          <p:cNvPr id="32" name="CuadroTexto 31">
            <a:extLst>
              <a:ext uri="{FF2B5EF4-FFF2-40B4-BE49-F238E27FC236}">
                <a16:creationId xmlns:a16="http://schemas.microsoft.com/office/drawing/2014/main" id="{EE673BD8-31C7-874B-8405-BECD3A0DF3A1}"/>
              </a:ext>
            </a:extLst>
          </p:cNvPr>
          <p:cNvSpPr txBox="1"/>
          <p:nvPr/>
        </p:nvSpPr>
        <p:spPr>
          <a:xfrm>
            <a:off x="4386529" y="1679458"/>
            <a:ext cx="7378617" cy="707886"/>
          </a:xfrm>
          <a:prstGeom prst="rect">
            <a:avLst/>
          </a:prstGeom>
          <a:noFill/>
        </p:spPr>
        <p:txBody>
          <a:bodyPr wrap="square" rtlCol="0">
            <a:spAutoFit/>
          </a:bodyPr>
          <a:lstStyle/>
          <a:p>
            <a:pPr algn="l"/>
            <a:r>
              <a:rPr lang="es-GB" sz="2000" i="1" dirty="0">
                <a:solidFill>
                  <a:schemeClr val="accent5">
                    <a:lumMod val="50000"/>
                  </a:schemeClr>
                </a:solidFill>
              </a:rPr>
              <a:t>“Compartía su casa con una mujer [...], una sobrina y un hombre [...]”.</a:t>
            </a:r>
          </a:p>
        </p:txBody>
      </p:sp>
      <p:sp>
        <p:nvSpPr>
          <p:cNvPr id="33" name="CuadroTexto 32">
            <a:extLst>
              <a:ext uri="{FF2B5EF4-FFF2-40B4-BE49-F238E27FC236}">
                <a16:creationId xmlns:a16="http://schemas.microsoft.com/office/drawing/2014/main" id="{E24530E4-7A80-394B-AC33-1D122FA68D03}"/>
              </a:ext>
            </a:extLst>
          </p:cNvPr>
          <p:cNvSpPr txBox="1"/>
          <p:nvPr/>
        </p:nvSpPr>
        <p:spPr>
          <a:xfrm>
            <a:off x="4348857" y="2469157"/>
            <a:ext cx="7378617" cy="400110"/>
          </a:xfrm>
          <a:prstGeom prst="rect">
            <a:avLst/>
          </a:prstGeom>
          <a:noFill/>
        </p:spPr>
        <p:txBody>
          <a:bodyPr wrap="square" rtlCol="0">
            <a:spAutoFit/>
          </a:bodyPr>
          <a:lstStyle/>
          <a:p>
            <a:pPr algn="l"/>
            <a:r>
              <a:rPr lang="es-GB" sz="2000" i="1" dirty="0">
                <a:solidFill>
                  <a:schemeClr val="accent5">
                    <a:lumMod val="50000"/>
                  </a:schemeClr>
                </a:solidFill>
              </a:rPr>
              <a:t>“Tenía aproximadamente cincuenta años”.</a:t>
            </a:r>
          </a:p>
        </p:txBody>
      </p:sp>
      <p:sp>
        <p:nvSpPr>
          <p:cNvPr id="34" name="CuadroTexto 33">
            <a:extLst>
              <a:ext uri="{FF2B5EF4-FFF2-40B4-BE49-F238E27FC236}">
                <a16:creationId xmlns:a16="http://schemas.microsoft.com/office/drawing/2014/main" id="{E7AE8E2E-BF57-F247-850F-FA20E22C69CD}"/>
              </a:ext>
            </a:extLst>
          </p:cNvPr>
          <p:cNvSpPr txBox="1"/>
          <p:nvPr/>
        </p:nvSpPr>
        <p:spPr>
          <a:xfrm>
            <a:off x="5224994" y="3083015"/>
            <a:ext cx="5955476" cy="400110"/>
          </a:xfrm>
          <a:prstGeom prst="rect">
            <a:avLst/>
          </a:prstGeom>
          <a:noFill/>
        </p:spPr>
        <p:txBody>
          <a:bodyPr wrap="square" rtlCol="0">
            <a:spAutoFit/>
          </a:bodyPr>
          <a:lstStyle/>
          <a:p>
            <a:pPr algn="l"/>
            <a:r>
              <a:rPr lang="es-GB" sz="2000" i="1" dirty="0">
                <a:solidFill>
                  <a:schemeClr val="accent5">
                    <a:lumMod val="50000"/>
                  </a:schemeClr>
                </a:solidFill>
              </a:rPr>
              <a:t>“En sus ratos libres (una gran parte del año)”.</a:t>
            </a:r>
          </a:p>
        </p:txBody>
      </p:sp>
      <p:sp>
        <p:nvSpPr>
          <p:cNvPr id="35" name="CuadroTexto 34">
            <a:extLst>
              <a:ext uri="{FF2B5EF4-FFF2-40B4-BE49-F238E27FC236}">
                <a16:creationId xmlns:a16="http://schemas.microsoft.com/office/drawing/2014/main" id="{68A67FF7-097E-F24E-BC58-32EA4FB266A7}"/>
              </a:ext>
            </a:extLst>
          </p:cNvPr>
          <p:cNvSpPr txBox="1"/>
          <p:nvPr/>
        </p:nvSpPr>
        <p:spPr>
          <a:xfrm>
            <a:off x="6652143" y="3648672"/>
            <a:ext cx="5332121" cy="707886"/>
          </a:xfrm>
          <a:prstGeom prst="rect">
            <a:avLst/>
          </a:prstGeom>
          <a:noFill/>
        </p:spPr>
        <p:txBody>
          <a:bodyPr wrap="square" rtlCol="0">
            <a:spAutoFit/>
          </a:bodyPr>
          <a:lstStyle/>
          <a:p>
            <a:pPr algn="l"/>
            <a:r>
              <a:rPr lang="es-GB" sz="2000" i="1" dirty="0">
                <a:solidFill>
                  <a:schemeClr val="accent5">
                    <a:lumMod val="50000"/>
                  </a:schemeClr>
                </a:solidFill>
              </a:rPr>
              <a:t>“Vendía sus posesiones para comprar más libros”.</a:t>
            </a:r>
          </a:p>
        </p:txBody>
      </p:sp>
      <p:sp>
        <p:nvSpPr>
          <p:cNvPr id="36" name="CuadroTexto 35">
            <a:extLst>
              <a:ext uri="{FF2B5EF4-FFF2-40B4-BE49-F238E27FC236}">
                <a16:creationId xmlns:a16="http://schemas.microsoft.com/office/drawing/2014/main" id="{4C1CBD0F-F45B-1E40-819B-761129C9741C}"/>
              </a:ext>
            </a:extLst>
          </p:cNvPr>
          <p:cNvSpPr txBox="1"/>
          <p:nvPr/>
        </p:nvSpPr>
        <p:spPr>
          <a:xfrm>
            <a:off x="8038166" y="4341681"/>
            <a:ext cx="4319345" cy="707886"/>
          </a:xfrm>
          <a:prstGeom prst="rect">
            <a:avLst/>
          </a:prstGeom>
          <a:noFill/>
        </p:spPr>
        <p:txBody>
          <a:bodyPr wrap="square" rtlCol="0">
            <a:spAutoFit/>
          </a:bodyPr>
          <a:lstStyle/>
          <a:p>
            <a:pPr algn="l"/>
            <a:r>
              <a:rPr lang="es-GB" sz="2000" i="1" dirty="0">
                <a:solidFill>
                  <a:schemeClr val="accent5">
                    <a:lumMod val="50000"/>
                  </a:schemeClr>
                </a:solidFill>
              </a:rPr>
              <a:t>“Leía tanto y dormía tan poco que cada día estaba más loco”.</a:t>
            </a:r>
          </a:p>
        </p:txBody>
      </p:sp>
      <p:sp>
        <p:nvSpPr>
          <p:cNvPr id="37" name="CuadroTexto 36">
            <a:extLst>
              <a:ext uri="{FF2B5EF4-FFF2-40B4-BE49-F238E27FC236}">
                <a16:creationId xmlns:a16="http://schemas.microsoft.com/office/drawing/2014/main" id="{8A4C5CA0-4503-A34B-AAF9-041BB794E24E}"/>
              </a:ext>
            </a:extLst>
          </p:cNvPr>
          <p:cNvSpPr txBox="1"/>
          <p:nvPr/>
        </p:nvSpPr>
        <p:spPr>
          <a:xfrm>
            <a:off x="6362019" y="4990470"/>
            <a:ext cx="5332121" cy="707886"/>
          </a:xfrm>
          <a:prstGeom prst="rect">
            <a:avLst/>
          </a:prstGeom>
          <a:noFill/>
        </p:spPr>
        <p:txBody>
          <a:bodyPr wrap="square" rtlCol="0">
            <a:spAutoFit/>
          </a:bodyPr>
          <a:lstStyle/>
          <a:p>
            <a:pPr algn="l"/>
            <a:r>
              <a:rPr lang="es-GB" sz="2000" i="1" dirty="0">
                <a:solidFill>
                  <a:schemeClr val="accent5">
                    <a:lumMod val="50000"/>
                  </a:schemeClr>
                </a:solidFill>
              </a:rPr>
              <a:t>“Quería ser un caballero [...] para buscar aventuras”.</a:t>
            </a:r>
          </a:p>
        </p:txBody>
      </p:sp>
      <p:sp>
        <p:nvSpPr>
          <p:cNvPr id="38" name="CuadroTexto 37">
            <a:extLst>
              <a:ext uri="{FF2B5EF4-FFF2-40B4-BE49-F238E27FC236}">
                <a16:creationId xmlns:a16="http://schemas.microsoft.com/office/drawing/2014/main" id="{BE3F32E8-8BEA-9848-8C6D-5DC91836C3B2}"/>
              </a:ext>
            </a:extLst>
          </p:cNvPr>
          <p:cNvSpPr txBox="1"/>
          <p:nvPr/>
        </p:nvSpPr>
        <p:spPr>
          <a:xfrm>
            <a:off x="5885205" y="5742577"/>
            <a:ext cx="6239980" cy="400110"/>
          </a:xfrm>
          <a:prstGeom prst="rect">
            <a:avLst/>
          </a:prstGeom>
          <a:noFill/>
        </p:spPr>
        <p:txBody>
          <a:bodyPr wrap="square" rtlCol="0">
            <a:spAutoFit/>
          </a:bodyPr>
          <a:lstStyle/>
          <a:p>
            <a:pPr algn="l"/>
            <a:r>
              <a:rPr lang="es-GB" sz="2000" i="1" dirty="0">
                <a:solidFill>
                  <a:schemeClr val="accent5">
                    <a:lumMod val="50000"/>
                  </a:schemeClr>
                </a:solidFill>
              </a:rPr>
              <a:t>“Quería tener éxito y hacer su nombre famoso”.</a:t>
            </a:r>
          </a:p>
        </p:txBody>
      </p:sp>
      <p:pic>
        <p:nvPicPr>
          <p:cNvPr id="41" name="Imagen 40" descr="Un dibujo de una persona&#10;&#10;Descripción generada automáticamente con confianza media">
            <a:extLst>
              <a:ext uri="{FF2B5EF4-FFF2-40B4-BE49-F238E27FC236}">
                <a16:creationId xmlns:a16="http://schemas.microsoft.com/office/drawing/2014/main" id="{E2030AC6-FCF6-C044-9065-4544D427598A}"/>
              </a:ext>
            </a:extLst>
          </p:cNvPr>
          <p:cNvPicPr>
            <a:picLocks noChangeAspect="1"/>
          </p:cNvPicPr>
          <p:nvPr/>
        </p:nvPicPr>
        <p:blipFill rotWithShape="1">
          <a:blip r:embed="rId3"/>
          <a:srcRect l="15004" t="4652" r="52825" b="48273"/>
          <a:stretch/>
        </p:blipFill>
        <p:spPr>
          <a:xfrm>
            <a:off x="10320329" y="2135369"/>
            <a:ext cx="1721688" cy="1418473"/>
          </a:xfrm>
          <a:prstGeom prst="rect">
            <a:avLst/>
          </a:prstGeom>
        </p:spPr>
      </p:pic>
    </p:spTree>
    <p:extLst>
      <p:ext uri="{BB962C8B-B14F-4D97-AF65-F5344CB8AC3E}">
        <p14:creationId xmlns:p14="http://schemas.microsoft.com/office/powerpoint/2010/main" val="8155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6" grpId="0"/>
      <p:bldP spid="4" grpId="0" animBg="1"/>
      <p:bldP spid="17" grpId="0"/>
      <p:bldP spid="18" grpId="0" animBg="1"/>
      <p:bldP spid="19" grpId="0"/>
      <p:bldP spid="20" grpId="0" animBg="1"/>
      <p:bldP spid="21" grpId="0"/>
      <p:bldP spid="22" grpId="0" animBg="1"/>
      <p:bldP spid="23" grpId="0"/>
      <p:bldP spid="24" grpId="0" animBg="1"/>
      <p:bldP spid="25" grpId="0"/>
      <p:bldP spid="26" grpId="0" animBg="1"/>
      <p:bldP spid="27" grpId="0"/>
      <p:bldP spid="28" grpId="0" animBg="1"/>
      <p:bldP spid="29" grpId="0"/>
      <p:bldP spid="30" grpId="0" animBg="1"/>
      <p:bldP spid="31" grpId="0"/>
      <p:bldP spid="32" grpId="0"/>
      <p:bldP spid="33" grpId="0"/>
      <p:bldP spid="34" grpId="0"/>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86309" y="312150"/>
            <a:ext cx="10585359" cy="461663"/>
          </a:xfrm>
          <a:prstGeom prst="rect">
            <a:avLst/>
          </a:prstGeom>
          <a:noFill/>
        </p:spPr>
        <p:txBody>
          <a:bodyPr wrap="square" lIns="91439" tIns="45719" rIns="91439" bIns="45719" rtlCol="0">
            <a:spAutoFit/>
          </a:bodyPr>
          <a:lstStyle/>
          <a:p>
            <a:r>
              <a:rPr lang="en-US" sz="2400" b="1" dirty="0" err="1">
                <a:solidFill>
                  <a:srgbClr val="002060"/>
                </a:solidFill>
              </a:rPr>
              <a:t>Hablas</a:t>
            </a:r>
            <a:r>
              <a:rPr lang="en-US" sz="2400" b="1" dirty="0">
                <a:solidFill>
                  <a:srgbClr val="002060"/>
                </a:solidFill>
              </a:rPr>
              <a:t> con </a:t>
            </a:r>
            <a:r>
              <a:rPr lang="en-US" sz="2400" b="1" dirty="0" err="1">
                <a:solidFill>
                  <a:srgbClr val="002060"/>
                </a:solidFill>
              </a:rPr>
              <a:t>tu</a:t>
            </a:r>
            <a:r>
              <a:rPr lang="en-US" sz="2400" b="1" dirty="0">
                <a:solidFill>
                  <a:srgbClr val="002060"/>
                </a:solidFill>
              </a:rPr>
              <a:t> </a:t>
            </a:r>
            <a:r>
              <a:rPr lang="en-US" sz="2400" b="1" dirty="0" err="1">
                <a:solidFill>
                  <a:srgbClr val="002060"/>
                </a:solidFill>
              </a:rPr>
              <a:t>compañero</a:t>
            </a:r>
            <a:r>
              <a:rPr lang="en-US" sz="2400" b="1" dirty="0">
                <a:solidFill>
                  <a:srgbClr val="002060"/>
                </a:solidFill>
              </a:rPr>
              <a:t> </a:t>
            </a:r>
            <a:r>
              <a:rPr lang="en-US" sz="2400" b="1" dirty="0" err="1">
                <a:solidFill>
                  <a:srgbClr val="002060"/>
                </a:solidFill>
              </a:rPr>
              <a:t>sobre</a:t>
            </a:r>
            <a:r>
              <a:rPr lang="en-US" sz="2400" b="1" dirty="0">
                <a:solidFill>
                  <a:srgbClr val="002060"/>
                </a:solidFill>
              </a:rPr>
              <a:t> la </a:t>
            </a:r>
            <a:r>
              <a:rPr lang="en-US" sz="2400" b="1" dirty="0" err="1">
                <a:solidFill>
                  <a:srgbClr val="002060"/>
                </a:solidFill>
              </a:rPr>
              <a:t>historia</a:t>
            </a:r>
            <a:r>
              <a:rPr lang="en-US" sz="2400" b="1" dirty="0">
                <a:solidFill>
                  <a:srgbClr val="002060"/>
                </a:solidFill>
              </a:rPr>
              <a:t> de Don </a:t>
            </a:r>
            <a:r>
              <a:rPr lang="en-US" sz="2400" b="1" dirty="0" err="1">
                <a:solidFill>
                  <a:srgbClr val="002060"/>
                </a:solidFill>
              </a:rPr>
              <a:t>Quijote</a:t>
            </a:r>
            <a:r>
              <a:rPr lang="en-US" sz="2400" b="1" dirty="0">
                <a:solidFill>
                  <a:srgbClr val="002060"/>
                </a:solidFill>
              </a:rPr>
              <a:t>.</a:t>
            </a:r>
          </a:p>
        </p:txBody>
      </p:sp>
      <p:sp>
        <p:nvSpPr>
          <p:cNvPr id="2" name="Title 1"/>
          <p:cNvSpPr>
            <a:spLocks noGrp="1"/>
          </p:cNvSpPr>
          <p:nvPr>
            <p:ph type="title"/>
          </p:nvPr>
        </p:nvSpPr>
        <p:spPr>
          <a:xfrm>
            <a:off x="9432179" y="45438"/>
            <a:ext cx="2662032" cy="659085"/>
          </a:xfrm>
        </p:spPr>
        <p:txBody>
          <a:bodyPr>
            <a:normAutofit fontScale="90000"/>
          </a:bodyPr>
          <a:lstStyle/>
          <a:p>
            <a:pPr algn="ctr"/>
            <a:r>
              <a:rPr lang="en-GB" sz="2400" b="1" dirty="0" err="1">
                <a:solidFill>
                  <a:schemeClr val="bg1"/>
                </a:solidFill>
              </a:rPr>
              <a:t>hablar</a:t>
            </a:r>
            <a:r>
              <a:rPr lang="en-GB" sz="2400" b="1" dirty="0">
                <a:solidFill>
                  <a:schemeClr val="bg1"/>
                </a:solidFill>
              </a:rPr>
              <a:t> / </a:t>
            </a:r>
            <a:r>
              <a:rPr lang="en-GB" sz="2400" b="1" dirty="0" err="1">
                <a:solidFill>
                  <a:schemeClr val="bg1"/>
                </a:solidFill>
              </a:rPr>
              <a:t>escuchar</a:t>
            </a:r>
            <a:endParaRPr lang="en-GB" sz="2667"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1085951"/>
            <a:ext cx="11397689" cy="830995"/>
          </a:xfrm>
          <a:prstGeom prst="rect">
            <a:avLst/>
          </a:prstGeom>
          <a:noFill/>
        </p:spPr>
        <p:txBody>
          <a:bodyPr wrap="square" lIns="91439" tIns="45719" rIns="91439" bIns="45719" rtlCol="0">
            <a:spAutoFit/>
          </a:bodyPr>
          <a:lstStyle/>
          <a:p>
            <a:r>
              <a:rPr lang="en-US" sz="2400" dirty="0">
                <a:solidFill>
                  <a:srgbClr val="002060"/>
                </a:solidFill>
              </a:rPr>
              <a:t>Persona A </a:t>
            </a:r>
            <a:r>
              <a:rPr lang="en-US" sz="2400" dirty="0" err="1">
                <a:solidFill>
                  <a:srgbClr val="002060"/>
                </a:solidFill>
              </a:rPr>
              <a:t>habla</a:t>
            </a:r>
            <a:r>
              <a:rPr lang="en-US" sz="2400" dirty="0">
                <a:solidFill>
                  <a:srgbClr val="002060"/>
                </a:solidFill>
              </a:rPr>
              <a:t>: </a:t>
            </a:r>
            <a:r>
              <a:rPr lang="en-US" sz="2400" b="1" dirty="0">
                <a:solidFill>
                  <a:srgbClr val="002060"/>
                </a:solidFill>
              </a:rPr>
              <a:t>lee</a:t>
            </a:r>
            <a:r>
              <a:rPr lang="en-US" sz="2400" dirty="0">
                <a:solidFill>
                  <a:srgbClr val="002060"/>
                </a:solidFill>
              </a:rPr>
              <a:t> el </a:t>
            </a:r>
            <a:r>
              <a:rPr lang="en-US" sz="2400" dirty="0" err="1">
                <a:solidFill>
                  <a:srgbClr val="002060"/>
                </a:solidFill>
              </a:rPr>
              <a:t>texto</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español</a:t>
            </a:r>
            <a:r>
              <a:rPr lang="en-US" sz="2400" dirty="0">
                <a:solidFill>
                  <a:srgbClr val="002060"/>
                </a:solidFill>
              </a:rPr>
              <a:t>, ¡</a:t>
            </a:r>
            <a:r>
              <a:rPr lang="en-US" sz="2400" dirty="0" err="1">
                <a:solidFill>
                  <a:srgbClr val="002060"/>
                </a:solidFill>
              </a:rPr>
              <a:t>debes</a:t>
            </a:r>
            <a:r>
              <a:rPr lang="en-US" sz="2400" dirty="0">
                <a:solidFill>
                  <a:srgbClr val="002060"/>
                </a:solidFill>
              </a:rPr>
              <a:t> </a:t>
            </a:r>
            <a:r>
              <a:rPr lang="en-US" sz="2400" b="1" dirty="0" err="1">
                <a:solidFill>
                  <a:srgbClr val="002060"/>
                </a:solidFill>
              </a:rPr>
              <a:t>traducir</a:t>
            </a:r>
            <a:r>
              <a:rPr lang="en-US" sz="2400" dirty="0">
                <a:solidFill>
                  <a:srgbClr val="002060"/>
                </a:solidFill>
              </a:rPr>
              <a:t> las </a:t>
            </a:r>
            <a:r>
              <a:rPr lang="en-US" sz="2400" dirty="0" err="1">
                <a:solidFill>
                  <a:srgbClr val="002060"/>
                </a:solidFill>
              </a:rPr>
              <a:t>partes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inglés</a:t>
            </a:r>
            <a:r>
              <a:rPr lang="en-US" sz="2400" dirty="0">
                <a:solidFill>
                  <a:srgbClr val="002060"/>
                </a:solidFill>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3371" y="2055527"/>
            <a:ext cx="11610606" cy="830995"/>
          </a:xfrm>
          <a:prstGeom prst="rect">
            <a:avLst/>
          </a:prstGeom>
          <a:noFill/>
        </p:spPr>
        <p:txBody>
          <a:bodyPr wrap="square" lIns="91439" tIns="45719" rIns="91439" bIns="45719" rtlCol="0">
            <a:spAutoFit/>
          </a:bodyPr>
          <a:lstStyle/>
          <a:p>
            <a:r>
              <a:rPr lang="en-US" sz="2400" dirty="0">
                <a:solidFill>
                  <a:srgbClr val="002060"/>
                </a:solidFill>
              </a:rPr>
              <a:t>Persona B </a:t>
            </a:r>
            <a:r>
              <a:rPr lang="en-US" sz="2400" dirty="0" err="1">
                <a:solidFill>
                  <a:srgbClr val="002060"/>
                </a:solidFill>
              </a:rPr>
              <a:t>escucha</a:t>
            </a:r>
            <a:r>
              <a:rPr lang="en-US" sz="2400" dirty="0">
                <a:solidFill>
                  <a:srgbClr val="002060"/>
                </a:solidFill>
              </a:rPr>
              <a:t>: </a:t>
            </a:r>
            <a:r>
              <a:rPr lang="en-US" sz="2400" b="1" dirty="0">
                <a:solidFill>
                  <a:srgbClr val="002060"/>
                </a:solidFill>
              </a:rPr>
              <a:t>escribe </a:t>
            </a:r>
            <a:r>
              <a:rPr lang="en-US" sz="2400" dirty="0">
                <a:solidFill>
                  <a:srgbClr val="002060"/>
                </a:solidFill>
              </a:rPr>
              <a:t>las palabras </a:t>
            </a:r>
            <a:r>
              <a:rPr lang="en-US" sz="2400" dirty="0" err="1">
                <a:solidFill>
                  <a:srgbClr val="002060"/>
                </a:solidFill>
              </a:rPr>
              <a:t>correctas</a:t>
            </a:r>
            <a:r>
              <a:rPr lang="en-US" sz="2400" dirty="0">
                <a:solidFill>
                  <a:srgbClr val="002060"/>
                </a:solidFill>
              </a:rPr>
              <a:t> </a:t>
            </a:r>
            <a:r>
              <a:rPr lang="en-US" sz="2400" dirty="0" err="1">
                <a:solidFill>
                  <a:srgbClr val="002060"/>
                </a:solidFill>
              </a:rPr>
              <a:t>en</a:t>
            </a:r>
            <a:r>
              <a:rPr lang="en-US" sz="2400" dirty="0">
                <a:solidFill>
                  <a:srgbClr val="002060"/>
                </a:solidFill>
              </a:rPr>
              <a:t> los </a:t>
            </a:r>
            <a:r>
              <a:rPr lang="en-US" sz="2400" dirty="0" err="1">
                <a:solidFill>
                  <a:srgbClr val="002060"/>
                </a:solidFill>
              </a:rPr>
              <a:t>espacios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blanco</a:t>
            </a:r>
            <a:r>
              <a:rPr lang="en-US" sz="2400" dirty="0">
                <a:solidFill>
                  <a:srgbClr val="002060"/>
                </a:solidFill>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r>
              <a:rPr lang="en-US" sz="2400" b="1" dirty="0" err="1">
                <a:solidFill>
                  <a:srgbClr val="002060"/>
                </a:solidFill>
              </a:rPr>
              <a:t>Ejemplo</a:t>
            </a:r>
            <a:r>
              <a:rPr lang="en-US" sz="2400" b="1" dirty="0">
                <a:solidFill>
                  <a:srgbClr val="002060"/>
                </a:solidFill>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588349" y="4565734"/>
            <a:ext cx="5067468" cy="1512453"/>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GB" sz="2400" dirty="0">
                <a:solidFill>
                  <a:srgbClr val="002060"/>
                </a:solidFill>
              </a:rPr>
              <a:t>Don </a:t>
            </a:r>
            <a:r>
              <a:rPr lang="en-GB" sz="2400" dirty="0" err="1">
                <a:solidFill>
                  <a:srgbClr val="002060"/>
                </a:solidFill>
              </a:rPr>
              <a:t>Quijote</a:t>
            </a:r>
            <a:r>
              <a:rPr lang="en-GB" sz="2400" dirty="0">
                <a:solidFill>
                  <a:srgbClr val="002060"/>
                </a:solidFill>
              </a:rPr>
              <a:t> era un </a:t>
            </a:r>
            <a:r>
              <a:rPr lang="en-GB" sz="2400" dirty="0" err="1">
                <a:solidFill>
                  <a:srgbClr val="002060"/>
                </a:solidFill>
              </a:rPr>
              <a:t>señor</a:t>
            </a:r>
            <a:r>
              <a:rPr lang="en-GB" sz="2400" dirty="0">
                <a:solidFill>
                  <a:srgbClr val="002060"/>
                </a:solidFill>
              </a:rPr>
              <a:t> que </a:t>
            </a:r>
            <a:r>
              <a:rPr lang="en-GB" sz="2400" b="1" dirty="0">
                <a:solidFill>
                  <a:srgbClr val="002060"/>
                </a:solidFill>
              </a:rPr>
              <a:t>[used to read] </a:t>
            </a:r>
            <a:r>
              <a:rPr lang="en-GB" sz="2400" dirty="0" err="1">
                <a:solidFill>
                  <a:srgbClr val="002060"/>
                </a:solidFill>
              </a:rPr>
              <a:t>muchos</a:t>
            </a:r>
            <a:r>
              <a:rPr lang="en-GB" sz="2400" dirty="0">
                <a:solidFill>
                  <a:srgbClr val="002060"/>
                </a:solidFill>
              </a:rPr>
              <a:t> </a:t>
            </a:r>
            <a:r>
              <a:rPr lang="en-GB" sz="2400" dirty="0" err="1">
                <a:solidFill>
                  <a:srgbClr val="002060"/>
                </a:solidFill>
              </a:rPr>
              <a:t>libros</a:t>
            </a:r>
            <a:r>
              <a:rPr lang="en-GB" sz="2400" dirty="0">
                <a:solidFill>
                  <a:srgbClr val="002060"/>
                </a:solidFill>
              </a:rPr>
              <a:t>...</a:t>
            </a:r>
            <a:endParaRPr lang="x-none" sz="2400" dirty="0">
              <a:solidFill>
                <a:srgbClr val="002060"/>
              </a:solidFill>
            </a:endParaRPr>
          </a:p>
        </p:txBody>
      </p:sp>
      <p:sp>
        <p:nvSpPr>
          <p:cNvPr id="5" name="Llamada rectangular redondeada 4">
            <a:extLst>
              <a:ext uri="{FF2B5EF4-FFF2-40B4-BE49-F238E27FC236}">
                <a16:creationId xmlns:a16="http://schemas.microsoft.com/office/drawing/2014/main" id="{BC4D8A4E-DBEE-0D4A-875A-EBEFA968DF8E}"/>
              </a:ext>
            </a:extLst>
          </p:cNvPr>
          <p:cNvSpPr/>
          <p:nvPr/>
        </p:nvSpPr>
        <p:spPr>
          <a:xfrm>
            <a:off x="2345134" y="3167119"/>
            <a:ext cx="3448402" cy="1296584"/>
          </a:xfrm>
          <a:prstGeom prst="wedgeRoundRectCallout">
            <a:avLst>
              <a:gd name="adj1" fmla="val -59724"/>
              <a:gd name="adj2" fmla="val 47523"/>
              <a:gd name="adj3" fmla="val 16667"/>
            </a:avLst>
          </a:prstGeom>
          <a:solidFill>
            <a:srgbClr val="EB959C"/>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s-ES" sz="2200" dirty="0">
                <a:solidFill>
                  <a:srgbClr val="002060"/>
                </a:solidFill>
              </a:rPr>
              <a:t>Don Quijote era un señor que </a:t>
            </a:r>
            <a:r>
              <a:rPr lang="es-ES" sz="2200" b="1" dirty="0">
                <a:solidFill>
                  <a:srgbClr val="002060"/>
                </a:solidFill>
              </a:rPr>
              <a:t>leía</a:t>
            </a:r>
            <a:r>
              <a:rPr lang="es-ES" sz="2200" dirty="0">
                <a:solidFill>
                  <a:srgbClr val="002060"/>
                </a:solidFill>
              </a:rPr>
              <a:t> muchos libros...</a:t>
            </a:r>
            <a:endParaRPr lang="x-none" sz="2200" dirty="0">
              <a:solidFill>
                <a:srgbClr val="002060"/>
              </a:solidFill>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309"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6422302"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sp>
        <p:nvSpPr>
          <p:cNvPr id="29" name="Llamada rectangular redondeada 28">
            <a:extLst>
              <a:ext uri="{FF2B5EF4-FFF2-40B4-BE49-F238E27FC236}">
                <a16:creationId xmlns:a16="http://schemas.microsoft.com/office/drawing/2014/main" id="{A4049A26-AB66-5E49-B6E6-5A4C803CA5E5}"/>
              </a:ext>
            </a:extLst>
          </p:cNvPr>
          <p:cNvSpPr/>
          <p:nvPr/>
        </p:nvSpPr>
        <p:spPr>
          <a:xfrm>
            <a:off x="5930537" y="2579383"/>
            <a:ext cx="5978390" cy="906602"/>
          </a:xfrm>
          <a:prstGeom prst="wedgeRoundRectCallout">
            <a:avLst>
              <a:gd name="adj1" fmla="val -60138"/>
              <a:gd name="adj2" fmla="val 3663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¡Atención! Si el verbo termina en </a:t>
            </a:r>
            <a:r>
              <a:rPr lang="es-GB" sz="2000" b="1" dirty="0">
                <a:solidFill>
                  <a:schemeClr val="accent5">
                    <a:lumMod val="50000"/>
                  </a:schemeClr>
                </a:solidFill>
              </a:rPr>
              <a:t>-ar </a:t>
            </a:r>
            <a:r>
              <a:rPr lang="es-GB" sz="2000" dirty="0">
                <a:solidFill>
                  <a:schemeClr val="accent5">
                    <a:lumMod val="50000"/>
                  </a:schemeClr>
                </a:solidFill>
              </a:rPr>
              <a:t>usa </a:t>
            </a:r>
            <a:r>
              <a:rPr lang="es-GB" sz="2000" b="1" dirty="0">
                <a:solidFill>
                  <a:schemeClr val="accent5">
                    <a:lumMod val="50000"/>
                  </a:schemeClr>
                </a:solidFill>
              </a:rPr>
              <a:t>–aba</a:t>
            </a:r>
            <a:r>
              <a:rPr lang="es-GB" sz="2000" dirty="0">
                <a:solidFill>
                  <a:schemeClr val="accent5">
                    <a:lumMod val="50000"/>
                  </a:schemeClr>
                </a:solidFill>
              </a:rPr>
              <a:t>, si el verbo termina en </a:t>
            </a:r>
            <a:r>
              <a:rPr lang="es-GB" sz="2000" b="1" dirty="0">
                <a:solidFill>
                  <a:schemeClr val="accent5">
                    <a:lumMod val="50000"/>
                  </a:schemeClr>
                </a:solidFill>
              </a:rPr>
              <a:t>–er </a:t>
            </a:r>
            <a:r>
              <a:rPr lang="es-GB" sz="2000" dirty="0">
                <a:solidFill>
                  <a:schemeClr val="accent5">
                    <a:lumMod val="50000"/>
                  </a:schemeClr>
                </a:solidFill>
              </a:rPr>
              <a:t>o </a:t>
            </a:r>
            <a:r>
              <a:rPr lang="es-GB" sz="2000" b="1" dirty="0">
                <a:solidFill>
                  <a:schemeClr val="accent5">
                    <a:lumMod val="50000"/>
                  </a:schemeClr>
                </a:solidFill>
              </a:rPr>
              <a:t>–ir </a:t>
            </a:r>
            <a:r>
              <a:rPr lang="es-GB" sz="2000" dirty="0">
                <a:solidFill>
                  <a:schemeClr val="accent5">
                    <a:lumMod val="50000"/>
                  </a:schemeClr>
                </a:solidFill>
              </a:rPr>
              <a:t>usa </a:t>
            </a:r>
            <a:r>
              <a:rPr lang="es-GB" sz="2000" b="1" dirty="0">
                <a:solidFill>
                  <a:schemeClr val="accent5">
                    <a:lumMod val="50000"/>
                  </a:schemeClr>
                </a:solidFill>
              </a:rPr>
              <a:t>–ía</a:t>
            </a:r>
            <a:r>
              <a:rPr lang="es-GB" sz="2000" dirty="0">
                <a:solidFill>
                  <a:schemeClr val="accent5">
                    <a:lumMod val="50000"/>
                  </a:schemeClr>
                </a:solidFill>
              </a:rPr>
              <a:t>.</a:t>
            </a:r>
          </a:p>
        </p:txBody>
      </p:sp>
      <p:sp>
        <p:nvSpPr>
          <p:cNvPr id="22" name="Rectángulo 21">
            <a:extLst>
              <a:ext uri="{FF2B5EF4-FFF2-40B4-BE49-F238E27FC236}">
                <a16:creationId xmlns:a16="http://schemas.microsoft.com/office/drawing/2014/main" id="{23A3BA03-ECFD-A14B-9011-ABB21C5334B8}"/>
              </a:ext>
            </a:extLst>
          </p:cNvPr>
          <p:cNvSpPr/>
          <p:nvPr/>
        </p:nvSpPr>
        <p:spPr>
          <a:xfrm>
            <a:off x="6531879" y="4565734"/>
            <a:ext cx="5067468" cy="1512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GB" sz="2400" dirty="0">
                <a:solidFill>
                  <a:srgbClr val="002060"/>
                </a:solidFill>
              </a:rPr>
              <a:t>Don </a:t>
            </a:r>
            <a:r>
              <a:rPr lang="en-GB" sz="2400" dirty="0" err="1">
                <a:solidFill>
                  <a:srgbClr val="002060"/>
                </a:solidFill>
              </a:rPr>
              <a:t>Quijote</a:t>
            </a:r>
            <a:r>
              <a:rPr lang="en-GB" sz="2400" dirty="0">
                <a:solidFill>
                  <a:srgbClr val="002060"/>
                </a:solidFill>
              </a:rPr>
              <a:t> era un </a:t>
            </a:r>
            <a:r>
              <a:rPr lang="en-GB" sz="2400" dirty="0" err="1">
                <a:solidFill>
                  <a:srgbClr val="002060"/>
                </a:solidFill>
              </a:rPr>
              <a:t>señor</a:t>
            </a:r>
            <a:r>
              <a:rPr lang="en-GB" sz="2400" dirty="0">
                <a:solidFill>
                  <a:srgbClr val="002060"/>
                </a:solidFill>
              </a:rPr>
              <a:t> que ___________ </a:t>
            </a:r>
            <a:r>
              <a:rPr lang="en-GB" sz="2400" dirty="0" err="1">
                <a:solidFill>
                  <a:srgbClr val="002060"/>
                </a:solidFill>
              </a:rPr>
              <a:t>muchos</a:t>
            </a:r>
            <a:r>
              <a:rPr lang="en-GB" sz="2400" dirty="0">
                <a:solidFill>
                  <a:srgbClr val="002060"/>
                </a:solidFill>
              </a:rPr>
              <a:t> </a:t>
            </a:r>
            <a:r>
              <a:rPr lang="en-GB" sz="2400" dirty="0" err="1">
                <a:solidFill>
                  <a:srgbClr val="002060"/>
                </a:solidFill>
              </a:rPr>
              <a:t>libros</a:t>
            </a:r>
            <a:r>
              <a:rPr lang="en-GB" sz="2400" dirty="0">
                <a:solidFill>
                  <a:srgbClr val="002060"/>
                </a:solidFill>
              </a:rPr>
              <a:t>...</a:t>
            </a:r>
          </a:p>
        </p:txBody>
      </p:sp>
      <p:sp>
        <p:nvSpPr>
          <p:cNvPr id="3" name="CuadroTexto 2">
            <a:extLst>
              <a:ext uri="{FF2B5EF4-FFF2-40B4-BE49-F238E27FC236}">
                <a16:creationId xmlns:a16="http://schemas.microsoft.com/office/drawing/2014/main" id="{C2105407-F286-C840-ACAE-CD035035FA81}"/>
              </a:ext>
            </a:extLst>
          </p:cNvPr>
          <p:cNvSpPr txBox="1"/>
          <p:nvPr/>
        </p:nvSpPr>
        <p:spPr>
          <a:xfrm>
            <a:off x="7496804" y="5243264"/>
            <a:ext cx="732893" cy="461665"/>
          </a:xfrm>
          <a:prstGeom prst="rect">
            <a:avLst/>
          </a:prstGeom>
          <a:noFill/>
        </p:spPr>
        <p:txBody>
          <a:bodyPr wrap="none" rtlCol="0">
            <a:spAutoFit/>
          </a:bodyPr>
          <a:lstStyle/>
          <a:p>
            <a:pPr algn="l"/>
            <a:r>
              <a:rPr lang="es-GB" sz="2400" b="1" dirty="0">
                <a:solidFill>
                  <a:schemeClr val="accent5">
                    <a:lumMod val="50000"/>
                  </a:schemeClr>
                </a:solidFill>
              </a:rPr>
              <a:t>leía</a:t>
            </a:r>
          </a:p>
        </p:txBody>
      </p:sp>
      <p:pic>
        <p:nvPicPr>
          <p:cNvPr id="23" name="Imagen 22">
            <a:extLst>
              <a:ext uri="{FF2B5EF4-FFF2-40B4-BE49-F238E27FC236}">
                <a16:creationId xmlns:a16="http://schemas.microsoft.com/office/drawing/2014/main" id="{20A32B01-4046-094A-80F8-43B097CEDEBD}"/>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23096" y="4378123"/>
            <a:ext cx="940881" cy="752705"/>
          </a:xfrm>
          <a:prstGeom prst="rect">
            <a:avLst/>
          </a:prstGeom>
        </p:spPr>
      </p:pic>
      <p:pic>
        <p:nvPicPr>
          <p:cNvPr id="8" name="Imagen 7" descr="Una caricatura de una persona&#10;&#10;Descripción generada automáticamente con confianza media">
            <a:extLst>
              <a:ext uri="{FF2B5EF4-FFF2-40B4-BE49-F238E27FC236}">
                <a16:creationId xmlns:a16="http://schemas.microsoft.com/office/drawing/2014/main" id="{334CAFF5-302F-C340-BE2E-DF0AEA5E9291}"/>
              </a:ext>
            </a:extLst>
          </p:cNvPr>
          <p:cNvPicPr>
            <a:picLocks noChangeAspect="1"/>
          </p:cNvPicPr>
          <p:nvPr/>
        </p:nvPicPr>
        <p:blipFill rotWithShape="1">
          <a:blip r:embed="rId5"/>
          <a:srcRect l="20355" t="4032" r="48456" b="63283"/>
          <a:stretch/>
        </p:blipFill>
        <p:spPr>
          <a:xfrm>
            <a:off x="8144485" y="3490631"/>
            <a:ext cx="1822016" cy="1075103"/>
          </a:xfrm>
          <a:prstGeom prst="rect">
            <a:avLst/>
          </a:prstGeom>
        </p:spPr>
      </p:pic>
    </p:spTree>
    <p:extLst>
      <p:ext uri="{BB962C8B-B14F-4D97-AF65-F5344CB8AC3E}">
        <p14:creationId xmlns:p14="http://schemas.microsoft.com/office/powerpoint/2010/main" val="111210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29" grpId="0" animBg="1"/>
      <p:bldP spid="2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461" y="764729"/>
            <a:ext cx="5448594" cy="526861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500" dirty="0">
                <a:solidFill>
                  <a:srgbClr val="002060"/>
                </a:solidFill>
              </a:rPr>
              <a:t>Don </a:t>
            </a:r>
            <a:r>
              <a:rPr lang="en-US" sz="2500" dirty="0" err="1">
                <a:solidFill>
                  <a:srgbClr val="002060"/>
                </a:solidFill>
              </a:rPr>
              <a:t>Quijote</a:t>
            </a:r>
            <a:r>
              <a:rPr lang="en-US" sz="2500" dirty="0">
                <a:solidFill>
                  <a:srgbClr val="002060"/>
                </a:solidFill>
              </a:rPr>
              <a:t> era un </a:t>
            </a:r>
            <a:r>
              <a:rPr lang="en-US" sz="2500" dirty="0" err="1">
                <a:solidFill>
                  <a:srgbClr val="002060"/>
                </a:solidFill>
              </a:rPr>
              <a:t>señor</a:t>
            </a:r>
            <a:r>
              <a:rPr lang="en-US" sz="2500" dirty="0">
                <a:solidFill>
                  <a:srgbClr val="002060"/>
                </a:solidFill>
              </a:rPr>
              <a:t> que </a:t>
            </a:r>
            <a:r>
              <a:rPr lang="en-US" sz="2500" b="1" dirty="0">
                <a:solidFill>
                  <a:srgbClr val="002060"/>
                </a:solidFill>
              </a:rPr>
              <a:t>[used to live] </a:t>
            </a:r>
            <a:r>
              <a:rPr lang="en-US" sz="2500" dirty="0" err="1">
                <a:solidFill>
                  <a:srgbClr val="002060"/>
                </a:solidFill>
              </a:rPr>
              <a:t>en</a:t>
            </a:r>
            <a:r>
              <a:rPr lang="en-US" sz="2500" dirty="0">
                <a:solidFill>
                  <a:srgbClr val="002060"/>
                </a:solidFill>
              </a:rPr>
              <a:t> la </a:t>
            </a:r>
            <a:r>
              <a:rPr lang="en-US" sz="2500" dirty="0" err="1">
                <a:solidFill>
                  <a:srgbClr val="002060"/>
                </a:solidFill>
              </a:rPr>
              <a:t>región</a:t>
            </a:r>
            <a:r>
              <a:rPr lang="en-US" sz="2500" dirty="0">
                <a:solidFill>
                  <a:srgbClr val="002060"/>
                </a:solidFill>
              </a:rPr>
              <a:t> de La Mancha. </a:t>
            </a:r>
            <a:r>
              <a:rPr lang="en-US" sz="2500" dirty="0" err="1">
                <a:solidFill>
                  <a:srgbClr val="002060"/>
                </a:solidFill>
              </a:rPr>
              <a:t>En</a:t>
            </a:r>
            <a:r>
              <a:rPr lang="en-US" sz="2500" dirty="0">
                <a:solidFill>
                  <a:srgbClr val="002060"/>
                </a:solidFill>
              </a:rPr>
              <a:t> </a:t>
            </a:r>
            <a:r>
              <a:rPr lang="en-US" sz="2500" dirty="0" err="1">
                <a:solidFill>
                  <a:srgbClr val="002060"/>
                </a:solidFill>
              </a:rPr>
              <a:t>su</a:t>
            </a:r>
            <a:r>
              <a:rPr lang="en-US" sz="2500" dirty="0">
                <a:solidFill>
                  <a:srgbClr val="002060"/>
                </a:solidFill>
              </a:rPr>
              <a:t> casa </a:t>
            </a:r>
            <a:r>
              <a:rPr lang="en-US" sz="2500" b="1" dirty="0">
                <a:solidFill>
                  <a:srgbClr val="002060"/>
                </a:solidFill>
              </a:rPr>
              <a:t>[there were] </a:t>
            </a:r>
            <a:r>
              <a:rPr lang="en-US" sz="2500" dirty="0" err="1">
                <a:solidFill>
                  <a:srgbClr val="002060"/>
                </a:solidFill>
              </a:rPr>
              <a:t>muchos</a:t>
            </a:r>
            <a:r>
              <a:rPr lang="en-US" sz="2500" dirty="0">
                <a:solidFill>
                  <a:srgbClr val="002060"/>
                </a:solidFill>
              </a:rPr>
              <a:t> </a:t>
            </a:r>
            <a:r>
              <a:rPr lang="en-US" sz="2500" dirty="0" err="1">
                <a:solidFill>
                  <a:srgbClr val="002060"/>
                </a:solidFill>
              </a:rPr>
              <a:t>libros</a:t>
            </a:r>
            <a:r>
              <a:rPr lang="en-US" sz="2500" dirty="0">
                <a:solidFill>
                  <a:srgbClr val="002060"/>
                </a:solidFill>
              </a:rPr>
              <a:t> y </a:t>
            </a:r>
            <a:r>
              <a:rPr lang="en-US" sz="2500" dirty="0" err="1">
                <a:solidFill>
                  <a:srgbClr val="002060"/>
                </a:solidFill>
              </a:rPr>
              <a:t>siempre</a:t>
            </a:r>
            <a:r>
              <a:rPr lang="en-US" sz="2500" dirty="0">
                <a:solidFill>
                  <a:srgbClr val="002060"/>
                </a:solidFill>
              </a:rPr>
              <a:t> </a:t>
            </a:r>
            <a:r>
              <a:rPr lang="en-US" sz="2500" b="1" dirty="0">
                <a:solidFill>
                  <a:srgbClr val="002060"/>
                </a:solidFill>
              </a:rPr>
              <a:t>[he used to want] </a:t>
            </a:r>
            <a:r>
              <a:rPr lang="en-US" sz="2500" dirty="0" err="1">
                <a:solidFill>
                  <a:srgbClr val="002060"/>
                </a:solidFill>
              </a:rPr>
              <a:t>comprar</a:t>
            </a:r>
            <a:r>
              <a:rPr lang="en-US" sz="2500" dirty="0">
                <a:solidFill>
                  <a:srgbClr val="002060"/>
                </a:solidFill>
              </a:rPr>
              <a:t> </a:t>
            </a:r>
            <a:r>
              <a:rPr lang="en-US" sz="2500" dirty="0" err="1">
                <a:solidFill>
                  <a:srgbClr val="002060"/>
                </a:solidFill>
              </a:rPr>
              <a:t>más</a:t>
            </a:r>
            <a:r>
              <a:rPr lang="en-US" sz="2500" dirty="0">
                <a:solidFill>
                  <a:srgbClr val="002060"/>
                </a:solidFill>
              </a:rPr>
              <a:t>. A </a:t>
            </a:r>
            <a:r>
              <a:rPr lang="en-US" sz="2500" dirty="0" err="1">
                <a:solidFill>
                  <a:srgbClr val="002060"/>
                </a:solidFill>
              </a:rPr>
              <a:t>veces</a:t>
            </a:r>
            <a:r>
              <a:rPr lang="en-US" sz="2500" dirty="0">
                <a:solidFill>
                  <a:srgbClr val="002060"/>
                </a:solidFill>
              </a:rPr>
              <a:t> </a:t>
            </a:r>
            <a:r>
              <a:rPr lang="en-US" sz="2500" b="1" dirty="0">
                <a:solidFill>
                  <a:srgbClr val="002060"/>
                </a:solidFill>
              </a:rPr>
              <a:t>[he didn’t used to go out] </a:t>
            </a:r>
            <a:r>
              <a:rPr lang="en-US" sz="2500" dirty="0">
                <a:solidFill>
                  <a:srgbClr val="002060"/>
                </a:solidFill>
              </a:rPr>
              <a:t>de </a:t>
            </a:r>
            <a:r>
              <a:rPr lang="en-US" sz="2500" dirty="0" err="1">
                <a:solidFill>
                  <a:srgbClr val="002060"/>
                </a:solidFill>
              </a:rPr>
              <a:t>su</a:t>
            </a:r>
            <a:r>
              <a:rPr lang="en-US" sz="2500" dirty="0">
                <a:solidFill>
                  <a:srgbClr val="002060"/>
                </a:solidFill>
              </a:rPr>
              <a:t> </a:t>
            </a:r>
            <a:r>
              <a:rPr lang="en-US" sz="2500" dirty="0" err="1">
                <a:solidFill>
                  <a:srgbClr val="002060"/>
                </a:solidFill>
              </a:rPr>
              <a:t>habitación</a:t>
            </a:r>
            <a:r>
              <a:rPr lang="en-US" sz="2500" dirty="0">
                <a:solidFill>
                  <a:srgbClr val="002060"/>
                </a:solidFill>
              </a:rPr>
              <a:t> </a:t>
            </a:r>
            <a:r>
              <a:rPr lang="en-US" sz="2500" dirty="0" err="1">
                <a:solidFill>
                  <a:srgbClr val="002060"/>
                </a:solidFill>
              </a:rPr>
              <a:t>porque</a:t>
            </a:r>
            <a:r>
              <a:rPr lang="en-US" sz="2500" dirty="0">
                <a:solidFill>
                  <a:srgbClr val="002060"/>
                </a:solidFill>
              </a:rPr>
              <a:t> </a:t>
            </a:r>
            <a:r>
              <a:rPr lang="en-US" sz="2500" b="1" dirty="0">
                <a:solidFill>
                  <a:srgbClr val="002060"/>
                </a:solidFill>
              </a:rPr>
              <a:t>[he used to read] </a:t>
            </a:r>
            <a:r>
              <a:rPr lang="en-US" sz="2500" dirty="0" err="1">
                <a:solidFill>
                  <a:srgbClr val="002060"/>
                </a:solidFill>
              </a:rPr>
              <a:t>todo</a:t>
            </a:r>
            <a:r>
              <a:rPr lang="en-US" sz="2500" dirty="0">
                <a:solidFill>
                  <a:srgbClr val="002060"/>
                </a:solidFill>
              </a:rPr>
              <a:t> el día.  </a:t>
            </a:r>
            <a:r>
              <a:rPr lang="en-US" sz="2500" b="1" dirty="0">
                <a:solidFill>
                  <a:srgbClr val="002060"/>
                </a:solidFill>
              </a:rPr>
              <a:t>[He used to believe]</a:t>
            </a:r>
            <a:r>
              <a:rPr lang="en-US" sz="2500" dirty="0">
                <a:solidFill>
                  <a:srgbClr val="002060"/>
                </a:solidFill>
              </a:rPr>
              <a:t> que </a:t>
            </a:r>
            <a:r>
              <a:rPr lang="en-US" sz="2500" dirty="0" err="1">
                <a:solidFill>
                  <a:srgbClr val="002060"/>
                </a:solidFill>
              </a:rPr>
              <a:t>cada</a:t>
            </a:r>
            <a:r>
              <a:rPr lang="en-US" sz="2500" dirty="0">
                <a:solidFill>
                  <a:srgbClr val="002060"/>
                </a:solidFill>
              </a:rPr>
              <a:t> </a:t>
            </a:r>
            <a:r>
              <a:rPr lang="en-US" sz="2500" dirty="0" err="1">
                <a:solidFill>
                  <a:srgbClr val="002060"/>
                </a:solidFill>
              </a:rPr>
              <a:t>historia</a:t>
            </a:r>
            <a:r>
              <a:rPr lang="en-US" sz="2500" dirty="0">
                <a:solidFill>
                  <a:srgbClr val="002060"/>
                </a:solidFill>
              </a:rPr>
              <a:t> era </a:t>
            </a:r>
            <a:r>
              <a:rPr lang="en-US" sz="2500" dirty="0" err="1">
                <a:solidFill>
                  <a:srgbClr val="002060"/>
                </a:solidFill>
              </a:rPr>
              <a:t>verdad</a:t>
            </a:r>
            <a:r>
              <a:rPr lang="en-US" sz="2500" dirty="0">
                <a:solidFill>
                  <a:srgbClr val="002060"/>
                </a:solidFill>
              </a:rPr>
              <a:t> y </a:t>
            </a:r>
            <a:r>
              <a:rPr lang="en-US" sz="2500" b="1" dirty="0">
                <a:solidFill>
                  <a:srgbClr val="002060"/>
                </a:solidFill>
              </a:rPr>
              <a:t>[he used to wish for]</a:t>
            </a:r>
            <a:r>
              <a:rPr lang="en-US" sz="2500" dirty="0">
                <a:solidFill>
                  <a:srgbClr val="002060"/>
                </a:solidFill>
              </a:rPr>
              <a:t> ser un caballero. </a:t>
            </a:r>
            <a:r>
              <a:rPr lang="en-US" sz="2500" dirty="0" err="1">
                <a:solidFill>
                  <a:srgbClr val="002060"/>
                </a:solidFill>
              </a:rPr>
              <a:t>Siempre</a:t>
            </a:r>
            <a:r>
              <a:rPr lang="en-US" sz="2500" dirty="0">
                <a:solidFill>
                  <a:srgbClr val="002060"/>
                </a:solidFill>
              </a:rPr>
              <a:t> </a:t>
            </a:r>
            <a:r>
              <a:rPr lang="en-US" sz="2500" b="1" dirty="0">
                <a:solidFill>
                  <a:srgbClr val="002060"/>
                </a:solidFill>
              </a:rPr>
              <a:t>[used to imagine] </a:t>
            </a:r>
            <a:r>
              <a:rPr lang="en-US" sz="2500" dirty="0">
                <a:solidFill>
                  <a:srgbClr val="002060"/>
                </a:solidFill>
              </a:rPr>
              <a:t>una </a:t>
            </a:r>
            <a:r>
              <a:rPr lang="en-US" sz="2500" dirty="0" err="1">
                <a:solidFill>
                  <a:srgbClr val="002060"/>
                </a:solidFill>
              </a:rPr>
              <a:t>vida</a:t>
            </a:r>
            <a:r>
              <a:rPr lang="en-US" sz="2500" dirty="0">
                <a:solidFill>
                  <a:srgbClr val="002060"/>
                </a:solidFill>
              </a:rPr>
              <a:t> </a:t>
            </a:r>
            <a:r>
              <a:rPr lang="en-US" sz="2500" dirty="0" err="1">
                <a:solidFill>
                  <a:srgbClr val="002060"/>
                </a:solidFill>
              </a:rPr>
              <a:t>llena</a:t>
            </a:r>
            <a:r>
              <a:rPr lang="en-US" sz="2500" dirty="0">
                <a:solidFill>
                  <a:srgbClr val="002060"/>
                </a:solidFill>
              </a:rPr>
              <a:t> de </a:t>
            </a:r>
            <a:r>
              <a:rPr lang="en-US" sz="2500" dirty="0" err="1">
                <a:solidFill>
                  <a:srgbClr val="002060"/>
                </a:solidFill>
              </a:rPr>
              <a:t>aventuras</a:t>
            </a:r>
            <a:r>
              <a:rPr lang="en-US" sz="2500" dirty="0">
                <a:solidFill>
                  <a:srgbClr val="002060"/>
                </a:solidFill>
              </a:rPr>
              <a:t> </a:t>
            </a:r>
            <a:r>
              <a:rPr lang="en-US" sz="2500" dirty="0" err="1">
                <a:solidFill>
                  <a:srgbClr val="002060"/>
                </a:solidFill>
              </a:rPr>
              <a:t>emocionantes</a:t>
            </a:r>
            <a:r>
              <a:rPr lang="en-US" sz="2500" dirty="0">
                <a:solidFill>
                  <a:srgbClr val="002060"/>
                </a:solidFill>
              </a:rPr>
              <a:t>. </a:t>
            </a:r>
            <a:endParaRPr lang="en-US" sz="2500" b="1" dirty="0">
              <a:solidFill>
                <a:srgbClr val="002060"/>
              </a:solidFill>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A</a:t>
            </a:r>
          </a:p>
        </p:txBody>
      </p:sp>
      <p:sp>
        <p:nvSpPr>
          <p:cNvPr id="7" name="Rectangle 2">
            <a:extLst>
              <a:ext uri="{FF2B5EF4-FFF2-40B4-BE49-F238E27FC236}">
                <a16:creationId xmlns:a16="http://schemas.microsoft.com/office/drawing/2014/main" id="{8D64C3B7-7A13-7644-A7B5-3112E0BE71AD}"/>
              </a:ext>
            </a:extLst>
          </p:cNvPr>
          <p:cNvSpPr/>
          <p:nvPr/>
        </p:nvSpPr>
        <p:spPr>
          <a:xfrm>
            <a:off x="6386945" y="764729"/>
            <a:ext cx="5448594" cy="5268615"/>
          </a:xfrm>
          <a:prstGeom prst="rect">
            <a:avLst/>
          </a:prstGeom>
          <a:no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500" dirty="0">
                <a:solidFill>
                  <a:srgbClr val="002060"/>
                </a:solidFill>
              </a:rPr>
              <a:t>Miguel de Cervantes era un </a:t>
            </a:r>
            <a:r>
              <a:rPr lang="en-US" sz="2500" dirty="0" err="1">
                <a:solidFill>
                  <a:srgbClr val="002060"/>
                </a:solidFill>
              </a:rPr>
              <a:t>autor</a:t>
            </a:r>
            <a:r>
              <a:rPr lang="en-US" sz="2500" dirty="0">
                <a:solidFill>
                  <a:srgbClr val="002060"/>
                </a:solidFill>
              </a:rPr>
              <a:t> que ____________ </a:t>
            </a:r>
            <a:r>
              <a:rPr lang="en-US" sz="2500" dirty="0" err="1">
                <a:solidFill>
                  <a:srgbClr val="002060"/>
                </a:solidFill>
              </a:rPr>
              <a:t>novelas</a:t>
            </a:r>
            <a:r>
              <a:rPr lang="en-US" sz="2500" dirty="0">
                <a:solidFill>
                  <a:srgbClr val="002060"/>
                </a:solidFill>
              </a:rPr>
              <a:t>, </a:t>
            </a:r>
            <a:r>
              <a:rPr lang="en-US" sz="2500" dirty="0" err="1">
                <a:solidFill>
                  <a:srgbClr val="002060"/>
                </a:solidFill>
              </a:rPr>
              <a:t>poemas</a:t>
            </a:r>
            <a:r>
              <a:rPr lang="en-US" sz="2500" dirty="0">
                <a:solidFill>
                  <a:srgbClr val="002060"/>
                </a:solidFill>
              </a:rPr>
              <a:t> y </a:t>
            </a:r>
            <a:r>
              <a:rPr lang="en-US" sz="2500" dirty="0" err="1">
                <a:solidFill>
                  <a:srgbClr val="002060"/>
                </a:solidFill>
              </a:rPr>
              <a:t>también</a:t>
            </a:r>
            <a:r>
              <a:rPr lang="en-US" sz="2500" dirty="0">
                <a:solidFill>
                  <a:srgbClr val="002060"/>
                </a:solidFill>
              </a:rPr>
              <a:t> </a:t>
            </a:r>
            <a:r>
              <a:rPr lang="en-US" sz="2500" dirty="0" err="1">
                <a:solidFill>
                  <a:srgbClr val="002060"/>
                </a:solidFill>
              </a:rPr>
              <a:t>teatro</a:t>
            </a:r>
            <a:r>
              <a:rPr lang="en-US" sz="2500" dirty="0">
                <a:solidFill>
                  <a:srgbClr val="002060"/>
                </a:solidFill>
              </a:rPr>
              <a:t>. ____________ </a:t>
            </a:r>
            <a:r>
              <a:rPr lang="en-US" sz="2500" dirty="0" err="1">
                <a:solidFill>
                  <a:srgbClr val="002060"/>
                </a:solidFill>
              </a:rPr>
              <a:t>mucho</a:t>
            </a:r>
            <a:r>
              <a:rPr lang="en-US" sz="2500" dirty="0">
                <a:solidFill>
                  <a:srgbClr val="002060"/>
                </a:solidFill>
              </a:rPr>
              <a:t> dinero, </a:t>
            </a:r>
            <a:r>
              <a:rPr lang="en-US" sz="2500" dirty="0" err="1">
                <a:solidFill>
                  <a:srgbClr val="002060"/>
                </a:solidFill>
              </a:rPr>
              <a:t>aunque</a:t>
            </a:r>
            <a:r>
              <a:rPr lang="en-US" sz="2500" dirty="0">
                <a:solidFill>
                  <a:srgbClr val="002060"/>
                </a:solidFill>
              </a:rPr>
              <a:t> ____________ y __________ </a:t>
            </a:r>
            <a:r>
              <a:rPr lang="en-US" sz="2500" dirty="0" err="1">
                <a:solidFill>
                  <a:srgbClr val="002060"/>
                </a:solidFill>
              </a:rPr>
              <a:t>muchos</a:t>
            </a:r>
            <a:r>
              <a:rPr lang="en-US" sz="2500" dirty="0">
                <a:solidFill>
                  <a:srgbClr val="002060"/>
                </a:solidFill>
              </a:rPr>
              <a:t> </a:t>
            </a:r>
            <a:r>
              <a:rPr lang="en-US" sz="2500" dirty="0" err="1">
                <a:solidFill>
                  <a:srgbClr val="002060"/>
                </a:solidFill>
              </a:rPr>
              <a:t>libros</a:t>
            </a:r>
            <a:r>
              <a:rPr lang="en-US" sz="2500" dirty="0">
                <a:solidFill>
                  <a:srgbClr val="002060"/>
                </a:solidFill>
              </a:rPr>
              <a:t> </a:t>
            </a:r>
            <a:r>
              <a:rPr lang="en-US" sz="2500" dirty="0" err="1">
                <a:solidFill>
                  <a:srgbClr val="002060"/>
                </a:solidFill>
              </a:rPr>
              <a:t>diferentes</a:t>
            </a:r>
            <a:r>
              <a:rPr lang="en-US" sz="2500" dirty="0">
                <a:solidFill>
                  <a:srgbClr val="002060"/>
                </a:solidFill>
              </a:rPr>
              <a:t>. Antes de </a:t>
            </a:r>
            <a:r>
              <a:rPr lang="en-US" sz="2500" dirty="0" err="1">
                <a:solidFill>
                  <a:srgbClr val="002060"/>
                </a:solidFill>
              </a:rPr>
              <a:t>escribir</a:t>
            </a:r>
            <a:r>
              <a:rPr lang="en-US" sz="2500" dirty="0">
                <a:solidFill>
                  <a:srgbClr val="002060"/>
                </a:solidFill>
              </a:rPr>
              <a:t> ____________ </a:t>
            </a:r>
            <a:r>
              <a:rPr lang="en-US" sz="2500" dirty="0" err="1">
                <a:solidFill>
                  <a:srgbClr val="002060"/>
                </a:solidFill>
              </a:rPr>
              <a:t>en</a:t>
            </a:r>
            <a:r>
              <a:rPr lang="en-US" sz="2500" dirty="0">
                <a:solidFill>
                  <a:srgbClr val="002060"/>
                </a:solidFill>
              </a:rPr>
              <a:t> el </a:t>
            </a:r>
            <a:r>
              <a:rPr lang="en-US" sz="2500" dirty="0" err="1">
                <a:solidFill>
                  <a:srgbClr val="002060"/>
                </a:solidFill>
              </a:rPr>
              <a:t>ejército</a:t>
            </a:r>
            <a:r>
              <a:rPr lang="en-US" sz="2500" dirty="0">
                <a:solidFill>
                  <a:srgbClr val="002060"/>
                </a:solidFill>
              </a:rPr>
              <a:t>*. __________ </a:t>
            </a:r>
            <a:r>
              <a:rPr lang="en-US" sz="2500" dirty="0" err="1">
                <a:solidFill>
                  <a:srgbClr val="002060"/>
                </a:solidFill>
              </a:rPr>
              <a:t>otros</a:t>
            </a:r>
            <a:r>
              <a:rPr lang="en-US" sz="2500" dirty="0">
                <a:solidFill>
                  <a:srgbClr val="002060"/>
                </a:solidFill>
              </a:rPr>
              <a:t> </a:t>
            </a:r>
            <a:r>
              <a:rPr lang="en-US" sz="2500" dirty="0" err="1">
                <a:solidFill>
                  <a:srgbClr val="002060"/>
                </a:solidFill>
              </a:rPr>
              <a:t>países</a:t>
            </a:r>
            <a:r>
              <a:rPr lang="en-US" sz="2500" dirty="0">
                <a:solidFill>
                  <a:srgbClr val="002060"/>
                </a:solidFill>
              </a:rPr>
              <a:t> y ____________</a:t>
            </a:r>
            <a:r>
              <a:rPr lang="en-US" sz="2500" b="1" dirty="0">
                <a:solidFill>
                  <a:srgbClr val="002060"/>
                </a:solidFill>
              </a:rPr>
              <a:t> </a:t>
            </a:r>
            <a:r>
              <a:rPr lang="en-US" sz="2500" dirty="0" err="1">
                <a:solidFill>
                  <a:srgbClr val="002060"/>
                </a:solidFill>
              </a:rPr>
              <a:t>mucho</a:t>
            </a:r>
            <a:r>
              <a:rPr lang="en-US" sz="2500" b="1" dirty="0">
                <a:solidFill>
                  <a:srgbClr val="002060"/>
                </a:solidFill>
              </a:rPr>
              <a:t> </a:t>
            </a:r>
            <a:r>
              <a:rPr lang="en-US" sz="2500" dirty="0" err="1">
                <a:solidFill>
                  <a:srgbClr val="002060"/>
                </a:solidFill>
              </a:rPr>
              <a:t>en</a:t>
            </a:r>
            <a:r>
              <a:rPr lang="en-US" sz="2500" dirty="0">
                <a:solidFill>
                  <a:srgbClr val="002060"/>
                </a:solidFill>
              </a:rPr>
              <a:t> </a:t>
            </a:r>
            <a:r>
              <a:rPr lang="en-US" sz="2500" dirty="0" err="1">
                <a:solidFill>
                  <a:srgbClr val="002060"/>
                </a:solidFill>
              </a:rPr>
              <a:t>barco</a:t>
            </a:r>
            <a:r>
              <a:rPr lang="en-US" sz="2500" dirty="0">
                <a:solidFill>
                  <a:srgbClr val="002060"/>
                </a:solidFill>
              </a:rPr>
              <a:t>: ¡</a:t>
            </a:r>
            <a:r>
              <a:rPr lang="en-US" sz="2500" dirty="0" err="1">
                <a:solidFill>
                  <a:srgbClr val="002060"/>
                </a:solidFill>
              </a:rPr>
              <a:t>incluso</a:t>
            </a:r>
            <a:r>
              <a:rPr lang="en-US" sz="2500" dirty="0">
                <a:solidFill>
                  <a:srgbClr val="002060"/>
                </a:solidFill>
              </a:rPr>
              <a:t> ____________ contra los </a:t>
            </a:r>
            <a:r>
              <a:rPr lang="en-US" sz="2500" dirty="0" err="1">
                <a:solidFill>
                  <a:srgbClr val="002060"/>
                </a:solidFill>
              </a:rPr>
              <a:t>piratas</a:t>
            </a:r>
            <a:r>
              <a:rPr lang="en-US" sz="2500" dirty="0">
                <a:solidFill>
                  <a:srgbClr val="002060"/>
                </a:solidFill>
              </a:rPr>
              <a:t>! </a:t>
            </a:r>
          </a:p>
        </p:txBody>
      </p:sp>
      <p:sp>
        <p:nvSpPr>
          <p:cNvPr id="4" name="CuadroTexto 3">
            <a:extLst>
              <a:ext uri="{FF2B5EF4-FFF2-40B4-BE49-F238E27FC236}">
                <a16:creationId xmlns:a16="http://schemas.microsoft.com/office/drawing/2014/main" id="{B16752A6-1767-A044-9D22-B2C534DD4EBF}"/>
              </a:ext>
            </a:extLst>
          </p:cNvPr>
          <p:cNvSpPr txBox="1"/>
          <p:nvPr/>
        </p:nvSpPr>
        <p:spPr>
          <a:xfrm>
            <a:off x="9420726" y="5510463"/>
            <a:ext cx="2156360" cy="400110"/>
          </a:xfrm>
          <a:prstGeom prst="rect">
            <a:avLst/>
          </a:prstGeom>
          <a:noFill/>
        </p:spPr>
        <p:txBody>
          <a:bodyPr wrap="none" rtlCol="0">
            <a:spAutoFit/>
          </a:bodyPr>
          <a:lstStyle/>
          <a:p>
            <a:pPr algn="l"/>
            <a:r>
              <a:rPr lang="es-GB" sz="2000" dirty="0">
                <a:solidFill>
                  <a:schemeClr val="accent5">
                    <a:lumMod val="50000"/>
                  </a:schemeClr>
                </a:solidFill>
              </a:rPr>
              <a:t>*ejército = army</a:t>
            </a:r>
          </a:p>
        </p:txBody>
      </p:sp>
    </p:spTree>
    <p:extLst>
      <p:ext uri="{BB962C8B-B14F-4D97-AF65-F5344CB8AC3E}">
        <p14:creationId xmlns:p14="http://schemas.microsoft.com/office/powerpoint/2010/main" val="4001952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504" y="776184"/>
            <a:ext cx="5468695" cy="526861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500" dirty="0">
                <a:solidFill>
                  <a:srgbClr val="002060"/>
                </a:solidFill>
              </a:rPr>
              <a:t>Miguel de Cervantes era un </a:t>
            </a:r>
            <a:r>
              <a:rPr lang="en-US" sz="2500" dirty="0" err="1">
                <a:solidFill>
                  <a:srgbClr val="002060"/>
                </a:solidFill>
              </a:rPr>
              <a:t>autor</a:t>
            </a:r>
            <a:r>
              <a:rPr lang="en-US" sz="2500" dirty="0">
                <a:solidFill>
                  <a:srgbClr val="002060"/>
                </a:solidFill>
              </a:rPr>
              <a:t> que </a:t>
            </a:r>
            <a:r>
              <a:rPr lang="en-US" sz="2500" b="1" dirty="0">
                <a:solidFill>
                  <a:srgbClr val="002060"/>
                </a:solidFill>
              </a:rPr>
              <a:t>[used to write] </a:t>
            </a:r>
            <a:r>
              <a:rPr lang="en-US" sz="2500" dirty="0" err="1">
                <a:solidFill>
                  <a:srgbClr val="002060"/>
                </a:solidFill>
              </a:rPr>
              <a:t>novelas</a:t>
            </a:r>
            <a:r>
              <a:rPr lang="en-US" sz="2500" dirty="0">
                <a:solidFill>
                  <a:srgbClr val="002060"/>
                </a:solidFill>
              </a:rPr>
              <a:t>, </a:t>
            </a:r>
            <a:r>
              <a:rPr lang="en-US" sz="2500" dirty="0" err="1">
                <a:solidFill>
                  <a:srgbClr val="002060"/>
                </a:solidFill>
              </a:rPr>
              <a:t>poemas</a:t>
            </a:r>
            <a:r>
              <a:rPr lang="en-US" sz="2500" dirty="0">
                <a:solidFill>
                  <a:srgbClr val="002060"/>
                </a:solidFill>
              </a:rPr>
              <a:t> y </a:t>
            </a:r>
            <a:r>
              <a:rPr lang="en-US" sz="2500" dirty="0" err="1">
                <a:solidFill>
                  <a:srgbClr val="002060"/>
                </a:solidFill>
              </a:rPr>
              <a:t>también</a:t>
            </a:r>
            <a:r>
              <a:rPr lang="en-US" sz="2500" dirty="0">
                <a:solidFill>
                  <a:srgbClr val="002060"/>
                </a:solidFill>
              </a:rPr>
              <a:t> </a:t>
            </a:r>
            <a:r>
              <a:rPr lang="en-US" sz="2500" dirty="0" err="1">
                <a:solidFill>
                  <a:srgbClr val="002060"/>
                </a:solidFill>
              </a:rPr>
              <a:t>teatro</a:t>
            </a:r>
            <a:r>
              <a:rPr lang="en-US" sz="2500" dirty="0">
                <a:solidFill>
                  <a:srgbClr val="002060"/>
                </a:solidFill>
              </a:rPr>
              <a:t>. </a:t>
            </a:r>
            <a:r>
              <a:rPr lang="en-US" sz="2500" b="1" dirty="0">
                <a:solidFill>
                  <a:srgbClr val="002060"/>
                </a:solidFill>
              </a:rPr>
              <a:t>[He didn’t used to have]</a:t>
            </a:r>
            <a:r>
              <a:rPr lang="en-US" sz="2500" dirty="0">
                <a:solidFill>
                  <a:srgbClr val="002060"/>
                </a:solidFill>
              </a:rPr>
              <a:t> </a:t>
            </a:r>
            <a:r>
              <a:rPr lang="en-US" sz="2500" dirty="0" err="1">
                <a:solidFill>
                  <a:srgbClr val="002060"/>
                </a:solidFill>
              </a:rPr>
              <a:t>mucho</a:t>
            </a:r>
            <a:r>
              <a:rPr lang="en-US" sz="2500" dirty="0">
                <a:solidFill>
                  <a:srgbClr val="002060"/>
                </a:solidFill>
              </a:rPr>
              <a:t> dinero, </a:t>
            </a:r>
            <a:r>
              <a:rPr lang="en-US" sz="2500" dirty="0" err="1">
                <a:solidFill>
                  <a:srgbClr val="002060"/>
                </a:solidFill>
              </a:rPr>
              <a:t>aunque</a:t>
            </a:r>
            <a:r>
              <a:rPr lang="en-US" sz="2500" dirty="0">
                <a:solidFill>
                  <a:srgbClr val="002060"/>
                </a:solidFill>
              </a:rPr>
              <a:t> </a:t>
            </a:r>
            <a:r>
              <a:rPr lang="en-US" sz="2500" b="1" dirty="0">
                <a:solidFill>
                  <a:srgbClr val="002060"/>
                </a:solidFill>
              </a:rPr>
              <a:t>[he used to publish]</a:t>
            </a:r>
            <a:r>
              <a:rPr lang="en-US" sz="2500" dirty="0">
                <a:solidFill>
                  <a:srgbClr val="002060"/>
                </a:solidFill>
              </a:rPr>
              <a:t> y </a:t>
            </a:r>
            <a:r>
              <a:rPr lang="en-US" sz="2500" b="1" dirty="0">
                <a:solidFill>
                  <a:srgbClr val="002060"/>
                </a:solidFill>
              </a:rPr>
              <a:t>[he used to sell] </a:t>
            </a:r>
            <a:r>
              <a:rPr lang="en-US" sz="2500" dirty="0" err="1">
                <a:solidFill>
                  <a:srgbClr val="002060"/>
                </a:solidFill>
              </a:rPr>
              <a:t>muchos</a:t>
            </a:r>
            <a:r>
              <a:rPr lang="en-US" sz="2500" dirty="0">
                <a:solidFill>
                  <a:srgbClr val="002060"/>
                </a:solidFill>
              </a:rPr>
              <a:t> </a:t>
            </a:r>
            <a:r>
              <a:rPr lang="en-US" sz="2500" dirty="0" err="1">
                <a:solidFill>
                  <a:srgbClr val="002060"/>
                </a:solidFill>
              </a:rPr>
              <a:t>libros</a:t>
            </a:r>
            <a:r>
              <a:rPr lang="en-US" sz="2500" dirty="0">
                <a:solidFill>
                  <a:srgbClr val="002060"/>
                </a:solidFill>
              </a:rPr>
              <a:t> </a:t>
            </a:r>
            <a:r>
              <a:rPr lang="en-US" sz="2500" dirty="0" err="1">
                <a:solidFill>
                  <a:srgbClr val="002060"/>
                </a:solidFill>
              </a:rPr>
              <a:t>diferentes</a:t>
            </a:r>
            <a:r>
              <a:rPr lang="en-US" sz="2500" dirty="0">
                <a:solidFill>
                  <a:srgbClr val="002060"/>
                </a:solidFill>
              </a:rPr>
              <a:t>. Antes de </a:t>
            </a:r>
            <a:r>
              <a:rPr lang="en-US" sz="2500" dirty="0" err="1">
                <a:solidFill>
                  <a:srgbClr val="002060"/>
                </a:solidFill>
              </a:rPr>
              <a:t>escribir</a:t>
            </a:r>
            <a:r>
              <a:rPr lang="en-US" sz="2500" dirty="0">
                <a:solidFill>
                  <a:srgbClr val="002060"/>
                </a:solidFill>
              </a:rPr>
              <a:t> </a:t>
            </a:r>
            <a:r>
              <a:rPr lang="en-US" sz="2500" b="1" dirty="0">
                <a:solidFill>
                  <a:srgbClr val="002060"/>
                </a:solidFill>
              </a:rPr>
              <a:t>[he used to work] </a:t>
            </a:r>
            <a:r>
              <a:rPr lang="en-US" sz="2500" dirty="0" err="1">
                <a:solidFill>
                  <a:srgbClr val="002060"/>
                </a:solidFill>
              </a:rPr>
              <a:t>en</a:t>
            </a:r>
            <a:r>
              <a:rPr lang="en-US" sz="2500" dirty="0">
                <a:solidFill>
                  <a:srgbClr val="002060"/>
                </a:solidFill>
              </a:rPr>
              <a:t> el </a:t>
            </a:r>
            <a:r>
              <a:rPr lang="en-US" sz="2500" dirty="0" err="1">
                <a:solidFill>
                  <a:srgbClr val="002060"/>
                </a:solidFill>
              </a:rPr>
              <a:t>ejército</a:t>
            </a:r>
            <a:r>
              <a:rPr lang="en-US" sz="2500" dirty="0">
                <a:solidFill>
                  <a:srgbClr val="002060"/>
                </a:solidFill>
              </a:rPr>
              <a:t>*. </a:t>
            </a:r>
            <a:r>
              <a:rPr lang="en-US" sz="2500" b="1" dirty="0">
                <a:solidFill>
                  <a:srgbClr val="002060"/>
                </a:solidFill>
              </a:rPr>
              <a:t>[He used to visit] </a:t>
            </a:r>
            <a:r>
              <a:rPr lang="en-US" sz="2500" dirty="0" err="1">
                <a:solidFill>
                  <a:srgbClr val="002060"/>
                </a:solidFill>
              </a:rPr>
              <a:t>otros</a:t>
            </a:r>
            <a:r>
              <a:rPr lang="en-US" sz="2500" dirty="0">
                <a:solidFill>
                  <a:srgbClr val="002060"/>
                </a:solidFill>
              </a:rPr>
              <a:t> </a:t>
            </a:r>
            <a:r>
              <a:rPr lang="en-US" sz="2500" dirty="0" err="1">
                <a:solidFill>
                  <a:srgbClr val="002060"/>
                </a:solidFill>
              </a:rPr>
              <a:t>países</a:t>
            </a:r>
            <a:r>
              <a:rPr lang="en-US" sz="2500" dirty="0">
                <a:solidFill>
                  <a:srgbClr val="002060"/>
                </a:solidFill>
              </a:rPr>
              <a:t> y </a:t>
            </a:r>
            <a:r>
              <a:rPr lang="en-US" sz="2500" b="1" dirty="0">
                <a:solidFill>
                  <a:srgbClr val="002060"/>
                </a:solidFill>
              </a:rPr>
              <a:t>[he used to travel] </a:t>
            </a:r>
            <a:r>
              <a:rPr lang="en-US" sz="2500" dirty="0" err="1">
                <a:solidFill>
                  <a:srgbClr val="002060"/>
                </a:solidFill>
              </a:rPr>
              <a:t>mucho</a:t>
            </a:r>
            <a:r>
              <a:rPr lang="en-US" sz="2500" b="1" dirty="0">
                <a:solidFill>
                  <a:srgbClr val="002060"/>
                </a:solidFill>
              </a:rPr>
              <a:t> </a:t>
            </a:r>
            <a:r>
              <a:rPr lang="en-US" sz="2500" dirty="0" err="1">
                <a:solidFill>
                  <a:srgbClr val="002060"/>
                </a:solidFill>
              </a:rPr>
              <a:t>en</a:t>
            </a:r>
            <a:r>
              <a:rPr lang="en-US" sz="2500" dirty="0">
                <a:solidFill>
                  <a:srgbClr val="002060"/>
                </a:solidFill>
              </a:rPr>
              <a:t> </a:t>
            </a:r>
            <a:r>
              <a:rPr lang="en-US" sz="2500" dirty="0" err="1">
                <a:solidFill>
                  <a:srgbClr val="002060"/>
                </a:solidFill>
              </a:rPr>
              <a:t>barco</a:t>
            </a:r>
            <a:r>
              <a:rPr lang="en-US" sz="2500" dirty="0">
                <a:solidFill>
                  <a:srgbClr val="002060"/>
                </a:solidFill>
              </a:rPr>
              <a:t>: ¡</a:t>
            </a:r>
            <a:r>
              <a:rPr lang="en-US" sz="2500" dirty="0" err="1">
                <a:solidFill>
                  <a:srgbClr val="002060"/>
                </a:solidFill>
              </a:rPr>
              <a:t>incluso</a:t>
            </a:r>
            <a:r>
              <a:rPr lang="en-US" sz="2500" dirty="0">
                <a:solidFill>
                  <a:srgbClr val="002060"/>
                </a:solidFill>
              </a:rPr>
              <a:t> </a:t>
            </a:r>
            <a:r>
              <a:rPr lang="en-US" sz="2500" b="1" dirty="0">
                <a:solidFill>
                  <a:srgbClr val="002060"/>
                </a:solidFill>
              </a:rPr>
              <a:t>[he used to fight] </a:t>
            </a:r>
            <a:r>
              <a:rPr lang="en-US" sz="2500" dirty="0">
                <a:solidFill>
                  <a:srgbClr val="002060"/>
                </a:solidFill>
              </a:rPr>
              <a:t>contra los </a:t>
            </a:r>
            <a:r>
              <a:rPr lang="en-US" sz="2500" dirty="0" err="1">
                <a:solidFill>
                  <a:srgbClr val="002060"/>
                </a:solidFill>
              </a:rPr>
              <a:t>piratas</a:t>
            </a:r>
            <a:r>
              <a:rPr lang="en-US" sz="2500" dirty="0">
                <a:solidFill>
                  <a:srgbClr val="002060"/>
                </a:solidFill>
              </a:rPr>
              <a:t>! </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B</a:t>
            </a:r>
          </a:p>
        </p:txBody>
      </p:sp>
      <p:sp>
        <p:nvSpPr>
          <p:cNvPr id="5" name="Rectangle 2">
            <a:extLst>
              <a:ext uri="{FF2B5EF4-FFF2-40B4-BE49-F238E27FC236}">
                <a16:creationId xmlns:a16="http://schemas.microsoft.com/office/drawing/2014/main" id="{85583612-5159-F04A-A2DC-8BB374FAE49F}"/>
              </a:ext>
            </a:extLst>
          </p:cNvPr>
          <p:cNvSpPr/>
          <p:nvPr/>
        </p:nvSpPr>
        <p:spPr>
          <a:xfrm>
            <a:off x="6400803" y="794692"/>
            <a:ext cx="5468695"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500" dirty="0">
                <a:solidFill>
                  <a:srgbClr val="002060"/>
                </a:solidFill>
              </a:rPr>
              <a:t>Don </a:t>
            </a:r>
            <a:r>
              <a:rPr lang="en-US" sz="2500" dirty="0" err="1">
                <a:solidFill>
                  <a:srgbClr val="002060"/>
                </a:solidFill>
              </a:rPr>
              <a:t>Quijote</a:t>
            </a:r>
            <a:r>
              <a:rPr lang="en-US" sz="2500" dirty="0">
                <a:solidFill>
                  <a:srgbClr val="002060"/>
                </a:solidFill>
              </a:rPr>
              <a:t> era un </a:t>
            </a:r>
            <a:r>
              <a:rPr lang="en-US" sz="2500" dirty="0" err="1">
                <a:solidFill>
                  <a:srgbClr val="002060"/>
                </a:solidFill>
              </a:rPr>
              <a:t>señor</a:t>
            </a:r>
            <a:r>
              <a:rPr lang="en-US" sz="2500" dirty="0">
                <a:solidFill>
                  <a:srgbClr val="002060"/>
                </a:solidFill>
              </a:rPr>
              <a:t> que __________</a:t>
            </a:r>
            <a:r>
              <a:rPr lang="en-US" sz="2500" b="1" dirty="0">
                <a:solidFill>
                  <a:srgbClr val="002060"/>
                </a:solidFill>
              </a:rPr>
              <a:t> </a:t>
            </a:r>
            <a:r>
              <a:rPr lang="en-US" sz="2500" dirty="0" err="1">
                <a:solidFill>
                  <a:srgbClr val="002060"/>
                </a:solidFill>
              </a:rPr>
              <a:t>en</a:t>
            </a:r>
            <a:r>
              <a:rPr lang="en-US" sz="2500" dirty="0">
                <a:solidFill>
                  <a:srgbClr val="002060"/>
                </a:solidFill>
              </a:rPr>
              <a:t> la </a:t>
            </a:r>
            <a:r>
              <a:rPr lang="en-US" sz="2500" dirty="0" err="1">
                <a:solidFill>
                  <a:srgbClr val="002060"/>
                </a:solidFill>
              </a:rPr>
              <a:t>región</a:t>
            </a:r>
            <a:r>
              <a:rPr lang="en-US" sz="2500" dirty="0">
                <a:solidFill>
                  <a:srgbClr val="002060"/>
                </a:solidFill>
              </a:rPr>
              <a:t> de La Mancha. </a:t>
            </a:r>
            <a:r>
              <a:rPr lang="en-US" sz="2500" dirty="0" err="1">
                <a:solidFill>
                  <a:srgbClr val="002060"/>
                </a:solidFill>
              </a:rPr>
              <a:t>En</a:t>
            </a:r>
            <a:r>
              <a:rPr lang="en-US" sz="2500" dirty="0">
                <a:solidFill>
                  <a:srgbClr val="002060"/>
                </a:solidFill>
              </a:rPr>
              <a:t> </a:t>
            </a:r>
            <a:r>
              <a:rPr lang="en-US" sz="2500" dirty="0" err="1">
                <a:solidFill>
                  <a:srgbClr val="002060"/>
                </a:solidFill>
              </a:rPr>
              <a:t>su</a:t>
            </a:r>
            <a:r>
              <a:rPr lang="en-US" sz="2500" dirty="0">
                <a:solidFill>
                  <a:srgbClr val="002060"/>
                </a:solidFill>
              </a:rPr>
              <a:t> casa __________</a:t>
            </a:r>
            <a:r>
              <a:rPr lang="en-US" sz="2500" b="1" dirty="0">
                <a:solidFill>
                  <a:srgbClr val="002060"/>
                </a:solidFill>
              </a:rPr>
              <a:t> </a:t>
            </a:r>
            <a:r>
              <a:rPr lang="en-US" sz="2500" dirty="0" err="1">
                <a:solidFill>
                  <a:srgbClr val="002060"/>
                </a:solidFill>
              </a:rPr>
              <a:t>muchos</a:t>
            </a:r>
            <a:r>
              <a:rPr lang="en-US" sz="2500" dirty="0">
                <a:solidFill>
                  <a:srgbClr val="002060"/>
                </a:solidFill>
              </a:rPr>
              <a:t> </a:t>
            </a:r>
            <a:r>
              <a:rPr lang="en-US" sz="2500" dirty="0" err="1">
                <a:solidFill>
                  <a:srgbClr val="002060"/>
                </a:solidFill>
              </a:rPr>
              <a:t>libros</a:t>
            </a:r>
            <a:r>
              <a:rPr lang="en-US" sz="2500" dirty="0">
                <a:solidFill>
                  <a:srgbClr val="002060"/>
                </a:solidFill>
              </a:rPr>
              <a:t> y </a:t>
            </a:r>
            <a:r>
              <a:rPr lang="en-US" sz="2500" dirty="0" err="1">
                <a:solidFill>
                  <a:srgbClr val="002060"/>
                </a:solidFill>
              </a:rPr>
              <a:t>siempre</a:t>
            </a:r>
            <a:r>
              <a:rPr lang="en-US" sz="2500" dirty="0">
                <a:solidFill>
                  <a:srgbClr val="002060"/>
                </a:solidFill>
              </a:rPr>
              <a:t> __________ </a:t>
            </a:r>
            <a:r>
              <a:rPr lang="en-US" sz="2500" dirty="0" err="1">
                <a:solidFill>
                  <a:srgbClr val="002060"/>
                </a:solidFill>
              </a:rPr>
              <a:t>comprar</a:t>
            </a:r>
            <a:r>
              <a:rPr lang="en-US" sz="2500" dirty="0">
                <a:solidFill>
                  <a:srgbClr val="002060"/>
                </a:solidFill>
              </a:rPr>
              <a:t> </a:t>
            </a:r>
            <a:r>
              <a:rPr lang="en-US" sz="2500" dirty="0" err="1">
                <a:solidFill>
                  <a:srgbClr val="002060"/>
                </a:solidFill>
              </a:rPr>
              <a:t>más</a:t>
            </a:r>
            <a:r>
              <a:rPr lang="en-US" sz="2500" dirty="0">
                <a:solidFill>
                  <a:srgbClr val="002060"/>
                </a:solidFill>
              </a:rPr>
              <a:t>. A </a:t>
            </a:r>
            <a:r>
              <a:rPr lang="en-US" sz="2500" dirty="0" err="1">
                <a:solidFill>
                  <a:srgbClr val="002060"/>
                </a:solidFill>
              </a:rPr>
              <a:t>veces</a:t>
            </a:r>
            <a:r>
              <a:rPr lang="en-US" sz="2500" dirty="0">
                <a:solidFill>
                  <a:srgbClr val="002060"/>
                </a:solidFill>
              </a:rPr>
              <a:t> no __________ de </a:t>
            </a:r>
            <a:r>
              <a:rPr lang="en-US" sz="2500" dirty="0" err="1">
                <a:solidFill>
                  <a:srgbClr val="002060"/>
                </a:solidFill>
              </a:rPr>
              <a:t>su</a:t>
            </a:r>
            <a:r>
              <a:rPr lang="en-US" sz="2500" dirty="0">
                <a:solidFill>
                  <a:srgbClr val="002060"/>
                </a:solidFill>
              </a:rPr>
              <a:t> </a:t>
            </a:r>
            <a:r>
              <a:rPr lang="en-US" sz="2500" dirty="0" err="1">
                <a:solidFill>
                  <a:srgbClr val="002060"/>
                </a:solidFill>
              </a:rPr>
              <a:t>habitación</a:t>
            </a:r>
            <a:r>
              <a:rPr lang="en-US" sz="2500" dirty="0">
                <a:solidFill>
                  <a:srgbClr val="002060"/>
                </a:solidFill>
              </a:rPr>
              <a:t> </a:t>
            </a:r>
            <a:r>
              <a:rPr lang="en-US" sz="2500" dirty="0" err="1">
                <a:solidFill>
                  <a:srgbClr val="002060"/>
                </a:solidFill>
              </a:rPr>
              <a:t>porque</a:t>
            </a:r>
            <a:r>
              <a:rPr lang="en-US" sz="2500" dirty="0">
                <a:solidFill>
                  <a:srgbClr val="002060"/>
                </a:solidFill>
              </a:rPr>
              <a:t> __________ </a:t>
            </a:r>
            <a:r>
              <a:rPr lang="en-US" sz="2500" dirty="0" err="1">
                <a:solidFill>
                  <a:srgbClr val="002060"/>
                </a:solidFill>
              </a:rPr>
              <a:t>todo</a:t>
            </a:r>
            <a:r>
              <a:rPr lang="en-US" sz="2500" dirty="0">
                <a:solidFill>
                  <a:srgbClr val="002060"/>
                </a:solidFill>
              </a:rPr>
              <a:t> el día. __________ que </a:t>
            </a:r>
            <a:r>
              <a:rPr lang="en-US" sz="2500" dirty="0" err="1">
                <a:solidFill>
                  <a:srgbClr val="002060"/>
                </a:solidFill>
              </a:rPr>
              <a:t>cada</a:t>
            </a:r>
            <a:r>
              <a:rPr lang="en-US" sz="2500" dirty="0">
                <a:solidFill>
                  <a:srgbClr val="002060"/>
                </a:solidFill>
              </a:rPr>
              <a:t> </a:t>
            </a:r>
            <a:r>
              <a:rPr lang="en-US" sz="2500" dirty="0" err="1">
                <a:solidFill>
                  <a:srgbClr val="002060"/>
                </a:solidFill>
              </a:rPr>
              <a:t>historia</a:t>
            </a:r>
            <a:r>
              <a:rPr lang="en-US" sz="2500" dirty="0">
                <a:solidFill>
                  <a:srgbClr val="002060"/>
                </a:solidFill>
              </a:rPr>
              <a:t> era </a:t>
            </a:r>
            <a:r>
              <a:rPr lang="en-US" sz="2500" dirty="0" err="1">
                <a:solidFill>
                  <a:srgbClr val="002060"/>
                </a:solidFill>
              </a:rPr>
              <a:t>verdad</a:t>
            </a:r>
            <a:r>
              <a:rPr lang="en-US" sz="2500" dirty="0">
                <a:solidFill>
                  <a:srgbClr val="002060"/>
                </a:solidFill>
              </a:rPr>
              <a:t> y __________ ser un caballero. </a:t>
            </a:r>
            <a:r>
              <a:rPr lang="en-US" sz="2500" dirty="0" err="1">
                <a:solidFill>
                  <a:srgbClr val="002060"/>
                </a:solidFill>
              </a:rPr>
              <a:t>Siempre</a:t>
            </a:r>
            <a:r>
              <a:rPr lang="en-US" sz="2500" dirty="0">
                <a:solidFill>
                  <a:srgbClr val="002060"/>
                </a:solidFill>
              </a:rPr>
              <a:t> __________</a:t>
            </a:r>
            <a:r>
              <a:rPr lang="en-US" sz="2500" b="1" dirty="0">
                <a:solidFill>
                  <a:srgbClr val="002060"/>
                </a:solidFill>
              </a:rPr>
              <a:t> </a:t>
            </a:r>
            <a:r>
              <a:rPr lang="en-US" sz="2500" dirty="0">
                <a:solidFill>
                  <a:srgbClr val="002060"/>
                </a:solidFill>
              </a:rPr>
              <a:t>una </a:t>
            </a:r>
            <a:r>
              <a:rPr lang="en-US" sz="2500" dirty="0" err="1">
                <a:solidFill>
                  <a:srgbClr val="002060"/>
                </a:solidFill>
              </a:rPr>
              <a:t>vida</a:t>
            </a:r>
            <a:r>
              <a:rPr lang="en-US" sz="2500" dirty="0">
                <a:solidFill>
                  <a:srgbClr val="002060"/>
                </a:solidFill>
              </a:rPr>
              <a:t> </a:t>
            </a:r>
            <a:r>
              <a:rPr lang="en-US" sz="2500" dirty="0" err="1">
                <a:solidFill>
                  <a:srgbClr val="002060"/>
                </a:solidFill>
              </a:rPr>
              <a:t>llena</a:t>
            </a:r>
            <a:r>
              <a:rPr lang="en-US" sz="2500" dirty="0">
                <a:solidFill>
                  <a:srgbClr val="002060"/>
                </a:solidFill>
              </a:rPr>
              <a:t> de </a:t>
            </a:r>
            <a:r>
              <a:rPr lang="en-US" sz="2500" dirty="0" err="1">
                <a:solidFill>
                  <a:srgbClr val="002060"/>
                </a:solidFill>
              </a:rPr>
              <a:t>aventuras</a:t>
            </a:r>
            <a:r>
              <a:rPr lang="en-US" sz="2500" dirty="0">
                <a:solidFill>
                  <a:srgbClr val="002060"/>
                </a:solidFill>
              </a:rPr>
              <a:t> </a:t>
            </a:r>
            <a:r>
              <a:rPr lang="en-US" sz="2500" dirty="0" err="1">
                <a:solidFill>
                  <a:srgbClr val="002060"/>
                </a:solidFill>
              </a:rPr>
              <a:t>emocionantes</a:t>
            </a:r>
            <a:r>
              <a:rPr lang="en-US" sz="2500" dirty="0">
                <a:solidFill>
                  <a:srgbClr val="002060"/>
                </a:solidFill>
              </a:rPr>
              <a:t>. </a:t>
            </a:r>
            <a:endParaRPr lang="en-US" sz="2500" b="1" dirty="0">
              <a:solidFill>
                <a:srgbClr val="002060"/>
              </a:solidFill>
            </a:endParaRPr>
          </a:p>
        </p:txBody>
      </p:sp>
      <p:sp>
        <p:nvSpPr>
          <p:cNvPr id="6" name="CuadroTexto 5">
            <a:extLst>
              <a:ext uri="{FF2B5EF4-FFF2-40B4-BE49-F238E27FC236}">
                <a16:creationId xmlns:a16="http://schemas.microsoft.com/office/drawing/2014/main" id="{CC997634-A9CA-884E-B08C-60027ADC1919}"/>
              </a:ext>
            </a:extLst>
          </p:cNvPr>
          <p:cNvSpPr txBox="1"/>
          <p:nvPr/>
        </p:nvSpPr>
        <p:spPr>
          <a:xfrm>
            <a:off x="3634839" y="5644689"/>
            <a:ext cx="2156360" cy="400110"/>
          </a:xfrm>
          <a:prstGeom prst="rect">
            <a:avLst/>
          </a:prstGeom>
          <a:noFill/>
        </p:spPr>
        <p:txBody>
          <a:bodyPr wrap="none" rtlCol="0">
            <a:spAutoFit/>
          </a:bodyPr>
          <a:lstStyle/>
          <a:p>
            <a:pPr algn="l"/>
            <a:r>
              <a:rPr lang="es-GB" sz="2000" dirty="0">
                <a:solidFill>
                  <a:schemeClr val="accent5">
                    <a:lumMod val="50000"/>
                  </a:schemeClr>
                </a:solidFill>
              </a:rPr>
              <a:t>*ejército = army</a:t>
            </a:r>
          </a:p>
        </p:txBody>
      </p:sp>
    </p:spTree>
    <p:extLst>
      <p:ext uri="{BB962C8B-B14F-4D97-AF65-F5344CB8AC3E}">
        <p14:creationId xmlns:p14="http://schemas.microsoft.com/office/powerpoint/2010/main" val="164985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83710" y="175731"/>
            <a:ext cx="2185788" cy="502766"/>
          </a:xfrm>
          <a:prstGeom prst="rect">
            <a:avLst/>
          </a:prstGeom>
        </p:spPr>
        <p:txBody>
          <a:bodyPr wrap="square">
            <a:spAutoFit/>
          </a:bodyPr>
          <a:lstStyle/>
          <a:p>
            <a:pPr algn="r"/>
            <a:r>
              <a:rPr lang="en-US" sz="2667" dirty="0">
                <a:solidFill>
                  <a:srgbClr val="002060"/>
                </a:solidFill>
              </a:rPr>
              <a:t>Persona B</a:t>
            </a:r>
          </a:p>
        </p:txBody>
      </p:sp>
      <p:sp>
        <p:nvSpPr>
          <p:cNvPr id="4" name="Rectangle 3"/>
          <p:cNvSpPr/>
          <p:nvPr/>
        </p:nvSpPr>
        <p:spPr>
          <a:xfrm>
            <a:off x="3834883" y="175731"/>
            <a:ext cx="1859805" cy="502766"/>
          </a:xfrm>
          <a:prstGeom prst="rect">
            <a:avLst/>
          </a:prstGeom>
        </p:spPr>
        <p:txBody>
          <a:bodyPr wrap="none">
            <a:spAutoFit/>
          </a:bodyPr>
          <a:lstStyle/>
          <a:p>
            <a:r>
              <a:rPr lang="en-US" sz="2667" dirty="0">
                <a:solidFill>
                  <a:srgbClr val="002060"/>
                </a:solidFill>
              </a:rPr>
              <a:t>Persona A</a:t>
            </a:r>
          </a:p>
        </p:txBody>
      </p:sp>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rgbClr val="002060"/>
                </a:solidFill>
              </a:rPr>
              <a:t>Respuestas</a:t>
            </a:r>
          </a:p>
        </p:txBody>
      </p:sp>
      <p:sp>
        <p:nvSpPr>
          <p:cNvPr id="31" name="Rectangle 2">
            <a:extLst>
              <a:ext uri="{FF2B5EF4-FFF2-40B4-BE49-F238E27FC236}">
                <a16:creationId xmlns:a16="http://schemas.microsoft.com/office/drawing/2014/main" id="{951D4A55-F416-5B4E-AAB6-657A22B553F1}"/>
              </a:ext>
            </a:extLst>
          </p:cNvPr>
          <p:cNvSpPr/>
          <p:nvPr/>
        </p:nvSpPr>
        <p:spPr>
          <a:xfrm>
            <a:off x="246094" y="819629"/>
            <a:ext cx="5448594" cy="5268615"/>
          </a:xfrm>
          <a:prstGeom prst="rect">
            <a:avLst/>
          </a:prstGeom>
          <a:no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Miguel de Cervantes era un </a:t>
            </a:r>
            <a:r>
              <a:rPr lang="en-US" sz="2667" dirty="0" err="1">
                <a:solidFill>
                  <a:srgbClr val="002060"/>
                </a:solidFill>
              </a:rPr>
              <a:t>autor</a:t>
            </a:r>
            <a:r>
              <a:rPr lang="en-US" sz="2667" dirty="0">
                <a:solidFill>
                  <a:srgbClr val="002060"/>
                </a:solidFill>
              </a:rPr>
              <a:t> que </a:t>
            </a:r>
            <a:r>
              <a:rPr lang="en-US" sz="2667" b="1" dirty="0" err="1">
                <a:solidFill>
                  <a:srgbClr val="002060"/>
                </a:solidFill>
              </a:rPr>
              <a:t>escribía</a:t>
            </a:r>
            <a:r>
              <a:rPr lang="en-US" sz="2667" b="1" dirty="0">
                <a:solidFill>
                  <a:srgbClr val="002060"/>
                </a:solidFill>
              </a:rPr>
              <a:t> </a:t>
            </a:r>
            <a:r>
              <a:rPr lang="en-US" sz="2667" dirty="0" err="1">
                <a:solidFill>
                  <a:srgbClr val="002060"/>
                </a:solidFill>
              </a:rPr>
              <a:t>novelas</a:t>
            </a:r>
            <a:r>
              <a:rPr lang="en-US" sz="2667" dirty="0">
                <a:solidFill>
                  <a:srgbClr val="002060"/>
                </a:solidFill>
              </a:rPr>
              <a:t>, </a:t>
            </a:r>
            <a:r>
              <a:rPr lang="en-US" sz="2667" dirty="0" err="1">
                <a:solidFill>
                  <a:srgbClr val="002060"/>
                </a:solidFill>
              </a:rPr>
              <a:t>poemas</a:t>
            </a:r>
            <a:r>
              <a:rPr lang="en-US" sz="2667" dirty="0">
                <a:solidFill>
                  <a:srgbClr val="002060"/>
                </a:solidFill>
              </a:rPr>
              <a:t> y </a:t>
            </a:r>
            <a:r>
              <a:rPr lang="en-US" sz="2667" dirty="0" err="1">
                <a:solidFill>
                  <a:srgbClr val="002060"/>
                </a:solidFill>
              </a:rPr>
              <a:t>también</a:t>
            </a:r>
            <a:r>
              <a:rPr lang="en-US" sz="2667" dirty="0">
                <a:solidFill>
                  <a:srgbClr val="002060"/>
                </a:solidFill>
              </a:rPr>
              <a:t> </a:t>
            </a:r>
            <a:r>
              <a:rPr lang="en-US" sz="2667" dirty="0" err="1">
                <a:solidFill>
                  <a:srgbClr val="002060"/>
                </a:solidFill>
              </a:rPr>
              <a:t>teatro</a:t>
            </a:r>
            <a:r>
              <a:rPr lang="en-US" sz="2667" dirty="0">
                <a:solidFill>
                  <a:srgbClr val="002060"/>
                </a:solidFill>
              </a:rPr>
              <a:t>. </a:t>
            </a:r>
            <a:r>
              <a:rPr lang="en-US" sz="2667" b="1" dirty="0">
                <a:solidFill>
                  <a:srgbClr val="002060"/>
                </a:solidFill>
              </a:rPr>
              <a:t>No </a:t>
            </a:r>
            <a:r>
              <a:rPr lang="en-US" sz="2667" b="1" dirty="0" err="1">
                <a:solidFill>
                  <a:srgbClr val="002060"/>
                </a:solidFill>
              </a:rPr>
              <a:t>tenía</a:t>
            </a:r>
            <a:r>
              <a:rPr lang="en-US" sz="2667" dirty="0">
                <a:solidFill>
                  <a:srgbClr val="002060"/>
                </a:solidFill>
              </a:rPr>
              <a:t> </a:t>
            </a:r>
            <a:r>
              <a:rPr lang="en-US" sz="2667" dirty="0" err="1">
                <a:solidFill>
                  <a:srgbClr val="002060"/>
                </a:solidFill>
              </a:rPr>
              <a:t>mucho</a:t>
            </a:r>
            <a:r>
              <a:rPr lang="en-US" sz="2667" dirty="0">
                <a:solidFill>
                  <a:srgbClr val="002060"/>
                </a:solidFill>
              </a:rPr>
              <a:t> dinero, </a:t>
            </a:r>
            <a:r>
              <a:rPr lang="en-US" sz="2667" dirty="0" err="1">
                <a:solidFill>
                  <a:srgbClr val="002060"/>
                </a:solidFill>
              </a:rPr>
              <a:t>aunque</a:t>
            </a:r>
            <a:r>
              <a:rPr lang="en-US" sz="2667" dirty="0">
                <a:solidFill>
                  <a:srgbClr val="002060"/>
                </a:solidFill>
              </a:rPr>
              <a:t> </a:t>
            </a:r>
            <a:r>
              <a:rPr lang="en-US" sz="2667" b="1" dirty="0" err="1">
                <a:solidFill>
                  <a:srgbClr val="002060"/>
                </a:solidFill>
              </a:rPr>
              <a:t>publicaba</a:t>
            </a:r>
            <a:r>
              <a:rPr lang="en-US" sz="2667" dirty="0">
                <a:solidFill>
                  <a:srgbClr val="002060"/>
                </a:solidFill>
              </a:rPr>
              <a:t> y </a:t>
            </a:r>
            <a:r>
              <a:rPr lang="en-US" sz="2667" b="1" dirty="0" err="1">
                <a:solidFill>
                  <a:srgbClr val="002060"/>
                </a:solidFill>
              </a:rPr>
              <a:t>vendía</a:t>
            </a:r>
            <a:r>
              <a:rPr lang="en-US" sz="2667" b="1" dirty="0">
                <a:solidFill>
                  <a:srgbClr val="002060"/>
                </a:solidFill>
              </a:rPr>
              <a:t> </a:t>
            </a:r>
            <a:r>
              <a:rPr lang="en-US" sz="2667" dirty="0" err="1">
                <a:solidFill>
                  <a:srgbClr val="002060"/>
                </a:solidFill>
              </a:rPr>
              <a:t>muchos</a:t>
            </a:r>
            <a:r>
              <a:rPr lang="en-US" sz="2667" dirty="0">
                <a:solidFill>
                  <a:srgbClr val="002060"/>
                </a:solidFill>
              </a:rPr>
              <a:t> </a:t>
            </a:r>
            <a:r>
              <a:rPr lang="en-US" sz="2667" dirty="0" err="1">
                <a:solidFill>
                  <a:srgbClr val="002060"/>
                </a:solidFill>
              </a:rPr>
              <a:t>libros</a:t>
            </a:r>
            <a:r>
              <a:rPr lang="en-US" sz="2667" dirty="0">
                <a:solidFill>
                  <a:srgbClr val="002060"/>
                </a:solidFill>
              </a:rPr>
              <a:t> </a:t>
            </a:r>
            <a:r>
              <a:rPr lang="en-US" sz="2667" dirty="0" err="1">
                <a:solidFill>
                  <a:srgbClr val="002060"/>
                </a:solidFill>
              </a:rPr>
              <a:t>diferentes</a:t>
            </a:r>
            <a:r>
              <a:rPr lang="en-US" sz="2667" dirty="0">
                <a:solidFill>
                  <a:srgbClr val="002060"/>
                </a:solidFill>
              </a:rPr>
              <a:t>. Antes de </a:t>
            </a:r>
            <a:r>
              <a:rPr lang="en-US" sz="2667" dirty="0" err="1">
                <a:solidFill>
                  <a:srgbClr val="002060"/>
                </a:solidFill>
              </a:rPr>
              <a:t>escribir</a:t>
            </a:r>
            <a:r>
              <a:rPr lang="en-US" sz="2667" dirty="0">
                <a:solidFill>
                  <a:srgbClr val="002060"/>
                </a:solidFill>
              </a:rPr>
              <a:t> </a:t>
            </a:r>
            <a:r>
              <a:rPr lang="en-US" sz="2667" b="1" dirty="0" err="1">
                <a:solidFill>
                  <a:srgbClr val="002060"/>
                </a:solidFill>
              </a:rPr>
              <a:t>trabajaba</a:t>
            </a:r>
            <a:r>
              <a:rPr lang="en-US" sz="2667" b="1" dirty="0">
                <a:solidFill>
                  <a:srgbClr val="002060"/>
                </a:solidFill>
              </a:rPr>
              <a:t> </a:t>
            </a:r>
            <a:r>
              <a:rPr lang="en-US" sz="2667" dirty="0" err="1">
                <a:solidFill>
                  <a:srgbClr val="002060"/>
                </a:solidFill>
              </a:rPr>
              <a:t>en</a:t>
            </a:r>
            <a:r>
              <a:rPr lang="en-US" sz="2667" dirty="0">
                <a:solidFill>
                  <a:srgbClr val="002060"/>
                </a:solidFill>
              </a:rPr>
              <a:t> el </a:t>
            </a:r>
            <a:r>
              <a:rPr lang="en-US" sz="2667" dirty="0" err="1">
                <a:solidFill>
                  <a:srgbClr val="002060"/>
                </a:solidFill>
              </a:rPr>
              <a:t>ejército</a:t>
            </a:r>
            <a:r>
              <a:rPr lang="en-US" sz="2667" dirty="0">
                <a:solidFill>
                  <a:srgbClr val="002060"/>
                </a:solidFill>
              </a:rPr>
              <a:t>*. </a:t>
            </a:r>
            <a:r>
              <a:rPr lang="en-US" sz="2667" b="1" dirty="0" err="1">
                <a:solidFill>
                  <a:srgbClr val="002060"/>
                </a:solidFill>
              </a:rPr>
              <a:t>Visitaba</a:t>
            </a:r>
            <a:r>
              <a:rPr lang="en-US" sz="2667" dirty="0">
                <a:solidFill>
                  <a:srgbClr val="002060"/>
                </a:solidFill>
              </a:rPr>
              <a:t> </a:t>
            </a:r>
            <a:r>
              <a:rPr lang="en-US" sz="2667" dirty="0" err="1">
                <a:solidFill>
                  <a:srgbClr val="002060"/>
                </a:solidFill>
              </a:rPr>
              <a:t>otros</a:t>
            </a:r>
            <a:r>
              <a:rPr lang="en-US" sz="2667" dirty="0">
                <a:solidFill>
                  <a:srgbClr val="002060"/>
                </a:solidFill>
              </a:rPr>
              <a:t> </a:t>
            </a:r>
            <a:r>
              <a:rPr lang="en-US" sz="2667" dirty="0" err="1">
                <a:solidFill>
                  <a:srgbClr val="002060"/>
                </a:solidFill>
              </a:rPr>
              <a:t>países</a:t>
            </a:r>
            <a:r>
              <a:rPr lang="en-US" sz="2667" dirty="0">
                <a:solidFill>
                  <a:srgbClr val="002060"/>
                </a:solidFill>
              </a:rPr>
              <a:t> y </a:t>
            </a:r>
            <a:r>
              <a:rPr lang="en-US" sz="2667" b="1" dirty="0" err="1">
                <a:solidFill>
                  <a:srgbClr val="002060"/>
                </a:solidFill>
              </a:rPr>
              <a:t>viajaba</a:t>
            </a:r>
            <a:r>
              <a:rPr lang="en-US" sz="2667" b="1" dirty="0">
                <a:solidFill>
                  <a:srgbClr val="002060"/>
                </a:solidFill>
              </a:rPr>
              <a:t> </a:t>
            </a:r>
            <a:r>
              <a:rPr lang="en-US" sz="2667" dirty="0" err="1">
                <a:solidFill>
                  <a:srgbClr val="002060"/>
                </a:solidFill>
              </a:rPr>
              <a:t>mucho</a:t>
            </a:r>
            <a:r>
              <a:rPr lang="en-US" sz="2667" b="1" dirty="0">
                <a:solidFill>
                  <a:srgbClr val="002060"/>
                </a:solidFill>
              </a:rPr>
              <a:t> </a:t>
            </a:r>
            <a:r>
              <a:rPr lang="en-US" sz="2667" dirty="0" err="1">
                <a:solidFill>
                  <a:srgbClr val="002060"/>
                </a:solidFill>
              </a:rPr>
              <a:t>en</a:t>
            </a:r>
            <a:r>
              <a:rPr lang="en-US" sz="2667" dirty="0">
                <a:solidFill>
                  <a:srgbClr val="002060"/>
                </a:solidFill>
              </a:rPr>
              <a:t> </a:t>
            </a:r>
            <a:r>
              <a:rPr lang="en-US" sz="2667" dirty="0" err="1">
                <a:solidFill>
                  <a:srgbClr val="002060"/>
                </a:solidFill>
              </a:rPr>
              <a:t>barco</a:t>
            </a:r>
            <a:r>
              <a:rPr lang="en-US" sz="2667" dirty="0">
                <a:solidFill>
                  <a:srgbClr val="002060"/>
                </a:solidFill>
              </a:rPr>
              <a:t>: ¡</a:t>
            </a:r>
            <a:r>
              <a:rPr lang="en-US" sz="2667" dirty="0" err="1">
                <a:solidFill>
                  <a:srgbClr val="002060"/>
                </a:solidFill>
              </a:rPr>
              <a:t>incluso</a:t>
            </a:r>
            <a:r>
              <a:rPr lang="en-US" sz="2667" dirty="0">
                <a:solidFill>
                  <a:srgbClr val="002060"/>
                </a:solidFill>
              </a:rPr>
              <a:t> </a:t>
            </a:r>
            <a:r>
              <a:rPr lang="en-US" sz="2667" b="1" dirty="0" err="1">
                <a:solidFill>
                  <a:srgbClr val="002060"/>
                </a:solidFill>
              </a:rPr>
              <a:t>peleaba</a:t>
            </a:r>
            <a:r>
              <a:rPr lang="en-US" sz="2667" b="1" dirty="0">
                <a:solidFill>
                  <a:srgbClr val="002060"/>
                </a:solidFill>
              </a:rPr>
              <a:t> </a:t>
            </a:r>
            <a:r>
              <a:rPr lang="en-US" sz="2667" dirty="0">
                <a:solidFill>
                  <a:srgbClr val="002060"/>
                </a:solidFill>
              </a:rPr>
              <a:t>contra los </a:t>
            </a:r>
            <a:r>
              <a:rPr lang="en-US" sz="2667" dirty="0" err="1">
                <a:solidFill>
                  <a:srgbClr val="002060"/>
                </a:solidFill>
              </a:rPr>
              <a:t>piratas</a:t>
            </a:r>
            <a:r>
              <a:rPr lang="en-US" sz="2667" dirty="0">
                <a:solidFill>
                  <a:srgbClr val="002060"/>
                </a:solidFill>
              </a:rPr>
              <a:t>! </a:t>
            </a:r>
          </a:p>
        </p:txBody>
      </p:sp>
      <p:sp>
        <p:nvSpPr>
          <p:cNvPr id="32" name="Rectangle 2">
            <a:extLst>
              <a:ext uri="{FF2B5EF4-FFF2-40B4-BE49-F238E27FC236}">
                <a16:creationId xmlns:a16="http://schemas.microsoft.com/office/drawing/2014/main" id="{B0987805-7DD9-8342-A147-41FCD258C332}"/>
              </a:ext>
            </a:extLst>
          </p:cNvPr>
          <p:cNvSpPr/>
          <p:nvPr/>
        </p:nvSpPr>
        <p:spPr>
          <a:xfrm>
            <a:off x="6400803" y="794692"/>
            <a:ext cx="5468695"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Don </a:t>
            </a:r>
            <a:r>
              <a:rPr lang="en-US" sz="2667" dirty="0" err="1">
                <a:solidFill>
                  <a:srgbClr val="002060"/>
                </a:solidFill>
              </a:rPr>
              <a:t>Quijote</a:t>
            </a:r>
            <a:r>
              <a:rPr lang="en-US" sz="2667" dirty="0">
                <a:solidFill>
                  <a:srgbClr val="002060"/>
                </a:solidFill>
              </a:rPr>
              <a:t> era un </a:t>
            </a:r>
            <a:r>
              <a:rPr lang="en-US" sz="2667" dirty="0" err="1">
                <a:solidFill>
                  <a:srgbClr val="002060"/>
                </a:solidFill>
              </a:rPr>
              <a:t>señor</a:t>
            </a:r>
            <a:r>
              <a:rPr lang="en-US" sz="2667" dirty="0">
                <a:solidFill>
                  <a:srgbClr val="002060"/>
                </a:solidFill>
              </a:rPr>
              <a:t> que </a:t>
            </a:r>
            <a:r>
              <a:rPr lang="en-US" sz="2667" b="1" dirty="0" err="1">
                <a:solidFill>
                  <a:srgbClr val="002060"/>
                </a:solidFill>
              </a:rPr>
              <a:t>vivía</a:t>
            </a:r>
            <a:r>
              <a:rPr lang="en-US" sz="2667" b="1" dirty="0">
                <a:solidFill>
                  <a:srgbClr val="002060"/>
                </a:solidFill>
              </a:rPr>
              <a:t> </a:t>
            </a:r>
            <a:r>
              <a:rPr lang="en-US" sz="2667" dirty="0" err="1">
                <a:solidFill>
                  <a:srgbClr val="002060"/>
                </a:solidFill>
              </a:rPr>
              <a:t>en</a:t>
            </a:r>
            <a:r>
              <a:rPr lang="en-US" sz="2667" dirty="0">
                <a:solidFill>
                  <a:srgbClr val="002060"/>
                </a:solidFill>
              </a:rPr>
              <a:t> la </a:t>
            </a:r>
            <a:r>
              <a:rPr lang="en-US" sz="2667" dirty="0" err="1">
                <a:solidFill>
                  <a:srgbClr val="002060"/>
                </a:solidFill>
              </a:rPr>
              <a:t>región</a:t>
            </a:r>
            <a:r>
              <a:rPr lang="en-US" sz="2667" dirty="0">
                <a:solidFill>
                  <a:srgbClr val="002060"/>
                </a:solidFill>
              </a:rPr>
              <a:t> de La Mancha. </a:t>
            </a:r>
            <a:r>
              <a:rPr lang="en-US" sz="2667" dirty="0" err="1">
                <a:solidFill>
                  <a:srgbClr val="002060"/>
                </a:solidFill>
              </a:rPr>
              <a:t>En</a:t>
            </a:r>
            <a:r>
              <a:rPr lang="en-US" sz="2667" dirty="0">
                <a:solidFill>
                  <a:srgbClr val="002060"/>
                </a:solidFill>
              </a:rPr>
              <a:t> </a:t>
            </a:r>
            <a:r>
              <a:rPr lang="en-US" sz="2667" dirty="0" err="1">
                <a:solidFill>
                  <a:srgbClr val="002060"/>
                </a:solidFill>
              </a:rPr>
              <a:t>su</a:t>
            </a:r>
            <a:r>
              <a:rPr lang="en-US" sz="2667" dirty="0">
                <a:solidFill>
                  <a:srgbClr val="002060"/>
                </a:solidFill>
              </a:rPr>
              <a:t> casa </a:t>
            </a:r>
            <a:r>
              <a:rPr lang="en-US" sz="2667" b="1" dirty="0" err="1">
                <a:solidFill>
                  <a:srgbClr val="002060"/>
                </a:solidFill>
              </a:rPr>
              <a:t>había</a:t>
            </a:r>
            <a:r>
              <a:rPr lang="en-US" sz="2667" b="1" dirty="0">
                <a:solidFill>
                  <a:srgbClr val="002060"/>
                </a:solidFill>
              </a:rPr>
              <a:t> </a:t>
            </a:r>
            <a:r>
              <a:rPr lang="en-US" sz="2667" dirty="0" err="1">
                <a:solidFill>
                  <a:srgbClr val="002060"/>
                </a:solidFill>
              </a:rPr>
              <a:t>muchos</a:t>
            </a:r>
            <a:r>
              <a:rPr lang="en-US" sz="2667" dirty="0">
                <a:solidFill>
                  <a:srgbClr val="002060"/>
                </a:solidFill>
              </a:rPr>
              <a:t> </a:t>
            </a:r>
            <a:r>
              <a:rPr lang="en-US" sz="2667" dirty="0" err="1">
                <a:solidFill>
                  <a:srgbClr val="002060"/>
                </a:solidFill>
              </a:rPr>
              <a:t>libros</a:t>
            </a:r>
            <a:r>
              <a:rPr lang="en-US" sz="2667" dirty="0">
                <a:solidFill>
                  <a:srgbClr val="002060"/>
                </a:solidFill>
              </a:rPr>
              <a:t> y </a:t>
            </a:r>
            <a:r>
              <a:rPr lang="en-US" sz="2667" dirty="0" err="1">
                <a:solidFill>
                  <a:srgbClr val="002060"/>
                </a:solidFill>
              </a:rPr>
              <a:t>siempre</a:t>
            </a:r>
            <a:r>
              <a:rPr lang="en-US" sz="2667" dirty="0">
                <a:solidFill>
                  <a:srgbClr val="002060"/>
                </a:solidFill>
              </a:rPr>
              <a:t> </a:t>
            </a:r>
            <a:r>
              <a:rPr lang="en-US" sz="2667" b="1" dirty="0" err="1">
                <a:solidFill>
                  <a:srgbClr val="002060"/>
                </a:solidFill>
              </a:rPr>
              <a:t>quería</a:t>
            </a:r>
            <a:r>
              <a:rPr lang="en-US" sz="2667" b="1" dirty="0">
                <a:solidFill>
                  <a:srgbClr val="002060"/>
                </a:solidFill>
              </a:rPr>
              <a:t> </a:t>
            </a:r>
            <a:r>
              <a:rPr lang="en-US" sz="2667" dirty="0" err="1">
                <a:solidFill>
                  <a:srgbClr val="002060"/>
                </a:solidFill>
              </a:rPr>
              <a:t>comprar</a:t>
            </a:r>
            <a:r>
              <a:rPr lang="en-US" sz="2667" dirty="0">
                <a:solidFill>
                  <a:srgbClr val="002060"/>
                </a:solidFill>
              </a:rPr>
              <a:t> </a:t>
            </a:r>
            <a:r>
              <a:rPr lang="en-US" sz="2667" dirty="0" err="1">
                <a:solidFill>
                  <a:srgbClr val="002060"/>
                </a:solidFill>
              </a:rPr>
              <a:t>más</a:t>
            </a:r>
            <a:r>
              <a:rPr lang="en-US" sz="2667" dirty="0">
                <a:solidFill>
                  <a:srgbClr val="002060"/>
                </a:solidFill>
              </a:rPr>
              <a:t>. A </a:t>
            </a:r>
            <a:r>
              <a:rPr lang="en-US" sz="2667" dirty="0" err="1">
                <a:solidFill>
                  <a:srgbClr val="002060"/>
                </a:solidFill>
              </a:rPr>
              <a:t>veces</a:t>
            </a:r>
            <a:r>
              <a:rPr lang="en-US" sz="2667" dirty="0">
                <a:solidFill>
                  <a:srgbClr val="002060"/>
                </a:solidFill>
              </a:rPr>
              <a:t> no </a:t>
            </a:r>
            <a:r>
              <a:rPr lang="en-US" sz="2667" b="1" dirty="0" err="1">
                <a:solidFill>
                  <a:srgbClr val="002060"/>
                </a:solidFill>
              </a:rPr>
              <a:t>salía</a:t>
            </a:r>
            <a:r>
              <a:rPr lang="en-US" sz="2667" dirty="0">
                <a:solidFill>
                  <a:srgbClr val="002060"/>
                </a:solidFill>
              </a:rPr>
              <a:t> de </a:t>
            </a:r>
            <a:r>
              <a:rPr lang="en-US" sz="2667" dirty="0" err="1">
                <a:solidFill>
                  <a:srgbClr val="002060"/>
                </a:solidFill>
              </a:rPr>
              <a:t>su</a:t>
            </a:r>
            <a:r>
              <a:rPr lang="en-US" sz="2667" dirty="0">
                <a:solidFill>
                  <a:srgbClr val="002060"/>
                </a:solidFill>
              </a:rPr>
              <a:t> </a:t>
            </a:r>
            <a:r>
              <a:rPr lang="en-US" sz="2667" dirty="0" err="1">
                <a:solidFill>
                  <a:srgbClr val="002060"/>
                </a:solidFill>
              </a:rPr>
              <a:t>habitación</a:t>
            </a:r>
            <a:r>
              <a:rPr lang="en-US" sz="2667" dirty="0">
                <a:solidFill>
                  <a:srgbClr val="002060"/>
                </a:solidFill>
              </a:rPr>
              <a:t> </a:t>
            </a:r>
            <a:r>
              <a:rPr lang="en-US" sz="2667" dirty="0" err="1">
                <a:solidFill>
                  <a:srgbClr val="002060"/>
                </a:solidFill>
              </a:rPr>
              <a:t>porque</a:t>
            </a:r>
            <a:r>
              <a:rPr lang="en-US" sz="2667" dirty="0">
                <a:solidFill>
                  <a:srgbClr val="002060"/>
                </a:solidFill>
              </a:rPr>
              <a:t> </a:t>
            </a:r>
            <a:r>
              <a:rPr lang="en-US" sz="2667" b="1" dirty="0" err="1">
                <a:solidFill>
                  <a:srgbClr val="002060"/>
                </a:solidFill>
              </a:rPr>
              <a:t>leía</a:t>
            </a:r>
            <a:r>
              <a:rPr lang="en-US" sz="2667" dirty="0">
                <a:solidFill>
                  <a:srgbClr val="002060"/>
                </a:solidFill>
              </a:rPr>
              <a:t> </a:t>
            </a:r>
            <a:r>
              <a:rPr lang="en-US" sz="2667" dirty="0" err="1">
                <a:solidFill>
                  <a:srgbClr val="002060"/>
                </a:solidFill>
              </a:rPr>
              <a:t>todo</a:t>
            </a:r>
            <a:r>
              <a:rPr lang="en-US" sz="2667" dirty="0">
                <a:solidFill>
                  <a:srgbClr val="002060"/>
                </a:solidFill>
              </a:rPr>
              <a:t> el día. </a:t>
            </a:r>
            <a:r>
              <a:rPr lang="en-US" sz="2667" b="1" dirty="0" err="1">
                <a:solidFill>
                  <a:srgbClr val="002060"/>
                </a:solidFill>
              </a:rPr>
              <a:t>Creía</a:t>
            </a:r>
            <a:r>
              <a:rPr lang="en-US" sz="2667" dirty="0">
                <a:solidFill>
                  <a:srgbClr val="002060"/>
                </a:solidFill>
              </a:rPr>
              <a:t> que </a:t>
            </a:r>
            <a:r>
              <a:rPr lang="en-US" sz="2667" dirty="0" err="1">
                <a:solidFill>
                  <a:srgbClr val="002060"/>
                </a:solidFill>
              </a:rPr>
              <a:t>cada</a:t>
            </a:r>
            <a:r>
              <a:rPr lang="en-US" sz="2667" dirty="0">
                <a:solidFill>
                  <a:srgbClr val="002060"/>
                </a:solidFill>
              </a:rPr>
              <a:t> </a:t>
            </a:r>
            <a:r>
              <a:rPr lang="en-US" sz="2667" dirty="0" err="1">
                <a:solidFill>
                  <a:srgbClr val="002060"/>
                </a:solidFill>
              </a:rPr>
              <a:t>historia</a:t>
            </a:r>
            <a:r>
              <a:rPr lang="en-US" sz="2667" dirty="0">
                <a:solidFill>
                  <a:srgbClr val="002060"/>
                </a:solidFill>
              </a:rPr>
              <a:t> era </a:t>
            </a:r>
            <a:r>
              <a:rPr lang="en-US" sz="2667" dirty="0" err="1">
                <a:solidFill>
                  <a:srgbClr val="002060"/>
                </a:solidFill>
              </a:rPr>
              <a:t>verdad</a:t>
            </a:r>
            <a:r>
              <a:rPr lang="en-US" sz="2667" dirty="0">
                <a:solidFill>
                  <a:srgbClr val="002060"/>
                </a:solidFill>
              </a:rPr>
              <a:t> y </a:t>
            </a:r>
            <a:r>
              <a:rPr lang="en-US" sz="2667" b="1" dirty="0" err="1">
                <a:solidFill>
                  <a:srgbClr val="002060"/>
                </a:solidFill>
              </a:rPr>
              <a:t>deseaba</a:t>
            </a:r>
            <a:r>
              <a:rPr lang="en-US" sz="2667" dirty="0">
                <a:solidFill>
                  <a:srgbClr val="002060"/>
                </a:solidFill>
              </a:rPr>
              <a:t> ser un caballero. </a:t>
            </a:r>
            <a:r>
              <a:rPr lang="en-US" sz="2667" dirty="0" err="1">
                <a:solidFill>
                  <a:srgbClr val="002060"/>
                </a:solidFill>
              </a:rPr>
              <a:t>Siempre</a:t>
            </a:r>
            <a:r>
              <a:rPr lang="en-US" sz="2667" dirty="0">
                <a:solidFill>
                  <a:srgbClr val="002060"/>
                </a:solidFill>
              </a:rPr>
              <a:t> </a:t>
            </a:r>
            <a:r>
              <a:rPr lang="en-US" sz="2667" b="1" dirty="0" err="1">
                <a:solidFill>
                  <a:srgbClr val="002060"/>
                </a:solidFill>
              </a:rPr>
              <a:t>imaginaba</a:t>
            </a:r>
            <a:r>
              <a:rPr lang="en-US" sz="2667" b="1" dirty="0">
                <a:solidFill>
                  <a:srgbClr val="002060"/>
                </a:solidFill>
              </a:rPr>
              <a:t> </a:t>
            </a:r>
            <a:r>
              <a:rPr lang="en-US" sz="2667" dirty="0">
                <a:solidFill>
                  <a:srgbClr val="002060"/>
                </a:solidFill>
              </a:rPr>
              <a:t>una </a:t>
            </a:r>
            <a:r>
              <a:rPr lang="en-US" sz="2667" dirty="0" err="1">
                <a:solidFill>
                  <a:srgbClr val="002060"/>
                </a:solidFill>
              </a:rPr>
              <a:t>vida</a:t>
            </a:r>
            <a:r>
              <a:rPr lang="en-US" sz="2667" dirty="0">
                <a:solidFill>
                  <a:srgbClr val="002060"/>
                </a:solidFill>
              </a:rPr>
              <a:t> </a:t>
            </a:r>
            <a:r>
              <a:rPr lang="en-US" sz="2667" dirty="0" err="1">
                <a:solidFill>
                  <a:srgbClr val="002060"/>
                </a:solidFill>
              </a:rPr>
              <a:t>llena</a:t>
            </a:r>
            <a:r>
              <a:rPr lang="en-US" sz="2667" dirty="0">
                <a:solidFill>
                  <a:srgbClr val="002060"/>
                </a:solidFill>
              </a:rPr>
              <a:t> de </a:t>
            </a:r>
            <a:r>
              <a:rPr lang="en-US" sz="2667" dirty="0" err="1">
                <a:solidFill>
                  <a:srgbClr val="002060"/>
                </a:solidFill>
              </a:rPr>
              <a:t>aventuras</a:t>
            </a:r>
            <a:r>
              <a:rPr lang="en-US" sz="2667" dirty="0">
                <a:solidFill>
                  <a:srgbClr val="002060"/>
                </a:solidFill>
              </a:rPr>
              <a:t> </a:t>
            </a:r>
            <a:r>
              <a:rPr lang="en-US" sz="2667" dirty="0" err="1">
                <a:solidFill>
                  <a:srgbClr val="002060"/>
                </a:solidFill>
              </a:rPr>
              <a:t>emocionantes</a:t>
            </a:r>
            <a:r>
              <a:rPr lang="en-US" sz="2667" dirty="0">
                <a:solidFill>
                  <a:srgbClr val="002060"/>
                </a:solidFill>
              </a:rPr>
              <a:t>.</a:t>
            </a:r>
            <a:endParaRPr lang="en-US" sz="2667" b="1" dirty="0">
              <a:solidFill>
                <a:srgbClr val="002060"/>
              </a:solidFill>
            </a:endParaRPr>
          </a:p>
        </p:txBody>
      </p:sp>
      <p:sp>
        <p:nvSpPr>
          <p:cNvPr id="7" name="CuadroTexto 6">
            <a:extLst>
              <a:ext uri="{FF2B5EF4-FFF2-40B4-BE49-F238E27FC236}">
                <a16:creationId xmlns:a16="http://schemas.microsoft.com/office/drawing/2014/main" id="{BA5B95AA-AF0F-344D-867D-74AE51D9279C}"/>
              </a:ext>
            </a:extLst>
          </p:cNvPr>
          <p:cNvSpPr txBox="1"/>
          <p:nvPr/>
        </p:nvSpPr>
        <p:spPr>
          <a:xfrm>
            <a:off x="3441031" y="5638261"/>
            <a:ext cx="2156360" cy="400110"/>
          </a:xfrm>
          <a:prstGeom prst="rect">
            <a:avLst/>
          </a:prstGeom>
          <a:noFill/>
        </p:spPr>
        <p:txBody>
          <a:bodyPr wrap="none" rtlCol="0">
            <a:spAutoFit/>
          </a:bodyPr>
          <a:lstStyle/>
          <a:p>
            <a:pPr algn="l"/>
            <a:r>
              <a:rPr lang="es-GB" sz="2000" dirty="0">
                <a:solidFill>
                  <a:schemeClr val="accent5">
                    <a:lumMod val="50000"/>
                  </a:schemeClr>
                </a:solidFill>
              </a:rPr>
              <a:t>*ejército = army</a:t>
            </a:r>
          </a:p>
        </p:txBody>
      </p:sp>
    </p:spTree>
    <p:extLst>
      <p:ext uri="{BB962C8B-B14F-4D97-AF65-F5344CB8AC3E}">
        <p14:creationId xmlns:p14="http://schemas.microsoft.com/office/powerpoint/2010/main" val="385679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descr="Mill, Stain, Windmill, Windmills">
            <a:extLst>
              <a:ext uri="{FF2B5EF4-FFF2-40B4-BE49-F238E27FC236}">
                <a16:creationId xmlns:a16="http://schemas.microsoft.com/office/drawing/2014/main" id="{507D5F3E-E4B3-1F40-B66F-106723557BA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714817" y="927006"/>
            <a:ext cx="2909781" cy="52752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05BBD74-BAEB-5B40-935B-A39323427931}"/>
              </a:ext>
            </a:extLst>
          </p:cNvPr>
          <p:cNvGrpSpPr/>
          <p:nvPr/>
        </p:nvGrpSpPr>
        <p:grpSpPr>
          <a:xfrm>
            <a:off x="8944814" y="3517934"/>
            <a:ext cx="2742527" cy="1063530"/>
            <a:chOff x="9038881" y="2601189"/>
            <a:chExt cx="2742527" cy="1063530"/>
          </a:xfrm>
        </p:grpSpPr>
        <p:pic>
          <p:nvPicPr>
            <p:cNvPr id="1040" name="Picture 16" descr="Banners, Celebration, Medieval, Holiday">
              <a:extLst>
                <a:ext uri="{FF2B5EF4-FFF2-40B4-BE49-F238E27FC236}">
                  <a16:creationId xmlns:a16="http://schemas.microsoft.com/office/drawing/2014/main" id="{99DD6DEB-AC01-394A-9504-A5F16B95B93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86" r="-698"/>
            <a:stretch/>
          </p:blipFill>
          <p:spPr bwMode="auto">
            <a:xfrm>
              <a:off x="9038881" y="2601189"/>
              <a:ext cx="2742527" cy="106353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021CE1D-8059-4C7F-BBB6-F37074B1A32D}"/>
                </a:ext>
              </a:extLst>
            </p:cNvPr>
            <p:cNvSpPr txBox="1"/>
            <p:nvPr/>
          </p:nvSpPr>
          <p:spPr>
            <a:xfrm>
              <a:off x="9564412" y="2818957"/>
              <a:ext cx="17781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Blackadder ITC" panose="020F0502020204030204" pitchFamily="34" charset="0"/>
                </a:rPr>
                <a:t>¡</a:t>
              </a:r>
              <a:r>
                <a:rPr kumimoji="0" lang="en-GB" sz="2400" b="1" i="0" u="none" strike="noStrike" kern="1200" cap="none" spc="0" normalizeH="0" baseline="0" noProof="0" dirty="0" err="1">
                  <a:ln>
                    <a:noFill/>
                  </a:ln>
                  <a:solidFill>
                    <a:schemeClr val="bg1"/>
                  </a:solidFill>
                  <a:effectLst/>
                  <a:uLnTx/>
                  <a:uFillTx/>
                  <a:latin typeface="Bookman Old Style" panose="02050604050505020204" pitchFamily="18" charset="0"/>
                  <a:ea typeface="+mn-ea"/>
                  <a:cs typeface="Blackadder ITC" panose="020F0502020204030204" pitchFamily="34" charset="0"/>
                </a:rPr>
                <a:t>correcto</a:t>
              </a:r>
              <a:r>
                <a:rPr kumimoji="0" lang="en-GB" sz="24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Blackadder ITC" panose="020F0502020204030204" pitchFamily="34" charset="0"/>
                </a:rPr>
                <a:t>!</a:t>
              </a:r>
            </a:p>
          </p:txBody>
        </p:sp>
      </p:grpSp>
      <p:grpSp>
        <p:nvGrpSpPr>
          <p:cNvPr id="4" name="Group 3">
            <a:extLst>
              <a:ext uri="{FF2B5EF4-FFF2-40B4-BE49-F238E27FC236}">
                <a16:creationId xmlns:a16="http://schemas.microsoft.com/office/drawing/2014/main" id="{E1218E0D-0E30-EB49-8744-652D36C83CDF}"/>
              </a:ext>
            </a:extLst>
          </p:cNvPr>
          <p:cNvGrpSpPr/>
          <p:nvPr/>
        </p:nvGrpSpPr>
        <p:grpSpPr>
          <a:xfrm>
            <a:off x="0" y="854773"/>
            <a:ext cx="8572787" cy="5419681"/>
            <a:chOff x="712088" y="1840384"/>
            <a:chExt cx="7252105" cy="4738742"/>
          </a:xfrm>
        </p:grpSpPr>
        <p:pic>
          <p:nvPicPr>
            <p:cNvPr id="1042" name="Picture 18" descr="Scroll, Parchment, Document, Pergament">
              <a:extLst>
                <a:ext uri="{FF2B5EF4-FFF2-40B4-BE49-F238E27FC236}">
                  <a16:creationId xmlns:a16="http://schemas.microsoft.com/office/drawing/2014/main" id="{D43C79F6-8B4D-CB4D-82DC-12354ADCD304}"/>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rot="5400000">
              <a:off x="1968770" y="583702"/>
              <a:ext cx="4738742" cy="725210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ertificate, Official, Red, Seal, Signet">
              <a:extLst>
                <a:ext uri="{FF2B5EF4-FFF2-40B4-BE49-F238E27FC236}">
                  <a16:creationId xmlns:a16="http://schemas.microsoft.com/office/drawing/2014/main" id="{C484D5D4-4D0D-5241-8FD3-316E87F4182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44985" y="2352523"/>
              <a:ext cx="526897" cy="65862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Castle, Animal, Medieval, Castle Gate">
            <a:extLst>
              <a:ext uri="{FF2B5EF4-FFF2-40B4-BE49-F238E27FC236}">
                <a16:creationId xmlns:a16="http://schemas.microsoft.com/office/drawing/2014/main" id="{EDEF835E-9035-E844-A041-734B3A099A3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168448" y="1214704"/>
            <a:ext cx="2221466" cy="4994866"/>
          </a:xfrm>
          <a:prstGeom prst="rect">
            <a:avLst/>
          </a:prstGeom>
          <a:solidFill>
            <a:schemeClr val="accent2">
              <a:lumMod val="75000"/>
            </a:schemeClr>
          </a:solidFill>
        </p:spPr>
      </p:pic>
      <p:pic>
        <p:nvPicPr>
          <p:cNvPr id="1030" name="Picture 6" descr="Gate, Bow, Entrance, Archway, Portal">
            <a:extLst>
              <a:ext uri="{FF2B5EF4-FFF2-40B4-BE49-F238E27FC236}">
                <a16:creationId xmlns:a16="http://schemas.microsoft.com/office/drawing/2014/main" id="{5018168A-9AA8-DA42-8A8A-362EC782473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602351" y="229825"/>
            <a:ext cx="3357016" cy="610059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Torchlight, Torch, Fire, Light, Torch">
            <a:extLst>
              <a:ext uri="{FF2B5EF4-FFF2-40B4-BE49-F238E27FC236}">
                <a16:creationId xmlns:a16="http://schemas.microsoft.com/office/drawing/2014/main" id="{B539DE27-5DE5-1B42-9AE0-494F9BFDE29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931538" y="587896"/>
            <a:ext cx="683555" cy="17584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at, Arms, Emblem, Insignia, Symbol">
            <a:extLst>
              <a:ext uri="{FF2B5EF4-FFF2-40B4-BE49-F238E27FC236}">
                <a16:creationId xmlns:a16="http://schemas.microsoft.com/office/drawing/2014/main" id="{DA4CF655-9562-9C4A-BBC4-C857E0A2337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053729" y="1048751"/>
            <a:ext cx="538755" cy="7933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028833" y="1184775"/>
            <a:ext cx="7054647" cy="1015663"/>
          </a:xfrm>
          <a:prstGeom prst="rect">
            <a:avLst/>
          </a:prstGeom>
          <a:noFill/>
        </p:spPr>
        <p:txBody>
          <a:bodyPr wrap="square" rtlCol="0">
            <a:spAutoFit/>
          </a:bodyPr>
          <a:lstStyle/>
          <a:p>
            <a:r>
              <a:rPr lang="en-US" sz="2000" dirty="0">
                <a:solidFill>
                  <a:schemeClr val="accent5">
                    <a:lumMod val="50000"/>
                  </a:schemeClr>
                </a:solidFill>
                <a:latin typeface="Century Gothic" panose="020B0502020202020204" pitchFamily="34" charset="0"/>
              </a:rPr>
              <a:t>Lucía y Daniel </a:t>
            </a:r>
            <a:r>
              <a:rPr lang="en-US" sz="2000" dirty="0" err="1">
                <a:solidFill>
                  <a:schemeClr val="accent5">
                    <a:lumMod val="50000"/>
                  </a:schemeClr>
                </a:solidFill>
                <a:latin typeface="Century Gothic" panose="020B0502020202020204" pitchFamily="34" charset="0"/>
              </a:rPr>
              <a:t>están</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en</a:t>
            </a:r>
            <a:r>
              <a:rPr lang="en-US" sz="2000" dirty="0">
                <a:solidFill>
                  <a:schemeClr val="accent5">
                    <a:lumMod val="50000"/>
                  </a:schemeClr>
                </a:solidFill>
                <a:latin typeface="Century Gothic" panose="020B0502020202020204" pitchFamily="34" charset="0"/>
              </a:rPr>
              <a:t> una *</a:t>
            </a:r>
            <a:r>
              <a:rPr lang="en-US" sz="2000" dirty="0" err="1">
                <a:solidFill>
                  <a:schemeClr val="accent5">
                    <a:lumMod val="50000"/>
                  </a:schemeClr>
                </a:solidFill>
                <a:latin typeface="Century Gothic" panose="020B0502020202020204" pitchFamily="34" charset="0"/>
              </a:rPr>
              <a:t>sala</a:t>
            </a:r>
            <a:r>
              <a:rPr lang="en-US" sz="2000" dirty="0">
                <a:solidFill>
                  <a:schemeClr val="accent5">
                    <a:lumMod val="50000"/>
                  </a:schemeClr>
                </a:solidFill>
                <a:latin typeface="Century Gothic" panose="020B0502020202020204" pitchFamily="34" charset="0"/>
              </a:rPr>
              <a:t> de escape. </a:t>
            </a:r>
            <a:r>
              <a:rPr lang="en-US" sz="2000" dirty="0" err="1">
                <a:solidFill>
                  <a:schemeClr val="accent5">
                    <a:lumMod val="50000"/>
                  </a:schemeClr>
                </a:solidFill>
                <a:latin typeface="Century Gothic" panose="020B0502020202020204" pitchFamily="34" charset="0"/>
              </a:rPr>
              <a:t>Escucha</a:t>
            </a:r>
            <a:r>
              <a:rPr lang="en-US" sz="2000" dirty="0">
                <a:solidFill>
                  <a:schemeClr val="accent5">
                    <a:lumMod val="50000"/>
                  </a:schemeClr>
                </a:solidFill>
                <a:latin typeface="Century Gothic" panose="020B0502020202020204" pitchFamily="34" charset="0"/>
              </a:rPr>
              <a:t> las </a:t>
            </a:r>
            <a:r>
              <a:rPr lang="en-US" sz="2000" dirty="0" err="1">
                <a:solidFill>
                  <a:schemeClr val="accent5">
                    <a:lumMod val="50000"/>
                  </a:schemeClr>
                </a:solidFill>
                <a:latin typeface="Century Gothic" panose="020B0502020202020204" pitchFamily="34" charset="0"/>
              </a:rPr>
              <a:t>pistas</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elige</a:t>
            </a:r>
            <a:r>
              <a:rPr lang="en-US" sz="2000" dirty="0">
                <a:solidFill>
                  <a:schemeClr val="accent5">
                    <a:lumMod val="50000"/>
                  </a:schemeClr>
                </a:solidFill>
                <a:latin typeface="Century Gothic" panose="020B0502020202020204" pitchFamily="34" charset="0"/>
              </a:rPr>
              <a:t> una palabra y escribe los </a:t>
            </a:r>
            <a:r>
              <a:rPr lang="en-US" sz="2000" dirty="0" err="1">
                <a:solidFill>
                  <a:schemeClr val="accent5">
                    <a:lumMod val="50000"/>
                  </a:schemeClr>
                </a:solidFill>
                <a:latin typeface="Century Gothic" panose="020B0502020202020204" pitchFamily="34" charset="0"/>
              </a:rPr>
              <a:t>números</a:t>
            </a:r>
            <a:r>
              <a:rPr lang="en-US" sz="2000" dirty="0">
                <a:solidFill>
                  <a:schemeClr val="accent5">
                    <a:lumMod val="50000"/>
                  </a:schemeClr>
                </a:solidFill>
                <a:latin typeface="Century Gothic" panose="020B0502020202020204" pitchFamily="34" charset="0"/>
              </a:rPr>
              <a:t> </a:t>
            </a:r>
            <a:r>
              <a:rPr lang="en-US" sz="2000" dirty="0" err="1">
                <a:solidFill>
                  <a:schemeClr val="accent5">
                    <a:lumMod val="50000"/>
                  </a:schemeClr>
                </a:solidFill>
                <a:latin typeface="Century Gothic" panose="020B0502020202020204" pitchFamily="34" charset="0"/>
              </a:rPr>
              <a:t>correctos</a:t>
            </a:r>
            <a:r>
              <a:rPr lang="en-US" sz="2000" dirty="0">
                <a:solidFill>
                  <a:schemeClr val="accent5">
                    <a:lumMod val="50000"/>
                  </a:schemeClr>
                </a:solidFill>
                <a:latin typeface="Century Gothic" panose="020B0502020202020204" pitchFamily="34" charset="0"/>
              </a:rPr>
              <a:t> para </a:t>
            </a:r>
            <a:r>
              <a:rPr lang="en-US" sz="2000" dirty="0" err="1">
                <a:solidFill>
                  <a:schemeClr val="accent5">
                    <a:lumMod val="50000"/>
                  </a:schemeClr>
                </a:solidFill>
                <a:latin typeface="Century Gothic" panose="020B0502020202020204" pitchFamily="34" charset="0"/>
              </a:rPr>
              <a:t>abrir</a:t>
            </a:r>
            <a:r>
              <a:rPr lang="en-US" sz="2000" dirty="0">
                <a:solidFill>
                  <a:schemeClr val="accent5">
                    <a:lumMod val="50000"/>
                  </a:schemeClr>
                </a:solidFill>
                <a:latin typeface="Century Gothic" panose="020B0502020202020204" pitchFamily="34" charset="0"/>
              </a:rPr>
              <a:t> la </a:t>
            </a:r>
            <a:r>
              <a:rPr lang="en-US" sz="2000" dirty="0" err="1">
                <a:solidFill>
                  <a:schemeClr val="accent5">
                    <a:lumMod val="50000"/>
                  </a:schemeClr>
                </a:solidFill>
                <a:latin typeface="Century Gothic" panose="020B0502020202020204" pitchFamily="34" charset="0"/>
              </a:rPr>
              <a:t>puerta</a:t>
            </a:r>
            <a:r>
              <a:rPr lang="en-US" sz="2000" dirty="0">
                <a:solidFill>
                  <a:schemeClr val="accent5">
                    <a:lumMod val="50000"/>
                  </a:schemeClr>
                </a:solidFill>
                <a:latin typeface="Century Gothic" panose="020B0502020202020204" pitchFamily="34" charset="0"/>
              </a:rPr>
              <a:t>.</a:t>
            </a:r>
          </a:p>
        </p:txBody>
      </p:sp>
      <p:sp>
        <p:nvSpPr>
          <p:cNvPr id="16" name="Rounded Rectangle 11">
            <a:extLst>
              <a:ext uri="{FF2B5EF4-FFF2-40B4-BE49-F238E27FC236}">
                <a16:creationId xmlns:a16="http://schemas.microsoft.com/office/drawing/2014/main" id="{44C92D7C-C004-48CF-83F4-1D5267E93423}"/>
              </a:ext>
            </a:extLst>
          </p:cNvPr>
          <p:cNvSpPr/>
          <p:nvPr/>
        </p:nvSpPr>
        <p:spPr>
          <a:xfrm>
            <a:off x="10551522" y="313704"/>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B3F47799-7E37-4B10-8796-DB7C0EFE99F5}"/>
              </a:ext>
            </a:extLst>
          </p:cNvPr>
          <p:cNvGraphicFramePr>
            <a:graphicFrameLocks noGrp="1"/>
          </p:cNvGraphicFramePr>
          <p:nvPr>
            <p:extLst>
              <p:ext uri="{D42A27DB-BD31-4B8C-83A1-F6EECF244321}">
                <p14:modId xmlns:p14="http://schemas.microsoft.com/office/powerpoint/2010/main" val="111363383"/>
              </p:ext>
            </p:extLst>
          </p:nvPr>
        </p:nvGraphicFramePr>
        <p:xfrm>
          <a:off x="672787" y="2253367"/>
          <a:ext cx="7878558" cy="3888000"/>
        </p:xfrm>
        <a:graphic>
          <a:graphicData uri="http://schemas.openxmlformats.org/drawingml/2006/table">
            <a:tbl>
              <a:tblPr firstRow="1" bandRow="1">
                <a:tableStyleId>{5DA37D80-6434-44D0-A028-1B22A696006F}</a:tableStyleId>
              </a:tblPr>
              <a:tblGrid>
                <a:gridCol w="454305">
                  <a:extLst>
                    <a:ext uri="{9D8B030D-6E8A-4147-A177-3AD203B41FA5}">
                      <a16:colId xmlns:a16="http://schemas.microsoft.com/office/drawing/2014/main" val="2101791550"/>
                    </a:ext>
                  </a:extLst>
                </a:gridCol>
                <a:gridCol w="1830999">
                  <a:extLst>
                    <a:ext uri="{9D8B030D-6E8A-4147-A177-3AD203B41FA5}">
                      <a16:colId xmlns:a16="http://schemas.microsoft.com/office/drawing/2014/main" val="2409066135"/>
                    </a:ext>
                  </a:extLst>
                </a:gridCol>
                <a:gridCol w="2275416">
                  <a:extLst>
                    <a:ext uri="{9D8B030D-6E8A-4147-A177-3AD203B41FA5}">
                      <a16:colId xmlns:a16="http://schemas.microsoft.com/office/drawing/2014/main" val="1161927584"/>
                    </a:ext>
                  </a:extLst>
                </a:gridCol>
                <a:gridCol w="1594762">
                  <a:extLst>
                    <a:ext uri="{9D8B030D-6E8A-4147-A177-3AD203B41FA5}">
                      <a16:colId xmlns:a16="http://schemas.microsoft.com/office/drawing/2014/main" val="2010989122"/>
                    </a:ext>
                  </a:extLst>
                </a:gridCol>
                <a:gridCol w="1723076">
                  <a:extLst>
                    <a:ext uri="{9D8B030D-6E8A-4147-A177-3AD203B41FA5}">
                      <a16:colId xmlns:a16="http://schemas.microsoft.com/office/drawing/2014/main" val="3659525836"/>
                    </a:ext>
                  </a:extLst>
                </a:gridCol>
              </a:tblGrid>
              <a:tr h="432000">
                <a:tc>
                  <a:txBody>
                    <a:bodyPr/>
                    <a:lstStyle/>
                    <a:p>
                      <a:endParaRPr lang="en-GB" dirty="0">
                        <a:latin typeface="Century Gothic" panose="020B0502020202020204" pitchFamily="34" charset="0"/>
                      </a:endParaRPr>
                    </a:p>
                  </a:txBody>
                  <a:tcPr>
                    <a:noFill/>
                  </a:tcPr>
                </a:tc>
                <a:tc>
                  <a:txBody>
                    <a:bodyPr/>
                    <a:lstStyle/>
                    <a:p>
                      <a:pPr algn="ctr"/>
                      <a:r>
                        <a:rPr lang="en-GB" sz="2000" dirty="0">
                          <a:solidFill>
                            <a:schemeClr val="accent5">
                              <a:lumMod val="50000"/>
                            </a:schemeClr>
                          </a:solidFill>
                          <a:latin typeface="Century Gothic" panose="020B0502020202020204" pitchFamily="34" charset="0"/>
                        </a:rPr>
                        <a:t>A</a:t>
                      </a:r>
                    </a:p>
                  </a:txBody>
                  <a:tcPr>
                    <a:noFill/>
                  </a:tcPr>
                </a:tc>
                <a:tc>
                  <a:txBody>
                    <a:bodyPr/>
                    <a:lstStyle/>
                    <a:p>
                      <a:pPr algn="ctr"/>
                      <a:r>
                        <a:rPr lang="en-GB" sz="2000" dirty="0">
                          <a:solidFill>
                            <a:schemeClr val="accent5">
                              <a:lumMod val="50000"/>
                            </a:schemeClr>
                          </a:solidFill>
                          <a:latin typeface="Century Gothic" panose="020B0502020202020204" pitchFamily="34" charset="0"/>
                        </a:rPr>
                        <a:t>B</a:t>
                      </a:r>
                    </a:p>
                  </a:txBody>
                  <a:tcPr>
                    <a:noFill/>
                  </a:tcPr>
                </a:tc>
                <a:tc>
                  <a:txBody>
                    <a:bodyPr/>
                    <a:lstStyle/>
                    <a:p>
                      <a:pPr algn="ctr"/>
                      <a:r>
                        <a:rPr lang="en-GB" sz="2000" dirty="0">
                          <a:solidFill>
                            <a:schemeClr val="accent5">
                              <a:lumMod val="50000"/>
                            </a:schemeClr>
                          </a:solidFill>
                          <a:latin typeface="Century Gothic" panose="020B0502020202020204" pitchFamily="34" charset="0"/>
                        </a:rPr>
                        <a:t>C</a:t>
                      </a:r>
                    </a:p>
                  </a:txBody>
                  <a:tcPr>
                    <a:noFill/>
                  </a:tcPr>
                </a:tc>
                <a:tc>
                  <a:txBody>
                    <a:bodyPr/>
                    <a:lstStyle/>
                    <a:p>
                      <a:pPr algn="ctr"/>
                      <a:r>
                        <a:rPr lang="en-GB" sz="2000" dirty="0">
                          <a:solidFill>
                            <a:schemeClr val="accent5">
                              <a:lumMod val="50000"/>
                            </a:schemeClr>
                          </a:solidFill>
                          <a:latin typeface="Century Gothic" panose="020B0502020202020204" pitchFamily="34" charset="0"/>
                        </a:rPr>
                        <a:t>D</a:t>
                      </a:r>
                    </a:p>
                  </a:txBody>
                  <a:tcPr>
                    <a:noFill/>
                  </a:tcPr>
                </a:tc>
                <a:extLst>
                  <a:ext uri="{0D108BD9-81ED-4DB2-BD59-A6C34878D82A}">
                    <a16:rowId xmlns:a16="http://schemas.microsoft.com/office/drawing/2014/main" val="423865958"/>
                  </a:ext>
                </a:extLst>
              </a:tr>
              <a:tr h="432000">
                <a:tc>
                  <a:txBody>
                    <a:bodyPr/>
                    <a:lstStyle/>
                    <a:p>
                      <a:endParaRPr lang="en-GB">
                        <a:latin typeface="Century Gothic" panose="020B0502020202020204" pitchFamily="34" charset="0"/>
                      </a:endParaRPr>
                    </a:p>
                  </a:txBody>
                  <a:tcPr>
                    <a:noFill/>
                  </a:tcPr>
                </a:tc>
                <a:tc>
                  <a:txBody>
                    <a:bodyPr/>
                    <a:lstStyle/>
                    <a:p>
                      <a:pPr algn="ctr"/>
                      <a:r>
                        <a:rPr lang="en-GB" sz="2000" dirty="0">
                          <a:solidFill>
                            <a:srgbClr val="002060"/>
                          </a:solidFill>
                          <a:latin typeface="Century Gothic" panose="020B0502020202020204" pitchFamily="34" charset="0"/>
                        </a:rPr>
                        <a:t>el jefe</a:t>
                      </a:r>
                    </a:p>
                  </a:txBody>
                  <a:tcPr anchor="ctr">
                    <a:noFill/>
                  </a:tcPr>
                </a:tc>
                <a:tc>
                  <a:txBody>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universidad</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millón</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proyecto</a:t>
                      </a:r>
                      <a:endParaRPr lang="en-GB" sz="200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3979565232"/>
                  </a:ext>
                </a:extLst>
              </a:tr>
              <a:tr h="432000">
                <a:tc>
                  <a:txBody>
                    <a:bodyPr/>
                    <a:lstStyle/>
                    <a:p>
                      <a:endParaRPr lang="en-GB">
                        <a:latin typeface="Century Gothic" panose="020B0502020202020204" pitchFamily="34" charset="0"/>
                      </a:endParaRPr>
                    </a:p>
                  </a:txBody>
                  <a:tcPr>
                    <a:noFill/>
                  </a:tcPr>
                </a:tc>
                <a:tc>
                  <a:txBody>
                    <a:bodyPr/>
                    <a:lstStyle/>
                    <a:p>
                      <a:pPr algn="ctr"/>
                      <a:r>
                        <a:rPr lang="en-GB" sz="2000" dirty="0" err="1">
                          <a:solidFill>
                            <a:srgbClr val="002060"/>
                          </a:solidFill>
                          <a:latin typeface="Century Gothic" panose="020B0502020202020204" pitchFamily="34" charset="0"/>
                        </a:rPr>
                        <a:t>contestar</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comprender</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entregar</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realizar</a:t>
                      </a:r>
                      <a:endParaRPr lang="en-GB" sz="200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414030021"/>
                  </a:ext>
                </a:extLst>
              </a:tr>
              <a:tr h="432000">
                <a:tc>
                  <a:txBody>
                    <a:bodyPr/>
                    <a:lstStyle/>
                    <a:p>
                      <a:endParaRPr lang="en-GB">
                        <a:latin typeface="Century Gothic" panose="020B0502020202020204" pitchFamily="34" charset="0"/>
                      </a:endParaRPr>
                    </a:p>
                  </a:txBody>
                  <a:tcPr>
                    <a:noFill/>
                  </a:tcPr>
                </a:tc>
                <a:tc>
                  <a:txBody>
                    <a:bodyPr/>
                    <a:lstStyle/>
                    <a:p>
                      <a:pPr algn="ctr"/>
                      <a:r>
                        <a:rPr lang="en-GB" sz="2000" dirty="0" err="1">
                          <a:solidFill>
                            <a:srgbClr val="002060"/>
                          </a:solidFill>
                          <a:latin typeface="Century Gothic" panose="020B0502020202020204" pitchFamily="34" charset="0"/>
                        </a:rPr>
                        <a:t>tratar</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firmar</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incluir</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conseguir</a:t>
                      </a:r>
                      <a:endParaRPr lang="en-GB" sz="200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3348605953"/>
                  </a:ext>
                </a:extLst>
              </a:tr>
              <a:tr h="432000">
                <a:tc>
                  <a:txBody>
                    <a:bodyPr/>
                    <a:lstStyle/>
                    <a:p>
                      <a:endParaRPr lang="en-GB">
                        <a:latin typeface="Century Gothic" panose="020B0502020202020204" pitchFamily="34" charset="0"/>
                      </a:endParaRPr>
                    </a:p>
                  </a:txBody>
                  <a:tcPr>
                    <a:noFill/>
                  </a:tcPr>
                </a:tc>
                <a:tc>
                  <a:txBody>
                    <a:bodyPr/>
                    <a:lstStyle/>
                    <a:p>
                      <a:pPr algn="ctr"/>
                      <a:r>
                        <a:rPr lang="en-GB" sz="2000" dirty="0">
                          <a:solidFill>
                            <a:srgbClr val="002060"/>
                          </a:solidFill>
                          <a:latin typeface="Century Gothic" panose="020B0502020202020204" pitchFamily="34" charset="0"/>
                        </a:rPr>
                        <a:t>al principio</a:t>
                      </a:r>
                    </a:p>
                  </a:txBody>
                  <a:tcPr anchor="ctr">
                    <a:noFill/>
                  </a:tcPr>
                </a:tc>
                <a:tc>
                  <a:txBody>
                    <a:bodyPr/>
                    <a:lstStyle/>
                    <a:p>
                      <a:pPr algn="ctr"/>
                      <a:r>
                        <a:rPr lang="en-GB" sz="2000" dirty="0">
                          <a:solidFill>
                            <a:srgbClr val="002060"/>
                          </a:solidFill>
                          <a:latin typeface="Century Gothic" panose="020B0502020202020204" pitchFamily="34" charset="0"/>
                        </a:rPr>
                        <a:t>por</a:t>
                      </a:r>
                    </a:p>
                  </a:txBody>
                  <a:tcPr anchor="ctr">
                    <a:noFill/>
                  </a:tcPr>
                </a:tc>
                <a:tc>
                  <a:txBody>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vez</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al final</a:t>
                      </a:r>
                    </a:p>
                  </a:txBody>
                  <a:tcPr anchor="ctr">
                    <a:noFill/>
                  </a:tcPr>
                </a:tc>
                <a:extLst>
                  <a:ext uri="{0D108BD9-81ED-4DB2-BD59-A6C34878D82A}">
                    <a16:rowId xmlns:a16="http://schemas.microsoft.com/office/drawing/2014/main" val="2098680757"/>
                  </a:ext>
                </a:extLst>
              </a:tr>
              <a:tr h="432000">
                <a:tc>
                  <a:txBody>
                    <a:bodyPr/>
                    <a:lstStyle/>
                    <a:p>
                      <a:endParaRPr lang="en-GB">
                        <a:latin typeface="Century Gothic" panose="020B0502020202020204" pitchFamily="34" charset="0"/>
                      </a:endParaRPr>
                    </a:p>
                  </a:txBody>
                  <a:tcPr>
                    <a:noFill/>
                  </a:tcPr>
                </a:tc>
                <a:tc>
                  <a:txBody>
                    <a:bodyPr/>
                    <a:lstStyle/>
                    <a:p>
                      <a:pPr algn="ctr"/>
                      <a:r>
                        <a:rPr lang="en-GB" sz="2000" dirty="0">
                          <a:solidFill>
                            <a:srgbClr val="002060"/>
                          </a:solidFill>
                          <a:latin typeface="Century Gothic" panose="020B0502020202020204" pitchFamily="34" charset="0"/>
                        </a:rPr>
                        <a:t>la ley</a:t>
                      </a:r>
                    </a:p>
                  </a:txBody>
                  <a:tcPr anchor="ctr">
                    <a:noFill/>
                  </a:tcPr>
                </a:tc>
                <a:tc>
                  <a:txBody>
                    <a:bodyPr/>
                    <a:lstStyle/>
                    <a:p>
                      <a:pPr algn="ctr"/>
                      <a:r>
                        <a:rPr lang="en-GB" sz="2000" dirty="0" err="1">
                          <a:solidFill>
                            <a:srgbClr val="002060"/>
                          </a:solidFill>
                          <a:latin typeface="Century Gothic" panose="020B0502020202020204" pitchFamily="34" charset="0"/>
                        </a:rPr>
                        <a:t>tuve</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público</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útil</a:t>
                      </a:r>
                      <a:endParaRPr lang="en-GB" sz="200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3540117094"/>
                  </a:ext>
                </a:extLst>
              </a:tr>
              <a:tr h="432000">
                <a:tc>
                  <a:txBody>
                    <a:bodyPr/>
                    <a:lstStyle/>
                    <a:p>
                      <a:endParaRPr lang="en-GB">
                        <a:latin typeface="Century Gothic" panose="020B0502020202020204" pitchFamily="34" charset="0"/>
                      </a:endParaRPr>
                    </a:p>
                  </a:txBody>
                  <a:tcPr>
                    <a:noFill/>
                  </a:tcPr>
                </a:tc>
                <a:tc>
                  <a:txBody>
                    <a:bodyPr/>
                    <a:lstStyle/>
                    <a:p>
                      <a:pPr algn="ctr"/>
                      <a:r>
                        <a:rPr lang="en-GB" sz="2000" dirty="0">
                          <a:solidFill>
                            <a:srgbClr val="002060"/>
                          </a:solidFill>
                          <a:latin typeface="Century Gothic" panose="020B0502020202020204" pitchFamily="34" charset="0"/>
                        </a:rPr>
                        <a:t>la ley</a:t>
                      </a:r>
                    </a:p>
                  </a:txBody>
                  <a:tcPr anchor="ctr">
                    <a:noFill/>
                  </a:tcPr>
                </a:tc>
                <a:tc>
                  <a:txBody>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oficina</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acción</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err="1">
                          <a:solidFill>
                            <a:srgbClr val="002060"/>
                          </a:solidFill>
                          <a:latin typeface="Century Gothic" panose="020B0502020202020204" pitchFamily="34" charset="0"/>
                        </a:rPr>
                        <a:t>soportar</a:t>
                      </a:r>
                      <a:endParaRPr lang="en-GB" sz="200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2930666876"/>
                  </a:ext>
                </a:extLst>
              </a:tr>
              <a:tr h="432000">
                <a:tc>
                  <a:txBody>
                    <a:bodyPr/>
                    <a:lstStyle/>
                    <a:p>
                      <a:endParaRPr lang="en-GB">
                        <a:latin typeface="Century Gothic" panose="020B0502020202020204" pitchFamily="34" charset="0"/>
                      </a:endParaRPr>
                    </a:p>
                  </a:txBody>
                  <a:tcPr>
                    <a:noFill/>
                  </a:tcPr>
                </a:tc>
                <a:tc>
                  <a:txBody>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empresa</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protagonista</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negocio</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el jefe</a:t>
                      </a:r>
                    </a:p>
                  </a:txBody>
                  <a:tcPr anchor="ctr">
                    <a:noFill/>
                  </a:tcPr>
                </a:tc>
                <a:extLst>
                  <a:ext uri="{0D108BD9-81ED-4DB2-BD59-A6C34878D82A}">
                    <a16:rowId xmlns:a16="http://schemas.microsoft.com/office/drawing/2014/main" val="1265765778"/>
                  </a:ext>
                </a:extLst>
              </a:tr>
              <a:tr h="432000">
                <a:tc>
                  <a:txBody>
                    <a:bodyPr/>
                    <a:lstStyle/>
                    <a:p>
                      <a:endParaRPr lang="en-GB">
                        <a:latin typeface="Century Gothic" panose="020B0502020202020204" pitchFamily="34" charset="0"/>
                      </a:endParaRPr>
                    </a:p>
                  </a:txBody>
                  <a:tcPr>
                    <a:noFill/>
                  </a:tcPr>
                </a:tc>
                <a:tc>
                  <a:txBody>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carrera</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manifestación</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público</a:t>
                      </a:r>
                      <a:endParaRPr lang="en-GB" sz="2000" dirty="0">
                        <a:solidFill>
                          <a:srgbClr val="002060"/>
                        </a:solidFill>
                        <a:latin typeface="Century Gothic" panose="020B0502020202020204" pitchFamily="34" charset="0"/>
                      </a:endParaRPr>
                    </a:p>
                  </a:txBody>
                  <a:tcPr anchor="ctr">
                    <a:noFill/>
                  </a:tcPr>
                </a:tc>
                <a:tc>
                  <a:txBody>
                    <a:body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plano</a:t>
                      </a:r>
                      <a:endParaRPr lang="en-GB" sz="2000"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2804099405"/>
                  </a:ext>
                </a:extLst>
              </a:tr>
            </a:tbl>
          </a:graphicData>
        </a:graphic>
      </p:graphicFrame>
      <p:sp>
        <p:nvSpPr>
          <p:cNvPr id="22" name="Action Button: Custom 16">
            <a:hlinkClick r:id="" action="ppaction://noaction" highlightClick="1">
              <a:snd r:embed="rId14" name="1 es un numero.wav"/>
            </a:hlinkClick>
            <a:extLst>
              <a:ext uri="{FF2B5EF4-FFF2-40B4-BE49-F238E27FC236}">
                <a16:creationId xmlns:a16="http://schemas.microsoft.com/office/drawing/2014/main" id="{245FA1A7-C736-4D88-829A-96F142D7AC5B}"/>
              </a:ext>
            </a:extLst>
          </p:cNvPr>
          <p:cNvSpPr/>
          <p:nvPr/>
        </p:nvSpPr>
        <p:spPr>
          <a:xfrm>
            <a:off x="723796" y="2742462"/>
            <a:ext cx="321691" cy="318053"/>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23" name="Action Button: Custom 16">
            <a:hlinkClick r:id="" action="ppaction://noaction" highlightClick="1">
              <a:snd r:embed="rId15" name="2 otra palabra.wav"/>
            </a:hlinkClick>
            <a:extLst>
              <a:ext uri="{FF2B5EF4-FFF2-40B4-BE49-F238E27FC236}">
                <a16:creationId xmlns:a16="http://schemas.microsoft.com/office/drawing/2014/main" id="{E38C5E1E-4F19-4C5F-BF72-0333A39C9F6B}"/>
              </a:ext>
            </a:extLst>
          </p:cNvPr>
          <p:cNvSpPr/>
          <p:nvPr/>
        </p:nvSpPr>
        <p:spPr>
          <a:xfrm>
            <a:off x="723796" y="3177010"/>
            <a:ext cx="321691" cy="318053"/>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24" name="Action Button: Custom 16">
            <a:hlinkClick r:id="" action="ppaction://noaction" highlightClick="1">
              <a:snd r:embed="rId16" name="3 escribir tu nombre.wav"/>
            </a:hlinkClick>
            <a:extLst>
              <a:ext uri="{FF2B5EF4-FFF2-40B4-BE49-F238E27FC236}">
                <a16:creationId xmlns:a16="http://schemas.microsoft.com/office/drawing/2014/main" id="{BE5D9E5B-00E7-4AFA-BCA7-A89BD8051D5F}"/>
              </a:ext>
            </a:extLst>
          </p:cNvPr>
          <p:cNvSpPr/>
          <p:nvPr/>
        </p:nvSpPr>
        <p:spPr>
          <a:xfrm>
            <a:off x="723796" y="3610157"/>
            <a:ext cx="321691" cy="318053"/>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25" name="Action Button: Custom 16">
            <a:hlinkClick r:id="" action="ppaction://noaction" highlightClick="1">
              <a:snd r:embed="rId17" name="4 antes de todas.wav"/>
            </a:hlinkClick>
            <a:extLst>
              <a:ext uri="{FF2B5EF4-FFF2-40B4-BE49-F238E27FC236}">
                <a16:creationId xmlns:a16="http://schemas.microsoft.com/office/drawing/2014/main" id="{04826978-741F-4412-B77B-05067CF8C31B}"/>
              </a:ext>
            </a:extLst>
          </p:cNvPr>
          <p:cNvSpPr/>
          <p:nvPr/>
        </p:nvSpPr>
        <p:spPr>
          <a:xfrm>
            <a:off x="715033" y="4022281"/>
            <a:ext cx="321691" cy="318053"/>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26" name="Action Button: Custom 16">
            <a:hlinkClick r:id="" action="ppaction://noaction" highlightClick="1">
              <a:snd r:embed="rId18" name="5 Una palabra para.wav"/>
            </a:hlinkClick>
            <a:extLst>
              <a:ext uri="{FF2B5EF4-FFF2-40B4-BE49-F238E27FC236}">
                <a16:creationId xmlns:a16="http://schemas.microsoft.com/office/drawing/2014/main" id="{6C062D7A-B2D2-46A8-B85F-C9F664DCE428}"/>
              </a:ext>
            </a:extLst>
          </p:cNvPr>
          <p:cNvSpPr/>
          <p:nvPr/>
        </p:nvSpPr>
        <p:spPr>
          <a:xfrm>
            <a:off x="723795" y="4438069"/>
            <a:ext cx="321691" cy="318053"/>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27" name="Action Button: Custom 16">
            <a:hlinkClick r:id="" action="ppaction://noaction" highlightClick="1">
              <a:snd r:embed="rId19" name="6 Un lugar de trabajo.wav"/>
            </a:hlinkClick>
            <a:extLst>
              <a:ext uri="{FF2B5EF4-FFF2-40B4-BE49-F238E27FC236}">
                <a16:creationId xmlns:a16="http://schemas.microsoft.com/office/drawing/2014/main" id="{C7FE6646-9FA9-4A12-895A-2C4E2357EC5F}"/>
              </a:ext>
            </a:extLst>
          </p:cNvPr>
          <p:cNvSpPr/>
          <p:nvPr/>
        </p:nvSpPr>
        <p:spPr>
          <a:xfrm>
            <a:off x="723795" y="4883466"/>
            <a:ext cx="321691" cy="318053"/>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28" name="Action Button: Custom 16">
            <a:hlinkClick r:id="" action="ppaction://noaction" highlightClick="1">
              <a:snd r:embed="rId20" name="7 El personaje principal.wav"/>
            </a:hlinkClick>
            <a:extLst>
              <a:ext uri="{FF2B5EF4-FFF2-40B4-BE49-F238E27FC236}">
                <a16:creationId xmlns:a16="http://schemas.microsoft.com/office/drawing/2014/main" id="{A54E60D3-2F07-45EF-AD2B-F9C388016CC2}"/>
              </a:ext>
            </a:extLst>
          </p:cNvPr>
          <p:cNvSpPr/>
          <p:nvPr/>
        </p:nvSpPr>
        <p:spPr>
          <a:xfrm>
            <a:off x="723794" y="5312512"/>
            <a:ext cx="321691" cy="318053"/>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29" name="Action Button: Custom 16">
            <a:hlinkClick r:id="" action="ppaction://noaction" highlightClick="1">
              <a:snd r:embed="rId21" name="8 MIras esta cosa.wav"/>
            </a:hlinkClick>
            <a:extLst>
              <a:ext uri="{FF2B5EF4-FFF2-40B4-BE49-F238E27FC236}">
                <a16:creationId xmlns:a16="http://schemas.microsoft.com/office/drawing/2014/main" id="{FBF6B3FE-2983-4E9C-BB9D-D66B721C5D80}"/>
              </a:ext>
            </a:extLst>
          </p:cNvPr>
          <p:cNvSpPr/>
          <p:nvPr/>
        </p:nvSpPr>
        <p:spPr>
          <a:xfrm>
            <a:off x="723793" y="5754993"/>
            <a:ext cx="321691" cy="318053"/>
          </a:xfrm>
          <a:prstGeom prst="actionButtonBlank">
            <a:avLst/>
          </a:prstGeom>
          <a:solidFill>
            <a:schemeClr val="accent2"/>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8</a:t>
            </a:r>
          </a:p>
        </p:txBody>
      </p:sp>
      <p:pic>
        <p:nvPicPr>
          <p:cNvPr id="47" name="Picture 46">
            <a:extLst>
              <a:ext uri="{FF2B5EF4-FFF2-40B4-BE49-F238E27FC236}">
                <a16:creationId xmlns:a16="http://schemas.microsoft.com/office/drawing/2014/main" id="{B3CCDC8E-7000-49C1-A7CE-6229881235D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232912" y="4035036"/>
            <a:ext cx="4252981" cy="2392302"/>
          </a:xfrm>
          <a:prstGeom prst="rect">
            <a:avLst/>
          </a:prstGeom>
        </p:spPr>
      </p:pic>
      <p:sp>
        <p:nvSpPr>
          <p:cNvPr id="30" name="Action Button: Custom 16">
            <a:hlinkClick r:id="" action="ppaction://noaction" highlightClick="1"/>
            <a:extLst>
              <a:ext uri="{FF2B5EF4-FFF2-40B4-BE49-F238E27FC236}">
                <a16:creationId xmlns:a16="http://schemas.microsoft.com/office/drawing/2014/main" id="{61A42FA4-4E05-4EA4-BA83-7C505FD9113A}"/>
              </a:ext>
            </a:extLst>
          </p:cNvPr>
          <p:cNvSpPr/>
          <p:nvPr/>
        </p:nvSpPr>
        <p:spPr>
          <a:xfrm>
            <a:off x="11415059" y="1621985"/>
            <a:ext cx="393922" cy="357939"/>
          </a:xfrm>
          <a:prstGeom prst="actionButtonBlank">
            <a:avLst/>
          </a:prstGeom>
          <a:solidFill>
            <a:schemeClr val="accent6">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extLst>
              <a:ext uri="{FF2B5EF4-FFF2-40B4-BE49-F238E27FC236}">
                <a16:creationId xmlns:a16="http://schemas.microsoft.com/office/drawing/2014/main" id="{34CBBEB6-633C-4294-8DFE-0601925AD52E}"/>
              </a:ext>
            </a:extLst>
          </p:cNvPr>
          <p:cNvSpPr/>
          <p:nvPr/>
        </p:nvSpPr>
        <p:spPr>
          <a:xfrm>
            <a:off x="11434326" y="2093070"/>
            <a:ext cx="393922" cy="357939"/>
          </a:xfrm>
          <a:prstGeom prst="actionButtonBlank">
            <a:avLst/>
          </a:prstGeom>
          <a:solidFill>
            <a:schemeClr val="accent6">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2" name="Action Button: Custom 16">
            <a:hlinkClick r:id="" action="ppaction://noaction" highlightClick="1"/>
            <a:extLst>
              <a:ext uri="{FF2B5EF4-FFF2-40B4-BE49-F238E27FC236}">
                <a16:creationId xmlns:a16="http://schemas.microsoft.com/office/drawing/2014/main" id="{49F64433-BB5F-46DF-833E-C99E4719B472}"/>
              </a:ext>
            </a:extLst>
          </p:cNvPr>
          <p:cNvSpPr/>
          <p:nvPr/>
        </p:nvSpPr>
        <p:spPr>
          <a:xfrm>
            <a:off x="11434326" y="2570542"/>
            <a:ext cx="393922" cy="357939"/>
          </a:xfrm>
          <a:prstGeom prst="actionButtonBlank">
            <a:avLst/>
          </a:prstGeom>
          <a:solidFill>
            <a:schemeClr val="accent6">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extLst>
              <a:ext uri="{FF2B5EF4-FFF2-40B4-BE49-F238E27FC236}">
                <a16:creationId xmlns:a16="http://schemas.microsoft.com/office/drawing/2014/main" id="{CA175326-5E0A-42CE-B4AC-DFE5B28BBF03}"/>
              </a:ext>
            </a:extLst>
          </p:cNvPr>
          <p:cNvSpPr/>
          <p:nvPr/>
        </p:nvSpPr>
        <p:spPr>
          <a:xfrm>
            <a:off x="11434326" y="3048014"/>
            <a:ext cx="393922" cy="357939"/>
          </a:xfrm>
          <a:prstGeom prst="actionButtonBlank">
            <a:avLst/>
          </a:prstGeom>
          <a:solidFill>
            <a:schemeClr val="accent6">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extLst>
              <a:ext uri="{FF2B5EF4-FFF2-40B4-BE49-F238E27FC236}">
                <a16:creationId xmlns:a16="http://schemas.microsoft.com/office/drawing/2014/main" id="{E86AAA69-EAB3-4DE9-9C03-C0B43AEE7FD0}"/>
              </a:ext>
            </a:extLst>
          </p:cNvPr>
          <p:cNvSpPr/>
          <p:nvPr/>
        </p:nvSpPr>
        <p:spPr>
          <a:xfrm>
            <a:off x="11434326" y="3525486"/>
            <a:ext cx="393922" cy="357939"/>
          </a:xfrm>
          <a:prstGeom prst="actionButtonBlank">
            <a:avLst/>
          </a:prstGeom>
          <a:solidFill>
            <a:schemeClr val="accent6">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extLst>
              <a:ext uri="{FF2B5EF4-FFF2-40B4-BE49-F238E27FC236}">
                <a16:creationId xmlns:a16="http://schemas.microsoft.com/office/drawing/2014/main" id="{2C68EAF6-C24B-49D1-9CAA-691C24741671}"/>
              </a:ext>
            </a:extLst>
          </p:cNvPr>
          <p:cNvSpPr/>
          <p:nvPr/>
        </p:nvSpPr>
        <p:spPr>
          <a:xfrm>
            <a:off x="11434326" y="4002958"/>
            <a:ext cx="393922" cy="357939"/>
          </a:xfrm>
          <a:prstGeom prst="actionButtonBlank">
            <a:avLst/>
          </a:prstGeom>
          <a:solidFill>
            <a:schemeClr val="accent6">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extLst>
              <a:ext uri="{FF2B5EF4-FFF2-40B4-BE49-F238E27FC236}">
                <a16:creationId xmlns:a16="http://schemas.microsoft.com/office/drawing/2014/main" id="{4AD5A141-D541-48C4-9C2E-8D53EC9A5AAC}"/>
              </a:ext>
            </a:extLst>
          </p:cNvPr>
          <p:cNvSpPr/>
          <p:nvPr/>
        </p:nvSpPr>
        <p:spPr>
          <a:xfrm>
            <a:off x="11434326" y="4480430"/>
            <a:ext cx="393922" cy="357939"/>
          </a:xfrm>
          <a:prstGeom prst="actionButtonBlank">
            <a:avLst/>
          </a:prstGeom>
          <a:solidFill>
            <a:schemeClr val="accent6">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extLst>
              <a:ext uri="{FF2B5EF4-FFF2-40B4-BE49-F238E27FC236}">
                <a16:creationId xmlns:a16="http://schemas.microsoft.com/office/drawing/2014/main" id="{3F50BFAC-49E5-4581-AAD9-4CE994675F0C}"/>
              </a:ext>
            </a:extLst>
          </p:cNvPr>
          <p:cNvSpPr/>
          <p:nvPr/>
        </p:nvSpPr>
        <p:spPr>
          <a:xfrm>
            <a:off x="11450494" y="4929654"/>
            <a:ext cx="393922" cy="357939"/>
          </a:xfrm>
          <a:prstGeom prst="actionButtonBlank">
            <a:avLst/>
          </a:prstGeom>
          <a:solidFill>
            <a:schemeClr val="accent6">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E9A0014A-11D3-4B94-8A8A-735003F65C72}"/>
              </a:ext>
            </a:extLst>
          </p:cNvPr>
          <p:cNvSpPr txBox="1"/>
          <p:nvPr/>
        </p:nvSpPr>
        <p:spPr>
          <a:xfrm>
            <a:off x="11397192" y="2096530"/>
            <a:ext cx="447870" cy="400110"/>
          </a:xfrm>
          <a:prstGeom prst="rect">
            <a:avLst/>
          </a:prstGeom>
          <a:solidFill>
            <a:schemeClr val="accent6">
              <a:lumMod val="20000"/>
              <a:lumOff val="80000"/>
            </a:schemeClr>
          </a:solidFill>
        </p:spPr>
        <p:txBody>
          <a:bodyPr wrap="square" rtlCol="0" anchor="ctr">
            <a:spAutoFit/>
          </a:bodyPr>
          <a:lstStyle/>
          <a:p>
            <a:pPr algn="ctr"/>
            <a:r>
              <a:rPr lang="en-GB" sz="2000" b="1" dirty="0">
                <a:solidFill>
                  <a:schemeClr val="accent5">
                    <a:lumMod val="50000"/>
                  </a:schemeClr>
                </a:solidFill>
              </a:rPr>
              <a:t>A</a:t>
            </a:r>
          </a:p>
        </p:txBody>
      </p:sp>
      <p:sp>
        <p:nvSpPr>
          <p:cNvPr id="40" name="TextBox 39">
            <a:extLst>
              <a:ext uri="{FF2B5EF4-FFF2-40B4-BE49-F238E27FC236}">
                <a16:creationId xmlns:a16="http://schemas.microsoft.com/office/drawing/2014/main" id="{AB4BDA5D-CAE4-4166-A930-2BD632D9EBEA}"/>
              </a:ext>
            </a:extLst>
          </p:cNvPr>
          <p:cNvSpPr txBox="1"/>
          <p:nvPr/>
        </p:nvSpPr>
        <p:spPr>
          <a:xfrm>
            <a:off x="11407352" y="2568717"/>
            <a:ext cx="447870" cy="400110"/>
          </a:xfrm>
          <a:prstGeom prst="rect">
            <a:avLst/>
          </a:prstGeom>
          <a:solidFill>
            <a:schemeClr val="accent6">
              <a:lumMod val="20000"/>
              <a:lumOff val="80000"/>
            </a:schemeClr>
          </a:solidFill>
        </p:spPr>
        <p:txBody>
          <a:bodyPr wrap="square" rtlCol="0" anchor="ctr">
            <a:spAutoFit/>
          </a:bodyPr>
          <a:lstStyle/>
          <a:p>
            <a:pPr algn="ctr"/>
            <a:r>
              <a:rPr lang="en-GB" sz="2000" b="1" dirty="0">
                <a:solidFill>
                  <a:schemeClr val="accent5">
                    <a:lumMod val="50000"/>
                  </a:schemeClr>
                </a:solidFill>
              </a:rPr>
              <a:t>B</a:t>
            </a:r>
          </a:p>
        </p:txBody>
      </p:sp>
      <p:sp>
        <p:nvSpPr>
          <p:cNvPr id="41" name="TextBox 40">
            <a:extLst>
              <a:ext uri="{FF2B5EF4-FFF2-40B4-BE49-F238E27FC236}">
                <a16:creationId xmlns:a16="http://schemas.microsoft.com/office/drawing/2014/main" id="{A0CC076B-6C97-4543-9CDB-E23E34380BE6}"/>
              </a:ext>
            </a:extLst>
          </p:cNvPr>
          <p:cNvSpPr txBox="1"/>
          <p:nvPr/>
        </p:nvSpPr>
        <p:spPr>
          <a:xfrm>
            <a:off x="11418059" y="3040904"/>
            <a:ext cx="447870" cy="400110"/>
          </a:xfrm>
          <a:prstGeom prst="rect">
            <a:avLst/>
          </a:prstGeom>
          <a:solidFill>
            <a:schemeClr val="accent6">
              <a:lumMod val="20000"/>
              <a:lumOff val="80000"/>
            </a:schemeClr>
          </a:solidFill>
        </p:spPr>
        <p:txBody>
          <a:bodyPr wrap="square" rtlCol="0" anchor="ctr">
            <a:spAutoFit/>
          </a:bodyPr>
          <a:lstStyle/>
          <a:p>
            <a:pPr algn="ctr"/>
            <a:r>
              <a:rPr lang="en-GB" sz="2000" b="1" dirty="0">
                <a:solidFill>
                  <a:schemeClr val="accent5">
                    <a:lumMod val="50000"/>
                  </a:schemeClr>
                </a:solidFill>
              </a:rPr>
              <a:t>A</a:t>
            </a:r>
          </a:p>
        </p:txBody>
      </p:sp>
      <p:sp>
        <p:nvSpPr>
          <p:cNvPr id="42" name="TextBox 41">
            <a:extLst>
              <a:ext uri="{FF2B5EF4-FFF2-40B4-BE49-F238E27FC236}">
                <a16:creationId xmlns:a16="http://schemas.microsoft.com/office/drawing/2014/main" id="{A538413E-AC41-439B-9ED6-333E452751B8}"/>
              </a:ext>
            </a:extLst>
          </p:cNvPr>
          <p:cNvSpPr txBox="1"/>
          <p:nvPr/>
        </p:nvSpPr>
        <p:spPr>
          <a:xfrm>
            <a:off x="11425652" y="3513091"/>
            <a:ext cx="447870" cy="400110"/>
          </a:xfrm>
          <a:prstGeom prst="rect">
            <a:avLst/>
          </a:prstGeom>
          <a:solidFill>
            <a:schemeClr val="accent6">
              <a:lumMod val="20000"/>
              <a:lumOff val="80000"/>
            </a:schemeClr>
          </a:solidFill>
        </p:spPr>
        <p:txBody>
          <a:bodyPr wrap="square" rtlCol="0" anchor="ctr">
            <a:spAutoFit/>
          </a:bodyPr>
          <a:lstStyle/>
          <a:p>
            <a:pPr algn="ctr"/>
            <a:r>
              <a:rPr lang="en-GB" sz="2000" b="1" dirty="0">
                <a:solidFill>
                  <a:schemeClr val="accent5">
                    <a:lumMod val="50000"/>
                  </a:schemeClr>
                </a:solidFill>
              </a:rPr>
              <a:t>D</a:t>
            </a:r>
          </a:p>
        </p:txBody>
      </p:sp>
      <p:sp>
        <p:nvSpPr>
          <p:cNvPr id="43" name="TextBox 42">
            <a:extLst>
              <a:ext uri="{FF2B5EF4-FFF2-40B4-BE49-F238E27FC236}">
                <a16:creationId xmlns:a16="http://schemas.microsoft.com/office/drawing/2014/main" id="{CE803DF0-70DE-4F51-83F7-8078C4FE7569}"/>
              </a:ext>
            </a:extLst>
          </p:cNvPr>
          <p:cNvSpPr txBox="1"/>
          <p:nvPr/>
        </p:nvSpPr>
        <p:spPr>
          <a:xfrm>
            <a:off x="11425236" y="3985278"/>
            <a:ext cx="447870" cy="400110"/>
          </a:xfrm>
          <a:prstGeom prst="rect">
            <a:avLst/>
          </a:prstGeom>
          <a:solidFill>
            <a:schemeClr val="accent6">
              <a:lumMod val="20000"/>
              <a:lumOff val="80000"/>
            </a:schemeClr>
          </a:solidFill>
        </p:spPr>
        <p:txBody>
          <a:bodyPr wrap="square" rtlCol="0" anchor="ctr">
            <a:spAutoFit/>
          </a:bodyPr>
          <a:lstStyle/>
          <a:p>
            <a:pPr algn="ctr"/>
            <a:r>
              <a:rPr lang="en-GB" sz="2000" b="1" dirty="0">
                <a:solidFill>
                  <a:schemeClr val="accent5">
                    <a:lumMod val="50000"/>
                  </a:schemeClr>
                </a:solidFill>
              </a:rPr>
              <a:t>B</a:t>
            </a:r>
          </a:p>
        </p:txBody>
      </p:sp>
      <p:sp>
        <p:nvSpPr>
          <p:cNvPr id="44" name="TextBox 43">
            <a:extLst>
              <a:ext uri="{FF2B5EF4-FFF2-40B4-BE49-F238E27FC236}">
                <a16:creationId xmlns:a16="http://schemas.microsoft.com/office/drawing/2014/main" id="{0CE43B84-178D-4B46-91E1-05B4315019D8}"/>
              </a:ext>
            </a:extLst>
          </p:cNvPr>
          <p:cNvSpPr txBox="1"/>
          <p:nvPr/>
        </p:nvSpPr>
        <p:spPr>
          <a:xfrm>
            <a:off x="11418059" y="4457465"/>
            <a:ext cx="447870" cy="400110"/>
          </a:xfrm>
          <a:prstGeom prst="rect">
            <a:avLst/>
          </a:prstGeom>
          <a:solidFill>
            <a:schemeClr val="accent6">
              <a:lumMod val="20000"/>
              <a:lumOff val="80000"/>
            </a:schemeClr>
          </a:solidFill>
        </p:spPr>
        <p:txBody>
          <a:bodyPr wrap="square" rtlCol="0" anchor="ctr">
            <a:spAutoFit/>
          </a:bodyPr>
          <a:lstStyle/>
          <a:p>
            <a:pPr algn="ctr"/>
            <a:r>
              <a:rPr lang="en-GB" sz="2000" b="1" dirty="0">
                <a:solidFill>
                  <a:schemeClr val="accent5">
                    <a:lumMod val="50000"/>
                  </a:schemeClr>
                </a:solidFill>
              </a:rPr>
              <a:t>B</a:t>
            </a:r>
          </a:p>
        </p:txBody>
      </p:sp>
      <p:sp>
        <p:nvSpPr>
          <p:cNvPr id="45" name="TextBox 44">
            <a:extLst>
              <a:ext uri="{FF2B5EF4-FFF2-40B4-BE49-F238E27FC236}">
                <a16:creationId xmlns:a16="http://schemas.microsoft.com/office/drawing/2014/main" id="{61DADD32-BD7C-483F-B199-29FDE70D8719}"/>
              </a:ext>
            </a:extLst>
          </p:cNvPr>
          <p:cNvSpPr txBox="1"/>
          <p:nvPr/>
        </p:nvSpPr>
        <p:spPr>
          <a:xfrm>
            <a:off x="11423520" y="4929652"/>
            <a:ext cx="447870" cy="400110"/>
          </a:xfrm>
          <a:prstGeom prst="rect">
            <a:avLst/>
          </a:prstGeom>
          <a:solidFill>
            <a:schemeClr val="accent6">
              <a:lumMod val="20000"/>
              <a:lumOff val="80000"/>
            </a:schemeClr>
          </a:solidFill>
        </p:spPr>
        <p:txBody>
          <a:bodyPr wrap="square" rtlCol="0" anchor="ctr">
            <a:spAutoFit/>
          </a:bodyPr>
          <a:lstStyle/>
          <a:p>
            <a:pPr algn="ctr"/>
            <a:r>
              <a:rPr lang="en-GB" sz="2000" b="1" dirty="0">
                <a:solidFill>
                  <a:schemeClr val="accent5">
                    <a:lumMod val="50000"/>
                  </a:schemeClr>
                </a:solidFill>
              </a:rPr>
              <a:t>D</a:t>
            </a:r>
          </a:p>
        </p:txBody>
      </p:sp>
      <p:sp>
        <p:nvSpPr>
          <p:cNvPr id="46" name="TextBox 45">
            <a:extLst>
              <a:ext uri="{FF2B5EF4-FFF2-40B4-BE49-F238E27FC236}">
                <a16:creationId xmlns:a16="http://schemas.microsoft.com/office/drawing/2014/main" id="{4914EA0D-9E77-8F4C-ACF8-D7F7636E2A52}"/>
              </a:ext>
            </a:extLst>
          </p:cNvPr>
          <p:cNvSpPr txBox="1"/>
          <p:nvPr/>
        </p:nvSpPr>
        <p:spPr>
          <a:xfrm>
            <a:off x="3132658" y="6391340"/>
            <a:ext cx="6246472" cy="400110"/>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a:t>
            </a:r>
            <a:r>
              <a:rPr lang="en-US" sz="2000" dirty="0" err="1">
                <a:solidFill>
                  <a:schemeClr val="bg1"/>
                </a:solidFill>
                <a:latin typeface="Century Gothic" panose="020B0502020202020204" pitchFamily="34" charset="0"/>
              </a:rPr>
              <a:t>sala</a:t>
            </a:r>
            <a:r>
              <a:rPr lang="en-US" sz="2000" dirty="0">
                <a:solidFill>
                  <a:schemeClr val="bg1"/>
                </a:solidFill>
                <a:latin typeface="Century Gothic" panose="020B0502020202020204" pitchFamily="34" charset="0"/>
              </a:rPr>
              <a:t> de escape = escape room   *</a:t>
            </a:r>
            <a:r>
              <a:rPr lang="en-US" sz="2000" dirty="0" err="1">
                <a:solidFill>
                  <a:schemeClr val="bg1"/>
                </a:solidFill>
                <a:latin typeface="Century Gothic" panose="020B0502020202020204" pitchFamily="34" charset="0"/>
              </a:rPr>
              <a:t>pista</a:t>
            </a:r>
            <a:r>
              <a:rPr lang="en-US" sz="2000" dirty="0">
                <a:solidFill>
                  <a:schemeClr val="bg1"/>
                </a:solidFill>
                <a:latin typeface="Century Gothic" panose="020B0502020202020204" pitchFamily="34" charset="0"/>
              </a:rPr>
              <a:t> = hint</a:t>
            </a:r>
          </a:p>
        </p:txBody>
      </p:sp>
      <p:sp>
        <p:nvSpPr>
          <p:cNvPr id="38" name="TextBox 38">
            <a:extLst>
              <a:ext uri="{FF2B5EF4-FFF2-40B4-BE49-F238E27FC236}">
                <a16:creationId xmlns:a16="http://schemas.microsoft.com/office/drawing/2014/main" id="{19EA5E7E-1D3F-EE42-B277-885AE8805231}"/>
              </a:ext>
            </a:extLst>
          </p:cNvPr>
          <p:cNvSpPr txBox="1"/>
          <p:nvPr/>
        </p:nvSpPr>
        <p:spPr>
          <a:xfrm>
            <a:off x="11388085" y="1624343"/>
            <a:ext cx="447870" cy="400110"/>
          </a:xfrm>
          <a:prstGeom prst="rect">
            <a:avLst/>
          </a:prstGeom>
          <a:solidFill>
            <a:schemeClr val="accent6">
              <a:lumMod val="20000"/>
              <a:lumOff val="80000"/>
            </a:schemeClr>
          </a:solidFill>
        </p:spPr>
        <p:txBody>
          <a:bodyPr wrap="square" rtlCol="0" anchor="ctr">
            <a:spAutoFit/>
          </a:bodyPr>
          <a:lstStyle/>
          <a:p>
            <a:pPr algn="ctr"/>
            <a:r>
              <a:rPr lang="en-GB" sz="2000" b="1" dirty="0">
                <a:solidFill>
                  <a:schemeClr val="accent5">
                    <a:lumMod val="50000"/>
                  </a:schemeClr>
                </a:solidFill>
              </a:rPr>
              <a:t>C</a:t>
            </a:r>
          </a:p>
        </p:txBody>
      </p:sp>
      <p:pic>
        <p:nvPicPr>
          <p:cNvPr id="1046" name="Picture 22" descr="Knight, Armor, Middle Ages, Knight Armor">
            <a:extLst>
              <a:ext uri="{FF2B5EF4-FFF2-40B4-BE49-F238E27FC236}">
                <a16:creationId xmlns:a16="http://schemas.microsoft.com/office/drawing/2014/main" id="{66AC68C5-055E-1C49-8D90-E23F50FCFB3B}"/>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8436840" y="3454826"/>
            <a:ext cx="1499889" cy="297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16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1" fill="hold" nodeType="clickEffect">
                                  <p:stCondLst>
                                    <p:cond delay="0"/>
                                  </p:stCondLst>
                                  <p:childTnLst>
                                    <p:anim calcmode="lin" valueType="num">
                                      <p:cBhvr additive="base">
                                        <p:cTn id="38" dur="3000"/>
                                        <p:tgtEl>
                                          <p:spTgt spid="1032"/>
                                        </p:tgtEl>
                                        <p:attrNameLst>
                                          <p:attrName>ppt_x</p:attrName>
                                        </p:attrNameLst>
                                      </p:cBhvr>
                                      <p:tavLst>
                                        <p:tav tm="0">
                                          <p:val>
                                            <p:strVal val="ppt_x"/>
                                          </p:val>
                                        </p:tav>
                                        <p:tav tm="100000">
                                          <p:val>
                                            <p:strVal val="ppt_x"/>
                                          </p:val>
                                        </p:tav>
                                      </p:tavLst>
                                    </p:anim>
                                    <p:anim calcmode="lin" valueType="num">
                                      <p:cBhvr additive="base">
                                        <p:cTn id="39" dur="3000"/>
                                        <p:tgtEl>
                                          <p:spTgt spid="1032"/>
                                        </p:tgtEl>
                                        <p:attrNameLst>
                                          <p:attrName>ppt_y</p:attrName>
                                        </p:attrNameLst>
                                      </p:cBhvr>
                                      <p:tavLst>
                                        <p:tav tm="0">
                                          <p:val>
                                            <p:strVal val="ppt_y"/>
                                          </p:val>
                                        </p:tav>
                                        <p:tav tm="100000">
                                          <p:val>
                                            <p:strVal val="0-ppt_h/2"/>
                                          </p:val>
                                        </p:tav>
                                      </p:tavLst>
                                    </p:anim>
                                    <p:set>
                                      <p:cBhvr>
                                        <p:cTn id="40" dur="1" fill="hold">
                                          <p:stCondLst>
                                            <p:cond delay="29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0389"/>
            <a:ext cx="9107973" cy="1260269"/>
          </a:xfrm>
        </p:spPr>
        <p:txBody>
          <a:bodyPr>
            <a:normAutofit/>
          </a:bodyPr>
          <a:lstStyle/>
          <a:p>
            <a:pPr algn="l"/>
            <a:r>
              <a:rPr lang="en-GB" sz="4000" b="1" dirty="0">
                <a:solidFill>
                  <a:prstClr val="white"/>
                </a:solidFill>
              </a:rPr>
              <a:t>Text exploitation: Don </a:t>
            </a:r>
            <a:r>
              <a:rPr lang="en-GB" sz="4000" b="1" dirty="0" err="1">
                <a:solidFill>
                  <a:prstClr val="white"/>
                </a:solidFill>
              </a:rPr>
              <a:t>Quijote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45816" y="3242066"/>
            <a:ext cx="7930777" cy="1456793"/>
          </a:xfrm>
        </p:spPr>
        <p:txBody>
          <a:bodyPr>
            <a:noAutofit/>
          </a:bodyPr>
          <a:lstStyle/>
          <a:p>
            <a:pPr lvl="0" algn="l">
              <a:lnSpc>
                <a:spcPct val="100000"/>
              </a:lnSpc>
              <a:spcBef>
                <a:spcPts val="0"/>
              </a:spcBef>
              <a:defRPr/>
            </a:pPr>
            <a:r>
              <a:rPr lang="en-GB" dirty="0" err="1">
                <a:solidFill>
                  <a:schemeClr val="bg1"/>
                </a:solidFill>
              </a:rPr>
              <a:t>estaba</a:t>
            </a:r>
            <a:r>
              <a:rPr lang="en-GB" dirty="0">
                <a:solidFill>
                  <a:schemeClr val="bg1"/>
                </a:solidFill>
              </a:rPr>
              <a:t> + -</a:t>
            </a:r>
            <a:r>
              <a:rPr lang="en-GB" dirty="0" err="1">
                <a:solidFill>
                  <a:schemeClr val="bg1"/>
                </a:solidFill>
              </a:rPr>
              <a:t>ando</a:t>
            </a:r>
            <a:r>
              <a:rPr lang="en-GB" dirty="0">
                <a:solidFill>
                  <a:schemeClr val="bg1"/>
                </a:solidFill>
              </a:rPr>
              <a:t>/-</a:t>
            </a:r>
            <a:r>
              <a:rPr lang="en-GB" dirty="0" err="1">
                <a:solidFill>
                  <a:schemeClr val="bg1"/>
                </a:solidFill>
              </a:rPr>
              <a:t>iendo</a:t>
            </a:r>
            <a:r>
              <a:rPr lang="en-GB" dirty="0">
                <a:solidFill>
                  <a:schemeClr val="bg1"/>
                </a:solidFill>
              </a:rPr>
              <a:t> </a:t>
            </a:r>
          </a:p>
          <a:p>
            <a:pPr algn="l"/>
            <a:r>
              <a:rPr lang="en-GB" dirty="0" err="1">
                <a:solidFill>
                  <a:schemeClr val="bg1"/>
                </a:solidFill>
              </a:rPr>
              <a:t>cuando</a:t>
            </a:r>
            <a:r>
              <a:rPr lang="en-GB" dirty="0">
                <a:solidFill>
                  <a:schemeClr val="bg1"/>
                </a:solidFill>
              </a:rPr>
              <a:t> + </a:t>
            </a:r>
            <a:r>
              <a:rPr lang="en-GB" dirty="0" err="1">
                <a:solidFill>
                  <a:schemeClr val="bg1"/>
                </a:solidFill>
              </a:rPr>
              <a:t>preterite</a:t>
            </a:r>
            <a:endParaRPr lang="en-GB"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a:t>
            </a:r>
            <a:r>
              <a:rPr lang="en-GB" sz="2200" noProof="0" dirty="0">
                <a:solidFill>
                  <a:prstClr val="white"/>
                </a:solidFill>
                <a:latin typeface="Century Gothic" panose="020B0502020202020204" pitchFamily="34" charset="0"/>
              </a:rPr>
              <a:t>56</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09/05/22 </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descr="NCELP logo">
            <a:extLst>
              <a:ext uri="{FF2B5EF4-FFF2-40B4-BE49-F238E27FC236}">
                <a16:creationId xmlns:a16="http://schemas.microsoft.com/office/drawing/2014/main" id="{F97E92AD-DBFA-C54B-AA7B-426A834A86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40754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40" name="Google Shape;1240;p22"/>
          <p:cNvSpPr/>
          <p:nvPr/>
        </p:nvSpPr>
        <p:spPr>
          <a:xfrm>
            <a:off x="9052560" y="247046"/>
            <a:ext cx="2906332" cy="400919"/>
          </a:xfrm>
          <a:prstGeom prst="roundRect">
            <a:avLst>
              <a:gd name="adj" fmla="val 16667"/>
            </a:avLst>
          </a:prstGeom>
          <a:solidFill>
            <a:schemeClr val="accent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41" name="Google Shape;1241;p22"/>
          <p:cNvSpPr txBox="1"/>
          <p:nvPr/>
        </p:nvSpPr>
        <p:spPr>
          <a:xfrm>
            <a:off x="4650495" y="304617"/>
            <a:ext cx="6105208"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Escribe las palabras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inglés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2 puntos </a:t>
            </a:r>
            <a:r>
              <a:rPr kumimoji="0" lang="en-GB" sz="22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para las palabras </a:t>
            </a:r>
            <a:r>
              <a:rPr kumimoji="0" lang="en-GB" sz="220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1" i="0" u="none" strike="noStrike" kern="0" cap="none" spc="0" normalizeH="0" baseline="0" noProof="0" dirty="0" err="1">
                <a:ln>
                  <a:noFill/>
                </a:ln>
                <a:solidFill>
                  <a:srgbClr val="FF9300"/>
                </a:solidFill>
                <a:effectLst/>
                <a:uLnTx/>
                <a:uFillTx/>
                <a:latin typeface="Century Gothic"/>
                <a:ea typeface="Century Gothic"/>
                <a:cs typeface="Century Gothic"/>
                <a:sym typeface="Century Gothic"/>
              </a:rPr>
              <a:t>naranja</a:t>
            </a:r>
            <a:r>
              <a:rPr kumimoji="0" lang="en-GB" sz="22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GB" sz="2200" b="1" dirty="0">
                <a:solidFill>
                  <a:srgbClr val="1F3864"/>
                </a:solidFill>
                <a:latin typeface="Century Gothic"/>
                <a:ea typeface="Century Gothic"/>
                <a:cs typeface="Century Gothic"/>
                <a:sym typeface="Century Gothic"/>
              </a:rPr>
              <a:t>1 punto </a:t>
            </a:r>
            <a:r>
              <a:rPr lang="en-GB" sz="2200" dirty="0">
                <a:solidFill>
                  <a:srgbClr val="1F3864"/>
                </a:solidFill>
                <a:latin typeface="Century Gothic"/>
                <a:ea typeface="Century Gothic"/>
                <a:cs typeface="Century Gothic"/>
                <a:sym typeface="Century Gothic"/>
              </a:rPr>
              <a:t>para las palabras </a:t>
            </a:r>
            <a:r>
              <a:rPr lang="en-GB" sz="2200" dirty="0" err="1">
                <a:solidFill>
                  <a:srgbClr val="1F3864"/>
                </a:solidFill>
                <a:latin typeface="Century Gothic"/>
                <a:ea typeface="Century Gothic"/>
                <a:cs typeface="Century Gothic"/>
                <a:sym typeface="Century Gothic"/>
              </a:rPr>
              <a:t>en</a:t>
            </a:r>
            <a:r>
              <a:rPr lang="en-GB" sz="2200" dirty="0">
                <a:solidFill>
                  <a:srgbClr val="1F3864"/>
                </a:solidFill>
                <a:latin typeface="Century Gothic"/>
                <a:ea typeface="Century Gothic"/>
                <a:cs typeface="Century Gothic"/>
                <a:sym typeface="Century Gothic"/>
              </a:rPr>
              <a:t> </a:t>
            </a:r>
            <a:r>
              <a:rPr lang="en-GB" sz="2200" b="1" dirty="0" err="1">
                <a:solidFill>
                  <a:schemeClr val="accent6">
                    <a:lumMod val="75000"/>
                  </a:schemeClr>
                </a:solidFill>
                <a:latin typeface="Century Gothic"/>
                <a:ea typeface="Century Gothic"/>
                <a:cs typeface="Century Gothic"/>
                <a:sym typeface="Century Gothic"/>
              </a:rPr>
              <a:t>verde</a:t>
            </a:r>
            <a:r>
              <a:rPr lang="en-GB" sz="2200" dirty="0">
                <a:solidFill>
                  <a:srgbClr val="1F3864"/>
                </a:solidFill>
                <a:latin typeface="Century Gothic"/>
                <a:ea typeface="Century Gothic"/>
                <a:cs typeface="Century Gothic"/>
                <a:sym typeface="Century Gothic"/>
              </a:rPr>
              <a:t>.</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2" name="Google Shape;1242;p22"/>
          <p:cNvSpPr/>
          <p:nvPr/>
        </p:nvSpPr>
        <p:spPr>
          <a:xfrm>
            <a:off x="210465" y="15657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year)</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agao</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3" name="Google Shape;1243;p22"/>
          <p:cNvSpPr/>
          <p:nvPr/>
        </p:nvSpPr>
        <p:spPr>
          <a:xfrm>
            <a:off x="2611639" y="15657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solidFill>
                  <a:srgbClr val="002060"/>
                </a:solidFill>
                <a:latin typeface="Century Gothic"/>
                <a:ea typeface="Century Gothic"/>
                <a:cs typeface="Century Gothic"/>
                <a:sym typeface="Century Gothic"/>
              </a:rPr>
              <a:t>I had</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4" name="Google Shape;1244;p22"/>
          <p:cNvSpPr/>
          <p:nvPr/>
        </p:nvSpPr>
        <p:spPr>
          <a:xfrm>
            <a:off x="5013188" y="155665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solidFill>
                  <a:srgbClr val="002060"/>
                </a:solidFill>
                <a:latin typeface="Century Gothic"/>
                <a:ea typeface="+mn-ea"/>
                <a:sym typeface="Century Gothic"/>
              </a:rPr>
              <a:t>to deliver</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5" name="Google Shape;1245;p22"/>
          <p:cNvSpPr/>
          <p:nvPr/>
        </p:nvSpPr>
        <p:spPr>
          <a:xfrm>
            <a:off x="7443032" y="15929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action</a:t>
            </a:r>
          </a:p>
        </p:txBody>
      </p:sp>
      <p:sp>
        <p:nvSpPr>
          <p:cNvPr id="1246" name="Google Shape;1246;p22"/>
          <p:cNvSpPr/>
          <p:nvPr/>
        </p:nvSpPr>
        <p:spPr>
          <a:xfrm>
            <a:off x="210465" y="27825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university</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7" name="Google Shape;1247;p22"/>
          <p:cNvSpPr/>
          <p:nvPr/>
        </p:nvSpPr>
        <p:spPr>
          <a:xfrm>
            <a:off x="2611639" y="27825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deal with, dealing with</a:t>
            </a:r>
          </a:p>
        </p:txBody>
      </p:sp>
      <p:sp>
        <p:nvSpPr>
          <p:cNvPr id="1248" name="Google Shape;1248;p22"/>
          <p:cNvSpPr/>
          <p:nvPr/>
        </p:nvSpPr>
        <p:spPr>
          <a:xfrm>
            <a:off x="5013188" y="277345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degree, course</a:t>
            </a:r>
          </a:p>
        </p:txBody>
      </p:sp>
      <p:sp>
        <p:nvSpPr>
          <p:cNvPr id="1249" name="Google Shape;1249;p22"/>
          <p:cNvSpPr/>
          <p:nvPr/>
        </p:nvSpPr>
        <p:spPr>
          <a:xfrm>
            <a:off x="7443032" y="28097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idea</a:t>
            </a:r>
          </a:p>
        </p:txBody>
      </p:sp>
      <p:sp>
        <p:nvSpPr>
          <p:cNvPr id="1250" name="Google Shape;1250;p22"/>
          <p:cNvSpPr/>
          <p:nvPr/>
        </p:nvSpPr>
        <p:spPr>
          <a:xfrm>
            <a:off x="210465" y="39993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Century Gothic"/>
              </a:rPr>
              <a:t>a </a:t>
            </a: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business</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1" name="Google Shape;1251;p22"/>
          <p:cNvSpPr/>
          <p:nvPr/>
        </p:nvSpPr>
        <p:spPr>
          <a:xfrm>
            <a:off x="2611639" y="39993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carry out, carrying out</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2" name="Google Shape;1252;p22"/>
          <p:cNvSpPr/>
          <p:nvPr/>
        </p:nvSpPr>
        <p:spPr>
          <a:xfrm>
            <a:off x="5013188" y="399025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company</a:t>
            </a:r>
          </a:p>
        </p:txBody>
      </p:sp>
      <p:sp>
        <p:nvSpPr>
          <p:cNvPr id="1253" name="Google Shape;1253;p22"/>
          <p:cNvSpPr/>
          <p:nvPr/>
        </p:nvSpPr>
        <p:spPr>
          <a:xfrm>
            <a:off x="7443032" y="40265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protest</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4" name="Google Shape;1254;p22"/>
          <p:cNvSpPr/>
          <p:nvPr/>
        </p:nvSpPr>
        <p:spPr>
          <a:xfrm>
            <a:off x="210465" y="52161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solidFill>
                  <a:srgbClr val="002060"/>
                </a:solidFill>
                <a:latin typeface="Century Gothic"/>
                <a:ea typeface="Century Gothic"/>
                <a:cs typeface="Century Gothic"/>
                <a:sym typeface="Century Gothic"/>
              </a:rPr>
              <a:t>to answer, tor reply</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p:txBody>
      </p:sp>
      <p:sp>
        <p:nvSpPr>
          <p:cNvPr id="1255" name="Google Shape;1255;p22"/>
          <p:cNvSpPr/>
          <p:nvPr/>
        </p:nvSpPr>
        <p:spPr>
          <a:xfrm>
            <a:off x="2611639" y="52161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get, to obtain</a:t>
            </a:r>
            <a:endParaRPr kumimoji="0" lang="en-GB" sz="2400" b="0" i="0" u="none" strike="noStrike" kern="0" cap="none" spc="0" normalizeH="0" baseline="0" noProof="0" dirty="0">
              <a:ln>
                <a:noFill/>
              </a:ln>
              <a:solidFill>
                <a:srgbClr val="000000"/>
              </a:solidFill>
              <a:effectLst/>
              <a:uLnTx/>
              <a:uFillTx/>
              <a:ea typeface="+mn-ea"/>
              <a:sym typeface="Arial"/>
            </a:endParaRPr>
          </a:p>
        </p:txBody>
      </p:sp>
      <p:sp>
        <p:nvSpPr>
          <p:cNvPr id="1256" name="Google Shape;1256;p22"/>
          <p:cNvSpPr/>
          <p:nvPr/>
        </p:nvSpPr>
        <p:spPr>
          <a:xfrm>
            <a:off x="5013188" y="520705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lang="en-GB" sz="2400" dirty="0">
                <a:solidFill>
                  <a:srgbClr val="002060"/>
                </a:solidFill>
                <a:latin typeface="Century Gothic"/>
                <a:ea typeface="Century Gothic"/>
                <a:cs typeface="Century Gothic"/>
                <a:sym typeface="Century Gothic"/>
              </a:rPr>
              <a:t>boss (f)</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7" name="Google Shape;1257;p22"/>
          <p:cNvSpPr/>
          <p:nvPr/>
        </p:nvSpPr>
        <p:spPr>
          <a:xfrm>
            <a:off x="7443032" y="52433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understand, understanding</a:t>
            </a:r>
          </a:p>
        </p:txBody>
      </p:sp>
      <p:sp>
        <p:nvSpPr>
          <p:cNvPr id="1258" name="Google Shape;1258;p22"/>
          <p:cNvSpPr/>
          <p:nvPr/>
        </p:nvSpPr>
        <p:spPr>
          <a:xfrm>
            <a:off x="203143" y="155665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err="1">
                <a:solidFill>
                  <a:srgbClr val="002060"/>
                </a:solidFill>
                <a:latin typeface="Century Gothic"/>
                <a:ea typeface="Century Gothic"/>
                <a:cs typeface="Century Gothic"/>
                <a:sym typeface="Century Gothic"/>
              </a:rPr>
              <a:t>hace</a:t>
            </a:r>
            <a:r>
              <a:rPr lang="en-GB" sz="2400" dirty="0">
                <a:solidFill>
                  <a:srgbClr val="002060"/>
                </a:solidFill>
                <a:latin typeface="Century Gothic"/>
                <a:ea typeface="Century Gothic"/>
                <a:cs typeface="Century Gothic"/>
                <a:sym typeface="Century Gothic"/>
              </a:rPr>
              <a:t> (un </a:t>
            </a:r>
            <a:r>
              <a:rPr lang="en-GB" sz="2400" dirty="0" err="1">
                <a:solidFill>
                  <a:srgbClr val="002060"/>
                </a:solidFill>
                <a:latin typeface="Century Gothic"/>
                <a:ea typeface="Century Gothic"/>
                <a:cs typeface="Century Gothic"/>
                <a:sym typeface="Century Gothic"/>
              </a:rPr>
              <a:t>año</a:t>
            </a:r>
            <a:r>
              <a:rPr lang="en-GB" sz="2400" dirty="0">
                <a:solidFill>
                  <a:srgbClr val="002060"/>
                </a:solidFill>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9" name="Google Shape;1259;p22"/>
          <p:cNvSpPr/>
          <p:nvPr/>
        </p:nvSpPr>
        <p:spPr>
          <a:xfrm>
            <a:off x="2597744" y="156642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tuve</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0" name="Google Shape;1260;p22"/>
          <p:cNvSpPr/>
          <p:nvPr/>
        </p:nvSpPr>
        <p:spPr>
          <a:xfrm>
            <a:off x="5013188" y="155665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entregar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1" name="Google Shape;1261;p22"/>
          <p:cNvSpPr/>
          <p:nvPr/>
        </p:nvSpPr>
        <p:spPr>
          <a:xfrm>
            <a:off x="7428632" y="15929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noProof="0" dirty="0">
                <a:solidFill>
                  <a:srgbClr val="4472C4">
                    <a:lumMod val="50000"/>
                  </a:srgbClr>
                </a:solidFill>
                <a:latin typeface="Century Gothic"/>
                <a:ea typeface="+mn-ea"/>
                <a:cs typeface="+mn-cs"/>
              </a:rPr>
              <a:t>la </a:t>
            </a:r>
            <a:r>
              <a:rPr lang="en-GB" sz="2400" kern="1200" noProof="0" dirty="0" err="1">
                <a:solidFill>
                  <a:srgbClr val="4472C4">
                    <a:lumMod val="50000"/>
                  </a:srgbClr>
                </a:solidFill>
                <a:latin typeface="Century Gothic"/>
                <a:ea typeface="+mn-ea"/>
                <a:cs typeface="+mn-cs"/>
              </a:rPr>
              <a:t>acción</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2" name="Google Shape;1262;p22"/>
          <p:cNvSpPr/>
          <p:nvPr/>
        </p:nvSpPr>
        <p:spPr>
          <a:xfrm>
            <a:off x="210465" y="27825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solidFill>
                  <a:srgbClr val="002060"/>
                </a:solidFill>
                <a:latin typeface="Century Gothic"/>
                <a:ea typeface="Century Gothic"/>
                <a:cs typeface="Century Gothic"/>
                <a:sym typeface="Century Gothic"/>
              </a:rPr>
              <a:t>la </a:t>
            </a:r>
            <a:r>
              <a:rPr lang="en-GB" sz="2400" dirty="0" err="1">
                <a:solidFill>
                  <a:srgbClr val="002060"/>
                </a:solidFill>
                <a:latin typeface="Century Gothic"/>
                <a:ea typeface="Century Gothic"/>
                <a:cs typeface="Century Gothic"/>
                <a:sym typeface="Century Gothic"/>
              </a:rPr>
              <a:t>universidad</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3" name="Google Shape;1263;p22"/>
          <p:cNvSpPr/>
          <p:nvPr/>
        </p:nvSpPr>
        <p:spPr>
          <a:xfrm>
            <a:off x="2603916" y="27825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tratar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4" name="Google Shape;1264;p22"/>
          <p:cNvSpPr/>
          <p:nvPr/>
        </p:nvSpPr>
        <p:spPr>
          <a:xfrm>
            <a:off x="5019865" y="2765988"/>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la </a:t>
            </a:r>
            <a:r>
              <a:rPr lang="en-GB" sz="2400" kern="1200" dirty="0" err="1">
                <a:solidFill>
                  <a:srgbClr val="4472C4">
                    <a:lumMod val="50000"/>
                  </a:srgbClr>
                </a:solidFill>
                <a:latin typeface="Century Gothic"/>
                <a:ea typeface="+mn-ea"/>
                <a:cs typeface="+mn-cs"/>
              </a:rPr>
              <a:t>carrera</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5" name="Google Shape;1265;p22"/>
          <p:cNvSpPr/>
          <p:nvPr/>
        </p:nvSpPr>
        <p:spPr>
          <a:xfrm>
            <a:off x="7447701" y="2804208"/>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la idea</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6" name="Google Shape;1266;p22"/>
          <p:cNvSpPr/>
          <p:nvPr/>
        </p:nvSpPr>
        <p:spPr>
          <a:xfrm>
            <a:off x="215843" y="399959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un </a:t>
            </a:r>
            <a:r>
              <a:rPr lang="en-GB" sz="2400" kern="1200" dirty="0" err="1">
                <a:solidFill>
                  <a:srgbClr val="4472C4">
                    <a:lumMod val="50000"/>
                  </a:srgbClr>
                </a:solidFill>
                <a:latin typeface="Century Gothic"/>
                <a:ea typeface="+mn-ea"/>
                <a:cs typeface="+mn-cs"/>
              </a:rPr>
              <a:t>negocio</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7" name="Google Shape;1267;p22"/>
          <p:cNvSpPr/>
          <p:nvPr/>
        </p:nvSpPr>
        <p:spPr>
          <a:xfrm>
            <a:off x="2611639" y="3996624"/>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realizar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8" name="Google Shape;1268;p22"/>
          <p:cNvSpPr/>
          <p:nvPr/>
        </p:nvSpPr>
        <p:spPr>
          <a:xfrm>
            <a:off x="5012813" y="399025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a:ln>
                  <a:noFill/>
                </a:ln>
                <a:solidFill>
                  <a:srgbClr val="4472C4">
                    <a:lumMod val="50000"/>
                  </a:srgbClr>
                </a:solidFill>
                <a:effectLst/>
                <a:uLnTx/>
                <a:uFillTx/>
                <a:latin typeface="Century Gothic"/>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empresa</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9" name="Google Shape;1269;p22"/>
          <p:cNvSpPr/>
          <p:nvPr/>
        </p:nvSpPr>
        <p:spPr>
          <a:xfrm>
            <a:off x="7464634" y="4028317"/>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rgbClr val="4472C4">
                    <a:lumMod val="50000"/>
                  </a:srgbClr>
                </a:solidFill>
                <a:latin typeface="Century Gothic"/>
                <a:ea typeface="+mn-ea"/>
                <a:cs typeface="+mn-cs"/>
              </a:rPr>
              <a:t>la </a:t>
            </a:r>
            <a:r>
              <a:rPr lang="en-GB" sz="2000" kern="1200" dirty="0" err="1">
                <a:solidFill>
                  <a:srgbClr val="4472C4">
                    <a:lumMod val="50000"/>
                  </a:srgbClr>
                </a:solidFill>
                <a:latin typeface="Century Gothic"/>
                <a:ea typeface="+mn-ea"/>
                <a:cs typeface="+mn-cs"/>
              </a:rPr>
              <a:t>manifestación</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70" name="Google Shape;1270;p22"/>
          <p:cNvSpPr/>
          <p:nvPr/>
        </p:nvSpPr>
        <p:spPr>
          <a:xfrm>
            <a:off x="210465" y="52161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contestar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71" name="Google Shape;1271;p22"/>
          <p:cNvSpPr/>
          <p:nvPr/>
        </p:nvSpPr>
        <p:spPr>
          <a:xfrm>
            <a:off x="2597744" y="52161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conseguir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72" name="Google Shape;1272;p22"/>
          <p:cNvSpPr/>
          <p:nvPr/>
        </p:nvSpPr>
        <p:spPr>
          <a:xfrm>
            <a:off x="5037188" y="5209160"/>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la</a:t>
            </a:r>
            <a:r>
              <a:rPr kumimoji="0" lang="es-GB" sz="2400" b="0" i="0"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jefa</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73" name="Google Shape;1273;p22"/>
          <p:cNvSpPr/>
          <p:nvPr/>
        </p:nvSpPr>
        <p:spPr>
          <a:xfrm>
            <a:off x="7411273" y="52433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comprender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0" name="Picture 4" descr="background rectangle">
            <a:extLst>
              <a:ext uri="{FF2B5EF4-FFF2-40B4-BE49-F238E27FC236}">
                <a16:creationId xmlns:a16="http://schemas.microsoft.com/office/drawing/2014/main" id="{12AF9448-CEA8-7E4C-84EE-5F4386AF93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650495" cy="867128"/>
          </a:xfrm>
          <a:prstGeom prst="rect">
            <a:avLst/>
          </a:prstGeom>
        </p:spPr>
      </p:pic>
      <p:sp>
        <p:nvSpPr>
          <p:cNvPr id="1239" name="Google Shape;1239;p22"/>
          <p:cNvSpPr txBox="1">
            <a:spLocks noGrp="1"/>
          </p:cNvSpPr>
          <p:nvPr>
            <p:ph type="title"/>
          </p:nvPr>
        </p:nvSpPr>
        <p:spPr>
          <a:xfrm>
            <a:off x="0" y="313258"/>
            <a:ext cx="4194810"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Font typeface="Century Gothic"/>
              <a:buNone/>
            </a:pPr>
            <a:r>
              <a:rPr lang="en-GB" sz="2800" b="1" dirty="0">
                <a:solidFill>
                  <a:schemeClr val="lt1"/>
                </a:solidFill>
              </a:rPr>
              <a:t>¿</a:t>
            </a:r>
            <a:r>
              <a:rPr lang="en-GB" sz="2800" b="1" dirty="0" err="1">
                <a:solidFill>
                  <a:schemeClr val="lt1"/>
                </a:solidFill>
              </a:rPr>
              <a:t>Cómo</a:t>
            </a:r>
            <a:r>
              <a:rPr lang="en-GB" sz="2800" b="1" dirty="0">
                <a:solidFill>
                  <a:schemeClr val="lt1"/>
                </a:solidFill>
              </a:rPr>
              <a:t> es </a:t>
            </a:r>
            <a:r>
              <a:rPr lang="en-GB" sz="2800" b="1" dirty="0" err="1">
                <a:solidFill>
                  <a:schemeClr val="lt1"/>
                </a:solidFill>
              </a:rPr>
              <a:t>en</a:t>
            </a:r>
            <a:r>
              <a:rPr lang="en-GB" sz="2800" b="1" dirty="0">
                <a:solidFill>
                  <a:schemeClr val="lt1"/>
                </a:solidFill>
              </a:rPr>
              <a:t> </a:t>
            </a:r>
            <a:r>
              <a:rPr lang="en-GB" sz="2800" b="1" dirty="0" err="1">
                <a:solidFill>
                  <a:schemeClr val="lt1"/>
                </a:solidFill>
              </a:rPr>
              <a:t>español</a:t>
            </a:r>
            <a:r>
              <a:rPr lang="en-GB" sz="2800" b="1" dirty="0">
                <a:solidFill>
                  <a:schemeClr val="lt1"/>
                </a:solidFill>
              </a:rPr>
              <a:t>?</a:t>
            </a:r>
            <a:endParaRPr sz="3600" dirty="0"/>
          </a:p>
        </p:txBody>
      </p:sp>
      <p:sp>
        <p:nvSpPr>
          <p:cNvPr id="41" name="Google Shape;1242;p22">
            <a:extLst>
              <a:ext uri="{FF2B5EF4-FFF2-40B4-BE49-F238E27FC236}">
                <a16:creationId xmlns:a16="http://schemas.microsoft.com/office/drawing/2014/main" id="{402C15AB-4F32-F248-A05C-D48A93A22921}"/>
              </a:ext>
            </a:extLst>
          </p:cNvPr>
          <p:cNvSpPr/>
          <p:nvPr/>
        </p:nvSpPr>
        <p:spPr>
          <a:xfrm>
            <a:off x="9815161" y="15929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project</a:t>
            </a:r>
          </a:p>
        </p:txBody>
      </p:sp>
      <p:sp>
        <p:nvSpPr>
          <p:cNvPr id="42" name="Google Shape;1246;p22">
            <a:extLst>
              <a:ext uri="{FF2B5EF4-FFF2-40B4-BE49-F238E27FC236}">
                <a16:creationId xmlns:a16="http://schemas.microsoft.com/office/drawing/2014/main" id="{282BF25A-69CC-A942-9E47-28FBCC70D2B9}"/>
              </a:ext>
            </a:extLst>
          </p:cNvPr>
          <p:cNvSpPr/>
          <p:nvPr/>
        </p:nvSpPr>
        <p:spPr>
          <a:xfrm>
            <a:off x="9815161" y="28097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meeting</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1250;p22">
            <a:extLst>
              <a:ext uri="{FF2B5EF4-FFF2-40B4-BE49-F238E27FC236}">
                <a16:creationId xmlns:a16="http://schemas.microsoft.com/office/drawing/2014/main" id="{9832E4F7-B781-3F4E-89D3-F0E24CA5DCFB}"/>
              </a:ext>
            </a:extLst>
          </p:cNvPr>
          <p:cNvSpPr/>
          <p:nvPr/>
        </p:nvSpPr>
        <p:spPr>
          <a:xfrm>
            <a:off x="9815161" y="40265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time, occasion</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 name="Google Shape;1254;p22">
            <a:extLst>
              <a:ext uri="{FF2B5EF4-FFF2-40B4-BE49-F238E27FC236}">
                <a16:creationId xmlns:a16="http://schemas.microsoft.com/office/drawing/2014/main" id="{B06DFBDC-4363-DD44-BED2-9C2A69433063}"/>
              </a:ext>
            </a:extLst>
          </p:cNvPr>
          <p:cNvSpPr/>
          <p:nvPr/>
        </p:nvSpPr>
        <p:spPr>
          <a:xfrm>
            <a:off x="9815161" y="52433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around, because of,</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by</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5" name="Google Shape;1258;p22">
            <a:extLst>
              <a:ext uri="{FF2B5EF4-FFF2-40B4-BE49-F238E27FC236}">
                <a16:creationId xmlns:a16="http://schemas.microsoft.com/office/drawing/2014/main" id="{239F599B-9E70-0840-A376-9A62F3C75DCF}"/>
              </a:ext>
            </a:extLst>
          </p:cNvPr>
          <p:cNvSpPr/>
          <p:nvPr/>
        </p:nvSpPr>
        <p:spPr>
          <a:xfrm>
            <a:off x="9815161" y="15929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proyecto</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Google Shape;1262;p22">
            <a:extLst>
              <a:ext uri="{FF2B5EF4-FFF2-40B4-BE49-F238E27FC236}">
                <a16:creationId xmlns:a16="http://schemas.microsoft.com/office/drawing/2014/main" id="{4653BE94-F865-3B4E-BBD8-686AD7F1E4C6}"/>
              </a:ext>
            </a:extLst>
          </p:cNvPr>
          <p:cNvSpPr/>
          <p:nvPr/>
        </p:nvSpPr>
        <p:spPr>
          <a:xfrm>
            <a:off x="9815161" y="28097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a:ln>
                  <a:noFill/>
                </a:ln>
                <a:solidFill>
                  <a:srgbClr val="4472C4">
                    <a:lumMod val="50000"/>
                  </a:srgbClr>
                </a:solidFill>
                <a:effectLst/>
                <a:uLnTx/>
                <a:uFillTx/>
                <a:latin typeface="Century Gothic"/>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reunión</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7" name="Google Shape;1266;p22">
            <a:extLst>
              <a:ext uri="{FF2B5EF4-FFF2-40B4-BE49-F238E27FC236}">
                <a16:creationId xmlns:a16="http://schemas.microsoft.com/office/drawing/2014/main" id="{93027A77-0321-414A-8FF2-951C9055A4A9}"/>
              </a:ext>
            </a:extLst>
          </p:cNvPr>
          <p:cNvSpPr/>
          <p:nvPr/>
        </p:nvSpPr>
        <p:spPr>
          <a:xfrm>
            <a:off x="9815161" y="40265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la </a:t>
            </a:r>
            <a:r>
              <a:rPr lang="en-GB" sz="2400" kern="1200" dirty="0" err="1">
                <a:solidFill>
                  <a:srgbClr val="4472C4">
                    <a:lumMod val="50000"/>
                  </a:srgbClr>
                </a:solidFill>
                <a:latin typeface="Century Gothic"/>
                <a:ea typeface="+mn-ea"/>
                <a:cs typeface="+mn-cs"/>
              </a:rPr>
              <a:t>vez</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Google Shape;1270;p22">
            <a:extLst>
              <a:ext uri="{FF2B5EF4-FFF2-40B4-BE49-F238E27FC236}">
                <a16:creationId xmlns:a16="http://schemas.microsoft.com/office/drawing/2014/main" id="{A53C833A-28AF-1243-A8EA-082CF92FDD1B}"/>
              </a:ext>
            </a:extLst>
          </p:cNvPr>
          <p:cNvSpPr/>
          <p:nvPr/>
        </p:nvSpPr>
        <p:spPr>
          <a:xfrm>
            <a:off x="9815161" y="52433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po</a:t>
            </a:r>
            <a:r>
              <a:rPr kumimoji="0" lang="es-GB" sz="2400" b="0" i="0" u="none" strike="noStrike" kern="1200" cap="none" spc="0" normalizeH="0" baseline="0" noProof="0">
                <a:ln>
                  <a:noFill/>
                </a:ln>
                <a:solidFill>
                  <a:srgbClr val="4472C4">
                    <a:lumMod val="50000"/>
                  </a:srgbClr>
                </a:solidFill>
                <a:effectLst/>
                <a:uLnTx/>
                <a:uFillTx/>
                <a:latin typeface="Century Gothic"/>
                <a:ea typeface="+mn-ea"/>
                <a:cs typeface="+mn-cs"/>
              </a:rPr>
              <a:t>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111403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6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5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6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7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2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26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6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26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7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 grpId="0" animBg="1"/>
      <p:bldP spid="1259" grpId="0" animBg="1"/>
      <p:bldP spid="1260" grpId="0" animBg="1"/>
      <p:bldP spid="1261" grpId="0" animBg="1"/>
      <p:bldP spid="1262" grpId="0" animBg="1"/>
      <p:bldP spid="1263" grpId="0" animBg="1"/>
      <p:bldP spid="1264" grpId="0" animBg="1"/>
      <p:bldP spid="1265" grpId="0" animBg="1"/>
      <p:bldP spid="1266" grpId="0" animBg="1"/>
      <p:bldP spid="1267" grpId="0" animBg="1"/>
      <p:bldP spid="1268" grpId="0" animBg="1"/>
      <p:bldP spid="1269" grpId="0" animBg="1"/>
      <p:bldP spid="1270" grpId="0" animBg="1"/>
      <p:bldP spid="1271" grpId="0" animBg="1"/>
      <p:bldP spid="1272" grpId="0" animBg="1"/>
      <p:bldP spid="1273" grpId="0" animBg="1"/>
      <p:bldP spid="45" grpId="0" animBg="1"/>
      <p:bldP spid="46" grpId="0" animBg="1"/>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58" name="Google Shape;1258;p22"/>
          <p:cNvSpPr/>
          <p:nvPr/>
        </p:nvSpPr>
        <p:spPr>
          <a:xfrm>
            <a:off x="5048496" y="1589438"/>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err="1">
                <a:solidFill>
                  <a:srgbClr val="002060"/>
                </a:solidFill>
                <a:latin typeface="Century Gothic"/>
                <a:ea typeface="Century Gothic"/>
                <a:cs typeface="Century Gothic"/>
                <a:sym typeface="Century Gothic"/>
              </a:rPr>
              <a:t>hace</a:t>
            </a:r>
            <a:r>
              <a:rPr lang="en-GB" sz="2400" dirty="0">
                <a:solidFill>
                  <a:srgbClr val="002060"/>
                </a:solidFill>
                <a:latin typeface="Century Gothic"/>
                <a:ea typeface="Century Gothic"/>
                <a:cs typeface="Century Gothic"/>
                <a:sym typeface="Century Gothic"/>
              </a:rPr>
              <a:t> (un </a:t>
            </a:r>
            <a:r>
              <a:rPr lang="en-GB" sz="2400" dirty="0" err="1">
                <a:solidFill>
                  <a:srgbClr val="002060"/>
                </a:solidFill>
                <a:latin typeface="Century Gothic"/>
                <a:ea typeface="Century Gothic"/>
                <a:cs typeface="Century Gothic"/>
                <a:sym typeface="Century Gothic"/>
              </a:rPr>
              <a:t>año</a:t>
            </a:r>
            <a:r>
              <a:rPr lang="en-GB" sz="2400" dirty="0">
                <a:solidFill>
                  <a:srgbClr val="002060"/>
                </a:solidFill>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9" name="Google Shape;1259;p22"/>
          <p:cNvSpPr/>
          <p:nvPr/>
        </p:nvSpPr>
        <p:spPr>
          <a:xfrm>
            <a:off x="2619917" y="157024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mn-ea"/>
                <a:cs typeface="+mn-cs"/>
              </a:rPr>
              <a:t>el/la</a:t>
            </a:r>
            <a:r>
              <a:rPr kumimoji="0" lang="en-GB" sz="2200" b="0" i="0" u="none" strike="noStrike" kern="1200" cap="none" spc="0" normalizeH="0" noProof="0" dirty="0">
                <a:ln>
                  <a:noFill/>
                </a:ln>
                <a:solidFill>
                  <a:srgbClr val="4472C4">
                    <a:lumMod val="50000"/>
                  </a:srgbClr>
                </a:solidFill>
                <a:effectLst/>
                <a:uLnTx/>
                <a:uFillTx/>
                <a:latin typeface="Century Gothic"/>
                <a:ea typeface="+mn-ea"/>
                <a:cs typeface="+mn-cs"/>
              </a:rPr>
              <a:t> </a:t>
            </a:r>
            <a:r>
              <a:rPr kumimoji="0" lang="en-GB" sz="2200" b="0" i="0" u="none" strike="noStrike" kern="1200" cap="none" spc="0" normalizeH="0" noProof="0" dirty="0" err="1">
                <a:ln>
                  <a:noFill/>
                </a:ln>
                <a:solidFill>
                  <a:srgbClr val="4472C4">
                    <a:lumMod val="50000"/>
                  </a:srgbClr>
                </a:solidFill>
                <a:effectLst/>
                <a:uLnTx/>
                <a:uFillTx/>
                <a:latin typeface="Century Gothic"/>
                <a:ea typeface="+mn-ea"/>
                <a:cs typeface="+mn-cs"/>
              </a:rPr>
              <a:t>protagonista</a:t>
            </a:r>
            <a:endPar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0" name="Google Shape;1260;p22"/>
          <p:cNvSpPr/>
          <p:nvPr/>
        </p:nvSpPr>
        <p:spPr>
          <a:xfrm>
            <a:off x="9777039" y="1563955"/>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entregar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1" name="Google Shape;1261;p22"/>
          <p:cNvSpPr/>
          <p:nvPr/>
        </p:nvSpPr>
        <p:spPr>
          <a:xfrm>
            <a:off x="7435840" y="15929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noProof="0" dirty="0" err="1">
                <a:solidFill>
                  <a:srgbClr val="4472C4">
                    <a:lumMod val="50000"/>
                  </a:srgbClr>
                </a:solidFill>
                <a:latin typeface="Century Gothic"/>
                <a:ea typeface="+mn-ea"/>
                <a:cs typeface="+mn-cs"/>
              </a:rPr>
              <a:t>respetar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3" name="Google Shape;1263;p22"/>
          <p:cNvSpPr/>
          <p:nvPr/>
        </p:nvSpPr>
        <p:spPr>
          <a:xfrm>
            <a:off x="2613389" y="278638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solidFill>
                  <a:srgbClr val="4472C4">
                    <a:lumMod val="50000"/>
                  </a:srgbClr>
                </a:solidFill>
                <a:latin typeface="Century Gothic"/>
                <a:ea typeface="+mn-ea"/>
                <a:cs typeface="+mn-cs"/>
              </a:rPr>
              <a:t>público</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5" name="Google Shape;1265;p22"/>
          <p:cNvSpPr/>
          <p:nvPr/>
        </p:nvSpPr>
        <p:spPr>
          <a:xfrm>
            <a:off x="7442209" y="2804208"/>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la ley</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7" name="Google Shape;1267;p22"/>
          <p:cNvSpPr/>
          <p:nvPr/>
        </p:nvSpPr>
        <p:spPr>
          <a:xfrm>
            <a:off x="2621112" y="4000444"/>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el </a:t>
            </a:r>
            <a:r>
              <a:rPr lang="en-GB" sz="2400" kern="1200" dirty="0" err="1">
                <a:solidFill>
                  <a:srgbClr val="4472C4">
                    <a:lumMod val="50000"/>
                  </a:srgbClr>
                </a:solidFill>
                <a:latin typeface="Century Gothic"/>
                <a:ea typeface="+mn-ea"/>
                <a:cs typeface="+mn-cs"/>
              </a:rPr>
              <a:t>plano</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9" name="Google Shape;1269;p22"/>
          <p:cNvSpPr/>
          <p:nvPr/>
        </p:nvSpPr>
        <p:spPr>
          <a:xfrm>
            <a:off x="7459142" y="4028317"/>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err="1">
                <a:solidFill>
                  <a:srgbClr val="4472C4">
                    <a:lumMod val="50000"/>
                  </a:srgbClr>
                </a:solidFill>
                <a:latin typeface="Century Gothic"/>
                <a:ea typeface="+mn-ea"/>
                <a:cs typeface="+mn-cs"/>
              </a:rPr>
              <a:t>millón</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70" name="Google Shape;1270;p22"/>
          <p:cNvSpPr/>
          <p:nvPr/>
        </p:nvSpPr>
        <p:spPr>
          <a:xfrm>
            <a:off x="5048496" y="5234424"/>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contestar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71" name="Google Shape;1271;p22"/>
          <p:cNvSpPr/>
          <p:nvPr/>
        </p:nvSpPr>
        <p:spPr>
          <a:xfrm>
            <a:off x="2619917" y="521998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(al) final</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72" name="Google Shape;1272;p22"/>
          <p:cNvSpPr/>
          <p:nvPr/>
        </p:nvSpPr>
        <p:spPr>
          <a:xfrm>
            <a:off x="9769139" y="52161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la</a:t>
            </a:r>
            <a:r>
              <a:rPr kumimoji="0" lang="es-GB" sz="2400" b="0" i="0"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jefa</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73" name="Google Shape;1273;p22"/>
          <p:cNvSpPr/>
          <p:nvPr/>
        </p:nvSpPr>
        <p:spPr>
          <a:xfrm>
            <a:off x="7431181" y="52433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kern="1200" dirty="0">
                <a:solidFill>
                  <a:srgbClr val="4472C4">
                    <a:lumMod val="50000"/>
                  </a:srgbClr>
                </a:solidFill>
                <a:latin typeface="Century Gothic"/>
                <a:ea typeface="+mn-ea"/>
                <a:cs typeface="+mn-cs"/>
              </a:rPr>
              <a:t>(al) principio</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5" name="Google Shape;1258;p22">
            <a:extLst>
              <a:ext uri="{FF2B5EF4-FFF2-40B4-BE49-F238E27FC236}">
                <a16:creationId xmlns:a16="http://schemas.microsoft.com/office/drawing/2014/main" id="{239F599B-9E70-0840-A376-9A62F3C75DCF}"/>
              </a:ext>
            </a:extLst>
          </p:cNvPr>
          <p:cNvSpPr/>
          <p:nvPr/>
        </p:nvSpPr>
        <p:spPr>
          <a:xfrm>
            <a:off x="9758955" y="2815150"/>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proyecto</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Google Shape;1262;p22">
            <a:extLst>
              <a:ext uri="{FF2B5EF4-FFF2-40B4-BE49-F238E27FC236}">
                <a16:creationId xmlns:a16="http://schemas.microsoft.com/office/drawing/2014/main" id="{4653BE94-F865-3B4E-BBD8-686AD7F1E4C6}"/>
              </a:ext>
            </a:extLst>
          </p:cNvPr>
          <p:cNvSpPr/>
          <p:nvPr/>
        </p:nvSpPr>
        <p:spPr>
          <a:xfrm>
            <a:off x="9758955" y="4031950"/>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a:ln>
                  <a:noFill/>
                </a:ln>
                <a:solidFill>
                  <a:srgbClr val="4472C4">
                    <a:lumMod val="50000"/>
                  </a:srgbClr>
                </a:solidFill>
                <a:effectLst/>
                <a:uLnTx/>
                <a:uFillTx/>
                <a:latin typeface="Century Gothic"/>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reunión</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7" name="Google Shape;1266;p22">
            <a:extLst>
              <a:ext uri="{FF2B5EF4-FFF2-40B4-BE49-F238E27FC236}">
                <a16:creationId xmlns:a16="http://schemas.microsoft.com/office/drawing/2014/main" id="{93027A77-0321-414A-8FF2-951C9055A4A9}"/>
              </a:ext>
            </a:extLst>
          </p:cNvPr>
          <p:cNvSpPr/>
          <p:nvPr/>
        </p:nvSpPr>
        <p:spPr>
          <a:xfrm>
            <a:off x="5043194" y="27825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la </a:t>
            </a:r>
            <a:r>
              <a:rPr lang="en-GB" sz="2400" kern="1200" dirty="0" err="1">
                <a:solidFill>
                  <a:srgbClr val="4472C4">
                    <a:lumMod val="50000"/>
                  </a:srgbClr>
                </a:solidFill>
                <a:latin typeface="Century Gothic"/>
                <a:ea typeface="+mn-ea"/>
                <a:cs typeface="+mn-cs"/>
              </a:rPr>
              <a:t>vez</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Google Shape;1270;p22">
            <a:extLst>
              <a:ext uri="{FF2B5EF4-FFF2-40B4-BE49-F238E27FC236}">
                <a16:creationId xmlns:a16="http://schemas.microsoft.com/office/drawing/2014/main" id="{A53C833A-28AF-1243-A8EA-082CF92FDD1B}"/>
              </a:ext>
            </a:extLst>
          </p:cNvPr>
          <p:cNvSpPr/>
          <p:nvPr/>
        </p:nvSpPr>
        <p:spPr>
          <a:xfrm>
            <a:off x="5043194" y="39993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po</a:t>
            </a:r>
            <a:r>
              <a:rPr kumimoji="0" lang="es-GB" sz="2400" b="0" i="0" u="none" strike="noStrike" kern="1200" cap="none" spc="0" normalizeH="0" baseline="0" noProof="0">
                <a:ln>
                  <a:noFill/>
                </a:ln>
                <a:solidFill>
                  <a:srgbClr val="4472C4">
                    <a:lumMod val="50000"/>
                  </a:srgbClr>
                </a:solidFill>
                <a:effectLst/>
                <a:uLnTx/>
                <a:uFillTx/>
                <a:latin typeface="Century Gothic"/>
                <a:ea typeface="+mn-ea"/>
                <a:cs typeface="+mn-cs"/>
              </a:rPr>
              <a:t>r</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40" name="Google Shape;1240;p22"/>
          <p:cNvSpPr/>
          <p:nvPr/>
        </p:nvSpPr>
        <p:spPr>
          <a:xfrm>
            <a:off x="9052560" y="247046"/>
            <a:ext cx="2906332" cy="400919"/>
          </a:xfrm>
          <a:prstGeom prst="roundRect">
            <a:avLst>
              <a:gd name="adj" fmla="val 16667"/>
            </a:avLst>
          </a:prstGeom>
          <a:solidFill>
            <a:schemeClr val="accent2"/>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41" name="Google Shape;1241;p22"/>
          <p:cNvSpPr txBox="1"/>
          <p:nvPr/>
        </p:nvSpPr>
        <p:spPr>
          <a:xfrm>
            <a:off x="4566189" y="341215"/>
            <a:ext cx="6105208"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Escribe las palabras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español</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2 puntos </a:t>
            </a:r>
            <a:r>
              <a:rPr kumimoji="0" lang="en-GB" sz="22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para las palabras </a:t>
            </a:r>
            <a:r>
              <a:rPr kumimoji="0" lang="en-GB" sz="220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1" i="0" u="none" strike="noStrike" kern="0" cap="none" spc="0" normalizeH="0" baseline="0" noProof="0" dirty="0" err="1">
                <a:ln>
                  <a:noFill/>
                </a:ln>
                <a:solidFill>
                  <a:srgbClr val="FF9300"/>
                </a:solidFill>
                <a:effectLst/>
                <a:uLnTx/>
                <a:uFillTx/>
                <a:latin typeface="Century Gothic"/>
                <a:ea typeface="Century Gothic"/>
                <a:cs typeface="Century Gothic"/>
                <a:sym typeface="Century Gothic"/>
              </a:rPr>
              <a:t>naranja</a:t>
            </a:r>
            <a:r>
              <a:rPr kumimoji="0" lang="en-GB" sz="22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GB" sz="2200" b="1" dirty="0">
                <a:solidFill>
                  <a:srgbClr val="1F3864"/>
                </a:solidFill>
                <a:latin typeface="Century Gothic"/>
                <a:ea typeface="Century Gothic"/>
                <a:cs typeface="Century Gothic"/>
                <a:sym typeface="Century Gothic"/>
              </a:rPr>
              <a:t>1 punto </a:t>
            </a:r>
            <a:r>
              <a:rPr lang="en-GB" sz="2200" dirty="0">
                <a:solidFill>
                  <a:srgbClr val="1F3864"/>
                </a:solidFill>
                <a:latin typeface="Century Gothic"/>
                <a:ea typeface="Century Gothic"/>
                <a:cs typeface="Century Gothic"/>
                <a:sym typeface="Century Gothic"/>
              </a:rPr>
              <a:t>para las palabras </a:t>
            </a:r>
            <a:r>
              <a:rPr lang="en-GB" sz="2200" dirty="0" err="1">
                <a:solidFill>
                  <a:srgbClr val="1F3864"/>
                </a:solidFill>
                <a:latin typeface="Century Gothic"/>
                <a:ea typeface="Century Gothic"/>
                <a:cs typeface="Century Gothic"/>
                <a:sym typeface="Century Gothic"/>
              </a:rPr>
              <a:t>en</a:t>
            </a:r>
            <a:r>
              <a:rPr lang="en-GB" sz="2200" dirty="0">
                <a:solidFill>
                  <a:srgbClr val="1F3864"/>
                </a:solidFill>
                <a:latin typeface="Century Gothic"/>
                <a:ea typeface="Century Gothic"/>
                <a:cs typeface="Century Gothic"/>
                <a:sym typeface="Century Gothic"/>
              </a:rPr>
              <a:t> </a:t>
            </a:r>
            <a:r>
              <a:rPr lang="en-GB" sz="2200" b="1" dirty="0" err="1">
                <a:solidFill>
                  <a:schemeClr val="accent6">
                    <a:lumMod val="75000"/>
                  </a:schemeClr>
                </a:solidFill>
                <a:latin typeface="Century Gothic"/>
                <a:ea typeface="Century Gothic"/>
                <a:cs typeface="Century Gothic"/>
                <a:sym typeface="Century Gothic"/>
              </a:rPr>
              <a:t>verde</a:t>
            </a:r>
            <a:r>
              <a:rPr lang="en-GB" sz="2200" dirty="0">
                <a:solidFill>
                  <a:srgbClr val="1F3864"/>
                </a:solidFill>
                <a:latin typeface="Century Gothic"/>
                <a:ea typeface="Century Gothic"/>
                <a:cs typeface="Century Gothic"/>
                <a:sym typeface="Century Gothic"/>
              </a:rPr>
              <a:t>.</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2" name="Google Shape;1242;p22"/>
          <p:cNvSpPr/>
          <p:nvPr/>
        </p:nvSpPr>
        <p:spPr>
          <a:xfrm>
            <a:off x="5059550" y="15929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year)</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agao</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3" name="Google Shape;1243;p22"/>
          <p:cNvSpPr/>
          <p:nvPr/>
        </p:nvSpPr>
        <p:spPr>
          <a:xfrm>
            <a:off x="2611639" y="15657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noProof="0" dirty="0">
                <a:solidFill>
                  <a:srgbClr val="002060"/>
                </a:solidFill>
                <a:latin typeface="Century Gothic"/>
                <a:ea typeface="Century Gothic"/>
                <a:cs typeface="Century Gothic"/>
                <a:sym typeface="Century Gothic"/>
              </a:rPr>
              <a:t>main character</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44" name="Google Shape;1244;p22"/>
          <p:cNvSpPr/>
          <p:nvPr/>
        </p:nvSpPr>
        <p:spPr>
          <a:xfrm>
            <a:off x="9780193" y="155487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solidFill>
                  <a:srgbClr val="002060"/>
                </a:solidFill>
                <a:latin typeface="Century Gothic"/>
                <a:ea typeface="+mn-ea"/>
                <a:sym typeface="Century Gothic"/>
              </a:rPr>
              <a:t>to deliver</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5" name="Google Shape;1245;p22"/>
          <p:cNvSpPr/>
          <p:nvPr/>
        </p:nvSpPr>
        <p:spPr>
          <a:xfrm>
            <a:off x="7443032" y="15929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respect, respecting</a:t>
            </a:r>
          </a:p>
        </p:txBody>
      </p:sp>
      <p:sp>
        <p:nvSpPr>
          <p:cNvPr id="1247" name="Google Shape;1247;p22"/>
          <p:cNvSpPr/>
          <p:nvPr/>
        </p:nvSpPr>
        <p:spPr>
          <a:xfrm>
            <a:off x="2611639" y="27825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public</a:t>
            </a:r>
          </a:p>
        </p:txBody>
      </p:sp>
      <p:sp>
        <p:nvSpPr>
          <p:cNvPr id="1249" name="Google Shape;1249;p22"/>
          <p:cNvSpPr/>
          <p:nvPr/>
        </p:nvSpPr>
        <p:spPr>
          <a:xfrm>
            <a:off x="7443032" y="28097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law</a:t>
            </a:r>
          </a:p>
        </p:txBody>
      </p:sp>
      <p:sp>
        <p:nvSpPr>
          <p:cNvPr id="1251" name="Google Shape;1251;p22"/>
          <p:cNvSpPr/>
          <p:nvPr/>
        </p:nvSpPr>
        <p:spPr>
          <a:xfrm>
            <a:off x="2611639" y="39993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map</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3" name="Google Shape;1253;p22"/>
          <p:cNvSpPr/>
          <p:nvPr/>
        </p:nvSpPr>
        <p:spPr>
          <a:xfrm>
            <a:off x="7443032" y="40265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million</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54" name="Google Shape;1254;p22"/>
          <p:cNvSpPr/>
          <p:nvPr/>
        </p:nvSpPr>
        <p:spPr>
          <a:xfrm>
            <a:off x="5059550" y="5243359"/>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solidFill>
                  <a:srgbClr val="002060"/>
                </a:solidFill>
                <a:latin typeface="Century Gothic"/>
                <a:ea typeface="Century Gothic"/>
                <a:cs typeface="Century Gothic"/>
                <a:sym typeface="Century Gothic"/>
              </a:rPr>
              <a:t>to answer, tor reply</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p>
        </p:txBody>
      </p:sp>
      <p:sp>
        <p:nvSpPr>
          <p:cNvPr id="1255" name="Google Shape;1255;p22"/>
          <p:cNvSpPr/>
          <p:nvPr/>
        </p:nvSpPr>
        <p:spPr>
          <a:xfrm>
            <a:off x="2611639" y="5216163"/>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(in/at the) end</a:t>
            </a:r>
            <a:endParaRPr kumimoji="0" lang="en-GB" sz="2400" b="0" i="0" u="none" strike="noStrike" kern="0" cap="none" spc="0" normalizeH="0" baseline="0" noProof="0" dirty="0">
              <a:ln>
                <a:noFill/>
              </a:ln>
              <a:solidFill>
                <a:srgbClr val="000000"/>
              </a:solidFill>
              <a:effectLst/>
              <a:uLnTx/>
              <a:uFillTx/>
              <a:ea typeface="+mn-ea"/>
              <a:sym typeface="Arial"/>
            </a:endParaRPr>
          </a:p>
        </p:txBody>
      </p:sp>
      <p:sp>
        <p:nvSpPr>
          <p:cNvPr id="1256" name="Google Shape;1256;p22"/>
          <p:cNvSpPr/>
          <p:nvPr/>
        </p:nvSpPr>
        <p:spPr>
          <a:xfrm>
            <a:off x="9780193" y="520527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600"/>
              <a:buFont typeface="Century Gothic"/>
              <a:buNone/>
              <a:tabLst/>
              <a:defRPr/>
            </a:pPr>
            <a:r>
              <a:rPr lang="en-GB" sz="2400" dirty="0">
                <a:solidFill>
                  <a:srgbClr val="002060"/>
                </a:solidFill>
                <a:latin typeface="Century Gothic"/>
                <a:ea typeface="Century Gothic"/>
                <a:cs typeface="Century Gothic"/>
                <a:sym typeface="Century Gothic"/>
              </a:rPr>
              <a:t>boss (f)</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57" name="Google Shape;1257;p22"/>
          <p:cNvSpPr/>
          <p:nvPr/>
        </p:nvSpPr>
        <p:spPr>
          <a:xfrm>
            <a:off x="7443032" y="5243359"/>
            <a:ext cx="2143731" cy="867128"/>
          </a:xfrm>
          <a:prstGeom prst="roundRect">
            <a:avLst>
              <a:gd name="adj" fmla="val 16667"/>
            </a:avLst>
          </a:prstGeom>
          <a:solidFill>
            <a:srgbClr val="FFD579"/>
          </a:solidFill>
          <a:ln w="57150" cap="flat" cmpd="sng">
            <a:solidFill>
              <a:srgbClr val="FF9300"/>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002060"/>
              </a:buClr>
              <a:buSzPts val="2800"/>
              <a:defRPr/>
            </a:pPr>
            <a:r>
              <a:rPr lang="en-GB" sz="2400" dirty="0">
                <a:solidFill>
                  <a:srgbClr val="002060"/>
                </a:solidFill>
                <a:latin typeface="Century Gothic"/>
                <a:ea typeface="Century Gothic"/>
                <a:cs typeface="Century Gothic"/>
                <a:sym typeface="Century Gothic"/>
              </a:rPr>
              <a:t>(in/at the) beginning</a:t>
            </a:r>
            <a:endParaRPr lang="en-GB" sz="2400" dirty="0"/>
          </a:p>
        </p:txBody>
      </p:sp>
      <p:sp>
        <p:nvSpPr>
          <p:cNvPr id="1262" name="Google Shape;1262;p22"/>
          <p:cNvSpPr/>
          <p:nvPr/>
        </p:nvSpPr>
        <p:spPr>
          <a:xfrm>
            <a:off x="226288" y="3978266"/>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GB" sz="2400" dirty="0">
                <a:solidFill>
                  <a:srgbClr val="002060"/>
                </a:solidFill>
                <a:latin typeface="Century Gothic"/>
                <a:ea typeface="Century Gothic"/>
                <a:cs typeface="Century Gothic"/>
                <a:sym typeface="Century Gothic"/>
              </a:rPr>
              <a:t>la </a:t>
            </a:r>
            <a:r>
              <a:rPr lang="en-GB" sz="2400" dirty="0" err="1">
                <a:solidFill>
                  <a:srgbClr val="002060"/>
                </a:solidFill>
                <a:latin typeface="Century Gothic"/>
                <a:ea typeface="Century Gothic"/>
                <a:cs typeface="Century Gothic"/>
                <a:sym typeface="Century Gothic"/>
              </a:rPr>
              <a:t>universidad</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264" name="Google Shape;1264;p22"/>
          <p:cNvSpPr/>
          <p:nvPr/>
        </p:nvSpPr>
        <p:spPr>
          <a:xfrm>
            <a:off x="190879" y="1563955"/>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la </a:t>
            </a:r>
            <a:r>
              <a:rPr lang="en-GB" sz="2400" kern="1200" dirty="0" err="1">
                <a:solidFill>
                  <a:srgbClr val="4472C4">
                    <a:lumMod val="50000"/>
                  </a:srgbClr>
                </a:solidFill>
                <a:latin typeface="Century Gothic"/>
                <a:ea typeface="+mn-ea"/>
                <a:cs typeface="+mn-cs"/>
              </a:rPr>
              <a:t>carrera</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6" name="Google Shape;1266;p22"/>
          <p:cNvSpPr/>
          <p:nvPr/>
        </p:nvSpPr>
        <p:spPr>
          <a:xfrm>
            <a:off x="220451" y="519565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dirty="0">
                <a:solidFill>
                  <a:srgbClr val="4472C4">
                    <a:lumMod val="50000"/>
                  </a:srgbClr>
                </a:solidFill>
                <a:latin typeface="Century Gothic"/>
                <a:ea typeface="+mn-ea"/>
                <a:cs typeface="+mn-cs"/>
              </a:rPr>
              <a:t>un </a:t>
            </a:r>
            <a:r>
              <a:rPr lang="en-GB" sz="2400" kern="1200" dirty="0" err="1">
                <a:solidFill>
                  <a:srgbClr val="4472C4">
                    <a:lumMod val="50000"/>
                  </a:srgbClr>
                </a:solidFill>
                <a:latin typeface="Century Gothic"/>
                <a:ea typeface="+mn-ea"/>
                <a:cs typeface="+mn-cs"/>
              </a:rPr>
              <a:t>negocio</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68" name="Google Shape;1268;p22"/>
          <p:cNvSpPr/>
          <p:nvPr/>
        </p:nvSpPr>
        <p:spPr>
          <a:xfrm>
            <a:off x="207751" y="2750758"/>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a:ln>
                  <a:noFill/>
                </a:ln>
                <a:solidFill>
                  <a:srgbClr val="4472C4">
                    <a:lumMod val="50000"/>
                  </a:srgbClr>
                </a:solidFill>
                <a:effectLst/>
                <a:uLnTx/>
                <a:uFillTx/>
                <a:latin typeface="Century Gothic"/>
                <a:ea typeface="+mn-ea"/>
                <a:cs typeface="+mn-cs"/>
              </a:rPr>
              <a:t>la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empresa</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40" name="Picture 4" descr="background rectangle">
            <a:extLst>
              <a:ext uri="{FF2B5EF4-FFF2-40B4-BE49-F238E27FC236}">
                <a16:creationId xmlns:a16="http://schemas.microsoft.com/office/drawing/2014/main" id="{12AF9448-CEA8-7E4C-84EE-5F4386AF93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650495" cy="867128"/>
          </a:xfrm>
          <a:prstGeom prst="rect">
            <a:avLst/>
          </a:prstGeom>
        </p:spPr>
      </p:pic>
      <p:sp>
        <p:nvSpPr>
          <p:cNvPr id="1239" name="Google Shape;1239;p22"/>
          <p:cNvSpPr txBox="1">
            <a:spLocks noGrp="1"/>
          </p:cNvSpPr>
          <p:nvPr>
            <p:ph type="title"/>
          </p:nvPr>
        </p:nvSpPr>
        <p:spPr>
          <a:xfrm>
            <a:off x="0" y="313258"/>
            <a:ext cx="4194810" cy="7078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Font typeface="Century Gothic"/>
              <a:buNone/>
            </a:pPr>
            <a:r>
              <a:rPr lang="en-GB" sz="2800" b="1" dirty="0">
                <a:solidFill>
                  <a:schemeClr val="lt1"/>
                </a:solidFill>
              </a:rPr>
              <a:t>¿</a:t>
            </a:r>
            <a:r>
              <a:rPr lang="en-GB" sz="2800" b="1" dirty="0" err="1">
                <a:solidFill>
                  <a:schemeClr val="lt1"/>
                </a:solidFill>
              </a:rPr>
              <a:t>Cómo</a:t>
            </a:r>
            <a:r>
              <a:rPr lang="en-GB" sz="2800" b="1" dirty="0">
                <a:solidFill>
                  <a:schemeClr val="lt1"/>
                </a:solidFill>
              </a:rPr>
              <a:t> es </a:t>
            </a:r>
            <a:r>
              <a:rPr lang="en-GB" sz="2800" b="1" dirty="0" err="1">
                <a:solidFill>
                  <a:schemeClr val="lt1"/>
                </a:solidFill>
              </a:rPr>
              <a:t>en</a:t>
            </a:r>
            <a:r>
              <a:rPr lang="en-GB" sz="2800" b="1" dirty="0">
                <a:solidFill>
                  <a:schemeClr val="lt1"/>
                </a:solidFill>
              </a:rPr>
              <a:t> </a:t>
            </a:r>
            <a:r>
              <a:rPr lang="en-GB" sz="2800" b="1" dirty="0" err="1">
                <a:solidFill>
                  <a:schemeClr val="lt1"/>
                </a:solidFill>
              </a:rPr>
              <a:t>español</a:t>
            </a:r>
            <a:r>
              <a:rPr lang="en-GB" sz="2800" b="1" dirty="0">
                <a:solidFill>
                  <a:schemeClr val="lt1"/>
                </a:solidFill>
              </a:rPr>
              <a:t>?</a:t>
            </a:r>
            <a:endParaRPr sz="3600" dirty="0"/>
          </a:p>
        </p:txBody>
      </p:sp>
      <p:sp>
        <p:nvSpPr>
          <p:cNvPr id="41" name="Google Shape;1242;p22">
            <a:extLst>
              <a:ext uri="{FF2B5EF4-FFF2-40B4-BE49-F238E27FC236}">
                <a16:creationId xmlns:a16="http://schemas.microsoft.com/office/drawing/2014/main" id="{402C15AB-4F32-F248-A05C-D48A93A22921}"/>
              </a:ext>
            </a:extLst>
          </p:cNvPr>
          <p:cNvSpPr/>
          <p:nvPr/>
        </p:nvSpPr>
        <p:spPr>
          <a:xfrm>
            <a:off x="9764258" y="2826037"/>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project</a:t>
            </a:r>
          </a:p>
        </p:txBody>
      </p:sp>
      <p:sp>
        <p:nvSpPr>
          <p:cNvPr id="42" name="Google Shape;1246;p22">
            <a:extLst>
              <a:ext uri="{FF2B5EF4-FFF2-40B4-BE49-F238E27FC236}">
                <a16:creationId xmlns:a16="http://schemas.microsoft.com/office/drawing/2014/main" id="{282BF25A-69CC-A942-9E47-28FBCC70D2B9}"/>
              </a:ext>
            </a:extLst>
          </p:cNvPr>
          <p:cNvSpPr/>
          <p:nvPr/>
        </p:nvSpPr>
        <p:spPr>
          <a:xfrm>
            <a:off x="9764258" y="4042837"/>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meeting</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1250;p22">
            <a:extLst>
              <a:ext uri="{FF2B5EF4-FFF2-40B4-BE49-F238E27FC236}">
                <a16:creationId xmlns:a16="http://schemas.microsoft.com/office/drawing/2014/main" id="{9832E4F7-B781-3F4E-89D3-F0E24CA5DCFB}"/>
              </a:ext>
            </a:extLst>
          </p:cNvPr>
          <p:cNvSpPr/>
          <p:nvPr/>
        </p:nvSpPr>
        <p:spPr>
          <a:xfrm>
            <a:off x="5048497" y="27825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time, occasion</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 name="Google Shape;1254;p22">
            <a:extLst>
              <a:ext uri="{FF2B5EF4-FFF2-40B4-BE49-F238E27FC236}">
                <a16:creationId xmlns:a16="http://schemas.microsoft.com/office/drawing/2014/main" id="{B06DFBDC-4363-DD44-BED2-9C2A69433063}"/>
              </a:ext>
            </a:extLst>
          </p:cNvPr>
          <p:cNvSpPr/>
          <p:nvPr/>
        </p:nvSpPr>
        <p:spPr>
          <a:xfrm>
            <a:off x="5048497" y="399936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around, because of,</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by</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1" name="Google Shape;1246;p22">
            <a:extLst>
              <a:ext uri="{FF2B5EF4-FFF2-40B4-BE49-F238E27FC236}">
                <a16:creationId xmlns:a16="http://schemas.microsoft.com/office/drawing/2014/main" id="{F54732E0-53AA-7E45-92DA-171E9151FD68}"/>
              </a:ext>
            </a:extLst>
          </p:cNvPr>
          <p:cNvSpPr/>
          <p:nvPr/>
        </p:nvSpPr>
        <p:spPr>
          <a:xfrm>
            <a:off x="226289" y="397885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university</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Google Shape;1250;p22">
            <a:extLst>
              <a:ext uri="{FF2B5EF4-FFF2-40B4-BE49-F238E27FC236}">
                <a16:creationId xmlns:a16="http://schemas.microsoft.com/office/drawing/2014/main" id="{BF7407BF-C46A-9E4F-B6E2-2916772454D3}"/>
              </a:ext>
            </a:extLst>
          </p:cNvPr>
          <p:cNvSpPr/>
          <p:nvPr/>
        </p:nvSpPr>
        <p:spPr>
          <a:xfrm>
            <a:off x="228611" y="5184358"/>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 </a:t>
            </a:r>
            <a:r>
              <a:rPr kumimoji="0" lang="en-GB" sz="2400" b="1" i="0" u="none" strike="noStrike" kern="0" cap="none" spc="0" normalizeH="0" baseline="0" noProof="0" dirty="0">
                <a:ln>
                  <a:noFill/>
                </a:ln>
                <a:solidFill>
                  <a:srgbClr val="002060"/>
                </a:solidFill>
                <a:effectLst/>
                <a:uLnTx/>
                <a:uFillTx/>
                <a:latin typeface="Century Gothic"/>
                <a:ea typeface="+mn-ea"/>
                <a:cs typeface="Arial"/>
                <a:sym typeface="Century Gothic"/>
              </a:rPr>
              <a:t>a </a:t>
            </a:r>
            <a:r>
              <a:rPr kumimoji="0" lang="en-GB" sz="2400" b="0" i="0" u="none" strike="noStrike" kern="0" cap="none" spc="0" normalizeH="0" baseline="0" noProof="0" dirty="0">
                <a:ln>
                  <a:noFill/>
                </a:ln>
                <a:solidFill>
                  <a:srgbClr val="002060"/>
                </a:solidFill>
                <a:effectLst/>
                <a:uLnTx/>
                <a:uFillTx/>
                <a:latin typeface="Century Gothic"/>
                <a:ea typeface="+mn-ea"/>
                <a:cs typeface="Arial"/>
                <a:sym typeface="Century Gothic"/>
              </a:rPr>
              <a:t>business</a:t>
            </a:r>
            <a:endParaRPr kumimoji="0" lang="en-GB"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1248;p22">
            <a:extLst>
              <a:ext uri="{FF2B5EF4-FFF2-40B4-BE49-F238E27FC236}">
                <a16:creationId xmlns:a16="http://schemas.microsoft.com/office/drawing/2014/main" id="{E6B34EE6-7106-744A-BC9F-7E3E5D88B8E0}"/>
              </a:ext>
            </a:extLst>
          </p:cNvPr>
          <p:cNvSpPr/>
          <p:nvPr/>
        </p:nvSpPr>
        <p:spPr>
          <a:xfrm>
            <a:off x="195502" y="154525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degree, course</a:t>
            </a:r>
          </a:p>
        </p:txBody>
      </p:sp>
      <p:sp>
        <p:nvSpPr>
          <p:cNvPr id="54" name="Google Shape;1252;p22">
            <a:extLst>
              <a:ext uri="{FF2B5EF4-FFF2-40B4-BE49-F238E27FC236}">
                <a16:creationId xmlns:a16="http://schemas.microsoft.com/office/drawing/2014/main" id="{DA75C328-CEBC-7C41-94BD-2229CBA19EB2}"/>
              </a:ext>
            </a:extLst>
          </p:cNvPr>
          <p:cNvSpPr/>
          <p:nvPr/>
        </p:nvSpPr>
        <p:spPr>
          <a:xfrm>
            <a:off x="195502" y="2762053"/>
            <a:ext cx="2143731" cy="867128"/>
          </a:xfrm>
          <a:prstGeom prst="roundRect">
            <a:avLst>
              <a:gd name="adj" fmla="val 16667"/>
            </a:avLst>
          </a:prstGeom>
          <a:solidFill>
            <a:schemeClr val="accent6">
              <a:lumMod val="20000"/>
              <a:lumOff val="80000"/>
            </a:schemeClr>
          </a:solid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company</a:t>
            </a:r>
          </a:p>
        </p:txBody>
      </p:sp>
      <p:sp>
        <p:nvSpPr>
          <p:cNvPr id="55" name="Rounded Rectangular Callout 54">
            <a:extLst>
              <a:ext uri="{FF2B5EF4-FFF2-40B4-BE49-F238E27FC236}">
                <a16:creationId xmlns:a16="http://schemas.microsoft.com/office/drawing/2014/main" id="{A0EB654D-299D-2C43-BC77-D2184ADEF7A6}"/>
              </a:ext>
            </a:extLst>
          </p:cNvPr>
          <p:cNvSpPr/>
          <p:nvPr/>
        </p:nvSpPr>
        <p:spPr>
          <a:xfrm>
            <a:off x="2921740" y="4686299"/>
            <a:ext cx="3733060" cy="1579215"/>
          </a:xfrm>
          <a:prstGeom prst="wedgeRoundRectCallout">
            <a:avLst>
              <a:gd name="adj1" fmla="val -68028"/>
              <a:gd name="adj2" fmla="val 147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Bonus</a:t>
            </a:r>
            <a:r>
              <a:rPr lang="en-GB" sz="2000" i="1" dirty="0">
                <a:solidFill>
                  <a:srgbClr val="002060"/>
                </a:solidFill>
              </a:rPr>
              <a:t>:¿</a:t>
            </a:r>
            <a:r>
              <a:rPr lang="en-GB" sz="2000" i="1" dirty="0" err="1">
                <a:solidFill>
                  <a:srgbClr val="002060"/>
                </a:solidFill>
              </a:rPr>
              <a:t>Cómo</a:t>
            </a:r>
            <a:r>
              <a:rPr lang="en-GB" sz="2000" i="1" dirty="0">
                <a:solidFill>
                  <a:srgbClr val="002060"/>
                </a:solidFill>
              </a:rPr>
              <a:t> se dice ‘business’ (as in trade, deals etc) </a:t>
            </a:r>
            <a:r>
              <a:rPr lang="en-GB" sz="2000" i="1" dirty="0" err="1">
                <a:solidFill>
                  <a:srgbClr val="002060"/>
                </a:solidFill>
              </a:rPr>
              <a:t>en</a:t>
            </a:r>
            <a:r>
              <a:rPr lang="en-GB" sz="2000" i="1" dirty="0">
                <a:solidFill>
                  <a:srgbClr val="002060"/>
                </a:solidFill>
              </a:rPr>
              <a:t> </a:t>
            </a:r>
            <a:r>
              <a:rPr lang="en-GB" sz="2000" i="1" dirty="0" err="1">
                <a:solidFill>
                  <a:srgbClr val="002060"/>
                </a:solidFill>
              </a:rPr>
              <a:t>español</a:t>
            </a:r>
            <a:r>
              <a:rPr lang="en-GB" sz="2000" i="1" dirty="0">
                <a:solidFill>
                  <a:srgbClr val="002060"/>
                </a:solidFill>
              </a:rPr>
              <a:t>?</a:t>
            </a:r>
          </a:p>
        </p:txBody>
      </p:sp>
      <p:sp>
        <p:nvSpPr>
          <p:cNvPr id="56" name="Rounded Rectangular Callout 55">
            <a:extLst>
              <a:ext uri="{FF2B5EF4-FFF2-40B4-BE49-F238E27FC236}">
                <a16:creationId xmlns:a16="http://schemas.microsoft.com/office/drawing/2014/main" id="{023C6444-DDFD-5C45-B07E-49F1C6968164}"/>
              </a:ext>
            </a:extLst>
          </p:cNvPr>
          <p:cNvSpPr/>
          <p:nvPr/>
        </p:nvSpPr>
        <p:spPr>
          <a:xfrm>
            <a:off x="2880166" y="4235522"/>
            <a:ext cx="3774634" cy="2059037"/>
          </a:xfrm>
          <a:prstGeom prst="wedgeRoundRectCallout">
            <a:avLst>
              <a:gd name="adj1" fmla="val -66124"/>
              <a:gd name="adj2" fmla="val 2152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Los</a:t>
            </a:r>
            <a:r>
              <a:rPr lang="en-GB" sz="2000" dirty="0">
                <a:solidFill>
                  <a:srgbClr val="002060"/>
                </a:solidFill>
              </a:rPr>
              <a:t> negocios =‘business’ in general (i.e., trade, deals). </a:t>
            </a:r>
          </a:p>
          <a:p>
            <a:pPr algn="ctr"/>
            <a:endParaRPr lang="en-GB" sz="2000" dirty="0">
              <a:solidFill>
                <a:srgbClr val="002060"/>
              </a:solidFill>
            </a:endParaRPr>
          </a:p>
          <a:p>
            <a:pPr algn="ctr"/>
            <a:r>
              <a:rPr lang="en-GB" sz="2000" b="1" dirty="0" err="1">
                <a:solidFill>
                  <a:srgbClr val="002060"/>
                </a:solidFill>
              </a:rPr>
              <a:t>Ejemplo</a:t>
            </a:r>
            <a:r>
              <a:rPr lang="en-GB" sz="2000" b="1" dirty="0">
                <a:solidFill>
                  <a:srgbClr val="002060"/>
                </a:solidFill>
              </a:rPr>
              <a:t>:</a:t>
            </a:r>
          </a:p>
          <a:p>
            <a:pPr algn="ctr"/>
            <a:r>
              <a:rPr lang="en-GB" sz="2000" dirty="0" err="1">
                <a:solidFill>
                  <a:srgbClr val="002060"/>
                </a:solidFill>
              </a:rPr>
              <a:t>Hablamos</a:t>
            </a:r>
            <a:r>
              <a:rPr lang="en-GB" sz="2000" dirty="0">
                <a:solidFill>
                  <a:srgbClr val="002060"/>
                </a:solidFill>
              </a:rPr>
              <a:t> de </a:t>
            </a:r>
            <a:r>
              <a:rPr lang="en-GB" sz="2000" dirty="0" err="1">
                <a:solidFill>
                  <a:srgbClr val="002060"/>
                </a:solidFill>
              </a:rPr>
              <a:t>negocios</a:t>
            </a:r>
            <a:r>
              <a:rPr lang="en-GB" sz="2000" dirty="0">
                <a:solidFill>
                  <a:srgbClr val="002060"/>
                </a:solidFill>
              </a:rPr>
              <a:t>.</a:t>
            </a:r>
          </a:p>
          <a:p>
            <a:pPr algn="ctr"/>
            <a:r>
              <a:rPr lang="en-GB" sz="2000" i="1" dirty="0">
                <a:solidFill>
                  <a:srgbClr val="002060"/>
                </a:solidFill>
              </a:rPr>
              <a:t>We talk about business.</a:t>
            </a:r>
          </a:p>
        </p:txBody>
      </p:sp>
    </p:spTree>
    <p:extLst>
      <p:ext uri="{BB962C8B-B14F-4D97-AF65-F5344CB8AC3E}">
        <p14:creationId xmlns:p14="http://schemas.microsoft.com/office/powerpoint/2010/main" val="190133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5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25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24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25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5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2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25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 grpId="0" animBg="1"/>
      <p:bldP spid="1243" grpId="0" animBg="1"/>
      <p:bldP spid="1244" grpId="0" animBg="1"/>
      <p:bldP spid="1245" grpId="0" animBg="1"/>
      <p:bldP spid="1247" grpId="0" animBg="1"/>
      <p:bldP spid="1249" grpId="0" animBg="1"/>
      <p:bldP spid="1251" grpId="0" animBg="1"/>
      <p:bldP spid="1253" grpId="0" animBg="1"/>
      <p:bldP spid="1254" grpId="0" animBg="1"/>
      <p:bldP spid="1255" grpId="0" animBg="1"/>
      <p:bldP spid="1256" grpId="0" animBg="1"/>
      <p:bldP spid="1257" grpId="0" animBg="1"/>
      <p:bldP spid="41" grpId="0" animBg="1"/>
      <p:bldP spid="42" grpId="0" animBg="1"/>
      <p:bldP spid="43" grpId="0" animBg="1"/>
      <p:bldP spid="44" grpId="0" animBg="1"/>
      <p:bldP spid="51" grpId="0" animBg="1"/>
      <p:bldP spid="52" grpId="0" animBg="1"/>
      <p:bldP spid="53" grpId="0" animBg="1"/>
      <p:bldP spid="54" grpId="0" animBg="1"/>
      <p:bldP spid="55" grpId="0" animBg="1"/>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073125" y="266156"/>
            <a:ext cx="86754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a:solidFill>
                  <a:prstClr val="white"/>
                </a:solidFill>
                <a:latin typeface="Century Gothic" panose="020B0502020202020204" pitchFamily="34" charset="0"/>
              </a:rPr>
              <a:t>leer</a:t>
            </a:r>
          </a:p>
        </p:txBody>
      </p:sp>
      <p:sp>
        <p:nvSpPr>
          <p:cNvPr id="16" name="TextBox 15"/>
          <p:cNvSpPr txBox="1"/>
          <p:nvPr/>
        </p:nvSpPr>
        <p:spPr>
          <a:xfrm>
            <a:off x="9335585" y="3277191"/>
            <a:ext cx="2853024" cy="1077216"/>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enemigo</a:t>
            </a:r>
            <a:r>
              <a:rPr lang="en-US" sz="3200" dirty="0">
                <a:solidFill>
                  <a:srgbClr val="002060"/>
                </a:solidFill>
                <a:latin typeface="Century Gothic" panose="020B0502020202020204" pitchFamily="34" charset="0"/>
              </a:rPr>
              <a:t>, la </a:t>
            </a:r>
            <a:r>
              <a:rPr lang="en-US" sz="3200" dirty="0" err="1">
                <a:solidFill>
                  <a:srgbClr val="002060"/>
                </a:solidFill>
                <a:latin typeface="Century Gothic" panose="020B0502020202020204" pitchFamily="34" charset="0"/>
              </a:rPr>
              <a:t>enemiga</a:t>
            </a:r>
            <a:endParaRPr lang="en-US" sz="3200" dirty="0">
              <a:solidFill>
                <a:srgbClr val="002060"/>
              </a:solidFill>
              <a:latin typeface="Century Gothic" panose="020B0502020202020204" pitchFamily="34" charset="0"/>
            </a:endParaRPr>
          </a:p>
        </p:txBody>
      </p:sp>
      <p:sp>
        <p:nvSpPr>
          <p:cNvPr id="17" name="TextBox 16"/>
          <p:cNvSpPr txBox="1"/>
          <p:nvPr/>
        </p:nvSpPr>
        <p:spPr>
          <a:xfrm>
            <a:off x="9338976" y="5343221"/>
            <a:ext cx="2283824"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continuar</a:t>
            </a:r>
            <a:endParaRPr lang="en-US" sz="3200" dirty="0">
              <a:solidFill>
                <a:srgbClr val="002060"/>
              </a:solidFill>
              <a:latin typeface="Century Gothic" panose="020B0502020202020204" pitchFamily="34" charset="0"/>
            </a:endParaRPr>
          </a:p>
        </p:txBody>
      </p:sp>
      <p:sp>
        <p:nvSpPr>
          <p:cNvPr id="18" name="TextBox 17"/>
          <p:cNvSpPr txBox="1"/>
          <p:nvPr/>
        </p:nvSpPr>
        <p:spPr>
          <a:xfrm>
            <a:off x="6268083" y="1060187"/>
            <a:ext cx="3279205" cy="584773"/>
          </a:xfrm>
          <a:prstGeom prst="rect">
            <a:avLst/>
          </a:prstGeom>
          <a:noFill/>
        </p:spPr>
        <p:txBody>
          <a:bodyPr wrap="square" lIns="91438" tIns="45719" rIns="91438" bIns="45719" rtlCol="0">
            <a:spAutoFit/>
          </a:bodyPr>
          <a:lstStyle/>
          <a:p>
            <a:pPr algn="ctr"/>
            <a:r>
              <a:rPr lang="en-US" sz="3200" dirty="0">
                <a:solidFill>
                  <a:schemeClr val="accent5">
                    <a:lumMod val="75000"/>
                  </a:schemeClr>
                </a:solidFill>
                <a:latin typeface="Century Gothic" panose="020B0502020202020204" pitchFamily="34" charset="0"/>
              </a:rPr>
              <a:t>incredible</a:t>
            </a:r>
          </a:p>
        </p:txBody>
      </p:sp>
      <p:sp>
        <p:nvSpPr>
          <p:cNvPr id="20" name="TextBox 19"/>
          <p:cNvSpPr txBox="1"/>
          <p:nvPr/>
        </p:nvSpPr>
        <p:spPr>
          <a:xfrm>
            <a:off x="9338976" y="1058245"/>
            <a:ext cx="2126099"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increíble</a:t>
            </a:r>
            <a:endParaRPr lang="en-US" sz="3200" dirty="0">
              <a:solidFill>
                <a:srgbClr val="002060"/>
              </a:solidFill>
              <a:latin typeface="Century Gothic" panose="020B0502020202020204" pitchFamily="34" charset="0"/>
            </a:endParaRPr>
          </a:p>
        </p:txBody>
      </p:sp>
      <p:sp>
        <p:nvSpPr>
          <p:cNvPr id="21" name="TextBox 20"/>
          <p:cNvSpPr txBox="1"/>
          <p:nvPr/>
        </p:nvSpPr>
        <p:spPr>
          <a:xfrm>
            <a:off x="3552702" y="1658409"/>
            <a:ext cx="2754903"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sobre</a:t>
            </a:r>
            <a:r>
              <a:rPr lang="en-US" sz="3200" dirty="0">
                <a:solidFill>
                  <a:srgbClr val="002060"/>
                </a:solidFill>
                <a:latin typeface="Century Gothic" panose="020B0502020202020204" pitchFamily="34" charset="0"/>
              </a:rPr>
              <a:t> </a:t>
            </a:r>
            <a:r>
              <a:rPr lang="en-US" sz="3200" dirty="0" err="1">
                <a:solidFill>
                  <a:srgbClr val="002060"/>
                </a:solidFill>
                <a:latin typeface="Century Gothic" panose="020B0502020202020204" pitchFamily="34" charset="0"/>
              </a:rPr>
              <a:t>todo</a:t>
            </a:r>
            <a:endParaRPr lang="en-US" sz="3200" dirty="0">
              <a:solidFill>
                <a:srgbClr val="002060"/>
              </a:solidFill>
              <a:latin typeface="Century Gothic" panose="020B0502020202020204" pitchFamily="34" charset="0"/>
            </a:endParaRPr>
          </a:p>
        </p:txBody>
      </p:sp>
      <p:sp>
        <p:nvSpPr>
          <p:cNvPr id="23" name="TextBox 22"/>
          <p:cNvSpPr txBox="1"/>
          <p:nvPr/>
        </p:nvSpPr>
        <p:spPr>
          <a:xfrm>
            <a:off x="185033" y="1350632"/>
            <a:ext cx="3130229" cy="1200329"/>
          </a:xfrm>
          <a:prstGeom prst="rect">
            <a:avLst/>
          </a:prstGeom>
          <a:noFill/>
        </p:spPr>
        <p:txBody>
          <a:bodyPr wrap="square" rtlCol="0">
            <a:spAutoFit/>
          </a:bodyPr>
          <a:lstStyle/>
          <a:p>
            <a:pPr algn="ctr"/>
            <a:r>
              <a:rPr lang="en-US" sz="3600" dirty="0">
                <a:solidFill>
                  <a:schemeClr val="accent6"/>
                </a:solidFill>
                <a:latin typeface="Consolas" panose="020B0609020204030204" pitchFamily="49" charset="0"/>
                <a:cs typeface="Consolas" panose="020B0609020204030204" pitchFamily="49" charset="0"/>
              </a:rPr>
              <a:t>mostly, above all</a:t>
            </a:r>
          </a:p>
        </p:txBody>
      </p:sp>
      <p:sp>
        <p:nvSpPr>
          <p:cNvPr id="25" name="TextBox 24"/>
          <p:cNvSpPr txBox="1"/>
          <p:nvPr/>
        </p:nvSpPr>
        <p:spPr>
          <a:xfrm>
            <a:off x="9338976" y="2114614"/>
            <a:ext cx="3130229"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a punto de</a:t>
            </a:r>
          </a:p>
        </p:txBody>
      </p:sp>
      <p:sp>
        <p:nvSpPr>
          <p:cNvPr id="32" name="TextBox 20">
            <a:extLst>
              <a:ext uri="{FF2B5EF4-FFF2-40B4-BE49-F238E27FC236}">
                <a16:creationId xmlns:a16="http://schemas.microsoft.com/office/drawing/2014/main" id="{1820597E-0696-E142-A6BC-4BDDE3CBDB36}"/>
              </a:ext>
            </a:extLst>
          </p:cNvPr>
          <p:cNvSpPr txBox="1"/>
          <p:nvPr/>
        </p:nvSpPr>
        <p:spPr>
          <a:xfrm>
            <a:off x="3552702" y="3307306"/>
            <a:ext cx="2624216"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convencer</a:t>
            </a:r>
            <a:endParaRPr lang="en-US" sz="3200" dirty="0">
              <a:solidFill>
                <a:srgbClr val="002060"/>
              </a:solidFill>
              <a:latin typeface="Century Gothic" panose="020B0502020202020204" pitchFamily="34" charset="0"/>
            </a:endParaRPr>
          </a:p>
        </p:txBody>
      </p:sp>
      <p:sp>
        <p:nvSpPr>
          <p:cNvPr id="34" name="TextBox 22">
            <a:extLst>
              <a:ext uri="{FF2B5EF4-FFF2-40B4-BE49-F238E27FC236}">
                <a16:creationId xmlns:a16="http://schemas.microsoft.com/office/drawing/2014/main" id="{E7243E5C-A556-B84C-9CA1-F06D4C23405E}"/>
              </a:ext>
            </a:extLst>
          </p:cNvPr>
          <p:cNvSpPr txBox="1"/>
          <p:nvPr/>
        </p:nvSpPr>
        <p:spPr>
          <a:xfrm>
            <a:off x="6260089" y="5158555"/>
            <a:ext cx="3029430" cy="954107"/>
          </a:xfrm>
          <a:prstGeom prst="rect">
            <a:avLst/>
          </a:prstGeom>
          <a:noFill/>
        </p:spPr>
        <p:txBody>
          <a:bodyPr wrap="square" rtlCol="0">
            <a:spAutoFit/>
          </a:bodyPr>
          <a:lstStyle/>
          <a:p>
            <a:pPr algn="ctr"/>
            <a:r>
              <a:rPr lang="en-US" sz="2800" dirty="0">
                <a:solidFill>
                  <a:schemeClr val="accent2">
                    <a:lumMod val="50000"/>
                  </a:schemeClr>
                </a:solidFill>
                <a:latin typeface="Courier" pitchFamily="2" charset="0"/>
              </a:rPr>
              <a:t>to continue, continuing</a:t>
            </a:r>
          </a:p>
        </p:txBody>
      </p:sp>
      <p:sp>
        <p:nvSpPr>
          <p:cNvPr id="6" name="CuadroTexto 5">
            <a:extLst>
              <a:ext uri="{FF2B5EF4-FFF2-40B4-BE49-F238E27FC236}">
                <a16:creationId xmlns:a16="http://schemas.microsoft.com/office/drawing/2014/main" id="{65F80E57-967E-A243-971E-3065C7C35CD5}"/>
              </a:ext>
            </a:extLst>
          </p:cNvPr>
          <p:cNvSpPr txBox="1"/>
          <p:nvPr/>
        </p:nvSpPr>
        <p:spPr>
          <a:xfrm>
            <a:off x="8905204" y="198454"/>
            <a:ext cx="867545" cy="461665"/>
          </a:xfrm>
          <a:prstGeom prst="rect">
            <a:avLst/>
          </a:prstGeom>
          <a:noFill/>
        </p:spPr>
        <p:txBody>
          <a:bodyPr wrap="none" rtlCol="0">
            <a:spAutoFit/>
          </a:bodyPr>
          <a:lstStyle/>
          <a:p>
            <a:pPr algn="l"/>
            <a:r>
              <a:rPr lang="es-GB" sz="2400" b="1" dirty="0">
                <a:solidFill>
                  <a:schemeClr val="accent5">
                    <a:lumMod val="50000"/>
                  </a:schemeClr>
                </a:solidFill>
              </a:rPr>
              <a:t>[1/3]</a:t>
            </a:r>
          </a:p>
        </p:txBody>
      </p:sp>
      <p:sp>
        <p:nvSpPr>
          <p:cNvPr id="26" name="TextBox 20">
            <a:extLst>
              <a:ext uri="{FF2B5EF4-FFF2-40B4-BE49-F238E27FC236}">
                <a16:creationId xmlns:a16="http://schemas.microsoft.com/office/drawing/2014/main" id="{020DFB81-4192-6349-B891-FC2C27A5611D}"/>
              </a:ext>
            </a:extLst>
          </p:cNvPr>
          <p:cNvSpPr txBox="1"/>
          <p:nvPr/>
        </p:nvSpPr>
        <p:spPr>
          <a:xfrm>
            <a:off x="3552702" y="5158555"/>
            <a:ext cx="2156885"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prometer</a:t>
            </a:r>
            <a:endParaRPr lang="en-US" sz="32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EFE68178-05EE-2A41-AD0D-1B9E01742BA8}"/>
              </a:ext>
            </a:extLst>
          </p:cNvPr>
          <p:cNvSpPr txBox="1"/>
          <p:nvPr/>
        </p:nvSpPr>
        <p:spPr>
          <a:xfrm>
            <a:off x="49903" y="4164698"/>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to convince, convincing]</a:t>
            </a:r>
            <a:endParaRPr lang="en-US" sz="2000" dirty="0">
              <a:solidFill>
                <a:srgbClr val="002060"/>
              </a:solidFill>
              <a:latin typeface="Century Gothic" panose="020B0502020202020204" pitchFamily="34" charset="0"/>
            </a:endParaRPr>
          </a:p>
        </p:txBody>
      </p:sp>
      <p:sp>
        <p:nvSpPr>
          <p:cNvPr id="37" name="TextBox 39">
            <a:extLst>
              <a:ext uri="{FF2B5EF4-FFF2-40B4-BE49-F238E27FC236}">
                <a16:creationId xmlns:a16="http://schemas.microsoft.com/office/drawing/2014/main" id="{4AF70030-49B5-D644-AFC6-F197E360DF93}"/>
              </a:ext>
            </a:extLst>
          </p:cNvPr>
          <p:cNvSpPr txBox="1"/>
          <p:nvPr/>
        </p:nvSpPr>
        <p:spPr>
          <a:xfrm>
            <a:off x="6041592" y="4356349"/>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enemy]</a:t>
            </a:r>
            <a:endParaRPr lang="en-US" sz="2000" dirty="0">
              <a:solidFill>
                <a:srgbClr val="002060"/>
              </a:solidFill>
              <a:latin typeface="Century Gothic" panose="020B0502020202020204" pitchFamily="34" charset="0"/>
            </a:endParaRPr>
          </a:p>
        </p:txBody>
      </p:sp>
      <p:sp>
        <p:nvSpPr>
          <p:cNvPr id="41" name="TextBox 22">
            <a:extLst>
              <a:ext uri="{FF2B5EF4-FFF2-40B4-BE49-F238E27FC236}">
                <a16:creationId xmlns:a16="http://schemas.microsoft.com/office/drawing/2014/main" id="{35A63B6E-9453-C747-8F2A-1F0C80D50652}"/>
              </a:ext>
            </a:extLst>
          </p:cNvPr>
          <p:cNvSpPr txBox="1"/>
          <p:nvPr/>
        </p:nvSpPr>
        <p:spPr>
          <a:xfrm>
            <a:off x="6284929" y="2083836"/>
            <a:ext cx="3029430" cy="646331"/>
          </a:xfrm>
          <a:prstGeom prst="rect">
            <a:avLst/>
          </a:prstGeom>
          <a:noFill/>
        </p:spPr>
        <p:txBody>
          <a:bodyPr wrap="square" rtlCol="0">
            <a:spAutoFit/>
          </a:bodyPr>
          <a:lstStyle/>
          <a:p>
            <a:pPr algn="ctr"/>
            <a:r>
              <a:rPr lang="en-US" sz="3600" dirty="0">
                <a:solidFill>
                  <a:schemeClr val="accent2">
                    <a:lumMod val="50000"/>
                  </a:schemeClr>
                </a:solidFill>
                <a:latin typeface="Impact" panose="020B0806030902050204" pitchFamily="34" charset="0"/>
              </a:rPr>
              <a:t>about to</a:t>
            </a:r>
          </a:p>
        </p:txBody>
      </p:sp>
      <p:pic>
        <p:nvPicPr>
          <p:cNvPr id="3" name="Imagen 2">
            <a:extLst>
              <a:ext uri="{FF2B5EF4-FFF2-40B4-BE49-F238E27FC236}">
                <a16:creationId xmlns:a16="http://schemas.microsoft.com/office/drawing/2014/main" id="{817E91C1-DE63-3E45-9487-66A5DB968B69}"/>
              </a:ext>
            </a:extLst>
          </p:cNvPr>
          <p:cNvPicPr>
            <a:picLocks noChangeAspect="1"/>
          </p:cNvPicPr>
          <p:nvPr/>
        </p:nvPicPr>
        <p:blipFill>
          <a:blip r:embed="rId4"/>
          <a:stretch>
            <a:fillRect/>
          </a:stretch>
        </p:blipFill>
        <p:spPr>
          <a:xfrm>
            <a:off x="509694" y="2855307"/>
            <a:ext cx="2370239" cy="1297988"/>
          </a:xfrm>
          <a:prstGeom prst="rect">
            <a:avLst/>
          </a:prstGeom>
        </p:spPr>
      </p:pic>
      <p:pic>
        <p:nvPicPr>
          <p:cNvPr id="7" name="Imagen 6">
            <a:extLst>
              <a:ext uri="{FF2B5EF4-FFF2-40B4-BE49-F238E27FC236}">
                <a16:creationId xmlns:a16="http://schemas.microsoft.com/office/drawing/2014/main" id="{825C6D1E-129E-AB46-AFF6-54EAD46A11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582" y="4806504"/>
            <a:ext cx="1329129" cy="1081873"/>
          </a:xfrm>
          <a:prstGeom prst="rect">
            <a:avLst/>
          </a:prstGeom>
        </p:spPr>
      </p:pic>
      <p:sp>
        <p:nvSpPr>
          <p:cNvPr id="28" name="TextBox 37">
            <a:extLst>
              <a:ext uri="{FF2B5EF4-FFF2-40B4-BE49-F238E27FC236}">
                <a16:creationId xmlns:a16="http://schemas.microsoft.com/office/drawing/2014/main" id="{EC03A79F-72DD-114C-834F-1C61DEE745D3}"/>
              </a:ext>
            </a:extLst>
          </p:cNvPr>
          <p:cNvSpPr txBox="1"/>
          <p:nvPr/>
        </p:nvSpPr>
        <p:spPr>
          <a:xfrm>
            <a:off x="152214" y="5831760"/>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to promise, promising]</a:t>
            </a:r>
            <a:endParaRPr lang="en-US" sz="2000" dirty="0">
              <a:solidFill>
                <a:srgbClr val="002060"/>
              </a:solidFill>
              <a:latin typeface="Century Gothic" panose="020B0502020202020204" pitchFamily="34" charset="0"/>
            </a:endParaRPr>
          </a:p>
        </p:txBody>
      </p:sp>
      <p:pic>
        <p:nvPicPr>
          <p:cNvPr id="13" name="Imagen 12">
            <a:extLst>
              <a:ext uri="{FF2B5EF4-FFF2-40B4-BE49-F238E27FC236}">
                <a16:creationId xmlns:a16="http://schemas.microsoft.com/office/drawing/2014/main" id="{3C8767B7-B557-BF4B-87AC-51FCE44B63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7325" y="3039189"/>
            <a:ext cx="1661975" cy="1325563"/>
          </a:xfrm>
          <a:prstGeom prst="rect">
            <a:avLst/>
          </a:prstGeom>
        </p:spPr>
      </p:pic>
    </p:spTree>
    <p:extLst>
      <p:ext uri="{BB962C8B-B14F-4D97-AF65-F5344CB8AC3E}">
        <p14:creationId xmlns:p14="http://schemas.microsoft.com/office/powerpoint/2010/main" val="3898644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490841" y="266156"/>
            <a:ext cx="244982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8" name="TextBox 17"/>
          <p:cNvSpPr txBox="1"/>
          <p:nvPr/>
        </p:nvSpPr>
        <p:spPr>
          <a:xfrm>
            <a:off x="8444282" y="1808861"/>
            <a:ext cx="3279205" cy="584773"/>
          </a:xfrm>
          <a:prstGeom prst="rect">
            <a:avLst/>
          </a:prstGeom>
          <a:noFill/>
        </p:spPr>
        <p:txBody>
          <a:bodyPr wrap="square" lIns="91438" tIns="45719" rIns="91438" bIns="45719" rtlCol="0">
            <a:spAutoFit/>
          </a:bodyPr>
          <a:lstStyle/>
          <a:p>
            <a:pPr algn="ctr"/>
            <a:r>
              <a:rPr lang="en-US" sz="3200" dirty="0">
                <a:solidFill>
                  <a:schemeClr val="accent5">
                    <a:lumMod val="75000"/>
                  </a:schemeClr>
                </a:solidFill>
                <a:latin typeface="Century Gothic" panose="020B0502020202020204" pitchFamily="34" charset="0"/>
              </a:rPr>
              <a:t>incredible</a:t>
            </a:r>
          </a:p>
        </p:txBody>
      </p:sp>
      <p:sp>
        <p:nvSpPr>
          <p:cNvPr id="23" name="TextBox 22"/>
          <p:cNvSpPr txBox="1"/>
          <p:nvPr/>
        </p:nvSpPr>
        <p:spPr>
          <a:xfrm>
            <a:off x="1576510" y="5466446"/>
            <a:ext cx="2552964" cy="954107"/>
          </a:xfrm>
          <a:prstGeom prst="rect">
            <a:avLst/>
          </a:prstGeom>
          <a:noFill/>
        </p:spPr>
        <p:txBody>
          <a:bodyPr wrap="square" rtlCol="0">
            <a:spAutoFit/>
          </a:bodyPr>
          <a:lstStyle/>
          <a:p>
            <a:pPr algn="ctr"/>
            <a:r>
              <a:rPr lang="en-US" sz="2800" dirty="0">
                <a:solidFill>
                  <a:schemeClr val="accent6"/>
                </a:solidFill>
                <a:latin typeface="Consolas" panose="020B0609020204030204" pitchFamily="49" charset="0"/>
                <a:cs typeface="Consolas" panose="020B0609020204030204" pitchFamily="49" charset="0"/>
              </a:rPr>
              <a:t>mostly, above all</a:t>
            </a:r>
          </a:p>
        </p:txBody>
      </p:sp>
      <p:sp>
        <p:nvSpPr>
          <p:cNvPr id="34" name="TextBox 22">
            <a:extLst>
              <a:ext uri="{FF2B5EF4-FFF2-40B4-BE49-F238E27FC236}">
                <a16:creationId xmlns:a16="http://schemas.microsoft.com/office/drawing/2014/main" id="{E7243E5C-A556-B84C-9CA1-F06D4C23405E}"/>
              </a:ext>
            </a:extLst>
          </p:cNvPr>
          <p:cNvSpPr txBox="1"/>
          <p:nvPr/>
        </p:nvSpPr>
        <p:spPr>
          <a:xfrm>
            <a:off x="1488596" y="2921824"/>
            <a:ext cx="3029430" cy="954107"/>
          </a:xfrm>
          <a:prstGeom prst="rect">
            <a:avLst/>
          </a:prstGeom>
          <a:noFill/>
        </p:spPr>
        <p:txBody>
          <a:bodyPr wrap="square" rtlCol="0">
            <a:spAutoFit/>
          </a:bodyPr>
          <a:lstStyle/>
          <a:p>
            <a:pPr algn="ctr"/>
            <a:r>
              <a:rPr lang="en-US" sz="2800" dirty="0">
                <a:solidFill>
                  <a:schemeClr val="accent2">
                    <a:lumMod val="50000"/>
                  </a:schemeClr>
                </a:solidFill>
                <a:latin typeface="Courier" pitchFamily="2" charset="0"/>
              </a:rPr>
              <a:t>to continue, continuing</a:t>
            </a:r>
          </a:p>
        </p:txBody>
      </p:sp>
      <p:sp>
        <p:nvSpPr>
          <p:cNvPr id="6" name="CuadroTexto 5">
            <a:extLst>
              <a:ext uri="{FF2B5EF4-FFF2-40B4-BE49-F238E27FC236}">
                <a16:creationId xmlns:a16="http://schemas.microsoft.com/office/drawing/2014/main" id="{65F80E57-967E-A243-971E-3065C7C35CD5}"/>
              </a:ext>
            </a:extLst>
          </p:cNvPr>
          <p:cNvSpPr txBox="1"/>
          <p:nvPr/>
        </p:nvSpPr>
        <p:spPr>
          <a:xfrm>
            <a:off x="8458723" y="216850"/>
            <a:ext cx="867545" cy="461665"/>
          </a:xfrm>
          <a:prstGeom prst="rect">
            <a:avLst/>
          </a:prstGeom>
          <a:noFill/>
        </p:spPr>
        <p:txBody>
          <a:bodyPr wrap="none" rtlCol="0">
            <a:spAutoFit/>
          </a:bodyPr>
          <a:lstStyle/>
          <a:p>
            <a:pPr algn="l"/>
            <a:r>
              <a:rPr lang="es-GB" sz="2400" b="1" dirty="0">
                <a:solidFill>
                  <a:schemeClr val="accent5">
                    <a:lumMod val="50000"/>
                  </a:schemeClr>
                </a:solidFill>
              </a:rPr>
              <a:t>[2/3]</a:t>
            </a:r>
          </a:p>
        </p:txBody>
      </p:sp>
      <p:sp>
        <p:nvSpPr>
          <p:cNvPr id="38" name="TextBox 37">
            <a:extLst>
              <a:ext uri="{FF2B5EF4-FFF2-40B4-BE49-F238E27FC236}">
                <a16:creationId xmlns:a16="http://schemas.microsoft.com/office/drawing/2014/main" id="{EFE68178-05EE-2A41-AD0D-1B9E01742BA8}"/>
              </a:ext>
            </a:extLst>
          </p:cNvPr>
          <p:cNvSpPr txBox="1"/>
          <p:nvPr/>
        </p:nvSpPr>
        <p:spPr>
          <a:xfrm>
            <a:off x="8293620" y="4218520"/>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to convince, convincing]</a:t>
            </a:r>
            <a:endParaRPr lang="en-US" sz="2000" dirty="0">
              <a:solidFill>
                <a:srgbClr val="002060"/>
              </a:solidFill>
              <a:latin typeface="Century Gothic" panose="020B0502020202020204" pitchFamily="34" charset="0"/>
            </a:endParaRPr>
          </a:p>
        </p:txBody>
      </p:sp>
      <p:sp>
        <p:nvSpPr>
          <p:cNvPr id="37" name="TextBox 39">
            <a:extLst>
              <a:ext uri="{FF2B5EF4-FFF2-40B4-BE49-F238E27FC236}">
                <a16:creationId xmlns:a16="http://schemas.microsoft.com/office/drawing/2014/main" id="{4AF70030-49B5-D644-AFC6-F197E360DF93}"/>
              </a:ext>
            </a:extLst>
          </p:cNvPr>
          <p:cNvSpPr txBox="1"/>
          <p:nvPr/>
        </p:nvSpPr>
        <p:spPr>
          <a:xfrm>
            <a:off x="1072245" y="5002305"/>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enemy]</a:t>
            </a:r>
            <a:endParaRPr lang="en-US" sz="2000" dirty="0">
              <a:solidFill>
                <a:srgbClr val="002060"/>
              </a:solidFill>
              <a:latin typeface="Century Gothic" panose="020B0502020202020204" pitchFamily="34" charset="0"/>
            </a:endParaRPr>
          </a:p>
        </p:txBody>
      </p:sp>
      <p:sp>
        <p:nvSpPr>
          <p:cNvPr id="41" name="TextBox 22">
            <a:extLst>
              <a:ext uri="{FF2B5EF4-FFF2-40B4-BE49-F238E27FC236}">
                <a16:creationId xmlns:a16="http://schemas.microsoft.com/office/drawing/2014/main" id="{35A63B6E-9453-C747-8F2A-1F0C80D50652}"/>
              </a:ext>
            </a:extLst>
          </p:cNvPr>
          <p:cNvSpPr txBox="1"/>
          <p:nvPr/>
        </p:nvSpPr>
        <p:spPr>
          <a:xfrm>
            <a:off x="8444282" y="5596541"/>
            <a:ext cx="3029430" cy="646331"/>
          </a:xfrm>
          <a:prstGeom prst="rect">
            <a:avLst/>
          </a:prstGeom>
          <a:noFill/>
        </p:spPr>
        <p:txBody>
          <a:bodyPr wrap="square" rtlCol="0">
            <a:spAutoFit/>
          </a:bodyPr>
          <a:lstStyle/>
          <a:p>
            <a:pPr algn="ctr"/>
            <a:r>
              <a:rPr lang="en-US" sz="3600" dirty="0">
                <a:solidFill>
                  <a:schemeClr val="accent2">
                    <a:lumMod val="50000"/>
                  </a:schemeClr>
                </a:solidFill>
                <a:latin typeface="Impact" panose="020B0806030902050204" pitchFamily="34" charset="0"/>
              </a:rPr>
              <a:t>about to</a:t>
            </a:r>
          </a:p>
        </p:txBody>
      </p:sp>
      <p:pic>
        <p:nvPicPr>
          <p:cNvPr id="3" name="Imagen 2">
            <a:extLst>
              <a:ext uri="{FF2B5EF4-FFF2-40B4-BE49-F238E27FC236}">
                <a16:creationId xmlns:a16="http://schemas.microsoft.com/office/drawing/2014/main" id="{817E91C1-DE63-3E45-9487-66A5DB968B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9548" y="3284431"/>
            <a:ext cx="1788633" cy="979489"/>
          </a:xfrm>
          <a:prstGeom prst="rect">
            <a:avLst/>
          </a:prstGeom>
        </p:spPr>
      </p:pic>
      <p:pic>
        <p:nvPicPr>
          <p:cNvPr id="7" name="Imagen 6">
            <a:extLst>
              <a:ext uri="{FF2B5EF4-FFF2-40B4-BE49-F238E27FC236}">
                <a16:creationId xmlns:a16="http://schemas.microsoft.com/office/drawing/2014/main" id="{825C6D1E-129E-AB46-AFF6-54EAD46A11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91472" y="1620504"/>
            <a:ext cx="1181232" cy="961489"/>
          </a:xfrm>
          <a:prstGeom prst="rect">
            <a:avLst/>
          </a:prstGeom>
        </p:spPr>
      </p:pic>
      <p:sp>
        <p:nvSpPr>
          <p:cNvPr id="28" name="TextBox 37">
            <a:extLst>
              <a:ext uri="{FF2B5EF4-FFF2-40B4-BE49-F238E27FC236}">
                <a16:creationId xmlns:a16="http://schemas.microsoft.com/office/drawing/2014/main" id="{EC03A79F-72DD-114C-834F-1C61DEE745D3}"/>
              </a:ext>
            </a:extLst>
          </p:cNvPr>
          <p:cNvSpPr txBox="1"/>
          <p:nvPr/>
        </p:nvSpPr>
        <p:spPr>
          <a:xfrm>
            <a:off x="1156568" y="2385425"/>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to promise, promising]</a:t>
            </a:r>
            <a:endParaRPr lang="en-US" sz="2000" dirty="0">
              <a:solidFill>
                <a:srgbClr val="002060"/>
              </a:solidFill>
              <a:latin typeface="Century Gothic" panose="020B0502020202020204" pitchFamily="34" charset="0"/>
            </a:endParaRPr>
          </a:p>
        </p:txBody>
      </p:sp>
      <p:pic>
        <p:nvPicPr>
          <p:cNvPr id="13" name="Imagen 12">
            <a:extLst>
              <a:ext uri="{FF2B5EF4-FFF2-40B4-BE49-F238E27FC236}">
                <a16:creationId xmlns:a16="http://schemas.microsoft.com/office/drawing/2014/main" id="{3C8767B7-B557-BF4B-87AC-51FCE44B63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9017" y="4008225"/>
            <a:ext cx="1267951" cy="1011296"/>
          </a:xfrm>
          <a:prstGeom prst="rect">
            <a:avLst/>
          </a:prstGeom>
        </p:spPr>
      </p:pic>
      <p:sp>
        <p:nvSpPr>
          <p:cNvPr id="8" name="CuadroTexto 7">
            <a:extLst>
              <a:ext uri="{FF2B5EF4-FFF2-40B4-BE49-F238E27FC236}">
                <a16:creationId xmlns:a16="http://schemas.microsoft.com/office/drawing/2014/main" id="{130E84CA-0E6C-AB40-8BDA-D8827DC51780}"/>
              </a:ext>
            </a:extLst>
          </p:cNvPr>
          <p:cNvSpPr txBox="1"/>
          <p:nvPr/>
        </p:nvSpPr>
        <p:spPr>
          <a:xfrm>
            <a:off x="242343" y="1158839"/>
            <a:ext cx="7515199" cy="461665"/>
          </a:xfrm>
          <a:prstGeom prst="rect">
            <a:avLst/>
          </a:prstGeom>
          <a:noFill/>
        </p:spPr>
        <p:txBody>
          <a:bodyPr wrap="none" rtlCol="0">
            <a:spAutoFit/>
          </a:bodyPr>
          <a:lstStyle/>
          <a:p>
            <a:pPr algn="l"/>
            <a:r>
              <a:rPr lang="es-GB" sz="2400" b="1" dirty="0">
                <a:solidFill>
                  <a:schemeClr val="accent5">
                    <a:lumMod val="50000"/>
                  </a:schemeClr>
                </a:solidFill>
              </a:rPr>
              <a:t>Escucha cada palabra. ¿Qué significa en inglés?</a:t>
            </a:r>
          </a:p>
        </p:txBody>
      </p:sp>
      <p:sp>
        <p:nvSpPr>
          <p:cNvPr id="24" name="Action Button: Custom 4">
            <a:hlinkClick r:id="" action="ppaction://noaction" highlightClick="1">
              <a:snd r:embed="rId7" name="1 prometer.wav"/>
            </a:hlinkClick>
            <a:extLst>
              <a:ext uri="{FF2B5EF4-FFF2-40B4-BE49-F238E27FC236}">
                <a16:creationId xmlns:a16="http://schemas.microsoft.com/office/drawing/2014/main" id="{C3F9CCDA-90CA-5840-9854-B2D1537EB4B5}"/>
              </a:ext>
            </a:extLst>
          </p:cNvPr>
          <p:cNvSpPr/>
          <p:nvPr/>
        </p:nvSpPr>
        <p:spPr>
          <a:xfrm>
            <a:off x="473536" y="1716375"/>
            <a:ext cx="534832" cy="55136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27" name="Action Button: Custom 5">
            <a:hlinkClick r:id="" action="ppaction://noaction" highlightClick="1">
              <a:snd r:embed="rId8" name="2 continuar.wav"/>
            </a:hlinkClick>
            <a:extLst>
              <a:ext uri="{FF2B5EF4-FFF2-40B4-BE49-F238E27FC236}">
                <a16:creationId xmlns:a16="http://schemas.microsoft.com/office/drawing/2014/main" id="{3FDD07BC-4E42-6945-B67C-56734B99008F}"/>
              </a:ext>
            </a:extLst>
          </p:cNvPr>
          <p:cNvSpPr/>
          <p:nvPr/>
        </p:nvSpPr>
        <p:spPr>
          <a:xfrm>
            <a:off x="473536" y="3033523"/>
            <a:ext cx="534832" cy="55136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29" name="Action Button: Custom 6">
            <a:hlinkClick r:id="" action="ppaction://noaction" highlightClick="1">
              <a:snd r:embed="rId9" name="3 el enemigo.wav"/>
            </a:hlinkClick>
            <a:extLst>
              <a:ext uri="{FF2B5EF4-FFF2-40B4-BE49-F238E27FC236}">
                <a16:creationId xmlns:a16="http://schemas.microsoft.com/office/drawing/2014/main" id="{D0472304-597D-744B-8843-80CFA581E631}"/>
              </a:ext>
            </a:extLst>
          </p:cNvPr>
          <p:cNvSpPr/>
          <p:nvPr/>
        </p:nvSpPr>
        <p:spPr>
          <a:xfrm>
            <a:off x="473536" y="4350671"/>
            <a:ext cx="534832" cy="55136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0" name="Action Button: Custom 7">
            <a:hlinkClick r:id="" action="ppaction://noaction" highlightClick="1">
              <a:snd r:embed="rId10" name="4 sobre todo.wav"/>
            </a:hlinkClick>
            <a:extLst>
              <a:ext uri="{FF2B5EF4-FFF2-40B4-BE49-F238E27FC236}">
                <a16:creationId xmlns:a16="http://schemas.microsoft.com/office/drawing/2014/main" id="{B4B3FD0F-E455-3F41-9865-3482270AD448}"/>
              </a:ext>
            </a:extLst>
          </p:cNvPr>
          <p:cNvSpPr/>
          <p:nvPr/>
        </p:nvSpPr>
        <p:spPr>
          <a:xfrm>
            <a:off x="473536" y="5667819"/>
            <a:ext cx="534832" cy="55136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31" name="Action Button: Custom 8">
            <a:hlinkClick r:id="" action="ppaction://noaction" highlightClick="1">
              <a:snd r:embed="rId11" name="5 increi%CC%81ble.wav"/>
            </a:hlinkClick>
            <a:extLst>
              <a:ext uri="{FF2B5EF4-FFF2-40B4-BE49-F238E27FC236}">
                <a16:creationId xmlns:a16="http://schemas.microsoft.com/office/drawing/2014/main" id="{41B7AB99-A3D9-3E4A-A522-023675244A01}"/>
              </a:ext>
            </a:extLst>
          </p:cNvPr>
          <p:cNvSpPr/>
          <p:nvPr/>
        </p:nvSpPr>
        <p:spPr>
          <a:xfrm>
            <a:off x="7634945" y="1885036"/>
            <a:ext cx="534832" cy="55136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33" name="Action Button: Custom 9">
            <a:hlinkClick r:id="" action="ppaction://noaction" highlightClick="1">
              <a:snd r:embed="rId12" name="6 convencer.wav"/>
            </a:hlinkClick>
            <a:extLst>
              <a:ext uri="{FF2B5EF4-FFF2-40B4-BE49-F238E27FC236}">
                <a16:creationId xmlns:a16="http://schemas.microsoft.com/office/drawing/2014/main" id="{A1898607-194B-ED41-B21E-FF105FCBE48B}"/>
              </a:ext>
            </a:extLst>
          </p:cNvPr>
          <p:cNvSpPr/>
          <p:nvPr/>
        </p:nvSpPr>
        <p:spPr>
          <a:xfrm>
            <a:off x="7634582" y="3774176"/>
            <a:ext cx="535558" cy="55136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35" name="Action Button: Custom 9">
            <a:hlinkClick r:id="" action="ppaction://noaction" highlightClick="1">
              <a:snd r:embed="rId13" name="7 a punto de.wav"/>
            </a:hlinkClick>
            <a:extLst>
              <a:ext uri="{FF2B5EF4-FFF2-40B4-BE49-F238E27FC236}">
                <a16:creationId xmlns:a16="http://schemas.microsoft.com/office/drawing/2014/main" id="{8D00AA20-0646-254F-881B-C5141B240319}"/>
              </a:ext>
            </a:extLst>
          </p:cNvPr>
          <p:cNvSpPr/>
          <p:nvPr/>
        </p:nvSpPr>
        <p:spPr>
          <a:xfrm>
            <a:off x="7663969" y="5644024"/>
            <a:ext cx="535558" cy="55136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spTree>
    <p:extLst>
      <p:ext uri="{BB962C8B-B14F-4D97-AF65-F5344CB8AC3E}">
        <p14:creationId xmlns:p14="http://schemas.microsoft.com/office/powerpoint/2010/main" val="364699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34" grpId="0"/>
      <p:bldP spid="38" grpId="0"/>
      <p:bldP spid="37" grpId="0"/>
      <p:bldP spid="41" grpId="0"/>
      <p:bldP spid="28" grpId="0"/>
      <p:bldP spid="24" grpId="0" animBg="1"/>
      <p:bldP spid="27" grpId="0" animBg="1"/>
      <p:bldP spid="29" grpId="0" animBg="1"/>
      <p:bldP spid="30" grpId="0" animBg="1"/>
      <p:bldP spid="31" grpId="0" animBg="1"/>
      <p:bldP spid="3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38751" y="266156"/>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18" name="TextBox 17"/>
          <p:cNvSpPr txBox="1"/>
          <p:nvPr/>
        </p:nvSpPr>
        <p:spPr>
          <a:xfrm>
            <a:off x="8399148" y="2873050"/>
            <a:ext cx="3279205" cy="769439"/>
          </a:xfrm>
          <a:prstGeom prst="rect">
            <a:avLst/>
          </a:prstGeom>
          <a:noFill/>
        </p:spPr>
        <p:txBody>
          <a:bodyPr wrap="square" lIns="91438" tIns="45719" rIns="91438" bIns="45719" rtlCol="0">
            <a:spAutoFit/>
          </a:bodyPr>
          <a:lstStyle/>
          <a:p>
            <a:pPr algn="ctr"/>
            <a:r>
              <a:rPr lang="en-US" sz="4400" dirty="0">
                <a:solidFill>
                  <a:schemeClr val="accent5">
                    <a:lumMod val="75000"/>
                  </a:schemeClr>
                </a:solidFill>
                <a:latin typeface="Century Gothic" panose="020B0502020202020204" pitchFamily="34" charset="0"/>
              </a:rPr>
              <a:t>incredible</a:t>
            </a:r>
          </a:p>
        </p:txBody>
      </p:sp>
      <p:sp>
        <p:nvSpPr>
          <p:cNvPr id="6" name="CuadroTexto 5">
            <a:extLst>
              <a:ext uri="{FF2B5EF4-FFF2-40B4-BE49-F238E27FC236}">
                <a16:creationId xmlns:a16="http://schemas.microsoft.com/office/drawing/2014/main" id="{65F80E57-967E-A243-971E-3065C7C35CD5}"/>
              </a:ext>
            </a:extLst>
          </p:cNvPr>
          <p:cNvSpPr txBox="1"/>
          <p:nvPr/>
        </p:nvSpPr>
        <p:spPr>
          <a:xfrm>
            <a:off x="8905204" y="198454"/>
            <a:ext cx="867545" cy="461665"/>
          </a:xfrm>
          <a:prstGeom prst="rect">
            <a:avLst/>
          </a:prstGeom>
          <a:noFill/>
        </p:spPr>
        <p:txBody>
          <a:bodyPr wrap="none" rtlCol="0">
            <a:spAutoFit/>
          </a:bodyPr>
          <a:lstStyle/>
          <a:p>
            <a:pPr algn="l"/>
            <a:r>
              <a:rPr lang="es-GB" sz="2400" b="1" dirty="0">
                <a:solidFill>
                  <a:schemeClr val="accent5">
                    <a:lumMod val="50000"/>
                  </a:schemeClr>
                </a:solidFill>
              </a:rPr>
              <a:t>[3/3]</a:t>
            </a:r>
          </a:p>
        </p:txBody>
      </p:sp>
      <p:sp>
        <p:nvSpPr>
          <p:cNvPr id="38" name="TextBox 37">
            <a:extLst>
              <a:ext uri="{FF2B5EF4-FFF2-40B4-BE49-F238E27FC236}">
                <a16:creationId xmlns:a16="http://schemas.microsoft.com/office/drawing/2014/main" id="{EFE68178-05EE-2A41-AD0D-1B9E01742BA8}"/>
              </a:ext>
            </a:extLst>
          </p:cNvPr>
          <p:cNvSpPr txBox="1"/>
          <p:nvPr/>
        </p:nvSpPr>
        <p:spPr>
          <a:xfrm>
            <a:off x="383276" y="4792798"/>
            <a:ext cx="3400488" cy="1077216"/>
          </a:xfrm>
          <a:prstGeom prst="rect">
            <a:avLst/>
          </a:prstGeom>
          <a:noFill/>
        </p:spPr>
        <p:txBody>
          <a:bodyPr wrap="square" lIns="91438" tIns="45719" rIns="91438" bIns="45719" rtlCol="0">
            <a:spAutoFit/>
          </a:bodyPr>
          <a:lstStyle/>
          <a:p>
            <a:pPr algn="ctr"/>
            <a:r>
              <a:rPr lang="en-US" sz="3200" dirty="0">
                <a:solidFill>
                  <a:srgbClr val="002060"/>
                </a:solidFill>
                <a:latin typeface="Century Gothic" panose="020B0502020202020204" pitchFamily="34" charset="0"/>
              </a:rPr>
              <a:t>[</a:t>
            </a:r>
            <a:r>
              <a:rPr lang="en-US" sz="3200" dirty="0">
                <a:solidFill>
                  <a:srgbClr val="002060"/>
                </a:solidFill>
                <a:highlight>
                  <a:srgbClr val="E3EAFD"/>
                </a:highlight>
                <a:latin typeface="Century Gothic" panose="020B0502020202020204" pitchFamily="34" charset="0"/>
              </a:rPr>
              <a:t>to convince, convincing]</a:t>
            </a:r>
            <a:endParaRPr lang="en-US" sz="3200" dirty="0">
              <a:solidFill>
                <a:srgbClr val="002060"/>
              </a:solidFill>
              <a:latin typeface="Century Gothic" panose="020B0502020202020204" pitchFamily="34" charset="0"/>
            </a:endParaRPr>
          </a:p>
        </p:txBody>
      </p:sp>
      <p:sp>
        <p:nvSpPr>
          <p:cNvPr id="41" name="TextBox 22">
            <a:extLst>
              <a:ext uri="{FF2B5EF4-FFF2-40B4-BE49-F238E27FC236}">
                <a16:creationId xmlns:a16="http://schemas.microsoft.com/office/drawing/2014/main" id="{35A63B6E-9453-C747-8F2A-1F0C80D50652}"/>
              </a:ext>
            </a:extLst>
          </p:cNvPr>
          <p:cNvSpPr txBox="1"/>
          <p:nvPr/>
        </p:nvSpPr>
        <p:spPr>
          <a:xfrm>
            <a:off x="1103225" y="2239804"/>
            <a:ext cx="3029430" cy="830997"/>
          </a:xfrm>
          <a:prstGeom prst="rect">
            <a:avLst/>
          </a:prstGeom>
          <a:noFill/>
        </p:spPr>
        <p:txBody>
          <a:bodyPr wrap="square" rtlCol="0">
            <a:spAutoFit/>
          </a:bodyPr>
          <a:lstStyle/>
          <a:p>
            <a:pPr algn="ctr"/>
            <a:r>
              <a:rPr lang="en-US" sz="4800" dirty="0">
                <a:solidFill>
                  <a:schemeClr val="accent2">
                    <a:lumMod val="50000"/>
                  </a:schemeClr>
                </a:solidFill>
                <a:latin typeface="Impact" panose="020B0806030902050204" pitchFamily="34" charset="0"/>
              </a:rPr>
              <a:t>about to</a:t>
            </a:r>
          </a:p>
        </p:txBody>
      </p:sp>
      <p:pic>
        <p:nvPicPr>
          <p:cNvPr id="3" name="Imagen 2">
            <a:extLst>
              <a:ext uri="{FF2B5EF4-FFF2-40B4-BE49-F238E27FC236}">
                <a16:creationId xmlns:a16="http://schemas.microsoft.com/office/drawing/2014/main" id="{817E91C1-DE63-3E45-9487-66A5DB968B69}"/>
              </a:ext>
            </a:extLst>
          </p:cNvPr>
          <p:cNvPicPr>
            <a:picLocks noChangeAspect="1"/>
          </p:cNvPicPr>
          <p:nvPr/>
        </p:nvPicPr>
        <p:blipFill>
          <a:blip r:embed="rId4"/>
          <a:stretch>
            <a:fillRect/>
          </a:stretch>
        </p:blipFill>
        <p:spPr>
          <a:xfrm>
            <a:off x="1023706" y="3532797"/>
            <a:ext cx="2300873" cy="1260001"/>
          </a:xfrm>
          <a:prstGeom prst="rect">
            <a:avLst/>
          </a:prstGeom>
        </p:spPr>
      </p:pic>
      <p:sp>
        <p:nvSpPr>
          <p:cNvPr id="8" name="CuadroTexto 7">
            <a:extLst>
              <a:ext uri="{FF2B5EF4-FFF2-40B4-BE49-F238E27FC236}">
                <a16:creationId xmlns:a16="http://schemas.microsoft.com/office/drawing/2014/main" id="{130E84CA-0E6C-AB40-8BDA-D8827DC51780}"/>
              </a:ext>
            </a:extLst>
          </p:cNvPr>
          <p:cNvSpPr txBox="1"/>
          <p:nvPr/>
        </p:nvSpPr>
        <p:spPr>
          <a:xfrm>
            <a:off x="122385" y="1234206"/>
            <a:ext cx="7350620" cy="830997"/>
          </a:xfrm>
          <a:prstGeom prst="rect">
            <a:avLst/>
          </a:prstGeom>
          <a:noFill/>
        </p:spPr>
        <p:txBody>
          <a:bodyPr wrap="square" rtlCol="0">
            <a:spAutoFit/>
          </a:bodyPr>
          <a:lstStyle/>
          <a:p>
            <a:pPr algn="l"/>
            <a:r>
              <a:rPr lang="es-GB" sz="2400" b="1" dirty="0">
                <a:solidFill>
                  <a:schemeClr val="accent5">
                    <a:lumMod val="50000"/>
                  </a:schemeClr>
                </a:solidFill>
              </a:rPr>
              <a:t>Ahora debes decir cada palabra en español. </a:t>
            </a:r>
          </a:p>
          <a:p>
            <a:pPr algn="l"/>
            <a:r>
              <a:rPr lang="es-GB" sz="2400" b="1" dirty="0">
                <a:solidFill>
                  <a:schemeClr val="accent5">
                    <a:lumMod val="50000"/>
                  </a:schemeClr>
                </a:solidFill>
              </a:rPr>
              <a:t>¡Atención! ¡Las palabras desaparecen rápido!</a:t>
            </a:r>
          </a:p>
        </p:txBody>
      </p:sp>
      <p:sp>
        <p:nvSpPr>
          <p:cNvPr id="36" name="TextBox 22">
            <a:extLst>
              <a:ext uri="{FF2B5EF4-FFF2-40B4-BE49-F238E27FC236}">
                <a16:creationId xmlns:a16="http://schemas.microsoft.com/office/drawing/2014/main" id="{992E163E-EFB6-C243-A7E9-C50C3C3E776F}"/>
              </a:ext>
            </a:extLst>
          </p:cNvPr>
          <p:cNvSpPr txBox="1"/>
          <p:nvPr/>
        </p:nvSpPr>
        <p:spPr>
          <a:xfrm>
            <a:off x="7999660" y="1259030"/>
            <a:ext cx="3029429" cy="1323439"/>
          </a:xfrm>
          <a:prstGeom prst="rect">
            <a:avLst/>
          </a:prstGeom>
          <a:noFill/>
        </p:spPr>
        <p:txBody>
          <a:bodyPr wrap="square" rtlCol="0">
            <a:spAutoFit/>
          </a:bodyPr>
          <a:lstStyle/>
          <a:p>
            <a:pPr algn="ctr"/>
            <a:r>
              <a:rPr lang="en-US" sz="4000" dirty="0">
                <a:solidFill>
                  <a:schemeClr val="accent6"/>
                </a:solidFill>
                <a:latin typeface="Consolas" panose="020B0609020204030204" pitchFamily="49" charset="0"/>
                <a:cs typeface="Consolas" panose="020B0609020204030204" pitchFamily="49" charset="0"/>
              </a:rPr>
              <a:t>mostly, above all</a:t>
            </a:r>
          </a:p>
        </p:txBody>
      </p:sp>
      <p:sp>
        <p:nvSpPr>
          <p:cNvPr id="39" name="TextBox 22">
            <a:extLst>
              <a:ext uri="{FF2B5EF4-FFF2-40B4-BE49-F238E27FC236}">
                <a16:creationId xmlns:a16="http://schemas.microsoft.com/office/drawing/2014/main" id="{9D85CF8E-4632-F347-B901-F22B0C6987F6}"/>
              </a:ext>
            </a:extLst>
          </p:cNvPr>
          <p:cNvSpPr txBox="1"/>
          <p:nvPr/>
        </p:nvSpPr>
        <p:spPr>
          <a:xfrm>
            <a:off x="4683027" y="4450336"/>
            <a:ext cx="3305915" cy="1938992"/>
          </a:xfrm>
          <a:prstGeom prst="rect">
            <a:avLst/>
          </a:prstGeom>
          <a:noFill/>
        </p:spPr>
        <p:txBody>
          <a:bodyPr wrap="square" rtlCol="0">
            <a:spAutoFit/>
          </a:bodyPr>
          <a:lstStyle/>
          <a:p>
            <a:pPr algn="ctr"/>
            <a:r>
              <a:rPr lang="en-US" sz="4000" dirty="0">
                <a:solidFill>
                  <a:schemeClr val="accent2">
                    <a:lumMod val="50000"/>
                  </a:schemeClr>
                </a:solidFill>
                <a:latin typeface="Courier" pitchFamily="2" charset="0"/>
              </a:rPr>
              <a:t>to continue, continuing</a:t>
            </a:r>
          </a:p>
        </p:txBody>
      </p:sp>
      <p:sp>
        <p:nvSpPr>
          <p:cNvPr id="40" name="TextBox 39">
            <a:extLst>
              <a:ext uri="{FF2B5EF4-FFF2-40B4-BE49-F238E27FC236}">
                <a16:creationId xmlns:a16="http://schemas.microsoft.com/office/drawing/2014/main" id="{2A696A90-A3E9-164A-82CE-E6613F605585}"/>
              </a:ext>
            </a:extLst>
          </p:cNvPr>
          <p:cNvSpPr txBox="1"/>
          <p:nvPr/>
        </p:nvSpPr>
        <p:spPr>
          <a:xfrm>
            <a:off x="4805135" y="3690961"/>
            <a:ext cx="3400488" cy="584773"/>
          </a:xfrm>
          <a:prstGeom prst="rect">
            <a:avLst/>
          </a:prstGeom>
          <a:noFill/>
        </p:spPr>
        <p:txBody>
          <a:bodyPr wrap="square" lIns="91438" tIns="45719" rIns="91438" bIns="45719" rtlCol="0">
            <a:spAutoFit/>
          </a:bodyPr>
          <a:lstStyle/>
          <a:p>
            <a:pPr algn="ctr"/>
            <a:r>
              <a:rPr lang="en-US" sz="3200" dirty="0">
                <a:solidFill>
                  <a:srgbClr val="002060"/>
                </a:solidFill>
                <a:latin typeface="Century Gothic" panose="020B0502020202020204" pitchFamily="34" charset="0"/>
              </a:rPr>
              <a:t>[</a:t>
            </a:r>
            <a:r>
              <a:rPr lang="en-US" sz="3200" dirty="0">
                <a:solidFill>
                  <a:srgbClr val="002060"/>
                </a:solidFill>
                <a:highlight>
                  <a:srgbClr val="E3EAFD"/>
                </a:highlight>
                <a:latin typeface="Century Gothic" panose="020B0502020202020204" pitchFamily="34" charset="0"/>
              </a:rPr>
              <a:t>enemy]</a:t>
            </a:r>
            <a:endParaRPr lang="en-US" sz="3200" dirty="0">
              <a:solidFill>
                <a:srgbClr val="002060"/>
              </a:solidFill>
              <a:latin typeface="Century Gothic" panose="020B0502020202020204" pitchFamily="34" charset="0"/>
            </a:endParaRPr>
          </a:p>
        </p:txBody>
      </p:sp>
      <p:pic>
        <p:nvPicPr>
          <p:cNvPr id="42" name="Imagen 41">
            <a:extLst>
              <a:ext uri="{FF2B5EF4-FFF2-40B4-BE49-F238E27FC236}">
                <a16:creationId xmlns:a16="http://schemas.microsoft.com/office/drawing/2014/main" id="{A83CB943-0B15-2541-8029-2014402E90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87307" y="3684802"/>
            <a:ext cx="1880987" cy="1531069"/>
          </a:xfrm>
          <a:prstGeom prst="rect">
            <a:avLst/>
          </a:prstGeom>
        </p:spPr>
      </p:pic>
      <p:sp>
        <p:nvSpPr>
          <p:cNvPr id="43" name="TextBox 37">
            <a:extLst>
              <a:ext uri="{FF2B5EF4-FFF2-40B4-BE49-F238E27FC236}">
                <a16:creationId xmlns:a16="http://schemas.microsoft.com/office/drawing/2014/main" id="{AF79BF4B-ECE4-5447-BD05-FAE744A574EF}"/>
              </a:ext>
            </a:extLst>
          </p:cNvPr>
          <p:cNvSpPr txBox="1"/>
          <p:nvPr/>
        </p:nvSpPr>
        <p:spPr>
          <a:xfrm>
            <a:off x="8540182" y="5090955"/>
            <a:ext cx="3400488" cy="1077216"/>
          </a:xfrm>
          <a:prstGeom prst="rect">
            <a:avLst/>
          </a:prstGeom>
          <a:noFill/>
        </p:spPr>
        <p:txBody>
          <a:bodyPr wrap="square" lIns="91438" tIns="45719" rIns="91438" bIns="45719" rtlCol="0">
            <a:spAutoFit/>
          </a:bodyPr>
          <a:lstStyle/>
          <a:p>
            <a:pPr algn="ctr"/>
            <a:r>
              <a:rPr lang="en-US" sz="3200" dirty="0">
                <a:solidFill>
                  <a:srgbClr val="002060"/>
                </a:solidFill>
                <a:latin typeface="Century Gothic" panose="020B0502020202020204" pitchFamily="34" charset="0"/>
              </a:rPr>
              <a:t>[</a:t>
            </a:r>
            <a:r>
              <a:rPr lang="en-US" sz="3200" dirty="0">
                <a:solidFill>
                  <a:srgbClr val="002060"/>
                </a:solidFill>
                <a:highlight>
                  <a:srgbClr val="E3EAFD"/>
                </a:highlight>
                <a:latin typeface="Century Gothic" panose="020B0502020202020204" pitchFamily="34" charset="0"/>
              </a:rPr>
              <a:t>to promise, promising]</a:t>
            </a:r>
            <a:endParaRPr lang="en-US" sz="3200" dirty="0">
              <a:solidFill>
                <a:srgbClr val="002060"/>
              </a:solidFill>
              <a:latin typeface="Century Gothic" panose="020B0502020202020204" pitchFamily="34" charset="0"/>
            </a:endParaRPr>
          </a:p>
        </p:txBody>
      </p:sp>
      <p:pic>
        <p:nvPicPr>
          <p:cNvPr id="44" name="Imagen 43">
            <a:extLst>
              <a:ext uri="{FF2B5EF4-FFF2-40B4-BE49-F238E27FC236}">
                <a16:creationId xmlns:a16="http://schemas.microsoft.com/office/drawing/2014/main" id="{23EAA31A-EA70-8D43-888A-55A101F384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3561" y="2242654"/>
            <a:ext cx="1819444" cy="1451157"/>
          </a:xfrm>
          <a:prstGeom prst="rect">
            <a:avLst/>
          </a:prstGeom>
        </p:spPr>
      </p:pic>
    </p:spTree>
    <p:extLst>
      <p:ext uri="{BB962C8B-B14F-4D97-AF65-F5344CB8AC3E}">
        <p14:creationId xmlns:p14="http://schemas.microsoft.com/office/powerpoint/2010/main" val="418061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1000"/>
                                        <p:tgtEl>
                                          <p:spTgt spid="41"/>
                                        </p:tgtEl>
                                      </p:cBhvr>
                                    </p:animEffect>
                                    <p:set>
                                      <p:cBhvr>
                                        <p:cTn id="9" dur="1" fill="hold">
                                          <p:stCondLst>
                                            <p:cond delay="999"/>
                                          </p:stCondLst>
                                        </p:cTn>
                                        <p:tgtEl>
                                          <p:spTgt spid="4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0" presetClass="exit" presetSubtype="0" fill="hold" nodeType="withEffect">
                                  <p:stCondLst>
                                    <p:cond delay="0"/>
                                  </p:stCondLst>
                                  <p:childTnLst>
                                    <p:animEffect transition="out" filter="fade">
                                      <p:cBhvr>
                                        <p:cTn id="17" dur="1000"/>
                                        <p:tgtEl>
                                          <p:spTgt spid="42"/>
                                        </p:tgtEl>
                                      </p:cBhvr>
                                    </p:animEffect>
                                    <p:set>
                                      <p:cBhvr>
                                        <p:cTn id="18" dur="1" fill="hold">
                                          <p:stCondLst>
                                            <p:cond delay="999"/>
                                          </p:stCondLst>
                                        </p:cTn>
                                        <p:tgtEl>
                                          <p:spTgt spid="42"/>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43"/>
                                        </p:tgtEl>
                                      </p:cBhvr>
                                    </p:animEffect>
                                    <p:set>
                                      <p:cBhvr>
                                        <p:cTn id="21" dur="1" fill="hold">
                                          <p:stCondLst>
                                            <p:cond delay="999"/>
                                          </p:stCondLst>
                                        </p:cTn>
                                        <p:tgtEl>
                                          <p:spTgt spid="4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10" presetClass="exit" presetSubtype="0" fill="hold" grpId="1" nodeType="withEffect">
                                  <p:stCondLst>
                                    <p:cond delay="0"/>
                                  </p:stCondLst>
                                  <p:childTnLst>
                                    <p:animEffect transition="out" filter="fade">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0" presetClass="exit" presetSubtype="0" fill="hold" grpId="1" nodeType="withEffect">
                                  <p:stCondLst>
                                    <p:cond delay="0"/>
                                  </p:stCondLst>
                                  <p:childTnLst>
                                    <p:animEffect transition="out" filter="fade">
                                      <p:cBhvr>
                                        <p:cTn id="34" dur="1000"/>
                                        <p:tgtEl>
                                          <p:spTgt spid="39"/>
                                        </p:tgtEl>
                                      </p:cBhvr>
                                    </p:animEffect>
                                    <p:set>
                                      <p:cBhvr>
                                        <p:cTn id="35" dur="1" fill="hold">
                                          <p:stCondLst>
                                            <p:cond delay="999"/>
                                          </p:stCondLst>
                                        </p:cTn>
                                        <p:tgtEl>
                                          <p:spTgt spid="3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childTnLst>
                                </p:cTn>
                              </p:par>
                              <p:par>
                                <p:cTn id="42" presetID="10" presetClass="exit" presetSubtype="0" fill="hold" nodeType="withEffect">
                                  <p:stCondLst>
                                    <p:cond delay="0"/>
                                  </p:stCondLst>
                                  <p:childTnLst>
                                    <p:animEffect transition="out" filter="fade">
                                      <p:cBhvr>
                                        <p:cTn id="43" dur="1000"/>
                                        <p:tgtEl>
                                          <p:spTgt spid="44"/>
                                        </p:tgtEl>
                                      </p:cBhvr>
                                    </p:animEffect>
                                    <p:set>
                                      <p:cBhvr>
                                        <p:cTn id="44" dur="1" fill="hold">
                                          <p:stCondLst>
                                            <p:cond delay="999"/>
                                          </p:stCondLst>
                                        </p:cTn>
                                        <p:tgtEl>
                                          <p:spTgt spid="4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40"/>
                                        </p:tgtEl>
                                      </p:cBhvr>
                                    </p:animEffect>
                                    <p:set>
                                      <p:cBhvr>
                                        <p:cTn id="47" dur="1" fill="hold">
                                          <p:stCondLst>
                                            <p:cond delay="999"/>
                                          </p:stCondLst>
                                        </p:cTn>
                                        <p:tgtEl>
                                          <p:spTgt spid="4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par>
                                <p:cTn id="54" presetID="10" presetClass="exit" presetSubtype="0" fill="hold" nodeType="withEffect">
                                  <p:stCondLst>
                                    <p:cond delay="0"/>
                                  </p:stCondLst>
                                  <p:childTnLst>
                                    <p:animEffect transition="out" filter="fade">
                                      <p:cBhvr>
                                        <p:cTn id="55" dur="1000"/>
                                        <p:tgtEl>
                                          <p:spTgt spid="3"/>
                                        </p:tgtEl>
                                      </p:cBhvr>
                                    </p:animEffect>
                                    <p:set>
                                      <p:cBhvr>
                                        <p:cTn id="56" dur="1" fill="hold">
                                          <p:stCondLst>
                                            <p:cond delay="999"/>
                                          </p:stCondLst>
                                        </p:cTn>
                                        <p:tgtEl>
                                          <p:spTgt spid="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38"/>
                                        </p:tgtEl>
                                      </p:cBhvr>
                                    </p:animEffect>
                                    <p:set>
                                      <p:cBhvr>
                                        <p:cTn id="59" dur="1" fill="hold">
                                          <p:stCondLst>
                                            <p:cond delay="999"/>
                                          </p:stCondLst>
                                        </p:cTn>
                                        <p:tgtEl>
                                          <p:spTgt spid="3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par>
                                <p:cTn id="64" presetID="10" presetClass="exit" presetSubtype="0" fill="hold" grpId="1" nodeType="withEffect">
                                  <p:stCondLst>
                                    <p:cond delay="0"/>
                                  </p:stCondLst>
                                  <p:childTnLst>
                                    <p:animEffect transition="out" filter="fade">
                                      <p:cBhvr>
                                        <p:cTn id="65" dur="1000"/>
                                        <p:tgtEl>
                                          <p:spTgt spid="18"/>
                                        </p:tgtEl>
                                      </p:cBhvr>
                                    </p:animEffect>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8" grpId="0"/>
      <p:bldP spid="38" grpId="1"/>
      <p:bldP spid="41" grpId="0"/>
      <p:bldP spid="41" grpId="1"/>
      <p:bldP spid="36" grpId="0"/>
      <p:bldP spid="36" grpId="1"/>
      <p:bldP spid="39" grpId="0"/>
      <p:bldP spid="39" grpId="1"/>
      <p:bldP spid="40" grpId="0"/>
      <p:bldP spid="40" grpId="1"/>
      <p:bldP spid="43" grpId="0"/>
      <p:bldP spid="4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133349" y="1187038"/>
            <a:ext cx="10153650" cy="461665"/>
          </a:xfrm>
          <a:prstGeom prst="rect">
            <a:avLst/>
          </a:prstGeom>
          <a:noFill/>
        </p:spPr>
        <p:txBody>
          <a:bodyPr wrap="square" rtlCol="0">
            <a:spAutoFit/>
          </a:bodyPr>
          <a:lstStyle/>
          <a:p>
            <a:pPr algn="l"/>
            <a:r>
              <a:rPr lang="es-GB" sz="2400" b="1" dirty="0">
                <a:solidFill>
                  <a:schemeClr val="accent5">
                    <a:lumMod val="50000"/>
                  </a:schemeClr>
                </a:solidFill>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28599" y="1611844"/>
            <a:ext cx="11712071" cy="461665"/>
          </a:xfrm>
          <a:prstGeom prst="rect">
            <a:avLst/>
          </a:prstGeom>
          <a:noFill/>
        </p:spPr>
        <p:txBody>
          <a:bodyPr wrap="square" rtlCol="0">
            <a:spAutoFit/>
          </a:bodyPr>
          <a:lstStyle/>
          <a:p>
            <a:r>
              <a:rPr lang="es-ES" sz="2400" dirty="0">
                <a:solidFill>
                  <a:schemeClr val="accent5">
                    <a:lumMod val="50000"/>
                  </a:schemeClr>
                </a:solidFill>
              </a:rPr>
              <a:t> - </a:t>
            </a:r>
            <a:r>
              <a:rPr lang="es-ES" sz="2400" dirty="0" err="1">
                <a:solidFill>
                  <a:schemeClr val="accent5">
                    <a:lumMod val="50000"/>
                  </a:schemeClr>
                </a:solidFill>
              </a:rPr>
              <a:t>if</a:t>
            </a:r>
            <a:r>
              <a:rPr lang="es-ES" sz="2400" dirty="0">
                <a:solidFill>
                  <a:schemeClr val="accent5">
                    <a:lumMod val="50000"/>
                  </a:schemeClr>
                </a:solidFill>
              </a:rPr>
              <a:t> </a:t>
            </a:r>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word</a:t>
            </a:r>
            <a:r>
              <a:rPr lang="es-ES" sz="2400" dirty="0">
                <a:solidFill>
                  <a:schemeClr val="accent5">
                    <a:lumMod val="50000"/>
                  </a:schemeClr>
                </a:solidFill>
              </a:rPr>
              <a:t> </a:t>
            </a:r>
            <a:r>
              <a:rPr lang="es-ES" sz="2400" dirty="0" err="1">
                <a:solidFill>
                  <a:schemeClr val="accent5">
                    <a:lumMod val="50000"/>
                  </a:schemeClr>
                </a:solidFill>
              </a:rPr>
              <a:t>ends</a:t>
            </a:r>
            <a:r>
              <a:rPr lang="es-ES" sz="2400" dirty="0">
                <a:solidFill>
                  <a:schemeClr val="accent5">
                    <a:lumMod val="50000"/>
                  </a:schemeClr>
                </a:solidFill>
              </a:rPr>
              <a:t> in </a:t>
            </a:r>
            <a:r>
              <a:rPr lang="es-ES" sz="2400" dirty="0" err="1">
                <a:solidFill>
                  <a:schemeClr val="accent5">
                    <a:lumMod val="50000"/>
                  </a:schemeClr>
                </a:solidFill>
              </a:rPr>
              <a:t>any</a:t>
            </a:r>
            <a:r>
              <a:rPr lang="es-ES" sz="2400" dirty="0">
                <a:solidFill>
                  <a:schemeClr val="accent5">
                    <a:lumMod val="50000"/>
                  </a:schemeClr>
                </a:solidFill>
              </a:rPr>
              <a:t> </a:t>
            </a:r>
            <a:r>
              <a:rPr lang="es-ES" sz="2400" dirty="0" err="1">
                <a:solidFill>
                  <a:schemeClr val="accent5">
                    <a:lumMod val="50000"/>
                  </a:schemeClr>
                </a:solidFill>
              </a:rPr>
              <a:t>vowel</a:t>
            </a:r>
            <a:r>
              <a:rPr lang="es-ES" sz="2400" dirty="0">
                <a:solidFill>
                  <a:schemeClr val="accent5">
                    <a:lumMod val="50000"/>
                  </a:schemeClr>
                </a:solidFill>
              </a:rPr>
              <a:t> </a:t>
            </a:r>
            <a:r>
              <a:rPr lang="es-ES" sz="2400" dirty="0" err="1">
                <a:solidFill>
                  <a:schemeClr val="accent5">
                    <a:lumMod val="50000"/>
                  </a:schemeClr>
                </a:solidFill>
              </a:rPr>
              <a:t>or</a:t>
            </a:r>
            <a:r>
              <a:rPr lang="es-ES" sz="2400" dirty="0">
                <a:solidFill>
                  <a:schemeClr val="accent5">
                    <a:lumMod val="50000"/>
                  </a:schemeClr>
                </a:solidFill>
              </a:rPr>
              <a:t> ‘n’ </a:t>
            </a:r>
            <a:r>
              <a:rPr lang="es-ES" sz="2400" dirty="0" err="1">
                <a:solidFill>
                  <a:schemeClr val="accent5">
                    <a:lumMod val="50000"/>
                  </a:schemeClr>
                </a:solidFill>
              </a:rPr>
              <a:t>or</a:t>
            </a:r>
            <a:r>
              <a:rPr lang="es-ES" sz="2400" dirty="0">
                <a:solidFill>
                  <a:schemeClr val="accent5">
                    <a:lumMod val="50000"/>
                  </a:schemeClr>
                </a:solidFill>
              </a:rPr>
              <a:t> ‘s’ </a:t>
            </a:r>
            <a:r>
              <a:rPr lang="es-ES" sz="2400" dirty="0" err="1">
                <a:solidFill>
                  <a:schemeClr val="accent5">
                    <a:lumMod val="50000"/>
                  </a:schemeClr>
                </a:solidFill>
              </a:rPr>
              <a:t>then</a:t>
            </a:r>
            <a:r>
              <a:rPr lang="es-ES" sz="2400" dirty="0">
                <a:solidFill>
                  <a:schemeClr val="accent5">
                    <a:lumMod val="50000"/>
                  </a:schemeClr>
                </a:solidFill>
              </a:rPr>
              <a:t> </a:t>
            </a:r>
            <a:r>
              <a:rPr lang="es-ES" sz="2400" dirty="0" err="1">
                <a:solidFill>
                  <a:schemeClr val="accent5">
                    <a:lumMod val="50000"/>
                  </a:schemeClr>
                </a:solidFill>
              </a:rPr>
              <a:t>there</a:t>
            </a:r>
            <a:r>
              <a:rPr lang="es-ES" sz="2400" dirty="0">
                <a:solidFill>
                  <a:schemeClr val="accent5">
                    <a:lumMod val="50000"/>
                  </a:schemeClr>
                </a:solidFill>
              </a:rPr>
              <a:t> </a:t>
            </a:r>
            <a:r>
              <a:rPr lang="es-ES" sz="2400" dirty="0" err="1">
                <a:solidFill>
                  <a:schemeClr val="accent5">
                    <a:lumMod val="50000"/>
                  </a:schemeClr>
                </a:solidFill>
              </a:rPr>
              <a:t>will</a:t>
            </a:r>
            <a:r>
              <a:rPr lang="es-ES" sz="2400" dirty="0">
                <a:solidFill>
                  <a:schemeClr val="accent5">
                    <a:lumMod val="50000"/>
                  </a:schemeClr>
                </a:solidFill>
              </a:rPr>
              <a:t> be no </a:t>
            </a:r>
            <a:r>
              <a:rPr lang="es-ES" sz="2400" dirty="0" err="1">
                <a:solidFill>
                  <a:schemeClr val="accent5">
                    <a:lumMod val="50000"/>
                  </a:schemeClr>
                </a:solidFill>
              </a:rPr>
              <a:t>accent</a:t>
            </a:r>
            <a:r>
              <a:rPr lang="es-ES" sz="2400" dirty="0">
                <a:solidFill>
                  <a:schemeClr val="accent5">
                    <a:lumMod val="50000"/>
                  </a:schemeClr>
                </a:solidFill>
              </a:rPr>
              <a:t>.</a:t>
            </a:r>
            <a:endParaRPr lang="es-GB" sz="2400" dirty="0">
              <a:solidFill>
                <a:schemeClr val="accent5">
                  <a:lumMod val="50000"/>
                </a:schemeClr>
              </a:solidFill>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323849" y="2073509"/>
            <a:ext cx="11712071" cy="830997"/>
          </a:xfrm>
          <a:prstGeom prst="rect">
            <a:avLst/>
          </a:prstGeom>
          <a:noFill/>
        </p:spPr>
        <p:txBody>
          <a:bodyPr wrap="square" rtlCol="0">
            <a:spAutoFit/>
          </a:bodyPr>
          <a:lstStyle/>
          <a:p>
            <a:r>
              <a:rPr lang="es-ES" sz="2400" dirty="0">
                <a:solidFill>
                  <a:schemeClr val="accent5">
                    <a:lumMod val="50000"/>
                  </a:schemeClr>
                </a:solidFill>
              </a:rPr>
              <a:t>- </a:t>
            </a:r>
            <a:r>
              <a:rPr lang="es-ES" sz="2400" dirty="0" err="1">
                <a:solidFill>
                  <a:schemeClr val="accent5">
                    <a:lumMod val="50000"/>
                  </a:schemeClr>
                </a:solidFill>
              </a:rPr>
              <a:t>if</a:t>
            </a:r>
            <a:r>
              <a:rPr lang="es-ES" sz="2400" dirty="0">
                <a:solidFill>
                  <a:schemeClr val="accent5">
                    <a:lumMod val="50000"/>
                  </a:schemeClr>
                </a:solidFill>
              </a:rPr>
              <a:t> </a:t>
            </a:r>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word</a:t>
            </a:r>
            <a:r>
              <a:rPr lang="es-ES" sz="2400" dirty="0">
                <a:solidFill>
                  <a:schemeClr val="accent5">
                    <a:lumMod val="50000"/>
                  </a:schemeClr>
                </a:solidFill>
              </a:rPr>
              <a:t> </a:t>
            </a:r>
            <a:r>
              <a:rPr lang="es-ES" sz="2400" dirty="0" err="1">
                <a:solidFill>
                  <a:schemeClr val="accent5">
                    <a:lumMod val="50000"/>
                  </a:schemeClr>
                </a:solidFill>
              </a:rPr>
              <a:t>ends</a:t>
            </a:r>
            <a:r>
              <a:rPr lang="es-ES" sz="2400" dirty="0">
                <a:solidFill>
                  <a:schemeClr val="accent5">
                    <a:lumMod val="50000"/>
                  </a:schemeClr>
                </a:solidFill>
              </a:rPr>
              <a:t> in </a:t>
            </a:r>
            <a:r>
              <a:rPr lang="es-ES" sz="2400" dirty="0" err="1">
                <a:solidFill>
                  <a:schemeClr val="accent5">
                    <a:lumMod val="50000"/>
                  </a:schemeClr>
                </a:solidFill>
              </a:rPr>
              <a:t>any</a:t>
            </a:r>
            <a:r>
              <a:rPr lang="es-ES" sz="2400" dirty="0">
                <a:solidFill>
                  <a:schemeClr val="accent5">
                    <a:lumMod val="50000"/>
                  </a:schemeClr>
                </a:solidFill>
              </a:rPr>
              <a:t> </a:t>
            </a:r>
            <a:r>
              <a:rPr lang="es-ES" sz="2400" dirty="0" err="1">
                <a:solidFill>
                  <a:schemeClr val="accent5">
                    <a:lumMod val="50000"/>
                  </a:schemeClr>
                </a:solidFill>
              </a:rPr>
              <a:t>consonant</a:t>
            </a:r>
            <a:r>
              <a:rPr lang="es-ES" sz="2400" dirty="0">
                <a:solidFill>
                  <a:schemeClr val="accent5">
                    <a:lumMod val="50000"/>
                  </a:schemeClr>
                </a:solidFill>
              </a:rPr>
              <a:t> </a:t>
            </a:r>
            <a:r>
              <a:rPr lang="es-ES" sz="2400" dirty="0" err="1">
                <a:solidFill>
                  <a:schemeClr val="accent5">
                    <a:lumMod val="50000"/>
                  </a:schemeClr>
                </a:solidFill>
              </a:rPr>
              <a:t>except</a:t>
            </a:r>
            <a:r>
              <a:rPr lang="es-ES" sz="2400" dirty="0">
                <a:solidFill>
                  <a:schemeClr val="accent5">
                    <a:lumMod val="50000"/>
                  </a:schemeClr>
                </a:solidFill>
              </a:rPr>
              <a:t> ‘</a:t>
            </a:r>
            <a:r>
              <a:rPr lang="es-ES" sz="2400" b="1" dirty="0">
                <a:solidFill>
                  <a:srgbClr val="E56700"/>
                </a:solidFill>
              </a:rPr>
              <a:t>n</a:t>
            </a:r>
            <a:r>
              <a:rPr lang="es-ES" sz="2400" dirty="0">
                <a:solidFill>
                  <a:schemeClr val="accent5">
                    <a:lumMod val="50000"/>
                  </a:schemeClr>
                </a:solidFill>
              </a:rPr>
              <a:t>’ </a:t>
            </a:r>
            <a:r>
              <a:rPr lang="es-ES" sz="2400" dirty="0" err="1">
                <a:solidFill>
                  <a:schemeClr val="accent5">
                    <a:lumMod val="50000"/>
                  </a:schemeClr>
                </a:solidFill>
              </a:rPr>
              <a:t>or</a:t>
            </a:r>
            <a:r>
              <a:rPr lang="es-ES" sz="2400" dirty="0">
                <a:solidFill>
                  <a:schemeClr val="accent5">
                    <a:lumMod val="50000"/>
                  </a:schemeClr>
                </a:solidFill>
              </a:rPr>
              <a:t> ‘</a:t>
            </a:r>
            <a:r>
              <a:rPr lang="es-ES" sz="2400" b="1" dirty="0">
                <a:solidFill>
                  <a:srgbClr val="E56700"/>
                </a:solidFill>
              </a:rPr>
              <a:t>s</a:t>
            </a:r>
            <a:r>
              <a:rPr lang="es-ES" sz="2400" dirty="0">
                <a:solidFill>
                  <a:schemeClr val="accent5">
                    <a:lumMod val="50000"/>
                  </a:schemeClr>
                </a:solidFill>
              </a:rPr>
              <a:t>’, </a:t>
            </a:r>
            <a:r>
              <a:rPr lang="es-ES" sz="2400" dirty="0" err="1">
                <a:solidFill>
                  <a:schemeClr val="accent5">
                    <a:lumMod val="50000"/>
                  </a:schemeClr>
                </a:solidFill>
              </a:rPr>
              <a:t>then</a:t>
            </a:r>
            <a:r>
              <a:rPr lang="es-ES" sz="2400" dirty="0">
                <a:solidFill>
                  <a:schemeClr val="accent5">
                    <a:lumMod val="50000"/>
                  </a:schemeClr>
                </a:solidFill>
              </a:rPr>
              <a:t> </a:t>
            </a:r>
            <a:r>
              <a:rPr lang="es-ES" sz="2400" dirty="0" err="1">
                <a:solidFill>
                  <a:schemeClr val="accent5">
                    <a:lumMod val="50000"/>
                  </a:schemeClr>
                </a:solidFill>
              </a:rPr>
              <a:t>there</a:t>
            </a:r>
            <a:r>
              <a:rPr lang="es-ES" sz="2400" dirty="0">
                <a:solidFill>
                  <a:schemeClr val="accent5">
                    <a:lumMod val="50000"/>
                  </a:schemeClr>
                </a:solidFill>
              </a:rPr>
              <a:t> </a:t>
            </a:r>
            <a:r>
              <a:rPr lang="es-ES" sz="2400" dirty="0" err="1">
                <a:solidFill>
                  <a:schemeClr val="accent5">
                    <a:lumMod val="50000"/>
                  </a:schemeClr>
                </a:solidFill>
              </a:rPr>
              <a:t>will</a:t>
            </a:r>
            <a:r>
              <a:rPr lang="es-ES" sz="2400" dirty="0">
                <a:solidFill>
                  <a:schemeClr val="accent5">
                    <a:lumMod val="50000"/>
                  </a:schemeClr>
                </a:solidFill>
              </a:rPr>
              <a:t> be </a:t>
            </a:r>
            <a:r>
              <a:rPr lang="es-ES" sz="2400" dirty="0" err="1">
                <a:solidFill>
                  <a:schemeClr val="accent5">
                    <a:lumMod val="50000"/>
                  </a:schemeClr>
                </a:solidFill>
              </a:rPr>
              <a:t>an</a:t>
            </a:r>
            <a:r>
              <a:rPr lang="es-ES" sz="2400" dirty="0">
                <a:solidFill>
                  <a:schemeClr val="accent5">
                    <a:lumMod val="50000"/>
                  </a:schemeClr>
                </a:solidFill>
              </a:rPr>
              <a:t> </a:t>
            </a:r>
            <a:r>
              <a:rPr lang="es-ES" sz="2400" dirty="0" err="1">
                <a:solidFill>
                  <a:schemeClr val="accent5">
                    <a:lumMod val="50000"/>
                  </a:schemeClr>
                </a:solidFill>
              </a:rPr>
              <a:t>accent</a:t>
            </a:r>
            <a:r>
              <a:rPr lang="es-ES" sz="2400" dirty="0">
                <a:solidFill>
                  <a:schemeClr val="accent5">
                    <a:lumMod val="50000"/>
                  </a:schemeClr>
                </a:solidFill>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17053" y="2946655"/>
            <a:ext cx="2064897" cy="430887"/>
          </a:xfrm>
          <a:prstGeom prst="rect">
            <a:avLst/>
          </a:prstGeom>
          <a:noFill/>
        </p:spPr>
        <p:txBody>
          <a:bodyPr wrap="square" rtlCol="0">
            <a:spAutoFit/>
          </a:bodyPr>
          <a:lstStyle/>
          <a:p>
            <a:pPr algn="l"/>
            <a:r>
              <a:rPr lang="es-GB" sz="2200" b="1" dirty="0">
                <a:solidFill>
                  <a:schemeClr val="accent5">
                    <a:lumMod val="50000"/>
                  </a:schemeClr>
                </a:solidFill>
              </a:rPr>
              <a:t>¡Ahora tú! </a:t>
            </a:r>
          </a:p>
        </p:txBody>
      </p:sp>
      <p:sp>
        <p:nvSpPr>
          <p:cNvPr id="33" name="CuadroTexto 32">
            <a:extLst>
              <a:ext uri="{FF2B5EF4-FFF2-40B4-BE49-F238E27FC236}">
                <a16:creationId xmlns:a16="http://schemas.microsoft.com/office/drawing/2014/main" id="{E45A7B8D-0496-6E4B-B7BC-82C102D7A4E5}"/>
              </a:ext>
            </a:extLst>
          </p:cNvPr>
          <p:cNvSpPr txBox="1"/>
          <p:nvPr/>
        </p:nvSpPr>
        <p:spPr>
          <a:xfrm>
            <a:off x="228598" y="3435705"/>
            <a:ext cx="11807321" cy="430887"/>
          </a:xfrm>
          <a:prstGeom prst="rect">
            <a:avLst/>
          </a:prstGeom>
          <a:noFill/>
        </p:spPr>
        <p:txBody>
          <a:bodyPr wrap="square" rtlCol="0">
            <a:spAutoFit/>
          </a:bodyPr>
          <a:lstStyle/>
          <a:p>
            <a:pPr algn="l"/>
            <a:r>
              <a:rPr lang="es-GB" sz="2200" b="1" dirty="0">
                <a:solidFill>
                  <a:schemeClr val="accent5">
                    <a:lumMod val="50000"/>
                  </a:schemeClr>
                </a:solidFill>
              </a:rPr>
              <a:t>Estudiante A lee sus frases a estudiante B.</a:t>
            </a:r>
          </a:p>
        </p:txBody>
      </p:sp>
      <p:sp>
        <p:nvSpPr>
          <p:cNvPr id="34" name="CuadroTexto 33">
            <a:extLst>
              <a:ext uri="{FF2B5EF4-FFF2-40B4-BE49-F238E27FC236}">
                <a16:creationId xmlns:a16="http://schemas.microsoft.com/office/drawing/2014/main" id="{F8BA0640-45FB-3A4F-B033-B5FD2B73355C}"/>
              </a:ext>
            </a:extLst>
          </p:cNvPr>
          <p:cNvSpPr txBox="1"/>
          <p:nvPr/>
        </p:nvSpPr>
        <p:spPr>
          <a:xfrm>
            <a:off x="228598" y="3924755"/>
            <a:ext cx="11807321" cy="430887"/>
          </a:xfrm>
          <a:prstGeom prst="rect">
            <a:avLst/>
          </a:prstGeom>
          <a:noFill/>
        </p:spPr>
        <p:txBody>
          <a:bodyPr wrap="square" rtlCol="0">
            <a:spAutoFit/>
          </a:bodyPr>
          <a:lstStyle/>
          <a:p>
            <a:pPr algn="l"/>
            <a:r>
              <a:rPr lang="es-GB" sz="2200" b="1" dirty="0">
                <a:solidFill>
                  <a:schemeClr val="accent5">
                    <a:lumMod val="50000"/>
                  </a:schemeClr>
                </a:solidFill>
              </a:rPr>
              <a:t>Estudiante B escucha y escribe las palabras. ¡Debes pensar en las tildes!</a:t>
            </a:r>
          </a:p>
        </p:txBody>
      </p:sp>
      <p:sp>
        <p:nvSpPr>
          <p:cNvPr id="35" name="CuadroTexto 34">
            <a:extLst>
              <a:ext uri="{FF2B5EF4-FFF2-40B4-BE49-F238E27FC236}">
                <a16:creationId xmlns:a16="http://schemas.microsoft.com/office/drawing/2014/main" id="{AAADB8EC-1491-FA4C-AEBB-1AA798833653}"/>
              </a:ext>
            </a:extLst>
          </p:cNvPr>
          <p:cNvSpPr txBox="1"/>
          <p:nvPr/>
        </p:nvSpPr>
        <p:spPr>
          <a:xfrm>
            <a:off x="228598" y="5571598"/>
            <a:ext cx="4140877" cy="400110"/>
          </a:xfrm>
          <a:prstGeom prst="rect">
            <a:avLst/>
          </a:prstGeom>
          <a:noFill/>
        </p:spPr>
        <p:txBody>
          <a:bodyPr wrap="none" rtlCol="0">
            <a:spAutoFit/>
          </a:bodyPr>
          <a:lstStyle/>
          <a:p>
            <a:r>
              <a:rPr lang="es-GB" sz="2000" dirty="0">
                <a:solidFill>
                  <a:schemeClr val="accent5">
                    <a:lumMod val="50000"/>
                  </a:schemeClr>
                </a:solidFill>
              </a:rPr>
              <a:t>1. El </a:t>
            </a:r>
            <a:r>
              <a:rPr lang="es-GB" sz="2000" b="1" dirty="0">
                <a:solidFill>
                  <a:schemeClr val="accent5">
                    <a:lumMod val="50000"/>
                  </a:schemeClr>
                </a:solidFill>
              </a:rPr>
              <a:t>enemigo</a:t>
            </a:r>
            <a:r>
              <a:rPr lang="es-GB" sz="2000" dirty="0">
                <a:solidFill>
                  <a:schemeClr val="accent5">
                    <a:lumMod val="50000"/>
                  </a:schemeClr>
                </a:solidFill>
              </a:rPr>
              <a:t> es </a:t>
            </a:r>
            <a:r>
              <a:rPr lang="es-GB" sz="2000" b="1" dirty="0">
                <a:solidFill>
                  <a:schemeClr val="accent5">
                    <a:lumMod val="50000"/>
                  </a:schemeClr>
                </a:solidFill>
              </a:rPr>
              <a:t>bastante</a:t>
            </a:r>
            <a:r>
              <a:rPr lang="es-GB" sz="2000" dirty="0">
                <a:solidFill>
                  <a:schemeClr val="accent5">
                    <a:lumMod val="50000"/>
                  </a:schemeClr>
                </a:solidFill>
              </a:rPr>
              <a:t> </a:t>
            </a:r>
            <a:r>
              <a:rPr lang="es-GB" sz="2000" b="1" dirty="0">
                <a:solidFill>
                  <a:schemeClr val="accent5">
                    <a:lumMod val="50000"/>
                  </a:schemeClr>
                </a:solidFill>
              </a:rPr>
              <a:t>débil</a:t>
            </a:r>
            <a:r>
              <a:rPr lang="es-GB" sz="2000" dirty="0">
                <a:solidFill>
                  <a:schemeClr val="accent5">
                    <a:lumMod val="50000"/>
                  </a:schemeClr>
                </a:solidFill>
              </a:rPr>
              <a:t>.</a:t>
            </a:r>
          </a:p>
        </p:txBody>
      </p:sp>
      <p:sp>
        <p:nvSpPr>
          <p:cNvPr id="3" name="Llamada ovalada 2">
            <a:extLst>
              <a:ext uri="{FF2B5EF4-FFF2-40B4-BE49-F238E27FC236}">
                <a16:creationId xmlns:a16="http://schemas.microsoft.com/office/drawing/2014/main" id="{BCBAEF39-A27C-0248-A518-210B3CAE0EE9}"/>
              </a:ext>
            </a:extLst>
          </p:cNvPr>
          <p:cNvSpPr/>
          <p:nvPr/>
        </p:nvSpPr>
        <p:spPr>
          <a:xfrm>
            <a:off x="4152276" y="4616970"/>
            <a:ext cx="2496881" cy="1154683"/>
          </a:xfrm>
          <a:prstGeom prst="wedgeEllipseCallout">
            <a:avLst>
              <a:gd name="adj1" fmla="val -46199"/>
              <a:gd name="adj2" fmla="val 475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El enemigo es bastante débil.</a:t>
            </a:r>
          </a:p>
        </p:txBody>
      </p:sp>
      <p:sp>
        <p:nvSpPr>
          <p:cNvPr id="36" name="CuadroTexto 35">
            <a:extLst>
              <a:ext uri="{FF2B5EF4-FFF2-40B4-BE49-F238E27FC236}">
                <a16:creationId xmlns:a16="http://schemas.microsoft.com/office/drawing/2014/main" id="{606027BB-C14C-3247-84A9-B5B40B0CD5B7}"/>
              </a:ext>
            </a:extLst>
          </p:cNvPr>
          <p:cNvSpPr txBox="1"/>
          <p:nvPr/>
        </p:nvSpPr>
        <p:spPr>
          <a:xfrm>
            <a:off x="228598" y="4413465"/>
            <a:ext cx="1351652" cy="430887"/>
          </a:xfrm>
          <a:prstGeom prst="rect">
            <a:avLst/>
          </a:prstGeom>
          <a:noFill/>
        </p:spPr>
        <p:txBody>
          <a:bodyPr wrap="none" rtlCol="0">
            <a:spAutoFit/>
          </a:bodyPr>
          <a:lstStyle/>
          <a:p>
            <a:r>
              <a:rPr lang="es-GB" sz="2200" dirty="0">
                <a:solidFill>
                  <a:schemeClr val="accent5">
                    <a:lumMod val="50000"/>
                  </a:schemeClr>
                </a:solidFill>
              </a:rPr>
              <a:t>Ejemplo:</a:t>
            </a:r>
          </a:p>
        </p:txBody>
      </p:sp>
      <p:sp>
        <p:nvSpPr>
          <p:cNvPr id="37" name="CuadroTexto 36">
            <a:extLst>
              <a:ext uri="{FF2B5EF4-FFF2-40B4-BE49-F238E27FC236}">
                <a16:creationId xmlns:a16="http://schemas.microsoft.com/office/drawing/2014/main" id="{A494D587-49F1-3349-A040-C2BE37419193}"/>
              </a:ext>
            </a:extLst>
          </p:cNvPr>
          <p:cNvSpPr txBox="1"/>
          <p:nvPr/>
        </p:nvSpPr>
        <p:spPr>
          <a:xfrm>
            <a:off x="205803" y="4888745"/>
            <a:ext cx="1891865" cy="430887"/>
          </a:xfrm>
          <a:prstGeom prst="rect">
            <a:avLst/>
          </a:prstGeom>
          <a:noFill/>
        </p:spPr>
        <p:txBody>
          <a:bodyPr wrap="none" rtlCol="0">
            <a:spAutoFit/>
          </a:bodyPr>
          <a:lstStyle/>
          <a:p>
            <a:r>
              <a:rPr lang="es-GB" sz="2200" dirty="0">
                <a:solidFill>
                  <a:schemeClr val="accent5">
                    <a:lumMod val="50000"/>
                  </a:schemeClr>
                </a:solidFill>
              </a:rPr>
              <a:t>Estudiante A</a:t>
            </a:r>
          </a:p>
        </p:txBody>
      </p:sp>
      <p:sp>
        <p:nvSpPr>
          <p:cNvPr id="38" name="CuadroTexto 37">
            <a:extLst>
              <a:ext uri="{FF2B5EF4-FFF2-40B4-BE49-F238E27FC236}">
                <a16:creationId xmlns:a16="http://schemas.microsoft.com/office/drawing/2014/main" id="{952D7C50-C573-8549-BF06-5BF0A57FEAB2}"/>
              </a:ext>
            </a:extLst>
          </p:cNvPr>
          <p:cNvSpPr txBox="1"/>
          <p:nvPr/>
        </p:nvSpPr>
        <p:spPr>
          <a:xfrm>
            <a:off x="6925462" y="4784491"/>
            <a:ext cx="1997663" cy="461665"/>
          </a:xfrm>
          <a:prstGeom prst="rect">
            <a:avLst/>
          </a:prstGeom>
          <a:noFill/>
        </p:spPr>
        <p:txBody>
          <a:bodyPr wrap="none" rtlCol="0">
            <a:spAutoFit/>
          </a:bodyPr>
          <a:lstStyle/>
          <a:p>
            <a:r>
              <a:rPr lang="es-GB" sz="2400" dirty="0">
                <a:solidFill>
                  <a:schemeClr val="accent5">
                    <a:lumMod val="50000"/>
                  </a:schemeClr>
                </a:solidFill>
              </a:rPr>
              <a:t>Estudiante B</a:t>
            </a:r>
          </a:p>
        </p:txBody>
      </p:sp>
      <p:sp>
        <p:nvSpPr>
          <p:cNvPr id="39" name="CuadroTexto 38">
            <a:extLst>
              <a:ext uri="{FF2B5EF4-FFF2-40B4-BE49-F238E27FC236}">
                <a16:creationId xmlns:a16="http://schemas.microsoft.com/office/drawing/2014/main" id="{72631AC5-4470-3F40-B79D-19BBA8985E62}"/>
              </a:ext>
            </a:extLst>
          </p:cNvPr>
          <p:cNvSpPr txBox="1"/>
          <p:nvPr/>
        </p:nvSpPr>
        <p:spPr>
          <a:xfrm>
            <a:off x="6925462" y="5571598"/>
            <a:ext cx="4738798" cy="400110"/>
          </a:xfrm>
          <a:prstGeom prst="rect">
            <a:avLst/>
          </a:prstGeom>
          <a:noFill/>
        </p:spPr>
        <p:txBody>
          <a:bodyPr wrap="none" rtlCol="0">
            <a:spAutoFit/>
          </a:bodyPr>
          <a:lstStyle/>
          <a:p>
            <a:r>
              <a:rPr lang="es-GB" sz="2000" dirty="0">
                <a:solidFill>
                  <a:schemeClr val="accent5">
                    <a:lumMod val="50000"/>
                  </a:schemeClr>
                </a:solidFill>
              </a:rPr>
              <a:t>1. El </a:t>
            </a:r>
            <a:r>
              <a:rPr lang="es-GB" sz="2000" b="1" dirty="0">
                <a:solidFill>
                  <a:schemeClr val="accent5">
                    <a:lumMod val="50000"/>
                  </a:schemeClr>
                </a:solidFill>
              </a:rPr>
              <a:t>_________</a:t>
            </a:r>
            <a:r>
              <a:rPr lang="es-GB" sz="2000" dirty="0">
                <a:solidFill>
                  <a:schemeClr val="accent5">
                    <a:lumMod val="50000"/>
                  </a:schemeClr>
                </a:solidFill>
              </a:rPr>
              <a:t> es </a:t>
            </a:r>
            <a:r>
              <a:rPr lang="es-GB" sz="2000" b="1" dirty="0">
                <a:solidFill>
                  <a:schemeClr val="accent5">
                    <a:lumMod val="50000"/>
                  </a:schemeClr>
                </a:solidFill>
              </a:rPr>
              <a:t>_________</a:t>
            </a:r>
            <a:r>
              <a:rPr lang="es-GB" sz="2000" dirty="0">
                <a:solidFill>
                  <a:schemeClr val="accent5">
                    <a:lumMod val="50000"/>
                  </a:schemeClr>
                </a:solidFill>
              </a:rPr>
              <a:t> </a:t>
            </a:r>
            <a:r>
              <a:rPr lang="es-GB" sz="2000" b="1" dirty="0">
                <a:solidFill>
                  <a:schemeClr val="accent5">
                    <a:lumMod val="50000"/>
                  </a:schemeClr>
                </a:solidFill>
              </a:rPr>
              <a:t>_________</a:t>
            </a:r>
            <a:r>
              <a:rPr lang="es-GB" sz="2000" dirty="0">
                <a:solidFill>
                  <a:schemeClr val="accent5">
                    <a:lumMod val="50000"/>
                  </a:schemeClr>
                </a:solidFill>
              </a:rPr>
              <a:t>.</a:t>
            </a:r>
          </a:p>
        </p:txBody>
      </p:sp>
      <p:sp>
        <p:nvSpPr>
          <p:cNvPr id="5" name="CuadroTexto 4">
            <a:extLst>
              <a:ext uri="{FF2B5EF4-FFF2-40B4-BE49-F238E27FC236}">
                <a16:creationId xmlns:a16="http://schemas.microsoft.com/office/drawing/2014/main" id="{2AD990B6-885D-1B46-9712-72CFD313CD49}"/>
              </a:ext>
            </a:extLst>
          </p:cNvPr>
          <p:cNvSpPr txBox="1"/>
          <p:nvPr/>
        </p:nvSpPr>
        <p:spPr>
          <a:xfrm>
            <a:off x="7460479" y="5553986"/>
            <a:ext cx="1300356" cy="400110"/>
          </a:xfrm>
          <a:prstGeom prst="rect">
            <a:avLst/>
          </a:prstGeom>
          <a:noFill/>
        </p:spPr>
        <p:txBody>
          <a:bodyPr wrap="none" rtlCol="0">
            <a:spAutoFit/>
          </a:bodyPr>
          <a:lstStyle/>
          <a:p>
            <a:pPr algn="l"/>
            <a:r>
              <a:rPr lang="es-GB" sz="2000" b="1" dirty="0">
                <a:solidFill>
                  <a:srgbClr val="E56700"/>
                </a:solidFill>
              </a:rPr>
              <a:t>enemigo</a:t>
            </a:r>
          </a:p>
        </p:txBody>
      </p:sp>
      <p:sp>
        <p:nvSpPr>
          <p:cNvPr id="40" name="CuadroTexto 39">
            <a:extLst>
              <a:ext uri="{FF2B5EF4-FFF2-40B4-BE49-F238E27FC236}">
                <a16:creationId xmlns:a16="http://schemas.microsoft.com/office/drawing/2014/main" id="{15DDEA97-874B-5B4C-A1BB-731413E6CBAB}"/>
              </a:ext>
            </a:extLst>
          </p:cNvPr>
          <p:cNvSpPr txBox="1"/>
          <p:nvPr/>
        </p:nvSpPr>
        <p:spPr>
          <a:xfrm>
            <a:off x="9037140" y="5553986"/>
            <a:ext cx="1277914" cy="400110"/>
          </a:xfrm>
          <a:prstGeom prst="rect">
            <a:avLst/>
          </a:prstGeom>
          <a:noFill/>
        </p:spPr>
        <p:txBody>
          <a:bodyPr wrap="none" rtlCol="0">
            <a:spAutoFit/>
          </a:bodyPr>
          <a:lstStyle/>
          <a:p>
            <a:pPr algn="l"/>
            <a:r>
              <a:rPr lang="es-GB" sz="2000" b="1" dirty="0">
                <a:solidFill>
                  <a:srgbClr val="E56700"/>
                </a:solidFill>
              </a:rPr>
              <a:t>bastante</a:t>
            </a:r>
          </a:p>
        </p:txBody>
      </p:sp>
      <p:sp>
        <p:nvSpPr>
          <p:cNvPr id="41" name="CuadroTexto 40">
            <a:extLst>
              <a:ext uri="{FF2B5EF4-FFF2-40B4-BE49-F238E27FC236}">
                <a16:creationId xmlns:a16="http://schemas.microsoft.com/office/drawing/2014/main" id="{B6678F97-0E0A-4441-A67A-A0E1FEC1C8FF}"/>
              </a:ext>
            </a:extLst>
          </p:cNvPr>
          <p:cNvSpPr txBox="1"/>
          <p:nvPr/>
        </p:nvSpPr>
        <p:spPr>
          <a:xfrm>
            <a:off x="10490365" y="5553986"/>
            <a:ext cx="809837" cy="400110"/>
          </a:xfrm>
          <a:prstGeom prst="rect">
            <a:avLst/>
          </a:prstGeom>
          <a:noFill/>
        </p:spPr>
        <p:txBody>
          <a:bodyPr wrap="none" rtlCol="0">
            <a:spAutoFit/>
          </a:bodyPr>
          <a:lstStyle/>
          <a:p>
            <a:pPr algn="l"/>
            <a:r>
              <a:rPr lang="es-GB" sz="2000" b="1" dirty="0">
                <a:solidFill>
                  <a:srgbClr val="E56700"/>
                </a:solidFill>
              </a:rPr>
              <a:t>débil</a:t>
            </a:r>
          </a:p>
        </p:txBody>
      </p:sp>
      <p:pic>
        <p:nvPicPr>
          <p:cNvPr id="17" name="Imagen 16">
            <a:extLst>
              <a:ext uri="{FF2B5EF4-FFF2-40B4-BE49-F238E27FC236}">
                <a16:creationId xmlns:a16="http://schemas.microsoft.com/office/drawing/2014/main" id="{176110CF-C78D-8C44-B5F7-935A40BF3C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644" y="4338514"/>
            <a:ext cx="1277914" cy="1017827"/>
          </a:xfrm>
          <a:prstGeom prst="rect">
            <a:avLst/>
          </a:prstGeom>
        </p:spPr>
      </p:pic>
      <p:pic>
        <p:nvPicPr>
          <p:cNvPr id="15" name="Imagen 14">
            <a:extLst>
              <a:ext uri="{FF2B5EF4-FFF2-40B4-BE49-F238E27FC236}">
                <a16:creationId xmlns:a16="http://schemas.microsoft.com/office/drawing/2014/main" id="{17866D63-CCFD-2045-A875-F47FA0052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9157" y="2642150"/>
            <a:ext cx="1033378" cy="1203468"/>
          </a:xfrm>
          <a:prstGeom prst="rect">
            <a:avLst/>
          </a:prstGeom>
        </p:spPr>
      </p:pic>
      <p:sp>
        <p:nvSpPr>
          <p:cNvPr id="16" name="CuadroTexto 15">
            <a:extLst>
              <a:ext uri="{FF2B5EF4-FFF2-40B4-BE49-F238E27FC236}">
                <a16:creationId xmlns:a16="http://schemas.microsoft.com/office/drawing/2014/main" id="{2A533578-5303-0249-816B-131C61E4EDD2}"/>
              </a:ext>
            </a:extLst>
          </p:cNvPr>
          <p:cNvSpPr txBox="1"/>
          <p:nvPr/>
        </p:nvSpPr>
        <p:spPr>
          <a:xfrm>
            <a:off x="8847447" y="2668559"/>
            <a:ext cx="814647" cy="1200329"/>
          </a:xfrm>
          <a:prstGeom prst="rect">
            <a:avLst/>
          </a:prstGeom>
          <a:noFill/>
        </p:spPr>
        <p:txBody>
          <a:bodyPr wrap="none" rtlCol="0">
            <a:spAutoFit/>
          </a:bodyPr>
          <a:lstStyle/>
          <a:p>
            <a:pPr algn="l"/>
            <a:r>
              <a:rPr lang="es-GB" sz="7200" b="1" dirty="0">
                <a:solidFill>
                  <a:schemeClr val="accent2"/>
                </a:solidFill>
              </a:rPr>
              <a:t>á</a:t>
            </a:r>
          </a:p>
        </p:txBody>
      </p:sp>
    </p:spTree>
    <p:extLst>
      <p:ext uri="{BB962C8B-B14F-4D97-AF65-F5344CB8AC3E}">
        <p14:creationId xmlns:p14="http://schemas.microsoft.com/office/powerpoint/2010/main" val="153443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3" grpId="0"/>
      <p:bldP spid="34" grpId="0"/>
      <p:bldP spid="35" grpId="0"/>
      <p:bldP spid="3" grpId="0" animBg="1"/>
      <p:bldP spid="36" grpId="0"/>
      <p:bldP spid="37" grpId="0"/>
      <p:bldP spid="38" grpId="0"/>
      <p:bldP spid="39" grpId="0"/>
      <p:bldP spid="5" grpId="0"/>
      <p:bldP spid="40" grpId="0"/>
      <p:bldP spid="41"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26" name="CuadroTexto 25">
            <a:extLst>
              <a:ext uri="{FF2B5EF4-FFF2-40B4-BE49-F238E27FC236}">
                <a16:creationId xmlns:a16="http://schemas.microsoft.com/office/drawing/2014/main" id="{66AC81C6-796A-C04F-A298-22DB16F949BF}"/>
              </a:ext>
            </a:extLst>
          </p:cNvPr>
          <p:cNvSpPr txBox="1"/>
          <p:nvPr/>
        </p:nvSpPr>
        <p:spPr>
          <a:xfrm>
            <a:off x="455544" y="726038"/>
            <a:ext cx="4868672" cy="707886"/>
          </a:xfrm>
          <a:prstGeom prst="rect">
            <a:avLst/>
          </a:prstGeom>
          <a:noFill/>
        </p:spPr>
        <p:txBody>
          <a:bodyPr wrap="square" rtlCol="0">
            <a:spAutoFit/>
          </a:bodyPr>
          <a:lstStyle/>
          <a:p>
            <a:r>
              <a:rPr lang="es-GB" sz="2000" dirty="0">
                <a:solidFill>
                  <a:schemeClr val="accent5">
                    <a:lumMod val="50000"/>
                  </a:schemeClr>
                </a:solidFill>
              </a:rPr>
              <a:t>1. Salió del </a:t>
            </a:r>
            <a:r>
              <a:rPr lang="es-GB" sz="2000" b="1" dirty="0">
                <a:solidFill>
                  <a:schemeClr val="accent5">
                    <a:lumMod val="50000"/>
                  </a:schemeClr>
                </a:solidFill>
              </a:rPr>
              <a:t>túnel</a:t>
            </a:r>
            <a:r>
              <a:rPr lang="es-GB" sz="2000" dirty="0">
                <a:solidFill>
                  <a:schemeClr val="accent5">
                    <a:lumMod val="50000"/>
                  </a:schemeClr>
                </a:solidFill>
              </a:rPr>
              <a:t> y </a:t>
            </a:r>
            <a:r>
              <a:rPr lang="es-GB" sz="2000" b="1" dirty="0">
                <a:solidFill>
                  <a:schemeClr val="accent5">
                    <a:lumMod val="50000"/>
                  </a:schemeClr>
                </a:solidFill>
              </a:rPr>
              <a:t>entonces</a:t>
            </a:r>
            <a:r>
              <a:rPr lang="es-GB" sz="2000" dirty="0">
                <a:solidFill>
                  <a:schemeClr val="accent5">
                    <a:lumMod val="50000"/>
                  </a:schemeClr>
                </a:solidFill>
              </a:rPr>
              <a:t> encontró un </a:t>
            </a:r>
            <a:r>
              <a:rPr lang="es-GB" sz="2000" b="1" dirty="0">
                <a:solidFill>
                  <a:schemeClr val="accent5">
                    <a:lumMod val="50000"/>
                  </a:schemeClr>
                </a:solidFill>
              </a:rPr>
              <a:t>gigante</a:t>
            </a:r>
            <a:r>
              <a:rPr lang="es-GB" sz="2000" dirty="0">
                <a:solidFill>
                  <a:schemeClr val="accent5">
                    <a:lumMod val="50000"/>
                  </a:schemeClr>
                </a:solidFill>
              </a:rPr>
              <a:t>.</a:t>
            </a:r>
          </a:p>
        </p:txBody>
      </p:sp>
      <p:sp>
        <p:nvSpPr>
          <p:cNvPr id="27" name="CuadroTexto 26">
            <a:extLst>
              <a:ext uri="{FF2B5EF4-FFF2-40B4-BE49-F238E27FC236}">
                <a16:creationId xmlns:a16="http://schemas.microsoft.com/office/drawing/2014/main" id="{53F7C260-C741-9247-8009-B721B836455D}"/>
              </a:ext>
            </a:extLst>
          </p:cNvPr>
          <p:cNvSpPr txBox="1"/>
          <p:nvPr/>
        </p:nvSpPr>
        <p:spPr>
          <a:xfrm>
            <a:off x="6542552" y="4793215"/>
            <a:ext cx="4868672" cy="707886"/>
          </a:xfrm>
          <a:prstGeom prst="rect">
            <a:avLst/>
          </a:prstGeom>
          <a:noFill/>
        </p:spPr>
        <p:txBody>
          <a:bodyPr wrap="square" rtlCol="0">
            <a:spAutoFit/>
          </a:bodyPr>
          <a:lstStyle/>
          <a:p>
            <a:r>
              <a:rPr lang="es-GB" sz="2000" dirty="0">
                <a:solidFill>
                  <a:schemeClr val="accent5">
                    <a:lumMod val="50000"/>
                  </a:schemeClr>
                </a:solidFill>
              </a:rPr>
              <a:t>3. En el jardín había una </a:t>
            </a:r>
            <a:r>
              <a:rPr lang="es-GB" sz="2000" b="1" dirty="0">
                <a:solidFill>
                  <a:schemeClr val="accent5">
                    <a:lumMod val="50000"/>
                  </a:schemeClr>
                </a:solidFill>
              </a:rPr>
              <a:t>estatua</a:t>
            </a:r>
            <a:r>
              <a:rPr lang="es-GB" sz="2000" dirty="0">
                <a:solidFill>
                  <a:schemeClr val="accent5">
                    <a:lumMod val="50000"/>
                  </a:schemeClr>
                </a:solidFill>
              </a:rPr>
              <a:t> de un </a:t>
            </a:r>
            <a:r>
              <a:rPr lang="es-GB" sz="2000" b="1" dirty="0">
                <a:solidFill>
                  <a:schemeClr val="accent5">
                    <a:lumMod val="50000"/>
                  </a:schemeClr>
                </a:solidFill>
              </a:rPr>
              <a:t>ángel</a:t>
            </a:r>
            <a:r>
              <a:rPr lang="es-GB" sz="2000" dirty="0">
                <a:solidFill>
                  <a:schemeClr val="accent5">
                    <a:lumMod val="50000"/>
                  </a:schemeClr>
                </a:solidFill>
              </a:rPr>
              <a:t> de </a:t>
            </a:r>
            <a:r>
              <a:rPr lang="es-GB" sz="2000" b="1" dirty="0">
                <a:solidFill>
                  <a:schemeClr val="accent5">
                    <a:lumMod val="50000"/>
                  </a:schemeClr>
                </a:solidFill>
              </a:rPr>
              <a:t>mármol.</a:t>
            </a:r>
            <a:endParaRPr lang="es-GB" sz="2000" dirty="0">
              <a:solidFill>
                <a:schemeClr val="accent5">
                  <a:lumMod val="50000"/>
                </a:schemeClr>
              </a:solidFill>
            </a:endParaRPr>
          </a:p>
        </p:txBody>
      </p:sp>
      <p:sp>
        <p:nvSpPr>
          <p:cNvPr id="30" name="CuadroTexto 29">
            <a:extLst>
              <a:ext uri="{FF2B5EF4-FFF2-40B4-BE49-F238E27FC236}">
                <a16:creationId xmlns:a16="http://schemas.microsoft.com/office/drawing/2014/main" id="{351285DD-4ACB-3E41-8700-90D4A3F4262B}"/>
              </a:ext>
            </a:extLst>
          </p:cNvPr>
          <p:cNvSpPr txBox="1"/>
          <p:nvPr/>
        </p:nvSpPr>
        <p:spPr>
          <a:xfrm>
            <a:off x="455544" y="1354344"/>
            <a:ext cx="5119671" cy="707886"/>
          </a:xfrm>
          <a:prstGeom prst="rect">
            <a:avLst/>
          </a:prstGeom>
          <a:noFill/>
        </p:spPr>
        <p:txBody>
          <a:bodyPr wrap="square" rtlCol="0">
            <a:spAutoFit/>
          </a:bodyPr>
          <a:lstStyle/>
          <a:p>
            <a:r>
              <a:rPr lang="es-GB" sz="2000" dirty="0">
                <a:solidFill>
                  <a:schemeClr val="accent5">
                    <a:lumMod val="50000"/>
                  </a:schemeClr>
                </a:solidFill>
              </a:rPr>
              <a:t>2. La pronunciación de su </a:t>
            </a:r>
            <a:r>
              <a:rPr lang="es-GB" sz="2000" b="1" dirty="0">
                <a:solidFill>
                  <a:schemeClr val="accent5">
                    <a:lumMod val="50000"/>
                  </a:schemeClr>
                </a:solidFill>
              </a:rPr>
              <a:t>nombre</a:t>
            </a:r>
            <a:r>
              <a:rPr lang="es-GB" sz="2000" dirty="0">
                <a:solidFill>
                  <a:schemeClr val="accent5">
                    <a:lumMod val="50000"/>
                  </a:schemeClr>
                </a:solidFill>
              </a:rPr>
              <a:t> no era </a:t>
            </a:r>
            <a:r>
              <a:rPr lang="es-GB" sz="2000" b="1" dirty="0">
                <a:solidFill>
                  <a:schemeClr val="accent5">
                    <a:lumMod val="50000"/>
                  </a:schemeClr>
                </a:solidFill>
              </a:rPr>
              <a:t>fácil</a:t>
            </a:r>
            <a:r>
              <a:rPr lang="es-GB" sz="2000" dirty="0">
                <a:solidFill>
                  <a:schemeClr val="accent5">
                    <a:lumMod val="50000"/>
                  </a:schemeClr>
                </a:solidFill>
              </a:rPr>
              <a:t>.</a:t>
            </a:r>
          </a:p>
        </p:txBody>
      </p:sp>
      <p:sp>
        <p:nvSpPr>
          <p:cNvPr id="46" name="CuadroTexto 45">
            <a:extLst>
              <a:ext uri="{FF2B5EF4-FFF2-40B4-BE49-F238E27FC236}">
                <a16:creationId xmlns:a16="http://schemas.microsoft.com/office/drawing/2014/main" id="{F4993949-43A1-9A4E-9CBD-5750B94DDE2D}"/>
              </a:ext>
            </a:extLst>
          </p:cNvPr>
          <p:cNvSpPr txBox="1"/>
          <p:nvPr/>
        </p:nvSpPr>
        <p:spPr>
          <a:xfrm>
            <a:off x="6542552" y="4147601"/>
            <a:ext cx="4868672" cy="707886"/>
          </a:xfrm>
          <a:prstGeom prst="rect">
            <a:avLst/>
          </a:prstGeom>
          <a:noFill/>
        </p:spPr>
        <p:txBody>
          <a:bodyPr wrap="square" rtlCol="0">
            <a:spAutoFit/>
          </a:bodyPr>
          <a:lstStyle/>
          <a:p>
            <a:r>
              <a:rPr lang="es-GB" sz="2000" dirty="0">
                <a:solidFill>
                  <a:schemeClr val="accent5">
                    <a:lumMod val="50000"/>
                  </a:schemeClr>
                </a:solidFill>
              </a:rPr>
              <a:t>2. Alrededor de su </a:t>
            </a:r>
            <a:r>
              <a:rPr lang="es-GB" sz="2000" b="1" dirty="0">
                <a:solidFill>
                  <a:schemeClr val="accent5">
                    <a:lumMod val="50000"/>
                  </a:schemeClr>
                </a:solidFill>
              </a:rPr>
              <a:t>vivienda</a:t>
            </a:r>
            <a:r>
              <a:rPr lang="es-GB" sz="2000" dirty="0">
                <a:solidFill>
                  <a:schemeClr val="accent5">
                    <a:lumMod val="50000"/>
                  </a:schemeClr>
                </a:solidFill>
              </a:rPr>
              <a:t> había </a:t>
            </a:r>
            <a:r>
              <a:rPr lang="es-GB" sz="2000" b="1" dirty="0">
                <a:solidFill>
                  <a:schemeClr val="accent5">
                    <a:lumMod val="50000"/>
                  </a:schemeClr>
                </a:solidFill>
              </a:rPr>
              <a:t>césped</a:t>
            </a:r>
            <a:r>
              <a:rPr lang="es-GB" sz="2000" dirty="0">
                <a:solidFill>
                  <a:schemeClr val="accent5">
                    <a:lumMod val="50000"/>
                  </a:schemeClr>
                </a:solidFill>
              </a:rPr>
              <a:t>. </a:t>
            </a:r>
          </a:p>
        </p:txBody>
      </p:sp>
      <p:sp>
        <p:nvSpPr>
          <p:cNvPr id="47" name="CuadroTexto 46">
            <a:extLst>
              <a:ext uri="{FF2B5EF4-FFF2-40B4-BE49-F238E27FC236}">
                <a16:creationId xmlns:a16="http://schemas.microsoft.com/office/drawing/2014/main" id="{0A5624CB-AA94-5242-B4E4-B61BE1A3F360}"/>
              </a:ext>
            </a:extLst>
          </p:cNvPr>
          <p:cNvSpPr txBox="1"/>
          <p:nvPr/>
        </p:nvSpPr>
        <p:spPr>
          <a:xfrm>
            <a:off x="455543" y="2610956"/>
            <a:ext cx="5119671" cy="707886"/>
          </a:xfrm>
          <a:prstGeom prst="rect">
            <a:avLst/>
          </a:prstGeom>
          <a:noFill/>
        </p:spPr>
        <p:txBody>
          <a:bodyPr wrap="square" rtlCol="0">
            <a:spAutoFit/>
          </a:bodyPr>
          <a:lstStyle/>
          <a:p>
            <a:r>
              <a:rPr lang="es-GB" sz="2000" dirty="0">
                <a:solidFill>
                  <a:schemeClr val="accent5">
                    <a:lumMod val="50000"/>
                  </a:schemeClr>
                </a:solidFill>
              </a:rPr>
              <a:t>4. Era el </a:t>
            </a:r>
            <a:r>
              <a:rPr lang="es-GB" sz="2000" b="1" dirty="0">
                <a:solidFill>
                  <a:schemeClr val="accent5">
                    <a:lumMod val="50000"/>
                  </a:schemeClr>
                </a:solidFill>
              </a:rPr>
              <a:t>líder</a:t>
            </a:r>
            <a:r>
              <a:rPr lang="es-GB" sz="2000" dirty="0">
                <a:solidFill>
                  <a:schemeClr val="accent5">
                    <a:lumMod val="50000"/>
                  </a:schemeClr>
                </a:solidFill>
              </a:rPr>
              <a:t> del </a:t>
            </a:r>
            <a:r>
              <a:rPr lang="es-GB" sz="2000" b="1" dirty="0">
                <a:solidFill>
                  <a:schemeClr val="accent5">
                    <a:lumMod val="50000"/>
                  </a:schemeClr>
                </a:solidFill>
              </a:rPr>
              <a:t>grupo</a:t>
            </a:r>
            <a:r>
              <a:rPr lang="es-GB" sz="2000" dirty="0">
                <a:solidFill>
                  <a:schemeClr val="accent5">
                    <a:lumMod val="50000"/>
                  </a:schemeClr>
                </a:solidFill>
              </a:rPr>
              <a:t> porque era muy </a:t>
            </a:r>
            <a:r>
              <a:rPr lang="es-GB" sz="2000" b="1" dirty="0">
                <a:solidFill>
                  <a:schemeClr val="accent5">
                    <a:lumMod val="50000"/>
                  </a:schemeClr>
                </a:solidFill>
              </a:rPr>
              <a:t>ágil</a:t>
            </a:r>
            <a:r>
              <a:rPr lang="es-GB" sz="2000" dirty="0">
                <a:solidFill>
                  <a:schemeClr val="accent5">
                    <a:lumMod val="50000"/>
                  </a:schemeClr>
                </a:solidFill>
              </a:rPr>
              <a:t>. </a:t>
            </a:r>
          </a:p>
        </p:txBody>
      </p:sp>
      <p:sp>
        <p:nvSpPr>
          <p:cNvPr id="48" name="CuadroTexto 47">
            <a:extLst>
              <a:ext uri="{FF2B5EF4-FFF2-40B4-BE49-F238E27FC236}">
                <a16:creationId xmlns:a16="http://schemas.microsoft.com/office/drawing/2014/main" id="{92A795F8-02AD-E344-90FF-6561FD789B36}"/>
              </a:ext>
            </a:extLst>
          </p:cNvPr>
          <p:cNvSpPr txBox="1"/>
          <p:nvPr/>
        </p:nvSpPr>
        <p:spPr>
          <a:xfrm>
            <a:off x="455544" y="1982650"/>
            <a:ext cx="4868672" cy="707886"/>
          </a:xfrm>
          <a:prstGeom prst="rect">
            <a:avLst/>
          </a:prstGeom>
          <a:noFill/>
        </p:spPr>
        <p:txBody>
          <a:bodyPr wrap="square" rtlCol="0">
            <a:spAutoFit/>
          </a:bodyPr>
          <a:lstStyle/>
          <a:p>
            <a:r>
              <a:rPr lang="es-GB" sz="2000" dirty="0">
                <a:solidFill>
                  <a:schemeClr val="accent5">
                    <a:lumMod val="50000"/>
                  </a:schemeClr>
                </a:solidFill>
              </a:rPr>
              <a:t>3. Tenía un </a:t>
            </a:r>
            <a:r>
              <a:rPr lang="es-GB" sz="2000" b="1" dirty="0">
                <a:solidFill>
                  <a:schemeClr val="accent5">
                    <a:lumMod val="50000"/>
                  </a:schemeClr>
                </a:solidFill>
              </a:rPr>
              <a:t>carácter</a:t>
            </a:r>
            <a:r>
              <a:rPr lang="es-GB" sz="2000" dirty="0">
                <a:solidFill>
                  <a:schemeClr val="accent5">
                    <a:lumMod val="50000"/>
                  </a:schemeClr>
                </a:solidFill>
              </a:rPr>
              <a:t> muy </a:t>
            </a:r>
            <a:r>
              <a:rPr lang="es-GB" sz="2000" b="1" dirty="0">
                <a:solidFill>
                  <a:schemeClr val="accent5">
                    <a:lumMod val="50000"/>
                  </a:schemeClr>
                </a:solidFill>
              </a:rPr>
              <a:t>fuerte</a:t>
            </a:r>
            <a:r>
              <a:rPr lang="es-GB" sz="2000" dirty="0">
                <a:solidFill>
                  <a:schemeClr val="accent5">
                    <a:lumMod val="50000"/>
                  </a:schemeClr>
                </a:solidFill>
              </a:rPr>
              <a:t> y unos </a:t>
            </a:r>
            <a:r>
              <a:rPr lang="es-GB" sz="2000" b="1" dirty="0">
                <a:solidFill>
                  <a:schemeClr val="accent5">
                    <a:lumMod val="50000"/>
                  </a:schemeClr>
                </a:solidFill>
              </a:rPr>
              <a:t>bíceps</a:t>
            </a:r>
            <a:r>
              <a:rPr lang="es-GB" sz="2000" dirty="0">
                <a:solidFill>
                  <a:schemeClr val="accent5">
                    <a:lumMod val="50000"/>
                  </a:schemeClr>
                </a:solidFill>
              </a:rPr>
              <a:t> </a:t>
            </a:r>
            <a:r>
              <a:rPr lang="es-GB" sz="2000" b="1" dirty="0">
                <a:solidFill>
                  <a:schemeClr val="accent5">
                    <a:lumMod val="50000"/>
                  </a:schemeClr>
                </a:solidFill>
              </a:rPr>
              <a:t>enormes</a:t>
            </a:r>
            <a:r>
              <a:rPr lang="es-GB" sz="2000" dirty="0">
                <a:solidFill>
                  <a:schemeClr val="accent5">
                    <a:lumMod val="50000"/>
                  </a:schemeClr>
                </a:solidFill>
              </a:rPr>
              <a:t>.</a:t>
            </a:r>
          </a:p>
        </p:txBody>
      </p:sp>
      <p:sp>
        <p:nvSpPr>
          <p:cNvPr id="51" name="CuadroTexto 50">
            <a:extLst>
              <a:ext uri="{FF2B5EF4-FFF2-40B4-BE49-F238E27FC236}">
                <a16:creationId xmlns:a16="http://schemas.microsoft.com/office/drawing/2014/main" id="{5DD5BCF6-F11A-6944-A9F0-D9887711FAC7}"/>
              </a:ext>
            </a:extLst>
          </p:cNvPr>
          <p:cNvSpPr txBox="1"/>
          <p:nvPr/>
        </p:nvSpPr>
        <p:spPr>
          <a:xfrm>
            <a:off x="6542552" y="3483156"/>
            <a:ext cx="4868672" cy="707886"/>
          </a:xfrm>
          <a:prstGeom prst="rect">
            <a:avLst/>
          </a:prstGeom>
          <a:noFill/>
        </p:spPr>
        <p:txBody>
          <a:bodyPr wrap="square" rtlCol="0">
            <a:spAutoFit/>
          </a:bodyPr>
          <a:lstStyle/>
          <a:p>
            <a:r>
              <a:rPr lang="es-GB" sz="2000" dirty="0">
                <a:solidFill>
                  <a:schemeClr val="accent5">
                    <a:lumMod val="50000"/>
                  </a:schemeClr>
                </a:solidFill>
              </a:rPr>
              <a:t>1. Viajaste a </a:t>
            </a:r>
            <a:r>
              <a:rPr lang="es-GB" sz="2000" b="1" dirty="0">
                <a:solidFill>
                  <a:schemeClr val="accent5">
                    <a:lumMod val="50000"/>
                  </a:schemeClr>
                </a:solidFill>
              </a:rPr>
              <a:t>Cádiz</a:t>
            </a:r>
            <a:r>
              <a:rPr lang="es-GB" sz="2000" dirty="0">
                <a:solidFill>
                  <a:schemeClr val="accent5">
                    <a:lumMod val="50000"/>
                  </a:schemeClr>
                </a:solidFill>
              </a:rPr>
              <a:t> para visitar a la </a:t>
            </a:r>
            <a:r>
              <a:rPr lang="es-GB" sz="2000" b="1" dirty="0">
                <a:solidFill>
                  <a:schemeClr val="accent5">
                    <a:lumMod val="50000"/>
                  </a:schemeClr>
                </a:solidFill>
              </a:rPr>
              <a:t>dama</a:t>
            </a:r>
            <a:r>
              <a:rPr lang="es-GB" sz="2000" dirty="0">
                <a:solidFill>
                  <a:schemeClr val="accent5">
                    <a:lumMod val="50000"/>
                  </a:schemeClr>
                </a:solidFill>
              </a:rPr>
              <a:t>. </a:t>
            </a:r>
          </a:p>
        </p:txBody>
      </p:sp>
      <p:sp>
        <p:nvSpPr>
          <p:cNvPr id="52" name="CuadroTexto 51">
            <a:extLst>
              <a:ext uri="{FF2B5EF4-FFF2-40B4-BE49-F238E27FC236}">
                <a16:creationId xmlns:a16="http://schemas.microsoft.com/office/drawing/2014/main" id="{7AC714CF-88D3-0C44-BC08-E9A037A87BE2}"/>
              </a:ext>
            </a:extLst>
          </p:cNvPr>
          <p:cNvSpPr txBox="1"/>
          <p:nvPr/>
        </p:nvSpPr>
        <p:spPr>
          <a:xfrm>
            <a:off x="6542552" y="5478232"/>
            <a:ext cx="4868672" cy="707886"/>
          </a:xfrm>
          <a:prstGeom prst="rect">
            <a:avLst/>
          </a:prstGeom>
          <a:noFill/>
        </p:spPr>
        <p:txBody>
          <a:bodyPr wrap="square" rtlCol="0">
            <a:spAutoFit/>
          </a:bodyPr>
          <a:lstStyle/>
          <a:p>
            <a:r>
              <a:rPr lang="es-GB" sz="2000" dirty="0">
                <a:solidFill>
                  <a:schemeClr val="accent5">
                    <a:lumMod val="50000"/>
                  </a:schemeClr>
                </a:solidFill>
              </a:rPr>
              <a:t>4. El </a:t>
            </a:r>
            <a:r>
              <a:rPr lang="es-GB" sz="2000" b="1" dirty="0">
                <a:solidFill>
                  <a:schemeClr val="accent5">
                    <a:lumMod val="50000"/>
                  </a:schemeClr>
                </a:solidFill>
              </a:rPr>
              <a:t>monumento</a:t>
            </a:r>
            <a:r>
              <a:rPr lang="es-GB" sz="2000" dirty="0">
                <a:solidFill>
                  <a:schemeClr val="accent5">
                    <a:lumMod val="50000"/>
                  </a:schemeClr>
                </a:solidFill>
              </a:rPr>
              <a:t> era </a:t>
            </a:r>
            <a:r>
              <a:rPr lang="es-GB" sz="2000" b="1" dirty="0">
                <a:solidFill>
                  <a:schemeClr val="accent5">
                    <a:lumMod val="50000"/>
                  </a:schemeClr>
                </a:solidFill>
              </a:rPr>
              <a:t>maravilloso</a:t>
            </a:r>
            <a:r>
              <a:rPr lang="es-GB" sz="2000" dirty="0">
                <a:solidFill>
                  <a:schemeClr val="accent5">
                    <a:lumMod val="50000"/>
                  </a:schemeClr>
                </a:solidFill>
              </a:rPr>
              <a:t> pero </a:t>
            </a:r>
            <a:r>
              <a:rPr lang="es-GB" sz="2000" b="1" dirty="0">
                <a:solidFill>
                  <a:schemeClr val="accent5">
                    <a:lumMod val="50000"/>
                  </a:schemeClr>
                </a:solidFill>
              </a:rPr>
              <a:t>frágil</a:t>
            </a:r>
            <a:r>
              <a:rPr lang="es-GB" sz="2000" dirty="0">
                <a:solidFill>
                  <a:schemeClr val="accent5">
                    <a:lumMod val="50000"/>
                  </a:schemeClr>
                </a:solidFill>
              </a:rPr>
              <a:t>.</a:t>
            </a: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5544" y="4830067"/>
            <a:ext cx="4868672" cy="707886"/>
          </a:xfrm>
          <a:prstGeom prst="rect">
            <a:avLst/>
          </a:prstGeom>
          <a:noFill/>
        </p:spPr>
        <p:txBody>
          <a:bodyPr wrap="square" rtlCol="0">
            <a:spAutoFit/>
          </a:bodyPr>
          <a:lstStyle/>
          <a:p>
            <a:r>
              <a:rPr lang="es-GB" sz="2000" dirty="0">
                <a:solidFill>
                  <a:schemeClr val="accent5">
                    <a:lumMod val="50000"/>
                  </a:schemeClr>
                </a:solidFill>
              </a:rPr>
              <a:t>3. En el jardín había una __________ de un __________ de __________</a:t>
            </a:r>
            <a:r>
              <a:rPr lang="es-GB" sz="2000" b="1" dirty="0">
                <a:solidFill>
                  <a:schemeClr val="accent5">
                    <a:lumMod val="50000"/>
                  </a:schemeClr>
                </a:solidFill>
              </a:rPr>
              <a:t>.</a:t>
            </a:r>
            <a:endParaRPr lang="es-GB" sz="2000" dirty="0">
              <a:solidFill>
                <a:schemeClr val="accent5">
                  <a:lumMod val="50000"/>
                </a:schemeClr>
              </a:solidFill>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5544" y="4168634"/>
            <a:ext cx="4868672" cy="707886"/>
          </a:xfrm>
          <a:prstGeom prst="rect">
            <a:avLst/>
          </a:prstGeom>
          <a:noFill/>
        </p:spPr>
        <p:txBody>
          <a:bodyPr wrap="square" rtlCol="0">
            <a:spAutoFit/>
          </a:bodyPr>
          <a:lstStyle/>
          <a:p>
            <a:r>
              <a:rPr lang="es-GB" sz="2000" dirty="0">
                <a:solidFill>
                  <a:schemeClr val="accent5">
                    <a:lumMod val="50000"/>
                  </a:schemeClr>
                </a:solidFill>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55544" y="3507201"/>
            <a:ext cx="4868672" cy="707886"/>
          </a:xfrm>
          <a:prstGeom prst="rect">
            <a:avLst/>
          </a:prstGeom>
          <a:noFill/>
        </p:spPr>
        <p:txBody>
          <a:bodyPr wrap="square" rtlCol="0">
            <a:spAutoFit/>
          </a:bodyPr>
          <a:lstStyle/>
          <a:p>
            <a:r>
              <a:rPr lang="es-GB" sz="2000" dirty="0">
                <a:solidFill>
                  <a:schemeClr val="accent5">
                    <a:lumMod val="50000"/>
                  </a:schemeClr>
                </a:solidFill>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55544" y="5491501"/>
            <a:ext cx="4868672" cy="707886"/>
          </a:xfrm>
          <a:prstGeom prst="rect">
            <a:avLst/>
          </a:prstGeom>
          <a:noFill/>
        </p:spPr>
        <p:txBody>
          <a:bodyPr wrap="square" rtlCol="0">
            <a:spAutoFit/>
          </a:bodyPr>
          <a:lstStyle/>
          <a:p>
            <a:r>
              <a:rPr lang="es-GB" sz="2000" dirty="0">
                <a:solidFill>
                  <a:schemeClr val="accent5">
                    <a:lumMod val="50000"/>
                  </a:schemeClr>
                </a:solidFill>
              </a:rPr>
              <a:t>4. El _____________ era _____________ pero __________.</a:t>
            </a:r>
          </a:p>
        </p:txBody>
      </p:sp>
      <p:sp>
        <p:nvSpPr>
          <p:cNvPr id="3" name="CuadroTexto 2">
            <a:extLst>
              <a:ext uri="{FF2B5EF4-FFF2-40B4-BE49-F238E27FC236}">
                <a16:creationId xmlns:a16="http://schemas.microsoft.com/office/drawing/2014/main" id="{27B384AF-8167-AA48-A08F-6A3D0FE753B1}"/>
              </a:ext>
            </a:extLst>
          </p:cNvPr>
          <p:cNvSpPr txBox="1"/>
          <p:nvPr/>
        </p:nvSpPr>
        <p:spPr>
          <a:xfrm>
            <a:off x="1156072" y="3188535"/>
            <a:ext cx="3467616" cy="461665"/>
          </a:xfrm>
          <a:prstGeom prst="rect">
            <a:avLst/>
          </a:prstGeom>
          <a:noFill/>
        </p:spPr>
        <p:txBody>
          <a:bodyPr wrap="none" rtlCol="0">
            <a:spAutoFit/>
          </a:bodyPr>
          <a:lstStyle/>
          <a:p>
            <a:pPr algn="l"/>
            <a:r>
              <a:rPr lang="es-GB" sz="2400" dirty="0">
                <a:solidFill>
                  <a:schemeClr val="accent5">
                    <a:lumMod val="50000"/>
                  </a:schemeClr>
                </a:solidFill>
              </a:rPr>
              <a:t>--------------------------------</a:t>
            </a:r>
          </a:p>
        </p:txBody>
      </p:sp>
      <p:sp>
        <p:nvSpPr>
          <p:cNvPr id="20" name="CuadroTexto 19">
            <a:extLst>
              <a:ext uri="{FF2B5EF4-FFF2-40B4-BE49-F238E27FC236}">
                <a16:creationId xmlns:a16="http://schemas.microsoft.com/office/drawing/2014/main" id="{9C702829-215D-434F-95CD-F36D03790E67}"/>
              </a:ext>
            </a:extLst>
          </p:cNvPr>
          <p:cNvSpPr txBox="1"/>
          <p:nvPr/>
        </p:nvSpPr>
        <p:spPr>
          <a:xfrm>
            <a:off x="7274401" y="3188535"/>
            <a:ext cx="3467616" cy="461665"/>
          </a:xfrm>
          <a:prstGeom prst="rect">
            <a:avLst/>
          </a:prstGeom>
          <a:noFill/>
        </p:spPr>
        <p:txBody>
          <a:bodyPr wrap="none" rtlCol="0">
            <a:spAutoFit/>
          </a:bodyPr>
          <a:lstStyle/>
          <a:p>
            <a:pPr algn="l"/>
            <a:r>
              <a:rPr lang="es-GB" sz="2400" dirty="0">
                <a:solidFill>
                  <a:schemeClr val="accent5">
                    <a:lumMod val="50000"/>
                  </a:schemeClr>
                </a:solidFill>
              </a:rPr>
              <a:t>--------------------------------</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07647"/>
            <a:ext cx="4868672" cy="707886"/>
          </a:xfrm>
          <a:prstGeom prst="rect">
            <a:avLst/>
          </a:prstGeom>
          <a:noFill/>
        </p:spPr>
        <p:txBody>
          <a:bodyPr wrap="square" rtlCol="0">
            <a:spAutoFit/>
          </a:bodyPr>
          <a:lstStyle/>
          <a:p>
            <a:r>
              <a:rPr lang="es-GB" sz="2000" dirty="0">
                <a:solidFill>
                  <a:schemeClr val="accent5">
                    <a:lumMod val="50000"/>
                  </a:schemeClr>
                </a:solidFill>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1360751"/>
            <a:ext cx="5119671" cy="707886"/>
          </a:xfrm>
          <a:prstGeom prst="rect">
            <a:avLst/>
          </a:prstGeom>
          <a:noFill/>
        </p:spPr>
        <p:txBody>
          <a:bodyPr wrap="square" rtlCol="0">
            <a:spAutoFit/>
          </a:bodyPr>
          <a:lstStyle/>
          <a:p>
            <a:r>
              <a:rPr lang="es-GB" sz="2000" dirty="0">
                <a:solidFill>
                  <a:schemeClr val="accent5">
                    <a:lumMod val="50000"/>
                  </a:schemeClr>
                </a:solidFill>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2666958"/>
            <a:ext cx="5119670" cy="707886"/>
          </a:xfrm>
          <a:prstGeom prst="rect">
            <a:avLst/>
          </a:prstGeom>
          <a:noFill/>
        </p:spPr>
        <p:txBody>
          <a:bodyPr wrap="square" rtlCol="0">
            <a:spAutoFit/>
          </a:bodyPr>
          <a:lstStyle/>
          <a:p>
            <a:r>
              <a:rPr lang="es-GB" sz="2000" dirty="0">
                <a:solidFill>
                  <a:schemeClr val="accent5">
                    <a:lumMod val="50000"/>
                  </a:schemeClr>
                </a:solidFill>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2013855"/>
            <a:ext cx="4868672" cy="707886"/>
          </a:xfrm>
          <a:prstGeom prst="rect">
            <a:avLst/>
          </a:prstGeom>
          <a:noFill/>
        </p:spPr>
        <p:txBody>
          <a:bodyPr wrap="square" rtlCol="0">
            <a:spAutoFit/>
          </a:bodyPr>
          <a:lstStyle/>
          <a:p>
            <a:r>
              <a:rPr lang="es-GB" sz="2000" dirty="0">
                <a:solidFill>
                  <a:schemeClr val="accent5">
                    <a:lumMod val="50000"/>
                  </a:schemeClr>
                </a:solidFill>
              </a:rPr>
              <a:t>3. Tenía un __________ muy __________ y unos __________ __________.</a:t>
            </a:r>
          </a:p>
        </p:txBody>
      </p:sp>
    </p:spTree>
    <p:extLst>
      <p:ext uri="{BB962C8B-B14F-4D97-AF65-F5344CB8AC3E}">
        <p14:creationId xmlns:p14="http://schemas.microsoft.com/office/powerpoint/2010/main" val="394955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sz="2000" dirty="0">
              <a:solidFill>
                <a:schemeClr val="accent5">
                  <a:lumMod val="50000"/>
                </a:schemeClr>
              </a:solidFill>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sz="2000"/>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1020" y="3484167"/>
            <a:ext cx="5150990" cy="707886"/>
          </a:xfrm>
          <a:prstGeom prst="rect">
            <a:avLst/>
          </a:prstGeom>
          <a:noFill/>
        </p:spPr>
        <p:txBody>
          <a:bodyPr wrap="square" rtlCol="0">
            <a:spAutoFit/>
          </a:bodyPr>
          <a:lstStyle/>
          <a:p>
            <a:r>
              <a:rPr lang="es-GB" sz="2000" dirty="0">
                <a:solidFill>
                  <a:schemeClr val="accent5">
                    <a:lumMod val="50000"/>
                  </a:schemeClr>
                </a:solidFill>
              </a:rPr>
              <a:t>3. En el jardín había una __________ de un __________ de __________</a:t>
            </a:r>
            <a:r>
              <a:rPr lang="es-GB" sz="2000" b="1" dirty="0">
                <a:solidFill>
                  <a:schemeClr val="accent5">
                    <a:lumMod val="50000"/>
                  </a:schemeClr>
                </a:solidFill>
              </a:rPr>
              <a:t>.</a:t>
            </a:r>
            <a:endParaRPr lang="es-GB" sz="2000" dirty="0">
              <a:solidFill>
                <a:schemeClr val="accent5">
                  <a:lumMod val="50000"/>
                </a:schemeClr>
              </a:solidFill>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1020" y="2132232"/>
            <a:ext cx="5150990" cy="707886"/>
          </a:xfrm>
          <a:prstGeom prst="rect">
            <a:avLst/>
          </a:prstGeom>
          <a:noFill/>
        </p:spPr>
        <p:txBody>
          <a:bodyPr wrap="square" rtlCol="0">
            <a:spAutoFit/>
          </a:bodyPr>
          <a:lstStyle/>
          <a:p>
            <a:r>
              <a:rPr lang="es-GB" sz="2000" dirty="0">
                <a:solidFill>
                  <a:schemeClr val="accent5">
                    <a:lumMod val="50000"/>
                  </a:schemeClr>
                </a:solidFill>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63759" y="780297"/>
            <a:ext cx="5150990" cy="707886"/>
          </a:xfrm>
          <a:prstGeom prst="rect">
            <a:avLst/>
          </a:prstGeom>
          <a:noFill/>
        </p:spPr>
        <p:txBody>
          <a:bodyPr wrap="square" rtlCol="0">
            <a:spAutoFit/>
          </a:bodyPr>
          <a:lstStyle/>
          <a:p>
            <a:r>
              <a:rPr lang="es-GB" sz="2000" dirty="0">
                <a:solidFill>
                  <a:schemeClr val="accent5">
                    <a:lumMod val="50000"/>
                  </a:schemeClr>
                </a:solidFill>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63759" y="4836101"/>
            <a:ext cx="5150990" cy="707886"/>
          </a:xfrm>
          <a:prstGeom prst="rect">
            <a:avLst/>
          </a:prstGeom>
          <a:noFill/>
        </p:spPr>
        <p:txBody>
          <a:bodyPr wrap="square" rtlCol="0">
            <a:spAutoFit/>
          </a:bodyPr>
          <a:lstStyle/>
          <a:p>
            <a:r>
              <a:rPr lang="es-GB" sz="2000" dirty="0">
                <a:solidFill>
                  <a:schemeClr val="accent5">
                    <a:lumMod val="50000"/>
                  </a:schemeClr>
                </a:solidFill>
              </a:rPr>
              <a:t>4. El _____________ era _____________ pero __________.</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54684"/>
            <a:ext cx="4868672" cy="707886"/>
          </a:xfrm>
          <a:prstGeom prst="rect">
            <a:avLst/>
          </a:prstGeom>
          <a:noFill/>
        </p:spPr>
        <p:txBody>
          <a:bodyPr wrap="square" rtlCol="0">
            <a:spAutoFit/>
          </a:bodyPr>
          <a:lstStyle/>
          <a:p>
            <a:r>
              <a:rPr lang="es-GB" sz="2000" dirty="0">
                <a:solidFill>
                  <a:schemeClr val="accent5">
                    <a:lumMod val="50000"/>
                  </a:schemeClr>
                </a:solidFill>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2128305"/>
            <a:ext cx="5119671" cy="707886"/>
          </a:xfrm>
          <a:prstGeom prst="rect">
            <a:avLst/>
          </a:prstGeom>
          <a:noFill/>
        </p:spPr>
        <p:txBody>
          <a:bodyPr wrap="square" rtlCol="0">
            <a:spAutoFit/>
          </a:bodyPr>
          <a:lstStyle/>
          <a:p>
            <a:r>
              <a:rPr lang="es-GB" sz="2000" dirty="0">
                <a:solidFill>
                  <a:schemeClr val="accent5">
                    <a:lumMod val="50000"/>
                  </a:schemeClr>
                </a:solidFill>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4875548"/>
            <a:ext cx="5119670" cy="707886"/>
          </a:xfrm>
          <a:prstGeom prst="rect">
            <a:avLst/>
          </a:prstGeom>
          <a:noFill/>
        </p:spPr>
        <p:txBody>
          <a:bodyPr wrap="square" rtlCol="0">
            <a:spAutoFit/>
          </a:bodyPr>
          <a:lstStyle/>
          <a:p>
            <a:r>
              <a:rPr lang="es-GB" sz="2000" dirty="0">
                <a:solidFill>
                  <a:schemeClr val="accent5">
                    <a:lumMod val="50000"/>
                  </a:schemeClr>
                </a:solidFill>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3501926"/>
            <a:ext cx="4868672" cy="707886"/>
          </a:xfrm>
          <a:prstGeom prst="rect">
            <a:avLst/>
          </a:prstGeom>
          <a:noFill/>
        </p:spPr>
        <p:txBody>
          <a:bodyPr wrap="square" rtlCol="0">
            <a:spAutoFit/>
          </a:bodyPr>
          <a:lstStyle/>
          <a:p>
            <a:r>
              <a:rPr lang="es-GB" sz="2000" dirty="0">
                <a:solidFill>
                  <a:schemeClr val="accent5">
                    <a:lumMod val="50000"/>
                  </a:schemeClr>
                </a:solidFill>
              </a:rPr>
              <a:t>3. Tenía un __________ muy __________ y unos __________ __________.</a:t>
            </a:r>
          </a:p>
        </p:txBody>
      </p:sp>
      <p:sp>
        <p:nvSpPr>
          <p:cNvPr id="4" name="CuadroTexto 3">
            <a:extLst>
              <a:ext uri="{FF2B5EF4-FFF2-40B4-BE49-F238E27FC236}">
                <a16:creationId xmlns:a16="http://schemas.microsoft.com/office/drawing/2014/main" id="{70DBEDB9-1475-0E4C-8FC0-E8AEE2CC7718}"/>
              </a:ext>
            </a:extLst>
          </p:cNvPr>
          <p:cNvSpPr txBox="1"/>
          <p:nvPr/>
        </p:nvSpPr>
        <p:spPr>
          <a:xfrm>
            <a:off x="2283352" y="755381"/>
            <a:ext cx="904415" cy="400110"/>
          </a:xfrm>
          <a:prstGeom prst="rect">
            <a:avLst/>
          </a:prstGeom>
          <a:noFill/>
        </p:spPr>
        <p:txBody>
          <a:bodyPr wrap="none" rtlCol="0">
            <a:spAutoFit/>
          </a:bodyPr>
          <a:lstStyle/>
          <a:p>
            <a:pPr algn="l"/>
            <a:r>
              <a:rPr lang="es-GB" sz="2000" b="1" dirty="0">
                <a:solidFill>
                  <a:srgbClr val="E56700"/>
                </a:solidFill>
              </a:rPr>
              <a:t>Cádiz</a:t>
            </a:r>
          </a:p>
        </p:txBody>
      </p:sp>
      <p:sp>
        <p:nvSpPr>
          <p:cNvPr id="31" name="CuadroTexto 30">
            <a:extLst>
              <a:ext uri="{FF2B5EF4-FFF2-40B4-BE49-F238E27FC236}">
                <a16:creationId xmlns:a16="http://schemas.microsoft.com/office/drawing/2014/main" id="{81FD8A20-1CFE-4641-8F95-ED27D2144046}"/>
              </a:ext>
            </a:extLst>
          </p:cNvPr>
          <p:cNvSpPr txBox="1"/>
          <p:nvPr/>
        </p:nvSpPr>
        <p:spPr>
          <a:xfrm>
            <a:off x="642549" y="1062572"/>
            <a:ext cx="934871" cy="400110"/>
          </a:xfrm>
          <a:prstGeom prst="rect">
            <a:avLst/>
          </a:prstGeom>
          <a:noFill/>
        </p:spPr>
        <p:txBody>
          <a:bodyPr wrap="none" rtlCol="0">
            <a:spAutoFit/>
          </a:bodyPr>
          <a:lstStyle/>
          <a:p>
            <a:pPr algn="l"/>
            <a:r>
              <a:rPr lang="es-GB" sz="2000" b="1" dirty="0">
                <a:solidFill>
                  <a:srgbClr val="E56700"/>
                </a:solidFill>
              </a:rPr>
              <a:t>dama</a:t>
            </a:r>
          </a:p>
        </p:txBody>
      </p:sp>
      <p:sp>
        <p:nvSpPr>
          <p:cNvPr id="32" name="CuadroTexto 31">
            <a:extLst>
              <a:ext uri="{FF2B5EF4-FFF2-40B4-BE49-F238E27FC236}">
                <a16:creationId xmlns:a16="http://schemas.microsoft.com/office/drawing/2014/main" id="{90BD10D6-5665-294F-A1F7-42F32F462779}"/>
              </a:ext>
            </a:extLst>
          </p:cNvPr>
          <p:cNvSpPr txBox="1"/>
          <p:nvPr/>
        </p:nvSpPr>
        <p:spPr>
          <a:xfrm>
            <a:off x="2849729" y="2079916"/>
            <a:ext cx="1252266" cy="400110"/>
          </a:xfrm>
          <a:prstGeom prst="rect">
            <a:avLst/>
          </a:prstGeom>
          <a:noFill/>
        </p:spPr>
        <p:txBody>
          <a:bodyPr wrap="none" rtlCol="0">
            <a:spAutoFit/>
          </a:bodyPr>
          <a:lstStyle/>
          <a:p>
            <a:pPr algn="l"/>
            <a:r>
              <a:rPr lang="es-GB" sz="2000" b="1" dirty="0">
                <a:solidFill>
                  <a:srgbClr val="E56700"/>
                </a:solidFill>
              </a:rPr>
              <a:t>vivienda</a:t>
            </a:r>
          </a:p>
        </p:txBody>
      </p:sp>
      <p:sp>
        <p:nvSpPr>
          <p:cNvPr id="33" name="CuadroTexto 32">
            <a:extLst>
              <a:ext uri="{FF2B5EF4-FFF2-40B4-BE49-F238E27FC236}">
                <a16:creationId xmlns:a16="http://schemas.microsoft.com/office/drawing/2014/main" id="{41F34A8C-67FF-8E49-9BA8-959276CC170A}"/>
              </a:ext>
            </a:extLst>
          </p:cNvPr>
          <p:cNvSpPr txBox="1"/>
          <p:nvPr/>
        </p:nvSpPr>
        <p:spPr>
          <a:xfrm>
            <a:off x="546368" y="2418042"/>
            <a:ext cx="1127232" cy="400110"/>
          </a:xfrm>
          <a:prstGeom prst="rect">
            <a:avLst/>
          </a:prstGeom>
          <a:noFill/>
        </p:spPr>
        <p:txBody>
          <a:bodyPr wrap="none" rtlCol="0">
            <a:spAutoFit/>
          </a:bodyPr>
          <a:lstStyle/>
          <a:p>
            <a:pPr algn="l"/>
            <a:r>
              <a:rPr lang="es-GB" sz="2000" b="1" dirty="0">
                <a:solidFill>
                  <a:srgbClr val="E56700"/>
                </a:solidFill>
              </a:rPr>
              <a:t>césped</a:t>
            </a:r>
          </a:p>
        </p:txBody>
      </p:sp>
      <p:sp>
        <p:nvSpPr>
          <p:cNvPr id="34" name="CuadroTexto 33">
            <a:extLst>
              <a:ext uri="{FF2B5EF4-FFF2-40B4-BE49-F238E27FC236}">
                <a16:creationId xmlns:a16="http://schemas.microsoft.com/office/drawing/2014/main" id="{CFC6F6E1-3A54-5043-80CA-ED81877F6F23}"/>
              </a:ext>
            </a:extLst>
          </p:cNvPr>
          <p:cNvSpPr txBox="1"/>
          <p:nvPr/>
        </p:nvSpPr>
        <p:spPr>
          <a:xfrm>
            <a:off x="3661292" y="3468766"/>
            <a:ext cx="1107996" cy="400110"/>
          </a:xfrm>
          <a:prstGeom prst="rect">
            <a:avLst/>
          </a:prstGeom>
          <a:noFill/>
        </p:spPr>
        <p:txBody>
          <a:bodyPr wrap="none" rtlCol="0">
            <a:spAutoFit/>
          </a:bodyPr>
          <a:lstStyle/>
          <a:p>
            <a:pPr algn="l"/>
            <a:r>
              <a:rPr lang="es-GB" sz="2000" b="1" dirty="0">
                <a:solidFill>
                  <a:srgbClr val="E56700"/>
                </a:solidFill>
              </a:rPr>
              <a:t>estatua</a:t>
            </a:r>
          </a:p>
        </p:txBody>
      </p:sp>
      <p:sp>
        <p:nvSpPr>
          <p:cNvPr id="35" name="CuadroTexto 34">
            <a:extLst>
              <a:ext uri="{FF2B5EF4-FFF2-40B4-BE49-F238E27FC236}">
                <a16:creationId xmlns:a16="http://schemas.microsoft.com/office/drawing/2014/main" id="{EBC9A7BB-C0DE-074B-A394-42B6E204B0B7}"/>
              </a:ext>
            </a:extLst>
          </p:cNvPr>
          <p:cNvSpPr txBox="1"/>
          <p:nvPr/>
        </p:nvSpPr>
        <p:spPr>
          <a:xfrm>
            <a:off x="1015347" y="3757802"/>
            <a:ext cx="902811" cy="400110"/>
          </a:xfrm>
          <a:prstGeom prst="rect">
            <a:avLst/>
          </a:prstGeom>
          <a:noFill/>
        </p:spPr>
        <p:txBody>
          <a:bodyPr wrap="none" rtlCol="0">
            <a:spAutoFit/>
          </a:bodyPr>
          <a:lstStyle/>
          <a:p>
            <a:pPr algn="l"/>
            <a:r>
              <a:rPr lang="es-GB" sz="2000" b="1" dirty="0">
                <a:solidFill>
                  <a:srgbClr val="E56700"/>
                </a:solidFill>
              </a:rPr>
              <a:t>ángel</a:t>
            </a:r>
          </a:p>
        </p:txBody>
      </p:sp>
      <p:sp>
        <p:nvSpPr>
          <p:cNvPr id="36" name="CuadroTexto 35">
            <a:extLst>
              <a:ext uri="{FF2B5EF4-FFF2-40B4-BE49-F238E27FC236}">
                <a16:creationId xmlns:a16="http://schemas.microsoft.com/office/drawing/2014/main" id="{BD8F4235-C745-1B40-8276-7D233F438EC9}"/>
              </a:ext>
            </a:extLst>
          </p:cNvPr>
          <p:cNvSpPr txBox="1"/>
          <p:nvPr/>
        </p:nvSpPr>
        <p:spPr>
          <a:xfrm>
            <a:off x="2740230" y="3784064"/>
            <a:ext cx="1141659" cy="400110"/>
          </a:xfrm>
          <a:prstGeom prst="rect">
            <a:avLst/>
          </a:prstGeom>
          <a:noFill/>
        </p:spPr>
        <p:txBody>
          <a:bodyPr wrap="none" rtlCol="0">
            <a:spAutoFit/>
          </a:bodyPr>
          <a:lstStyle/>
          <a:p>
            <a:pPr algn="l"/>
            <a:r>
              <a:rPr lang="es-GB" sz="2000" b="1" dirty="0">
                <a:solidFill>
                  <a:srgbClr val="E56700"/>
                </a:solidFill>
              </a:rPr>
              <a:t>mármol</a:t>
            </a:r>
          </a:p>
        </p:txBody>
      </p:sp>
      <p:sp>
        <p:nvSpPr>
          <p:cNvPr id="37" name="CuadroTexto 36">
            <a:extLst>
              <a:ext uri="{FF2B5EF4-FFF2-40B4-BE49-F238E27FC236}">
                <a16:creationId xmlns:a16="http://schemas.microsoft.com/office/drawing/2014/main" id="{341D60C2-B851-C743-88C8-01A7A9CCD94B}"/>
              </a:ext>
            </a:extLst>
          </p:cNvPr>
          <p:cNvSpPr txBox="1"/>
          <p:nvPr/>
        </p:nvSpPr>
        <p:spPr>
          <a:xfrm>
            <a:off x="1040864" y="4813798"/>
            <a:ext cx="1694695" cy="400110"/>
          </a:xfrm>
          <a:prstGeom prst="rect">
            <a:avLst/>
          </a:prstGeom>
          <a:noFill/>
        </p:spPr>
        <p:txBody>
          <a:bodyPr wrap="none" rtlCol="0">
            <a:spAutoFit/>
          </a:bodyPr>
          <a:lstStyle/>
          <a:p>
            <a:pPr algn="l"/>
            <a:r>
              <a:rPr lang="es-GB" sz="2000" b="1" dirty="0">
                <a:solidFill>
                  <a:srgbClr val="E56700"/>
                </a:solidFill>
              </a:rPr>
              <a:t>monumento</a:t>
            </a:r>
          </a:p>
        </p:txBody>
      </p:sp>
      <p:sp>
        <p:nvSpPr>
          <p:cNvPr id="38" name="CuadroTexto 37">
            <a:extLst>
              <a:ext uri="{FF2B5EF4-FFF2-40B4-BE49-F238E27FC236}">
                <a16:creationId xmlns:a16="http://schemas.microsoft.com/office/drawing/2014/main" id="{8EF57B9D-9CA2-6B4C-BAB1-2000F330A54D}"/>
              </a:ext>
            </a:extLst>
          </p:cNvPr>
          <p:cNvSpPr txBox="1"/>
          <p:nvPr/>
        </p:nvSpPr>
        <p:spPr>
          <a:xfrm>
            <a:off x="3311059" y="4808236"/>
            <a:ext cx="1612942" cy="400110"/>
          </a:xfrm>
          <a:prstGeom prst="rect">
            <a:avLst/>
          </a:prstGeom>
          <a:noFill/>
        </p:spPr>
        <p:txBody>
          <a:bodyPr wrap="none" rtlCol="0">
            <a:spAutoFit/>
          </a:bodyPr>
          <a:lstStyle/>
          <a:p>
            <a:pPr algn="l"/>
            <a:r>
              <a:rPr lang="es-GB" sz="2000" b="1" dirty="0">
                <a:solidFill>
                  <a:srgbClr val="E56700"/>
                </a:solidFill>
              </a:rPr>
              <a:t>maravilloso</a:t>
            </a:r>
          </a:p>
        </p:txBody>
      </p:sp>
      <p:sp>
        <p:nvSpPr>
          <p:cNvPr id="39" name="CuadroTexto 38">
            <a:extLst>
              <a:ext uri="{FF2B5EF4-FFF2-40B4-BE49-F238E27FC236}">
                <a16:creationId xmlns:a16="http://schemas.microsoft.com/office/drawing/2014/main" id="{2C03CD31-1F75-1A49-9F28-9578EDDF8952}"/>
              </a:ext>
            </a:extLst>
          </p:cNvPr>
          <p:cNvSpPr txBox="1"/>
          <p:nvPr/>
        </p:nvSpPr>
        <p:spPr>
          <a:xfrm>
            <a:off x="1370107" y="5116324"/>
            <a:ext cx="800219" cy="400110"/>
          </a:xfrm>
          <a:prstGeom prst="rect">
            <a:avLst/>
          </a:prstGeom>
          <a:noFill/>
        </p:spPr>
        <p:txBody>
          <a:bodyPr wrap="none" rtlCol="0">
            <a:spAutoFit/>
          </a:bodyPr>
          <a:lstStyle/>
          <a:p>
            <a:pPr algn="l"/>
            <a:r>
              <a:rPr lang="es-GB" sz="2000" b="1" dirty="0">
                <a:solidFill>
                  <a:srgbClr val="E56700"/>
                </a:solidFill>
              </a:rPr>
              <a:t>frágil</a:t>
            </a:r>
          </a:p>
        </p:txBody>
      </p:sp>
      <p:sp>
        <p:nvSpPr>
          <p:cNvPr id="40" name="CuadroTexto 39">
            <a:extLst>
              <a:ext uri="{FF2B5EF4-FFF2-40B4-BE49-F238E27FC236}">
                <a16:creationId xmlns:a16="http://schemas.microsoft.com/office/drawing/2014/main" id="{3491F5FC-2810-CD4B-A80A-B12F7644AACD}"/>
              </a:ext>
            </a:extLst>
          </p:cNvPr>
          <p:cNvSpPr txBox="1"/>
          <p:nvPr/>
        </p:nvSpPr>
        <p:spPr>
          <a:xfrm>
            <a:off x="8287643" y="732033"/>
            <a:ext cx="793807" cy="400110"/>
          </a:xfrm>
          <a:prstGeom prst="rect">
            <a:avLst/>
          </a:prstGeom>
          <a:noFill/>
        </p:spPr>
        <p:txBody>
          <a:bodyPr wrap="none" rtlCol="0">
            <a:spAutoFit/>
          </a:bodyPr>
          <a:lstStyle/>
          <a:p>
            <a:pPr algn="l"/>
            <a:r>
              <a:rPr lang="es-GB" sz="2000" b="1" dirty="0">
                <a:solidFill>
                  <a:srgbClr val="E56700"/>
                </a:solidFill>
              </a:rPr>
              <a:t>túnel</a:t>
            </a:r>
          </a:p>
        </p:txBody>
      </p:sp>
      <p:sp>
        <p:nvSpPr>
          <p:cNvPr id="41" name="CuadroTexto 40">
            <a:extLst>
              <a:ext uri="{FF2B5EF4-FFF2-40B4-BE49-F238E27FC236}">
                <a16:creationId xmlns:a16="http://schemas.microsoft.com/office/drawing/2014/main" id="{B776216F-60D5-D142-88EF-E97A73A7B93F}"/>
              </a:ext>
            </a:extLst>
          </p:cNvPr>
          <p:cNvSpPr txBox="1"/>
          <p:nvPr/>
        </p:nvSpPr>
        <p:spPr>
          <a:xfrm>
            <a:off x="9562411" y="734130"/>
            <a:ext cx="1335622" cy="400110"/>
          </a:xfrm>
          <a:prstGeom prst="rect">
            <a:avLst/>
          </a:prstGeom>
          <a:noFill/>
        </p:spPr>
        <p:txBody>
          <a:bodyPr wrap="none" rtlCol="0">
            <a:spAutoFit/>
          </a:bodyPr>
          <a:lstStyle/>
          <a:p>
            <a:pPr algn="l"/>
            <a:r>
              <a:rPr lang="es-GB" sz="2000" b="1" dirty="0">
                <a:solidFill>
                  <a:srgbClr val="E56700"/>
                </a:solidFill>
              </a:rPr>
              <a:t>entonces</a:t>
            </a:r>
          </a:p>
        </p:txBody>
      </p:sp>
      <p:sp>
        <p:nvSpPr>
          <p:cNvPr id="42" name="CuadroTexto 41">
            <a:extLst>
              <a:ext uri="{FF2B5EF4-FFF2-40B4-BE49-F238E27FC236}">
                <a16:creationId xmlns:a16="http://schemas.microsoft.com/office/drawing/2014/main" id="{BDDD57BE-5CA4-DC4B-BA08-A85EFD3858C6}"/>
              </a:ext>
            </a:extLst>
          </p:cNvPr>
          <p:cNvSpPr txBox="1"/>
          <p:nvPr/>
        </p:nvSpPr>
        <p:spPr>
          <a:xfrm>
            <a:off x="8341534" y="1059810"/>
            <a:ext cx="1149674" cy="400110"/>
          </a:xfrm>
          <a:prstGeom prst="rect">
            <a:avLst/>
          </a:prstGeom>
          <a:noFill/>
        </p:spPr>
        <p:txBody>
          <a:bodyPr wrap="none" rtlCol="0">
            <a:spAutoFit/>
          </a:bodyPr>
          <a:lstStyle/>
          <a:p>
            <a:pPr algn="l"/>
            <a:r>
              <a:rPr lang="es-GB" sz="2000" b="1" dirty="0">
                <a:solidFill>
                  <a:srgbClr val="E56700"/>
                </a:solidFill>
              </a:rPr>
              <a:t>gigante</a:t>
            </a:r>
          </a:p>
        </p:txBody>
      </p:sp>
      <p:sp>
        <p:nvSpPr>
          <p:cNvPr id="43" name="CuadroTexto 42">
            <a:extLst>
              <a:ext uri="{FF2B5EF4-FFF2-40B4-BE49-F238E27FC236}">
                <a16:creationId xmlns:a16="http://schemas.microsoft.com/office/drawing/2014/main" id="{7C011C08-D5A0-CF47-AA50-3140996BA2B6}"/>
              </a:ext>
            </a:extLst>
          </p:cNvPr>
          <p:cNvSpPr txBox="1"/>
          <p:nvPr/>
        </p:nvSpPr>
        <p:spPr>
          <a:xfrm>
            <a:off x="9965223" y="2101171"/>
            <a:ext cx="1157689" cy="400110"/>
          </a:xfrm>
          <a:prstGeom prst="rect">
            <a:avLst/>
          </a:prstGeom>
          <a:noFill/>
        </p:spPr>
        <p:txBody>
          <a:bodyPr wrap="none" rtlCol="0">
            <a:spAutoFit/>
          </a:bodyPr>
          <a:lstStyle/>
          <a:p>
            <a:pPr algn="l"/>
            <a:r>
              <a:rPr lang="es-GB" sz="2000" b="1" dirty="0">
                <a:solidFill>
                  <a:srgbClr val="E56700"/>
                </a:solidFill>
              </a:rPr>
              <a:t>nombre</a:t>
            </a:r>
          </a:p>
        </p:txBody>
      </p:sp>
      <p:sp>
        <p:nvSpPr>
          <p:cNvPr id="44" name="CuadroTexto 43">
            <a:extLst>
              <a:ext uri="{FF2B5EF4-FFF2-40B4-BE49-F238E27FC236}">
                <a16:creationId xmlns:a16="http://schemas.microsoft.com/office/drawing/2014/main" id="{7982BB57-3DEC-3141-8C98-E88B0520ECA0}"/>
              </a:ext>
            </a:extLst>
          </p:cNvPr>
          <p:cNvSpPr txBox="1"/>
          <p:nvPr/>
        </p:nvSpPr>
        <p:spPr>
          <a:xfrm>
            <a:off x="7348230" y="2436027"/>
            <a:ext cx="712054" cy="400110"/>
          </a:xfrm>
          <a:prstGeom prst="rect">
            <a:avLst/>
          </a:prstGeom>
          <a:noFill/>
        </p:spPr>
        <p:txBody>
          <a:bodyPr wrap="none" rtlCol="0">
            <a:spAutoFit/>
          </a:bodyPr>
          <a:lstStyle/>
          <a:p>
            <a:pPr algn="l"/>
            <a:r>
              <a:rPr lang="es-GB" sz="2000" b="1" dirty="0">
                <a:solidFill>
                  <a:srgbClr val="E56700"/>
                </a:solidFill>
              </a:rPr>
              <a:t>fácil</a:t>
            </a:r>
          </a:p>
        </p:txBody>
      </p:sp>
      <p:sp>
        <p:nvSpPr>
          <p:cNvPr id="45" name="CuadroTexto 44">
            <a:extLst>
              <a:ext uri="{FF2B5EF4-FFF2-40B4-BE49-F238E27FC236}">
                <a16:creationId xmlns:a16="http://schemas.microsoft.com/office/drawing/2014/main" id="{68C3482E-07AB-AD43-A0C3-F71033651535}"/>
              </a:ext>
            </a:extLst>
          </p:cNvPr>
          <p:cNvSpPr txBox="1"/>
          <p:nvPr/>
        </p:nvSpPr>
        <p:spPr>
          <a:xfrm>
            <a:off x="8119054" y="3498368"/>
            <a:ext cx="1255472" cy="400110"/>
          </a:xfrm>
          <a:prstGeom prst="rect">
            <a:avLst/>
          </a:prstGeom>
          <a:noFill/>
        </p:spPr>
        <p:txBody>
          <a:bodyPr wrap="none" rtlCol="0">
            <a:spAutoFit/>
          </a:bodyPr>
          <a:lstStyle/>
          <a:p>
            <a:pPr algn="l"/>
            <a:r>
              <a:rPr lang="es-GB" sz="2000" b="1" dirty="0">
                <a:solidFill>
                  <a:srgbClr val="E56700"/>
                </a:solidFill>
              </a:rPr>
              <a:t>carácter</a:t>
            </a:r>
          </a:p>
        </p:txBody>
      </p:sp>
      <p:sp>
        <p:nvSpPr>
          <p:cNvPr id="49" name="CuadroTexto 48">
            <a:extLst>
              <a:ext uri="{FF2B5EF4-FFF2-40B4-BE49-F238E27FC236}">
                <a16:creationId xmlns:a16="http://schemas.microsoft.com/office/drawing/2014/main" id="{9B0A3793-67CB-E04C-9128-4D5A1BAB91A7}"/>
              </a:ext>
            </a:extLst>
          </p:cNvPr>
          <p:cNvSpPr txBox="1"/>
          <p:nvPr/>
        </p:nvSpPr>
        <p:spPr>
          <a:xfrm>
            <a:off x="10174743" y="3496134"/>
            <a:ext cx="896399" cy="400110"/>
          </a:xfrm>
          <a:prstGeom prst="rect">
            <a:avLst/>
          </a:prstGeom>
          <a:noFill/>
        </p:spPr>
        <p:txBody>
          <a:bodyPr wrap="none" rtlCol="0">
            <a:spAutoFit/>
          </a:bodyPr>
          <a:lstStyle/>
          <a:p>
            <a:pPr algn="l"/>
            <a:r>
              <a:rPr lang="es-GB" sz="2000" b="1" dirty="0">
                <a:solidFill>
                  <a:srgbClr val="E56700"/>
                </a:solidFill>
              </a:rPr>
              <a:t>fuerte</a:t>
            </a:r>
          </a:p>
        </p:txBody>
      </p:sp>
      <p:sp>
        <p:nvSpPr>
          <p:cNvPr id="50" name="CuadroTexto 49">
            <a:extLst>
              <a:ext uri="{FF2B5EF4-FFF2-40B4-BE49-F238E27FC236}">
                <a16:creationId xmlns:a16="http://schemas.microsoft.com/office/drawing/2014/main" id="{FF0AC6AA-8AC7-B44B-A2DB-BB197C018E55}"/>
              </a:ext>
            </a:extLst>
          </p:cNvPr>
          <p:cNvSpPr txBox="1"/>
          <p:nvPr/>
        </p:nvSpPr>
        <p:spPr>
          <a:xfrm>
            <a:off x="7575386" y="3790699"/>
            <a:ext cx="1024639" cy="400110"/>
          </a:xfrm>
          <a:prstGeom prst="rect">
            <a:avLst/>
          </a:prstGeom>
          <a:noFill/>
        </p:spPr>
        <p:txBody>
          <a:bodyPr wrap="none" rtlCol="0">
            <a:spAutoFit/>
          </a:bodyPr>
          <a:lstStyle/>
          <a:p>
            <a:pPr algn="l"/>
            <a:r>
              <a:rPr lang="es-GB" sz="2000" b="1" dirty="0">
                <a:solidFill>
                  <a:srgbClr val="E56700"/>
                </a:solidFill>
              </a:rPr>
              <a:t>bíceps</a:t>
            </a:r>
          </a:p>
        </p:txBody>
      </p:sp>
      <p:sp>
        <p:nvSpPr>
          <p:cNvPr id="53" name="CuadroTexto 52">
            <a:extLst>
              <a:ext uri="{FF2B5EF4-FFF2-40B4-BE49-F238E27FC236}">
                <a16:creationId xmlns:a16="http://schemas.microsoft.com/office/drawing/2014/main" id="{418CCB4E-66CE-CC40-9FE2-C73173BD92C5}"/>
              </a:ext>
            </a:extLst>
          </p:cNvPr>
          <p:cNvSpPr txBox="1"/>
          <p:nvPr/>
        </p:nvSpPr>
        <p:spPr>
          <a:xfrm>
            <a:off x="8853663" y="3790693"/>
            <a:ext cx="1263487" cy="400110"/>
          </a:xfrm>
          <a:prstGeom prst="rect">
            <a:avLst/>
          </a:prstGeom>
          <a:noFill/>
        </p:spPr>
        <p:txBody>
          <a:bodyPr wrap="none" rtlCol="0">
            <a:spAutoFit/>
          </a:bodyPr>
          <a:lstStyle/>
          <a:p>
            <a:pPr algn="l"/>
            <a:r>
              <a:rPr lang="es-GB" sz="2000" b="1" dirty="0">
                <a:solidFill>
                  <a:srgbClr val="E56700"/>
                </a:solidFill>
              </a:rPr>
              <a:t>enormes</a:t>
            </a:r>
          </a:p>
        </p:txBody>
      </p:sp>
      <p:sp>
        <p:nvSpPr>
          <p:cNvPr id="54" name="CuadroTexto 53">
            <a:extLst>
              <a:ext uri="{FF2B5EF4-FFF2-40B4-BE49-F238E27FC236}">
                <a16:creationId xmlns:a16="http://schemas.microsoft.com/office/drawing/2014/main" id="{B6FA041A-A1F5-7C47-A21D-68DE15572281}"/>
              </a:ext>
            </a:extLst>
          </p:cNvPr>
          <p:cNvSpPr txBox="1"/>
          <p:nvPr/>
        </p:nvSpPr>
        <p:spPr>
          <a:xfrm>
            <a:off x="7878353" y="4829381"/>
            <a:ext cx="721672" cy="400110"/>
          </a:xfrm>
          <a:prstGeom prst="rect">
            <a:avLst/>
          </a:prstGeom>
          <a:noFill/>
        </p:spPr>
        <p:txBody>
          <a:bodyPr wrap="none" rtlCol="0">
            <a:spAutoFit/>
          </a:bodyPr>
          <a:lstStyle/>
          <a:p>
            <a:pPr algn="l"/>
            <a:r>
              <a:rPr lang="es-GB" sz="2000" b="1" dirty="0">
                <a:solidFill>
                  <a:srgbClr val="E56700"/>
                </a:solidFill>
              </a:rPr>
              <a:t>líder</a:t>
            </a:r>
          </a:p>
        </p:txBody>
      </p:sp>
      <p:sp>
        <p:nvSpPr>
          <p:cNvPr id="55" name="CuadroTexto 54">
            <a:extLst>
              <a:ext uri="{FF2B5EF4-FFF2-40B4-BE49-F238E27FC236}">
                <a16:creationId xmlns:a16="http://schemas.microsoft.com/office/drawing/2014/main" id="{20C56908-D14D-694B-B379-5EB30FD383A1}"/>
              </a:ext>
            </a:extLst>
          </p:cNvPr>
          <p:cNvSpPr txBox="1"/>
          <p:nvPr/>
        </p:nvSpPr>
        <p:spPr>
          <a:xfrm>
            <a:off x="9684958" y="4814884"/>
            <a:ext cx="923651" cy="400110"/>
          </a:xfrm>
          <a:prstGeom prst="rect">
            <a:avLst/>
          </a:prstGeom>
          <a:noFill/>
        </p:spPr>
        <p:txBody>
          <a:bodyPr wrap="none" rtlCol="0">
            <a:spAutoFit/>
          </a:bodyPr>
          <a:lstStyle/>
          <a:p>
            <a:pPr algn="l"/>
            <a:r>
              <a:rPr lang="es-GB" sz="2000" b="1" dirty="0">
                <a:solidFill>
                  <a:srgbClr val="E56700"/>
                </a:solidFill>
              </a:rPr>
              <a:t>grupo</a:t>
            </a:r>
          </a:p>
        </p:txBody>
      </p:sp>
      <p:sp>
        <p:nvSpPr>
          <p:cNvPr id="56" name="CuadroTexto 55">
            <a:extLst>
              <a:ext uri="{FF2B5EF4-FFF2-40B4-BE49-F238E27FC236}">
                <a16:creationId xmlns:a16="http://schemas.microsoft.com/office/drawing/2014/main" id="{C1F3B2CE-B403-D143-A2D2-DE20ACC6F2E3}"/>
              </a:ext>
            </a:extLst>
          </p:cNvPr>
          <p:cNvSpPr txBox="1"/>
          <p:nvPr/>
        </p:nvSpPr>
        <p:spPr>
          <a:xfrm>
            <a:off x="8916371" y="5176337"/>
            <a:ext cx="646331" cy="400110"/>
          </a:xfrm>
          <a:prstGeom prst="rect">
            <a:avLst/>
          </a:prstGeom>
          <a:noFill/>
        </p:spPr>
        <p:txBody>
          <a:bodyPr wrap="none" rtlCol="0">
            <a:spAutoFit/>
          </a:bodyPr>
          <a:lstStyle/>
          <a:p>
            <a:pPr algn="l"/>
            <a:r>
              <a:rPr lang="es-GB" sz="2000" b="1" dirty="0">
                <a:solidFill>
                  <a:srgbClr val="E56700"/>
                </a:solidFill>
              </a:rPr>
              <a:t>ágil</a:t>
            </a:r>
          </a:p>
        </p:txBody>
      </p:sp>
      <p:sp>
        <p:nvSpPr>
          <p:cNvPr id="5" name="CuadroTexto 4">
            <a:extLst>
              <a:ext uri="{FF2B5EF4-FFF2-40B4-BE49-F238E27FC236}">
                <a16:creationId xmlns:a16="http://schemas.microsoft.com/office/drawing/2014/main" id="{BEED0095-3980-D340-AFE3-ED9BAA8B9C1E}"/>
              </a:ext>
            </a:extLst>
          </p:cNvPr>
          <p:cNvSpPr txBox="1"/>
          <p:nvPr/>
        </p:nvSpPr>
        <p:spPr>
          <a:xfrm>
            <a:off x="441399" y="1616879"/>
            <a:ext cx="1826141" cy="400110"/>
          </a:xfrm>
          <a:prstGeom prst="rect">
            <a:avLst/>
          </a:prstGeom>
          <a:noFill/>
        </p:spPr>
        <p:txBody>
          <a:bodyPr wrap="none" rtlCol="0">
            <a:spAutoFit/>
          </a:bodyPr>
          <a:lstStyle/>
          <a:p>
            <a:r>
              <a:rPr lang="es-GB" sz="2000" dirty="0">
                <a:solidFill>
                  <a:schemeClr val="accent5">
                    <a:lumMod val="50000"/>
                  </a:schemeClr>
                </a:solidFill>
              </a:rPr>
              <a:t>*dama =lady</a:t>
            </a:r>
          </a:p>
        </p:txBody>
      </p:sp>
      <p:sp>
        <p:nvSpPr>
          <p:cNvPr id="57" name="CuadroTexto 56">
            <a:extLst>
              <a:ext uri="{FF2B5EF4-FFF2-40B4-BE49-F238E27FC236}">
                <a16:creationId xmlns:a16="http://schemas.microsoft.com/office/drawing/2014/main" id="{A8DDE989-7DFC-C644-B66E-190B135F3902}"/>
              </a:ext>
            </a:extLst>
          </p:cNvPr>
          <p:cNvSpPr txBox="1"/>
          <p:nvPr/>
        </p:nvSpPr>
        <p:spPr>
          <a:xfrm>
            <a:off x="430544" y="2800499"/>
            <a:ext cx="3567002" cy="400110"/>
          </a:xfrm>
          <a:prstGeom prst="rect">
            <a:avLst/>
          </a:prstGeom>
          <a:noFill/>
        </p:spPr>
        <p:txBody>
          <a:bodyPr wrap="none" rtlCol="0">
            <a:spAutoFit/>
          </a:bodyPr>
          <a:lstStyle/>
          <a:p>
            <a:r>
              <a:rPr lang="es-GB" sz="2000" dirty="0">
                <a:solidFill>
                  <a:schemeClr val="accent5">
                    <a:lumMod val="50000"/>
                  </a:schemeClr>
                </a:solidFill>
              </a:rPr>
              <a:t>*vivienda = home, dwelling</a:t>
            </a:r>
          </a:p>
        </p:txBody>
      </p:sp>
      <p:sp>
        <p:nvSpPr>
          <p:cNvPr id="58" name="CuadroTexto 57">
            <a:extLst>
              <a:ext uri="{FF2B5EF4-FFF2-40B4-BE49-F238E27FC236}">
                <a16:creationId xmlns:a16="http://schemas.microsoft.com/office/drawing/2014/main" id="{A1F73FDF-15DE-394C-879F-7A0545C460AA}"/>
              </a:ext>
            </a:extLst>
          </p:cNvPr>
          <p:cNvSpPr txBox="1"/>
          <p:nvPr/>
        </p:nvSpPr>
        <p:spPr>
          <a:xfrm>
            <a:off x="422329" y="3128894"/>
            <a:ext cx="2137124" cy="400110"/>
          </a:xfrm>
          <a:prstGeom prst="rect">
            <a:avLst/>
          </a:prstGeom>
          <a:noFill/>
        </p:spPr>
        <p:txBody>
          <a:bodyPr wrap="none" rtlCol="0">
            <a:spAutoFit/>
          </a:bodyPr>
          <a:lstStyle/>
          <a:p>
            <a:r>
              <a:rPr lang="es-GB" sz="2000" dirty="0">
                <a:solidFill>
                  <a:schemeClr val="accent5">
                    <a:lumMod val="50000"/>
                  </a:schemeClr>
                </a:solidFill>
              </a:rPr>
              <a:t>*césped = lawn</a:t>
            </a:r>
          </a:p>
        </p:txBody>
      </p:sp>
      <p:sp>
        <p:nvSpPr>
          <p:cNvPr id="59" name="CuadroTexto 58">
            <a:extLst>
              <a:ext uri="{FF2B5EF4-FFF2-40B4-BE49-F238E27FC236}">
                <a16:creationId xmlns:a16="http://schemas.microsoft.com/office/drawing/2014/main" id="{EBE20483-197B-5D40-800E-8F95A970F62A}"/>
              </a:ext>
            </a:extLst>
          </p:cNvPr>
          <p:cNvSpPr txBox="1"/>
          <p:nvPr/>
        </p:nvSpPr>
        <p:spPr>
          <a:xfrm>
            <a:off x="428949" y="4157516"/>
            <a:ext cx="2303836" cy="400110"/>
          </a:xfrm>
          <a:prstGeom prst="rect">
            <a:avLst/>
          </a:prstGeom>
          <a:noFill/>
        </p:spPr>
        <p:txBody>
          <a:bodyPr wrap="none" rtlCol="0">
            <a:spAutoFit/>
          </a:bodyPr>
          <a:lstStyle/>
          <a:p>
            <a:r>
              <a:rPr lang="es-GB" sz="2000" dirty="0">
                <a:solidFill>
                  <a:schemeClr val="accent5">
                    <a:lumMod val="50000"/>
                  </a:schemeClr>
                </a:solidFill>
              </a:rPr>
              <a:t>*estatua = statue</a:t>
            </a:r>
          </a:p>
        </p:txBody>
      </p:sp>
      <p:sp>
        <p:nvSpPr>
          <p:cNvPr id="60" name="CuadroTexto 59">
            <a:extLst>
              <a:ext uri="{FF2B5EF4-FFF2-40B4-BE49-F238E27FC236}">
                <a16:creationId xmlns:a16="http://schemas.microsoft.com/office/drawing/2014/main" id="{BFEAAD16-44AE-FA4A-92C2-7EE1D6FE2BB4}"/>
              </a:ext>
            </a:extLst>
          </p:cNvPr>
          <p:cNvSpPr txBox="1"/>
          <p:nvPr/>
        </p:nvSpPr>
        <p:spPr>
          <a:xfrm>
            <a:off x="414041" y="4486479"/>
            <a:ext cx="2427268" cy="400110"/>
          </a:xfrm>
          <a:prstGeom prst="rect">
            <a:avLst/>
          </a:prstGeom>
          <a:noFill/>
        </p:spPr>
        <p:txBody>
          <a:bodyPr wrap="none" rtlCol="0">
            <a:spAutoFit/>
          </a:bodyPr>
          <a:lstStyle/>
          <a:p>
            <a:r>
              <a:rPr lang="es-GB" sz="2000" dirty="0">
                <a:solidFill>
                  <a:schemeClr val="accent5">
                    <a:lumMod val="50000"/>
                  </a:schemeClr>
                </a:solidFill>
              </a:rPr>
              <a:t>*mármol = marble</a:t>
            </a:r>
          </a:p>
        </p:txBody>
      </p:sp>
      <p:sp>
        <p:nvSpPr>
          <p:cNvPr id="61" name="CuadroTexto 60">
            <a:extLst>
              <a:ext uri="{FF2B5EF4-FFF2-40B4-BE49-F238E27FC236}">
                <a16:creationId xmlns:a16="http://schemas.microsoft.com/office/drawing/2014/main" id="{9B43A47F-2A17-104C-90A5-5B7A2B899BC6}"/>
              </a:ext>
            </a:extLst>
          </p:cNvPr>
          <p:cNvSpPr txBox="1"/>
          <p:nvPr/>
        </p:nvSpPr>
        <p:spPr>
          <a:xfrm>
            <a:off x="487264" y="5568357"/>
            <a:ext cx="3265638" cy="400110"/>
          </a:xfrm>
          <a:prstGeom prst="rect">
            <a:avLst/>
          </a:prstGeom>
          <a:noFill/>
        </p:spPr>
        <p:txBody>
          <a:bodyPr wrap="none" rtlCol="0">
            <a:spAutoFit/>
          </a:bodyPr>
          <a:lstStyle/>
          <a:p>
            <a:r>
              <a:rPr lang="es-GB" sz="2000" dirty="0">
                <a:solidFill>
                  <a:schemeClr val="accent5">
                    <a:lumMod val="50000"/>
                  </a:schemeClr>
                </a:solidFill>
              </a:rPr>
              <a:t>*maravilloso = marvelous</a:t>
            </a:r>
          </a:p>
        </p:txBody>
      </p:sp>
      <p:sp>
        <p:nvSpPr>
          <p:cNvPr id="63" name="CuadroTexto 62">
            <a:extLst>
              <a:ext uri="{FF2B5EF4-FFF2-40B4-BE49-F238E27FC236}">
                <a16:creationId xmlns:a16="http://schemas.microsoft.com/office/drawing/2014/main" id="{AB62BA62-F104-C545-9F93-01DA539B6592}"/>
              </a:ext>
            </a:extLst>
          </p:cNvPr>
          <p:cNvSpPr txBox="1"/>
          <p:nvPr/>
        </p:nvSpPr>
        <p:spPr>
          <a:xfrm>
            <a:off x="6570233" y="1411261"/>
            <a:ext cx="1981633" cy="400110"/>
          </a:xfrm>
          <a:prstGeom prst="rect">
            <a:avLst/>
          </a:prstGeom>
          <a:noFill/>
        </p:spPr>
        <p:txBody>
          <a:bodyPr wrap="none" rtlCol="0">
            <a:spAutoFit/>
          </a:bodyPr>
          <a:lstStyle/>
          <a:p>
            <a:r>
              <a:rPr lang="es-GB" sz="2000" dirty="0">
                <a:solidFill>
                  <a:schemeClr val="accent5">
                    <a:lumMod val="50000"/>
                  </a:schemeClr>
                </a:solidFill>
              </a:rPr>
              <a:t>*túnel = tunnel</a:t>
            </a:r>
          </a:p>
        </p:txBody>
      </p:sp>
      <p:sp>
        <p:nvSpPr>
          <p:cNvPr id="64" name="CuadroTexto 63">
            <a:extLst>
              <a:ext uri="{FF2B5EF4-FFF2-40B4-BE49-F238E27FC236}">
                <a16:creationId xmlns:a16="http://schemas.microsoft.com/office/drawing/2014/main" id="{CBD0FECF-A6B3-914A-B3C1-C210ACB3F4E5}"/>
              </a:ext>
            </a:extLst>
          </p:cNvPr>
          <p:cNvSpPr txBox="1"/>
          <p:nvPr/>
        </p:nvSpPr>
        <p:spPr>
          <a:xfrm>
            <a:off x="6570233" y="1756190"/>
            <a:ext cx="2215671" cy="400110"/>
          </a:xfrm>
          <a:prstGeom prst="rect">
            <a:avLst/>
          </a:prstGeom>
          <a:noFill/>
        </p:spPr>
        <p:txBody>
          <a:bodyPr wrap="none" rtlCol="0">
            <a:spAutoFit/>
          </a:bodyPr>
          <a:lstStyle/>
          <a:p>
            <a:r>
              <a:rPr lang="es-GB" sz="2000" dirty="0">
                <a:solidFill>
                  <a:schemeClr val="accent5">
                    <a:lumMod val="50000"/>
                  </a:schemeClr>
                </a:solidFill>
              </a:rPr>
              <a:t>*gigante = giant</a:t>
            </a:r>
          </a:p>
        </p:txBody>
      </p:sp>
      <p:sp>
        <p:nvSpPr>
          <p:cNvPr id="65" name="CuadroTexto 64">
            <a:extLst>
              <a:ext uri="{FF2B5EF4-FFF2-40B4-BE49-F238E27FC236}">
                <a16:creationId xmlns:a16="http://schemas.microsoft.com/office/drawing/2014/main" id="{8D1DFFE5-97F0-5B40-97BB-D1E538CD8CA8}"/>
              </a:ext>
            </a:extLst>
          </p:cNvPr>
          <p:cNvSpPr txBox="1"/>
          <p:nvPr/>
        </p:nvSpPr>
        <p:spPr>
          <a:xfrm>
            <a:off x="6529813" y="4183687"/>
            <a:ext cx="4403770" cy="400110"/>
          </a:xfrm>
          <a:prstGeom prst="rect">
            <a:avLst/>
          </a:prstGeom>
          <a:noFill/>
        </p:spPr>
        <p:txBody>
          <a:bodyPr wrap="none" rtlCol="0">
            <a:spAutoFit/>
          </a:bodyPr>
          <a:lstStyle/>
          <a:p>
            <a:r>
              <a:rPr lang="es-GB" sz="2000" dirty="0">
                <a:solidFill>
                  <a:schemeClr val="accent5">
                    <a:lumMod val="50000"/>
                  </a:schemeClr>
                </a:solidFill>
              </a:rPr>
              <a:t>*carácter = character, personality</a:t>
            </a:r>
          </a:p>
        </p:txBody>
      </p:sp>
      <p:sp>
        <p:nvSpPr>
          <p:cNvPr id="66" name="CuadroTexto 65">
            <a:extLst>
              <a:ext uri="{FF2B5EF4-FFF2-40B4-BE49-F238E27FC236}">
                <a16:creationId xmlns:a16="http://schemas.microsoft.com/office/drawing/2014/main" id="{A8F8BFC3-9C01-2849-89D2-2D657BC9D28F}"/>
              </a:ext>
            </a:extLst>
          </p:cNvPr>
          <p:cNvSpPr txBox="1"/>
          <p:nvPr/>
        </p:nvSpPr>
        <p:spPr>
          <a:xfrm>
            <a:off x="6482661" y="4486479"/>
            <a:ext cx="2799164" cy="400110"/>
          </a:xfrm>
          <a:prstGeom prst="rect">
            <a:avLst/>
          </a:prstGeom>
          <a:noFill/>
        </p:spPr>
        <p:txBody>
          <a:bodyPr wrap="none" rtlCol="0">
            <a:spAutoFit/>
          </a:bodyPr>
          <a:lstStyle/>
          <a:p>
            <a:r>
              <a:rPr lang="es-GB" sz="2000" dirty="0">
                <a:solidFill>
                  <a:schemeClr val="accent5">
                    <a:lumMod val="50000"/>
                  </a:schemeClr>
                </a:solidFill>
              </a:rPr>
              <a:t>*enorme = enormous</a:t>
            </a:r>
          </a:p>
        </p:txBody>
      </p:sp>
      <p:sp>
        <p:nvSpPr>
          <p:cNvPr id="67" name="CuadroTexto 66">
            <a:extLst>
              <a:ext uri="{FF2B5EF4-FFF2-40B4-BE49-F238E27FC236}">
                <a16:creationId xmlns:a16="http://schemas.microsoft.com/office/drawing/2014/main" id="{AC24F33E-01AF-394C-AD5D-4F25E105E1E0}"/>
              </a:ext>
            </a:extLst>
          </p:cNvPr>
          <p:cNvSpPr txBox="1"/>
          <p:nvPr/>
        </p:nvSpPr>
        <p:spPr>
          <a:xfrm>
            <a:off x="6529333" y="5568357"/>
            <a:ext cx="1925527" cy="400110"/>
          </a:xfrm>
          <a:prstGeom prst="rect">
            <a:avLst/>
          </a:prstGeom>
          <a:noFill/>
        </p:spPr>
        <p:txBody>
          <a:bodyPr wrap="none" rtlCol="0">
            <a:spAutoFit/>
          </a:bodyPr>
          <a:lstStyle/>
          <a:p>
            <a:r>
              <a:rPr lang="es-GB" sz="2000" dirty="0">
                <a:solidFill>
                  <a:schemeClr val="accent5">
                    <a:lumMod val="50000"/>
                  </a:schemeClr>
                </a:solidFill>
              </a:rPr>
              <a:t>*líder = leader</a:t>
            </a:r>
          </a:p>
        </p:txBody>
      </p:sp>
    </p:spTree>
    <p:extLst>
      <p:ext uri="{BB962C8B-B14F-4D97-AF65-F5344CB8AC3E}">
        <p14:creationId xmlns:p14="http://schemas.microsoft.com/office/powerpoint/2010/main" val="5270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9" grpId="0"/>
      <p:bldP spid="50" grpId="0"/>
      <p:bldP spid="53" grpId="0"/>
      <p:bldP spid="54" grpId="0"/>
      <p:bldP spid="55" grpId="0"/>
      <p:bldP spid="56" grpId="0"/>
      <p:bldP spid="5" grpId="0"/>
      <p:bldP spid="57" grpId="0"/>
      <p:bldP spid="58" grpId="0"/>
      <p:bldP spid="59" grpId="0"/>
      <p:bldP spid="60" grpId="0"/>
      <p:bldP spid="61" grpId="0"/>
      <p:bldP spid="63" grpId="0"/>
      <p:bldP spid="64" grpId="0"/>
      <p:bldP spid="65" grpId="0"/>
      <p:bldP spid="66" grpId="0"/>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43217" y="0"/>
            <a:ext cx="6484584" cy="1325563"/>
          </a:xfrm>
        </p:spPr>
        <p:txBody>
          <a:bodyPr>
            <a:normAutofit/>
          </a:bodyPr>
          <a:lstStyle/>
          <a:p>
            <a:r>
              <a:rPr lang="en-GB" sz="2000" b="1" dirty="0">
                <a:solidFill>
                  <a:schemeClr val="bg1"/>
                </a:solidFill>
              </a:rPr>
              <a:t>Saying what someone was doing</a:t>
            </a:r>
            <a:br>
              <a:rPr lang="en-GB" sz="2000" b="1" dirty="0">
                <a:solidFill>
                  <a:schemeClr val="bg1"/>
                </a:solidFill>
              </a:rPr>
            </a:br>
            <a:r>
              <a:rPr lang="en-GB" sz="2000" b="1" dirty="0">
                <a:solidFill>
                  <a:schemeClr val="bg1"/>
                </a:solidFill>
              </a:rPr>
              <a:t>ESTAR in the imperfect tense + ’–</a:t>
            </a:r>
            <a:r>
              <a:rPr lang="en-GB" sz="2000" b="1" dirty="0" err="1">
                <a:solidFill>
                  <a:schemeClr val="bg1"/>
                </a:solidFill>
              </a:rPr>
              <a:t>ando</a:t>
            </a:r>
            <a:r>
              <a:rPr lang="en-GB" sz="2000" b="1" dirty="0">
                <a:solidFill>
                  <a:schemeClr val="bg1"/>
                </a:solidFill>
              </a:rPr>
              <a:t>/–</a:t>
            </a:r>
            <a:r>
              <a:rPr lang="en-GB" sz="2000" b="1" dirty="0" err="1">
                <a:solidFill>
                  <a:schemeClr val="bg1"/>
                </a:solidFill>
              </a:rPr>
              <a:t>iendo</a:t>
            </a:r>
            <a:r>
              <a:rPr lang="en-GB" sz="20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 name="TextBox 2"/>
          <p:cNvSpPr txBox="1"/>
          <p:nvPr/>
        </p:nvSpPr>
        <p:spPr>
          <a:xfrm>
            <a:off x="282457" y="1325563"/>
            <a:ext cx="11520181" cy="892552"/>
          </a:xfrm>
          <a:prstGeom prst="rect">
            <a:avLst/>
          </a:prstGeom>
          <a:noFill/>
        </p:spPr>
        <p:txBody>
          <a:bodyPr wrap="square" rtlCol="0">
            <a:spAutoFit/>
          </a:bodyPr>
          <a:lstStyle/>
          <a:p>
            <a:pPr lvl="0"/>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rPr>
              <a:t>As you know </a:t>
            </a:r>
            <a:r>
              <a:rPr lang="en-US" sz="2600" dirty="0">
                <a:solidFill>
                  <a:schemeClr val="accent5">
                    <a:lumMod val="50000"/>
                  </a:schemeClr>
                </a:solidFill>
              </a:rPr>
              <a:t>we can use </a:t>
            </a:r>
            <a:r>
              <a:rPr lang="en-US" sz="2600" b="1" i="1" dirty="0" err="1">
                <a:solidFill>
                  <a:schemeClr val="accent5">
                    <a:lumMod val="50000"/>
                  </a:schemeClr>
                </a:solidFill>
              </a:rPr>
              <a:t>estar</a:t>
            </a:r>
            <a:r>
              <a:rPr lang="en-US" sz="2600" b="1" i="1" dirty="0">
                <a:solidFill>
                  <a:schemeClr val="accent5">
                    <a:lumMod val="50000"/>
                  </a:schemeClr>
                </a:solidFill>
              </a:rPr>
              <a:t> </a:t>
            </a:r>
            <a:r>
              <a:rPr lang="en-US" sz="2600" dirty="0">
                <a:solidFill>
                  <a:schemeClr val="accent5">
                    <a:lumMod val="50000"/>
                  </a:schemeClr>
                </a:solidFill>
              </a:rPr>
              <a:t>in the </a:t>
            </a:r>
            <a:r>
              <a:rPr lang="en-US" sz="2600" b="1" dirty="0">
                <a:solidFill>
                  <a:schemeClr val="accent5">
                    <a:lumMod val="50000"/>
                  </a:schemeClr>
                </a:solidFill>
              </a:rPr>
              <a:t>imperfect tense </a:t>
            </a:r>
            <a:r>
              <a:rPr lang="en-US" sz="2600" dirty="0">
                <a:solidFill>
                  <a:schemeClr val="accent5">
                    <a:lumMod val="50000"/>
                  </a:schemeClr>
                </a:solidFill>
              </a:rPr>
              <a:t>with</a:t>
            </a:r>
            <a:r>
              <a:rPr lang="en-US" sz="2600" b="1" dirty="0">
                <a:solidFill>
                  <a:schemeClr val="accent5">
                    <a:lumMod val="50000"/>
                  </a:schemeClr>
                </a:solidFill>
              </a:rPr>
              <a:t> present participle </a:t>
            </a:r>
            <a:r>
              <a:rPr lang="en-US" sz="2600" dirty="0">
                <a:solidFill>
                  <a:schemeClr val="accent5">
                    <a:lumMod val="50000"/>
                  </a:schemeClr>
                </a:solidFill>
              </a:rPr>
              <a:t>to talk about what someone </a:t>
            </a:r>
            <a:r>
              <a:rPr lang="en-US" sz="2600" b="1" dirty="0">
                <a:solidFill>
                  <a:schemeClr val="accent5">
                    <a:lumMod val="50000"/>
                  </a:schemeClr>
                </a:solidFill>
              </a:rPr>
              <a:t>was </a:t>
            </a:r>
            <a:r>
              <a:rPr lang="en-US" sz="2600" dirty="0">
                <a:solidFill>
                  <a:schemeClr val="accent5">
                    <a:lumMod val="50000"/>
                  </a:schemeClr>
                </a:solidFill>
              </a:rPr>
              <a:t>doing.</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TextBox 18"/>
          <p:cNvSpPr txBox="1"/>
          <p:nvPr/>
        </p:nvSpPr>
        <p:spPr>
          <a:xfrm>
            <a:off x="282457" y="3601923"/>
            <a:ext cx="64845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Estaba</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convenciendo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un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vecino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6310738" y="3642546"/>
            <a:ext cx="604419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i="1" u="none" strike="noStrike" kern="1200" cap="none" spc="0" normalizeH="0" baseline="0" noProof="0" dirty="0">
                <a:ln>
                  <a:noFill/>
                </a:ln>
                <a:solidFill>
                  <a:srgbClr val="4472C4">
                    <a:lumMod val="50000"/>
                  </a:srgbClr>
                </a:solidFill>
                <a:effectLst/>
                <a:uLnTx/>
                <a:uFillTx/>
                <a:latin typeface="Century Gothic" panose="020F0302020204030204"/>
              </a:rPr>
              <a:t>I, S/he was convincing a neighbour.</a:t>
            </a:r>
          </a:p>
        </p:txBody>
      </p:sp>
      <p:sp>
        <p:nvSpPr>
          <p:cNvPr id="12" name="Rounded Rectangular Callout 11"/>
          <p:cNvSpPr/>
          <p:nvPr/>
        </p:nvSpPr>
        <p:spPr>
          <a:xfrm>
            <a:off x="8253188" y="3069175"/>
            <a:ext cx="3549450" cy="655486"/>
          </a:xfrm>
          <a:prstGeom prst="wedgeRoundRectCallout">
            <a:avLst>
              <a:gd name="adj1" fmla="val -84875"/>
              <a:gd name="adj2" fmla="val 48706"/>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The same verb form is used for ‘I’ and ‘s/he’!</a:t>
            </a:r>
          </a:p>
        </p:txBody>
      </p:sp>
      <p:sp>
        <p:nvSpPr>
          <p:cNvPr id="26" name="TextBox 18">
            <a:extLst>
              <a:ext uri="{FF2B5EF4-FFF2-40B4-BE49-F238E27FC236}">
                <a16:creationId xmlns:a16="http://schemas.microsoft.com/office/drawing/2014/main" id="{07AEBEB7-F9B8-5543-B738-EBB1A06521A8}"/>
              </a:ext>
            </a:extLst>
          </p:cNvPr>
          <p:cNvSpPr txBox="1"/>
          <p:nvPr/>
        </p:nvSpPr>
        <p:spPr>
          <a:xfrm>
            <a:off x="282457" y="4339994"/>
            <a:ext cx="64845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Estabas</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imaginando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aventura</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18">
            <a:extLst>
              <a:ext uri="{FF2B5EF4-FFF2-40B4-BE49-F238E27FC236}">
                <a16:creationId xmlns:a16="http://schemas.microsoft.com/office/drawing/2014/main" id="{D3695B21-E75D-CA4B-BC4B-5BB58A815AEA}"/>
              </a:ext>
            </a:extLst>
          </p:cNvPr>
          <p:cNvSpPr txBox="1"/>
          <p:nvPr/>
        </p:nvSpPr>
        <p:spPr>
          <a:xfrm>
            <a:off x="282457" y="5078064"/>
            <a:ext cx="784081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Estaba</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prometiendo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algo al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enemigo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6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19">
            <a:extLst>
              <a:ext uri="{FF2B5EF4-FFF2-40B4-BE49-F238E27FC236}">
                <a16:creationId xmlns:a16="http://schemas.microsoft.com/office/drawing/2014/main" id="{80DBE095-0692-FD44-8279-77738ACD47FF}"/>
              </a:ext>
            </a:extLst>
          </p:cNvPr>
          <p:cNvSpPr txBox="1"/>
          <p:nvPr/>
        </p:nvSpPr>
        <p:spPr>
          <a:xfrm>
            <a:off x="6310737" y="4364958"/>
            <a:ext cx="604419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i="1" u="none" strike="noStrike" kern="1200" cap="none" spc="0" normalizeH="0" baseline="0" noProof="0" dirty="0">
                <a:ln>
                  <a:noFill/>
                </a:ln>
                <a:solidFill>
                  <a:srgbClr val="4472C4">
                    <a:lumMod val="50000"/>
                  </a:srgbClr>
                </a:solidFill>
                <a:effectLst/>
                <a:uLnTx/>
                <a:uFillTx/>
                <a:latin typeface="Century Gothic" panose="020F0302020204030204"/>
              </a:rPr>
              <a:t>You were imagining an adventure.</a:t>
            </a:r>
          </a:p>
        </p:txBody>
      </p:sp>
      <p:sp>
        <p:nvSpPr>
          <p:cNvPr id="30" name="TextBox 19">
            <a:extLst>
              <a:ext uri="{FF2B5EF4-FFF2-40B4-BE49-F238E27FC236}">
                <a16:creationId xmlns:a16="http://schemas.microsoft.com/office/drawing/2014/main" id="{857D983C-1A26-5646-B037-813CBF01C18E}"/>
              </a:ext>
            </a:extLst>
          </p:cNvPr>
          <p:cNvSpPr txBox="1"/>
          <p:nvPr/>
        </p:nvSpPr>
        <p:spPr>
          <a:xfrm>
            <a:off x="6526976" y="5103028"/>
            <a:ext cx="540116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i="1" dirty="0">
                <a:solidFill>
                  <a:srgbClr val="4472C4">
                    <a:lumMod val="50000"/>
                  </a:srgbClr>
                </a:solidFill>
                <a:latin typeface="Century Gothic" panose="020F0302020204030204"/>
              </a:rPr>
              <a:t>I, S/he</a:t>
            </a:r>
            <a:r>
              <a:rPr kumimoji="0" lang="en-GB" sz="2600" i="1" u="none" strike="noStrike" kern="1200" cap="none" spc="0" normalizeH="0" baseline="0" noProof="0" dirty="0">
                <a:ln>
                  <a:noFill/>
                </a:ln>
                <a:solidFill>
                  <a:srgbClr val="4472C4">
                    <a:lumMod val="50000"/>
                  </a:srgbClr>
                </a:solidFill>
                <a:effectLst/>
                <a:uLnTx/>
                <a:uFillTx/>
                <a:latin typeface="Century Gothic" panose="020F0302020204030204"/>
              </a:rPr>
              <a:t> was promising something to the enemy.</a:t>
            </a:r>
          </a:p>
        </p:txBody>
      </p:sp>
      <p:sp>
        <p:nvSpPr>
          <p:cNvPr id="8" name="CuadroTexto 7">
            <a:extLst>
              <a:ext uri="{FF2B5EF4-FFF2-40B4-BE49-F238E27FC236}">
                <a16:creationId xmlns:a16="http://schemas.microsoft.com/office/drawing/2014/main" id="{3D9AE6A0-4E81-9C49-93A3-DB47265BF1D3}"/>
              </a:ext>
            </a:extLst>
          </p:cNvPr>
          <p:cNvSpPr txBox="1"/>
          <p:nvPr/>
        </p:nvSpPr>
        <p:spPr>
          <a:xfrm>
            <a:off x="282457" y="2463743"/>
            <a:ext cx="11622927" cy="892552"/>
          </a:xfrm>
          <a:prstGeom prst="rect">
            <a:avLst/>
          </a:prstGeom>
          <a:noFill/>
        </p:spPr>
        <p:txBody>
          <a:bodyPr wrap="square" rtlCol="0">
            <a:spAutoFit/>
          </a:bodyPr>
          <a:lstStyle/>
          <a:p>
            <a:r>
              <a:rPr lang="en-GB" sz="2600" dirty="0">
                <a:solidFill>
                  <a:schemeClr val="accent5">
                    <a:lumMod val="50000"/>
                  </a:schemeClr>
                </a:solidFill>
              </a:rPr>
              <a:t>Remember that to form the </a:t>
            </a:r>
            <a:r>
              <a:rPr lang="en-GB" sz="2600" b="1" dirty="0">
                <a:solidFill>
                  <a:schemeClr val="accent5">
                    <a:lumMod val="50000"/>
                  </a:schemeClr>
                </a:solidFill>
              </a:rPr>
              <a:t>present participle</a:t>
            </a:r>
            <a:r>
              <a:rPr lang="en-GB" sz="2600" dirty="0">
                <a:solidFill>
                  <a:schemeClr val="accent5">
                    <a:lumMod val="50000"/>
                  </a:schemeClr>
                </a:solidFill>
              </a:rPr>
              <a:t> with an –</a:t>
            </a:r>
            <a:r>
              <a:rPr lang="en-GB" sz="2600" dirty="0" err="1">
                <a:solidFill>
                  <a:schemeClr val="accent5">
                    <a:lumMod val="50000"/>
                  </a:schemeClr>
                </a:solidFill>
              </a:rPr>
              <a:t>ar</a:t>
            </a:r>
            <a:r>
              <a:rPr lang="en-GB" sz="2600" dirty="0">
                <a:solidFill>
                  <a:schemeClr val="accent5">
                    <a:lumMod val="50000"/>
                  </a:schemeClr>
                </a:solidFill>
              </a:rPr>
              <a:t> verb we add </a:t>
            </a:r>
            <a:r>
              <a:rPr lang="en-GB" sz="2600" b="1" dirty="0">
                <a:solidFill>
                  <a:schemeClr val="accent5">
                    <a:lumMod val="50000"/>
                  </a:schemeClr>
                </a:solidFill>
              </a:rPr>
              <a:t>______. </a:t>
            </a:r>
            <a:r>
              <a:rPr lang="en-GB" sz="2600" dirty="0">
                <a:solidFill>
                  <a:schemeClr val="accent5">
                    <a:lumMod val="50000"/>
                  </a:schemeClr>
                </a:solidFill>
              </a:rPr>
              <a:t>We add </a:t>
            </a:r>
            <a:r>
              <a:rPr lang="en-GB" sz="2600" b="1" dirty="0">
                <a:solidFill>
                  <a:schemeClr val="accent5">
                    <a:lumMod val="50000"/>
                  </a:schemeClr>
                </a:solidFill>
              </a:rPr>
              <a:t>_______</a:t>
            </a:r>
            <a:r>
              <a:rPr lang="en-GB" sz="2600" dirty="0">
                <a:solidFill>
                  <a:schemeClr val="accent5">
                    <a:lumMod val="50000"/>
                  </a:schemeClr>
                </a:solidFill>
              </a:rPr>
              <a:t>for –er/</a:t>
            </a:r>
            <a:r>
              <a:rPr lang="en-GB" sz="2600" dirty="0" err="1">
                <a:solidFill>
                  <a:schemeClr val="accent5">
                    <a:lumMod val="50000"/>
                  </a:schemeClr>
                </a:solidFill>
              </a:rPr>
              <a:t>ir</a:t>
            </a:r>
            <a:r>
              <a:rPr lang="en-GB" sz="2600" dirty="0">
                <a:solidFill>
                  <a:schemeClr val="accent5">
                    <a:lumMod val="50000"/>
                  </a:schemeClr>
                </a:solidFill>
              </a:rPr>
              <a:t> verbs.</a:t>
            </a:r>
          </a:p>
        </p:txBody>
      </p:sp>
      <p:sp>
        <p:nvSpPr>
          <p:cNvPr id="9" name="CuadroTexto 8">
            <a:extLst>
              <a:ext uri="{FF2B5EF4-FFF2-40B4-BE49-F238E27FC236}">
                <a16:creationId xmlns:a16="http://schemas.microsoft.com/office/drawing/2014/main" id="{C0418FC7-7EED-854D-A2A4-083A02295000}"/>
              </a:ext>
            </a:extLst>
          </p:cNvPr>
          <p:cNvSpPr txBox="1"/>
          <p:nvPr/>
        </p:nvSpPr>
        <p:spPr>
          <a:xfrm>
            <a:off x="282457" y="2843243"/>
            <a:ext cx="1176925" cy="492443"/>
          </a:xfrm>
          <a:prstGeom prst="rect">
            <a:avLst/>
          </a:prstGeom>
          <a:noFill/>
        </p:spPr>
        <p:txBody>
          <a:bodyPr wrap="none" rtlCol="0">
            <a:spAutoFit/>
          </a:bodyPr>
          <a:lstStyle/>
          <a:p>
            <a:pPr algn="l"/>
            <a:r>
              <a:rPr lang="es-GB" sz="2600" b="1" dirty="0">
                <a:solidFill>
                  <a:srgbClr val="E56700"/>
                </a:solidFill>
              </a:rPr>
              <a:t>-ando</a:t>
            </a:r>
          </a:p>
        </p:txBody>
      </p:sp>
      <p:sp>
        <p:nvSpPr>
          <p:cNvPr id="31" name="CuadroTexto 30">
            <a:extLst>
              <a:ext uri="{FF2B5EF4-FFF2-40B4-BE49-F238E27FC236}">
                <a16:creationId xmlns:a16="http://schemas.microsoft.com/office/drawing/2014/main" id="{89D5F97F-EBCE-0F43-893A-451F772F0BB4}"/>
              </a:ext>
            </a:extLst>
          </p:cNvPr>
          <p:cNvSpPr txBox="1"/>
          <p:nvPr/>
        </p:nvSpPr>
        <p:spPr>
          <a:xfrm>
            <a:off x="2899417" y="2847379"/>
            <a:ext cx="1250663" cy="492443"/>
          </a:xfrm>
          <a:prstGeom prst="rect">
            <a:avLst/>
          </a:prstGeom>
          <a:noFill/>
        </p:spPr>
        <p:txBody>
          <a:bodyPr wrap="none" rtlCol="0">
            <a:spAutoFit/>
          </a:bodyPr>
          <a:lstStyle/>
          <a:p>
            <a:pPr algn="l"/>
            <a:r>
              <a:rPr lang="es-GB" sz="2600" b="1" dirty="0">
                <a:solidFill>
                  <a:srgbClr val="E56700"/>
                </a:solidFill>
              </a:rPr>
              <a:t>-iendo</a:t>
            </a:r>
          </a:p>
        </p:txBody>
      </p:sp>
    </p:spTree>
    <p:extLst>
      <p:ext uri="{BB962C8B-B14F-4D97-AF65-F5344CB8AC3E}">
        <p14:creationId xmlns:p14="http://schemas.microsoft.com/office/powerpoint/2010/main" val="21341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P spid="12" grpId="0" animBg="1"/>
      <p:bldP spid="26" grpId="0"/>
      <p:bldP spid="27" grpId="0"/>
      <p:bldP spid="29" grpId="0"/>
      <p:bldP spid="30" grpId="0"/>
      <p:bldP spid="8" grpId="0"/>
      <p:bldP spid="9"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2" name="Title 1"/>
          <p:cNvSpPr>
            <a:spLocks noGrp="1"/>
          </p:cNvSpPr>
          <p:nvPr>
            <p:ph type="title"/>
          </p:nvPr>
        </p:nvSpPr>
        <p:spPr>
          <a:xfrm>
            <a:off x="0" y="-107637"/>
            <a:ext cx="6484584" cy="1325563"/>
          </a:xfrm>
        </p:spPr>
        <p:txBody>
          <a:bodyPr>
            <a:normAutofit/>
          </a:bodyPr>
          <a:lstStyle/>
          <a:p>
            <a:r>
              <a:rPr lang="en-GB" sz="3600" b="1" dirty="0" err="1">
                <a:solidFill>
                  <a:schemeClr val="bg1"/>
                </a:solidFill>
                <a:latin typeface="Century Gothic" panose="020B0502020202020204" pitchFamily="34" charset="0"/>
              </a:rPr>
              <a:t>Vocabulario</a:t>
            </a:r>
            <a:endParaRPr lang="en-GB" sz="3600" b="1"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38751" y="266156"/>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16" name="TextBox 15"/>
          <p:cNvSpPr txBox="1"/>
          <p:nvPr/>
        </p:nvSpPr>
        <p:spPr>
          <a:xfrm>
            <a:off x="9338977" y="2792923"/>
            <a:ext cx="2439793"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desear</a:t>
            </a:r>
            <a:endParaRPr lang="en-US" sz="3200" dirty="0">
              <a:solidFill>
                <a:srgbClr val="002060"/>
              </a:solidFill>
              <a:latin typeface="Century Gothic" panose="020B0502020202020204" pitchFamily="34" charset="0"/>
            </a:endParaRPr>
          </a:p>
        </p:txBody>
      </p:sp>
      <p:sp>
        <p:nvSpPr>
          <p:cNvPr id="17" name="TextBox 16"/>
          <p:cNvSpPr txBox="1"/>
          <p:nvPr/>
        </p:nvSpPr>
        <p:spPr>
          <a:xfrm>
            <a:off x="9338977" y="3932213"/>
            <a:ext cx="2283824"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nombre</a:t>
            </a:r>
            <a:endParaRPr lang="en-US" sz="3200" dirty="0">
              <a:solidFill>
                <a:srgbClr val="002060"/>
              </a:solidFill>
              <a:latin typeface="Century Gothic" panose="020B0502020202020204" pitchFamily="34" charset="0"/>
            </a:endParaRPr>
          </a:p>
        </p:txBody>
      </p:sp>
      <p:sp>
        <p:nvSpPr>
          <p:cNvPr id="18" name="TextBox 17"/>
          <p:cNvSpPr txBox="1"/>
          <p:nvPr/>
        </p:nvSpPr>
        <p:spPr>
          <a:xfrm>
            <a:off x="135799" y="2167168"/>
            <a:ext cx="3279205" cy="1077216"/>
          </a:xfrm>
          <a:prstGeom prst="rect">
            <a:avLst/>
          </a:prstGeom>
          <a:noFill/>
        </p:spPr>
        <p:txBody>
          <a:bodyPr wrap="square" lIns="91438" tIns="45719" rIns="91438" bIns="45719" rtlCol="0">
            <a:spAutoFit/>
          </a:bodyPr>
          <a:lstStyle/>
          <a:p>
            <a:pPr algn="ctr"/>
            <a:r>
              <a:rPr lang="en-US" sz="3200" dirty="0">
                <a:solidFill>
                  <a:schemeClr val="accent2">
                    <a:lumMod val="75000"/>
                  </a:schemeClr>
                </a:solidFill>
                <a:latin typeface="Britannic Bold" panose="020B0903060703020204" pitchFamily="34" charset="77"/>
              </a:rPr>
              <a:t>I or s/he had, used to have</a:t>
            </a:r>
          </a:p>
        </p:txBody>
      </p:sp>
      <p:sp>
        <p:nvSpPr>
          <p:cNvPr id="19" name="TextBox 18"/>
          <p:cNvSpPr txBox="1"/>
          <p:nvPr/>
        </p:nvSpPr>
        <p:spPr>
          <a:xfrm>
            <a:off x="9338977" y="5142598"/>
            <a:ext cx="2744746"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t>
            </a:r>
            <a:r>
              <a:rPr lang="en-US" sz="3200" dirty="0" err="1">
                <a:solidFill>
                  <a:srgbClr val="002060"/>
                </a:solidFill>
                <a:latin typeface="Century Gothic" panose="020B0502020202020204" pitchFamily="34" charset="0"/>
              </a:rPr>
              <a:t>arma</a:t>
            </a:r>
            <a:endParaRPr lang="en-US" sz="3200" dirty="0">
              <a:solidFill>
                <a:srgbClr val="002060"/>
              </a:solidFill>
              <a:latin typeface="Century Gothic" panose="020B0502020202020204" pitchFamily="34" charset="0"/>
            </a:endParaRPr>
          </a:p>
        </p:txBody>
      </p:sp>
      <p:sp>
        <p:nvSpPr>
          <p:cNvPr id="20" name="TextBox 19"/>
          <p:cNvSpPr txBox="1"/>
          <p:nvPr/>
        </p:nvSpPr>
        <p:spPr>
          <a:xfrm>
            <a:off x="3555590" y="2450957"/>
            <a:ext cx="3407388"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tenía</a:t>
            </a:r>
            <a:endParaRPr lang="en-US" sz="3200" dirty="0">
              <a:solidFill>
                <a:srgbClr val="002060"/>
              </a:solidFill>
              <a:latin typeface="Century Gothic" panose="020B0502020202020204" pitchFamily="34" charset="0"/>
            </a:endParaRPr>
          </a:p>
        </p:txBody>
      </p:sp>
      <p:sp>
        <p:nvSpPr>
          <p:cNvPr id="21" name="TextBox 20"/>
          <p:cNvSpPr txBox="1"/>
          <p:nvPr/>
        </p:nvSpPr>
        <p:spPr>
          <a:xfrm>
            <a:off x="3555590" y="1399517"/>
            <a:ext cx="2156885"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había</a:t>
            </a:r>
            <a:endParaRPr lang="en-US" sz="3200" dirty="0">
              <a:solidFill>
                <a:srgbClr val="002060"/>
              </a:solidFill>
              <a:latin typeface="Century Gothic" panose="020B0502020202020204" pitchFamily="34" charset="0"/>
            </a:endParaRPr>
          </a:p>
        </p:txBody>
      </p:sp>
      <p:sp>
        <p:nvSpPr>
          <p:cNvPr id="23" name="TextBox 22"/>
          <p:cNvSpPr txBox="1"/>
          <p:nvPr/>
        </p:nvSpPr>
        <p:spPr>
          <a:xfrm>
            <a:off x="-68850" y="1399517"/>
            <a:ext cx="3688504" cy="646331"/>
          </a:xfrm>
          <a:prstGeom prst="rect">
            <a:avLst/>
          </a:prstGeom>
          <a:noFill/>
        </p:spPr>
        <p:txBody>
          <a:bodyPr wrap="square" rtlCol="0">
            <a:spAutoFit/>
          </a:bodyPr>
          <a:lstStyle/>
          <a:p>
            <a:pPr algn="ctr"/>
            <a:r>
              <a:rPr lang="en-US" sz="3600" dirty="0">
                <a:solidFill>
                  <a:schemeClr val="accent6"/>
                </a:solidFill>
                <a:latin typeface="Consolas" panose="020B0609020204030204" pitchFamily="49" charset="0"/>
                <a:cs typeface="Consolas" panose="020B0609020204030204" pitchFamily="49" charset="0"/>
              </a:rPr>
              <a:t>there was</a:t>
            </a:r>
          </a:p>
        </p:txBody>
      </p:sp>
      <p:sp>
        <p:nvSpPr>
          <p:cNvPr id="25" name="TextBox 24"/>
          <p:cNvSpPr txBox="1"/>
          <p:nvPr/>
        </p:nvSpPr>
        <p:spPr>
          <a:xfrm>
            <a:off x="9338977" y="1095285"/>
            <a:ext cx="3130229" cy="584773"/>
          </a:xfrm>
          <a:prstGeom prst="rect">
            <a:avLst/>
          </a:prstGeom>
          <a:noFill/>
        </p:spPr>
        <p:txBody>
          <a:bodyPr wrap="square" lIns="91438" tIns="45719" rIns="91438" bIns="45719" rtlCol="0">
            <a:spAutoFit/>
          </a:bodyPr>
          <a:lstStyle/>
          <a:p>
            <a:pPr algn="l"/>
            <a:r>
              <a:rPr lang="en-US" sz="3200" dirty="0" err="1">
                <a:solidFill>
                  <a:srgbClr val="002060"/>
                </a:solidFill>
                <a:latin typeface="Century Gothic" panose="020B0502020202020204" pitchFamily="34" charset="0"/>
              </a:rPr>
              <a:t>imaginar</a:t>
            </a:r>
            <a:endParaRPr lang="en-US" sz="3200" dirty="0">
              <a:solidFill>
                <a:srgbClr val="002060"/>
              </a:solidFill>
              <a:latin typeface="Century Gothic" panose="020B0502020202020204" pitchFamily="34" charset="0"/>
            </a:endParaRPr>
          </a:p>
        </p:txBody>
      </p:sp>
      <p:sp>
        <p:nvSpPr>
          <p:cNvPr id="32" name="TextBox 20">
            <a:extLst>
              <a:ext uri="{FF2B5EF4-FFF2-40B4-BE49-F238E27FC236}">
                <a16:creationId xmlns:a16="http://schemas.microsoft.com/office/drawing/2014/main" id="{1820597E-0696-E142-A6BC-4BDDE3CBDB36}"/>
              </a:ext>
            </a:extLst>
          </p:cNvPr>
          <p:cNvSpPr txBox="1"/>
          <p:nvPr/>
        </p:nvSpPr>
        <p:spPr>
          <a:xfrm>
            <a:off x="3555590" y="3975899"/>
            <a:ext cx="2624216"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caballero</a:t>
            </a:r>
          </a:p>
        </p:txBody>
      </p:sp>
      <p:sp>
        <p:nvSpPr>
          <p:cNvPr id="34" name="TextBox 22">
            <a:extLst>
              <a:ext uri="{FF2B5EF4-FFF2-40B4-BE49-F238E27FC236}">
                <a16:creationId xmlns:a16="http://schemas.microsoft.com/office/drawing/2014/main" id="{E7243E5C-A556-B84C-9CA1-F06D4C23405E}"/>
              </a:ext>
            </a:extLst>
          </p:cNvPr>
          <p:cNvSpPr txBox="1"/>
          <p:nvPr/>
        </p:nvSpPr>
        <p:spPr>
          <a:xfrm>
            <a:off x="6310493" y="3845177"/>
            <a:ext cx="3029430" cy="769441"/>
          </a:xfrm>
          <a:prstGeom prst="rect">
            <a:avLst/>
          </a:prstGeom>
          <a:noFill/>
        </p:spPr>
        <p:txBody>
          <a:bodyPr wrap="square" rtlCol="0">
            <a:spAutoFit/>
          </a:bodyPr>
          <a:lstStyle/>
          <a:p>
            <a:pPr algn="ctr"/>
            <a:r>
              <a:rPr lang="en-US" sz="4400" dirty="0">
                <a:solidFill>
                  <a:schemeClr val="accent1">
                    <a:lumMod val="75000"/>
                  </a:schemeClr>
                </a:solidFill>
                <a:latin typeface="Book Antiqua" panose="02040602050305030304" pitchFamily="18" charset="0"/>
              </a:rPr>
              <a:t>name</a:t>
            </a:r>
          </a:p>
        </p:txBody>
      </p:sp>
      <p:sp>
        <p:nvSpPr>
          <p:cNvPr id="6" name="CuadroTexto 5">
            <a:extLst>
              <a:ext uri="{FF2B5EF4-FFF2-40B4-BE49-F238E27FC236}">
                <a16:creationId xmlns:a16="http://schemas.microsoft.com/office/drawing/2014/main" id="{65F80E57-967E-A243-971E-3065C7C35CD5}"/>
              </a:ext>
            </a:extLst>
          </p:cNvPr>
          <p:cNvSpPr txBox="1"/>
          <p:nvPr/>
        </p:nvSpPr>
        <p:spPr>
          <a:xfrm>
            <a:off x="8905204" y="198454"/>
            <a:ext cx="867545" cy="461665"/>
          </a:xfrm>
          <a:prstGeom prst="rect">
            <a:avLst/>
          </a:prstGeom>
          <a:noFill/>
        </p:spPr>
        <p:txBody>
          <a:bodyPr wrap="none" rtlCol="0">
            <a:spAutoFit/>
          </a:bodyPr>
          <a:lstStyle/>
          <a:p>
            <a:pPr algn="l"/>
            <a:r>
              <a:rPr lang="es-GB" sz="2400" b="1" dirty="0">
                <a:solidFill>
                  <a:schemeClr val="accent5">
                    <a:lumMod val="50000"/>
                  </a:schemeClr>
                </a:solidFill>
              </a:rPr>
              <a:t>[1/2]</a:t>
            </a:r>
          </a:p>
        </p:txBody>
      </p:sp>
      <p:sp>
        <p:nvSpPr>
          <p:cNvPr id="26" name="TextBox 20">
            <a:extLst>
              <a:ext uri="{FF2B5EF4-FFF2-40B4-BE49-F238E27FC236}">
                <a16:creationId xmlns:a16="http://schemas.microsoft.com/office/drawing/2014/main" id="{020DFB81-4192-6349-B891-FC2C27A5611D}"/>
              </a:ext>
            </a:extLst>
          </p:cNvPr>
          <p:cNvSpPr txBox="1"/>
          <p:nvPr/>
        </p:nvSpPr>
        <p:spPr>
          <a:xfrm>
            <a:off x="3555590" y="5488131"/>
            <a:ext cx="2156885" cy="584773"/>
          </a:xfrm>
          <a:prstGeom prst="rect">
            <a:avLst/>
          </a:prstGeom>
          <a:noFill/>
        </p:spPr>
        <p:txBody>
          <a:bodyPr wrap="square" lIns="91438" tIns="45719" rIns="91438" bIns="45719" rtlCol="0">
            <a:spAutoFit/>
          </a:bodyPr>
          <a:lstStyle/>
          <a:p>
            <a:pPr algn="l"/>
            <a:r>
              <a:rPr lang="en-US" sz="3200" dirty="0">
                <a:solidFill>
                  <a:srgbClr val="002060"/>
                </a:solidFill>
                <a:latin typeface="Century Gothic" panose="020B0502020202020204" pitchFamily="34" charset="0"/>
              </a:rPr>
              <a:t>el amor</a:t>
            </a:r>
          </a:p>
        </p:txBody>
      </p:sp>
      <p:sp>
        <p:nvSpPr>
          <p:cNvPr id="38" name="TextBox 37">
            <a:extLst>
              <a:ext uri="{FF2B5EF4-FFF2-40B4-BE49-F238E27FC236}">
                <a16:creationId xmlns:a16="http://schemas.microsoft.com/office/drawing/2014/main" id="{EFE68178-05EE-2A41-AD0D-1B9E01742BA8}"/>
              </a:ext>
            </a:extLst>
          </p:cNvPr>
          <p:cNvSpPr txBox="1"/>
          <p:nvPr/>
        </p:nvSpPr>
        <p:spPr>
          <a:xfrm>
            <a:off x="72298" y="4668794"/>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gentleman, knight]</a:t>
            </a:r>
            <a:endParaRPr lang="en-US" sz="20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6835C2E1-78A2-D74D-BE30-33B52506CA91}"/>
              </a:ext>
            </a:extLst>
          </p:cNvPr>
          <p:cNvSpPr txBox="1"/>
          <p:nvPr/>
        </p:nvSpPr>
        <p:spPr>
          <a:xfrm>
            <a:off x="6124964" y="5923376"/>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weapon]</a:t>
            </a:r>
            <a:endParaRPr lang="en-US" sz="2000" dirty="0">
              <a:solidFill>
                <a:srgbClr val="002060"/>
              </a:solidFill>
              <a:latin typeface="Century Gothic" panose="020B0502020202020204" pitchFamily="34" charset="0"/>
            </a:endParaRPr>
          </a:p>
        </p:txBody>
      </p:sp>
      <p:pic>
        <p:nvPicPr>
          <p:cNvPr id="8" name="Imagen 7">
            <a:extLst>
              <a:ext uri="{FF2B5EF4-FFF2-40B4-BE49-F238E27FC236}">
                <a16:creationId xmlns:a16="http://schemas.microsoft.com/office/drawing/2014/main" id="{EBE883E6-546E-A640-99E5-563FF4C271BC}"/>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38628" y="3275013"/>
            <a:ext cx="731918" cy="1326027"/>
          </a:xfrm>
          <a:prstGeom prst="rect">
            <a:avLst/>
          </a:prstGeom>
        </p:spPr>
      </p:pic>
      <p:pic>
        <p:nvPicPr>
          <p:cNvPr id="9" name="Imagen 8">
            <a:extLst>
              <a:ext uri="{FF2B5EF4-FFF2-40B4-BE49-F238E27FC236}">
                <a16:creationId xmlns:a16="http://schemas.microsoft.com/office/drawing/2014/main" id="{E790691D-4869-7043-A72D-072C47AA6F4D}"/>
              </a:ext>
            </a:extLst>
          </p:cNvPr>
          <p:cNvPicPr>
            <a:picLocks noChangeAspect="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68253" y="3342767"/>
            <a:ext cx="1204289" cy="1326027"/>
          </a:xfrm>
          <a:prstGeom prst="rect">
            <a:avLst/>
          </a:prstGeom>
        </p:spPr>
      </p:pic>
      <p:pic>
        <p:nvPicPr>
          <p:cNvPr id="10" name="Imagen 9">
            <a:extLst>
              <a:ext uri="{FF2B5EF4-FFF2-40B4-BE49-F238E27FC236}">
                <a16:creationId xmlns:a16="http://schemas.microsoft.com/office/drawing/2014/main" id="{1A2AD56C-AC9E-DC4D-96CB-05EFF150B52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0747" y="5331311"/>
            <a:ext cx="1450429" cy="925486"/>
          </a:xfrm>
          <a:prstGeom prst="rect">
            <a:avLst/>
          </a:prstGeom>
        </p:spPr>
      </p:pic>
      <p:pic>
        <p:nvPicPr>
          <p:cNvPr id="11" name="Imagen 10">
            <a:extLst>
              <a:ext uri="{FF2B5EF4-FFF2-40B4-BE49-F238E27FC236}">
                <a16:creationId xmlns:a16="http://schemas.microsoft.com/office/drawing/2014/main" id="{62447B28-94E8-B343-9398-9B3730D5E9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8112" y="429287"/>
            <a:ext cx="1331996" cy="1331996"/>
          </a:xfrm>
          <a:prstGeom prst="rect">
            <a:avLst/>
          </a:prstGeom>
        </p:spPr>
      </p:pic>
      <p:sp>
        <p:nvSpPr>
          <p:cNvPr id="37" name="TextBox 39">
            <a:extLst>
              <a:ext uri="{FF2B5EF4-FFF2-40B4-BE49-F238E27FC236}">
                <a16:creationId xmlns:a16="http://schemas.microsoft.com/office/drawing/2014/main" id="{4AF70030-49B5-D644-AFC6-F197E360DF93}"/>
              </a:ext>
            </a:extLst>
          </p:cNvPr>
          <p:cNvSpPr txBox="1"/>
          <p:nvPr/>
        </p:nvSpPr>
        <p:spPr>
          <a:xfrm>
            <a:off x="6133866" y="1738043"/>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to imagine, imagining]</a:t>
            </a:r>
            <a:endParaRPr lang="en-US" sz="2000" dirty="0">
              <a:solidFill>
                <a:srgbClr val="002060"/>
              </a:solidFill>
              <a:latin typeface="Century Gothic" panose="020B0502020202020204" pitchFamily="34" charset="0"/>
            </a:endParaRPr>
          </a:p>
        </p:txBody>
      </p:sp>
      <p:sp>
        <p:nvSpPr>
          <p:cNvPr id="41" name="TextBox 22">
            <a:extLst>
              <a:ext uri="{FF2B5EF4-FFF2-40B4-BE49-F238E27FC236}">
                <a16:creationId xmlns:a16="http://schemas.microsoft.com/office/drawing/2014/main" id="{35A63B6E-9453-C747-8F2A-1F0C80D50652}"/>
              </a:ext>
            </a:extLst>
          </p:cNvPr>
          <p:cNvSpPr txBox="1"/>
          <p:nvPr/>
        </p:nvSpPr>
        <p:spPr>
          <a:xfrm>
            <a:off x="6319395" y="2526389"/>
            <a:ext cx="3029430" cy="1200329"/>
          </a:xfrm>
          <a:prstGeom prst="rect">
            <a:avLst/>
          </a:prstGeom>
          <a:noFill/>
        </p:spPr>
        <p:txBody>
          <a:bodyPr wrap="square" rtlCol="0">
            <a:spAutoFit/>
          </a:bodyPr>
          <a:lstStyle/>
          <a:p>
            <a:pPr algn="ctr"/>
            <a:r>
              <a:rPr lang="en-US" sz="3600" dirty="0">
                <a:solidFill>
                  <a:srgbClr val="7030A0"/>
                </a:solidFill>
                <a:latin typeface="Bradley Hand" pitchFamily="2" charset="77"/>
              </a:rPr>
              <a:t>to desire, to wish for</a:t>
            </a:r>
          </a:p>
        </p:txBody>
      </p:sp>
      <p:pic>
        <p:nvPicPr>
          <p:cNvPr id="12" name="Imagen 11">
            <a:extLst>
              <a:ext uri="{FF2B5EF4-FFF2-40B4-BE49-F238E27FC236}">
                <a16:creationId xmlns:a16="http://schemas.microsoft.com/office/drawing/2014/main" id="{0536F8FB-5B06-354F-B4CD-7B2D2946B966}"/>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08686" y="4678536"/>
            <a:ext cx="1850848" cy="1326027"/>
          </a:xfrm>
          <a:prstGeom prst="rect">
            <a:avLst/>
          </a:prstGeom>
        </p:spPr>
      </p:pic>
    </p:spTree>
    <p:extLst>
      <p:ext uri="{BB962C8B-B14F-4D97-AF65-F5344CB8AC3E}">
        <p14:creationId xmlns:p14="http://schemas.microsoft.com/office/powerpoint/2010/main" val="1491361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B33DFB-AA16-4741-83EE-E380C0B4423D}"/>
              </a:ext>
            </a:extLst>
          </p:cNvPr>
          <p:cNvSpPr>
            <a:spLocks noGrp="1"/>
          </p:cNvSpPr>
          <p:nvPr>
            <p:ph type="title"/>
          </p:nvPr>
        </p:nvSpPr>
        <p:spPr>
          <a:xfrm>
            <a:off x="263857" y="301501"/>
            <a:ext cx="9939020" cy="715167"/>
          </a:xfrm>
        </p:spPr>
        <p:txBody>
          <a:bodyPr>
            <a:noAutofit/>
          </a:bodyPr>
          <a:lstStyle/>
          <a:p>
            <a:r>
              <a:rPr lang="es-GB" sz="2200" b="1" dirty="0"/>
              <a:t>Vas a leer unas frases de una historia de Don Quijote. ¿Qué persona es? ¿</a:t>
            </a:r>
            <a:r>
              <a:rPr lang="en-GB" sz="2200" b="1" dirty="0"/>
              <a:t>C</a:t>
            </a:r>
            <a:r>
              <a:rPr lang="es-GB" sz="2200" b="1" dirty="0"/>
              <a:t>ómo es en inglés?</a:t>
            </a:r>
          </a:p>
        </p:txBody>
      </p:sp>
      <p:sp>
        <p:nvSpPr>
          <p:cNvPr id="4" name="Rounded Rectangle 11">
            <a:extLst>
              <a:ext uri="{FF2B5EF4-FFF2-40B4-BE49-F238E27FC236}">
                <a16:creationId xmlns:a16="http://schemas.microsoft.com/office/drawing/2014/main" id="{BF4F54EC-46BC-B644-B98F-E4928855C40F}"/>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6" name="Tabla 6">
            <a:extLst>
              <a:ext uri="{FF2B5EF4-FFF2-40B4-BE49-F238E27FC236}">
                <a16:creationId xmlns:a16="http://schemas.microsoft.com/office/drawing/2014/main" id="{3658FB3A-C0D1-E344-A416-F750BDB5DB49}"/>
              </a:ext>
            </a:extLst>
          </p:cNvPr>
          <p:cNvGraphicFramePr>
            <a:graphicFrameLocks noGrp="1"/>
          </p:cNvGraphicFramePr>
          <p:nvPr>
            <p:extLst>
              <p:ext uri="{D42A27DB-BD31-4B8C-83A1-F6EECF244321}">
                <p14:modId xmlns:p14="http://schemas.microsoft.com/office/powerpoint/2010/main" val="1087441587"/>
              </p:ext>
            </p:extLst>
          </p:nvPr>
        </p:nvGraphicFramePr>
        <p:xfrm>
          <a:off x="436880" y="1245705"/>
          <a:ext cx="11318240" cy="4988842"/>
        </p:xfrm>
        <a:graphic>
          <a:graphicData uri="http://schemas.openxmlformats.org/drawingml/2006/table">
            <a:tbl>
              <a:tblPr firstRow="1" bandRow="1">
                <a:tableStyleId>{5DA37D80-6434-44D0-A028-1B22A696006F}</a:tableStyleId>
              </a:tblPr>
              <a:tblGrid>
                <a:gridCol w="602211">
                  <a:extLst>
                    <a:ext uri="{9D8B030D-6E8A-4147-A177-3AD203B41FA5}">
                      <a16:colId xmlns:a16="http://schemas.microsoft.com/office/drawing/2014/main" val="2534461336"/>
                    </a:ext>
                  </a:extLst>
                </a:gridCol>
                <a:gridCol w="4508269">
                  <a:extLst>
                    <a:ext uri="{9D8B030D-6E8A-4147-A177-3AD203B41FA5}">
                      <a16:colId xmlns:a16="http://schemas.microsoft.com/office/drawing/2014/main" val="2672541845"/>
                    </a:ext>
                  </a:extLst>
                </a:gridCol>
                <a:gridCol w="1680464">
                  <a:extLst>
                    <a:ext uri="{9D8B030D-6E8A-4147-A177-3AD203B41FA5}">
                      <a16:colId xmlns:a16="http://schemas.microsoft.com/office/drawing/2014/main" val="376372292"/>
                    </a:ext>
                  </a:extLst>
                </a:gridCol>
                <a:gridCol w="1499616">
                  <a:extLst>
                    <a:ext uri="{9D8B030D-6E8A-4147-A177-3AD203B41FA5}">
                      <a16:colId xmlns:a16="http://schemas.microsoft.com/office/drawing/2014/main" val="2952033732"/>
                    </a:ext>
                  </a:extLst>
                </a:gridCol>
                <a:gridCol w="3027680">
                  <a:extLst>
                    <a:ext uri="{9D8B030D-6E8A-4147-A177-3AD203B41FA5}">
                      <a16:colId xmlns:a16="http://schemas.microsoft.com/office/drawing/2014/main" val="1638085822"/>
                    </a:ext>
                  </a:extLst>
                </a:gridCol>
              </a:tblGrid>
              <a:tr h="723756">
                <a:tc>
                  <a:txBody>
                    <a:bodyPr/>
                    <a:lstStyle/>
                    <a:p>
                      <a:pPr algn="ctr"/>
                      <a:endParaRPr lang="es-GB" sz="2000" b="1" dirty="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Could be ‘I’ or ‘she’</a:t>
                      </a:r>
                    </a:p>
                  </a:txBody>
                  <a:tcPr anchor="ctr">
                    <a:noFill/>
                  </a:tcPr>
                </a:tc>
                <a:tc>
                  <a:txBody>
                    <a:bodyPr/>
                    <a:lstStyle/>
                    <a:p>
                      <a:pPr algn="ctr"/>
                      <a:r>
                        <a:rPr lang="es-GB" sz="2000" dirty="0">
                          <a:solidFill>
                            <a:schemeClr val="accent5">
                              <a:lumMod val="50000"/>
                            </a:schemeClr>
                          </a:solidFill>
                        </a:rPr>
                        <a:t>You</a:t>
                      </a:r>
                    </a:p>
                  </a:txBody>
                  <a:tcPr anchor="ctr">
                    <a:noFill/>
                  </a:tcPr>
                </a:tc>
                <a:tc>
                  <a:txBody>
                    <a:bodyPr/>
                    <a:lstStyle/>
                    <a:p>
                      <a:pPr algn="ctr"/>
                      <a:r>
                        <a:rPr lang="es-GB" sz="2000" dirty="0">
                          <a:solidFill>
                            <a:schemeClr val="accent5">
                              <a:lumMod val="50000"/>
                            </a:schemeClr>
                          </a:solidFill>
                        </a:rPr>
                        <a:t>¿Qué acción? en inglés</a:t>
                      </a:r>
                    </a:p>
                  </a:txBody>
                  <a:tcPr anchor="ctr">
                    <a:noFill/>
                  </a:tcPr>
                </a:tc>
                <a:extLst>
                  <a:ext uri="{0D108BD9-81ED-4DB2-BD59-A6C34878D82A}">
                    <a16:rowId xmlns:a16="http://schemas.microsoft.com/office/drawing/2014/main" val="2884637343"/>
                  </a:ext>
                </a:extLst>
              </a:tr>
              <a:tr h="723756">
                <a:tc>
                  <a:txBody>
                    <a:bodyPr/>
                    <a:lstStyle/>
                    <a:p>
                      <a:pPr algn="ctr"/>
                      <a:r>
                        <a:rPr lang="es-GB" sz="2000" b="1" dirty="0">
                          <a:solidFill>
                            <a:schemeClr val="accent5">
                              <a:lumMod val="50000"/>
                            </a:schemeClr>
                          </a:solidFill>
                        </a:rPr>
                        <a:t>1</a:t>
                      </a:r>
                    </a:p>
                  </a:txBody>
                  <a:tcPr anchor="ctr">
                    <a:noFill/>
                  </a:tcPr>
                </a:tc>
                <a:tc>
                  <a:txBody>
                    <a:bodyPr/>
                    <a:lstStyle/>
                    <a:p>
                      <a:r>
                        <a:rPr lang="es-GB" sz="2000" dirty="0">
                          <a:solidFill>
                            <a:schemeClr val="accent5">
                              <a:lumMod val="50000"/>
                            </a:schemeClr>
                          </a:solidFill>
                        </a:rPr>
                        <a:t>Estaba preparando su siguiente desafío.</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2075282477"/>
                  </a:ext>
                </a:extLst>
              </a:tr>
              <a:tr h="723756">
                <a:tc>
                  <a:txBody>
                    <a:bodyPr/>
                    <a:lstStyle/>
                    <a:p>
                      <a:pPr algn="ctr"/>
                      <a:r>
                        <a:rPr lang="es-GB" sz="2000" b="1" dirty="0">
                          <a:solidFill>
                            <a:schemeClr val="accent5">
                              <a:lumMod val="50000"/>
                            </a:schemeClr>
                          </a:solidFill>
                        </a:rPr>
                        <a:t>2</a:t>
                      </a:r>
                    </a:p>
                  </a:txBody>
                  <a:tcPr anchor="ctr">
                    <a:noFill/>
                  </a:tcPr>
                </a:tc>
                <a:tc>
                  <a:txBody>
                    <a:bodyPr/>
                    <a:lstStyle/>
                    <a:p>
                      <a:r>
                        <a:rPr lang="es-ES" sz="2000" dirty="0">
                          <a:solidFill>
                            <a:schemeClr val="accent5">
                              <a:lumMod val="50000"/>
                            </a:schemeClr>
                          </a:solidFill>
                        </a:rPr>
                        <a:t>Estabas imaginando aventuras increíbles.</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63380302"/>
                  </a:ext>
                </a:extLst>
              </a:tr>
              <a:tr h="797356">
                <a:tc>
                  <a:txBody>
                    <a:bodyPr/>
                    <a:lstStyle/>
                    <a:p>
                      <a:pPr algn="ctr"/>
                      <a:r>
                        <a:rPr lang="es-GB" sz="2000" b="1" dirty="0">
                          <a:solidFill>
                            <a:schemeClr val="accent5">
                              <a:lumMod val="50000"/>
                            </a:schemeClr>
                          </a:solidFill>
                        </a:rPr>
                        <a:t>3</a:t>
                      </a:r>
                    </a:p>
                  </a:txBody>
                  <a:tcPr anchor="ctr">
                    <a:noFill/>
                  </a:tcPr>
                </a:tc>
                <a:tc>
                  <a:txBody>
                    <a:bodyPr/>
                    <a:lstStyle/>
                    <a:p>
                      <a:r>
                        <a:rPr lang="es-ES" sz="2000" dirty="0">
                          <a:solidFill>
                            <a:schemeClr val="accent5">
                              <a:lumMod val="50000"/>
                            </a:schemeClr>
                          </a:solidFill>
                        </a:rPr>
                        <a:t>Estaba caminando por el campo.</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342894384"/>
                  </a:ext>
                </a:extLst>
              </a:tr>
              <a:tr h="478304">
                <a:tc>
                  <a:txBody>
                    <a:bodyPr/>
                    <a:lstStyle/>
                    <a:p>
                      <a:pPr algn="ctr"/>
                      <a:r>
                        <a:rPr lang="es-GB" sz="2000" b="1" dirty="0">
                          <a:solidFill>
                            <a:schemeClr val="accent5">
                              <a:lumMod val="50000"/>
                            </a:schemeClr>
                          </a:solidFill>
                        </a:rPr>
                        <a:t>4</a:t>
                      </a:r>
                    </a:p>
                  </a:txBody>
                  <a:tcPr anchor="ctr">
                    <a:noFill/>
                  </a:tcPr>
                </a:tc>
                <a:tc>
                  <a:txBody>
                    <a:bodyPr/>
                    <a:lstStyle/>
                    <a:p>
                      <a:r>
                        <a:rPr lang="es-ES" sz="2000" dirty="0">
                          <a:solidFill>
                            <a:schemeClr val="accent5">
                              <a:lumMod val="50000"/>
                            </a:schemeClr>
                          </a:solidFill>
                        </a:rPr>
                        <a:t>Estabas gritando asustado.</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915204967"/>
                  </a:ext>
                </a:extLst>
              </a:tr>
              <a:tr h="409079">
                <a:tc>
                  <a:txBody>
                    <a:bodyPr/>
                    <a:lstStyle/>
                    <a:p>
                      <a:pPr algn="ctr"/>
                      <a:r>
                        <a:rPr lang="es-GB" sz="2000" b="1" dirty="0">
                          <a:solidFill>
                            <a:schemeClr val="accent5">
                              <a:lumMod val="50000"/>
                            </a:schemeClr>
                          </a:solidFill>
                        </a:rPr>
                        <a:t>5</a:t>
                      </a:r>
                    </a:p>
                  </a:txBody>
                  <a:tcPr anchor="ctr">
                    <a:noFill/>
                  </a:tcPr>
                </a:tc>
                <a:tc>
                  <a:txBody>
                    <a:bodyPr/>
                    <a:lstStyle/>
                    <a:p>
                      <a:r>
                        <a:rPr lang="es-ES" sz="2000" dirty="0">
                          <a:solidFill>
                            <a:schemeClr val="accent5">
                              <a:lumMod val="50000"/>
                            </a:schemeClr>
                          </a:solidFill>
                        </a:rPr>
                        <a:t>Estaba pensando en una dama.</a:t>
                      </a:r>
                      <a:endParaRPr lang="es-GB" sz="2000" dirty="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075491480"/>
                  </a:ext>
                </a:extLst>
              </a:tr>
              <a:tr h="723756">
                <a:tc>
                  <a:txBody>
                    <a:bodyPr/>
                    <a:lstStyle/>
                    <a:p>
                      <a:pPr algn="ctr"/>
                      <a:r>
                        <a:rPr lang="es-GB" sz="2000" b="1" dirty="0">
                          <a:solidFill>
                            <a:schemeClr val="accent5">
                              <a:lumMod val="50000"/>
                            </a:schemeClr>
                          </a:solidFill>
                        </a:rPr>
                        <a:t>6</a:t>
                      </a:r>
                    </a:p>
                  </a:txBody>
                  <a:tcPr anchor="ctr">
                    <a:noFill/>
                  </a:tcPr>
                </a:tc>
                <a:tc>
                  <a:txBody>
                    <a:bodyPr/>
                    <a:lstStyle/>
                    <a:p>
                      <a:r>
                        <a:rPr lang="es-ES" sz="2000" dirty="0">
                          <a:solidFill>
                            <a:schemeClr val="accent5">
                              <a:lumMod val="50000"/>
                            </a:schemeClr>
                          </a:solidFill>
                        </a:rPr>
                        <a:t>Estabas atacando al enemigo a punto de ganar la batalla.</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854457905"/>
                  </a:ext>
                </a:extLst>
              </a:tr>
              <a:tr h="409079">
                <a:tc>
                  <a:txBody>
                    <a:bodyPr/>
                    <a:lstStyle/>
                    <a:p>
                      <a:pPr algn="ctr"/>
                      <a:r>
                        <a:rPr lang="es-GB" sz="2000" b="1" dirty="0">
                          <a:solidFill>
                            <a:schemeClr val="accent5">
                              <a:lumMod val="50000"/>
                            </a:schemeClr>
                          </a:solidFill>
                        </a:rPr>
                        <a:t>7</a:t>
                      </a:r>
                    </a:p>
                  </a:txBody>
                  <a:tcPr anchor="ctr">
                    <a:noFill/>
                  </a:tcPr>
                </a:tc>
                <a:tc>
                  <a:txBody>
                    <a:bodyPr/>
                    <a:lstStyle/>
                    <a:p>
                      <a:r>
                        <a:rPr lang="es-GB" sz="2000" dirty="0">
                          <a:solidFill>
                            <a:schemeClr val="accent5">
                              <a:lumMod val="50000"/>
                            </a:schemeClr>
                          </a:solidFill>
                        </a:rPr>
                        <a:t>Estabas montando a caballo.</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940569451"/>
                  </a:ext>
                </a:extLst>
              </a:tr>
            </a:tbl>
          </a:graphicData>
        </a:graphic>
      </p:graphicFrame>
      <p:sp>
        <p:nvSpPr>
          <p:cNvPr id="11" name="CuadroTexto 10">
            <a:extLst>
              <a:ext uri="{FF2B5EF4-FFF2-40B4-BE49-F238E27FC236}">
                <a16:creationId xmlns:a16="http://schemas.microsoft.com/office/drawing/2014/main" id="{6BA66817-FA27-2744-860A-9F31EC5F3C15}"/>
              </a:ext>
            </a:extLst>
          </p:cNvPr>
          <p:cNvSpPr txBox="1"/>
          <p:nvPr/>
        </p:nvSpPr>
        <p:spPr>
          <a:xfrm>
            <a:off x="8750750" y="1940110"/>
            <a:ext cx="3159761" cy="707886"/>
          </a:xfrm>
          <a:prstGeom prst="rect">
            <a:avLst/>
          </a:prstGeom>
          <a:noFill/>
        </p:spPr>
        <p:txBody>
          <a:bodyPr wrap="square" rtlCol="0">
            <a:spAutoFit/>
          </a:bodyPr>
          <a:lstStyle/>
          <a:p>
            <a:pPr algn="l"/>
            <a:r>
              <a:rPr lang="es-ES" sz="2000" dirty="0" err="1">
                <a:solidFill>
                  <a:schemeClr val="accent5">
                    <a:lumMod val="50000"/>
                  </a:schemeClr>
                </a:solidFill>
              </a:rPr>
              <a:t>preparing</a:t>
            </a:r>
            <a:r>
              <a:rPr lang="es-ES" sz="2000" dirty="0">
                <a:solidFill>
                  <a:schemeClr val="accent5">
                    <a:lumMod val="50000"/>
                  </a:schemeClr>
                </a:solidFill>
              </a:rPr>
              <a:t> </a:t>
            </a:r>
            <a:r>
              <a:rPr lang="es-ES" sz="2000" dirty="0" err="1">
                <a:solidFill>
                  <a:schemeClr val="accent5">
                    <a:lumMod val="50000"/>
                  </a:schemeClr>
                </a:solidFill>
              </a:rPr>
              <a:t>his</a:t>
            </a:r>
            <a:r>
              <a:rPr lang="es-ES" sz="2000" dirty="0">
                <a:solidFill>
                  <a:schemeClr val="accent5">
                    <a:lumMod val="50000"/>
                  </a:schemeClr>
                </a:solidFill>
              </a:rPr>
              <a:t> </a:t>
            </a:r>
            <a:r>
              <a:rPr lang="es-ES" sz="2000" dirty="0" err="1">
                <a:solidFill>
                  <a:schemeClr val="accent5">
                    <a:lumMod val="50000"/>
                  </a:schemeClr>
                </a:solidFill>
              </a:rPr>
              <a:t>next</a:t>
            </a:r>
            <a:r>
              <a:rPr lang="es-ES" sz="2000" dirty="0">
                <a:solidFill>
                  <a:schemeClr val="accent5">
                    <a:lumMod val="50000"/>
                  </a:schemeClr>
                </a:solidFill>
              </a:rPr>
              <a:t> </a:t>
            </a:r>
            <a:r>
              <a:rPr lang="es-ES" sz="2000" dirty="0" err="1">
                <a:solidFill>
                  <a:schemeClr val="accent5">
                    <a:lumMod val="50000"/>
                  </a:schemeClr>
                </a:solidFill>
              </a:rPr>
              <a:t>challenge</a:t>
            </a:r>
            <a:r>
              <a:rPr lang="es-ES" sz="2000" dirty="0">
                <a:solidFill>
                  <a:schemeClr val="accent5">
                    <a:lumMod val="50000"/>
                  </a:schemeClr>
                </a:solidFill>
              </a:rPr>
              <a:t>.</a:t>
            </a:r>
            <a:endParaRPr lang="es-GB" sz="2000" dirty="0">
              <a:solidFill>
                <a:schemeClr val="accent5">
                  <a:lumMod val="50000"/>
                </a:schemeClr>
              </a:solidFill>
            </a:endParaRPr>
          </a:p>
        </p:txBody>
      </p:sp>
      <p:sp>
        <p:nvSpPr>
          <p:cNvPr id="22" name="CuadroTexto 10">
            <a:extLst>
              <a:ext uri="{FF2B5EF4-FFF2-40B4-BE49-F238E27FC236}">
                <a16:creationId xmlns:a16="http://schemas.microsoft.com/office/drawing/2014/main" id="{7ACD3B1D-ABFB-3444-AD2B-97DA10D6F061}"/>
              </a:ext>
            </a:extLst>
          </p:cNvPr>
          <p:cNvSpPr txBox="1"/>
          <p:nvPr/>
        </p:nvSpPr>
        <p:spPr>
          <a:xfrm>
            <a:off x="8733124" y="2644176"/>
            <a:ext cx="3159761" cy="707886"/>
          </a:xfrm>
          <a:prstGeom prst="rect">
            <a:avLst/>
          </a:prstGeom>
          <a:noFill/>
        </p:spPr>
        <p:txBody>
          <a:bodyPr wrap="square" rtlCol="0">
            <a:spAutoFit/>
          </a:bodyPr>
          <a:lstStyle/>
          <a:p>
            <a:pPr algn="l"/>
            <a:r>
              <a:rPr lang="es-ES" sz="2000" dirty="0" err="1">
                <a:solidFill>
                  <a:schemeClr val="accent5">
                    <a:lumMod val="50000"/>
                  </a:schemeClr>
                </a:solidFill>
              </a:rPr>
              <a:t>imagining</a:t>
            </a:r>
            <a:r>
              <a:rPr lang="es-ES" sz="2000" dirty="0">
                <a:solidFill>
                  <a:schemeClr val="accent5">
                    <a:lumMod val="50000"/>
                  </a:schemeClr>
                </a:solidFill>
              </a:rPr>
              <a:t> </a:t>
            </a:r>
            <a:r>
              <a:rPr lang="es-ES" sz="2000" dirty="0" err="1">
                <a:solidFill>
                  <a:schemeClr val="accent5">
                    <a:lumMod val="50000"/>
                  </a:schemeClr>
                </a:solidFill>
              </a:rPr>
              <a:t>incredible</a:t>
            </a:r>
            <a:r>
              <a:rPr lang="es-ES" sz="2000" dirty="0">
                <a:solidFill>
                  <a:schemeClr val="accent5">
                    <a:lumMod val="50000"/>
                  </a:schemeClr>
                </a:solidFill>
              </a:rPr>
              <a:t> </a:t>
            </a:r>
            <a:r>
              <a:rPr lang="es-ES" sz="2000" dirty="0" err="1">
                <a:solidFill>
                  <a:schemeClr val="accent5">
                    <a:lumMod val="50000"/>
                  </a:schemeClr>
                </a:solidFill>
              </a:rPr>
              <a:t>adventures</a:t>
            </a:r>
            <a:r>
              <a:rPr lang="es-ES" sz="2000" dirty="0">
                <a:solidFill>
                  <a:schemeClr val="accent5">
                    <a:lumMod val="50000"/>
                  </a:schemeClr>
                </a:solidFill>
              </a:rPr>
              <a:t>.</a:t>
            </a:r>
            <a:endParaRPr lang="es-GB" sz="2000" dirty="0">
              <a:solidFill>
                <a:schemeClr val="accent5">
                  <a:lumMod val="50000"/>
                </a:schemeClr>
              </a:solidFill>
            </a:endParaRPr>
          </a:p>
        </p:txBody>
      </p:sp>
      <p:sp>
        <p:nvSpPr>
          <p:cNvPr id="23" name="CuadroTexto 10">
            <a:extLst>
              <a:ext uri="{FF2B5EF4-FFF2-40B4-BE49-F238E27FC236}">
                <a16:creationId xmlns:a16="http://schemas.microsoft.com/office/drawing/2014/main" id="{30DAC833-3B35-C446-BF51-96AD53DA553C}"/>
              </a:ext>
            </a:extLst>
          </p:cNvPr>
          <p:cNvSpPr txBox="1"/>
          <p:nvPr/>
        </p:nvSpPr>
        <p:spPr>
          <a:xfrm>
            <a:off x="8733124" y="3388422"/>
            <a:ext cx="3195015" cy="707886"/>
          </a:xfrm>
          <a:prstGeom prst="rect">
            <a:avLst/>
          </a:prstGeom>
          <a:noFill/>
        </p:spPr>
        <p:txBody>
          <a:bodyPr wrap="square" rtlCol="0">
            <a:spAutoFit/>
          </a:bodyPr>
          <a:lstStyle/>
          <a:p>
            <a:pPr algn="l"/>
            <a:r>
              <a:rPr lang="es-ES" sz="2000" dirty="0" err="1">
                <a:solidFill>
                  <a:schemeClr val="accent5">
                    <a:lumMod val="50000"/>
                  </a:schemeClr>
                </a:solidFill>
              </a:rPr>
              <a:t>walking</a:t>
            </a:r>
            <a:r>
              <a:rPr lang="es-ES" sz="2000" dirty="0">
                <a:solidFill>
                  <a:schemeClr val="accent5">
                    <a:lumMod val="50000"/>
                  </a:schemeClr>
                </a:solidFill>
              </a:rPr>
              <a:t> </a:t>
            </a:r>
            <a:r>
              <a:rPr lang="es-ES" sz="2000" dirty="0" err="1">
                <a:solidFill>
                  <a:schemeClr val="accent5">
                    <a:lumMod val="50000"/>
                  </a:schemeClr>
                </a:solidFill>
              </a:rPr>
              <a:t>around</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countryside</a:t>
            </a:r>
            <a:r>
              <a:rPr lang="es-ES" sz="2000" dirty="0">
                <a:solidFill>
                  <a:schemeClr val="accent5">
                    <a:lumMod val="50000"/>
                  </a:schemeClr>
                </a:solidFill>
              </a:rPr>
              <a:t>.</a:t>
            </a:r>
            <a:endParaRPr lang="es-GB" sz="2000" dirty="0">
              <a:solidFill>
                <a:schemeClr val="accent5">
                  <a:lumMod val="50000"/>
                </a:schemeClr>
              </a:solidFill>
            </a:endParaRPr>
          </a:p>
        </p:txBody>
      </p:sp>
      <p:sp>
        <p:nvSpPr>
          <p:cNvPr id="24" name="CuadroTexto 10">
            <a:extLst>
              <a:ext uri="{FF2B5EF4-FFF2-40B4-BE49-F238E27FC236}">
                <a16:creationId xmlns:a16="http://schemas.microsoft.com/office/drawing/2014/main" id="{3FD4EB99-751F-3D4E-A964-044B4CD14B48}"/>
              </a:ext>
            </a:extLst>
          </p:cNvPr>
          <p:cNvSpPr txBox="1"/>
          <p:nvPr/>
        </p:nvSpPr>
        <p:spPr>
          <a:xfrm>
            <a:off x="8720394" y="4203752"/>
            <a:ext cx="3159761" cy="400110"/>
          </a:xfrm>
          <a:prstGeom prst="rect">
            <a:avLst/>
          </a:prstGeom>
          <a:noFill/>
        </p:spPr>
        <p:txBody>
          <a:bodyPr wrap="square" rtlCol="0">
            <a:spAutoFit/>
          </a:bodyPr>
          <a:lstStyle/>
          <a:p>
            <a:pPr algn="l"/>
            <a:r>
              <a:rPr lang="es-ES" sz="2000" dirty="0" err="1">
                <a:solidFill>
                  <a:schemeClr val="accent5">
                    <a:lumMod val="50000"/>
                  </a:schemeClr>
                </a:solidFill>
              </a:rPr>
              <a:t>shouting</a:t>
            </a:r>
            <a:r>
              <a:rPr lang="es-ES" sz="2000" dirty="0">
                <a:solidFill>
                  <a:schemeClr val="accent5">
                    <a:lumMod val="50000"/>
                  </a:schemeClr>
                </a:solidFill>
              </a:rPr>
              <a:t> </a:t>
            </a:r>
            <a:r>
              <a:rPr lang="es-ES" sz="2000" dirty="0" err="1">
                <a:solidFill>
                  <a:schemeClr val="accent5">
                    <a:lumMod val="50000"/>
                  </a:schemeClr>
                </a:solidFill>
              </a:rPr>
              <a:t>scared</a:t>
            </a:r>
            <a:r>
              <a:rPr lang="es-ES" sz="2000" dirty="0">
                <a:solidFill>
                  <a:schemeClr val="accent5">
                    <a:lumMod val="50000"/>
                  </a:schemeClr>
                </a:solidFill>
              </a:rPr>
              <a:t>.</a:t>
            </a:r>
            <a:endParaRPr lang="es-GB" sz="2000" dirty="0">
              <a:solidFill>
                <a:schemeClr val="accent5">
                  <a:lumMod val="50000"/>
                </a:schemeClr>
              </a:solidFill>
            </a:endParaRPr>
          </a:p>
        </p:txBody>
      </p:sp>
      <p:sp>
        <p:nvSpPr>
          <p:cNvPr id="25" name="CuadroTexto 10">
            <a:extLst>
              <a:ext uri="{FF2B5EF4-FFF2-40B4-BE49-F238E27FC236}">
                <a16:creationId xmlns:a16="http://schemas.microsoft.com/office/drawing/2014/main" id="{56E8BD53-F7E6-D340-A88E-797E93DB567D}"/>
              </a:ext>
            </a:extLst>
          </p:cNvPr>
          <p:cNvSpPr txBox="1"/>
          <p:nvPr/>
        </p:nvSpPr>
        <p:spPr>
          <a:xfrm>
            <a:off x="8720393" y="4655953"/>
            <a:ext cx="3159761" cy="400110"/>
          </a:xfrm>
          <a:prstGeom prst="rect">
            <a:avLst/>
          </a:prstGeom>
          <a:noFill/>
        </p:spPr>
        <p:txBody>
          <a:bodyPr wrap="square" rtlCol="0">
            <a:spAutoFit/>
          </a:bodyPr>
          <a:lstStyle/>
          <a:p>
            <a:pPr algn="l"/>
            <a:r>
              <a:rPr lang="es-ES" sz="2000" dirty="0" err="1">
                <a:solidFill>
                  <a:schemeClr val="accent5">
                    <a:lumMod val="50000"/>
                  </a:schemeClr>
                </a:solidFill>
              </a:rPr>
              <a:t>thinking</a:t>
            </a:r>
            <a:r>
              <a:rPr lang="es-ES" sz="2000" dirty="0">
                <a:solidFill>
                  <a:schemeClr val="accent5">
                    <a:lumMod val="50000"/>
                  </a:schemeClr>
                </a:solidFill>
              </a:rPr>
              <a:t> of a lady.</a:t>
            </a:r>
            <a:endParaRPr lang="es-GB" sz="2000" dirty="0">
              <a:solidFill>
                <a:schemeClr val="accent5">
                  <a:lumMod val="50000"/>
                </a:schemeClr>
              </a:solidFill>
            </a:endParaRPr>
          </a:p>
        </p:txBody>
      </p:sp>
      <p:sp>
        <p:nvSpPr>
          <p:cNvPr id="26" name="CuadroTexto 10">
            <a:extLst>
              <a:ext uri="{FF2B5EF4-FFF2-40B4-BE49-F238E27FC236}">
                <a16:creationId xmlns:a16="http://schemas.microsoft.com/office/drawing/2014/main" id="{42CBF7DA-CE3F-DE4D-99AE-DA63D26056F2}"/>
              </a:ext>
            </a:extLst>
          </p:cNvPr>
          <p:cNvSpPr txBox="1"/>
          <p:nvPr/>
        </p:nvSpPr>
        <p:spPr>
          <a:xfrm>
            <a:off x="8673054" y="5053121"/>
            <a:ext cx="3159761" cy="707886"/>
          </a:xfrm>
          <a:prstGeom prst="rect">
            <a:avLst/>
          </a:prstGeom>
          <a:noFill/>
        </p:spPr>
        <p:txBody>
          <a:bodyPr wrap="square" rtlCol="0">
            <a:spAutoFit/>
          </a:bodyPr>
          <a:lstStyle/>
          <a:p>
            <a:pPr algn="l"/>
            <a:r>
              <a:rPr lang="es-ES" sz="2000" dirty="0" err="1">
                <a:solidFill>
                  <a:schemeClr val="accent5">
                    <a:lumMod val="50000"/>
                  </a:schemeClr>
                </a:solidFill>
              </a:rPr>
              <a:t>attacking</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enemy</a:t>
            </a:r>
            <a:r>
              <a:rPr lang="es-ES" sz="2000" dirty="0">
                <a:solidFill>
                  <a:schemeClr val="accent5">
                    <a:lumMod val="50000"/>
                  </a:schemeClr>
                </a:solidFill>
              </a:rPr>
              <a:t> </a:t>
            </a:r>
            <a:r>
              <a:rPr lang="es-ES" sz="2000" dirty="0" err="1">
                <a:solidFill>
                  <a:schemeClr val="accent5">
                    <a:lumMod val="50000"/>
                  </a:schemeClr>
                </a:solidFill>
              </a:rPr>
              <a:t>about</a:t>
            </a:r>
            <a:r>
              <a:rPr lang="es-ES" sz="2000" dirty="0">
                <a:solidFill>
                  <a:schemeClr val="accent5">
                    <a:lumMod val="50000"/>
                  </a:schemeClr>
                </a:solidFill>
              </a:rPr>
              <a:t> to </a:t>
            </a:r>
            <a:r>
              <a:rPr lang="es-ES" sz="2000" dirty="0" err="1">
                <a:solidFill>
                  <a:schemeClr val="accent5">
                    <a:lumMod val="50000"/>
                  </a:schemeClr>
                </a:solidFill>
              </a:rPr>
              <a:t>win</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battle</a:t>
            </a:r>
            <a:r>
              <a:rPr lang="es-ES" sz="2000" dirty="0">
                <a:solidFill>
                  <a:schemeClr val="accent5">
                    <a:lumMod val="50000"/>
                  </a:schemeClr>
                </a:solidFill>
              </a:rPr>
              <a:t>.</a:t>
            </a:r>
            <a:endParaRPr lang="es-GB" sz="2000" dirty="0">
              <a:solidFill>
                <a:schemeClr val="accent5">
                  <a:lumMod val="50000"/>
                </a:schemeClr>
              </a:solidFill>
            </a:endParaRPr>
          </a:p>
        </p:txBody>
      </p:sp>
      <p:sp>
        <p:nvSpPr>
          <p:cNvPr id="27" name="CuadroTexto 10">
            <a:extLst>
              <a:ext uri="{FF2B5EF4-FFF2-40B4-BE49-F238E27FC236}">
                <a16:creationId xmlns:a16="http://schemas.microsoft.com/office/drawing/2014/main" id="{E61AF312-91C3-1C4E-AE8C-37CADA5B4A2C}"/>
              </a:ext>
            </a:extLst>
          </p:cNvPr>
          <p:cNvSpPr txBox="1"/>
          <p:nvPr/>
        </p:nvSpPr>
        <p:spPr>
          <a:xfrm>
            <a:off x="8750749" y="5789936"/>
            <a:ext cx="3159761" cy="400110"/>
          </a:xfrm>
          <a:prstGeom prst="rect">
            <a:avLst/>
          </a:prstGeom>
          <a:noFill/>
        </p:spPr>
        <p:txBody>
          <a:bodyPr wrap="square" rtlCol="0">
            <a:spAutoFit/>
          </a:bodyPr>
          <a:lstStyle/>
          <a:p>
            <a:pPr algn="l"/>
            <a:r>
              <a:rPr lang="es-ES" sz="2000" dirty="0" err="1">
                <a:solidFill>
                  <a:schemeClr val="accent5">
                    <a:lumMod val="50000"/>
                  </a:schemeClr>
                </a:solidFill>
              </a:rPr>
              <a:t>riding</a:t>
            </a:r>
            <a:r>
              <a:rPr lang="es-ES" sz="2000" dirty="0">
                <a:solidFill>
                  <a:schemeClr val="accent5">
                    <a:lumMod val="50000"/>
                  </a:schemeClr>
                </a:solidFill>
              </a:rPr>
              <a:t> a </a:t>
            </a:r>
            <a:r>
              <a:rPr lang="es-ES" sz="2000" dirty="0" err="1">
                <a:solidFill>
                  <a:schemeClr val="accent5">
                    <a:lumMod val="50000"/>
                  </a:schemeClr>
                </a:solidFill>
              </a:rPr>
              <a:t>horse</a:t>
            </a:r>
            <a:r>
              <a:rPr lang="es-ES" sz="2000" dirty="0">
                <a:solidFill>
                  <a:schemeClr val="accent5">
                    <a:lumMod val="50000"/>
                  </a:schemeClr>
                </a:solidFill>
              </a:rPr>
              <a:t>.</a:t>
            </a:r>
            <a:endParaRPr lang="es-GB" sz="2000" dirty="0">
              <a:solidFill>
                <a:schemeClr val="accent5">
                  <a:lumMod val="50000"/>
                </a:schemeClr>
              </a:solidFill>
            </a:endParaRPr>
          </a:p>
        </p:txBody>
      </p:sp>
      <p:pic>
        <p:nvPicPr>
          <p:cNvPr id="28" name="Picture 8" descr="green checkmark">
            <a:extLst>
              <a:ext uri="{FF2B5EF4-FFF2-40B4-BE49-F238E27FC236}">
                <a16:creationId xmlns:a16="http://schemas.microsoft.com/office/drawing/2014/main" id="{5A858858-1564-DE4D-9169-CE43553A9C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1021" y="2073973"/>
            <a:ext cx="422552" cy="440159"/>
          </a:xfrm>
          <a:prstGeom prst="rect">
            <a:avLst/>
          </a:prstGeom>
        </p:spPr>
      </p:pic>
      <p:pic>
        <p:nvPicPr>
          <p:cNvPr id="29" name="Picture 8" descr="green checkmark">
            <a:extLst>
              <a:ext uri="{FF2B5EF4-FFF2-40B4-BE49-F238E27FC236}">
                <a16:creationId xmlns:a16="http://schemas.microsoft.com/office/drawing/2014/main" id="{44FBD7D1-10A0-5143-9AD2-86189FBEE1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9148" y="2869505"/>
            <a:ext cx="422552" cy="440159"/>
          </a:xfrm>
          <a:prstGeom prst="rect">
            <a:avLst/>
          </a:prstGeom>
        </p:spPr>
      </p:pic>
      <p:pic>
        <p:nvPicPr>
          <p:cNvPr id="30" name="Picture 8" descr="green checkmark">
            <a:extLst>
              <a:ext uri="{FF2B5EF4-FFF2-40B4-BE49-F238E27FC236}">
                <a16:creationId xmlns:a16="http://schemas.microsoft.com/office/drawing/2014/main" id="{B592464B-853E-1C40-B528-AD1AD609A1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520046"/>
            <a:ext cx="422552" cy="440159"/>
          </a:xfrm>
          <a:prstGeom prst="rect">
            <a:avLst/>
          </a:prstGeom>
        </p:spPr>
      </p:pic>
      <p:pic>
        <p:nvPicPr>
          <p:cNvPr id="31" name="Picture 8" descr="green checkmark">
            <a:extLst>
              <a:ext uri="{FF2B5EF4-FFF2-40B4-BE49-F238E27FC236}">
                <a16:creationId xmlns:a16="http://schemas.microsoft.com/office/drawing/2014/main" id="{DBE0F7A3-2798-D541-991E-F4D9379247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9148" y="4215794"/>
            <a:ext cx="422552" cy="440159"/>
          </a:xfrm>
          <a:prstGeom prst="rect">
            <a:avLst/>
          </a:prstGeom>
        </p:spPr>
      </p:pic>
      <p:pic>
        <p:nvPicPr>
          <p:cNvPr id="32" name="Picture 8" descr="green checkmark">
            <a:extLst>
              <a:ext uri="{FF2B5EF4-FFF2-40B4-BE49-F238E27FC236}">
                <a16:creationId xmlns:a16="http://schemas.microsoft.com/office/drawing/2014/main" id="{7A4F654E-B139-454D-B648-A87EDA67CE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1021" y="4657216"/>
            <a:ext cx="422552" cy="440159"/>
          </a:xfrm>
          <a:prstGeom prst="rect">
            <a:avLst/>
          </a:prstGeom>
        </p:spPr>
      </p:pic>
      <p:pic>
        <p:nvPicPr>
          <p:cNvPr id="33" name="Picture 8" descr="green checkmark">
            <a:extLst>
              <a:ext uri="{FF2B5EF4-FFF2-40B4-BE49-F238E27FC236}">
                <a16:creationId xmlns:a16="http://schemas.microsoft.com/office/drawing/2014/main" id="{6270E9C7-B01F-6747-901A-8E593C5501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9148" y="5242573"/>
            <a:ext cx="422552" cy="440159"/>
          </a:xfrm>
          <a:prstGeom prst="rect">
            <a:avLst/>
          </a:prstGeom>
        </p:spPr>
      </p:pic>
      <p:pic>
        <p:nvPicPr>
          <p:cNvPr id="34" name="Picture 8" descr="green checkmark">
            <a:extLst>
              <a:ext uri="{FF2B5EF4-FFF2-40B4-BE49-F238E27FC236}">
                <a16:creationId xmlns:a16="http://schemas.microsoft.com/office/drawing/2014/main" id="{7D69A450-9EE2-8547-A436-4C167E0F1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9148" y="5769911"/>
            <a:ext cx="422552" cy="440159"/>
          </a:xfrm>
          <a:prstGeom prst="rect">
            <a:avLst/>
          </a:prstGeom>
        </p:spPr>
      </p:pic>
      <p:pic>
        <p:nvPicPr>
          <p:cNvPr id="5" name="Imagen 4" descr="Una caricatura de una persona&#10;&#10;Descripción generada automáticamente con confianza media">
            <a:extLst>
              <a:ext uri="{FF2B5EF4-FFF2-40B4-BE49-F238E27FC236}">
                <a16:creationId xmlns:a16="http://schemas.microsoft.com/office/drawing/2014/main" id="{F003F980-F18E-8B40-9DD8-1794B62E73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10556" y="684533"/>
            <a:ext cx="4307996" cy="1274921"/>
          </a:xfrm>
          <a:prstGeom prst="rect">
            <a:avLst/>
          </a:prstGeom>
        </p:spPr>
      </p:pic>
    </p:spTree>
    <p:extLst>
      <p:ext uri="{BB962C8B-B14F-4D97-AF65-F5344CB8AC3E}">
        <p14:creationId xmlns:p14="http://schemas.microsoft.com/office/powerpoint/2010/main" val="175817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P spid="24"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5" descr="background rectangle"/>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32" name="Google Shape;232;p5"/>
          <p:cNvSpPr txBox="1">
            <a:spLocks noGrp="1"/>
          </p:cNvSpPr>
          <p:nvPr>
            <p:ph type="title"/>
          </p:nvPr>
        </p:nvSpPr>
        <p:spPr>
          <a:xfrm>
            <a:off x="-1" y="-3697"/>
            <a:ext cx="807288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dirty="0">
                <a:solidFill>
                  <a:schemeClr val="lt1"/>
                </a:solidFill>
              </a:rPr>
              <a:t>Describing completed events in the past</a:t>
            </a:r>
            <a:br>
              <a:rPr lang="en-GB" sz="2400" b="1" dirty="0">
                <a:solidFill>
                  <a:schemeClr val="lt1"/>
                </a:solidFill>
              </a:rPr>
            </a:br>
            <a:r>
              <a:rPr lang="en-GB" sz="2400" b="1" dirty="0">
                <a:solidFill>
                  <a:schemeClr val="lt1"/>
                </a:solidFill>
              </a:rPr>
              <a:t>-</a:t>
            </a:r>
            <a:r>
              <a:rPr lang="en-GB" sz="2400" b="1" dirty="0" err="1">
                <a:solidFill>
                  <a:schemeClr val="lt1"/>
                </a:solidFill>
              </a:rPr>
              <a:t>ar</a:t>
            </a:r>
            <a:r>
              <a:rPr lang="en-GB" sz="2400" b="1" dirty="0">
                <a:solidFill>
                  <a:schemeClr val="lt1"/>
                </a:solidFill>
              </a:rPr>
              <a:t> and –er/-</a:t>
            </a:r>
            <a:r>
              <a:rPr lang="en-GB" sz="2400" b="1" dirty="0" err="1">
                <a:solidFill>
                  <a:schemeClr val="lt1"/>
                </a:solidFill>
              </a:rPr>
              <a:t>ir</a:t>
            </a:r>
            <a:r>
              <a:rPr lang="en-GB" sz="2400" b="1" dirty="0">
                <a:solidFill>
                  <a:schemeClr val="lt1"/>
                </a:solidFill>
              </a:rPr>
              <a:t> verbs in the </a:t>
            </a:r>
            <a:r>
              <a:rPr lang="en-GB" sz="2400" b="1" dirty="0" err="1">
                <a:solidFill>
                  <a:schemeClr val="lt1"/>
                </a:solidFill>
              </a:rPr>
              <a:t>preterite</a:t>
            </a:r>
            <a:endParaRPr sz="2400" b="1" dirty="0">
              <a:solidFill>
                <a:schemeClr val="lt1"/>
              </a:solidFill>
            </a:endParaRPr>
          </a:p>
        </p:txBody>
      </p:sp>
      <p:sp>
        <p:nvSpPr>
          <p:cNvPr id="233" name="Google Shape;233;p5"/>
          <p:cNvSpPr/>
          <p:nvPr/>
        </p:nvSpPr>
        <p:spPr>
          <a:xfrm>
            <a:off x="10398642" y="258166"/>
            <a:ext cx="1529501"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1800" b="1">
              <a:solidFill>
                <a:srgbClr val="FFFFFF"/>
              </a:solidFill>
              <a:latin typeface="Century Gothic"/>
              <a:ea typeface="Century Gothic"/>
              <a:cs typeface="Century Gothic"/>
              <a:sym typeface="Century Gothic"/>
            </a:endParaRPr>
          </a:p>
        </p:txBody>
      </p:sp>
      <p:sp>
        <p:nvSpPr>
          <p:cNvPr id="235" name="Google Shape;235;p5"/>
          <p:cNvSpPr txBox="1"/>
          <p:nvPr/>
        </p:nvSpPr>
        <p:spPr>
          <a:xfrm>
            <a:off x="383004" y="1313518"/>
            <a:ext cx="11425990" cy="954067"/>
          </a:xfrm>
          <a:prstGeom prst="rect">
            <a:avLst/>
          </a:prstGeom>
          <a:noFill/>
          <a:ln>
            <a:noFill/>
          </a:ln>
        </p:spPr>
        <p:txBody>
          <a:bodyPr spcFirstLastPara="1" wrap="square" lIns="91425" tIns="45700" rIns="91425" bIns="45700" anchor="t" anchorCtr="0">
            <a:spAutoFit/>
          </a:bodyPr>
          <a:lstStyle/>
          <a:p>
            <a:pPr lvl="0">
              <a:buClr>
                <a:srgbClr val="002060"/>
              </a:buClr>
              <a:buSzPts val="2800"/>
            </a:pPr>
            <a:r>
              <a:rPr lang="en-GB" sz="2800" b="0" i="0" u="none" strike="noStrike" cap="none" dirty="0">
                <a:solidFill>
                  <a:schemeClr val="accent5">
                    <a:lumMod val="50000"/>
                  </a:schemeClr>
                </a:solidFill>
                <a:latin typeface="Century Gothic"/>
                <a:ea typeface="Century Gothic"/>
                <a:cs typeface="Century Gothic"/>
                <a:sym typeface="Century Gothic"/>
              </a:rPr>
              <a:t>Remember that to talk about </a:t>
            </a:r>
            <a:r>
              <a:rPr lang="en-GB" sz="2800" b="1" i="1" dirty="0">
                <a:solidFill>
                  <a:schemeClr val="accent5">
                    <a:lumMod val="50000"/>
                  </a:schemeClr>
                </a:solidFill>
                <a:ea typeface="Century Gothic"/>
                <a:cs typeface="Century Gothic"/>
                <a:sym typeface="Century Gothic"/>
              </a:rPr>
              <a:t>completed events in the past</a:t>
            </a:r>
            <a:r>
              <a:rPr lang="en-GB" sz="2800" dirty="0">
                <a:solidFill>
                  <a:schemeClr val="accent5">
                    <a:lumMod val="50000"/>
                  </a:schemeClr>
                </a:solidFill>
                <a:ea typeface="Century Gothic"/>
                <a:cs typeface="Century Gothic"/>
                <a:sym typeface="Century Gothic"/>
              </a:rPr>
              <a:t>, you need to remove –</a:t>
            </a:r>
            <a:r>
              <a:rPr lang="en-GB" sz="2800" dirty="0" err="1">
                <a:solidFill>
                  <a:schemeClr val="accent5">
                    <a:lumMod val="50000"/>
                  </a:schemeClr>
                </a:solidFill>
                <a:ea typeface="Century Gothic"/>
                <a:cs typeface="Century Gothic"/>
                <a:sym typeface="Century Gothic"/>
              </a:rPr>
              <a:t>ar</a:t>
            </a:r>
            <a:r>
              <a:rPr lang="en-GB" sz="2800" dirty="0">
                <a:solidFill>
                  <a:schemeClr val="accent5">
                    <a:lumMod val="50000"/>
                  </a:schemeClr>
                </a:solidFill>
                <a:ea typeface="Century Gothic"/>
                <a:cs typeface="Century Gothic"/>
                <a:sym typeface="Century Gothic"/>
              </a:rPr>
              <a:t> and: </a:t>
            </a:r>
            <a:endParaRPr sz="2800" i="0" u="none" strike="noStrike" cap="none" dirty="0">
              <a:solidFill>
                <a:schemeClr val="accent5">
                  <a:lumMod val="50000"/>
                </a:schemeClr>
              </a:solidFill>
              <a:latin typeface="Century Gothic"/>
              <a:ea typeface="Century Gothic"/>
              <a:cs typeface="Century Gothic"/>
              <a:sym typeface="Century Gothic"/>
            </a:endParaRPr>
          </a:p>
        </p:txBody>
      </p:sp>
      <p:sp>
        <p:nvSpPr>
          <p:cNvPr id="237" name="Google Shape;237;p5"/>
          <p:cNvSpPr/>
          <p:nvPr/>
        </p:nvSpPr>
        <p:spPr>
          <a:xfrm>
            <a:off x="4076227" y="3266187"/>
            <a:ext cx="9278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F66400"/>
                </a:solidFill>
                <a:latin typeface="Century Gothic"/>
                <a:ea typeface="Century Gothic"/>
                <a:cs typeface="Century Gothic"/>
                <a:sym typeface="Century Gothic"/>
              </a:rPr>
              <a:t>–</a:t>
            </a:r>
            <a:r>
              <a:rPr lang="en-GB" sz="2800" b="1" dirty="0" err="1">
                <a:solidFill>
                  <a:srgbClr val="F66400"/>
                </a:solidFill>
                <a:latin typeface="Century Gothic"/>
                <a:ea typeface="Century Gothic"/>
                <a:cs typeface="Century Gothic"/>
                <a:sym typeface="Century Gothic"/>
              </a:rPr>
              <a:t>ó</a:t>
            </a:r>
            <a:endParaRPr sz="2800" dirty="0">
              <a:solidFill>
                <a:srgbClr val="F66400"/>
              </a:solidFill>
              <a:latin typeface="Century Gothic"/>
              <a:ea typeface="Century Gothic"/>
              <a:cs typeface="Century Gothic"/>
              <a:sym typeface="Century Gothic"/>
            </a:endParaRPr>
          </a:p>
        </p:txBody>
      </p:sp>
      <p:sp>
        <p:nvSpPr>
          <p:cNvPr id="242" name="Google Shape;242;p5"/>
          <p:cNvSpPr txBox="1"/>
          <p:nvPr/>
        </p:nvSpPr>
        <p:spPr>
          <a:xfrm>
            <a:off x="383004" y="2526988"/>
            <a:ext cx="1156284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dirty="0">
                <a:solidFill>
                  <a:schemeClr val="accent5">
                    <a:lumMod val="50000"/>
                  </a:schemeClr>
                </a:solidFill>
                <a:latin typeface="Century Gothic"/>
                <a:ea typeface="Century Gothic"/>
                <a:cs typeface="Century Gothic"/>
                <a:sym typeface="Century Gothic"/>
              </a:rPr>
              <a:t>To mean ‘</a:t>
            </a:r>
            <a:r>
              <a:rPr lang="en-GB" sz="2800" b="1" i="0" u="none" strike="noStrike" cap="none" dirty="0">
                <a:solidFill>
                  <a:schemeClr val="accent5">
                    <a:lumMod val="50000"/>
                  </a:schemeClr>
                </a:solidFill>
                <a:latin typeface="Century Gothic"/>
                <a:ea typeface="Century Gothic"/>
                <a:cs typeface="Century Gothic"/>
                <a:sym typeface="Century Gothic"/>
              </a:rPr>
              <a:t>you</a:t>
            </a:r>
            <a:r>
              <a:rPr lang="en-GB" sz="2800" b="0" i="0" u="none" strike="noStrike" cap="none" dirty="0">
                <a:solidFill>
                  <a:schemeClr val="accent5">
                    <a:lumMod val="50000"/>
                  </a:schemeClr>
                </a:solidFill>
                <a:latin typeface="Century Gothic"/>
                <a:ea typeface="Century Gothic"/>
                <a:cs typeface="Century Gothic"/>
                <a:sym typeface="Century Gothic"/>
              </a:rPr>
              <a:t>’ add </a:t>
            </a:r>
            <a:r>
              <a:rPr lang="en-GB" sz="2800" dirty="0">
                <a:solidFill>
                  <a:srgbClr val="FF6600"/>
                </a:solidFill>
                <a:latin typeface="Century Gothic"/>
                <a:ea typeface="Century Gothic"/>
                <a:cs typeface="Century Gothic"/>
                <a:sym typeface="Century Gothic"/>
              </a:rPr>
              <a:t>______.</a:t>
            </a:r>
            <a:endParaRPr sz="2800" i="0" u="none" strike="noStrike" cap="none" dirty="0">
              <a:solidFill>
                <a:srgbClr val="FF6600"/>
              </a:solidFill>
              <a:latin typeface="Century Gothic"/>
              <a:ea typeface="Century Gothic"/>
              <a:cs typeface="Century Gothic"/>
              <a:sym typeface="Century Gothic"/>
            </a:endParaRPr>
          </a:p>
        </p:txBody>
      </p:sp>
      <p:sp>
        <p:nvSpPr>
          <p:cNvPr id="20" name="Google Shape;242;p5">
            <a:extLst>
              <a:ext uri="{FF2B5EF4-FFF2-40B4-BE49-F238E27FC236}">
                <a16:creationId xmlns:a16="http://schemas.microsoft.com/office/drawing/2014/main" id="{C2EB1644-0207-064E-A74D-BAA5B45986DD}"/>
              </a:ext>
            </a:extLst>
          </p:cNvPr>
          <p:cNvSpPr txBox="1"/>
          <p:nvPr/>
        </p:nvSpPr>
        <p:spPr>
          <a:xfrm>
            <a:off x="383004" y="3309571"/>
            <a:ext cx="502010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dirty="0">
                <a:solidFill>
                  <a:schemeClr val="accent5">
                    <a:lumMod val="50000"/>
                  </a:schemeClr>
                </a:solidFill>
                <a:latin typeface="Century Gothic"/>
                <a:ea typeface="Century Gothic"/>
                <a:cs typeface="Century Gothic"/>
                <a:sym typeface="Century Gothic"/>
              </a:rPr>
              <a:t>To mean ‘</a:t>
            </a:r>
            <a:r>
              <a:rPr lang="en-GB" sz="2800" b="1" i="0" u="none" strike="noStrike" cap="none" dirty="0">
                <a:solidFill>
                  <a:schemeClr val="accent5">
                    <a:lumMod val="50000"/>
                  </a:schemeClr>
                </a:solidFill>
                <a:latin typeface="Century Gothic"/>
                <a:ea typeface="Century Gothic"/>
                <a:cs typeface="Century Gothic"/>
                <a:sym typeface="Century Gothic"/>
              </a:rPr>
              <a:t>s/he</a:t>
            </a:r>
            <a:r>
              <a:rPr lang="en-GB" sz="2800" b="0" i="0" u="none" strike="noStrike" cap="none" dirty="0">
                <a:solidFill>
                  <a:schemeClr val="accent5">
                    <a:lumMod val="50000"/>
                  </a:schemeClr>
                </a:solidFill>
                <a:latin typeface="Century Gothic"/>
                <a:ea typeface="Century Gothic"/>
                <a:cs typeface="Century Gothic"/>
                <a:sym typeface="Century Gothic"/>
              </a:rPr>
              <a:t>’ add </a:t>
            </a:r>
            <a:r>
              <a:rPr lang="en-GB" sz="2800" dirty="0">
                <a:solidFill>
                  <a:srgbClr val="FF6600"/>
                </a:solidFill>
                <a:latin typeface="Century Gothic"/>
                <a:ea typeface="Century Gothic"/>
                <a:cs typeface="Century Gothic"/>
                <a:sym typeface="Century Gothic"/>
              </a:rPr>
              <a:t>____.</a:t>
            </a:r>
            <a:endParaRPr sz="2800" i="0" u="none" strike="noStrike" cap="none" dirty="0">
              <a:solidFill>
                <a:srgbClr val="FF6600"/>
              </a:solidFill>
              <a:latin typeface="Century Gothic"/>
              <a:ea typeface="Century Gothic"/>
              <a:cs typeface="Century Gothic"/>
              <a:sym typeface="Century Gothic"/>
            </a:endParaRPr>
          </a:p>
        </p:txBody>
      </p:sp>
      <p:sp>
        <p:nvSpPr>
          <p:cNvPr id="21" name="Google Shape;243;p5">
            <a:extLst>
              <a:ext uri="{FF2B5EF4-FFF2-40B4-BE49-F238E27FC236}">
                <a16:creationId xmlns:a16="http://schemas.microsoft.com/office/drawing/2014/main" id="{E20A31BE-C024-AE4F-AD71-49A486EF4F06}"/>
              </a:ext>
            </a:extLst>
          </p:cNvPr>
          <p:cNvSpPr/>
          <p:nvPr/>
        </p:nvSpPr>
        <p:spPr>
          <a:xfrm>
            <a:off x="3857998" y="2456444"/>
            <a:ext cx="17427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F66400"/>
                </a:solidFill>
                <a:latin typeface="Century Gothic"/>
                <a:ea typeface="Century Gothic"/>
                <a:cs typeface="Century Gothic"/>
                <a:sym typeface="Century Gothic"/>
              </a:rPr>
              <a:t>–</a:t>
            </a:r>
            <a:r>
              <a:rPr lang="en-GB" sz="2800" b="1" dirty="0" err="1">
                <a:solidFill>
                  <a:srgbClr val="F66400"/>
                </a:solidFill>
                <a:latin typeface="Century Gothic"/>
                <a:ea typeface="Century Gothic"/>
                <a:cs typeface="Century Gothic"/>
                <a:sym typeface="Century Gothic"/>
              </a:rPr>
              <a:t>aste</a:t>
            </a:r>
            <a:endParaRPr sz="2800" dirty="0">
              <a:solidFill>
                <a:srgbClr val="F66400"/>
              </a:solidFill>
              <a:latin typeface="Century Gothic"/>
              <a:ea typeface="Century Gothic"/>
              <a:cs typeface="Century Gothic"/>
              <a:sym typeface="Century Gothic"/>
            </a:endParaRPr>
          </a:p>
        </p:txBody>
      </p:sp>
      <p:sp>
        <p:nvSpPr>
          <p:cNvPr id="22" name="Google Shape;244;p5">
            <a:extLst>
              <a:ext uri="{FF2B5EF4-FFF2-40B4-BE49-F238E27FC236}">
                <a16:creationId xmlns:a16="http://schemas.microsoft.com/office/drawing/2014/main" id="{72F06910-8E93-444C-98C5-726AE5CDF59B}"/>
              </a:ext>
            </a:extLst>
          </p:cNvPr>
          <p:cNvSpPr txBox="1"/>
          <p:nvPr/>
        </p:nvSpPr>
        <p:spPr>
          <a:xfrm>
            <a:off x="5706320" y="2523604"/>
            <a:ext cx="502010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err="1">
                <a:solidFill>
                  <a:schemeClr val="accent5">
                    <a:lumMod val="50000"/>
                  </a:schemeClr>
                </a:solidFill>
                <a:latin typeface="Century Gothic"/>
                <a:ea typeface="Century Gothic"/>
                <a:cs typeface="Century Gothic"/>
                <a:sym typeface="Century Gothic"/>
              </a:rPr>
              <a:t>Imagin</a:t>
            </a:r>
            <a:r>
              <a:rPr lang="en-GB" sz="2800" b="1" dirty="0" err="1">
                <a:solidFill>
                  <a:srgbClr val="F66400"/>
                </a:solidFill>
                <a:latin typeface="Century Gothic"/>
                <a:ea typeface="Century Gothic"/>
                <a:cs typeface="Century Gothic"/>
                <a:sym typeface="Century Gothic"/>
              </a:rPr>
              <a:t>aste</a:t>
            </a:r>
            <a:r>
              <a:rPr lang="en-GB" sz="2800" i="0" u="none" strike="noStrike" cap="none" dirty="0">
                <a:solidFill>
                  <a:srgbClr val="F66400"/>
                </a:solidFill>
                <a:latin typeface="Century Gothic"/>
                <a:ea typeface="Century Gothic"/>
                <a:cs typeface="Century Gothic"/>
                <a:sym typeface="Century Gothic"/>
              </a:rPr>
              <a:t> = </a:t>
            </a:r>
            <a:r>
              <a:rPr lang="en-GB" sz="2800" i="0" u="none" strike="noStrike" cap="none" dirty="0">
                <a:solidFill>
                  <a:srgbClr val="FF6600"/>
                </a:solidFill>
                <a:latin typeface="Century Gothic"/>
                <a:ea typeface="Century Gothic"/>
                <a:cs typeface="Century Gothic"/>
                <a:sym typeface="Century Gothic"/>
              </a:rPr>
              <a:t>______________</a:t>
            </a:r>
            <a:endParaRPr sz="2800" i="0" u="none" strike="noStrike" cap="none" dirty="0">
              <a:solidFill>
                <a:srgbClr val="FF6600"/>
              </a:solidFill>
              <a:latin typeface="Century Gothic"/>
              <a:ea typeface="Century Gothic"/>
              <a:cs typeface="Century Gothic"/>
              <a:sym typeface="Century Gothic"/>
            </a:endParaRPr>
          </a:p>
        </p:txBody>
      </p:sp>
      <p:sp>
        <p:nvSpPr>
          <p:cNvPr id="26" name="Google Shape;244;p5">
            <a:extLst>
              <a:ext uri="{FF2B5EF4-FFF2-40B4-BE49-F238E27FC236}">
                <a16:creationId xmlns:a16="http://schemas.microsoft.com/office/drawing/2014/main" id="{3D4EEEF7-9724-5C4C-B8AA-A17063430412}"/>
              </a:ext>
            </a:extLst>
          </p:cNvPr>
          <p:cNvSpPr txBox="1"/>
          <p:nvPr/>
        </p:nvSpPr>
        <p:spPr>
          <a:xfrm>
            <a:off x="5706320" y="3440880"/>
            <a:ext cx="56639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err="1">
                <a:solidFill>
                  <a:schemeClr val="accent5">
                    <a:lumMod val="50000"/>
                  </a:schemeClr>
                </a:solidFill>
                <a:latin typeface="Century Gothic"/>
                <a:ea typeface="Century Gothic"/>
                <a:cs typeface="Century Gothic"/>
                <a:sym typeface="Century Gothic"/>
              </a:rPr>
              <a:t>Dese</a:t>
            </a:r>
            <a:r>
              <a:rPr lang="en-GB" sz="2800" b="1" dirty="0" err="1">
                <a:solidFill>
                  <a:srgbClr val="F66400"/>
                </a:solidFill>
                <a:latin typeface="Century Gothic"/>
                <a:ea typeface="Century Gothic"/>
                <a:cs typeface="Century Gothic"/>
                <a:sym typeface="Century Gothic"/>
              </a:rPr>
              <a:t>ó</a:t>
            </a:r>
            <a:r>
              <a:rPr lang="en-GB" sz="2800" i="0" u="none" strike="noStrike" cap="none" dirty="0">
                <a:solidFill>
                  <a:srgbClr val="F66400"/>
                </a:solidFill>
                <a:latin typeface="Century Gothic"/>
                <a:ea typeface="Century Gothic"/>
                <a:cs typeface="Century Gothic"/>
                <a:sym typeface="Century Gothic"/>
              </a:rPr>
              <a:t> = </a:t>
            </a:r>
            <a:r>
              <a:rPr lang="en-GB" sz="2800" i="0" u="none" strike="noStrike" cap="none" dirty="0">
                <a:solidFill>
                  <a:srgbClr val="FF6600"/>
                </a:solidFill>
                <a:latin typeface="Century Gothic"/>
                <a:ea typeface="Century Gothic"/>
                <a:cs typeface="Century Gothic"/>
                <a:sym typeface="Century Gothic"/>
              </a:rPr>
              <a:t>________________</a:t>
            </a:r>
            <a:endParaRPr sz="2800" i="0" u="none" strike="noStrike" cap="none" dirty="0">
              <a:solidFill>
                <a:srgbClr val="FF6600"/>
              </a:solidFill>
              <a:latin typeface="Century Gothic"/>
              <a:ea typeface="Century Gothic"/>
              <a:cs typeface="Century Gothic"/>
              <a:sym typeface="Century Gothic"/>
            </a:endParaRPr>
          </a:p>
        </p:txBody>
      </p:sp>
      <p:sp>
        <p:nvSpPr>
          <p:cNvPr id="27" name="Google Shape;247;p5">
            <a:extLst>
              <a:ext uri="{FF2B5EF4-FFF2-40B4-BE49-F238E27FC236}">
                <a16:creationId xmlns:a16="http://schemas.microsoft.com/office/drawing/2014/main" id="{A27950AC-0312-5441-ACC1-BF7785346D24}"/>
              </a:ext>
            </a:extLst>
          </p:cNvPr>
          <p:cNvSpPr/>
          <p:nvPr/>
        </p:nvSpPr>
        <p:spPr>
          <a:xfrm>
            <a:off x="8072885" y="2463308"/>
            <a:ext cx="271146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accent5">
                    <a:lumMod val="50000"/>
                  </a:schemeClr>
                </a:solidFill>
                <a:latin typeface="Century Gothic"/>
                <a:ea typeface="Century Gothic"/>
                <a:cs typeface="Century Gothic"/>
                <a:sym typeface="Century Gothic"/>
              </a:rPr>
              <a:t>you </a:t>
            </a:r>
            <a:r>
              <a:rPr lang="en-GB" sz="2800" dirty="0">
                <a:solidFill>
                  <a:schemeClr val="accent5">
                    <a:lumMod val="50000"/>
                  </a:schemeClr>
                </a:solidFill>
                <a:latin typeface="Century Gothic"/>
                <a:ea typeface="Century Gothic"/>
                <a:cs typeface="Century Gothic"/>
                <a:sym typeface="Century Gothic"/>
              </a:rPr>
              <a:t>imagined</a:t>
            </a:r>
            <a:endParaRPr sz="2800" dirty="0">
              <a:solidFill>
                <a:schemeClr val="accent5">
                  <a:lumMod val="50000"/>
                </a:schemeClr>
              </a:solidFill>
              <a:latin typeface="Century Gothic"/>
              <a:ea typeface="Century Gothic"/>
              <a:cs typeface="Century Gothic"/>
              <a:sym typeface="Century Gothic"/>
            </a:endParaRPr>
          </a:p>
        </p:txBody>
      </p:sp>
      <p:sp>
        <p:nvSpPr>
          <p:cNvPr id="28" name="Google Shape;247;p5">
            <a:extLst>
              <a:ext uri="{FF2B5EF4-FFF2-40B4-BE49-F238E27FC236}">
                <a16:creationId xmlns:a16="http://schemas.microsoft.com/office/drawing/2014/main" id="{0FB84996-0AF6-8E4D-9D4B-1608CAA0D041}"/>
              </a:ext>
            </a:extLst>
          </p:cNvPr>
          <p:cNvSpPr/>
          <p:nvPr/>
        </p:nvSpPr>
        <p:spPr>
          <a:xfrm>
            <a:off x="7294941" y="3377200"/>
            <a:ext cx="348941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accent5">
                    <a:lumMod val="50000"/>
                  </a:schemeClr>
                </a:solidFill>
                <a:latin typeface="Century Gothic"/>
                <a:ea typeface="Century Gothic"/>
                <a:cs typeface="Century Gothic"/>
                <a:sym typeface="Century Gothic"/>
              </a:rPr>
              <a:t>s/he </a:t>
            </a:r>
            <a:r>
              <a:rPr lang="en-GB" sz="2800" dirty="0">
                <a:solidFill>
                  <a:schemeClr val="accent5">
                    <a:lumMod val="50000"/>
                  </a:schemeClr>
                </a:solidFill>
                <a:latin typeface="Century Gothic"/>
                <a:ea typeface="Century Gothic"/>
                <a:cs typeface="Century Gothic"/>
                <a:sym typeface="Century Gothic"/>
              </a:rPr>
              <a:t>wished for</a:t>
            </a:r>
            <a:endParaRPr sz="2800" dirty="0">
              <a:solidFill>
                <a:schemeClr val="accent5">
                  <a:lumMod val="50000"/>
                </a:schemeClr>
              </a:solidFill>
              <a:latin typeface="Century Gothic"/>
              <a:ea typeface="Century Gothic"/>
              <a:cs typeface="Century Gothic"/>
              <a:sym typeface="Century Gothic"/>
            </a:endParaRPr>
          </a:p>
        </p:txBody>
      </p:sp>
      <p:sp>
        <p:nvSpPr>
          <p:cNvPr id="25" name="Google Shape;235;p5">
            <a:extLst>
              <a:ext uri="{FF2B5EF4-FFF2-40B4-BE49-F238E27FC236}">
                <a16:creationId xmlns:a16="http://schemas.microsoft.com/office/drawing/2014/main" id="{7A9F97FC-F7A3-B04F-B037-47F3D955F295}"/>
              </a:ext>
            </a:extLst>
          </p:cNvPr>
          <p:cNvSpPr txBox="1"/>
          <p:nvPr/>
        </p:nvSpPr>
        <p:spPr>
          <a:xfrm>
            <a:off x="383004" y="4092154"/>
            <a:ext cx="11425990" cy="523180"/>
          </a:xfrm>
          <a:prstGeom prst="rect">
            <a:avLst/>
          </a:prstGeom>
          <a:noFill/>
          <a:ln>
            <a:noFill/>
          </a:ln>
        </p:spPr>
        <p:txBody>
          <a:bodyPr spcFirstLastPara="1" wrap="square" lIns="91425" tIns="45700" rIns="91425" bIns="45700" anchor="t" anchorCtr="0">
            <a:spAutoFit/>
          </a:bodyPr>
          <a:lstStyle/>
          <a:p>
            <a:pPr lvl="0">
              <a:buClr>
                <a:srgbClr val="002060"/>
              </a:buClr>
              <a:buSzPts val="2800"/>
            </a:pPr>
            <a:r>
              <a:rPr lang="en-GB" sz="2800" b="0" i="0" u="none" strike="noStrike" cap="none" dirty="0">
                <a:solidFill>
                  <a:schemeClr val="accent5">
                    <a:lumMod val="50000"/>
                  </a:schemeClr>
                </a:solidFill>
                <a:latin typeface="Century Gothic"/>
                <a:ea typeface="Century Gothic"/>
                <a:cs typeface="Century Gothic"/>
                <a:sym typeface="Century Gothic"/>
              </a:rPr>
              <a:t>With –er or –</a:t>
            </a:r>
            <a:r>
              <a:rPr lang="en-GB" sz="2800" b="0" i="0" u="none" strike="noStrike" cap="none" dirty="0" err="1">
                <a:solidFill>
                  <a:schemeClr val="accent5">
                    <a:lumMod val="50000"/>
                  </a:schemeClr>
                </a:solidFill>
                <a:latin typeface="Century Gothic"/>
                <a:ea typeface="Century Gothic"/>
                <a:cs typeface="Century Gothic"/>
                <a:sym typeface="Century Gothic"/>
              </a:rPr>
              <a:t>ir</a:t>
            </a:r>
            <a:r>
              <a:rPr lang="en-GB" sz="2800" b="0" i="0" u="none" strike="noStrike" cap="none" dirty="0">
                <a:solidFill>
                  <a:schemeClr val="accent5">
                    <a:lumMod val="50000"/>
                  </a:schemeClr>
                </a:solidFill>
                <a:latin typeface="Century Gothic"/>
                <a:ea typeface="Century Gothic"/>
                <a:cs typeface="Century Gothic"/>
                <a:sym typeface="Century Gothic"/>
              </a:rPr>
              <a:t> verbs, </a:t>
            </a:r>
            <a:r>
              <a:rPr lang="en-GB" sz="2800" dirty="0">
                <a:solidFill>
                  <a:schemeClr val="accent5">
                    <a:lumMod val="50000"/>
                  </a:schemeClr>
                </a:solidFill>
                <a:ea typeface="Century Gothic"/>
                <a:cs typeface="Century Gothic"/>
                <a:sym typeface="Century Gothic"/>
              </a:rPr>
              <a:t>you need to remove the –er or the –</a:t>
            </a:r>
            <a:r>
              <a:rPr lang="en-GB" sz="2800" dirty="0" err="1">
                <a:solidFill>
                  <a:schemeClr val="accent5">
                    <a:lumMod val="50000"/>
                  </a:schemeClr>
                </a:solidFill>
                <a:ea typeface="Century Gothic"/>
                <a:cs typeface="Century Gothic"/>
                <a:sym typeface="Century Gothic"/>
              </a:rPr>
              <a:t>ir</a:t>
            </a:r>
            <a:r>
              <a:rPr lang="en-GB" sz="2800" dirty="0">
                <a:solidFill>
                  <a:schemeClr val="accent5">
                    <a:lumMod val="50000"/>
                  </a:schemeClr>
                </a:solidFill>
                <a:ea typeface="Century Gothic"/>
                <a:cs typeface="Century Gothic"/>
                <a:sym typeface="Century Gothic"/>
              </a:rPr>
              <a:t> and: </a:t>
            </a:r>
            <a:endParaRPr sz="2800" i="0" u="none" strike="noStrike" cap="none" dirty="0">
              <a:solidFill>
                <a:schemeClr val="accent5">
                  <a:lumMod val="50000"/>
                </a:schemeClr>
              </a:solidFill>
              <a:latin typeface="Century Gothic"/>
              <a:ea typeface="Century Gothic"/>
              <a:cs typeface="Century Gothic"/>
              <a:sym typeface="Century Gothic"/>
            </a:endParaRPr>
          </a:p>
        </p:txBody>
      </p:sp>
      <p:sp>
        <p:nvSpPr>
          <p:cNvPr id="29" name="Google Shape;237;p5">
            <a:extLst>
              <a:ext uri="{FF2B5EF4-FFF2-40B4-BE49-F238E27FC236}">
                <a16:creationId xmlns:a16="http://schemas.microsoft.com/office/drawing/2014/main" id="{7EFE3303-B79E-3742-BA02-E7409A9CED2B}"/>
              </a:ext>
            </a:extLst>
          </p:cNvPr>
          <p:cNvSpPr/>
          <p:nvPr/>
        </p:nvSpPr>
        <p:spPr>
          <a:xfrm>
            <a:off x="4013949" y="5602777"/>
            <a:ext cx="9278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F66400"/>
                </a:solidFill>
                <a:latin typeface="Century Gothic"/>
                <a:ea typeface="Century Gothic"/>
                <a:cs typeface="Century Gothic"/>
                <a:sym typeface="Century Gothic"/>
              </a:rPr>
              <a:t>–</a:t>
            </a:r>
            <a:r>
              <a:rPr lang="en-GB" sz="2800" b="1" dirty="0" err="1">
                <a:solidFill>
                  <a:srgbClr val="F66400"/>
                </a:solidFill>
                <a:latin typeface="Century Gothic"/>
                <a:ea typeface="Century Gothic"/>
                <a:cs typeface="Century Gothic"/>
                <a:sym typeface="Century Gothic"/>
              </a:rPr>
              <a:t>ió</a:t>
            </a:r>
            <a:endParaRPr sz="2800" dirty="0">
              <a:solidFill>
                <a:srgbClr val="F66400"/>
              </a:solidFill>
              <a:latin typeface="Century Gothic"/>
              <a:ea typeface="Century Gothic"/>
              <a:cs typeface="Century Gothic"/>
              <a:sym typeface="Century Gothic"/>
            </a:endParaRPr>
          </a:p>
        </p:txBody>
      </p:sp>
      <p:sp>
        <p:nvSpPr>
          <p:cNvPr id="30" name="Google Shape;242;p5">
            <a:extLst>
              <a:ext uri="{FF2B5EF4-FFF2-40B4-BE49-F238E27FC236}">
                <a16:creationId xmlns:a16="http://schemas.microsoft.com/office/drawing/2014/main" id="{BA5DC45F-1D1B-6F47-8665-84E69188AA60}"/>
              </a:ext>
            </a:extLst>
          </p:cNvPr>
          <p:cNvSpPr txBox="1"/>
          <p:nvPr/>
        </p:nvSpPr>
        <p:spPr>
          <a:xfrm>
            <a:off x="383004" y="4874737"/>
            <a:ext cx="1156284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dirty="0">
                <a:solidFill>
                  <a:schemeClr val="accent5">
                    <a:lumMod val="50000"/>
                  </a:schemeClr>
                </a:solidFill>
                <a:latin typeface="Century Gothic"/>
                <a:ea typeface="Century Gothic"/>
                <a:cs typeface="Century Gothic"/>
                <a:sym typeface="Century Gothic"/>
              </a:rPr>
              <a:t>To mean ‘</a:t>
            </a:r>
            <a:r>
              <a:rPr lang="en-GB" sz="2800" b="1" i="0" u="none" strike="noStrike" cap="none" dirty="0">
                <a:solidFill>
                  <a:schemeClr val="accent5">
                    <a:lumMod val="50000"/>
                  </a:schemeClr>
                </a:solidFill>
                <a:latin typeface="Century Gothic"/>
                <a:ea typeface="Century Gothic"/>
                <a:cs typeface="Century Gothic"/>
                <a:sym typeface="Century Gothic"/>
              </a:rPr>
              <a:t>you</a:t>
            </a:r>
            <a:r>
              <a:rPr lang="en-GB" sz="2800" b="0" i="0" u="none" strike="noStrike" cap="none" dirty="0">
                <a:solidFill>
                  <a:schemeClr val="accent5">
                    <a:lumMod val="50000"/>
                  </a:schemeClr>
                </a:solidFill>
                <a:latin typeface="Century Gothic"/>
                <a:ea typeface="Century Gothic"/>
                <a:cs typeface="Century Gothic"/>
                <a:sym typeface="Century Gothic"/>
              </a:rPr>
              <a:t>’ add </a:t>
            </a:r>
            <a:r>
              <a:rPr lang="en-GB" sz="2800" dirty="0">
                <a:solidFill>
                  <a:srgbClr val="FF6600"/>
                </a:solidFill>
                <a:latin typeface="Century Gothic"/>
                <a:ea typeface="Century Gothic"/>
                <a:cs typeface="Century Gothic"/>
                <a:sym typeface="Century Gothic"/>
              </a:rPr>
              <a:t>______.</a:t>
            </a:r>
            <a:endParaRPr sz="2800" i="0" u="none" strike="noStrike" cap="none" dirty="0">
              <a:solidFill>
                <a:srgbClr val="FF6600"/>
              </a:solidFill>
              <a:latin typeface="Century Gothic"/>
              <a:ea typeface="Century Gothic"/>
              <a:cs typeface="Century Gothic"/>
              <a:sym typeface="Century Gothic"/>
            </a:endParaRPr>
          </a:p>
        </p:txBody>
      </p:sp>
      <p:sp>
        <p:nvSpPr>
          <p:cNvPr id="31" name="Google Shape;242;p5">
            <a:extLst>
              <a:ext uri="{FF2B5EF4-FFF2-40B4-BE49-F238E27FC236}">
                <a16:creationId xmlns:a16="http://schemas.microsoft.com/office/drawing/2014/main" id="{7FC98D76-987C-754E-9BFF-025E8FAB383B}"/>
              </a:ext>
            </a:extLst>
          </p:cNvPr>
          <p:cNvSpPr txBox="1"/>
          <p:nvPr/>
        </p:nvSpPr>
        <p:spPr>
          <a:xfrm>
            <a:off x="383004" y="5657321"/>
            <a:ext cx="502010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dirty="0">
                <a:solidFill>
                  <a:schemeClr val="accent5">
                    <a:lumMod val="50000"/>
                  </a:schemeClr>
                </a:solidFill>
                <a:latin typeface="Century Gothic"/>
                <a:ea typeface="Century Gothic"/>
                <a:cs typeface="Century Gothic"/>
                <a:sym typeface="Century Gothic"/>
              </a:rPr>
              <a:t>To mean ‘</a:t>
            </a:r>
            <a:r>
              <a:rPr lang="en-GB" sz="2800" b="1" i="0" u="none" strike="noStrike" cap="none" dirty="0">
                <a:solidFill>
                  <a:schemeClr val="accent5">
                    <a:lumMod val="50000"/>
                  </a:schemeClr>
                </a:solidFill>
                <a:latin typeface="Century Gothic"/>
                <a:ea typeface="Century Gothic"/>
                <a:cs typeface="Century Gothic"/>
                <a:sym typeface="Century Gothic"/>
              </a:rPr>
              <a:t>s/he</a:t>
            </a:r>
            <a:r>
              <a:rPr lang="en-GB" sz="2800" b="0" i="0" u="none" strike="noStrike" cap="none" dirty="0">
                <a:solidFill>
                  <a:schemeClr val="accent5">
                    <a:lumMod val="50000"/>
                  </a:schemeClr>
                </a:solidFill>
                <a:latin typeface="Century Gothic"/>
                <a:ea typeface="Century Gothic"/>
                <a:cs typeface="Century Gothic"/>
                <a:sym typeface="Century Gothic"/>
              </a:rPr>
              <a:t>’ add </a:t>
            </a:r>
            <a:r>
              <a:rPr lang="en-GB" sz="2800" dirty="0">
                <a:solidFill>
                  <a:srgbClr val="FF6600"/>
                </a:solidFill>
                <a:latin typeface="Century Gothic"/>
                <a:ea typeface="Century Gothic"/>
                <a:cs typeface="Century Gothic"/>
                <a:sym typeface="Century Gothic"/>
              </a:rPr>
              <a:t>____.</a:t>
            </a:r>
            <a:endParaRPr sz="2800" i="0" u="none" strike="noStrike" cap="none" dirty="0">
              <a:solidFill>
                <a:srgbClr val="FF6600"/>
              </a:solidFill>
              <a:latin typeface="Century Gothic"/>
              <a:ea typeface="Century Gothic"/>
              <a:cs typeface="Century Gothic"/>
              <a:sym typeface="Century Gothic"/>
            </a:endParaRPr>
          </a:p>
        </p:txBody>
      </p:sp>
      <p:sp>
        <p:nvSpPr>
          <p:cNvPr id="32" name="Google Shape;243;p5">
            <a:extLst>
              <a:ext uri="{FF2B5EF4-FFF2-40B4-BE49-F238E27FC236}">
                <a16:creationId xmlns:a16="http://schemas.microsoft.com/office/drawing/2014/main" id="{53748A81-E7F4-314E-B1A5-E0F374D4105B}"/>
              </a:ext>
            </a:extLst>
          </p:cNvPr>
          <p:cNvSpPr/>
          <p:nvPr/>
        </p:nvSpPr>
        <p:spPr>
          <a:xfrm>
            <a:off x="3954585" y="4820194"/>
            <a:ext cx="17427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F66400"/>
                </a:solidFill>
                <a:latin typeface="Century Gothic"/>
                <a:ea typeface="Century Gothic"/>
                <a:cs typeface="Century Gothic"/>
                <a:sym typeface="Century Gothic"/>
              </a:rPr>
              <a:t>–</a:t>
            </a:r>
            <a:r>
              <a:rPr lang="en-GB" sz="2800" b="1" dirty="0" err="1">
                <a:solidFill>
                  <a:srgbClr val="F66400"/>
                </a:solidFill>
                <a:latin typeface="Century Gothic"/>
                <a:ea typeface="Century Gothic"/>
                <a:cs typeface="Century Gothic"/>
                <a:sym typeface="Century Gothic"/>
              </a:rPr>
              <a:t>iste</a:t>
            </a:r>
            <a:endParaRPr sz="2800" dirty="0">
              <a:solidFill>
                <a:srgbClr val="F66400"/>
              </a:solidFill>
              <a:latin typeface="Century Gothic"/>
              <a:ea typeface="Century Gothic"/>
              <a:cs typeface="Century Gothic"/>
              <a:sym typeface="Century Gothic"/>
            </a:endParaRPr>
          </a:p>
        </p:txBody>
      </p:sp>
      <p:sp>
        <p:nvSpPr>
          <p:cNvPr id="33" name="Google Shape;244;p5">
            <a:extLst>
              <a:ext uri="{FF2B5EF4-FFF2-40B4-BE49-F238E27FC236}">
                <a16:creationId xmlns:a16="http://schemas.microsoft.com/office/drawing/2014/main" id="{99ACDAF8-CA86-BA4C-939C-F0C78112625E}"/>
              </a:ext>
            </a:extLst>
          </p:cNvPr>
          <p:cNvSpPr txBox="1"/>
          <p:nvPr/>
        </p:nvSpPr>
        <p:spPr>
          <a:xfrm>
            <a:off x="5706320" y="4816585"/>
            <a:ext cx="586358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err="1">
                <a:solidFill>
                  <a:schemeClr val="accent5">
                    <a:lumMod val="50000"/>
                  </a:schemeClr>
                </a:solidFill>
                <a:latin typeface="Century Gothic"/>
                <a:ea typeface="Century Gothic"/>
                <a:cs typeface="Century Gothic"/>
                <a:sym typeface="Century Gothic"/>
              </a:rPr>
              <a:t>Promet</a:t>
            </a:r>
            <a:r>
              <a:rPr lang="en-GB" sz="2800" b="1" dirty="0" err="1">
                <a:solidFill>
                  <a:srgbClr val="F66400"/>
                </a:solidFill>
                <a:latin typeface="Century Gothic"/>
                <a:ea typeface="Century Gothic"/>
                <a:cs typeface="Century Gothic"/>
                <a:sym typeface="Century Gothic"/>
              </a:rPr>
              <a:t>iste</a:t>
            </a:r>
            <a:r>
              <a:rPr lang="en-GB" sz="2800" i="0" u="none" strike="noStrike" cap="none" dirty="0">
                <a:solidFill>
                  <a:srgbClr val="F66400"/>
                </a:solidFill>
                <a:latin typeface="Century Gothic"/>
                <a:ea typeface="Century Gothic"/>
                <a:cs typeface="Century Gothic"/>
                <a:sym typeface="Century Gothic"/>
              </a:rPr>
              <a:t> = </a:t>
            </a:r>
            <a:r>
              <a:rPr lang="en-GB" sz="2800" i="0" u="none" strike="noStrike" cap="none" dirty="0">
                <a:solidFill>
                  <a:srgbClr val="FF6600"/>
                </a:solidFill>
                <a:latin typeface="Century Gothic"/>
                <a:ea typeface="Century Gothic"/>
                <a:cs typeface="Century Gothic"/>
                <a:sym typeface="Century Gothic"/>
              </a:rPr>
              <a:t>_______________</a:t>
            </a:r>
            <a:endParaRPr sz="2800" i="0" u="none" strike="noStrike" cap="none" dirty="0">
              <a:solidFill>
                <a:srgbClr val="FF6600"/>
              </a:solidFill>
              <a:latin typeface="Century Gothic"/>
              <a:ea typeface="Century Gothic"/>
              <a:cs typeface="Century Gothic"/>
              <a:sym typeface="Century Gothic"/>
            </a:endParaRPr>
          </a:p>
        </p:txBody>
      </p:sp>
      <p:sp>
        <p:nvSpPr>
          <p:cNvPr id="34" name="Google Shape;244;p5">
            <a:extLst>
              <a:ext uri="{FF2B5EF4-FFF2-40B4-BE49-F238E27FC236}">
                <a16:creationId xmlns:a16="http://schemas.microsoft.com/office/drawing/2014/main" id="{50D90835-489B-0746-B881-25FA3363C748}"/>
              </a:ext>
            </a:extLst>
          </p:cNvPr>
          <p:cNvSpPr txBox="1"/>
          <p:nvPr/>
        </p:nvSpPr>
        <p:spPr>
          <a:xfrm>
            <a:off x="5706320" y="5657321"/>
            <a:ext cx="566396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dirty="0" err="1">
                <a:solidFill>
                  <a:schemeClr val="accent5">
                    <a:lumMod val="50000"/>
                  </a:schemeClr>
                </a:solidFill>
                <a:latin typeface="Century Gothic"/>
                <a:ea typeface="Century Gothic"/>
                <a:cs typeface="Century Gothic"/>
                <a:sym typeface="Century Gothic"/>
              </a:rPr>
              <a:t>Convenc</a:t>
            </a:r>
            <a:r>
              <a:rPr lang="en-GB" sz="2800" b="1" dirty="0" err="1">
                <a:solidFill>
                  <a:srgbClr val="E56700"/>
                </a:solidFill>
                <a:latin typeface="Century Gothic"/>
                <a:ea typeface="Century Gothic"/>
                <a:cs typeface="Century Gothic"/>
                <a:sym typeface="Century Gothic"/>
              </a:rPr>
              <a:t>i</a:t>
            </a:r>
            <a:r>
              <a:rPr lang="en-GB" sz="2800" b="1" dirty="0" err="1">
                <a:solidFill>
                  <a:srgbClr val="F66400"/>
                </a:solidFill>
                <a:latin typeface="Century Gothic"/>
                <a:ea typeface="Century Gothic"/>
                <a:cs typeface="Century Gothic"/>
                <a:sym typeface="Century Gothic"/>
              </a:rPr>
              <a:t>ó</a:t>
            </a:r>
            <a:r>
              <a:rPr lang="en-GB" sz="2800" i="0" u="none" strike="noStrike" cap="none" dirty="0">
                <a:solidFill>
                  <a:srgbClr val="F66400"/>
                </a:solidFill>
                <a:latin typeface="Century Gothic"/>
                <a:ea typeface="Century Gothic"/>
                <a:cs typeface="Century Gothic"/>
                <a:sym typeface="Century Gothic"/>
              </a:rPr>
              <a:t> = </a:t>
            </a:r>
            <a:r>
              <a:rPr lang="en-GB" sz="2800" i="0" u="none" strike="noStrike" cap="none" dirty="0">
                <a:solidFill>
                  <a:srgbClr val="FF6600"/>
                </a:solidFill>
                <a:latin typeface="Century Gothic"/>
                <a:ea typeface="Century Gothic"/>
                <a:cs typeface="Century Gothic"/>
                <a:sym typeface="Century Gothic"/>
              </a:rPr>
              <a:t>_______________</a:t>
            </a:r>
            <a:endParaRPr sz="2800" i="0" u="none" strike="noStrike" cap="none" dirty="0">
              <a:solidFill>
                <a:srgbClr val="FF6600"/>
              </a:solidFill>
              <a:latin typeface="Century Gothic"/>
              <a:ea typeface="Century Gothic"/>
              <a:cs typeface="Century Gothic"/>
              <a:sym typeface="Century Gothic"/>
            </a:endParaRPr>
          </a:p>
        </p:txBody>
      </p:sp>
      <p:sp>
        <p:nvSpPr>
          <p:cNvPr id="35" name="Google Shape;247;p5">
            <a:extLst>
              <a:ext uri="{FF2B5EF4-FFF2-40B4-BE49-F238E27FC236}">
                <a16:creationId xmlns:a16="http://schemas.microsoft.com/office/drawing/2014/main" id="{DC18ADA2-4426-1348-A0D9-6094256DEE1D}"/>
              </a:ext>
            </a:extLst>
          </p:cNvPr>
          <p:cNvSpPr/>
          <p:nvPr/>
        </p:nvSpPr>
        <p:spPr>
          <a:xfrm>
            <a:off x="8092577" y="4758433"/>
            <a:ext cx="271146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accent5">
                    <a:lumMod val="50000"/>
                  </a:schemeClr>
                </a:solidFill>
                <a:latin typeface="Century Gothic"/>
                <a:ea typeface="Century Gothic"/>
                <a:cs typeface="Century Gothic"/>
                <a:sym typeface="Century Gothic"/>
              </a:rPr>
              <a:t>you </a:t>
            </a:r>
            <a:r>
              <a:rPr lang="en-GB" sz="2800" dirty="0">
                <a:solidFill>
                  <a:schemeClr val="accent5">
                    <a:lumMod val="50000"/>
                  </a:schemeClr>
                </a:solidFill>
                <a:latin typeface="Century Gothic"/>
                <a:ea typeface="Century Gothic"/>
                <a:cs typeface="Century Gothic"/>
                <a:sym typeface="Century Gothic"/>
              </a:rPr>
              <a:t>promised</a:t>
            </a:r>
            <a:endParaRPr sz="2800" dirty="0">
              <a:solidFill>
                <a:schemeClr val="accent5">
                  <a:lumMod val="50000"/>
                </a:schemeClr>
              </a:solidFill>
              <a:latin typeface="Century Gothic"/>
              <a:ea typeface="Century Gothic"/>
              <a:cs typeface="Century Gothic"/>
              <a:sym typeface="Century Gothic"/>
            </a:endParaRPr>
          </a:p>
        </p:txBody>
      </p:sp>
      <p:sp>
        <p:nvSpPr>
          <p:cNvPr id="36" name="Google Shape;247;p5">
            <a:extLst>
              <a:ext uri="{FF2B5EF4-FFF2-40B4-BE49-F238E27FC236}">
                <a16:creationId xmlns:a16="http://schemas.microsoft.com/office/drawing/2014/main" id="{68F85F0F-16E2-7D49-9F87-B87F07C030EC}"/>
              </a:ext>
            </a:extLst>
          </p:cNvPr>
          <p:cNvSpPr/>
          <p:nvPr/>
        </p:nvSpPr>
        <p:spPr>
          <a:xfrm>
            <a:off x="8092577" y="5599168"/>
            <a:ext cx="271146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accent5">
                    <a:lumMod val="50000"/>
                  </a:schemeClr>
                </a:solidFill>
                <a:latin typeface="Century Gothic"/>
                <a:ea typeface="Century Gothic"/>
                <a:cs typeface="Century Gothic"/>
                <a:sym typeface="Century Gothic"/>
              </a:rPr>
              <a:t>s/he </a:t>
            </a:r>
            <a:r>
              <a:rPr lang="en-GB" sz="2800" dirty="0">
                <a:solidFill>
                  <a:schemeClr val="accent5">
                    <a:lumMod val="50000"/>
                  </a:schemeClr>
                </a:solidFill>
                <a:latin typeface="Century Gothic"/>
                <a:ea typeface="Century Gothic"/>
                <a:cs typeface="Century Gothic"/>
                <a:sym typeface="Century Gothic"/>
              </a:rPr>
              <a:t>returned</a:t>
            </a:r>
            <a:endParaRPr sz="2800" dirty="0">
              <a:solidFill>
                <a:schemeClr val="accent5">
                  <a:lumMod val="50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9190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75027" y="-186283"/>
            <a:ext cx="10515600" cy="1714405"/>
          </a:xfrm>
        </p:spPr>
        <p:txBody>
          <a:bodyPr>
            <a:noAutofit/>
          </a:bodyPr>
          <a:lstStyle/>
          <a:p>
            <a:r>
              <a:rPr lang="en-CA" sz="2400" b="1" dirty="0">
                <a:solidFill>
                  <a:schemeClr val="bg1"/>
                </a:solidFill>
              </a:rPr>
              <a:t>Giving information about something</a:t>
            </a:r>
            <a:br>
              <a:rPr lang="en-CA" sz="2400" b="1" dirty="0">
                <a:solidFill>
                  <a:schemeClr val="bg1"/>
                </a:solidFill>
              </a:rPr>
            </a:br>
            <a:r>
              <a:rPr lang="en-CA" sz="2400" dirty="0">
                <a:solidFill>
                  <a:schemeClr val="bg1"/>
                </a:solidFill>
              </a:rPr>
              <a:t>Relative pronoun ‘</a:t>
            </a:r>
            <a:r>
              <a:rPr lang="en-CA" sz="2400" dirty="0" err="1">
                <a:solidFill>
                  <a:schemeClr val="bg1"/>
                </a:solidFill>
              </a:rPr>
              <a:t>cuando</a:t>
            </a:r>
            <a:r>
              <a:rPr lang="en-CA" sz="2400" dirty="0">
                <a:solidFill>
                  <a:schemeClr val="bg1"/>
                </a:solidFill>
              </a:rPr>
              <a:t>’ + </a:t>
            </a:r>
            <a:r>
              <a:rPr lang="en-CA" sz="2400" dirty="0" err="1">
                <a:solidFill>
                  <a:schemeClr val="bg1"/>
                </a:solidFill>
              </a:rPr>
              <a:t>preterite</a:t>
            </a:r>
            <a:endParaRPr lang="en-GB" sz="2400" dirty="0"/>
          </a:p>
        </p:txBody>
      </p:sp>
      <p:sp>
        <p:nvSpPr>
          <p:cNvPr id="6" name="ZoneTexte 2">
            <a:extLst>
              <a:ext uri="{FF2B5EF4-FFF2-40B4-BE49-F238E27FC236}">
                <a16:creationId xmlns:a16="http://schemas.microsoft.com/office/drawing/2014/main" id="{D164AFBC-A1A6-44A3-B9CB-5AC3B5C249B6}"/>
              </a:ext>
            </a:extLst>
          </p:cNvPr>
          <p:cNvSpPr txBox="1"/>
          <p:nvPr/>
        </p:nvSpPr>
        <p:spPr>
          <a:xfrm>
            <a:off x="84214" y="1298930"/>
            <a:ext cx="121077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rPr>
              <a:t>As you know, we can give extra information about</a:t>
            </a:r>
            <a:r>
              <a:rPr kumimoji="0" lang="en-US" sz="2400" b="0" i="0" u="none" strike="noStrike" kern="1200" cap="none" spc="0" normalizeH="0" noProof="0" dirty="0">
                <a:ln>
                  <a:noFill/>
                </a:ln>
                <a:solidFill>
                  <a:schemeClr val="accent5">
                    <a:lumMod val="50000"/>
                  </a:schemeClr>
                </a:solidFill>
                <a:effectLst/>
                <a:uLnTx/>
                <a:uFillTx/>
                <a:latin typeface="Century Gothic" panose="020F0302020204030204"/>
              </a:rPr>
              <a:t> when something happened using the relative pronoun ‘</a:t>
            </a:r>
            <a:r>
              <a:rPr kumimoji="0" lang="en-US" sz="2400" b="1" i="0" u="none" strike="noStrike" kern="1200" cap="none" spc="0" normalizeH="0" noProof="0" dirty="0" err="1">
                <a:ln>
                  <a:noFill/>
                </a:ln>
                <a:solidFill>
                  <a:srgbClr val="E56700"/>
                </a:solidFill>
                <a:effectLst/>
                <a:uLnTx/>
                <a:uFillTx/>
                <a:latin typeface="Century Gothic" panose="020F0302020204030204"/>
              </a:rPr>
              <a:t>cuando</a:t>
            </a:r>
            <a:r>
              <a:rPr lang="en-US" sz="2400" noProof="0" dirty="0">
                <a:solidFill>
                  <a:schemeClr val="accent5">
                    <a:lumMod val="50000"/>
                  </a:schemeClr>
                </a:solidFill>
                <a:latin typeface="Century Gothic" panose="020F0302020204030204"/>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9" name="ZoneTexte 2">
            <a:extLst>
              <a:ext uri="{FF2B5EF4-FFF2-40B4-BE49-F238E27FC236}">
                <a16:creationId xmlns:a16="http://schemas.microsoft.com/office/drawing/2014/main" id="{D164AFBC-A1A6-44A3-B9CB-5AC3B5C249B6}"/>
              </a:ext>
            </a:extLst>
          </p:cNvPr>
          <p:cNvSpPr txBox="1"/>
          <p:nvPr/>
        </p:nvSpPr>
        <p:spPr>
          <a:xfrm>
            <a:off x="84214" y="2314745"/>
            <a:ext cx="121077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latin typeface="Century Gothic" panose="020F0302020204030204"/>
              </a:rPr>
              <a:t>It’s very common to use the relative pronoun ‘</a:t>
            </a:r>
            <a:r>
              <a:rPr lang="en-US" sz="2400" b="1" dirty="0" err="1">
                <a:solidFill>
                  <a:srgbClr val="E56700"/>
                </a:solidFill>
                <a:latin typeface="Century Gothic" panose="020F0302020204030204"/>
              </a:rPr>
              <a:t>cuando</a:t>
            </a:r>
            <a:r>
              <a:rPr lang="en-US" sz="2400" dirty="0">
                <a:solidFill>
                  <a:schemeClr val="accent5">
                    <a:lumMod val="50000"/>
                  </a:schemeClr>
                </a:solidFill>
                <a:latin typeface="Century Gothic" panose="020F0302020204030204"/>
              </a:rPr>
              <a:t>’ when one action interrupts another one. In this type of phrases, we generally use the </a:t>
            </a:r>
            <a:r>
              <a:rPr lang="en-US" sz="2400" dirty="0" err="1">
                <a:solidFill>
                  <a:schemeClr val="accent5">
                    <a:lumMod val="50000"/>
                  </a:schemeClr>
                </a:solidFill>
                <a:latin typeface="Century Gothic" panose="020F0302020204030204"/>
              </a:rPr>
              <a:t>preterite</a:t>
            </a:r>
            <a:r>
              <a:rPr lang="en-US" sz="2400" dirty="0">
                <a:solidFill>
                  <a:schemeClr val="accent5">
                    <a:lumMod val="50000"/>
                  </a:schemeClr>
                </a:solidFill>
                <a:latin typeface="Century Gothic" panose="020F0302020204030204"/>
              </a:rPr>
              <a:t> after ‘</a:t>
            </a:r>
            <a:r>
              <a:rPr lang="en-US" sz="2400" b="1" dirty="0" err="1">
                <a:solidFill>
                  <a:srgbClr val="E56700"/>
                </a:solidFill>
                <a:latin typeface="Century Gothic" panose="020F0302020204030204"/>
              </a:rPr>
              <a:t>cuando</a:t>
            </a:r>
            <a:r>
              <a:rPr lang="en-US" sz="2400" dirty="0">
                <a:solidFill>
                  <a:schemeClr val="accent5">
                    <a:lumMod val="50000"/>
                  </a:schemeClr>
                </a:solidFill>
                <a:latin typeface="Century Gothic" panose="020F0302020204030204"/>
              </a:rPr>
              <a:t>’.</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14" name="ZoneTexte 2">
            <a:extLst>
              <a:ext uri="{FF2B5EF4-FFF2-40B4-BE49-F238E27FC236}">
                <a16:creationId xmlns:a16="http://schemas.microsoft.com/office/drawing/2014/main" id="{D164AFBC-A1A6-44A3-B9CB-5AC3B5C249B6}"/>
              </a:ext>
            </a:extLst>
          </p:cNvPr>
          <p:cNvSpPr txBox="1"/>
          <p:nvPr/>
        </p:nvSpPr>
        <p:spPr>
          <a:xfrm>
            <a:off x="84214" y="3699892"/>
            <a:ext cx="85651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err="1">
                <a:solidFill>
                  <a:schemeClr val="accent5">
                    <a:lumMod val="50000"/>
                  </a:schemeClr>
                </a:solidFill>
                <a:latin typeface="Century Gothic" panose="020F0302020204030204"/>
              </a:rPr>
              <a:t>Estaba</a:t>
            </a:r>
            <a:r>
              <a:rPr lang="en-US" sz="2400" noProof="0" dirty="0">
                <a:solidFill>
                  <a:schemeClr val="accent5">
                    <a:lumMod val="50000"/>
                  </a:schemeClr>
                </a:solidFill>
                <a:latin typeface="Century Gothic" panose="020F0302020204030204"/>
              </a:rPr>
              <a:t> </a:t>
            </a:r>
            <a:r>
              <a:rPr lang="en-US" sz="2400" noProof="0" dirty="0" err="1">
                <a:solidFill>
                  <a:schemeClr val="accent5">
                    <a:lumMod val="50000"/>
                  </a:schemeClr>
                </a:solidFill>
                <a:latin typeface="Century Gothic" panose="020F0302020204030204"/>
              </a:rPr>
              <a:t>mirando</a:t>
            </a:r>
            <a:r>
              <a:rPr lang="en-US" sz="2400" noProof="0" dirty="0">
                <a:solidFill>
                  <a:schemeClr val="accent5">
                    <a:lumMod val="50000"/>
                  </a:schemeClr>
                </a:solidFill>
                <a:latin typeface="Century Gothic" panose="020F0302020204030204"/>
              </a:rPr>
              <a:t> el </a:t>
            </a:r>
            <a:r>
              <a:rPr lang="en-US" sz="2400" noProof="0" dirty="0" err="1">
                <a:solidFill>
                  <a:schemeClr val="accent5">
                    <a:lumMod val="50000"/>
                  </a:schemeClr>
                </a:solidFill>
                <a:latin typeface="Century Gothic" panose="020F0302020204030204"/>
              </a:rPr>
              <a:t>paisaje</a:t>
            </a:r>
            <a:r>
              <a:rPr lang="en-US" sz="2400" noProof="0" dirty="0">
                <a:solidFill>
                  <a:schemeClr val="accent5">
                    <a:lumMod val="50000"/>
                  </a:schemeClr>
                </a:solidFill>
                <a:latin typeface="Century Gothic" panose="020F0302020204030204"/>
              </a:rPr>
              <a:t> </a:t>
            </a:r>
            <a:r>
              <a:rPr lang="en-US" sz="2400" b="1" noProof="0" dirty="0" err="1">
                <a:solidFill>
                  <a:srgbClr val="E56700"/>
                </a:solidFill>
                <a:latin typeface="Century Gothic" panose="020F0302020204030204"/>
              </a:rPr>
              <a:t>cuando</a:t>
            </a:r>
            <a:r>
              <a:rPr lang="en-US" sz="2400" noProof="0" dirty="0">
                <a:solidFill>
                  <a:schemeClr val="accent5">
                    <a:lumMod val="50000"/>
                  </a:schemeClr>
                </a:solidFill>
                <a:latin typeface="Century Gothic" panose="020F0302020204030204"/>
              </a:rPr>
              <a:t> el </a:t>
            </a:r>
            <a:r>
              <a:rPr lang="en-US" sz="2400" noProof="0" dirty="0" err="1">
                <a:solidFill>
                  <a:schemeClr val="accent5">
                    <a:lumMod val="50000"/>
                  </a:schemeClr>
                </a:solidFill>
                <a:latin typeface="Century Gothic" panose="020F0302020204030204"/>
              </a:rPr>
              <a:t>enemigo</a:t>
            </a:r>
            <a:r>
              <a:rPr lang="en-US" sz="2400" noProof="0" dirty="0">
                <a:solidFill>
                  <a:schemeClr val="accent5">
                    <a:lumMod val="50000"/>
                  </a:schemeClr>
                </a:solidFill>
                <a:latin typeface="Century Gothic" panose="020F0302020204030204"/>
              </a:rPr>
              <a:t> </a:t>
            </a:r>
            <a:r>
              <a:rPr lang="en-US" sz="2400" noProof="0" dirty="0" err="1">
                <a:solidFill>
                  <a:schemeClr val="accent5">
                    <a:lumMod val="50000"/>
                  </a:schemeClr>
                </a:solidFill>
                <a:latin typeface="Century Gothic" panose="020F0302020204030204"/>
              </a:rPr>
              <a:t>llegó</a:t>
            </a:r>
            <a:r>
              <a:rPr lang="en-US" sz="2400" noProof="0" dirty="0">
                <a:solidFill>
                  <a:schemeClr val="accent5">
                    <a:lumMod val="50000"/>
                  </a:schemeClr>
                </a:solidFill>
                <a:latin typeface="Century Gothic" panose="020F0302020204030204"/>
              </a:rPr>
              <a:t>.</a:t>
            </a:r>
            <a:endPar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15" name="Rounded Rectangular Callout 14"/>
          <p:cNvSpPr/>
          <p:nvPr/>
        </p:nvSpPr>
        <p:spPr>
          <a:xfrm>
            <a:off x="9816626" y="3429000"/>
            <a:ext cx="2154316" cy="2579163"/>
          </a:xfrm>
          <a:prstGeom prst="wedgeRoundRectCallout">
            <a:avLst>
              <a:gd name="adj1" fmla="val -88105"/>
              <a:gd name="adj2" fmla="val -3317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Remember that ‘</a:t>
            </a:r>
            <a:r>
              <a:rPr lang="en-GB" sz="2000" b="1" dirty="0" err="1">
                <a:solidFill>
                  <a:schemeClr val="accent5">
                    <a:lumMod val="50000"/>
                  </a:schemeClr>
                </a:solidFill>
              </a:rPr>
              <a:t>cuando</a:t>
            </a:r>
            <a:r>
              <a:rPr lang="en-GB" sz="2000" dirty="0">
                <a:solidFill>
                  <a:schemeClr val="accent5">
                    <a:lumMod val="50000"/>
                  </a:schemeClr>
                </a:solidFill>
              </a:rPr>
              <a:t>’ does not have an accent when used as a relative pronoun.</a:t>
            </a:r>
          </a:p>
        </p:txBody>
      </p:sp>
      <p:sp>
        <p:nvSpPr>
          <p:cNvPr id="22" name="ZoneTexte 2">
            <a:extLst>
              <a:ext uri="{FF2B5EF4-FFF2-40B4-BE49-F238E27FC236}">
                <a16:creationId xmlns:a16="http://schemas.microsoft.com/office/drawing/2014/main" id="{2ECE40FD-5813-F941-92D6-1225B28F1D64}"/>
              </a:ext>
            </a:extLst>
          </p:cNvPr>
          <p:cNvSpPr txBox="1"/>
          <p:nvPr/>
        </p:nvSpPr>
        <p:spPr>
          <a:xfrm>
            <a:off x="84214" y="4346375"/>
            <a:ext cx="9734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chemeClr val="accent5">
                    <a:lumMod val="50000"/>
                  </a:schemeClr>
                </a:solidFill>
                <a:latin typeface="Century Gothic" panose="020F0302020204030204"/>
              </a:rPr>
              <a:t>I or s/he was looking at the landscape when the enemy arrived.</a:t>
            </a:r>
            <a:endPar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16" name="ZoneTexte 2">
            <a:extLst>
              <a:ext uri="{FF2B5EF4-FFF2-40B4-BE49-F238E27FC236}">
                <a16:creationId xmlns:a16="http://schemas.microsoft.com/office/drawing/2014/main" id="{91074B38-B06E-5745-8FAE-04D76B4EC0E7}"/>
              </a:ext>
            </a:extLst>
          </p:cNvPr>
          <p:cNvSpPr txBox="1"/>
          <p:nvPr/>
        </p:nvSpPr>
        <p:spPr>
          <a:xfrm>
            <a:off x="84214" y="4992858"/>
            <a:ext cx="101690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err="1">
                <a:solidFill>
                  <a:schemeClr val="accent5">
                    <a:lumMod val="50000"/>
                  </a:schemeClr>
                </a:solidFill>
                <a:latin typeface="Century Gothic" panose="020F0302020204030204"/>
              </a:rPr>
              <a:t>Estabas</a:t>
            </a:r>
            <a:r>
              <a:rPr lang="en-US" sz="2400" noProof="0" dirty="0">
                <a:solidFill>
                  <a:schemeClr val="accent5">
                    <a:lumMod val="50000"/>
                  </a:schemeClr>
                </a:solidFill>
                <a:latin typeface="Century Gothic" panose="020F0302020204030204"/>
              </a:rPr>
              <a:t> </a:t>
            </a:r>
            <a:r>
              <a:rPr lang="en-US" sz="2400" dirty="0" err="1">
                <a:solidFill>
                  <a:schemeClr val="accent5">
                    <a:lumMod val="50000"/>
                  </a:schemeClr>
                </a:solidFill>
                <a:latin typeface="Century Gothic" panose="020F0302020204030204"/>
              </a:rPr>
              <a:t>caminando</a:t>
            </a:r>
            <a:r>
              <a:rPr lang="en-US" sz="2400" dirty="0">
                <a:solidFill>
                  <a:schemeClr val="accent5">
                    <a:lumMod val="50000"/>
                  </a:schemeClr>
                </a:solidFill>
                <a:latin typeface="Century Gothic" panose="020F0302020204030204"/>
              </a:rPr>
              <a:t> </a:t>
            </a:r>
            <a:r>
              <a:rPr lang="en-US" sz="2400" b="1" dirty="0" err="1">
                <a:solidFill>
                  <a:srgbClr val="E56700"/>
                </a:solidFill>
                <a:latin typeface="Century Gothic" panose="020F0302020204030204"/>
              </a:rPr>
              <a:t>cuando</a:t>
            </a:r>
            <a:r>
              <a:rPr lang="en-US" sz="2400" dirty="0">
                <a:solidFill>
                  <a:schemeClr val="accent5">
                    <a:lumMod val="50000"/>
                  </a:schemeClr>
                </a:solidFill>
                <a:latin typeface="Century Gothic" panose="020F0302020204030204"/>
              </a:rPr>
              <a:t> </a:t>
            </a:r>
            <a:r>
              <a:rPr lang="en-US" sz="2400" dirty="0" err="1">
                <a:solidFill>
                  <a:schemeClr val="accent5">
                    <a:lumMod val="50000"/>
                  </a:schemeClr>
                </a:solidFill>
                <a:latin typeface="Century Gothic" panose="020F0302020204030204"/>
              </a:rPr>
              <a:t>encontraste</a:t>
            </a:r>
            <a:r>
              <a:rPr lang="en-US" sz="2400" dirty="0">
                <a:solidFill>
                  <a:schemeClr val="accent5">
                    <a:lumMod val="50000"/>
                  </a:schemeClr>
                </a:solidFill>
                <a:latin typeface="Century Gothic" panose="020F0302020204030204"/>
              </a:rPr>
              <a:t> un </a:t>
            </a:r>
            <a:r>
              <a:rPr lang="en-US" sz="2400" dirty="0" err="1">
                <a:solidFill>
                  <a:schemeClr val="accent5">
                    <a:lumMod val="50000"/>
                  </a:schemeClr>
                </a:solidFill>
                <a:latin typeface="Century Gothic" panose="020F0302020204030204"/>
              </a:rPr>
              <a:t>plano</a:t>
            </a:r>
            <a:r>
              <a:rPr lang="en-US" sz="2400" dirty="0">
                <a:solidFill>
                  <a:schemeClr val="accent5">
                    <a:lumMod val="50000"/>
                  </a:schemeClr>
                </a:solidFill>
                <a:latin typeface="Century Gothic" panose="020F0302020204030204"/>
              </a:rPr>
              <a:t>.</a:t>
            </a:r>
            <a:endPar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17" name="ZoneTexte 2">
            <a:extLst>
              <a:ext uri="{FF2B5EF4-FFF2-40B4-BE49-F238E27FC236}">
                <a16:creationId xmlns:a16="http://schemas.microsoft.com/office/drawing/2014/main" id="{495AD091-C63F-4C44-82F3-54E08C81C620}"/>
              </a:ext>
            </a:extLst>
          </p:cNvPr>
          <p:cNvSpPr txBox="1"/>
          <p:nvPr/>
        </p:nvSpPr>
        <p:spPr>
          <a:xfrm>
            <a:off x="84214" y="5639341"/>
            <a:ext cx="11580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chemeClr val="accent5">
                    <a:lumMod val="50000"/>
                  </a:schemeClr>
                </a:solidFill>
                <a:latin typeface="Century Gothic" panose="020F0302020204030204"/>
              </a:rPr>
              <a:t>You were walking when you found a map.</a:t>
            </a:r>
            <a:endPar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18" name="Google Shape;233;p5">
            <a:extLst>
              <a:ext uri="{FF2B5EF4-FFF2-40B4-BE49-F238E27FC236}">
                <a16:creationId xmlns:a16="http://schemas.microsoft.com/office/drawing/2014/main" id="{8DA97672-DA7D-CA4D-9BE2-FC303CBB2A6E}"/>
              </a:ext>
            </a:extLst>
          </p:cNvPr>
          <p:cNvSpPr/>
          <p:nvPr/>
        </p:nvSpPr>
        <p:spPr>
          <a:xfrm>
            <a:off x="10398642" y="258166"/>
            <a:ext cx="1529501"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1800"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4569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5" grpId="0" animBg="1"/>
      <p:bldP spid="22"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92" y="217012"/>
            <a:ext cx="10179314" cy="596901"/>
          </a:xfrm>
        </p:spPr>
        <p:txBody>
          <a:bodyPr>
            <a:noAutofit/>
          </a:bodyPr>
          <a:lstStyle/>
          <a:p>
            <a:pPr>
              <a:lnSpc>
                <a:spcPct val="100000"/>
              </a:lnSpc>
            </a:pPr>
            <a:r>
              <a:rPr lang="en-US" sz="2200" b="1" dirty="0" err="1"/>
              <a:t>Escucha</a:t>
            </a:r>
            <a:r>
              <a:rPr lang="en-US" sz="2200" b="1" dirty="0"/>
              <a:t> con </a:t>
            </a:r>
            <a:r>
              <a:rPr lang="en-US" sz="2200" b="1" dirty="0" err="1"/>
              <a:t>atención</a:t>
            </a:r>
            <a:r>
              <a:rPr lang="en-US" sz="2200" b="1" dirty="0"/>
              <a:t> la </a:t>
            </a:r>
            <a:r>
              <a:rPr lang="en-US" sz="2200" b="1" dirty="0" err="1"/>
              <a:t>segunda</a:t>
            </a:r>
            <a:r>
              <a:rPr lang="en-US" sz="2200" b="1" dirty="0"/>
              <a:t> </a:t>
            </a:r>
            <a:r>
              <a:rPr lang="en-US" sz="2200" b="1" dirty="0" err="1"/>
              <a:t>parte</a:t>
            </a:r>
            <a:r>
              <a:rPr lang="en-US" sz="2200" b="1" dirty="0"/>
              <a:t> de </a:t>
            </a:r>
            <a:r>
              <a:rPr lang="en-US" sz="2200" b="1" dirty="0" err="1"/>
              <a:t>cada</a:t>
            </a:r>
            <a:r>
              <a:rPr lang="en-US" sz="2200" b="1" dirty="0"/>
              <a:t> </a:t>
            </a:r>
            <a:r>
              <a:rPr lang="en-US" sz="2200" b="1" dirty="0" err="1"/>
              <a:t>frase</a:t>
            </a:r>
            <a:r>
              <a:rPr lang="en-US" sz="2200" b="1" dirty="0"/>
              <a:t>. ¿</a:t>
            </a:r>
            <a:r>
              <a:rPr lang="en-US" sz="2200" b="1" dirty="0" err="1"/>
              <a:t>Quién</a:t>
            </a:r>
            <a:r>
              <a:rPr lang="en-US" sz="2200" b="1" dirty="0"/>
              <a:t> es la persona? ¿</a:t>
            </a:r>
            <a:r>
              <a:rPr lang="en-US" sz="2200" b="1" dirty="0" err="1"/>
              <a:t>Qué</a:t>
            </a:r>
            <a:r>
              <a:rPr lang="en-US" sz="2200" b="1" dirty="0"/>
              <a:t> </a:t>
            </a:r>
            <a:r>
              <a:rPr lang="en-US" sz="2200" b="1" dirty="0" err="1"/>
              <a:t>pasó</a:t>
            </a:r>
            <a:r>
              <a:rPr lang="en-US" sz="2200" b="1" dirty="0"/>
              <a:t> al final?</a:t>
            </a:r>
            <a:endParaRPr lang="en-GB" sz="2200" b="1" dirty="0"/>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9" name="Tabla 53">
            <a:extLst>
              <a:ext uri="{FF2B5EF4-FFF2-40B4-BE49-F238E27FC236}">
                <a16:creationId xmlns:a16="http://schemas.microsoft.com/office/drawing/2014/main" id="{41675F0F-95B0-3749-B29C-372AB56F27CE}"/>
              </a:ext>
            </a:extLst>
          </p:cNvPr>
          <p:cNvGraphicFramePr>
            <a:graphicFrameLocks noGrp="1"/>
          </p:cNvGraphicFramePr>
          <p:nvPr>
            <p:extLst>
              <p:ext uri="{D42A27DB-BD31-4B8C-83A1-F6EECF244321}">
                <p14:modId xmlns:p14="http://schemas.microsoft.com/office/powerpoint/2010/main" val="417297353"/>
              </p:ext>
            </p:extLst>
          </p:nvPr>
        </p:nvGraphicFramePr>
        <p:xfrm>
          <a:off x="266546" y="838117"/>
          <a:ext cx="11668053" cy="5494948"/>
        </p:xfrm>
        <a:graphic>
          <a:graphicData uri="http://schemas.openxmlformats.org/drawingml/2006/table">
            <a:tbl>
              <a:tblPr firstRow="1" bandRow="1">
                <a:tableStyleId>{5DA37D80-6434-44D0-A028-1B22A696006F}</a:tableStyleId>
              </a:tblPr>
              <a:tblGrid>
                <a:gridCol w="5192145">
                  <a:extLst>
                    <a:ext uri="{9D8B030D-6E8A-4147-A177-3AD203B41FA5}">
                      <a16:colId xmlns:a16="http://schemas.microsoft.com/office/drawing/2014/main" val="216950139"/>
                    </a:ext>
                  </a:extLst>
                </a:gridCol>
                <a:gridCol w="3269673">
                  <a:extLst>
                    <a:ext uri="{9D8B030D-6E8A-4147-A177-3AD203B41FA5}">
                      <a16:colId xmlns:a16="http://schemas.microsoft.com/office/drawing/2014/main" val="1636971070"/>
                    </a:ext>
                  </a:extLst>
                </a:gridCol>
                <a:gridCol w="3206235">
                  <a:extLst>
                    <a:ext uri="{9D8B030D-6E8A-4147-A177-3AD203B41FA5}">
                      <a16:colId xmlns:a16="http://schemas.microsoft.com/office/drawing/2014/main" val="755082413"/>
                    </a:ext>
                  </a:extLst>
                </a:gridCol>
              </a:tblGrid>
              <a:tr h="669153">
                <a:tc>
                  <a:txBody>
                    <a:bodyPr/>
                    <a:lstStyle/>
                    <a:p>
                      <a:endParaRPr lang="es-GB" sz="2000" dirty="0">
                        <a:solidFill>
                          <a:schemeClr val="accent5">
                            <a:lumMod val="50000"/>
                          </a:schemeClr>
                        </a:solidFill>
                      </a:endParaRPr>
                    </a:p>
                  </a:txBody>
                  <a:tcPr anchor="ctr">
                    <a:noFill/>
                  </a:tcPr>
                </a:tc>
                <a:tc>
                  <a:txBody>
                    <a:bodyPr/>
                    <a:lstStyle/>
                    <a:p>
                      <a:pPr algn="ctr"/>
                      <a:endParaRPr lang="es-GB" sz="2000">
                        <a:solidFill>
                          <a:schemeClr val="accent5">
                            <a:lumMod val="50000"/>
                          </a:schemeClr>
                        </a:solidFill>
                      </a:endParaRPr>
                    </a:p>
                  </a:txBody>
                  <a:tcPr anchor="ctr">
                    <a:noFill/>
                  </a:tcPr>
                </a:tc>
                <a:tc>
                  <a:txBody>
                    <a:bodyPr/>
                    <a:lstStyle/>
                    <a:p>
                      <a:pPr algn="ctr"/>
                      <a:r>
                        <a:rPr lang="es-GB" sz="2000" dirty="0">
                          <a:solidFill>
                            <a:schemeClr val="accent5">
                              <a:lumMod val="50000"/>
                            </a:schemeClr>
                          </a:solidFill>
                        </a:rPr>
                        <a:t>¿La segunda parte en inglés? ¿Qué persona?</a:t>
                      </a:r>
                    </a:p>
                  </a:txBody>
                  <a:tcPr anchor="ctr">
                    <a:noFill/>
                  </a:tcPr>
                </a:tc>
                <a:extLst>
                  <a:ext uri="{0D108BD9-81ED-4DB2-BD59-A6C34878D82A}">
                    <a16:rowId xmlns:a16="http://schemas.microsoft.com/office/drawing/2014/main" val="3087090436"/>
                  </a:ext>
                </a:extLst>
              </a:tr>
              <a:tr h="669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1.  Estaba preparando su siguiente desafío cuando...</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3091128823"/>
                  </a:ext>
                </a:extLst>
              </a:tr>
              <a:tr h="669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2.  Estabas imaginando aventuras increíbles cuando...</a:t>
                      </a:r>
                    </a:p>
                  </a:txBody>
                  <a:tcPr anchor="ctr">
                    <a:noFill/>
                  </a:tcPr>
                </a:tc>
                <a:tc>
                  <a:txBody>
                    <a:bodyPr/>
                    <a:lstStyle/>
                    <a:p>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1508792671"/>
                  </a:ext>
                </a:extLst>
              </a:tr>
              <a:tr h="669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3.  Estaba caminando por el campo cuando...</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2968109143"/>
                  </a:ext>
                </a:extLst>
              </a:tr>
              <a:tr h="587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4.  Estabas gritando asustado cuando...</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3563978452"/>
                  </a:ext>
                </a:extLst>
              </a:tr>
              <a:tr h="669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5.  Estaba pensando en una señora cuando...</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extLst>
                  <a:ext uri="{0D108BD9-81ED-4DB2-BD59-A6C34878D82A}">
                    <a16:rowId xmlns:a16="http://schemas.microsoft.com/office/drawing/2014/main" val="789316018"/>
                  </a:ext>
                </a:extLst>
              </a:tr>
              <a:tr h="669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6.  Estabas atacando al enemigo, a punto de ganar la batalla, cuando...</a:t>
                      </a: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907281529"/>
                  </a:ext>
                </a:extLst>
              </a:tr>
              <a:tr h="669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5">
                              <a:lumMod val="50000"/>
                            </a:schemeClr>
                          </a:solidFill>
                        </a:rPr>
                        <a:t>7.  Estabas montando a caballo cuando...</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chor="ctr">
                    <a:noFill/>
                  </a:tcPr>
                </a:tc>
                <a:tc>
                  <a:txBody>
                    <a:bodyPr/>
                    <a:lstStyle/>
                    <a:p>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388544590"/>
                  </a:ext>
                </a:extLst>
              </a:tr>
            </a:tbl>
          </a:graphicData>
        </a:graphic>
      </p:graphicFrame>
      <p:sp>
        <p:nvSpPr>
          <p:cNvPr id="54" name="Rectángulo 53">
            <a:hlinkClick r:id="" action="ppaction://noaction">
              <a:snd r:embed="rId3" name="1 Estaba preparando.wav"/>
            </a:hlinkClick>
            <a:extLst>
              <a:ext uri="{FF2B5EF4-FFF2-40B4-BE49-F238E27FC236}">
                <a16:creationId xmlns:a16="http://schemas.microsoft.com/office/drawing/2014/main" id="{F362081C-A13F-6442-8F7B-23C5D7ED8EB2}"/>
              </a:ext>
            </a:extLst>
          </p:cNvPr>
          <p:cNvSpPr/>
          <p:nvPr/>
        </p:nvSpPr>
        <p:spPr>
          <a:xfrm>
            <a:off x="273757" y="1525368"/>
            <a:ext cx="378041" cy="400110"/>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b="1" dirty="0"/>
              <a:t>1</a:t>
            </a:r>
          </a:p>
        </p:txBody>
      </p:sp>
      <p:sp>
        <p:nvSpPr>
          <p:cNvPr id="55" name="Rectángulo 54">
            <a:hlinkClick r:id="" action="ppaction://noaction">
              <a:snd r:embed="rId4" name="2 Estabas imaginando.wav"/>
            </a:hlinkClick>
            <a:extLst>
              <a:ext uri="{FF2B5EF4-FFF2-40B4-BE49-F238E27FC236}">
                <a16:creationId xmlns:a16="http://schemas.microsoft.com/office/drawing/2014/main" id="{9DB73510-7D13-C248-B72B-AC0E03151E3E}"/>
              </a:ext>
            </a:extLst>
          </p:cNvPr>
          <p:cNvSpPr/>
          <p:nvPr/>
        </p:nvSpPr>
        <p:spPr>
          <a:xfrm>
            <a:off x="273757" y="2212619"/>
            <a:ext cx="378041" cy="400110"/>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b="1" dirty="0"/>
              <a:t>2</a:t>
            </a:r>
          </a:p>
        </p:txBody>
      </p:sp>
      <p:sp>
        <p:nvSpPr>
          <p:cNvPr id="56" name="Rectángulo 55">
            <a:hlinkClick r:id="" action="ppaction://noaction">
              <a:snd r:embed="rId5" name="3 Estaba caminando.wav"/>
            </a:hlinkClick>
            <a:extLst>
              <a:ext uri="{FF2B5EF4-FFF2-40B4-BE49-F238E27FC236}">
                <a16:creationId xmlns:a16="http://schemas.microsoft.com/office/drawing/2014/main" id="{2881DFC4-0BCC-0C44-8218-274E13767832}"/>
              </a:ext>
            </a:extLst>
          </p:cNvPr>
          <p:cNvSpPr/>
          <p:nvPr/>
        </p:nvSpPr>
        <p:spPr>
          <a:xfrm>
            <a:off x="278701" y="2930927"/>
            <a:ext cx="378041" cy="400110"/>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b="1" dirty="0"/>
              <a:t>3</a:t>
            </a:r>
          </a:p>
        </p:txBody>
      </p:sp>
      <p:sp>
        <p:nvSpPr>
          <p:cNvPr id="57" name="Rectángulo 56">
            <a:hlinkClick r:id="" action="ppaction://noaction">
              <a:snd r:embed="rId6" name="Estabas gritando.wav"/>
            </a:hlinkClick>
            <a:extLst>
              <a:ext uri="{FF2B5EF4-FFF2-40B4-BE49-F238E27FC236}">
                <a16:creationId xmlns:a16="http://schemas.microsoft.com/office/drawing/2014/main" id="{1E41F93B-1687-9A4A-8567-507931FB6E80}"/>
              </a:ext>
            </a:extLst>
          </p:cNvPr>
          <p:cNvSpPr/>
          <p:nvPr/>
        </p:nvSpPr>
        <p:spPr>
          <a:xfrm>
            <a:off x="273757" y="3640254"/>
            <a:ext cx="378041" cy="400110"/>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b="1" dirty="0"/>
              <a:t>4</a:t>
            </a:r>
          </a:p>
        </p:txBody>
      </p:sp>
      <p:sp>
        <p:nvSpPr>
          <p:cNvPr id="58" name="Rectángulo 57">
            <a:hlinkClick r:id="" action="ppaction://noaction">
              <a:snd r:embed="rId7" name="Estaba pensando.wav"/>
            </a:hlinkClick>
            <a:extLst>
              <a:ext uri="{FF2B5EF4-FFF2-40B4-BE49-F238E27FC236}">
                <a16:creationId xmlns:a16="http://schemas.microsoft.com/office/drawing/2014/main" id="{73408B7D-6E6D-C740-9592-DB5D905DDA0E}"/>
              </a:ext>
            </a:extLst>
          </p:cNvPr>
          <p:cNvSpPr/>
          <p:nvPr/>
        </p:nvSpPr>
        <p:spPr>
          <a:xfrm>
            <a:off x="273757" y="4222276"/>
            <a:ext cx="378041" cy="400110"/>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b="1" dirty="0"/>
              <a:t>5</a:t>
            </a:r>
          </a:p>
        </p:txBody>
      </p:sp>
      <p:sp>
        <p:nvSpPr>
          <p:cNvPr id="59" name="Rectángulo 58">
            <a:hlinkClick r:id="" action="ppaction://noaction">
              <a:snd r:embed="rId8" name="6 Estas atacando al enemigo.wav"/>
            </a:hlinkClick>
            <a:extLst>
              <a:ext uri="{FF2B5EF4-FFF2-40B4-BE49-F238E27FC236}">
                <a16:creationId xmlns:a16="http://schemas.microsoft.com/office/drawing/2014/main" id="{97C369B3-BF08-974A-8755-66CB866C8896}"/>
              </a:ext>
            </a:extLst>
          </p:cNvPr>
          <p:cNvSpPr/>
          <p:nvPr/>
        </p:nvSpPr>
        <p:spPr>
          <a:xfrm>
            <a:off x="255013" y="4931603"/>
            <a:ext cx="378041" cy="400110"/>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b="1" dirty="0"/>
              <a:t>6</a:t>
            </a:r>
          </a:p>
        </p:txBody>
      </p:sp>
      <p:sp>
        <p:nvSpPr>
          <p:cNvPr id="60" name="Rectángulo 59">
            <a:hlinkClick r:id="" action="ppaction://noaction">
              <a:snd r:embed="rId9" name="7Estabas montando a caballo.wav"/>
            </a:hlinkClick>
            <a:extLst>
              <a:ext uri="{FF2B5EF4-FFF2-40B4-BE49-F238E27FC236}">
                <a16:creationId xmlns:a16="http://schemas.microsoft.com/office/drawing/2014/main" id="{716AE0E3-E7C9-8748-8ADF-503049607E14}"/>
              </a:ext>
            </a:extLst>
          </p:cNvPr>
          <p:cNvSpPr/>
          <p:nvPr/>
        </p:nvSpPr>
        <p:spPr>
          <a:xfrm>
            <a:off x="273757" y="5626985"/>
            <a:ext cx="378041" cy="400110"/>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b="1" dirty="0"/>
              <a:t>7</a:t>
            </a:r>
          </a:p>
        </p:txBody>
      </p:sp>
      <p:sp>
        <p:nvSpPr>
          <p:cNvPr id="61" name="CuadroTexto 60">
            <a:extLst>
              <a:ext uri="{FF2B5EF4-FFF2-40B4-BE49-F238E27FC236}">
                <a16:creationId xmlns:a16="http://schemas.microsoft.com/office/drawing/2014/main" id="{D491BA2A-ADF8-5E4E-B6E8-B49AA4E58794}"/>
              </a:ext>
            </a:extLst>
          </p:cNvPr>
          <p:cNvSpPr txBox="1"/>
          <p:nvPr/>
        </p:nvSpPr>
        <p:spPr>
          <a:xfrm>
            <a:off x="5577247" y="1668492"/>
            <a:ext cx="2784737" cy="400110"/>
          </a:xfrm>
          <a:prstGeom prst="rect">
            <a:avLst/>
          </a:prstGeom>
          <a:noFill/>
        </p:spPr>
        <p:txBody>
          <a:bodyPr wrap="none" rtlCol="0">
            <a:spAutoFit/>
          </a:bodyPr>
          <a:lstStyle/>
          <a:p>
            <a:pPr algn="l"/>
            <a:r>
              <a:rPr lang="es-ES" sz="2000" b="1" dirty="0">
                <a:solidFill>
                  <a:schemeClr val="accent2"/>
                </a:solidFill>
              </a:rPr>
              <a:t>... llamó a un vecino.</a:t>
            </a:r>
            <a:endParaRPr lang="es-GB" sz="2000" b="1" dirty="0">
              <a:solidFill>
                <a:schemeClr val="accent2"/>
              </a:solidFill>
            </a:endParaRPr>
          </a:p>
        </p:txBody>
      </p:sp>
      <p:sp>
        <p:nvSpPr>
          <p:cNvPr id="62" name="CuadroTexto 21">
            <a:extLst>
              <a:ext uri="{FF2B5EF4-FFF2-40B4-BE49-F238E27FC236}">
                <a16:creationId xmlns:a16="http://schemas.microsoft.com/office/drawing/2014/main" id="{AE1BC34A-F946-7C44-83B9-45AD32C5AC68}"/>
              </a:ext>
            </a:extLst>
          </p:cNvPr>
          <p:cNvSpPr txBox="1"/>
          <p:nvPr/>
        </p:nvSpPr>
        <p:spPr>
          <a:xfrm>
            <a:off x="5510584" y="2382230"/>
            <a:ext cx="2188420" cy="400110"/>
          </a:xfrm>
          <a:prstGeom prst="rect">
            <a:avLst/>
          </a:prstGeom>
          <a:noFill/>
        </p:spPr>
        <p:txBody>
          <a:bodyPr wrap="none" rtlCol="0">
            <a:spAutoFit/>
          </a:bodyPr>
          <a:lstStyle/>
          <a:p>
            <a:pPr algn="l"/>
            <a:r>
              <a:rPr lang="es-GB" sz="2000" b="1" dirty="0">
                <a:solidFill>
                  <a:schemeClr val="accent2"/>
                </a:solidFill>
              </a:rPr>
              <a:t>... te convenció.</a:t>
            </a:r>
          </a:p>
        </p:txBody>
      </p:sp>
      <p:sp>
        <p:nvSpPr>
          <p:cNvPr id="63" name="CuadroTexto 21">
            <a:extLst>
              <a:ext uri="{FF2B5EF4-FFF2-40B4-BE49-F238E27FC236}">
                <a16:creationId xmlns:a16="http://schemas.microsoft.com/office/drawing/2014/main" id="{6272D5DC-6CD0-D64B-A324-0EB09EBB6FF8}"/>
              </a:ext>
            </a:extLst>
          </p:cNvPr>
          <p:cNvSpPr txBox="1"/>
          <p:nvPr/>
        </p:nvSpPr>
        <p:spPr>
          <a:xfrm>
            <a:off x="5483708" y="2909340"/>
            <a:ext cx="2979041" cy="707886"/>
          </a:xfrm>
          <a:prstGeom prst="rect">
            <a:avLst/>
          </a:prstGeom>
          <a:noFill/>
        </p:spPr>
        <p:txBody>
          <a:bodyPr wrap="square" rtlCol="0">
            <a:spAutoFit/>
          </a:bodyPr>
          <a:lstStyle/>
          <a:p>
            <a:pPr algn="l"/>
            <a:r>
              <a:rPr lang="es-ES" sz="2000" b="1" dirty="0">
                <a:solidFill>
                  <a:schemeClr val="accent2"/>
                </a:solidFill>
              </a:rPr>
              <a:t>... vio treinta edificios muy altos.</a:t>
            </a:r>
            <a:endParaRPr lang="es-GB" sz="2000" b="1" dirty="0">
              <a:solidFill>
                <a:schemeClr val="accent2"/>
              </a:solidFill>
            </a:endParaRPr>
          </a:p>
        </p:txBody>
      </p:sp>
      <p:sp>
        <p:nvSpPr>
          <p:cNvPr id="64" name="CuadroTexto 21">
            <a:extLst>
              <a:ext uri="{FF2B5EF4-FFF2-40B4-BE49-F238E27FC236}">
                <a16:creationId xmlns:a16="http://schemas.microsoft.com/office/drawing/2014/main" id="{08A78A27-A284-DC42-B5EE-63D84B6A2646}"/>
              </a:ext>
            </a:extLst>
          </p:cNvPr>
          <p:cNvSpPr txBox="1"/>
          <p:nvPr/>
        </p:nvSpPr>
        <p:spPr>
          <a:xfrm>
            <a:off x="5446873" y="3571913"/>
            <a:ext cx="3388662" cy="707886"/>
          </a:xfrm>
          <a:prstGeom prst="rect">
            <a:avLst/>
          </a:prstGeom>
          <a:noFill/>
        </p:spPr>
        <p:txBody>
          <a:bodyPr wrap="square" rtlCol="0">
            <a:spAutoFit/>
          </a:bodyPr>
          <a:lstStyle/>
          <a:p>
            <a:pPr algn="l"/>
            <a:r>
              <a:rPr lang="es-ES" sz="2000" b="1" dirty="0">
                <a:solidFill>
                  <a:schemeClr val="accent2"/>
                </a:solidFill>
              </a:rPr>
              <a:t>... empezaste a correr hacia el caballero.</a:t>
            </a:r>
            <a:endParaRPr lang="es-GB" sz="2000" b="1" dirty="0">
              <a:solidFill>
                <a:schemeClr val="accent2"/>
              </a:solidFill>
            </a:endParaRPr>
          </a:p>
        </p:txBody>
      </p:sp>
      <p:sp>
        <p:nvSpPr>
          <p:cNvPr id="65" name="CuadroTexto 21">
            <a:extLst>
              <a:ext uri="{FF2B5EF4-FFF2-40B4-BE49-F238E27FC236}">
                <a16:creationId xmlns:a16="http://schemas.microsoft.com/office/drawing/2014/main" id="{0C42A0B2-478D-7849-9FA1-D25BDC2F5D1E}"/>
              </a:ext>
            </a:extLst>
          </p:cNvPr>
          <p:cNvSpPr txBox="1"/>
          <p:nvPr/>
        </p:nvSpPr>
        <p:spPr>
          <a:xfrm>
            <a:off x="5482584" y="4364610"/>
            <a:ext cx="3317240" cy="400110"/>
          </a:xfrm>
          <a:prstGeom prst="rect">
            <a:avLst/>
          </a:prstGeom>
          <a:noFill/>
        </p:spPr>
        <p:txBody>
          <a:bodyPr wrap="square" rtlCol="0">
            <a:spAutoFit/>
          </a:bodyPr>
          <a:lstStyle/>
          <a:p>
            <a:pPr algn="l"/>
            <a:r>
              <a:rPr lang="es-ES" sz="2000" b="1" dirty="0">
                <a:solidFill>
                  <a:schemeClr val="accent2"/>
                </a:solidFill>
              </a:rPr>
              <a:t>... tiraste el arma al suelo.</a:t>
            </a:r>
            <a:endParaRPr lang="es-GB" sz="2000" b="1" dirty="0">
              <a:solidFill>
                <a:schemeClr val="accent2"/>
              </a:solidFill>
            </a:endParaRPr>
          </a:p>
        </p:txBody>
      </p:sp>
      <p:sp>
        <p:nvSpPr>
          <p:cNvPr id="66" name="CuadroTexto 21">
            <a:extLst>
              <a:ext uri="{FF2B5EF4-FFF2-40B4-BE49-F238E27FC236}">
                <a16:creationId xmlns:a16="http://schemas.microsoft.com/office/drawing/2014/main" id="{1765EA53-86C1-B949-A315-6A09F0C20430}"/>
              </a:ext>
            </a:extLst>
          </p:cNvPr>
          <p:cNvSpPr txBox="1"/>
          <p:nvPr/>
        </p:nvSpPr>
        <p:spPr>
          <a:xfrm>
            <a:off x="5478130" y="4907081"/>
            <a:ext cx="3127917" cy="707886"/>
          </a:xfrm>
          <a:prstGeom prst="rect">
            <a:avLst/>
          </a:prstGeom>
          <a:noFill/>
        </p:spPr>
        <p:txBody>
          <a:bodyPr wrap="square" rtlCol="0">
            <a:spAutoFit/>
          </a:bodyPr>
          <a:lstStyle/>
          <a:p>
            <a:pPr algn="l"/>
            <a:r>
              <a:rPr lang="es-ES" sz="2000" b="1" dirty="0">
                <a:solidFill>
                  <a:schemeClr val="accent2"/>
                </a:solidFill>
              </a:rPr>
              <a:t>... recibiste un golpe en la cabeza.</a:t>
            </a:r>
            <a:endParaRPr lang="es-GB" sz="2000" b="1" dirty="0">
              <a:solidFill>
                <a:schemeClr val="accent2"/>
              </a:solidFill>
            </a:endParaRPr>
          </a:p>
        </p:txBody>
      </p:sp>
      <p:sp>
        <p:nvSpPr>
          <p:cNvPr id="67" name="CuadroTexto 21">
            <a:extLst>
              <a:ext uri="{FF2B5EF4-FFF2-40B4-BE49-F238E27FC236}">
                <a16:creationId xmlns:a16="http://schemas.microsoft.com/office/drawing/2014/main" id="{B14BE66B-CF56-5B41-9995-D42CA1D4F575}"/>
              </a:ext>
            </a:extLst>
          </p:cNvPr>
          <p:cNvSpPr txBox="1"/>
          <p:nvPr/>
        </p:nvSpPr>
        <p:spPr>
          <a:xfrm>
            <a:off x="5479704" y="5625179"/>
            <a:ext cx="3127917" cy="707886"/>
          </a:xfrm>
          <a:prstGeom prst="rect">
            <a:avLst/>
          </a:prstGeom>
          <a:noFill/>
        </p:spPr>
        <p:txBody>
          <a:bodyPr wrap="square" rtlCol="0">
            <a:spAutoFit/>
          </a:bodyPr>
          <a:lstStyle/>
          <a:p>
            <a:pPr algn="l"/>
            <a:r>
              <a:rPr lang="es-ES" sz="2000" b="1" dirty="0">
                <a:solidFill>
                  <a:schemeClr val="accent2"/>
                </a:solidFill>
              </a:rPr>
              <a:t>... decidió continuar el camino. </a:t>
            </a:r>
            <a:endParaRPr lang="es-GB" sz="2000" b="1" dirty="0">
              <a:solidFill>
                <a:schemeClr val="accent2"/>
              </a:solidFill>
            </a:endParaRPr>
          </a:p>
        </p:txBody>
      </p:sp>
      <p:sp>
        <p:nvSpPr>
          <p:cNvPr id="68" name="CuadroTexto 67">
            <a:extLst>
              <a:ext uri="{FF2B5EF4-FFF2-40B4-BE49-F238E27FC236}">
                <a16:creationId xmlns:a16="http://schemas.microsoft.com/office/drawing/2014/main" id="{9F7DAC46-10AB-E742-87AF-B6EDD1AF44D2}"/>
              </a:ext>
            </a:extLst>
          </p:cNvPr>
          <p:cNvSpPr txBox="1"/>
          <p:nvPr/>
        </p:nvSpPr>
        <p:spPr>
          <a:xfrm>
            <a:off x="8741967" y="1668492"/>
            <a:ext cx="3174267" cy="400110"/>
          </a:xfrm>
          <a:prstGeom prst="rect">
            <a:avLst/>
          </a:prstGeom>
          <a:noFill/>
        </p:spPr>
        <p:txBody>
          <a:bodyPr wrap="none" rtlCol="0">
            <a:spAutoFit/>
          </a:bodyPr>
          <a:lstStyle/>
          <a:p>
            <a:pPr algn="l"/>
            <a:r>
              <a:rPr lang="es-ES" sz="2000" dirty="0">
                <a:solidFill>
                  <a:schemeClr val="accent5">
                    <a:lumMod val="50000"/>
                  </a:schemeClr>
                </a:solidFill>
              </a:rPr>
              <a:t>s/he </a:t>
            </a:r>
            <a:r>
              <a:rPr lang="es-ES" sz="2000" dirty="0" err="1">
                <a:solidFill>
                  <a:schemeClr val="accent5">
                    <a:lumMod val="50000"/>
                  </a:schemeClr>
                </a:solidFill>
              </a:rPr>
              <a:t>called</a:t>
            </a:r>
            <a:r>
              <a:rPr lang="es-ES" sz="2000" dirty="0">
                <a:solidFill>
                  <a:schemeClr val="accent5">
                    <a:lumMod val="50000"/>
                  </a:schemeClr>
                </a:solidFill>
              </a:rPr>
              <a:t> a </a:t>
            </a:r>
            <a:r>
              <a:rPr lang="es-ES" sz="2000" dirty="0" err="1">
                <a:solidFill>
                  <a:schemeClr val="accent5">
                    <a:lumMod val="50000"/>
                  </a:schemeClr>
                </a:solidFill>
              </a:rPr>
              <a:t>neighbour</a:t>
            </a:r>
            <a:endParaRPr lang="es-GB" sz="2000" dirty="0">
              <a:solidFill>
                <a:schemeClr val="accent5">
                  <a:lumMod val="50000"/>
                </a:schemeClr>
              </a:solidFill>
            </a:endParaRPr>
          </a:p>
        </p:txBody>
      </p:sp>
      <p:sp>
        <p:nvSpPr>
          <p:cNvPr id="69" name="CuadroTexto 68">
            <a:extLst>
              <a:ext uri="{FF2B5EF4-FFF2-40B4-BE49-F238E27FC236}">
                <a16:creationId xmlns:a16="http://schemas.microsoft.com/office/drawing/2014/main" id="{55A669C6-FCCB-A94C-AC01-35D63ABE05E7}"/>
              </a:ext>
            </a:extLst>
          </p:cNvPr>
          <p:cNvSpPr txBox="1"/>
          <p:nvPr/>
        </p:nvSpPr>
        <p:spPr>
          <a:xfrm>
            <a:off x="8741967" y="2365151"/>
            <a:ext cx="2675732" cy="400110"/>
          </a:xfrm>
          <a:prstGeom prst="rect">
            <a:avLst/>
          </a:prstGeom>
          <a:noFill/>
        </p:spPr>
        <p:txBody>
          <a:bodyPr wrap="none" rtlCol="0">
            <a:spAutoFit/>
          </a:bodyPr>
          <a:lstStyle/>
          <a:p>
            <a:pPr algn="l"/>
            <a:r>
              <a:rPr lang="es-ES" sz="2000" dirty="0">
                <a:solidFill>
                  <a:schemeClr val="accent5">
                    <a:lumMod val="50000"/>
                  </a:schemeClr>
                </a:solidFill>
              </a:rPr>
              <a:t>s/he </a:t>
            </a:r>
            <a:r>
              <a:rPr lang="es-ES" sz="2000" dirty="0" err="1">
                <a:solidFill>
                  <a:schemeClr val="accent5">
                    <a:lumMod val="50000"/>
                  </a:schemeClr>
                </a:solidFill>
              </a:rPr>
              <a:t>convinced</a:t>
            </a:r>
            <a:r>
              <a:rPr lang="es-ES" sz="2000" dirty="0">
                <a:solidFill>
                  <a:schemeClr val="accent5">
                    <a:lumMod val="50000"/>
                  </a:schemeClr>
                </a:solidFill>
              </a:rPr>
              <a:t> </a:t>
            </a:r>
            <a:r>
              <a:rPr lang="es-ES" sz="2000" dirty="0" err="1">
                <a:solidFill>
                  <a:schemeClr val="accent5">
                    <a:lumMod val="50000"/>
                  </a:schemeClr>
                </a:solidFill>
              </a:rPr>
              <a:t>you</a:t>
            </a:r>
            <a:endParaRPr lang="es-GB" sz="2000" dirty="0">
              <a:solidFill>
                <a:schemeClr val="accent5">
                  <a:lumMod val="50000"/>
                </a:schemeClr>
              </a:solidFill>
            </a:endParaRPr>
          </a:p>
        </p:txBody>
      </p:sp>
      <p:sp>
        <p:nvSpPr>
          <p:cNvPr id="70" name="CuadroTexto 69">
            <a:extLst>
              <a:ext uri="{FF2B5EF4-FFF2-40B4-BE49-F238E27FC236}">
                <a16:creationId xmlns:a16="http://schemas.microsoft.com/office/drawing/2014/main" id="{BC7E4561-CCC9-7E4E-B73D-358584E1FD97}"/>
              </a:ext>
            </a:extLst>
          </p:cNvPr>
          <p:cNvSpPr txBox="1"/>
          <p:nvPr/>
        </p:nvSpPr>
        <p:spPr>
          <a:xfrm>
            <a:off x="8741966" y="2898977"/>
            <a:ext cx="2672303" cy="707886"/>
          </a:xfrm>
          <a:prstGeom prst="rect">
            <a:avLst/>
          </a:prstGeom>
          <a:noFill/>
        </p:spPr>
        <p:txBody>
          <a:bodyPr wrap="square" rtlCol="0">
            <a:spAutoFit/>
          </a:bodyPr>
          <a:lstStyle/>
          <a:p>
            <a:pPr algn="l"/>
            <a:r>
              <a:rPr lang="es-ES" sz="2000" dirty="0">
                <a:solidFill>
                  <a:schemeClr val="accent5">
                    <a:lumMod val="50000"/>
                  </a:schemeClr>
                </a:solidFill>
              </a:rPr>
              <a:t>s/he </a:t>
            </a:r>
            <a:r>
              <a:rPr lang="es-ES" sz="2000" dirty="0" err="1">
                <a:solidFill>
                  <a:schemeClr val="accent5">
                    <a:lumMod val="50000"/>
                  </a:schemeClr>
                </a:solidFill>
              </a:rPr>
              <a:t>saw</a:t>
            </a:r>
            <a:r>
              <a:rPr lang="es-ES" sz="2000" dirty="0">
                <a:solidFill>
                  <a:schemeClr val="accent5">
                    <a:lumMod val="50000"/>
                  </a:schemeClr>
                </a:solidFill>
              </a:rPr>
              <a:t> </a:t>
            </a:r>
            <a:r>
              <a:rPr lang="es-ES" sz="2000" dirty="0" err="1">
                <a:solidFill>
                  <a:schemeClr val="accent5">
                    <a:lumMod val="50000"/>
                  </a:schemeClr>
                </a:solidFill>
              </a:rPr>
              <a:t>thirty</a:t>
            </a:r>
            <a:r>
              <a:rPr lang="es-ES" sz="2000" dirty="0">
                <a:solidFill>
                  <a:schemeClr val="accent5">
                    <a:lumMod val="50000"/>
                  </a:schemeClr>
                </a:solidFill>
              </a:rPr>
              <a:t> </a:t>
            </a:r>
            <a:r>
              <a:rPr lang="es-ES" sz="2000" dirty="0" err="1">
                <a:solidFill>
                  <a:schemeClr val="accent5">
                    <a:lumMod val="50000"/>
                  </a:schemeClr>
                </a:solidFill>
              </a:rPr>
              <a:t>very</a:t>
            </a:r>
            <a:r>
              <a:rPr lang="es-ES" sz="2000" dirty="0">
                <a:solidFill>
                  <a:schemeClr val="accent5">
                    <a:lumMod val="50000"/>
                  </a:schemeClr>
                </a:solidFill>
              </a:rPr>
              <a:t> </a:t>
            </a:r>
            <a:r>
              <a:rPr lang="es-ES" sz="2000" dirty="0" err="1">
                <a:solidFill>
                  <a:schemeClr val="accent5">
                    <a:lumMod val="50000"/>
                  </a:schemeClr>
                </a:solidFill>
              </a:rPr>
              <a:t>tall</a:t>
            </a:r>
            <a:r>
              <a:rPr lang="es-ES" sz="2000" dirty="0">
                <a:solidFill>
                  <a:schemeClr val="accent5">
                    <a:lumMod val="50000"/>
                  </a:schemeClr>
                </a:solidFill>
              </a:rPr>
              <a:t> </a:t>
            </a:r>
            <a:r>
              <a:rPr lang="es-ES" sz="2000" dirty="0" err="1">
                <a:solidFill>
                  <a:schemeClr val="accent5">
                    <a:lumMod val="50000"/>
                  </a:schemeClr>
                </a:solidFill>
              </a:rPr>
              <a:t>buildings</a:t>
            </a:r>
            <a:endParaRPr lang="es-GB" sz="2000" dirty="0">
              <a:solidFill>
                <a:schemeClr val="accent5">
                  <a:lumMod val="50000"/>
                </a:schemeClr>
              </a:solidFill>
            </a:endParaRPr>
          </a:p>
        </p:txBody>
      </p:sp>
      <p:sp>
        <p:nvSpPr>
          <p:cNvPr id="71" name="CuadroTexto 70">
            <a:extLst>
              <a:ext uri="{FF2B5EF4-FFF2-40B4-BE49-F238E27FC236}">
                <a16:creationId xmlns:a16="http://schemas.microsoft.com/office/drawing/2014/main" id="{FBE7F9C1-DD7D-5E4C-BBC0-49D8C8C73412}"/>
              </a:ext>
            </a:extLst>
          </p:cNvPr>
          <p:cNvSpPr txBox="1"/>
          <p:nvPr/>
        </p:nvSpPr>
        <p:spPr>
          <a:xfrm>
            <a:off x="8737022" y="3560373"/>
            <a:ext cx="2672303" cy="707886"/>
          </a:xfrm>
          <a:prstGeom prst="rect">
            <a:avLst/>
          </a:prstGeom>
          <a:noFill/>
        </p:spPr>
        <p:txBody>
          <a:bodyPr wrap="square" rtlCol="0">
            <a:spAutoFit/>
          </a:bodyPr>
          <a:lstStyle/>
          <a:p>
            <a:pPr algn="l"/>
            <a:r>
              <a:rPr lang="es-ES" sz="2000" dirty="0" err="1">
                <a:solidFill>
                  <a:schemeClr val="accent5">
                    <a:lumMod val="50000"/>
                  </a:schemeClr>
                </a:solidFill>
              </a:rPr>
              <a:t>you</a:t>
            </a:r>
            <a:r>
              <a:rPr lang="es-ES" sz="2000" dirty="0">
                <a:solidFill>
                  <a:schemeClr val="accent5">
                    <a:lumMod val="50000"/>
                  </a:schemeClr>
                </a:solidFill>
              </a:rPr>
              <a:t> </a:t>
            </a:r>
            <a:r>
              <a:rPr lang="es-ES" sz="2000" dirty="0" err="1">
                <a:solidFill>
                  <a:schemeClr val="accent5">
                    <a:lumMod val="50000"/>
                  </a:schemeClr>
                </a:solidFill>
              </a:rPr>
              <a:t>started</a:t>
            </a:r>
            <a:r>
              <a:rPr lang="es-ES" sz="2000" dirty="0">
                <a:solidFill>
                  <a:schemeClr val="accent5">
                    <a:lumMod val="50000"/>
                  </a:schemeClr>
                </a:solidFill>
              </a:rPr>
              <a:t> to run </a:t>
            </a:r>
            <a:r>
              <a:rPr lang="es-ES" sz="2000" dirty="0" err="1">
                <a:solidFill>
                  <a:schemeClr val="accent5">
                    <a:lumMod val="50000"/>
                  </a:schemeClr>
                </a:solidFill>
              </a:rPr>
              <a:t>towards</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knight</a:t>
            </a:r>
            <a:r>
              <a:rPr lang="es-ES" sz="2000" dirty="0">
                <a:solidFill>
                  <a:schemeClr val="accent5">
                    <a:lumMod val="50000"/>
                  </a:schemeClr>
                </a:solidFill>
              </a:rPr>
              <a:t>.</a:t>
            </a:r>
            <a:endParaRPr lang="es-GB" sz="2000" dirty="0">
              <a:solidFill>
                <a:schemeClr val="accent5">
                  <a:lumMod val="50000"/>
                </a:schemeClr>
              </a:solidFill>
            </a:endParaRPr>
          </a:p>
        </p:txBody>
      </p:sp>
      <p:sp>
        <p:nvSpPr>
          <p:cNvPr id="72" name="CuadroTexto 71">
            <a:extLst>
              <a:ext uri="{FF2B5EF4-FFF2-40B4-BE49-F238E27FC236}">
                <a16:creationId xmlns:a16="http://schemas.microsoft.com/office/drawing/2014/main" id="{60E2ABBA-491A-A946-BF58-F69E627B5348}"/>
              </a:ext>
            </a:extLst>
          </p:cNvPr>
          <p:cNvSpPr txBox="1"/>
          <p:nvPr/>
        </p:nvSpPr>
        <p:spPr>
          <a:xfrm>
            <a:off x="8761980" y="4203087"/>
            <a:ext cx="3070505" cy="707886"/>
          </a:xfrm>
          <a:prstGeom prst="rect">
            <a:avLst/>
          </a:prstGeom>
          <a:noFill/>
        </p:spPr>
        <p:txBody>
          <a:bodyPr wrap="square" rtlCol="0">
            <a:spAutoFit/>
          </a:bodyPr>
          <a:lstStyle/>
          <a:p>
            <a:pPr algn="l"/>
            <a:r>
              <a:rPr lang="es-ES" sz="2000" dirty="0" err="1">
                <a:solidFill>
                  <a:schemeClr val="accent5">
                    <a:lumMod val="50000"/>
                  </a:schemeClr>
                </a:solidFill>
              </a:rPr>
              <a:t>you</a:t>
            </a:r>
            <a:r>
              <a:rPr lang="es-ES" sz="2000" dirty="0">
                <a:solidFill>
                  <a:schemeClr val="accent5">
                    <a:lumMod val="50000"/>
                  </a:schemeClr>
                </a:solidFill>
              </a:rPr>
              <a:t> </a:t>
            </a:r>
            <a:r>
              <a:rPr lang="es-ES" sz="2000" dirty="0" err="1">
                <a:solidFill>
                  <a:schemeClr val="accent5">
                    <a:lumMod val="50000"/>
                  </a:schemeClr>
                </a:solidFill>
              </a:rPr>
              <a:t>threw</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weapon</a:t>
            </a:r>
            <a:r>
              <a:rPr lang="es-ES" sz="2000" dirty="0">
                <a:solidFill>
                  <a:schemeClr val="accent5">
                    <a:lumMod val="50000"/>
                  </a:schemeClr>
                </a:solidFill>
              </a:rPr>
              <a:t> to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floor</a:t>
            </a:r>
            <a:r>
              <a:rPr lang="es-ES" sz="2000" dirty="0">
                <a:solidFill>
                  <a:schemeClr val="accent5">
                    <a:lumMod val="50000"/>
                  </a:schemeClr>
                </a:solidFill>
              </a:rPr>
              <a:t>.</a:t>
            </a:r>
            <a:endParaRPr lang="es-GB" sz="2000" dirty="0">
              <a:solidFill>
                <a:schemeClr val="accent5">
                  <a:lumMod val="50000"/>
                </a:schemeClr>
              </a:solidFill>
            </a:endParaRPr>
          </a:p>
        </p:txBody>
      </p:sp>
      <p:sp>
        <p:nvSpPr>
          <p:cNvPr id="73" name="CuadroTexto 72">
            <a:extLst>
              <a:ext uri="{FF2B5EF4-FFF2-40B4-BE49-F238E27FC236}">
                <a16:creationId xmlns:a16="http://schemas.microsoft.com/office/drawing/2014/main" id="{6F330620-CC39-204D-B87A-1282D89526A5}"/>
              </a:ext>
            </a:extLst>
          </p:cNvPr>
          <p:cNvSpPr txBox="1"/>
          <p:nvPr/>
        </p:nvSpPr>
        <p:spPr>
          <a:xfrm>
            <a:off x="8741967" y="4917293"/>
            <a:ext cx="2887870" cy="707886"/>
          </a:xfrm>
          <a:prstGeom prst="rect">
            <a:avLst/>
          </a:prstGeom>
          <a:noFill/>
        </p:spPr>
        <p:txBody>
          <a:bodyPr wrap="square" rtlCol="0">
            <a:spAutoFit/>
          </a:bodyPr>
          <a:lstStyle/>
          <a:p>
            <a:pPr algn="l"/>
            <a:r>
              <a:rPr lang="es-ES" sz="2000" dirty="0" err="1">
                <a:solidFill>
                  <a:schemeClr val="accent5">
                    <a:lumMod val="50000"/>
                  </a:schemeClr>
                </a:solidFill>
              </a:rPr>
              <a:t>you</a:t>
            </a:r>
            <a:r>
              <a:rPr lang="es-ES" sz="2000" dirty="0">
                <a:solidFill>
                  <a:schemeClr val="accent5">
                    <a:lumMod val="50000"/>
                  </a:schemeClr>
                </a:solidFill>
              </a:rPr>
              <a:t> </a:t>
            </a:r>
            <a:r>
              <a:rPr lang="es-ES" sz="2000" dirty="0" err="1">
                <a:solidFill>
                  <a:schemeClr val="accent5">
                    <a:lumMod val="50000"/>
                  </a:schemeClr>
                </a:solidFill>
              </a:rPr>
              <a:t>received</a:t>
            </a:r>
            <a:r>
              <a:rPr lang="es-ES" sz="2000" dirty="0">
                <a:solidFill>
                  <a:schemeClr val="accent5">
                    <a:lumMod val="50000"/>
                  </a:schemeClr>
                </a:solidFill>
              </a:rPr>
              <a:t> a hit </a:t>
            </a:r>
            <a:r>
              <a:rPr lang="es-ES" sz="2000" dirty="0" err="1">
                <a:solidFill>
                  <a:schemeClr val="accent5">
                    <a:lumMod val="50000"/>
                  </a:schemeClr>
                </a:solidFill>
              </a:rPr>
              <a:t>on</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head</a:t>
            </a:r>
            <a:endParaRPr lang="es-GB" sz="2000" dirty="0">
              <a:solidFill>
                <a:schemeClr val="accent5">
                  <a:lumMod val="50000"/>
                </a:schemeClr>
              </a:solidFill>
            </a:endParaRPr>
          </a:p>
        </p:txBody>
      </p:sp>
      <p:sp>
        <p:nvSpPr>
          <p:cNvPr id="74" name="CuadroTexto 73">
            <a:extLst>
              <a:ext uri="{FF2B5EF4-FFF2-40B4-BE49-F238E27FC236}">
                <a16:creationId xmlns:a16="http://schemas.microsoft.com/office/drawing/2014/main" id="{4FF741EF-017B-7A41-96ED-0F0699A394F9}"/>
              </a:ext>
            </a:extLst>
          </p:cNvPr>
          <p:cNvSpPr txBox="1"/>
          <p:nvPr/>
        </p:nvSpPr>
        <p:spPr>
          <a:xfrm>
            <a:off x="8741967" y="5649752"/>
            <a:ext cx="2887870" cy="707886"/>
          </a:xfrm>
          <a:prstGeom prst="rect">
            <a:avLst/>
          </a:prstGeom>
          <a:noFill/>
        </p:spPr>
        <p:txBody>
          <a:bodyPr wrap="square" rtlCol="0">
            <a:spAutoFit/>
          </a:bodyPr>
          <a:lstStyle/>
          <a:p>
            <a:pPr algn="l"/>
            <a:r>
              <a:rPr lang="es-ES" sz="2000" dirty="0">
                <a:solidFill>
                  <a:schemeClr val="accent5">
                    <a:lumMod val="50000"/>
                  </a:schemeClr>
                </a:solidFill>
              </a:rPr>
              <a:t>s/he </a:t>
            </a:r>
            <a:r>
              <a:rPr lang="es-ES" sz="2000" dirty="0" err="1">
                <a:solidFill>
                  <a:schemeClr val="accent5">
                    <a:lumMod val="50000"/>
                  </a:schemeClr>
                </a:solidFill>
              </a:rPr>
              <a:t>decided</a:t>
            </a:r>
            <a:r>
              <a:rPr lang="es-ES" sz="2000" dirty="0">
                <a:solidFill>
                  <a:schemeClr val="accent5">
                    <a:lumMod val="50000"/>
                  </a:schemeClr>
                </a:solidFill>
              </a:rPr>
              <a:t> to </a:t>
            </a:r>
            <a:r>
              <a:rPr lang="es-ES" sz="2000" dirty="0" err="1">
                <a:solidFill>
                  <a:schemeClr val="accent5">
                    <a:lumMod val="50000"/>
                  </a:schemeClr>
                </a:solidFill>
              </a:rPr>
              <a:t>continue</a:t>
            </a:r>
            <a:r>
              <a:rPr lang="es-ES" sz="2000" dirty="0">
                <a:solidFill>
                  <a:schemeClr val="accent5">
                    <a:lumMod val="50000"/>
                  </a:schemeClr>
                </a:solidFill>
              </a:rPr>
              <a:t>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path</a:t>
            </a:r>
            <a:r>
              <a:rPr lang="es-ES" sz="2000" dirty="0">
                <a:solidFill>
                  <a:schemeClr val="accent5">
                    <a:lumMod val="50000"/>
                  </a:schemeClr>
                </a:solidFill>
              </a:rPr>
              <a:t>.</a:t>
            </a:r>
            <a:endParaRPr lang="es-GB" sz="2000" dirty="0">
              <a:solidFill>
                <a:schemeClr val="accent5">
                  <a:lumMod val="50000"/>
                </a:schemeClr>
              </a:solidFill>
            </a:endParaRPr>
          </a:p>
        </p:txBody>
      </p:sp>
      <p:pic>
        <p:nvPicPr>
          <p:cNvPr id="76" name="Imagen 75" descr="Una muñeca de juguete&#10;&#10;Descripción generada automáticamente con confianza baja">
            <a:extLst>
              <a:ext uri="{FF2B5EF4-FFF2-40B4-BE49-F238E27FC236}">
                <a16:creationId xmlns:a16="http://schemas.microsoft.com/office/drawing/2014/main" id="{24C3EB7A-A14C-6A4A-87D5-F1E4A7BA85B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96926" y="384139"/>
            <a:ext cx="3931417" cy="1157353"/>
          </a:xfrm>
          <a:prstGeom prst="rect">
            <a:avLst/>
          </a:prstGeom>
        </p:spPr>
      </p:pic>
    </p:spTree>
    <p:extLst>
      <p:ext uri="{BB962C8B-B14F-4D97-AF65-F5344CB8AC3E}">
        <p14:creationId xmlns:p14="http://schemas.microsoft.com/office/powerpoint/2010/main" val="199924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AE560-4012-0443-A063-B84B84F6E202}"/>
              </a:ext>
            </a:extLst>
          </p:cNvPr>
          <p:cNvSpPr>
            <a:spLocks noGrp="1"/>
          </p:cNvSpPr>
          <p:nvPr>
            <p:ph type="title"/>
          </p:nvPr>
        </p:nvSpPr>
        <p:spPr>
          <a:xfrm>
            <a:off x="334618" y="443074"/>
            <a:ext cx="10515600" cy="683362"/>
          </a:xfrm>
        </p:spPr>
        <p:txBody>
          <a:bodyPr>
            <a:normAutofit/>
          </a:bodyPr>
          <a:lstStyle/>
          <a:p>
            <a:pPr algn="ctr"/>
            <a:r>
              <a:rPr lang="es-GB" sz="2200" b="1" dirty="0"/>
              <a:t>La historia de Don Quijote y los molinos de viento* </a:t>
            </a:r>
          </a:p>
        </p:txBody>
      </p:sp>
      <p:sp>
        <p:nvSpPr>
          <p:cNvPr id="4" name="CuadroTexto 3">
            <a:extLst>
              <a:ext uri="{FF2B5EF4-FFF2-40B4-BE49-F238E27FC236}">
                <a16:creationId xmlns:a16="http://schemas.microsoft.com/office/drawing/2014/main" id="{049F22DD-7367-9244-9E9D-0F2B9149FB31}"/>
              </a:ext>
            </a:extLst>
          </p:cNvPr>
          <p:cNvSpPr txBox="1"/>
          <p:nvPr/>
        </p:nvSpPr>
        <p:spPr>
          <a:xfrm>
            <a:off x="334620" y="1244633"/>
            <a:ext cx="9946650" cy="5016758"/>
          </a:xfrm>
          <a:prstGeom prst="rect">
            <a:avLst/>
          </a:prstGeom>
          <a:noFill/>
        </p:spPr>
        <p:txBody>
          <a:bodyPr wrap="square" rtlCol="0">
            <a:spAutoFit/>
          </a:bodyPr>
          <a:lstStyle/>
          <a:p>
            <a:pPr algn="just"/>
            <a:r>
              <a:rPr lang="es-ES" sz="2000" dirty="0">
                <a:solidFill>
                  <a:schemeClr val="accent5">
                    <a:lumMod val="50000"/>
                  </a:schemeClr>
                </a:solidFill>
              </a:rPr>
              <a:t>Un día don Quijote estaba preparando su siguiente desafío cuando llamó a Sancho Panza, un vecino. Don Quijote le habló de vivir experiencias increíbles y le prometió grandes premios, incluso una isla. Sancho no era muy listo, así que don Quijote le convenció: dejó a su mujer y a sus hijos y los dos salieron del lugar por la noche. </a:t>
            </a:r>
            <a:endParaRPr lang="es-GB" sz="2000" dirty="0">
              <a:solidFill>
                <a:schemeClr val="accent5">
                  <a:lumMod val="50000"/>
                </a:schemeClr>
              </a:solidFill>
            </a:endParaRPr>
          </a:p>
          <a:p>
            <a:pPr algn="just"/>
            <a:r>
              <a:rPr lang="es-ES" sz="2000" dirty="0">
                <a:solidFill>
                  <a:schemeClr val="accent5">
                    <a:lumMod val="50000"/>
                  </a:schemeClr>
                </a:solidFill>
              </a:rPr>
              <a:t> </a:t>
            </a:r>
            <a:endParaRPr lang="es-GB" sz="2000" dirty="0">
              <a:solidFill>
                <a:schemeClr val="accent5">
                  <a:lumMod val="50000"/>
                </a:schemeClr>
              </a:solidFill>
            </a:endParaRPr>
          </a:p>
          <a:p>
            <a:pPr algn="just"/>
            <a:r>
              <a:rPr lang="es-ES" sz="2000" dirty="0">
                <a:solidFill>
                  <a:schemeClr val="accent5">
                    <a:lumMod val="50000"/>
                  </a:schemeClr>
                </a:solidFill>
              </a:rPr>
              <a:t>Al día siguiente, Don Quijote estaba caminando con Sancho Panza por el campo de Montiel cuando vio treinta o cuarenta molinos de viento*.</a:t>
            </a:r>
            <a:endParaRPr lang="es-GB" sz="2000" dirty="0">
              <a:solidFill>
                <a:schemeClr val="accent5">
                  <a:lumMod val="50000"/>
                </a:schemeClr>
              </a:solidFill>
            </a:endParaRPr>
          </a:p>
          <a:p>
            <a:pPr algn="just"/>
            <a:r>
              <a:rPr lang="es-ES" sz="2000" dirty="0">
                <a:solidFill>
                  <a:schemeClr val="accent5">
                    <a:lumMod val="50000"/>
                  </a:schemeClr>
                </a:solidFill>
              </a:rPr>
              <a:t> </a:t>
            </a:r>
            <a:endParaRPr lang="es-GB" sz="2000" dirty="0">
              <a:solidFill>
                <a:schemeClr val="accent5">
                  <a:lumMod val="50000"/>
                </a:schemeClr>
              </a:solidFill>
            </a:endParaRPr>
          </a:p>
          <a:p>
            <a:pPr lvl="0" algn="just"/>
            <a:r>
              <a:rPr lang="es-ES" sz="2000" dirty="0">
                <a:solidFill>
                  <a:schemeClr val="accent5">
                    <a:lumMod val="50000"/>
                  </a:schemeClr>
                </a:solidFill>
              </a:rPr>
              <a:t>- Aquí está nuestra primera aventura, amigo Sancho. ¿Ves a los gigantes* allí? Debo estar listo para la batalla.</a:t>
            </a:r>
            <a:endParaRPr lang="es-GB" sz="2000" dirty="0">
              <a:solidFill>
                <a:schemeClr val="accent5">
                  <a:lumMod val="50000"/>
                </a:schemeClr>
              </a:solidFill>
            </a:endParaRPr>
          </a:p>
          <a:p>
            <a:pPr lvl="0" algn="just"/>
            <a:r>
              <a:rPr lang="es-ES" sz="2000" dirty="0">
                <a:solidFill>
                  <a:schemeClr val="accent5">
                    <a:lumMod val="50000"/>
                  </a:schemeClr>
                </a:solidFill>
              </a:rPr>
              <a:t>- ¿Qué gigantes? – preguntó Sancho.</a:t>
            </a:r>
            <a:endParaRPr lang="es-GB" sz="2000" dirty="0">
              <a:solidFill>
                <a:schemeClr val="accent5">
                  <a:lumMod val="50000"/>
                </a:schemeClr>
              </a:solidFill>
            </a:endParaRPr>
          </a:p>
          <a:p>
            <a:pPr lvl="0" algn="just"/>
            <a:r>
              <a:rPr lang="es-ES" sz="2000" dirty="0">
                <a:solidFill>
                  <a:schemeClr val="accent5">
                    <a:lumMod val="50000"/>
                  </a:schemeClr>
                </a:solidFill>
              </a:rPr>
              <a:t>- Los gigantes que ves allí. Tienen los brazos muy largos.</a:t>
            </a:r>
            <a:endParaRPr lang="es-GB" sz="2000" dirty="0">
              <a:solidFill>
                <a:schemeClr val="accent5">
                  <a:lumMod val="50000"/>
                </a:schemeClr>
              </a:solidFill>
            </a:endParaRPr>
          </a:p>
          <a:p>
            <a:pPr lvl="0" algn="just"/>
            <a:r>
              <a:rPr lang="es-ES" sz="2000" dirty="0">
                <a:solidFill>
                  <a:schemeClr val="accent5">
                    <a:lumMod val="50000"/>
                  </a:schemeClr>
                </a:solidFill>
              </a:rPr>
              <a:t>- Señor – respondió Sancho – no son gigantes. ¡Son molinos de viento!</a:t>
            </a:r>
            <a:endParaRPr lang="es-GB" sz="2000" dirty="0">
              <a:solidFill>
                <a:schemeClr val="accent5">
                  <a:lumMod val="50000"/>
                </a:schemeClr>
              </a:solidFill>
            </a:endParaRPr>
          </a:p>
          <a:p>
            <a:pPr lvl="0" algn="just"/>
            <a:r>
              <a:rPr lang="es-ES" sz="2000" dirty="0">
                <a:solidFill>
                  <a:schemeClr val="accent5">
                    <a:lumMod val="50000"/>
                  </a:schemeClr>
                </a:solidFill>
              </a:rPr>
              <a:t>- Está claro que no sabes sobre aventuras. Si tienes miedo puedes esperar aquí, pero yo voy a pelear.</a:t>
            </a:r>
            <a:endParaRPr lang="es-GB" sz="2000" dirty="0">
              <a:solidFill>
                <a:schemeClr val="accent5">
                  <a:lumMod val="50000"/>
                </a:schemeClr>
              </a:solidFill>
            </a:endParaRPr>
          </a:p>
        </p:txBody>
      </p:sp>
      <p:sp>
        <p:nvSpPr>
          <p:cNvPr id="6" name="Rounded Rectangle 16">
            <a:extLst>
              <a:ext uri="{FF2B5EF4-FFF2-40B4-BE49-F238E27FC236}">
                <a16:creationId xmlns:a16="http://schemas.microsoft.com/office/drawing/2014/main" id="{511195F7-3AE2-CD4B-B1FF-5CE13B7340EF}"/>
              </a:ext>
            </a:extLst>
          </p:cNvPr>
          <p:cNvSpPr/>
          <p:nvPr/>
        </p:nvSpPr>
        <p:spPr>
          <a:xfrm>
            <a:off x="10694060" y="856767"/>
            <a:ext cx="1166153" cy="144276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Custom 22">
            <a:hlinkClick r:id="" action="ppaction://noaction" highlightClick="1">
              <a:snd r:embed="rId5" name="1 Part 1.wav"/>
            </a:hlinkClick>
            <a:extLst>
              <a:ext uri="{FF2B5EF4-FFF2-40B4-BE49-F238E27FC236}">
                <a16:creationId xmlns:a16="http://schemas.microsoft.com/office/drawing/2014/main" id="{6128EF67-ABB9-524A-AAC3-C6FB66031CFD}"/>
              </a:ext>
            </a:extLst>
          </p:cNvPr>
          <p:cNvSpPr/>
          <p:nvPr/>
        </p:nvSpPr>
        <p:spPr>
          <a:xfrm>
            <a:off x="10837540" y="96178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22">
            <a:hlinkClick r:id="" action="ppaction://noaction" highlightClick="1">
              <a:snd r:embed="rId6" name="2 Part 2.wav"/>
            </a:hlinkClick>
            <a:extLst>
              <a:ext uri="{FF2B5EF4-FFF2-40B4-BE49-F238E27FC236}">
                <a16:creationId xmlns:a16="http://schemas.microsoft.com/office/drawing/2014/main" id="{5A518100-1F8E-DA42-B0A6-6679CB38C019}"/>
              </a:ext>
            </a:extLst>
          </p:cNvPr>
          <p:cNvSpPr/>
          <p:nvPr/>
        </p:nvSpPr>
        <p:spPr>
          <a:xfrm>
            <a:off x="11292859" y="96178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22">
            <a:hlinkClick r:id="" action="ppaction://noaction" highlightClick="1">
              <a:snd r:embed="rId7" name="3 Part 3.wav"/>
            </a:hlinkClick>
            <a:extLst>
              <a:ext uri="{FF2B5EF4-FFF2-40B4-BE49-F238E27FC236}">
                <a16:creationId xmlns:a16="http://schemas.microsoft.com/office/drawing/2014/main" id="{3331EBE6-7A85-5241-8C0E-74AC0E905428}"/>
              </a:ext>
            </a:extLst>
          </p:cNvPr>
          <p:cNvSpPr/>
          <p:nvPr/>
        </p:nvSpPr>
        <p:spPr>
          <a:xfrm>
            <a:off x="10837540" y="137738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22">
            <a:hlinkClick r:id="" action="ppaction://noaction" highlightClick="1">
              <a:snd r:embed="rId8" name="4 Part 4.wav"/>
            </a:hlinkClick>
            <a:extLst>
              <a:ext uri="{FF2B5EF4-FFF2-40B4-BE49-F238E27FC236}">
                <a16:creationId xmlns:a16="http://schemas.microsoft.com/office/drawing/2014/main" id="{B4CDA5D2-5B5A-0D48-970C-85F003F5E383}"/>
              </a:ext>
            </a:extLst>
          </p:cNvPr>
          <p:cNvSpPr/>
          <p:nvPr/>
        </p:nvSpPr>
        <p:spPr>
          <a:xfrm>
            <a:off x="11292859" y="13723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CuadroTexto 2">
            <a:extLst>
              <a:ext uri="{FF2B5EF4-FFF2-40B4-BE49-F238E27FC236}">
                <a16:creationId xmlns:a16="http://schemas.microsoft.com/office/drawing/2014/main" id="{2AFED923-6A11-F04B-8EED-636A9B08A00C}"/>
              </a:ext>
            </a:extLst>
          </p:cNvPr>
          <p:cNvSpPr txBox="1"/>
          <p:nvPr/>
        </p:nvSpPr>
        <p:spPr>
          <a:xfrm>
            <a:off x="4442971" y="5936391"/>
            <a:ext cx="5918608" cy="400110"/>
          </a:xfrm>
          <a:prstGeom prst="rect">
            <a:avLst/>
          </a:prstGeom>
          <a:noFill/>
        </p:spPr>
        <p:txBody>
          <a:bodyPr wrap="none" rtlCol="0">
            <a:spAutoFit/>
          </a:bodyPr>
          <a:lstStyle/>
          <a:p>
            <a:pPr algn="l"/>
            <a:r>
              <a:rPr lang="es-GB" sz="2000" dirty="0">
                <a:solidFill>
                  <a:schemeClr val="accent5">
                    <a:lumMod val="50000"/>
                  </a:schemeClr>
                </a:solidFill>
              </a:rPr>
              <a:t>*molino de viento = windmill   *gigante = giant</a:t>
            </a:r>
          </a:p>
        </p:txBody>
      </p:sp>
      <p:sp>
        <p:nvSpPr>
          <p:cNvPr id="14" name="CuadroTexto 13">
            <a:extLst>
              <a:ext uri="{FF2B5EF4-FFF2-40B4-BE49-F238E27FC236}">
                <a16:creationId xmlns:a16="http://schemas.microsoft.com/office/drawing/2014/main" id="{B0D2AFD5-C7A2-BD45-BAD3-D4BFF83673E4}"/>
              </a:ext>
            </a:extLst>
          </p:cNvPr>
          <p:cNvSpPr txBox="1"/>
          <p:nvPr/>
        </p:nvSpPr>
        <p:spPr>
          <a:xfrm>
            <a:off x="9417090" y="777282"/>
            <a:ext cx="873957" cy="461665"/>
          </a:xfrm>
          <a:prstGeom prst="rect">
            <a:avLst/>
          </a:prstGeom>
          <a:noFill/>
        </p:spPr>
        <p:txBody>
          <a:bodyPr wrap="none" rtlCol="0">
            <a:spAutoFit/>
          </a:bodyPr>
          <a:lstStyle/>
          <a:p>
            <a:pPr algn="l"/>
            <a:r>
              <a:rPr lang="es-GB" sz="2400" b="1" dirty="0">
                <a:solidFill>
                  <a:schemeClr val="accent5">
                    <a:lumMod val="50000"/>
                  </a:schemeClr>
                </a:solidFill>
              </a:rPr>
              <a:t>[1/2]</a:t>
            </a:r>
          </a:p>
        </p:txBody>
      </p:sp>
      <p:sp>
        <p:nvSpPr>
          <p:cNvPr id="15" name="Rounded Rectangle 11">
            <a:extLst>
              <a:ext uri="{FF2B5EF4-FFF2-40B4-BE49-F238E27FC236}">
                <a16:creationId xmlns:a16="http://schemas.microsoft.com/office/drawing/2014/main" id="{B1D100F6-BFA0-4845-A84C-238F0C69C747}"/>
              </a:ext>
            </a:extLst>
          </p:cNvPr>
          <p:cNvSpPr/>
          <p:nvPr/>
        </p:nvSpPr>
        <p:spPr>
          <a:xfrm>
            <a:off x="9819862" y="258166"/>
            <a:ext cx="210828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22">
            <a:hlinkClick r:id="" action="ppaction://noaction" highlightClick="1">
              <a:snd r:embed="rId9" name="5 Part 5.wav"/>
            </a:hlinkClick>
            <a:extLst>
              <a:ext uri="{FF2B5EF4-FFF2-40B4-BE49-F238E27FC236}">
                <a16:creationId xmlns:a16="http://schemas.microsoft.com/office/drawing/2014/main" id="{B60BD3A3-7CF4-A943-B692-0AC84E1D4AD0}"/>
              </a:ext>
            </a:extLst>
          </p:cNvPr>
          <p:cNvSpPr/>
          <p:nvPr/>
        </p:nvSpPr>
        <p:spPr>
          <a:xfrm>
            <a:off x="11077901" y="184719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Full text.wav" descr="Full text.wav">
            <a:hlinkClick r:id="" action="ppaction://media"/>
            <a:extLst>
              <a:ext uri="{FF2B5EF4-FFF2-40B4-BE49-F238E27FC236}">
                <a16:creationId xmlns:a16="http://schemas.microsoft.com/office/drawing/2014/main" id="{D50C3C59-4BBB-5E42-8F85-8D7B069DFA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32229" y="2619872"/>
            <a:ext cx="812800" cy="812800"/>
          </a:xfrm>
          <a:prstGeom prst="rect">
            <a:avLst/>
          </a:prstGeom>
        </p:spPr>
      </p:pic>
      <p:pic>
        <p:nvPicPr>
          <p:cNvPr id="16" name="Imagen 15" descr="Una caricatura de una persona&#10;&#10;Descripción generada automáticamente con confianza media">
            <a:extLst>
              <a:ext uri="{FF2B5EF4-FFF2-40B4-BE49-F238E27FC236}">
                <a16:creationId xmlns:a16="http://schemas.microsoft.com/office/drawing/2014/main" id="{CDD9CA34-ED12-1543-8748-9402430DC70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092019" y="3753012"/>
            <a:ext cx="1246610" cy="2358159"/>
          </a:xfrm>
          <a:prstGeom prst="rect">
            <a:avLst/>
          </a:prstGeom>
        </p:spPr>
      </p:pic>
      <p:pic>
        <p:nvPicPr>
          <p:cNvPr id="17" name="Imagen 16" descr="Una caricatura de una persona&#10;&#10;Descripción generada automáticamente con confianza media">
            <a:extLst>
              <a:ext uri="{FF2B5EF4-FFF2-40B4-BE49-F238E27FC236}">
                <a16:creationId xmlns:a16="http://schemas.microsoft.com/office/drawing/2014/main" id="{0C5368C2-2A10-7B42-BAC6-87B205C69CB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098620" y="3753012"/>
            <a:ext cx="1100274" cy="2358159"/>
          </a:xfrm>
          <a:prstGeom prst="rect">
            <a:avLst/>
          </a:prstGeom>
        </p:spPr>
      </p:pic>
    </p:spTree>
    <p:extLst>
      <p:ext uri="{BB962C8B-B14F-4D97-AF65-F5344CB8AC3E}">
        <p14:creationId xmlns:p14="http://schemas.microsoft.com/office/powerpoint/2010/main" val="36554074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AE560-4012-0443-A063-B84B84F6E202}"/>
              </a:ext>
            </a:extLst>
          </p:cNvPr>
          <p:cNvSpPr>
            <a:spLocks noGrp="1"/>
          </p:cNvSpPr>
          <p:nvPr>
            <p:ph type="title"/>
          </p:nvPr>
        </p:nvSpPr>
        <p:spPr>
          <a:xfrm>
            <a:off x="838200" y="443073"/>
            <a:ext cx="9312965" cy="536505"/>
          </a:xfrm>
        </p:spPr>
        <p:txBody>
          <a:bodyPr>
            <a:normAutofit/>
          </a:bodyPr>
          <a:lstStyle/>
          <a:p>
            <a:pPr algn="ctr"/>
            <a:r>
              <a:rPr lang="es-GB" sz="2200" b="1" dirty="0"/>
              <a:t>La historia de Don Quijote y los molinos de viento*</a:t>
            </a:r>
            <a:endParaRPr lang="es-GB" sz="2200" dirty="0"/>
          </a:p>
        </p:txBody>
      </p:sp>
      <p:sp>
        <p:nvSpPr>
          <p:cNvPr id="4" name="CuadroTexto 3">
            <a:extLst>
              <a:ext uri="{FF2B5EF4-FFF2-40B4-BE49-F238E27FC236}">
                <a16:creationId xmlns:a16="http://schemas.microsoft.com/office/drawing/2014/main" id="{049F22DD-7367-9244-9E9D-0F2B9149FB31}"/>
              </a:ext>
            </a:extLst>
          </p:cNvPr>
          <p:cNvSpPr txBox="1"/>
          <p:nvPr/>
        </p:nvSpPr>
        <p:spPr>
          <a:xfrm>
            <a:off x="222583" y="1313787"/>
            <a:ext cx="9312566" cy="4832092"/>
          </a:xfrm>
          <a:prstGeom prst="rect">
            <a:avLst/>
          </a:prstGeom>
          <a:noFill/>
        </p:spPr>
        <p:txBody>
          <a:bodyPr wrap="square" rtlCol="0">
            <a:spAutoFit/>
          </a:bodyPr>
          <a:lstStyle/>
          <a:p>
            <a:r>
              <a:rPr lang="es-ES" sz="2200" dirty="0">
                <a:solidFill>
                  <a:schemeClr val="accent5">
                    <a:lumMod val="50000"/>
                  </a:schemeClr>
                </a:solidFill>
              </a:rPr>
              <a:t>Sancho estaba gritando asustado cuando don Quijote empezó a correr hacia los molinos. Don Quijote estaba pensando en su amor por su señora Dulcinea cuando atacó el primer molino. Entonces, don Quijote sufrió un accidente contra el molino y fue del caballo directamente al suelo. Sancho corrió para ofrecer su ayuda enseguida.</a:t>
            </a:r>
            <a:endParaRPr lang="es-GB" sz="2200" dirty="0">
              <a:solidFill>
                <a:schemeClr val="accent5">
                  <a:lumMod val="50000"/>
                </a:schemeClr>
              </a:solidFill>
            </a:endParaRPr>
          </a:p>
          <a:p>
            <a:r>
              <a:rPr lang="es-ES" sz="2200" dirty="0">
                <a:solidFill>
                  <a:schemeClr val="accent5">
                    <a:lumMod val="50000"/>
                  </a:schemeClr>
                </a:solidFill>
              </a:rPr>
              <a:t> </a:t>
            </a:r>
            <a:endParaRPr lang="es-GB" sz="2200" dirty="0">
              <a:solidFill>
                <a:schemeClr val="accent5">
                  <a:lumMod val="50000"/>
                </a:schemeClr>
              </a:solidFill>
            </a:endParaRPr>
          </a:p>
          <a:p>
            <a:pPr lvl="0"/>
            <a:r>
              <a:rPr lang="es-ES" sz="2200" dirty="0">
                <a:solidFill>
                  <a:schemeClr val="accent5">
                    <a:lumMod val="50000"/>
                  </a:schemeClr>
                </a:solidFill>
              </a:rPr>
              <a:t>- ¡Pero señor! Solo un loco puede hacer algo así.</a:t>
            </a:r>
            <a:endParaRPr lang="es-GB" sz="2200" dirty="0">
              <a:solidFill>
                <a:schemeClr val="accent5">
                  <a:lumMod val="50000"/>
                </a:schemeClr>
              </a:solidFill>
            </a:endParaRPr>
          </a:p>
          <a:p>
            <a:pPr lvl="0"/>
            <a:r>
              <a:rPr lang="es-ES" sz="2200" dirty="0">
                <a:solidFill>
                  <a:schemeClr val="accent5">
                    <a:lumMod val="50000"/>
                  </a:schemeClr>
                </a:solidFill>
              </a:rPr>
              <a:t>- Estas cosas son normales en la guerra, amigo Sancho. Estaba a punto de ganar la batalla cuando un enemigo cambió los gigantes por molinos. Esta es la verdad.</a:t>
            </a:r>
            <a:endParaRPr lang="es-GB" sz="2200" dirty="0">
              <a:solidFill>
                <a:schemeClr val="accent5">
                  <a:lumMod val="50000"/>
                </a:schemeClr>
              </a:solidFill>
            </a:endParaRPr>
          </a:p>
          <a:p>
            <a:r>
              <a:rPr lang="es-ES" sz="2200" dirty="0">
                <a:solidFill>
                  <a:schemeClr val="accent5">
                    <a:lumMod val="50000"/>
                  </a:schemeClr>
                </a:solidFill>
              </a:rPr>
              <a:t> </a:t>
            </a:r>
            <a:endParaRPr lang="es-GB" sz="2200" dirty="0">
              <a:solidFill>
                <a:schemeClr val="accent5">
                  <a:lumMod val="50000"/>
                </a:schemeClr>
              </a:solidFill>
            </a:endParaRPr>
          </a:p>
          <a:p>
            <a:r>
              <a:rPr lang="es-ES" sz="2200" dirty="0">
                <a:solidFill>
                  <a:schemeClr val="accent5">
                    <a:lumMod val="50000"/>
                  </a:schemeClr>
                </a:solidFill>
              </a:rPr>
              <a:t>Sancho le ayudó a montar en su caballo y ambos continuaron el camino para buscar otras aventuras. </a:t>
            </a:r>
            <a:endParaRPr lang="es-GB" sz="2200" dirty="0">
              <a:solidFill>
                <a:schemeClr val="accent5">
                  <a:lumMod val="50000"/>
                </a:schemeClr>
              </a:solidFill>
            </a:endParaRPr>
          </a:p>
        </p:txBody>
      </p:sp>
      <p:sp>
        <p:nvSpPr>
          <p:cNvPr id="6" name="Rounded Rectangle 16">
            <a:extLst>
              <a:ext uri="{FF2B5EF4-FFF2-40B4-BE49-F238E27FC236}">
                <a16:creationId xmlns:a16="http://schemas.microsoft.com/office/drawing/2014/main" id="{F1A9769A-F3A8-0244-ACA5-3B675E6CFEBE}"/>
              </a:ext>
            </a:extLst>
          </p:cNvPr>
          <p:cNvSpPr/>
          <p:nvPr/>
        </p:nvSpPr>
        <p:spPr>
          <a:xfrm>
            <a:off x="10761991" y="857090"/>
            <a:ext cx="1111957" cy="103797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Custom 22">
            <a:hlinkClick r:id="" action="ppaction://noaction" highlightClick="1">
              <a:snd r:embed="rId5" name="1 Part 1.wav"/>
            </a:hlinkClick>
            <a:extLst>
              <a:ext uri="{FF2B5EF4-FFF2-40B4-BE49-F238E27FC236}">
                <a16:creationId xmlns:a16="http://schemas.microsoft.com/office/drawing/2014/main" id="{FBFB1D2D-0029-7943-A5E6-BC940A4FBBA1}"/>
              </a:ext>
            </a:extLst>
          </p:cNvPr>
          <p:cNvSpPr/>
          <p:nvPr/>
        </p:nvSpPr>
        <p:spPr>
          <a:xfrm>
            <a:off x="10898481" y="9795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22">
            <a:hlinkClick r:id="" action="ppaction://noaction" highlightClick="1">
              <a:snd r:embed="rId6" name="2 Part 2.wav"/>
            </a:hlinkClick>
            <a:extLst>
              <a:ext uri="{FF2B5EF4-FFF2-40B4-BE49-F238E27FC236}">
                <a16:creationId xmlns:a16="http://schemas.microsoft.com/office/drawing/2014/main" id="{EF42E04E-3C07-5548-8E1B-4F0A81FE0F9D}"/>
              </a:ext>
            </a:extLst>
          </p:cNvPr>
          <p:cNvSpPr/>
          <p:nvPr/>
        </p:nvSpPr>
        <p:spPr>
          <a:xfrm>
            <a:off x="11353800" y="97957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22">
            <a:hlinkClick r:id="" action="ppaction://noaction" highlightClick="1">
              <a:snd r:embed="rId7" name="3 Part 3.wav"/>
            </a:hlinkClick>
            <a:extLst>
              <a:ext uri="{FF2B5EF4-FFF2-40B4-BE49-F238E27FC236}">
                <a16:creationId xmlns:a16="http://schemas.microsoft.com/office/drawing/2014/main" id="{A29DAEC2-1165-194C-B26C-6D0D8E37986A}"/>
              </a:ext>
            </a:extLst>
          </p:cNvPr>
          <p:cNvSpPr/>
          <p:nvPr/>
        </p:nvSpPr>
        <p:spPr>
          <a:xfrm>
            <a:off x="10898481" y="140668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CuadroTexto 14">
            <a:extLst>
              <a:ext uri="{FF2B5EF4-FFF2-40B4-BE49-F238E27FC236}">
                <a16:creationId xmlns:a16="http://schemas.microsoft.com/office/drawing/2014/main" id="{DF132478-A1BC-F946-A76D-C9900DE28481}"/>
              </a:ext>
            </a:extLst>
          </p:cNvPr>
          <p:cNvSpPr txBox="1"/>
          <p:nvPr/>
        </p:nvSpPr>
        <p:spPr>
          <a:xfrm>
            <a:off x="9417090" y="777282"/>
            <a:ext cx="867545" cy="461665"/>
          </a:xfrm>
          <a:prstGeom prst="rect">
            <a:avLst/>
          </a:prstGeom>
          <a:noFill/>
        </p:spPr>
        <p:txBody>
          <a:bodyPr wrap="none" rtlCol="0">
            <a:spAutoFit/>
          </a:bodyPr>
          <a:lstStyle/>
          <a:p>
            <a:pPr algn="l"/>
            <a:r>
              <a:rPr lang="es-GB" sz="2400" b="1" dirty="0">
                <a:solidFill>
                  <a:schemeClr val="accent5">
                    <a:lumMod val="50000"/>
                  </a:schemeClr>
                </a:solidFill>
              </a:rPr>
              <a:t>[2/2]</a:t>
            </a:r>
          </a:p>
        </p:txBody>
      </p:sp>
      <p:sp>
        <p:nvSpPr>
          <p:cNvPr id="16" name="Rounded Rectangle 11">
            <a:extLst>
              <a:ext uri="{FF2B5EF4-FFF2-40B4-BE49-F238E27FC236}">
                <a16:creationId xmlns:a16="http://schemas.microsoft.com/office/drawing/2014/main" id="{85FBF373-8F8B-7245-BE48-1C1C7C10A227}"/>
              </a:ext>
            </a:extLst>
          </p:cNvPr>
          <p:cNvSpPr/>
          <p:nvPr/>
        </p:nvSpPr>
        <p:spPr>
          <a:xfrm>
            <a:off x="9819862" y="258166"/>
            <a:ext cx="210828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Imagen 17">
            <a:extLst>
              <a:ext uri="{FF2B5EF4-FFF2-40B4-BE49-F238E27FC236}">
                <a16:creationId xmlns:a16="http://schemas.microsoft.com/office/drawing/2014/main" id="{138F2807-1EBC-C84C-9FF9-3227BCEC1A86}"/>
              </a:ext>
            </a:extLst>
          </p:cNvPr>
          <p:cNvPicPr>
            <a:picLocks noChangeAspect="1"/>
          </p:cNvPicPr>
          <p:nvPr/>
        </p:nvPicPr>
        <p:blipFill>
          <a:blip r:embed="rId8"/>
          <a:stretch>
            <a:fillRect/>
          </a:stretch>
        </p:blipFill>
        <p:spPr>
          <a:xfrm>
            <a:off x="10480250" y="1971200"/>
            <a:ext cx="1611237" cy="2012042"/>
          </a:xfrm>
          <a:prstGeom prst="rect">
            <a:avLst/>
          </a:prstGeom>
        </p:spPr>
      </p:pic>
      <p:sp>
        <p:nvSpPr>
          <p:cNvPr id="14" name="Action Button: Custom 22">
            <a:hlinkClick r:id="" action="ppaction://noaction" highlightClick="1">
              <a:snd r:embed="rId9" name="4 Part 4.wav"/>
            </a:hlinkClick>
            <a:extLst>
              <a:ext uri="{FF2B5EF4-FFF2-40B4-BE49-F238E27FC236}">
                <a16:creationId xmlns:a16="http://schemas.microsoft.com/office/drawing/2014/main" id="{2F7B00C0-FCCA-4448-8D0A-61733498D0E3}"/>
              </a:ext>
            </a:extLst>
          </p:cNvPr>
          <p:cNvSpPr/>
          <p:nvPr/>
        </p:nvSpPr>
        <p:spPr>
          <a:xfrm>
            <a:off x="11353800" y="140668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9</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Full text.wav" descr="Full text.wav">
            <a:hlinkClick r:id="" action="ppaction://media"/>
            <a:extLst>
              <a:ext uri="{FF2B5EF4-FFF2-40B4-BE49-F238E27FC236}">
                <a16:creationId xmlns:a16="http://schemas.microsoft.com/office/drawing/2014/main" id="{9EA05679-B6DA-D349-B91D-CB93CD24045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7908" y="1357144"/>
            <a:ext cx="812800" cy="812800"/>
          </a:xfrm>
          <a:prstGeom prst="rect">
            <a:avLst/>
          </a:prstGeom>
        </p:spPr>
      </p:pic>
      <p:pic>
        <p:nvPicPr>
          <p:cNvPr id="7" name="Imagen 6" descr="Una muñeca de juguete&#10;&#10;Descripción generada automáticamente con confianza baja">
            <a:extLst>
              <a:ext uri="{FF2B5EF4-FFF2-40B4-BE49-F238E27FC236}">
                <a16:creationId xmlns:a16="http://schemas.microsoft.com/office/drawing/2014/main" id="{A4AC14E4-300B-C940-922D-4D4B204E969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77568" y="3983242"/>
            <a:ext cx="2765428" cy="2203217"/>
          </a:xfrm>
          <a:prstGeom prst="rect">
            <a:avLst/>
          </a:prstGeom>
        </p:spPr>
      </p:pic>
    </p:spTree>
    <p:extLst>
      <p:ext uri="{BB962C8B-B14F-4D97-AF65-F5344CB8AC3E}">
        <p14:creationId xmlns:p14="http://schemas.microsoft.com/office/powerpoint/2010/main" val="41054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294165-3ECD-D046-849E-DA376864E4FD}"/>
              </a:ext>
            </a:extLst>
          </p:cNvPr>
          <p:cNvSpPr>
            <a:spLocks noGrp="1"/>
          </p:cNvSpPr>
          <p:nvPr>
            <p:ph type="title"/>
          </p:nvPr>
        </p:nvSpPr>
        <p:spPr>
          <a:xfrm>
            <a:off x="263855" y="280118"/>
            <a:ext cx="10157151" cy="818168"/>
          </a:xfrm>
        </p:spPr>
        <p:txBody>
          <a:bodyPr>
            <a:normAutofit/>
          </a:bodyPr>
          <a:lstStyle/>
          <a:p>
            <a:r>
              <a:rPr lang="es-GB" sz="2400" b="1" dirty="0"/>
              <a:t>Ordena las acciones de la historia. ¿Qué pasó primero y qué pasó después?</a:t>
            </a:r>
          </a:p>
        </p:txBody>
      </p:sp>
      <p:sp>
        <p:nvSpPr>
          <p:cNvPr id="4" name="Rounded Rectangle 11">
            <a:extLst>
              <a:ext uri="{FF2B5EF4-FFF2-40B4-BE49-F238E27FC236}">
                <a16:creationId xmlns:a16="http://schemas.microsoft.com/office/drawing/2014/main" id="{F61BCB3C-0B38-9A4B-BDBD-81C31AB602CF}"/>
              </a:ext>
            </a:extLst>
          </p:cNvPr>
          <p:cNvSpPr/>
          <p:nvPr/>
        </p:nvSpPr>
        <p:spPr>
          <a:xfrm>
            <a:off x="10988566" y="258166"/>
            <a:ext cx="939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7" name="Tabla 7">
            <a:extLst>
              <a:ext uri="{FF2B5EF4-FFF2-40B4-BE49-F238E27FC236}">
                <a16:creationId xmlns:a16="http://schemas.microsoft.com/office/drawing/2014/main" id="{55BD3595-63E4-1C4B-BC3A-6E602DE0F9A7}"/>
              </a:ext>
            </a:extLst>
          </p:cNvPr>
          <p:cNvGraphicFramePr>
            <a:graphicFrameLocks noGrp="1"/>
          </p:cNvGraphicFramePr>
          <p:nvPr>
            <p:extLst>
              <p:ext uri="{D42A27DB-BD31-4B8C-83A1-F6EECF244321}">
                <p14:modId xmlns:p14="http://schemas.microsoft.com/office/powerpoint/2010/main" val="1831427607"/>
              </p:ext>
            </p:extLst>
          </p:nvPr>
        </p:nvGraphicFramePr>
        <p:xfrm>
          <a:off x="1563524" y="1206256"/>
          <a:ext cx="9064952" cy="4768755"/>
        </p:xfrm>
        <a:graphic>
          <a:graphicData uri="http://schemas.openxmlformats.org/drawingml/2006/table">
            <a:tbl>
              <a:tblPr firstRow="1" bandRow="1">
                <a:tableStyleId>{5DA37D80-6434-44D0-A028-1B22A696006F}</a:tableStyleId>
              </a:tblPr>
              <a:tblGrid>
                <a:gridCol w="6810483">
                  <a:extLst>
                    <a:ext uri="{9D8B030D-6E8A-4147-A177-3AD203B41FA5}">
                      <a16:colId xmlns:a16="http://schemas.microsoft.com/office/drawing/2014/main" val="4227144542"/>
                    </a:ext>
                  </a:extLst>
                </a:gridCol>
                <a:gridCol w="2254469">
                  <a:extLst>
                    <a:ext uri="{9D8B030D-6E8A-4147-A177-3AD203B41FA5}">
                      <a16:colId xmlns:a16="http://schemas.microsoft.com/office/drawing/2014/main" val="507122536"/>
                    </a:ext>
                  </a:extLst>
                </a:gridCol>
              </a:tblGrid>
              <a:tr h="789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400" b="0" dirty="0">
                          <a:solidFill>
                            <a:schemeClr val="accent5">
                              <a:lumMod val="50000"/>
                            </a:schemeClr>
                          </a:solidFill>
                        </a:rPr>
                        <a:t>Don Quijote thought he saw some giants.</a:t>
                      </a:r>
                    </a:p>
                  </a:txBody>
                  <a:tcPr anchor="ctr">
                    <a:lnB w="12700" cap="flat" cmpd="sng" algn="ctr">
                      <a:solidFill>
                        <a:srgbClr val="E56700"/>
                      </a:solidFill>
                      <a:prstDash val="solid"/>
                      <a:round/>
                      <a:headEnd type="none" w="med" len="med"/>
                      <a:tailEnd type="none" w="med" len="med"/>
                    </a:lnB>
                    <a:noFill/>
                  </a:tcPr>
                </a:tc>
                <a:tc>
                  <a:txBody>
                    <a:bodyPr/>
                    <a:lstStyle/>
                    <a:p>
                      <a:endParaRPr lang="es-GB" sz="2400" dirty="0">
                        <a:solidFill>
                          <a:schemeClr val="accent5">
                            <a:lumMod val="50000"/>
                          </a:schemeClr>
                        </a:solidFill>
                      </a:endParaRPr>
                    </a:p>
                  </a:txBody>
                  <a:tcPr anchor="ctr">
                    <a:lnB w="12700" cap="flat" cmpd="sng" algn="ctr">
                      <a:solidFill>
                        <a:srgbClr val="E56700"/>
                      </a:solidFill>
                      <a:prstDash val="solid"/>
                      <a:round/>
                      <a:headEnd type="none" w="med" len="med"/>
                      <a:tailEnd type="none" w="med" len="med"/>
                    </a:lnB>
                    <a:noFill/>
                  </a:tcPr>
                </a:tc>
                <a:extLst>
                  <a:ext uri="{0D108BD9-81ED-4DB2-BD59-A6C34878D82A}">
                    <a16:rowId xmlns:a16="http://schemas.microsoft.com/office/drawing/2014/main" val="4246015939"/>
                  </a:ext>
                </a:extLst>
              </a:tr>
              <a:tr h="789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400" dirty="0">
                          <a:solidFill>
                            <a:schemeClr val="accent5">
                              <a:lumMod val="50000"/>
                            </a:schemeClr>
                          </a:solidFill>
                        </a:rPr>
                        <a:t>Sancho offered help to Don Quijote.</a:t>
                      </a:r>
                    </a:p>
                  </a:txBody>
                  <a:tcPr anchor="ctr">
                    <a:lnT w="12700" cap="flat" cmpd="sng" algn="ctr">
                      <a:solidFill>
                        <a:srgbClr val="E56700"/>
                      </a:solidFill>
                      <a:prstDash val="solid"/>
                      <a:round/>
                      <a:headEnd type="none" w="med" len="med"/>
                      <a:tailEnd type="none" w="med" len="med"/>
                    </a:lnT>
                    <a:noFill/>
                  </a:tcPr>
                </a:tc>
                <a:tc>
                  <a:txBody>
                    <a:bodyPr/>
                    <a:lstStyle/>
                    <a:p>
                      <a:endParaRPr lang="es-GB" sz="2400" dirty="0">
                        <a:solidFill>
                          <a:schemeClr val="accent5">
                            <a:lumMod val="50000"/>
                          </a:schemeClr>
                        </a:solidFill>
                      </a:endParaRPr>
                    </a:p>
                  </a:txBody>
                  <a:tcPr anchor="ctr">
                    <a:lnT w="12700" cap="flat" cmpd="sng" algn="ctr">
                      <a:solidFill>
                        <a:srgbClr val="E56700"/>
                      </a:solidFill>
                      <a:prstDash val="solid"/>
                      <a:round/>
                      <a:headEnd type="none" w="med" len="med"/>
                      <a:tailEnd type="none" w="med" len="med"/>
                    </a:lnT>
                    <a:noFill/>
                  </a:tcPr>
                </a:tc>
                <a:extLst>
                  <a:ext uri="{0D108BD9-81ED-4DB2-BD59-A6C34878D82A}">
                    <a16:rowId xmlns:a16="http://schemas.microsoft.com/office/drawing/2014/main" val="886216071"/>
                  </a:ext>
                </a:extLst>
              </a:tr>
              <a:tr h="789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400" dirty="0">
                          <a:solidFill>
                            <a:schemeClr val="accent5">
                              <a:lumMod val="50000"/>
                            </a:schemeClr>
                          </a:solidFill>
                        </a:rPr>
                        <a:t>Don Quijote fell from the horse.</a:t>
                      </a:r>
                    </a:p>
                  </a:txBody>
                  <a:tcPr anchor="ctr">
                    <a:noFill/>
                  </a:tcPr>
                </a:tc>
                <a:tc>
                  <a:txBody>
                    <a:bodyPr/>
                    <a:lstStyle/>
                    <a:p>
                      <a:endParaRPr lang="es-GB" sz="2400">
                        <a:solidFill>
                          <a:schemeClr val="accent5">
                            <a:lumMod val="50000"/>
                          </a:schemeClr>
                        </a:solidFill>
                      </a:endParaRPr>
                    </a:p>
                  </a:txBody>
                  <a:tcPr>
                    <a:noFill/>
                  </a:tcPr>
                </a:tc>
                <a:extLst>
                  <a:ext uri="{0D108BD9-81ED-4DB2-BD59-A6C34878D82A}">
                    <a16:rowId xmlns:a16="http://schemas.microsoft.com/office/drawing/2014/main" val="2547438995"/>
                  </a:ext>
                </a:extLst>
              </a:tr>
              <a:tr h="789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400" dirty="0">
                          <a:solidFill>
                            <a:schemeClr val="accent5">
                              <a:lumMod val="50000"/>
                            </a:schemeClr>
                          </a:solidFill>
                        </a:rPr>
                        <a:t>Sancho left his family.</a:t>
                      </a:r>
                    </a:p>
                  </a:txBody>
                  <a:tcPr anchor="ctr">
                    <a:noFill/>
                  </a:tcPr>
                </a:tc>
                <a:tc>
                  <a:txBody>
                    <a:bodyPr/>
                    <a:lstStyle/>
                    <a:p>
                      <a:endParaRPr lang="es-GB" sz="2400">
                        <a:solidFill>
                          <a:schemeClr val="accent5">
                            <a:lumMod val="50000"/>
                          </a:schemeClr>
                        </a:solidFill>
                      </a:endParaRPr>
                    </a:p>
                  </a:txBody>
                  <a:tcPr>
                    <a:noFill/>
                  </a:tcPr>
                </a:tc>
                <a:extLst>
                  <a:ext uri="{0D108BD9-81ED-4DB2-BD59-A6C34878D82A}">
                    <a16:rowId xmlns:a16="http://schemas.microsoft.com/office/drawing/2014/main" val="1050500334"/>
                  </a:ext>
                </a:extLst>
              </a:tr>
              <a:tr h="789159">
                <a:tc>
                  <a:txBody>
                    <a:bodyPr/>
                    <a:lstStyle/>
                    <a:p>
                      <a:r>
                        <a:rPr lang="es-GB" sz="2400" dirty="0">
                          <a:solidFill>
                            <a:schemeClr val="accent5">
                              <a:lumMod val="50000"/>
                            </a:schemeClr>
                          </a:solidFill>
                        </a:rPr>
                        <a:t>Don Quijote and Sancho walked in the countryside.</a:t>
                      </a:r>
                    </a:p>
                  </a:txBody>
                  <a:tcPr anchor="ctr">
                    <a:noFill/>
                  </a:tcPr>
                </a:tc>
                <a:tc>
                  <a:txBody>
                    <a:bodyPr/>
                    <a:lstStyle/>
                    <a:p>
                      <a:endParaRPr lang="es-GB" sz="2400" dirty="0">
                        <a:solidFill>
                          <a:schemeClr val="accent5">
                            <a:lumMod val="50000"/>
                          </a:schemeClr>
                        </a:solidFill>
                      </a:endParaRPr>
                    </a:p>
                  </a:txBody>
                  <a:tcPr>
                    <a:noFill/>
                  </a:tcPr>
                </a:tc>
                <a:extLst>
                  <a:ext uri="{0D108BD9-81ED-4DB2-BD59-A6C34878D82A}">
                    <a16:rowId xmlns:a16="http://schemas.microsoft.com/office/drawing/2014/main" val="1645503157"/>
                  </a:ext>
                </a:extLst>
              </a:tr>
              <a:tr h="7891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400" b="0" dirty="0">
                          <a:solidFill>
                            <a:schemeClr val="accent5">
                              <a:lumMod val="50000"/>
                            </a:schemeClr>
                          </a:solidFill>
                        </a:rPr>
                        <a:t>Don Quijote asked Sancho to go with him.</a:t>
                      </a:r>
                    </a:p>
                  </a:txBody>
                  <a:tcPr anchor="ctr">
                    <a:noFill/>
                  </a:tcPr>
                </a:tc>
                <a:tc>
                  <a:txBody>
                    <a:bodyPr/>
                    <a:lstStyle/>
                    <a:p>
                      <a:endParaRPr lang="es-GB" sz="2400" dirty="0">
                        <a:solidFill>
                          <a:schemeClr val="accent5">
                            <a:lumMod val="50000"/>
                          </a:schemeClr>
                        </a:solidFill>
                      </a:endParaRPr>
                    </a:p>
                  </a:txBody>
                  <a:tcPr>
                    <a:noFill/>
                  </a:tcPr>
                </a:tc>
                <a:extLst>
                  <a:ext uri="{0D108BD9-81ED-4DB2-BD59-A6C34878D82A}">
                    <a16:rowId xmlns:a16="http://schemas.microsoft.com/office/drawing/2014/main" val="3302653231"/>
                  </a:ext>
                </a:extLst>
              </a:tr>
            </a:tbl>
          </a:graphicData>
        </a:graphic>
      </p:graphicFrame>
      <p:pic>
        <p:nvPicPr>
          <p:cNvPr id="5" name="Imagen 4" descr="Una caricatura de una persona&#10;&#10;Descripción generada automáticamente con confianza media">
            <a:extLst>
              <a:ext uri="{FF2B5EF4-FFF2-40B4-BE49-F238E27FC236}">
                <a16:creationId xmlns:a16="http://schemas.microsoft.com/office/drawing/2014/main" id="{06F5925C-270D-FF43-A8A3-09658AA3A968}"/>
              </a:ext>
            </a:extLst>
          </p:cNvPr>
          <p:cNvPicPr>
            <a:picLocks noChangeAspect="1"/>
          </p:cNvPicPr>
          <p:nvPr/>
        </p:nvPicPr>
        <p:blipFill rotWithShape="1">
          <a:blip r:embed="rId3"/>
          <a:srcRect l="21068" r="46205"/>
          <a:stretch/>
        </p:blipFill>
        <p:spPr>
          <a:xfrm>
            <a:off x="0" y="3255818"/>
            <a:ext cx="1703706" cy="2931072"/>
          </a:xfrm>
          <a:prstGeom prst="rect">
            <a:avLst/>
          </a:prstGeom>
        </p:spPr>
      </p:pic>
      <p:pic>
        <p:nvPicPr>
          <p:cNvPr id="8" name="Imagen 7" descr="Una caricatura de una persona&#10;&#10;Descripción generada automáticamente con confianza media">
            <a:extLst>
              <a:ext uri="{FF2B5EF4-FFF2-40B4-BE49-F238E27FC236}">
                <a16:creationId xmlns:a16="http://schemas.microsoft.com/office/drawing/2014/main" id="{F5E43D35-DE7F-1E45-8FEC-F546760CB81C}"/>
              </a:ext>
            </a:extLst>
          </p:cNvPr>
          <p:cNvPicPr>
            <a:picLocks noChangeAspect="1"/>
          </p:cNvPicPr>
          <p:nvPr/>
        </p:nvPicPr>
        <p:blipFill rotWithShape="1">
          <a:blip r:embed="rId3"/>
          <a:srcRect l="51186"/>
          <a:stretch/>
        </p:blipFill>
        <p:spPr>
          <a:xfrm>
            <a:off x="10421006" y="3149879"/>
            <a:ext cx="2541154" cy="2931072"/>
          </a:xfrm>
          <a:prstGeom prst="rect">
            <a:avLst/>
          </a:prstGeom>
        </p:spPr>
      </p:pic>
      <p:sp>
        <p:nvSpPr>
          <p:cNvPr id="6" name="CuadroTexto 5">
            <a:extLst>
              <a:ext uri="{FF2B5EF4-FFF2-40B4-BE49-F238E27FC236}">
                <a16:creationId xmlns:a16="http://schemas.microsoft.com/office/drawing/2014/main" id="{B713102D-C323-2C47-991A-1D642C7BDF13}"/>
              </a:ext>
            </a:extLst>
          </p:cNvPr>
          <p:cNvSpPr txBox="1"/>
          <p:nvPr/>
        </p:nvSpPr>
        <p:spPr>
          <a:xfrm>
            <a:off x="9213141" y="5294165"/>
            <a:ext cx="413896" cy="584775"/>
          </a:xfrm>
          <a:prstGeom prst="rect">
            <a:avLst/>
          </a:prstGeom>
          <a:noFill/>
        </p:spPr>
        <p:txBody>
          <a:bodyPr wrap="none" rtlCol="0" anchor="ctr">
            <a:spAutoFit/>
          </a:bodyPr>
          <a:lstStyle/>
          <a:p>
            <a:pPr algn="ctr"/>
            <a:r>
              <a:rPr lang="es-GB" sz="3200" b="1" dirty="0">
                <a:solidFill>
                  <a:srgbClr val="E56700"/>
                </a:solidFill>
              </a:rPr>
              <a:t>1</a:t>
            </a:r>
          </a:p>
        </p:txBody>
      </p:sp>
      <p:sp>
        <p:nvSpPr>
          <p:cNvPr id="9" name="CuadroTexto 8">
            <a:extLst>
              <a:ext uri="{FF2B5EF4-FFF2-40B4-BE49-F238E27FC236}">
                <a16:creationId xmlns:a16="http://schemas.microsoft.com/office/drawing/2014/main" id="{E95DB20E-32E6-9845-BC7E-5CFDF37462E0}"/>
              </a:ext>
            </a:extLst>
          </p:cNvPr>
          <p:cNvSpPr txBox="1"/>
          <p:nvPr/>
        </p:nvSpPr>
        <p:spPr>
          <a:xfrm>
            <a:off x="9213141" y="3701827"/>
            <a:ext cx="413896" cy="584775"/>
          </a:xfrm>
          <a:prstGeom prst="rect">
            <a:avLst/>
          </a:prstGeom>
          <a:noFill/>
        </p:spPr>
        <p:txBody>
          <a:bodyPr wrap="none" rtlCol="0" anchor="ctr">
            <a:spAutoFit/>
          </a:bodyPr>
          <a:lstStyle/>
          <a:p>
            <a:pPr algn="ctr"/>
            <a:r>
              <a:rPr lang="es-GB" sz="3200" b="1" dirty="0">
                <a:solidFill>
                  <a:srgbClr val="E56700"/>
                </a:solidFill>
              </a:rPr>
              <a:t>2</a:t>
            </a:r>
          </a:p>
        </p:txBody>
      </p:sp>
      <p:sp>
        <p:nvSpPr>
          <p:cNvPr id="10" name="CuadroTexto 9">
            <a:extLst>
              <a:ext uri="{FF2B5EF4-FFF2-40B4-BE49-F238E27FC236}">
                <a16:creationId xmlns:a16="http://schemas.microsoft.com/office/drawing/2014/main" id="{2E78B64B-6D54-F548-B7E0-DEC25A3B8968}"/>
              </a:ext>
            </a:extLst>
          </p:cNvPr>
          <p:cNvSpPr txBox="1"/>
          <p:nvPr/>
        </p:nvSpPr>
        <p:spPr>
          <a:xfrm>
            <a:off x="9213141" y="4497997"/>
            <a:ext cx="413896" cy="584775"/>
          </a:xfrm>
          <a:prstGeom prst="rect">
            <a:avLst/>
          </a:prstGeom>
          <a:noFill/>
        </p:spPr>
        <p:txBody>
          <a:bodyPr wrap="none" rtlCol="0" anchor="ctr">
            <a:spAutoFit/>
          </a:bodyPr>
          <a:lstStyle/>
          <a:p>
            <a:pPr algn="ctr"/>
            <a:r>
              <a:rPr lang="es-GB" sz="3200" b="1" dirty="0">
                <a:solidFill>
                  <a:srgbClr val="E56700"/>
                </a:solidFill>
              </a:rPr>
              <a:t>3</a:t>
            </a:r>
          </a:p>
        </p:txBody>
      </p:sp>
      <p:sp>
        <p:nvSpPr>
          <p:cNvPr id="11" name="CuadroTexto 10">
            <a:extLst>
              <a:ext uri="{FF2B5EF4-FFF2-40B4-BE49-F238E27FC236}">
                <a16:creationId xmlns:a16="http://schemas.microsoft.com/office/drawing/2014/main" id="{B9125DF8-5BC2-9E43-B5F6-212269DE47DC}"/>
              </a:ext>
            </a:extLst>
          </p:cNvPr>
          <p:cNvSpPr txBox="1"/>
          <p:nvPr/>
        </p:nvSpPr>
        <p:spPr>
          <a:xfrm>
            <a:off x="9213141" y="1313317"/>
            <a:ext cx="413896" cy="584775"/>
          </a:xfrm>
          <a:prstGeom prst="rect">
            <a:avLst/>
          </a:prstGeom>
          <a:noFill/>
        </p:spPr>
        <p:txBody>
          <a:bodyPr wrap="none" rtlCol="0" anchor="ctr">
            <a:spAutoFit/>
          </a:bodyPr>
          <a:lstStyle/>
          <a:p>
            <a:pPr algn="ctr"/>
            <a:r>
              <a:rPr lang="es-GB" sz="3200" b="1" dirty="0">
                <a:solidFill>
                  <a:srgbClr val="E56700"/>
                </a:solidFill>
              </a:rPr>
              <a:t>4</a:t>
            </a:r>
          </a:p>
        </p:txBody>
      </p:sp>
      <p:sp>
        <p:nvSpPr>
          <p:cNvPr id="12" name="CuadroTexto 11">
            <a:extLst>
              <a:ext uri="{FF2B5EF4-FFF2-40B4-BE49-F238E27FC236}">
                <a16:creationId xmlns:a16="http://schemas.microsoft.com/office/drawing/2014/main" id="{5C7D21F7-F11E-4248-A4C5-6B5DE4F52158}"/>
              </a:ext>
            </a:extLst>
          </p:cNvPr>
          <p:cNvSpPr txBox="1"/>
          <p:nvPr/>
        </p:nvSpPr>
        <p:spPr>
          <a:xfrm>
            <a:off x="9213141" y="2109487"/>
            <a:ext cx="413896" cy="584775"/>
          </a:xfrm>
          <a:prstGeom prst="rect">
            <a:avLst/>
          </a:prstGeom>
          <a:noFill/>
        </p:spPr>
        <p:txBody>
          <a:bodyPr wrap="none" rtlCol="0" anchor="ctr">
            <a:spAutoFit/>
          </a:bodyPr>
          <a:lstStyle/>
          <a:p>
            <a:pPr algn="ctr"/>
            <a:r>
              <a:rPr lang="es-GB" sz="3200" b="1" dirty="0">
                <a:solidFill>
                  <a:srgbClr val="E56700"/>
                </a:solidFill>
              </a:rPr>
              <a:t>6</a:t>
            </a:r>
          </a:p>
        </p:txBody>
      </p:sp>
      <p:sp>
        <p:nvSpPr>
          <p:cNvPr id="13" name="CuadroTexto 12">
            <a:extLst>
              <a:ext uri="{FF2B5EF4-FFF2-40B4-BE49-F238E27FC236}">
                <a16:creationId xmlns:a16="http://schemas.microsoft.com/office/drawing/2014/main" id="{B605F085-3489-9D45-A035-FAEFED696F63}"/>
              </a:ext>
            </a:extLst>
          </p:cNvPr>
          <p:cNvSpPr txBox="1"/>
          <p:nvPr/>
        </p:nvSpPr>
        <p:spPr>
          <a:xfrm>
            <a:off x="9289341" y="2905657"/>
            <a:ext cx="261496" cy="584775"/>
          </a:xfrm>
          <a:prstGeom prst="rect">
            <a:avLst/>
          </a:prstGeom>
          <a:noFill/>
        </p:spPr>
        <p:txBody>
          <a:bodyPr wrap="square" rtlCol="0" anchor="ctr">
            <a:spAutoFit/>
          </a:bodyPr>
          <a:lstStyle/>
          <a:p>
            <a:pPr algn="ctr"/>
            <a:r>
              <a:rPr lang="es-GB" sz="3200" b="1" dirty="0">
                <a:solidFill>
                  <a:srgbClr val="E56700"/>
                </a:solidFill>
              </a:rPr>
              <a:t>5</a:t>
            </a:r>
          </a:p>
        </p:txBody>
      </p:sp>
    </p:spTree>
    <p:extLst>
      <p:ext uri="{BB962C8B-B14F-4D97-AF65-F5344CB8AC3E}">
        <p14:creationId xmlns:p14="http://schemas.microsoft.com/office/powerpoint/2010/main" val="1524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8263" y="789807"/>
            <a:ext cx="11499881" cy="830997"/>
          </a:xfrm>
          <a:prstGeom prst="rect">
            <a:avLst/>
          </a:prstGeom>
          <a:noFill/>
        </p:spPr>
        <p:txBody>
          <a:bodyPr wrap="square" rtlCol="0">
            <a:spAutoFit/>
          </a:bodyPr>
          <a:lstStyle/>
          <a:p>
            <a:pPr algn="l"/>
            <a:r>
              <a:rPr lang="x-none" sz="2400">
                <a:solidFill>
                  <a:schemeClr val="accent5">
                    <a:lumMod val="50000"/>
                  </a:schemeClr>
                </a:solidFill>
              </a:rPr>
              <a:t>Persona A</a:t>
            </a:r>
            <a:r>
              <a:rPr lang="es-ES" sz="2400" dirty="0">
                <a:solidFill>
                  <a:schemeClr val="accent5">
                    <a:lumMod val="50000"/>
                  </a:schemeClr>
                </a:solidFill>
              </a:rPr>
              <a:t> y Persona B</a:t>
            </a:r>
            <a:r>
              <a:rPr lang="x-none" sz="2400">
                <a:solidFill>
                  <a:schemeClr val="accent5">
                    <a:lumMod val="50000"/>
                  </a:schemeClr>
                </a:solidFill>
              </a:rPr>
              <a:t>: </a:t>
            </a:r>
            <a:r>
              <a:rPr lang="es-ES" sz="2400" dirty="0">
                <a:solidFill>
                  <a:schemeClr val="accent5">
                    <a:lumMod val="50000"/>
                  </a:schemeClr>
                </a:solidFill>
              </a:rPr>
              <a:t>escriben el principio de cuatro frases con ‘</a:t>
            </a:r>
            <a:r>
              <a:rPr lang="es-ES" sz="2400" b="1" dirty="0">
                <a:solidFill>
                  <a:schemeClr val="accent5">
                    <a:lumMod val="50000"/>
                  </a:schemeClr>
                </a:solidFill>
              </a:rPr>
              <a:t>estaba/s</a:t>
            </a:r>
            <a:r>
              <a:rPr lang="es-ES" sz="2400" dirty="0">
                <a:solidFill>
                  <a:schemeClr val="accent5">
                    <a:lumMod val="50000"/>
                  </a:schemeClr>
                </a:solidFill>
              </a:rPr>
              <a:t>’ + </a:t>
            </a:r>
            <a:r>
              <a:rPr lang="es-ES" sz="2400" b="1" dirty="0">
                <a:solidFill>
                  <a:schemeClr val="accent5">
                    <a:lumMod val="50000"/>
                  </a:schemeClr>
                </a:solidFill>
              </a:rPr>
              <a:t>‘-ando</a:t>
            </a:r>
            <a:r>
              <a:rPr lang="es-ES" sz="2400" dirty="0">
                <a:solidFill>
                  <a:schemeClr val="accent5">
                    <a:lumMod val="50000"/>
                  </a:schemeClr>
                </a:solidFill>
              </a:rPr>
              <a:t>’ o </a:t>
            </a:r>
            <a:r>
              <a:rPr lang="es-ES" sz="2400" b="1" dirty="0">
                <a:solidFill>
                  <a:schemeClr val="accent5">
                    <a:lumMod val="50000"/>
                  </a:schemeClr>
                </a:solidFill>
              </a:rPr>
              <a:t>‘-</a:t>
            </a:r>
            <a:r>
              <a:rPr lang="es-ES" sz="2400" b="1" dirty="0" err="1">
                <a:solidFill>
                  <a:schemeClr val="accent5">
                    <a:lumMod val="50000"/>
                  </a:schemeClr>
                </a:solidFill>
              </a:rPr>
              <a:t>iendo</a:t>
            </a:r>
            <a:r>
              <a:rPr lang="es-ES" sz="2400" dirty="0">
                <a:solidFill>
                  <a:schemeClr val="accent5">
                    <a:lumMod val="50000"/>
                  </a:schemeClr>
                </a:solidFill>
              </a:rPr>
              <a:t>’.</a:t>
            </a:r>
            <a:endParaRPr lang="x-none" sz="2400" dirty="0">
              <a:solidFill>
                <a:schemeClr val="accent5">
                  <a:lumMod val="50000"/>
                </a:schemeClr>
              </a:solidFill>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8263" y="1588950"/>
            <a:ext cx="11298905" cy="830997"/>
          </a:xfrm>
          <a:prstGeom prst="rect">
            <a:avLst/>
          </a:prstGeom>
          <a:noFill/>
        </p:spPr>
        <p:txBody>
          <a:bodyPr wrap="square" rtlCol="0">
            <a:spAutoFit/>
          </a:bodyPr>
          <a:lstStyle/>
          <a:p>
            <a:pPr algn="l"/>
            <a:r>
              <a:rPr lang="x-none" sz="2400">
                <a:solidFill>
                  <a:schemeClr val="accent5">
                    <a:lumMod val="50000"/>
                  </a:schemeClr>
                </a:solidFill>
              </a:rPr>
              <a:t>Persona </a:t>
            </a:r>
            <a:r>
              <a:rPr lang="es-ES" sz="2400" dirty="0">
                <a:solidFill>
                  <a:schemeClr val="accent5">
                    <a:lumMod val="50000"/>
                  </a:schemeClr>
                </a:solidFill>
              </a:rPr>
              <a:t>A y B</a:t>
            </a:r>
            <a:r>
              <a:rPr lang="x-none" sz="2400">
                <a:solidFill>
                  <a:schemeClr val="accent5">
                    <a:lumMod val="50000"/>
                  </a:schemeClr>
                </a:solidFill>
              </a:rPr>
              <a:t>: </a:t>
            </a:r>
            <a:r>
              <a:rPr lang="es-ES" sz="2400" dirty="0">
                <a:solidFill>
                  <a:schemeClr val="accent5">
                    <a:lumMod val="50000"/>
                  </a:schemeClr>
                </a:solidFill>
              </a:rPr>
              <a:t>intercambian* las frases y las completan con ‘</a:t>
            </a:r>
            <a:r>
              <a:rPr lang="es-ES" sz="2400" b="1" dirty="0">
                <a:solidFill>
                  <a:schemeClr val="accent5">
                    <a:lumMod val="50000"/>
                  </a:schemeClr>
                </a:solidFill>
              </a:rPr>
              <a:t>cuando</a:t>
            </a:r>
            <a:r>
              <a:rPr lang="es-ES" sz="2400" dirty="0">
                <a:solidFill>
                  <a:schemeClr val="accent5">
                    <a:lumMod val="50000"/>
                  </a:schemeClr>
                </a:solidFill>
              </a:rPr>
              <a:t>’ + un verbo en pasado. </a:t>
            </a:r>
            <a:endParaRPr lang="x-none" sz="2400" dirty="0">
              <a:solidFill>
                <a:schemeClr val="accent5">
                  <a:lumMod val="50000"/>
                </a:schemeClr>
              </a:solidFill>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8263" y="2388092"/>
            <a:ext cx="11562419" cy="830997"/>
          </a:xfrm>
          <a:prstGeom prst="rect">
            <a:avLst/>
          </a:prstGeom>
          <a:noFill/>
        </p:spPr>
        <p:txBody>
          <a:bodyPr wrap="square" rtlCol="0">
            <a:spAutoFit/>
          </a:bodyPr>
          <a:lstStyle/>
          <a:p>
            <a:pPr algn="l"/>
            <a:r>
              <a:rPr lang="x-none" sz="2400" dirty="0">
                <a:solidFill>
                  <a:schemeClr val="accent5">
                    <a:lumMod val="50000"/>
                  </a:schemeClr>
                </a:solidFill>
              </a:rPr>
              <a:t>Persona A y B</a:t>
            </a:r>
            <a:r>
              <a:rPr lang="x-none" sz="2400">
                <a:solidFill>
                  <a:schemeClr val="accent5">
                    <a:lumMod val="50000"/>
                  </a:schemeClr>
                </a:solidFill>
              </a:rPr>
              <a:t>: </a:t>
            </a:r>
            <a:r>
              <a:rPr lang="es-ES" sz="2400" dirty="0">
                <a:solidFill>
                  <a:schemeClr val="accent5">
                    <a:lumMod val="50000"/>
                  </a:schemeClr>
                </a:solidFill>
              </a:rPr>
              <a:t>intercambian las frases otra vez. ¿Están bien? ¿Cómo son en inglés?</a:t>
            </a:r>
            <a:endParaRPr lang="x-none" sz="2400" dirty="0">
              <a:solidFill>
                <a:schemeClr val="accent5">
                  <a:lumMod val="50000"/>
                </a:schemeClr>
              </a:solidFill>
            </a:endParaRP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3242517"/>
            <a:ext cx="1459054" cy="461665"/>
          </a:xfrm>
          <a:prstGeom prst="rect">
            <a:avLst/>
          </a:prstGeom>
          <a:noFill/>
        </p:spPr>
        <p:txBody>
          <a:bodyPr wrap="none" rtlCol="0">
            <a:spAutoFit/>
          </a:bodyPr>
          <a:lstStyle/>
          <a:p>
            <a:pPr algn="l"/>
            <a:r>
              <a:rPr lang="x-none" sz="2400" dirty="0">
                <a:solidFill>
                  <a:schemeClr val="accent5">
                    <a:lumMod val="50000"/>
                  </a:schemeClr>
                </a:solidFill>
              </a:rPr>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8263" y="3803142"/>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096000" y="3805769"/>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1723" y="3213055"/>
            <a:ext cx="1233251" cy="982254"/>
          </a:xfrm>
          <a:prstGeom prst="rect">
            <a:avLst/>
          </a:prstGeom>
        </p:spPr>
      </p:pic>
      <p:sp>
        <p:nvSpPr>
          <p:cNvPr id="19" name="Rounded Rectangle 11">
            <a:extLst>
              <a:ext uri="{FF2B5EF4-FFF2-40B4-BE49-F238E27FC236}">
                <a16:creationId xmlns:a16="http://schemas.microsoft.com/office/drawing/2014/main" id="{A316DD52-7894-4A75-969C-CA0645DA2978}"/>
              </a:ext>
            </a:extLst>
          </p:cNvPr>
          <p:cNvSpPr/>
          <p:nvPr/>
        </p:nvSpPr>
        <p:spPr>
          <a:xfrm>
            <a:off x="8229600" y="258166"/>
            <a:ext cx="3698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sp>
        <p:nvSpPr>
          <p:cNvPr id="2" name="Title 1"/>
          <p:cNvSpPr>
            <a:spLocks noGrp="1"/>
          </p:cNvSpPr>
          <p:nvPr>
            <p:ph type="title" idx="4294967295"/>
          </p:nvPr>
        </p:nvSpPr>
        <p:spPr>
          <a:xfrm>
            <a:off x="428263" y="315084"/>
            <a:ext cx="7801337" cy="400918"/>
          </a:xfrm>
        </p:spPr>
        <p:txBody>
          <a:bodyPr>
            <a:noAutofit/>
          </a:bodyPr>
          <a:lstStyle/>
          <a:p>
            <a:pPr rtl="0" eaLnBrk="1" latinLnBrk="0" hangingPunct="1"/>
            <a:r>
              <a:rPr lang="es-ES" sz="2400" b="1" kern="1200" dirty="0">
                <a:effectLst/>
                <a:latin typeface="Century Gothic" panose="020B0502020202020204" pitchFamily="34" charset="0"/>
                <a:ea typeface="+mn-ea"/>
                <a:cs typeface="+mn-cs"/>
              </a:rPr>
              <a:t>Inventamos situaciones en parejas.</a:t>
            </a:r>
            <a:endParaRPr lang="en-GB" dirty="0"/>
          </a:p>
        </p:txBody>
      </p:sp>
      <p:sp>
        <p:nvSpPr>
          <p:cNvPr id="3" name="CuadroTexto 2">
            <a:extLst>
              <a:ext uri="{FF2B5EF4-FFF2-40B4-BE49-F238E27FC236}">
                <a16:creationId xmlns:a16="http://schemas.microsoft.com/office/drawing/2014/main" id="{2368FB8C-2009-0B44-9C11-57F5D7EE3E12}"/>
              </a:ext>
            </a:extLst>
          </p:cNvPr>
          <p:cNvSpPr txBox="1"/>
          <p:nvPr/>
        </p:nvSpPr>
        <p:spPr>
          <a:xfrm>
            <a:off x="428263" y="4339766"/>
            <a:ext cx="4899111" cy="830997"/>
          </a:xfrm>
          <a:prstGeom prst="rect">
            <a:avLst/>
          </a:prstGeom>
          <a:noFill/>
        </p:spPr>
        <p:txBody>
          <a:bodyPr wrap="square" rtlCol="0">
            <a:spAutoFit/>
          </a:bodyPr>
          <a:lstStyle/>
          <a:p>
            <a:pPr algn="l"/>
            <a:r>
              <a:rPr lang="es-GB" sz="2400" dirty="0">
                <a:solidFill>
                  <a:schemeClr val="accent5">
                    <a:lumMod val="50000"/>
                  </a:schemeClr>
                </a:solidFill>
              </a:rPr>
              <a:t>1. Estaba corriendo en la montaña...</a:t>
            </a:r>
          </a:p>
        </p:txBody>
      </p:sp>
      <p:sp>
        <p:nvSpPr>
          <p:cNvPr id="20" name="CuadroTexto 19">
            <a:extLst>
              <a:ext uri="{FF2B5EF4-FFF2-40B4-BE49-F238E27FC236}">
                <a16:creationId xmlns:a16="http://schemas.microsoft.com/office/drawing/2014/main" id="{03FEE3FC-589B-054D-B555-647CC6F60580}"/>
              </a:ext>
            </a:extLst>
          </p:cNvPr>
          <p:cNvSpPr txBox="1"/>
          <p:nvPr/>
        </p:nvSpPr>
        <p:spPr>
          <a:xfrm>
            <a:off x="6096000" y="4293599"/>
            <a:ext cx="5399432" cy="461665"/>
          </a:xfrm>
          <a:prstGeom prst="rect">
            <a:avLst/>
          </a:prstGeom>
          <a:noFill/>
        </p:spPr>
        <p:txBody>
          <a:bodyPr wrap="square" rtlCol="0">
            <a:spAutoFit/>
          </a:bodyPr>
          <a:lstStyle/>
          <a:p>
            <a:pPr algn="l"/>
            <a:r>
              <a:rPr lang="es-GB" sz="2400" dirty="0">
                <a:solidFill>
                  <a:schemeClr val="accent5">
                    <a:lumMod val="50000"/>
                  </a:schemeClr>
                </a:solidFill>
              </a:rPr>
              <a:t>1. ... cuando un animal me atacó. </a:t>
            </a:r>
          </a:p>
        </p:txBody>
      </p:sp>
      <p:sp>
        <p:nvSpPr>
          <p:cNvPr id="8" name="CuadroTexto 7">
            <a:extLst>
              <a:ext uri="{FF2B5EF4-FFF2-40B4-BE49-F238E27FC236}">
                <a16:creationId xmlns:a16="http://schemas.microsoft.com/office/drawing/2014/main" id="{8C505BAE-05F2-8541-A6A8-81ACD69D21D8}"/>
              </a:ext>
            </a:extLst>
          </p:cNvPr>
          <p:cNvSpPr txBox="1"/>
          <p:nvPr/>
        </p:nvSpPr>
        <p:spPr>
          <a:xfrm flipH="1">
            <a:off x="4645297" y="1973325"/>
            <a:ext cx="3842891" cy="400110"/>
          </a:xfrm>
          <a:prstGeom prst="rect">
            <a:avLst/>
          </a:prstGeom>
          <a:noFill/>
        </p:spPr>
        <p:txBody>
          <a:bodyPr wrap="square" rtlCol="0">
            <a:spAutoFit/>
          </a:bodyPr>
          <a:lstStyle/>
          <a:p>
            <a:pPr algn="l"/>
            <a:r>
              <a:rPr lang="es-GB" sz="2000" dirty="0">
                <a:solidFill>
                  <a:schemeClr val="accent5">
                    <a:lumMod val="50000"/>
                  </a:schemeClr>
                </a:solidFill>
              </a:rPr>
              <a:t>*intercambiar = to exchange</a:t>
            </a:r>
          </a:p>
        </p:txBody>
      </p:sp>
      <p:sp>
        <p:nvSpPr>
          <p:cNvPr id="21" name="CuadroTexto 20">
            <a:extLst>
              <a:ext uri="{FF2B5EF4-FFF2-40B4-BE49-F238E27FC236}">
                <a16:creationId xmlns:a16="http://schemas.microsoft.com/office/drawing/2014/main" id="{CAF17488-CA85-DB48-8E04-304006872BFF}"/>
              </a:ext>
            </a:extLst>
          </p:cNvPr>
          <p:cNvSpPr txBox="1"/>
          <p:nvPr/>
        </p:nvSpPr>
        <p:spPr>
          <a:xfrm>
            <a:off x="1157790" y="5262727"/>
            <a:ext cx="10156162" cy="461665"/>
          </a:xfrm>
          <a:prstGeom prst="rect">
            <a:avLst/>
          </a:prstGeom>
          <a:noFill/>
        </p:spPr>
        <p:txBody>
          <a:bodyPr wrap="square" rtlCol="0">
            <a:spAutoFit/>
          </a:bodyPr>
          <a:lstStyle/>
          <a:p>
            <a:pPr algn="l"/>
            <a:r>
              <a:rPr lang="es-GB" sz="2400" dirty="0">
                <a:solidFill>
                  <a:schemeClr val="accent5">
                    <a:lumMod val="50000"/>
                  </a:schemeClr>
                </a:solidFill>
              </a:rPr>
              <a:t>1. Estaba corriendo en la montaña cuando un animal me atacó.</a:t>
            </a:r>
          </a:p>
        </p:txBody>
      </p:sp>
      <p:sp>
        <p:nvSpPr>
          <p:cNvPr id="22" name="CuadroTexto 21">
            <a:extLst>
              <a:ext uri="{FF2B5EF4-FFF2-40B4-BE49-F238E27FC236}">
                <a16:creationId xmlns:a16="http://schemas.microsoft.com/office/drawing/2014/main" id="{9D6EFF38-396B-254B-B22D-2E7512EB584D}"/>
              </a:ext>
            </a:extLst>
          </p:cNvPr>
          <p:cNvSpPr txBox="1"/>
          <p:nvPr/>
        </p:nvSpPr>
        <p:spPr>
          <a:xfrm>
            <a:off x="1157790" y="5725461"/>
            <a:ext cx="10156162" cy="461665"/>
          </a:xfrm>
          <a:prstGeom prst="rect">
            <a:avLst/>
          </a:prstGeom>
          <a:noFill/>
        </p:spPr>
        <p:txBody>
          <a:bodyPr wrap="square" rtlCol="0">
            <a:spAutoFit/>
          </a:bodyPr>
          <a:lstStyle/>
          <a:p>
            <a:pPr algn="l"/>
            <a:r>
              <a:rPr lang="es-GB" sz="2400" i="1" dirty="0">
                <a:solidFill>
                  <a:schemeClr val="accent5">
                    <a:lumMod val="50000"/>
                  </a:schemeClr>
                </a:solidFill>
              </a:rPr>
              <a:t>1. I was running in the mountain when an animal attack</a:t>
            </a:r>
            <a:r>
              <a:rPr lang="en-GB" sz="2400" i="1" dirty="0">
                <a:solidFill>
                  <a:schemeClr val="accent5">
                    <a:lumMod val="50000"/>
                  </a:schemeClr>
                </a:solidFill>
              </a:rPr>
              <a:t>ed</a:t>
            </a:r>
            <a:r>
              <a:rPr lang="es-GB" sz="2400" i="1" dirty="0">
                <a:solidFill>
                  <a:schemeClr val="accent5">
                    <a:lumMod val="50000"/>
                  </a:schemeClr>
                </a:solidFill>
              </a:rPr>
              <a:t> me.</a:t>
            </a:r>
          </a:p>
        </p:txBody>
      </p:sp>
      <p:pic>
        <p:nvPicPr>
          <p:cNvPr id="13" name="Imagen 12">
            <a:extLst>
              <a:ext uri="{FF2B5EF4-FFF2-40B4-BE49-F238E27FC236}">
                <a16:creationId xmlns:a16="http://schemas.microsoft.com/office/drawing/2014/main" id="{9170B4C0-4823-4D43-B696-91BA94EE0CA6}"/>
              </a:ext>
            </a:extLst>
          </p:cNvPr>
          <p:cNvPicPr>
            <a:picLocks noChangeAspect="1"/>
          </p:cNvPicPr>
          <p:nvPr/>
        </p:nvPicPr>
        <p:blipFill>
          <a:blip r:embed="rId4"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flipH="1">
            <a:off x="4645297" y="3242517"/>
            <a:ext cx="1233251" cy="1605443"/>
          </a:xfrm>
          <a:prstGeom prst="rect">
            <a:avLst/>
          </a:prstGeom>
        </p:spPr>
      </p:pic>
      <p:pic>
        <p:nvPicPr>
          <p:cNvPr id="14" name="Imagen 13">
            <a:extLst>
              <a:ext uri="{FF2B5EF4-FFF2-40B4-BE49-F238E27FC236}">
                <a16:creationId xmlns:a16="http://schemas.microsoft.com/office/drawing/2014/main" id="{79701330-A3C6-DF4A-9998-87743635B14C}"/>
              </a:ext>
            </a:extLst>
          </p:cNvPr>
          <p:cNvPicPr>
            <a:picLocks noChangeAspect="1"/>
          </p:cNvPicPr>
          <p:nvPr/>
        </p:nvPicPr>
        <p:blipFill>
          <a:blip r:embed="rId5"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2704739" y="2860469"/>
            <a:ext cx="831658" cy="168742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25233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2" grpId="0"/>
      <p:bldP spid="3" grpId="0"/>
      <p:bldP spid="20" grpId="0"/>
      <p:bldP spid="8"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3"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87" name="Google Shape;87;p3"/>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a:solidFill>
                  <a:schemeClr val="lt1"/>
                </a:solidFill>
              </a:rPr>
              <a:t>Deberes</a:t>
            </a:r>
            <a:endParaRPr sz="3600" b="1">
              <a:solidFill>
                <a:schemeClr val="lt1"/>
              </a:solidFill>
            </a:endParaRPr>
          </a:p>
        </p:txBody>
      </p:sp>
      <p:sp>
        <p:nvSpPr>
          <p:cNvPr id="89" name="Google Shape;89;p3"/>
          <p:cNvSpPr txBox="1"/>
          <p:nvPr/>
        </p:nvSpPr>
        <p:spPr>
          <a:xfrm>
            <a:off x="108486" y="1230442"/>
            <a:ext cx="975070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800"/>
              <a:buFont typeface="Arial"/>
              <a:buNone/>
            </a:pPr>
            <a:r>
              <a:rPr lang="en-GB" sz="2800" b="1" i="0" u="none" strike="noStrike" cap="none" dirty="0">
                <a:solidFill>
                  <a:schemeClr val="accent5">
                    <a:lumMod val="50000"/>
                  </a:schemeClr>
                </a:solidFill>
                <a:latin typeface="+mj-lt"/>
                <a:ea typeface="Arial"/>
                <a:cs typeface="Arial"/>
                <a:sym typeface="Arial"/>
              </a:rPr>
              <a:t>Vocabulary Learning Homework (Y9, Term 3.1, Week 5)</a:t>
            </a:r>
            <a:endParaRPr sz="2800" b="0" i="0" u="none" strike="noStrike" cap="none" dirty="0">
              <a:solidFill>
                <a:schemeClr val="accent5">
                  <a:lumMod val="50000"/>
                </a:schemeClr>
              </a:solidFill>
              <a:latin typeface="+mj-lt"/>
              <a:ea typeface="Arial"/>
              <a:cs typeface="Arial"/>
              <a:sym typeface="Arial"/>
            </a:endParaRPr>
          </a:p>
        </p:txBody>
      </p:sp>
      <p:sp>
        <p:nvSpPr>
          <p:cNvPr id="92" name="Google Shape;92;p3"/>
          <p:cNvSpPr txBox="1"/>
          <p:nvPr/>
        </p:nvSpPr>
        <p:spPr>
          <a:xfrm>
            <a:off x="175148" y="2326975"/>
            <a:ext cx="1106680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Arial"/>
              <a:buNone/>
            </a:pPr>
            <a:r>
              <a:rPr lang="en-GB" sz="2400" b="0" i="0" u="none" strike="noStrike" cap="none" dirty="0">
                <a:solidFill>
                  <a:schemeClr val="accent5">
                    <a:lumMod val="50000"/>
                  </a:schemeClr>
                </a:solidFill>
                <a:latin typeface="+mj-lt"/>
                <a:ea typeface="Arial"/>
                <a:cs typeface="Arial"/>
                <a:sym typeface="Arial"/>
                <a:hlinkClick r:id="rId4"/>
              </a:rPr>
              <a:t>Student worksheet</a:t>
            </a:r>
            <a:endParaRPr dirty="0">
              <a:solidFill>
                <a:schemeClr val="accent5">
                  <a:lumMod val="50000"/>
                </a:schemeClr>
              </a:solidFill>
              <a:latin typeface="+mj-lt"/>
            </a:endParaRPr>
          </a:p>
        </p:txBody>
      </p:sp>
      <p:sp>
        <p:nvSpPr>
          <p:cNvPr id="93" name="Google Shape;93;p3"/>
          <p:cNvSpPr txBox="1"/>
          <p:nvPr/>
        </p:nvSpPr>
        <p:spPr>
          <a:xfrm>
            <a:off x="202938" y="3429000"/>
            <a:ext cx="1033840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Arial"/>
              <a:buNone/>
            </a:pPr>
            <a:r>
              <a:rPr lang="en-GB" sz="2400" dirty="0">
                <a:solidFill>
                  <a:schemeClr val="accent5">
                    <a:lumMod val="50000"/>
                  </a:schemeClr>
                </a:solidFill>
                <a:sym typeface="Arial"/>
              </a:rPr>
              <a:t>Quizlet QR code</a:t>
            </a:r>
            <a:br>
              <a:rPr lang="en-GB" sz="2400" dirty="0">
                <a:solidFill>
                  <a:schemeClr val="accent5">
                    <a:lumMod val="50000"/>
                  </a:schemeClr>
                </a:solidFill>
                <a:sym typeface="Arial"/>
              </a:rPr>
            </a:br>
            <a:endParaRPr sz="2400" dirty="0">
              <a:solidFill>
                <a:schemeClr val="accent5">
                  <a:lumMod val="50000"/>
                </a:schemeClr>
              </a:solidFill>
              <a:sym typeface="Arial"/>
            </a:endParaRPr>
          </a:p>
        </p:txBody>
      </p:sp>
      <p:pic>
        <p:nvPicPr>
          <p:cNvPr id="94" name="Google Shape;94;p3" descr="the letter Q"/>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641925" y="4800601"/>
            <a:ext cx="1300638" cy="1300638"/>
          </a:xfrm>
          <a:prstGeom prst="rect">
            <a:avLst/>
          </a:prstGeom>
          <a:noFill/>
          <a:ln>
            <a:noFill/>
          </a:ln>
        </p:spPr>
      </p:pic>
      <p:pic>
        <p:nvPicPr>
          <p:cNvPr id="5" name="Imagen 4" descr="Código QR&#10;&#10;Descripción generada automáticamente">
            <a:extLst>
              <a:ext uri="{FF2B5EF4-FFF2-40B4-BE49-F238E27FC236}">
                <a16:creationId xmlns:a16="http://schemas.microsoft.com/office/drawing/2014/main" id="{6AEE9B2C-097C-F94B-813D-48F404393F3C}"/>
              </a:ext>
            </a:extLst>
          </p:cNvPr>
          <p:cNvPicPr>
            <a:picLocks noChangeAspect="1"/>
          </p:cNvPicPr>
          <p:nvPr/>
        </p:nvPicPr>
        <p:blipFill>
          <a:blip r:embed="rId6"/>
          <a:stretch>
            <a:fillRect/>
          </a:stretch>
        </p:blipFill>
        <p:spPr>
          <a:xfrm>
            <a:off x="3583276" y="2726447"/>
            <a:ext cx="2125274" cy="2125274"/>
          </a:xfrm>
          <a:prstGeom prst="rect">
            <a:avLst/>
          </a:prstGeom>
        </p:spPr>
      </p:pic>
      <p:sp>
        <p:nvSpPr>
          <p:cNvPr id="16" name="Google Shape;93;p3">
            <a:extLst>
              <a:ext uri="{FF2B5EF4-FFF2-40B4-BE49-F238E27FC236}">
                <a16:creationId xmlns:a16="http://schemas.microsoft.com/office/drawing/2014/main" id="{737E6B86-0E31-BD4E-8156-A192C85B6084}"/>
              </a:ext>
            </a:extLst>
          </p:cNvPr>
          <p:cNvSpPr txBox="1"/>
          <p:nvPr/>
        </p:nvSpPr>
        <p:spPr>
          <a:xfrm>
            <a:off x="303521" y="4789528"/>
            <a:ext cx="1033840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Arial"/>
              <a:buNone/>
            </a:pPr>
            <a:r>
              <a:rPr lang="en-GB" sz="2400" b="0" i="0" u="sng" strike="noStrike" cap="none" dirty="0">
                <a:solidFill>
                  <a:srgbClr val="1463C1"/>
                </a:solidFill>
                <a:latin typeface="+mj-lt"/>
                <a:ea typeface="Arial"/>
                <a:cs typeface="Arial"/>
                <a:sym typeface="Arial"/>
                <a:hlinkClick r:id="rId7">
                  <a:extLst>
                    <a:ext uri="{A12FA001-AC4F-418D-AE19-62706E023703}">
                      <ahyp:hlinkClr xmlns:ahyp="http://schemas.microsoft.com/office/drawing/2018/hyperlinkcolor" val="tx"/>
                    </a:ext>
                  </a:extLst>
                </a:hlinkClick>
              </a:rPr>
              <a:t>Quizlet </a:t>
            </a:r>
            <a:r>
              <a:rPr lang="en-GB" sz="2400" b="0" i="0" u="sng" strike="noStrike" cap="none" dirty="0">
                <a:solidFill>
                  <a:srgbClr val="1463C1"/>
                </a:solidFill>
                <a:latin typeface="+mj-lt"/>
                <a:ea typeface="Arial"/>
                <a:cs typeface="Arial"/>
                <a:sym typeface="Arial"/>
                <a:hlinkClick r:id="rId8">
                  <a:extLst>
                    <a:ext uri="{A12FA001-AC4F-418D-AE19-62706E023703}">
                      <ahyp:hlinkClr xmlns:ahyp="http://schemas.microsoft.com/office/drawing/2018/hyperlinkcolor" val="tx"/>
                    </a:ext>
                  </a:extLst>
                </a:hlinkClick>
              </a:rPr>
              <a:t>link</a:t>
            </a:r>
            <a:br>
              <a:rPr lang="en-GB" sz="2400" b="0" i="0" u="sng" strike="noStrike" cap="none" dirty="0">
                <a:solidFill>
                  <a:srgbClr val="1463C1"/>
                </a:solidFill>
                <a:latin typeface="+mj-lt"/>
                <a:ea typeface="Arial"/>
                <a:cs typeface="Arial"/>
                <a:sym typeface="Arial"/>
                <a:hlinkClick r:id="rId7">
                  <a:extLst>
                    <a:ext uri="{A12FA001-AC4F-418D-AE19-62706E023703}">
                      <ahyp:hlinkClr xmlns:ahyp="http://schemas.microsoft.com/office/drawing/2018/hyperlinkcolor" val="tx"/>
                    </a:ext>
                  </a:extLst>
                </a:hlinkClick>
              </a:rPr>
            </a:br>
            <a:endParaRPr sz="2400" b="0" i="0" u="none" strike="noStrike" cap="none" dirty="0">
              <a:solidFill>
                <a:srgbClr val="1463C1"/>
              </a:solidFill>
              <a:latin typeface="+mj-lt"/>
              <a:ea typeface="Arial"/>
              <a:cs typeface="Arial"/>
              <a:sym typeface="Arial"/>
            </a:endParaRPr>
          </a:p>
        </p:txBody>
      </p:sp>
    </p:spTree>
    <p:extLst>
      <p:ext uri="{BB962C8B-B14F-4D97-AF65-F5344CB8AC3E}">
        <p14:creationId xmlns:p14="http://schemas.microsoft.com/office/powerpoint/2010/main" val="353762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5ED26FA-94A4-1144-96A1-85AEBB6344BB}"/>
              </a:ext>
            </a:extLst>
          </p:cNvPr>
          <p:cNvSpPr txBox="1"/>
          <p:nvPr/>
        </p:nvSpPr>
        <p:spPr>
          <a:xfrm>
            <a:off x="138710" y="984724"/>
            <a:ext cx="1929831" cy="461665"/>
          </a:xfrm>
          <a:prstGeom prst="rect">
            <a:avLst/>
          </a:prstGeom>
          <a:noFill/>
          <a:ln>
            <a:noFill/>
          </a:ln>
        </p:spPr>
        <p:txBody>
          <a:bodyPr wrap="square" rtlCol="0">
            <a:spAutoFit/>
          </a:bodyPr>
          <a:lstStyle/>
          <a:p>
            <a:pPr algn="ctr"/>
            <a:r>
              <a:rPr lang="en-GB" sz="2400" dirty="0" err="1">
                <a:solidFill>
                  <a:schemeClr val="accent5">
                    <a:lumMod val="50000"/>
                  </a:schemeClr>
                </a:solidFill>
                <a:latin typeface="Century Gothic" panose="020B0502020202020204" pitchFamily="34" charset="0"/>
              </a:rPr>
              <a:t>desear</a:t>
            </a:r>
            <a:endParaRPr lang="en-GB" sz="2400" dirty="0">
              <a:solidFill>
                <a:schemeClr val="accent5">
                  <a:lumMod val="5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A1B96A20-00A5-964F-885C-C165257CFC48}"/>
              </a:ext>
            </a:extLst>
          </p:cNvPr>
          <p:cNvSpPr txBox="1"/>
          <p:nvPr/>
        </p:nvSpPr>
        <p:spPr>
          <a:xfrm>
            <a:off x="1787805" y="372905"/>
            <a:ext cx="2132901" cy="461665"/>
          </a:xfrm>
          <a:prstGeom prst="rect">
            <a:avLst/>
          </a:prstGeom>
          <a:noFill/>
        </p:spPr>
        <p:txBody>
          <a:bodyPr wrap="square" rtlCol="0">
            <a:spAutoFit/>
          </a:bodyPr>
          <a:lstStyle/>
          <a:p>
            <a:pPr algn="ctr"/>
            <a:r>
              <a:rPr lang="en-GB" sz="2400" dirty="0" err="1">
                <a:solidFill>
                  <a:schemeClr val="accent5">
                    <a:lumMod val="50000"/>
                  </a:schemeClr>
                </a:solidFill>
                <a:latin typeface="Century Gothic" panose="020B0502020202020204" pitchFamily="34" charset="0"/>
              </a:rPr>
              <a:t>tenía</a:t>
            </a:r>
            <a:endParaRPr lang="en-GB" sz="2400" dirty="0">
              <a:solidFill>
                <a:schemeClr val="accent5">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0438FBB-20C6-3E42-B716-8A878A628A10}"/>
              </a:ext>
            </a:extLst>
          </p:cNvPr>
          <p:cNvSpPr txBox="1"/>
          <p:nvPr/>
        </p:nvSpPr>
        <p:spPr>
          <a:xfrm>
            <a:off x="2988199" y="2002418"/>
            <a:ext cx="2132901"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caballero</a:t>
            </a:r>
          </a:p>
        </p:txBody>
      </p:sp>
      <p:sp>
        <p:nvSpPr>
          <p:cNvPr id="13" name="TextBox 12">
            <a:extLst>
              <a:ext uri="{FF2B5EF4-FFF2-40B4-BE49-F238E27FC236}">
                <a16:creationId xmlns:a16="http://schemas.microsoft.com/office/drawing/2014/main" id="{04A9B460-5B60-CB46-8749-5EBC17551F12}"/>
              </a:ext>
            </a:extLst>
          </p:cNvPr>
          <p:cNvSpPr txBox="1"/>
          <p:nvPr/>
        </p:nvSpPr>
        <p:spPr>
          <a:xfrm>
            <a:off x="5824207" y="1235334"/>
            <a:ext cx="2132901" cy="461665"/>
          </a:xfrm>
          <a:prstGeom prst="rect">
            <a:avLst/>
          </a:prstGeom>
          <a:noFill/>
        </p:spPr>
        <p:txBody>
          <a:bodyPr wrap="square" rtlCol="0">
            <a:spAutoFit/>
          </a:bodyPr>
          <a:lstStyle/>
          <a:p>
            <a:pPr algn="ctr"/>
            <a:r>
              <a:rPr lang="en-GB" sz="2400" dirty="0" err="1">
                <a:solidFill>
                  <a:schemeClr val="accent5">
                    <a:lumMod val="50000"/>
                  </a:schemeClr>
                </a:solidFill>
                <a:latin typeface="Century Gothic" panose="020B0502020202020204" pitchFamily="34" charset="0"/>
              </a:rPr>
              <a:t>había</a:t>
            </a:r>
            <a:endParaRPr lang="en-GB" sz="2400" dirty="0">
              <a:solidFill>
                <a:schemeClr val="accent5">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F2FBC167-1F65-FD4A-A280-00090C3DC4D8}"/>
              </a:ext>
            </a:extLst>
          </p:cNvPr>
          <p:cNvSpPr txBox="1"/>
          <p:nvPr/>
        </p:nvSpPr>
        <p:spPr>
          <a:xfrm>
            <a:off x="7007812" y="2154350"/>
            <a:ext cx="2132901"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amor</a:t>
            </a:r>
          </a:p>
        </p:txBody>
      </p:sp>
      <p:sp>
        <p:nvSpPr>
          <p:cNvPr id="17" name="TextBox 16">
            <a:extLst>
              <a:ext uri="{FF2B5EF4-FFF2-40B4-BE49-F238E27FC236}">
                <a16:creationId xmlns:a16="http://schemas.microsoft.com/office/drawing/2014/main" id="{EFCD5847-8EDE-BE49-93AA-37E24BB16B8E}"/>
              </a:ext>
            </a:extLst>
          </p:cNvPr>
          <p:cNvSpPr txBox="1"/>
          <p:nvPr/>
        </p:nvSpPr>
        <p:spPr>
          <a:xfrm>
            <a:off x="9965260" y="1677201"/>
            <a:ext cx="2132901"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nombre</a:t>
            </a:r>
            <a:endParaRPr lang="en-GB" sz="2400" dirty="0">
              <a:solidFill>
                <a:schemeClr val="accent5">
                  <a:lumMod val="50000"/>
                </a:schemeClr>
              </a:solidFill>
              <a:latin typeface="Century Gothic" panose="020B0502020202020204" pitchFamily="34" charset="0"/>
            </a:endParaRPr>
          </a:p>
        </p:txBody>
      </p:sp>
      <p:grpSp>
        <p:nvGrpSpPr>
          <p:cNvPr id="20" name="Group 19"/>
          <p:cNvGrpSpPr/>
          <p:nvPr/>
        </p:nvGrpSpPr>
        <p:grpSpPr>
          <a:xfrm>
            <a:off x="248418" y="834570"/>
            <a:ext cx="5618316" cy="3911288"/>
            <a:chOff x="248820" y="837020"/>
            <a:chExt cx="5517371" cy="3840440"/>
          </a:xfrm>
        </p:grpSpPr>
        <p:cxnSp>
          <p:nvCxnSpPr>
            <p:cNvPr id="3" name="Curved Connector 2">
              <a:extLst>
                <a:ext uri="{FF2B5EF4-FFF2-40B4-BE49-F238E27FC236}">
                  <a16:creationId xmlns:a16="http://schemas.microsoft.com/office/drawing/2014/main" id="{2D189693-15C1-364F-B2F3-BC37F146A556}"/>
                </a:ext>
              </a:extLst>
            </p:cNvPr>
            <p:cNvCxnSpPr>
              <a:cxnSpLocks/>
              <a:stCxn id="19" idx="4"/>
              <a:endCxn id="110" idx="0"/>
            </p:cNvCxnSpPr>
            <p:nvPr/>
          </p:nvCxnSpPr>
          <p:spPr>
            <a:xfrm rot="16200000" flipH="1">
              <a:off x="1896805" y="808073"/>
              <a:ext cx="3044562" cy="4694211"/>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54668BA-02FA-0749-8371-17457C328F3B}"/>
                </a:ext>
              </a:extLst>
            </p:cNvPr>
            <p:cNvSpPr/>
            <p:nvPr/>
          </p:nvSpPr>
          <p:spPr>
            <a:xfrm>
              <a:off x="248820" y="837020"/>
              <a:ext cx="1646322" cy="79587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8" name="Group 17"/>
          <p:cNvGrpSpPr/>
          <p:nvPr/>
        </p:nvGrpSpPr>
        <p:grpSpPr>
          <a:xfrm>
            <a:off x="2276053" y="2102006"/>
            <a:ext cx="6669538" cy="1109455"/>
            <a:chOff x="2938614" y="1090955"/>
            <a:chExt cx="6943616" cy="1571292"/>
          </a:xfrm>
        </p:grpSpPr>
        <p:sp>
          <p:nvSpPr>
            <p:cNvPr id="24" name="Oval 23">
              <a:extLst>
                <a:ext uri="{FF2B5EF4-FFF2-40B4-BE49-F238E27FC236}">
                  <a16:creationId xmlns:a16="http://schemas.microsoft.com/office/drawing/2014/main" id="{F0089B9A-3F8B-E845-BB0F-88C8B3E7723D}"/>
                </a:ext>
              </a:extLst>
            </p:cNvPr>
            <p:cNvSpPr/>
            <p:nvPr/>
          </p:nvSpPr>
          <p:spPr>
            <a:xfrm>
              <a:off x="8069800" y="1090955"/>
              <a:ext cx="1812430" cy="81521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7" name="Curved Connector 26">
              <a:extLst>
                <a:ext uri="{FF2B5EF4-FFF2-40B4-BE49-F238E27FC236}">
                  <a16:creationId xmlns:a16="http://schemas.microsoft.com/office/drawing/2014/main" id="{754E8CA8-9CF5-A94D-83A1-569E102A30ED}"/>
                </a:ext>
              </a:extLst>
            </p:cNvPr>
            <p:cNvCxnSpPr>
              <a:cxnSpLocks/>
              <a:stCxn id="24" idx="4"/>
              <a:endCxn id="107" idx="0"/>
            </p:cNvCxnSpPr>
            <p:nvPr/>
          </p:nvCxnSpPr>
          <p:spPr>
            <a:xfrm rot="5400000">
              <a:off x="5579274" y="-734495"/>
              <a:ext cx="756082" cy="6037402"/>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966421" y="1062624"/>
            <a:ext cx="4858262" cy="3416155"/>
            <a:chOff x="2953365" y="248157"/>
            <a:chExt cx="4858262" cy="3416155"/>
          </a:xfrm>
        </p:grpSpPr>
        <p:sp>
          <p:nvSpPr>
            <p:cNvPr id="23" name="Oval 22">
              <a:extLst>
                <a:ext uri="{FF2B5EF4-FFF2-40B4-BE49-F238E27FC236}">
                  <a16:creationId xmlns:a16="http://schemas.microsoft.com/office/drawing/2014/main" id="{6CF16436-24E9-F442-BAEC-530973D91B23}"/>
                </a:ext>
              </a:extLst>
            </p:cNvPr>
            <p:cNvSpPr/>
            <p:nvPr/>
          </p:nvSpPr>
          <p:spPr>
            <a:xfrm>
              <a:off x="5969689" y="248157"/>
              <a:ext cx="1841938" cy="7917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8" name="Curved Connector 27">
              <a:extLst>
                <a:ext uri="{FF2B5EF4-FFF2-40B4-BE49-F238E27FC236}">
                  <a16:creationId xmlns:a16="http://schemas.microsoft.com/office/drawing/2014/main" id="{9DD75FF5-2D08-F045-8A9C-B6337DE03D7A}"/>
                </a:ext>
              </a:extLst>
            </p:cNvPr>
            <p:cNvCxnSpPr>
              <a:cxnSpLocks/>
              <a:stCxn id="23" idx="4"/>
              <a:endCxn id="101" idx="0"/>
            </p:cNvCxnSpPr>
            <p:nvPr/>
          </p:nvCxnSpPr>
          <p:spPr>
            <a:xfrm rot="5400000">
              <a:off x="3609818" y="383471"/>
              <a:ext cx="2624388" cy="3937293"/>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953770" y="1922208"/>
            <a:ext cx="4632671" cy="3075219"/>
            <a:chOff x="3717635" y="1272787"/>
            <a:chExt cx="4706553" cy="3304283"/>
          </a:xfrm>
        </p:grpSpPr>
        <p:sp>
          <p:nvSpPr>
            <p:cNvPr id="22" name="Oval 21">
              <a:extLst>
                <a:ext uri="{FF2B5EF4-FFF2-40B4-BE49-F238E27FC236}">
                  <a16:creationId xmlns:a16="http://schemas.microsoft.com/office/drawing/2014/main" id="{971079BC-1024-3D4A-8073-D55DBE7B800D}"/>
                </a:ext>
              </a:extLst>
            </p:cNvPr>
            <p:cNvSpPr/>
            <p:nvPr/>
          </p:nvSpPr>
          <p:spPr>
            <a:xfrm>
              <a:off x="3717635" y="1272787"/>
              <a:ext cx="2236875"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Curved Connector 28">
              <a:extLst>
                <a:ext uri="{FF2B5EF4-FFF2-40B4-BE49-F238E27FC236}">
                  <a16:creationId xmlns:a16="http://schemas.microsoft.com/office/drawing/2014/main" id="{86DEAEA1-8E17-C548-89D0-B61004BE34AA}"/>
                </a:ext>
              </a:extLst>
            </p:cNvPr>
            <p:cNvCxnSpPr>
              <a:cxnSpLocks/>
              <a:stCxn id="22" idx="4"/>
              <a:endCxn id="103" idx="0"/>
            </p:cNvCxnSpPr>
            <p:nvPr/>
          </p:nvCxnSpPr>
          <p:spPr>
            <a:xfrm rot="16200000" flipH="1">
              <a:off x="5309521" y="1462403"/>
              <a:ext cx="2641218" cy="3588116"/>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144929" y="272203"/>
            <a:ext cx="2547966" cy="4351281"/>
            <a:chOff x="1144929" y="272203"/>
            <a:chExt cx="2547966" cy="4351281"/>
          </a:xfrm>
        </p:grpSpPr>
        <p:sp>
          <p:nvSpPr>
            <p:cNvPr id="21" name="Oval 20">
              <a:extLst>
                <a:ext uri="{FF2B5EF4-FFF2-40B4-BE49-F238E27FC236}">
                  <a16:creationId xmlns:a16="http://schemas.microsoft.com/office/drawing/2014/main" id="{D6078E0E-23D8-DC4D-B478-1D595C3C1365}"/>
                </a:ext>
              </a:extLst>
            </p:cNvPr>
            <p:cNvSpPr/>
            <p:nvPr/>
          </p:nvSpPr>
          <p:spPr>
            <a:xfrm>
              <a:off x="2068541" y="272203"/>
              <a:ext cx="1624354"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0" name="Curved Connector 29">
              <a:extLst>
                <a:ext uri="{FF2B5EF4-FFF2-40B4-BE49-F238E27FC236}">
                  <a16:creationId xmlns:a16="http://schemas.microsoft.com/office/drawing/2014/main" id="{106BC026-344A-CB4D-ABAF-CFB238D3DC6A}"/>
                </a:ext>
              </a:extLst>
            </p:cNvPr>
            <p:cNvCxnSpPr>
              <a:cxnSpLocks/>
              <a:stCxn id="21" idx="4"/>
              <a:endCxn id="100" idx="0"/>
            </p:cNvCxnSpPr>
            <p:nvPr/>
          </p:nvCxnSpPr>
          <p:spPr>
            <a:xfrm rot="5400000">
              <a:off x="168717" y="1911482"/>
              <a:ext cx="3688214" cy="1735789"/>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387980" y="1574142"/>
            <a:ext cx="7520736" cy="2376266"/>
            <a:chOff x="2929309" y="1048285"/>
            <a:chExt cx="7520736" cy="2376266"/>
          </a:xfrm>
        </p:grpSpPr>
        <p:sp>
          <p:nvSpPr>
            <p:cNvPr id="25" name="Oval 24">
              <a:extLst>
                <a:ext uri="{FF2B5EF4-FFF2-40B4-BE49-F238E27FC236}">
                  <a16:creationId xmlns:a16="http://schemas.microsoft.com/office/drawing/2014/main" id="{FDD86F9A-6B90-144A-B328-2205E31028E0}"/>
                </a:ext>
              </a:extLst>
            </p:cNvPr>
            <p:cNvSpPr/>
            <p:nvPr/>
          </p:nvSpPr>
          <p:spPr>
            <a:xfrm>
              <a:off x="8657620" y="1048285"/>
              <a:ext cx="1792425"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Curved Connector 30">
              <a:extLst>
                <a:ext uri="{FF2B5EF4-FFF2-40B4-BE49-F238E27FC236}">
                  <a16:creationId xmlns:a16="http://schemas.microsoft.com/office/drawing/2014/main" id="{81EE5008-000B-044B-8DB2-4DE5919E17C4}"/>
                </a:ext>
              </a:extLst>
            </p:cNvPr>
            <p:cNvCxnSpPr>
              <a:cxnSpLocks/>
              <a:stCxn id="102" idx="0"/>
              <a:endCxn id="25" idx="4"/>
            </p:cNvCxnSpPr>
            <p:nvPr/>
          </p:nvCxnSpPr>
          <p:spPr>
            <a:xfrm rot="5400000" flipH="1" flipV="1">
              <a:off x="5384971" y="-744311"/>
              <a:ext cx="1713200" cy="6624524"/>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41692" y="5434043"/>
            <a:ext cx="715357" cy="646331"/>
          </a:xfrm>
          <a:prstGeom prst="rect">
            <a:avLst/>
          </a:prstGeom>
          <a:solidFill>
            <a:schemeClr val="accent2">
              <a:lumMod val="20000"/>
              <a:lumOff val="80000"/>
            </a:schemeClr>
          </a:solidFill>
          <a:ln>
            <a:noFill/>
          </a:ln>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32" name="TextBox 31"/>
          <p:cNvSpPr txBox="1"/>
          <p:nvPr/>
        </p:nvSpPr>
        <p:spPr>
          <a:xfrm>
            <a:off x="1866907" y="3908662"/>
            <a:ext cx="718673" cy="646331"/>
          </a:xfrm>
          <a:prstGeom prst="rect">
            <a:avLst/>
          </a:prstGeom>
          <a:solidFill>
            <a:schemeClr val="accent2">
              <a:lumMod val="20000"/>
              <a:lumOff val="80000"/>
            </a:schemeClr>
          </a:solidFill>
          <a:ln>
            <a:noFill/>
          </a:ln>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33" name="TextBox 32"/>
          <p:cNvSpPr txBox="1"/>
          <p:nvPr/>
        </p:nvSpPr>
        <p:spPr>
          <a:xfrm>
            <a:off x="2598804" y="5434042"/>
            <a:ext cx="709931" cy="646331"/>
          </a:xfrm>
          <a:prstGeom prst="rect">
            <a:avLst/>
          </a:prstGeom>
          <a:solidFill>
            <a:schemeClr val="accent2">
              <a:lumMod val="20000"/>
              <a:lumOff val="80000"/>
            </a:schemeClr>
          </a:solidFill>
          <a:ln>
            <a:noFill/>
          </a:ln>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34" name="TextBox 33"/>
          <p:cNvSpPr txBox="1"/>
          <p:nvPr/>
        </p:nvSpPr>
        <p:spPr>
          <a:xfrm>
            <a:off x="3902761" y="4566540"/>
            <a:ext cx="769850" cy="646331"/>
          </a:xfrm>
          <a:prstGeom prst="rect">
            <a:avLst/>
          </a:prstGeom>
          <a:solidFill>
            <a:schemeClr val="accent2">
              <a:lumMod val="20000"/>
              <a:lumOff val="80000"/>
            </a:schemeClr>
          </a:solidFill>
          <a:ln>
            <a:noFill/>
          </a:ln>
        </p:spPr>
        <p:txBody>
          <a:bodyPr wrap="square" rtlCol="0">
            <a:spAutoFit/>
          </a:bodyPr>
          <a:lstStyle/>
          <a:p>
            <a:pPr algn="ctr"/>
            <a:r>
              <a:rPr lang="en-GB" sz="3600" b="1" dirty="0">
                <a:solidFill>
                  <a:srgbClr val="002060"/>
                </a:solidFill>
                <a:latin typeface="Century Gothic" panose="020B0502020202020204" pitchFamily="34" charset="0"/>
              </a:rPr>
              <a:t>4</a:t>
            </a:r>
          </a:p>
        </p:txBody>
      </p:sp>
      <p:sp>
        <p:nvSpPr>
          <p:cNvPr id="35" name="TextBox 34"/>
          <p:cNvSpPr txBox="1"/>
          <p:nvPr/>
        </p:nvSpPr>
        <p:spPr>
          <a:xfrm>
            <a:off x="5633841" y="5622666"/>
            <a:ext cx="652995" cy="646331"/>
          </a:xfrm>
          <a:prstGeom prst="rect">
            <a:avLst/>
          </a:prstGeom>
          <a:solidFill>
            <a:schemeClr val="accent2">
              <a:lumMod val="20000"/>
              <a:lumOff val="80000"/>
            </a:schemeClr>
          </a:solidFill>
          <a:ln>
            <a:noFill/>
          </a:ln>
        </p:spPr>
        <p:txBody>
          <a:bodyPr wrap="square" rtlCol="0">
            <a:spAutoFit/>
          </a:bodyPr>
          <a:lstStyle/>
          <a:p>
            <a:pPr algn="ctr"/>
            <a:r>
              <a:rPr lang="en-GB" sz="3600" b="1" dirty="0">
                <a:solidFill>
                  <a:srgbClr val="002060"/>
                </a:solidFill>
                <a:latin typeface="Century Gothic" panose="020B0502020202020204" pitchFamily="34" charset="0"/>
              </a:rPr>
              <a:t>5</a:t>
            </a:r>
          </a:p>
        </p:txBody>
      </p:sp>
      <p:sp>
        <p:nvSpPr>
          <p:cNvPr id="36" name="TextBox 35"/>
          <p:cNvSpPr txBox="1"/>
          <p:nvPr/>
        </p:nvSpPr>
        <p:spPr>
          <a:xfrm>
            <a:off x="7183669" y="5656511"/>
            <a:ext cx="716801" cy="646331"/>
          </a:xfrm>
          <a:prstGeom prst="rect">
            <a:avLst/>
          </a:prstGeom>
          <a:solidFill>
            <a:schemeClr val="accent2">
              <a:lumMod val="20000"/>
              <a:lumOff val="80000"/>
            </a:schemeClr>
          </a:solidFill>
          <a:ln>
            <a:noFill/>
          </a:ln>
        </p:spPr>
        <p:txBody>
          <a:bodyPr wrap="square" rtlCol="0">
            <a:spAutoFit/>
          </a:bodyPr>
          <a:lstStyle/>
          <a:p>
            <a:pPr algn="ctr"/>
            <a:r>
              <a:rPr lang="en-GB" sz="3600" b="1" dirty="0">
                <a:solidFill>
                  <a:srgbClr val="002060"/>
                </a:solidFill>
                <a:latin typeface="Century Gothic" panose="020B0502020202020204" pitchFamily="34" charset="0"/>
              </a:rPr>
              <a:t>6</a:t>
            </a:r>
          </a:p>
        </p:txBody>
      </p:sp>
      <p:sp>
        <p:nvSpPr>
          <p:cNvPr id="45" name="CuadroTexto 44">
            <a:extLst>
              <a:ext uri="{FF2B5EF4-FFF2-40B4-BE49-F238E27FC236}">
                <a16:creationId xmlns:a16="http://schemas.microsoft.com/office/drawing/2014/main" id="{D01607BC-30E7-C042-8E6D-A31D9B878380}"/>
              </a:ext>
            </a:extLst>
          </p:cNvPr>
          <p:cNvSpPr txBox="1"/>
          <p:nvPr/>
        </p:nvSpPr>
        <p:spPr>
          <a:xfrm>
            <a:off x="8905204" y="198454"/>
            <a:ext cx="867545" cy="461665"/>
          </a:xfrm>
          <a:prstGeom prst="rect">
            <a:avLst/>
          </a:prstGeom>
          <a:noFill/>
        </p:spPr>
        <p:txBody>
          <a:bodyPr wrap="none" rtlCol="0">
            <a:spAutoFit/>
          </a:bodyPr>
          <a:lstStyle/>
          <a:p>
            <a:pPr algn="l"/>
            <a:r>
              <a:rPr lang="es-GB" sz="2400" b="1" dirty="0">
                <a:solidFill>
                  <a:schemeClr val="accent5">
                    <a:lumMod val="50000"/>
                  </a:schemeClr>
                </a:solidFill>
              </a:rPr>
              <a:t>[2/2]</a:t>
            </a:r>
          </a:p>
        </p:txBody>
      </p:sp>
      <p:sp>
        <p:nvSpPr>
          <p:cNvPr id="46" name="Rounded Rectangle 11">
            <a:extLst>
              <a:ext uri="{FF2B5EF4-FFF2-40B4-BE49-F238E27FC236}">
                <a16:creationId xmlns:a16="http://schemas.microsoft.com/office/drawing/2014/main" id="{7EC3F627-294C-3B47-B411-1934D77C7EC9}"/>
              </a:ext>
            </a:extLst>
          </p:cNvPr>
          <p:cNvSpPr/>
          <p:nvPr/>
        </p:nvSpPr>
        <p:spPr>
          <a:xfrm>
            <a:off x="10038751" y="266156"/>
            <a:ext cx="19019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72" name="TextBox 8">
            <a:extLst>
              <a:ext uri="{FF2B5EF4-FFF2-40B4-BE49-F238E27FC236}">
                <a16:creationId xmlns:a16="http://schemas.microsoft.com/office/drawing/2014/main" id="{259323D8-8292-344B-AD74-C85EBF07C311}"/>
              </a:ext>
            </a:extLst>
          </p:cNvPr>
          <p:cNvSpPr txBox="1"/>
          <p:nvPr/>
        </p:nvSpPr>
        <p:spPr>
          <a:xfrm>
            <a:off x="7922291" y="933150"/>
            <a:ext cx="1929831" cy="461665"/>
          </a:xfrm>
          <a:prstGeom prst="rect">
            <a:avLst/>
          </a:prstGeom>
          <a:noFill/>
          <a:ln>
            <a:no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arma</a:t>
            </a:r>
            <a:endParaRPr lang="en-GB" sz="2400" dirty="0">
              <a:solidFill>
                <a:schemeClr val="accent5">
                  <a:lumMod val="50000"/>
                </a:schemeClr>
              </a:solidFill>
              <a:latin typeface="Century Gothic" panose="020B0502020202020204" pitchFamily="34" charset="0"/>
            </a:endParaRPr>
          </a:p>
        </p:txBody>
      </p:sp>
      <p:sp>
        <p:nvSpPr>
          <p:cNvPr id="73" name="TextBox 5">
            <a:extLst>
              <a:ext uri="{FF2B5EF4-FFF2-40B4-BE49-F238E27FC236}">
                <a16:creationId xmlns:a16="http://schemas.microsoft.com/office/drawing/2014/main" id="{7D8D52AC-3C14-EF47-B533-FD7229D05052}"/>
              </a:ext>
            </a:extLst>
          </p:cNvPr>
          <p:cNvSpPr txBox="1"/>
          <p:nvPr/>
        </p:nvSpPr>
        <p:spPr>
          <a:xfrm>
            <a:off x="3997460" y="477776"/>
            <a:ext cx="2132901" cy="461665"/>
          </a:xfrm>
          <a:prstGeom prst="rect">
            <a:avLst/>
          </a:prstGeom>
          <a:noFill/>
        </p:spPr>
        <p:txBody>
          <a:bodyPr wrap="square" rtlCol="0">
            <a:spAutoFit/>
          </a:bodyPr>
          <a:lstStyle/>
          <a:p>
            <a:pPr algn="ctr"/>
            <a:r>
              <a:rPr lang="en-GB" sz="2400" dirty="0" err="1">
                <a:solidFill>
                  <a:schemeClr val="accent5">
                    <a:lumMod val="50000"/>
                  </a:schemeClr>
                </a:solidFill>
                <a:latin typeface="Century Gothic" panose="020B0502020202020204" pitchFamily="34" charset="0"/>
              </a:rPr>
              <a:t>imaginar</a:t>
            </a:r>
            <a:endParaRPr lang="en-GB" sz="2400" dirty="0">
              <a:solidFill>
                <a:schemeClr val="accent5">
                  <a:lumMod val="50000"/>
                </a:schemeClr>
              </a:solidFill>
              <a:latin typeface="Century Gothic" panose="020B0502020202020204" pitchFamily="34" charset="0"/>
            </a:endParaRPr>
          </a:p>
        </p:txBody>
      </p:sp>
      <p:grpSp>
        <p:nvGrpSpPr>
          <p:cNvPr id="74" name="Group 19">
            <a:extLst>
              <a:ext uri="{FF2B5EF4-FFF2-40B4-BE49-F238E27FC236}">
                <a16:creationId xmlns:a16="http://schemas.microsoft.com/office/drawing/2014/main" id="{C2EC661A-04D1-A54A-8BEF-5EC907EF90FD}"/>
              </a:ext>
            </a:extLst>
          </p:cNvPr>
          <p:cNvGrpSpPr/>
          <p:nvPr/>
        </p:nvGrpSpPr>
        <p:grpSpPr>
          <a:xfrm>
            <a:off x="7918509" y="736860"/>
            <a:ext cx="3122585" cy="3562948"/>
            <a:chOff x="185398" y="777566"/>
            <a:chExt cx="3122585" cy="3562948"/>
          </a:xfrm>
        </p:grpSpPr>
        <p:cxnSp>
          <p:nvCxnSpPr>
            <p:cNvPr id="75" name="Curved Connector 2">
              <a:extLst>
                <a:ext uri="{FF2B5EF4-FFF2-40B4-BE49-F238E27FC236}">
                  <a16:creationId xmlns:a16="http://schemas.microsoft.com/office/drawing/2014/main" id="{008F2914-66F8-974F-8128-9F3FF3E05DEF}"/>
                </a:ext>
              </a:extLst>
            </p:cNvPr>
            <p:cNvCxnSpPr>
              <a:cxnSpLocks/>
              <a:stCxn id="76" idx="4"/>
              <a:endCxn id="111" idx="0"/>
            </p:cNvCxnSpPr>
            <p:nvPr/>
          </p:nvCxnSpPr>
          <p:spPr>
            <a:xfrm rot="16200000" flipH="1">
              <a:off x="898754" y="1931286"/>
              <a:ext cx="2719249" cy="2099208"/>
            </a:xfrm>
            <a:prstGeom prst="curvedConnector3">
              <a:avLst>
                <a:gd name="adj1"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Oval 18">
              <a:extLst>
                <a:ext uri="{FF2B5EF4-FFF2-40B4-BE49-F238E27FC236}">
                  <a16:creationId xmlns:a16="http://schemas.microsoft.com/office/drawing/2014/main" id="{A2B6D3D5-C522-8145-AE90-61EDB050A563}"/>
                </a:ext>
              </a:extLst>
            </p:cNvPr>
            <p:cNvSpPr/>
            <p:nvPr/>
          </p:nvSpPr>
          <p:spPr>
            <a:xfrm>
              <a:off x="185398" y="777566"/>
              <a:ext cx="2046751" cy="84370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7" name="Group 3">
            <a:extLst>
              <a:ext uri="{FF2B5EF4-FFF2-40B4-BE49-F238E27FC236}">
                <a16:creationId xmlns:a16="http://schemas.microsoft.com/office/drawing/2014/main" id="{FC02306A-83D6-4446-8F58-C6AB5110D9E9}"/>
              </a:ext>
            </a:extLst>
          </p:cNvPr>
          <p:cNvGrpSpPr/>
          <p:nvPr/>
        </p:nvGrpSpPr>
        <p:grpSpPr>
          <a:xfrm>
            <a:off x="4153500" y="399560"/>
            <a:ext cx="4594524" cy="3743916"/>
            <a:chOff x="4123827" y="653956"/>
            <a:chExt cx="4594524" cy="3743916"/>
          </a:xfrm>
        </p:grpSpPr>
        <p:sp>
          <p:nvSpPr>
            <p:cNvPr id="78" name="Oval 20">
              <a:extLst>
                <a:ext uri="{FF2B5EF4-FFF2-40B4-BE49-F238E27FC236}">
                  <a16:creationId xmlns:a16="http://schemas.microsoft.com/office/drawing/2014/main" id="{9100AC72-A2AA-EA46-9D11-7FF20F81DD74}"/>
                </a:ext>
              </a:extLst>
            </p:cNvPr>
            <p:cNvSpPr/>
            <p:nvPr/>
          </p:nvSpPr>
          <p:spPr>
            <a:xfrm>
              <a:off x="4123827" y="653956"/>
              <a:ext cx="1813866" cy="66306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9" name="Curved Connector 29">
              <a:extLst>
                <a:ext uri="{FF2B5EF4-FFF2-40B4-BE49-F238E27FC236}">
                  <a16:creationId xmlns:a16="http://schemas.microsoft.com/office/drawing/2014/main" id="{5D0A31A3-1054-DA4D-9AA0-C4C3EDE61B25}"/>
                </a:ext>
              </a:extLst>
            </p:cNvPr>
            <p:cNvCxnSpPr>
              <a:cxnSpLocks/>
              <a:stCxn id="78" idx="4"/>
              <a:endCxn id="108" idx="1"/>
            </p:cNvCxnSpPr>
            <p:nvPr/>
          </p:nvCxnSpPr>
          <p:spPr>
            <a:xfrm rot="16200000" flipH="1">
              <a:off x="5334130" y="1013651"/>
              <a:ext cx="3080851" cy="3687591"/>
            </a:xfrm>
            <a:prstGeom prst="curvedConnector2">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0" name="TextBox 1">
            <a:extLst>
              <a:ext uri="{FF2B5EF4-FFF2-40B4-BE49-F238E27FC236}">
                <a16:creationId xmlns:a16="http://schemas.microsoft.com/office/drawing/2014/main" id="{E80DB4E3-612E-6848-B406-27C0164149D2}"/>
              </a:ext>
            </a:extLst>
          </p:cNvPr>
          <p:cNvSpPr txBox="1"/>
          <p:nvPr/>
        </p:nvSpPr>
        <p:spPr>
          <a:xfrm>
            <a:off x="8925590" y="5274039"/>
            <a:ext cx="687274" cy="646331"/>
          </a:xfrm>
          <a:prstGeom prst="rect">
            <a:avLst/>
          </a:prstGeom>
          <a:solidFill>
            <a:schemeClr val="accent2">
              <a:lumMod val="20000"/>
              <a:lumOff val="80000"/>
            </a:schemeClr>
          </a:solidFill>
          <a:ln>
            <a:noFill/>
          </a:ln>
        </p:spPr>
        <p:txBody>
          <a:bodyPr wrap="square" rtlCol="0">
            <a:spAutoFit/>
          </a:bodyPr>
          <a:lstStyle/>
          <a:p>
            <a:pPr algn="ctr"/>
            <a:r>
              <a:rPr lang="en-GB" sz="3600" b="1" dirty="0">
                <a:solidFill>
                  <a:srgbClr val="002060"/>
                </a:solidFill>
                <a:latin typeface="Century Gothic" panose="020B0502020202020204" pitchFamily="34" charset="0"/>
              </a:rPr>
              <a:t>7</a:t>
            </a:r>
          </a:p>
        </p:txBody>
      </p:sp>
      <p:sp>
        <p:nvSpPr>
          <p:cNvPr id="81" name="TextBox 31">
            <a:extLst>
              <a:ext uri="{FF2B5EF4-FFF2-40B4-BE49-F238E27FC236}">
                <a16:creationId xmlns:a16="http://schemas.microsoft.com/office/drawing/2014/main" id="{A84C340F-A241-9B43-B358-5FA0739B92FE}"/>
              </a:ext>
            </a:extLst>
          </p:cNvPr>
          <p:cNvSpPr txBox="1"/>
          <p:nvPr/>
        </p:nvSpPr>
        <p:spPr>
          <a:xfrm>
            <a:off x="10682691" y="5526680"/>
            <a:ext cx="716801" cy="646331"/>
          </a:xfrm>
          <a:prstGeom prst="rect">
            <a:avLst/>
          </a:prstGeom>
          <a:solidFill>
            <a:schemeClr val="accent2">
              <a:lumMod val="20000"/>
              <a:lumOff val="80000"/>
            </a:schemeClr>
          </a:solidFill>
          <a:ln>
            <a:noFill/>
          </a:ln>
        </p:spPr>
        <p:txBody>
          <a:bodyPr wrap="square" rtlCol="0">
            <a:spAutoFit/>
          </a:bodyPr>
          <a:lstStyle/>
          <a:p>
            <a:pPr algn="ctr"/>
            <a:r>
              <a:rPr lang="en-GB" sz="3600" b="1" dirty="0">
                <a:solidFill>
                  <a:srgbClr val="002060"/>
                </a:solidFill>
                <a:latin typeface="Century Gothic" panose="020B0502020202020204" pitchFamily="34" charset="0"/>
              </a:rPr>
              <a:t>8</a:t>
            </a:r>
          </a:p>
        </p:txBody>
      </p:sp>
      <p:sp>
        <p:nvSpPr>
          <p:cNvPr id="100" name="TextBox 17">
            <a:extLst>
              <a:ext uri="{FF2B5EF4-FFF2-40B4-BE49-F238E27FC236}">
                <a16:creationId xmlns:a16="http://schemas.microsoft.com/office/drawing/2014/main" id="{E9EEB249-FCF5-1D4B-A53C-94AD117BAD0C}"/>
              </a:ext>
            </a:extLst>
          </p:cNvPr>
          <p:cNvSpPr txBox="1"/>
          <p:nvPr/>
        </p:nvSpPr>
        <p:spPr>
          <a:xfrm>
            <a:off x="117720" y="4623483"/>
            <a:ext cx="2054417" cy="830995"/>
          </a:xfrm>
          <a:prstGeom prst="rect">
            <a:avLst/>
          </a:prstGeom>
          <a:noFill/>
        </p:spPr>
        <p:txBody>
          <a:bodyPr wrap="square" lIns="91438" tIns="45719" rIns="91438" bIns="45719" rtlCol="0">
            <a:spAutoFit/>
          </a:bodyPr>
          <a:lstStyle/>
          <a:p>
            <a:pPr algn="ctr"/>
            <a:r>
              <a:rPr lang="en-US" sz="2400" dirty="0">
                <a:solidFill>
                  <a:schemeClr val="accent2">
                    <a:lumMod val="75000"/>
                  </a:schemeClr>
                </a:solidFill>
                <a:latin typeface="Britannic Bold" panose="020B0903060703020204" pitchFamily="34" charset="77"/>
              </a:rPr>
              <a:t>I or s/he had, used to have</a:t>
            </a:r>
          </a:p>
        </p:txBody>
      </p:sp>
      <p:sp>
        <p:nvSpPr>
          <p:cNvPr id="101" name="TextBox 22">
            <a:extLst>
              <a:ext uri="{FF2B5EF4-FFF2-40B4-BE49-F238E27FC236}">
                <a16:creationId xmlns:a16="http://schemas.microsoft.com/office/drawing/2014/main" id="{7F0C68C7-9603-1149-8EC5-99AAB7E0D2D5}"/>
              </a:ext>
            </a:extLst>
          </p:cNvPr>
          <p:cNvSpPr txBox="1"/>
          <p:nvPr/>
        </p:nvSpPr>
        <p:spPr>
          <a:xfrm>
            <a:off x="2302897" y="4478778"/>
            <a:ext cx="1327047" cy="1077218"/>
          </a:xfrm>
          <a:prstGeom prst="rect">
            <a:avLst/>
          </a:prstGeom>
          <a:noFill/>
        </p:spPr>
        <p:txBody>
          <a:bodyPr wrap="square" rtlCol="0">
            <a:spAutoFit/>
          </a:bodyPr>
          <a:lstStyle/>
          <a:p>
            <a:pPr algn="ctr"/>
            <a:r>
              <a:rPr lang="en-US" sz="3200" dirty="0">
                <a:solidFill>
                  <a:schemeClr val="accent6"/>
                </a:solidFill>
                <a:latin typeface="Consolas" panose="020B0609020204030204" pitchFamily="49" charset="0"/>
                <a:cs typeface="Consolas" panose="020B0609020204030204" pitchFamily="49" charset="0"/>
              </a:rPr>
              <a:t>there was</a:t>
            </a:r>
          </a:p>
        </p:txBody>
      </p:sp>
      <p:sp>
        <p:nvSpPr>
          <p:cNvPr id="102" name="TextBox 22">
            <a:extLst>
              <a:ext uri="{FF2B5EF4-FFF2-40B4-BE49-F238E27FC236}">
                <a16:creationId xmlns:a16="http://schemas.microsoft.com/office/drawing/2014/main" id="{FC22F211-CB95-5D4E-84E6-92AB6ABA3702}"/>
              </a:ext>
            </a:extLst>
          </p:cNvPr>
          <p:cNvSpPr txBox="1"/>
          <p:nvPr/>
        </p:nvSpPr>
        <p:spPr>
          <a:xfrm>
            <a:off x="3534818" y="3950408"/>
            <a:ext cx="1706323" cy="769441"/>
          </a:xfrm>
          <a:prstGeom prst="rect">
            <a:avLst/>
          </a:prstGeom>
          <a:noFill/>
        </p:spPr>
        <p:txBody>
          <a:bodyPr wrap="square" rtlCol="0">
            <a:spAutoFit/>
          </a:bodyPr>
          <a:lstStyle/>
          <a:p>
            <a:pPr algn="ctr"/>
            <a:r>
              <a:rPr lang="en-US" sz="4400" dirty="0">
                <a:solidFill>
                  <a:schemeClr val="accent1">
                    <a:lumMod val="75000"/>
                  </a:schemeClr>
                </a:solidFill>
                <a:latin typeface="Book Antiqua" panose="02040602050305030304" pitchFamily="18" charset="0"/>
              </a:rPr>
              <a:t>name</a:t>
            </a:r>
          </a:p>
        </p:txBody>
      </p:sp>
      <p:sp>
        <p:nvSpPr>
          <p:cNvPr id="103" name="TextBox 37">
            <a:extLst>
              <a:ext uri="{FF2B5EF4-FFF2-40B4-BE49-F238E27FC236}">
                <a16:creationId xmlns:a16="http://schemas.microsoft.com/office/drawing/2014/main" id="{6DE45C17-2DF4-8645-8E3A-0C3ADA9D5B86}"/>
              </a:ext>
            </a:extLst>
          </p:cNvPr>
          <p:cNvSpPr txBox="1"/>
          <p:nvPr/>
        </p:nvSpPr>
        <p:spPr>
          <a:xfrm>
            <a:off x="6373858" y="4997428"/>
            <a:ext cx="2425168" cy="707884"/>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gentleman, knight]</a:t>
            </a:r>
            <a:endParaRPr lang="en-US" sz="2000" dirty="0">
              <a:solidFill>
                <a:srgbClr val="002060"/>
              </a:solidFill>
              <a:latin typeface="Century Gothic" panose="020B0502020202020204" pitchFamily="34" charset="0"/>
            </a:endParaRPr>
          </a:p>
        </p:txBody>
      </p:sp>
      <p:sp>
        <p:nvSpPr>
          <p:cNvPr id="104" name="TextBox 41">
            <a:extLst>
              <a:ext uri="{FF2B5EF4-FFF2-40B4-BE49-F238E27FC236}">
                <a16:creationId xmlns:a16="http://schemas.microsoft.com/office/drawing/2014/main" id="{F9D7A393-11F3-254A-8C36-38E412388E39}"/>
              </a:ext>
            </a:extLst>
          </p:cNvPr>
          <p:cNvSpPr txBox="1"/>
          <p:nvPr/>
        </p:nvSpPr>
        <p:spPr>
          <a:xfrm>
            <a:off x="9289466" y="5160724"/>
            <a:ext cx="3400488" cy="400108"/>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weapon]</a:t>
            </a:r>
            <a:endParaRPr lang="en-US" sz="2000" dirty="0">
              <a:solidFill>
                <a:srgbClr val="002060"/>
              </a:solidFill>
              <a:latin typeface="Century Gothic" panose="020B0502020202020204" pitchFamily="34" charset="0"/>
            </a:endParaRPr>
          </a:p>
        </p:txBody>
      </p:sp>
      <p:grpSp>
        <p:nvGrpSpPr>
          <p:cNvPr id="123" name="Grupo 122">
            <a:extLst>
              <a:ext uri="{FF2B5EF4-FFF2-40B4-BE49-F238E27FC236}">
                <a16:creationId xmlns:a16="http://schemas.microsoft.com/office/drawing/2014/main" id="{BB3CEF5B-616D-3B4D-93DC-8F999B28462D}"/>
              </a:ext>
            </a:extLst>
          </p:cNvPr>
          <p:cNvGrpSpPr/>
          <p:nvPr/>
        </p:nvGrpSpPr>
        <p:grpSpPr>
          <a:xfrm>
            <a:off x="6635903" y="3892846"/>
            <a:ext cx="1675958" cy="1245451"/>
            <a:chOff x="7961384" y="3937216"/>
            <a:chExt cx="1675958" cy="1245451"/>
          </a:xfrm>
        </p:grpSpPr>
        <p:pic>
          <p:nvPicPr>
            <p:cNvPr id="105" name="Imagen 104">
              <a:extLst>
                <a:ext uri="{FF2B5EF4-FFF2-40B4-BE49-F238E27FC236}">
                  <a16:creationId xmlns:a16="http://schemas.microsoft.com/office/drawing/2014/main" id="{E6B83E1C-9F9F-7945-8E88-642303265A0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57969" y="3937216"/>
              <a:ext cx="679373" cy="1230830"/>
            </a:xfrm>
            <a:prstGeom prst="rect">
              <a:avLst/>
            </a:prstGeom>
          </p:spPr>
        </p:pic>
        <p:pic>
          <p:nvPicPr>
            <p:cNvPr id="106" name="Imagen 105">
              <a:extLst>
                <a:ext uri="{FF2B5EF4-FFF2-40B4-BE49-F238E27FC236}">
                  <a16:creationId xmlns:a16="http://schemas.microsoft.com/office/drawing/2014/main" id="{F0A1A4D5-BC25-9541-8C37-81F1C97350FE}"/>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961384" y="3951837"/>
              <a:ext cx="1117832" cy="1230830"/>
            </a:xfrm>
            <a:prstGeom prst="rect">
              <a:avLst/>
            </a:prstGeom>
          </p:spPr>
        </p:pic>
      </p:grpSp>
      <p:pic>
        <p:nvPicPr>
          <p:cNvPr id="107" name="Imagen 106">
            <a:extLst>
              <a:ext uri="{FF2B5EF4-FFF2-40B4-BE49-F238E27FC236}">
                <a16:creationId xmlns:a16="http://schemas.microsoft.com/office/drawing/2014/main" id="{38111487-EDFD-1341-B344-5032587C3BAB}"/>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7746" y="3211461"/>
            <a:ext cx="1136613" cy="725247"/>
          </a:xfrm>
          <a:prstGeom prst="rect">
            <a:avLst/>
          </a:prstGeom>
        </p:spPr>
      </p:pic>
      <p:pic>
        <p:nvPicPr>
          <p:cNvPr id="108" name="Imagen 107">
            <a:extLst>
              <a:ext uri="{FF2B5EF4-FFF2-40B4-BE49-F238E27FC236}">
                <a16:creationId xmlns:a16="http://schemas.microsoft.com/office/drawing/2014/main" id="{3AED3E3F-21B7-3B41-84DB-83226C9515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48024" y="3654403"/>
            <a:ext cx="978148" cy="978148"/>
          </a:xfrm>
          <a:prstGeom prst="rect">
            <a:avLst/>
          </a:prstGeom>
        </p:spPr>
      </p:pic>
      <p:sp>
        <p:nvSpPr>
          <p:cNvPr id="109" name="TextBox 39">
            <a:extLst>
              <a:ext uri="{FF2B5EF4-FFF2-40B4-BE49-F238E27FC236}">
                <a16:creationId xmlns:a16="http://schemas.microsoft.com/office/drawing/2014/main" id="{D1010094-6219-2B4F-86FA-E39DB39123F7}"/>
              </a:ext>
            </a:extLst>
          </p:cNvPr>
          <p:cNvSpPr txBox="1"/>
          <p:nvPr/>
        </p:nvSpPr>
        <p:spPr>
          <a:xfrm>
            <a:off x="8396526" y="4622145"/>
            <a:ext cx="1745403" cy="707884"/>
          </a:xfrm>
          <a:prstGeom prst="rect">
            <a:avLst/>
          </a:prstGeom>
          <a:noFill/>
        </p:spPr>
        <p:txBody>
          <a:bodyPr wrap="square" lIns="91438" tIns="45719" rIns="91438" bIns="45719" rtlCol="0">
            <a:spAutoFit/>
          </a:bodyPr>
          <a:lstStyle/>
          <a:p>
            <a:pPr algn="ctr"/>
            <a:r>
              <a:rPr lang="en-US" sz="2000" dirty="0">
                <a:solidFill>
                  <a:srgbClr val="002060"/>
                </a:solidFill>
                <a:latin typeface="Century Gothic" panose="020B0502020202020204" pitchFamily="34" charset="0"/>
              </a:rPr>
              <a:t>[</a:t>
            </a:r>
            <a:r>
              <a:rPr lang="en-US" sz="2000" dirty="0">
                <a:solidFill>
                  <a:srgbClr val="002060"/>
                </a:solidFill>
                <a:highlight>
                  <a:srgbClr val="E3EAFD"/>
                </a:highlight>
                <a:latin typeface="Century Gothic" panose="020B0502020202020204" pitchFamily="34" charset="0"/>
              </a:rPr>
              <a:t>to imagine, imagining]</a:t>
            </a:r>
            <a:endParaRPr lang="en-US" sz="2000" dirty="0">
              <a:solidFill>
                <a:srgbClr val="002060"/>
              </a:solidFill>
              <a:latin typeface="Century Gothic" panose="020B0502020202020204" pitchFamily="34" charset="0"/>
            </a:endParaRPr>
          </a:p>
        </p:txBody>
      </p:sp>
      <p:sp>
        <p:nvSpPr>
          <p:cNvPr id="110" name="TextBox 22">
            <a:extLst>
              <a:ext uri="{FF2B5EF4-FFF2-40B4-BE49-F238E27FC236}">
                <a16:creationId xmlns:a16="http://schemas.microsoft.com/office/drawing/2014/main" id="{22F66BB1-D7EE-4E4B-A0D6-39C8E5BA3116}"/>
              </a:ext>
            </a:extLst>
          </p:cNvPr>
          <p:cNvSpPr txBox="1"/>
          <p:nvPr/>
        </p:nvSpPr>
        <p:spPr>
          <a:xfrm>
            <a:off x="4844012" y="4745858"/>
            <a:ext cx="2045445" cy="954107"/>
          </a:xfrm>
          <a:prstGeom prst="rect">
            <a:avLst/>
          </a:prstGeom>
          <a:noFill/>
        </p:spPr>
        <p:txBody>
          <a:bodyPr wrap="square" rtlCol="0">
            <a:spAutoFit/>
          </a:bodyPr>
          <a:lstStyle/>
          <a:p>
            <a:pPr algn="ctr"/>
            <a:r>
              <a:rPr lang="en-US" sz="2800" dirty="0">
                <a:solidFill>
                  <a:srgbClr val="7030A0"/>
                </a:solidFill>
                <a:latin typeface="Bradley Hand" pitchFamily="2" charset="77"/>
              </a:rPr>
              <a:t>to desire, to wish for</a:t>
            </a:r>
          </a:p>
        </p:txBody>
      </p:sp>
      <p:pic>
        <p:nvPicPr>
          <p:cNvPr id="111" name="Imagen 110">
            <a:extLst>
              <a:ext uri="{FF2B5EF4-FFF2-40B4-BE49-F238E27FC236}">
                <a16:creationId xmlns:a16="http://schemas.microsoft.com/office/drawing/2014/main" id="{DEB6F245-0F00-1F4D-ADEE-DD5A6AEBBC67}"/>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68639" y="4299809"/>
            <a:ext cx="1344907" cy="963549"/>
          </a:xfrm>
          <a:prstGeom prst="rect">
            <a:avLst/>
          </a:prstGeom>
        </p:spPr>
      </p:pic>
    </p:spTree>
    <p:extLst>
      <p:ext uri="{BB962C8B-B14F-4D97-AF65-F5344CB8AC3E}">
        <p14:creationId xmlns:p14="http://schemas.microsoft.com/office/powerpoint/2010/main" val="4080662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8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childTnLst>
              </p:cTn>
              <p:nextCondLst>
                <p:cond evt="onClick" delay="0">
                  <p:tgtEl>
                    <p:spTgt spid="80"/>
                  </p:tgtEl>
                </p:cond>
              </p:nextCondLst>
            </p:seq>
            <p:seq concurrent="1" nextAc="seek">
              <p:cTn id="43" restart="whenNotActive" fill="hold" evtFilter="cancelBubble" nodeType="interactiveSeq">
                <p:stCondLst>
                  <p:cond evt="onClick" delay="0">
                    <p:tgtEl>
                      <p:spTgt spid="8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204119" y="1121739"/>
            <a:ext cx="10153650" cy="430887"/>
          </a:xfrm>
          <a:prstGeom prst="rect">
            <a:avLst/>
          </a:prstGeom>
          <a:noFill/>
        </p:spPr>
        <p:txBody>
          <a:bodyPr wrap="square" rtlCol="0">
            <a:spAutoFit/>
          </a:bodyPr>
          <a:lstStyle/>
          <a:p>
            <a:pPr algn="l"/>
            <a:r>
              <a:rPr lang="es-GB" sz="2200" b="1" dirty="0">
                <a:solidFill>
                  <a:schemeClr val="accent5">
                    <a:lumMod val="50000"/>
                  </a:schemeClr>
                </a:solidFill>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04119" y="1490713"/>
            <a:ext cx="11712071" cy="430887"/>
          </a:xfrm>
          <a:prstGeom prst="rect">
            <a:avLst/>
          </a:prstGeom>
          <a:noFill/>
        </p:spPr>
        <p:txBody>
          <a:bodyPr wrap="square" rtlCol="0">
            <a:spAutoFit/>
          </a:bodyPr>
          <a:lstStyle/>
          <a:p>
            <a:r>
              <a:rPr lang="es-ES" sz="2200" dirty="0">
                <a:solidFill>
                  <a:schemeClr val="accent5">
                    <a:lumMod val="50000"/>
                  </a:schemeClr>
                </a:solidFill>
              </a:rPr>
              <a:t> - </a:t>
            </a:r>
            <a:r>
              <a:rPr lang="es-ES" sz="2200" dirty="0" err="1">
                <a:solidFill>
                  <a:schemeClr val="accent5">
                    <a:lumMod val="50000"/>
                  </a:schemeClr>
                </a:solidFill>
              </a:rPr>
              <a:t>if</a:t>
            </a:r>
            <a:r>
              <a:rPr lang="es-ES" sz="2200" dirty="0">
                <a:solidFill>
                  <a:schemeClr val="accent5">
                    <a:lumMod val="50000"/>
                  </a:schemeClr>
                </a:solidFill>
              </a:rPr>
              <a:t> </a:t>
            </a:r>
            <a:r>
              <a:rPr lang="es-ES" sz="2200" dirty="0" err="1">
                <a:solidFill>
                  <a:schemeClr val="accent5">
                    <a:lumMod val="50000"/>
                  </a:schemeClr>
                </a:solidFill>
              </a:rPr>
              <a:t>the</a:t>
            </a:r>
            <a:r>
              <a:rPr lang="es-ES" sz="2200" dirty="0">
                <a:solidFill>
                  <a:schemeClr val="accent5">
                    <a:lumMod val="50000"/>
                  </a:schemeClr>
                </a:solidFill>
              </a:rPr>
              <a:t> </a:t>
            </a:r>
            <a:r>
              <a:rPr lang="es-ES" sz="2200" dirty="0" err="1">
                <a:solidFill>
                  <a:schemeClr val="accent5">
                    <a:lumMod val="50000"/>
                  </a:schemeClr>
                </a:solidFill>
              </a:rPr>
              <a:t>word</a:t>
            </a:r>
            <a:r>
              <a:rPr lang="es-ES" sz="2200" dirty="0">
                <a:solidFill>
                  <a:schemeClr val="accent5">
                    <a:lumMod val="50000"/>
                  </a:schemeClr>
                </a:solidFill>
              </a:rPr>
              <a:t> </a:t>
            </a:r>
            <a:r>
              <a:rPr lang="es-ES" sz="2200" dirty="0" err="1">
                <a:solidFill>
                  <a:schemeClr val="accent5">
                    <a:lumMod val="50000"/>
                  </a:schemeClr>
                </a:solidFill>
              </a:rPr>
              <a:t>ends</a:t>
            </a:r>
            <a:r>
              <a:rPr lang="es-ES" sz="2200" dirty="0">
                <a:solidFill>
                  <a:schemeClr val="accent5">
                    <a:lumMod val="50000"/>
                  </a:schemeClr>
                </a:solidFill>
              </a:rPr>
              <a:t> in </a:t>
            </a:r>
            <a:r>
              <a:rPr lang="es-ES" sz="2200" dirty="0" err="1">
                <a:solidFill>
                  <a:schemeClr val="accent5">
                    <a:lumMod val="50000"/>
                  </a:schemeClr>
                </a:solidFill>
              </a:rPr>
              <a:t>any</a:t>
            </a:r>
            <a:r>
              <a:rPr lang="es-ES" sz="2200" dirty="0">
                <a:solidFill>
                  <a:schemeClr val="accent5">
                    <a:lumMod val="50000"/>
                  </a:schemeClr>
                </a:solidFill>
              </a:rPr>
              <a:t> </a:t>
            </a:r>
            <a:r>
              <a:rPr lang="es-ES" sz="2200" dirty="0" err="1">
                <a:solidFill>
                  <a:schemeClr val="accent5">
                    <a:lumMod val="50000"/>
                  </a:schemeClr>
                </a:solidFill>
              </a:rPr>
              <a:t>vowel</a:t>
            </a:r>
            <a:r>
              <a:rPr lang="es-ES" sz="2200" dirty="0">
                <a:solidFill>
                  <a:schemeClr val="accent5">
                    <a:lumMod val="50000"/>
                  </a:schemeClr>
                </a:solidFill>
              </a:rPr>
              <a:t> </a:t>
            </a:r>
            <a:r>
              <a:rPr lang="es-ES" sz="2200" dirty="0" err="1">
                <a:solidFill>
                  <a:schemeClr val="accent5">
                    <a:lumMod val="50000"/>
                  </a:schemeClr>
                </a:solidFill>
              </a:rPr>
              <a:t>or</a:t>
            </a:r>
            <a:r>
              <a:rPr lang="es-ES" sz="2200" dirty="0">
                <a:solidFill>
                  <a:schemeClr val="accent5">
                    <a:lumMod val="50000"/>
                  </a:schemeClr>
                </a:solidFill>
              </a:rPr>
              <a:t> ‘n’ </a:t>
            </a:r>
            <a:r>
              <a:rPr lang="es-ES" sz="2200" dirty="0" err="1">
                <a:solidFill>
                  <a:schemeClr val="accent5">
                    <a:lumMod val="50000"/>
                  </a:schemeClr>
                </a:solidFill>
              </a:rPr>
              <a:t>or</a:t>
            </a:r>
            <a:r>
              <a:rPr lang="es-ES" sz="2200" dirty="0">
                <a:solidFill>
                  <a:schemeClr val="accent5">
                    <a:lumMod val="50000"/>
                  </a:schemeClr>
                </a:solidFill>
              </a:rPr>
              <a:t> ‘s’ </a:t>
            </a:r>
            <a:r>
              <a:rPr lang="es-ES" sz="2200" dirty="0" err="1">
                <a:solidFill>
                  <a:schemeClr val="accent5">
                    <a:lumMod val="50000"/>
                  </a:schemeClr>
                </a:solidFill>
              </a:rPr>
              <a:t>then</a:t>
            </a:r>
            <a:r>
              <a:rPr lang="es-ES" sz="2200" dirty="0">
                <a:solidFill>
                  <a:schemeClr val="accent5">
                    <a:lumMod val="50000"/>
                  </a:schemeClr>
                </a:solidFill>
              </a:rPr>
              <a:t> </a:t>
            </a:r>
            <a:r>
              <a:rPr lang="es-ES" sz="2200" dirty="0" err="1">
                <a:solidFill>
                  <a:schemeClr val="accent5">
                    <a:lumMod val="50000"/>
                  </a:schemeClr>
                </a:solidFill>
              </a:rPr>
              <a:t>there</a:t>
            </a:r>
            <a:r>
              <a:rPr lang="es-ES" sz="2200" dirty="0">
                <a:solidFill>
                  <a:schemeClr val="accent5">
                    <a:lumMod val="50000"/>
                  </a:schemeClr>
                </a:solidFill>
              </a:rPr>
              <a:t> </a:t>
            </a:r>
            <a:r>
              <a:rPr lang="es-ES" sz="2200" dirty="0" err="1">
                <a:solidFill>
                  <a:schemeClr val="accent5">
                    <a:lumMod val="50000"/>
                  </a:schemeClr>
                </a:solidFill>
              </a:rPr>
              <a:t>will</a:t>
            </a:r>
            <a:r>
              <a:rPr lang="es-ES" sz="2200" dirty="0">
                <a:solidFill>
                  <a:schemeClr val="accent5">
                    <a:lumMod val="50000"/>
                  </a:schemeClr>
                </a:solidFill>
              </a:rPr>
              <a:t> be no </a:t>
            </a:r>
            <a:r>
              <a:rPr lang="es-ES" sz="2200" dirty="0" err="1">
                <a:solidFill>
                  <a:schemeClr val="accent5">
                    <a:lumMod val="50000"/>
                  </a:schemeClr>
                </a:solidFill>
              </a:rPr>
              <a:t>accent</a:t>
            </a:r>
            <a:r>
              <a:rPr lang="es-ES" sz="2200" dirty="0">
                <a:solidFill>
                  <a:schemeClr val="accent5">
                    <a:lumMod val="50000"/>
                  </a:schemeClr>
                </a:solidFill>
              </a:rPr>
              <a:t>.</a:t>
            </a:r>
            <a:endParaRPr lang="es-GB" sz="2200" dirty="0">
              <a:solidFill>
                <a:schemeClr val="accent5">
                  <a:lumMod val="50000"/>
                </a:schemeClr>
              </a:solidFill>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275810" y="1917183"/>
            <a:ext cx="11712071" cy="430887"/>
          </a:xfrm>
          <a:prstGeom prst="rect">
            <a:avLst/>
          </a:prstGeom>
          <a:noFill/>
        </p:spPr>
        <p:txBody>
          <a:bodyPr wrap="square" rtlCol="0">
            <a:spAutoFit/>
          </a:bodyPr>
          <a:lstStyle/>
          <a:p>
            <a:r>
              <a:rPr lang="es-ES" sz="2200" dirty="0">
                <a:solidFill>
                  <a:schemeClr val="accent5">
                    <a:lumMod val="50000"/>
                  </a:schemeClr>
                </a:solidFill>
              </a:rPr>
              <a:t>- </a:t>
            </a:r>
            <a:r>
              <a:rPr lang="es-ES" sz="2200" dirty="0" err="1">
                <a:solidFill>
                  <a:schemeClr val="accent5">
                    <a:lumMod val="50000"/>
                  </a:schemeClr>
                </a:solidFill>
              </a:rPr>
              <a:t>if</a:t>
            </a:r>
            <a:r>
              <a:rPr lang="es-ES" sz="2200" dirty="0">
                <a:solidFill>
                  <a:schemeClr val="accent5">
                    <a:lumMod val="50000"/>
                  </a:schemeClr>
                </a:solidFill>
              </a:rPr>
              <a:t> </a:t>
            </a:r>
            <a:r>
              <a:rPr lang="es-ES" sz="2200" dirty="0" err="1">
                <a:solidFill>
                  <a:schemeClr val="accent5">
                    <a:lumMod val="50000"/>
                  </a:schemeClr>
                </a:solidFill>
              </a:rPr>
              <a:t>the</a:t>
            </a:r>
            <a:r>
              <a:rPr lang="es-ES" sz="2200" dirty="0">
                <a:solidFill>
                  <a:schemeClr val="accent5">
                    <a:lumMod val="50000"/>
                  </a:schemeClr>
                </a:solidFill>
              </a:rPr>
              <a:t> </a:t>
            </a:r>
            <a:r>
              <a:rPr lang="es-ES" sz="2200" dirty="0" err="1">
                <a:solidFill>
                  <a:schemeClr val="accent5">
                    <a:lumMod val="50000"/>
                  </a:schemeClr>
                </a:solidFill>
              </a:rPr>
              <a:t>word</a:t>
            </a:r>
            <a:r>
              <a:rPr lang="es-ES" sz="2200" dirty="0">
                <a:solidFill>
                  <a:schemeClr val="accent5">
                    <a:lumMod val="50000"/>
                  </a:schemeClr>
                </a:solidFill>
              </a:rPr>
              <a:t> </a:t>
            </a:r>
            <a:r>
              <a:rPr lang="es-ES" sz="2200" dirty="0" err="1">
                <a:solidFill>
                  <a:schemeClr val="accent5">
                    <a:lumMod val="50000"/>
                  </a:schemeClr>
                </a:solidFill>
              </a:rPr>
              <a:t>ends</a:t>
            </a:r>
            <a:r>
              <a:rPr lang="es-ES" sz="2200" dirty="0">
                <a:solidFill>
                  <a:schemeClr val="accent5">
                    <a:lumMod val="50000"/>
                  </a:schemeClr>
                </a:solidFill>
              </a:rPr>
              <a:t> in </a:t>
            </a:r>
            <a:r>
              <a:rPr lang="es-ES" sz="2200" dirty="0" err="1">
                <a:solidFill>
                  <a:schemeClr val="accent5">
                    <a:lumMod val="50000"/>
                  </a:schemeClr>
                </a:solidFill>
              </a:rPr>
              <a:t>any</a:t>
            </a:r>
            <a:r>
              <a:rPr lang="es-ES" sz="2200" dirty="0">
                <a:solidFill>
                  <a:schemeClr val="accent5">
                    <a:lumMod val="50000"/>
                  </a:schemeClr>
                </a:solidFill>
              </a:rPr>
              <a:t> </a:t>
            </a:r>
            <a:r>
              <a:rPr lang="es-ES" sz="2200" dirty="0" err="1">
                <a:solidFill>
                  <a:schemeClr val="accent5">
                    <a:lumMod val="50000"/>
                  </a:schemeClr>
                </a:solidFill>
              </a:rPr>
              <a:t>consonant</a:t>
            </a:r>
            <a:r>
              <a:rPr lang="es-ES" sz="2200" dirty="0">
                <a:solidFill>
                  <a:schemeClr val="accent5">
                    <a:lumMod val="50000"/>
                  </a:schemeClr>
                </a:solidFill>
              </a:rPr>
              <a:t> </a:t>
            </a:r>
            <a:r>
              <a:rPr lang="es-ES" sz="2200" dirty="0" err="1">
                <a:solidFill>
                  <a:schemeClr val="accent5">
                    <a:lumMod val="50000"/>
                  </a:schemeClr>
                </a:solidFill>
              </a:rPr>
              <a:t>except</a:t>
            </a:r>
            <a:r>
              <a:rPr lang="es-ES" sz="2200" dirty="0">
                <a:solidFill>
                  <a:schemeClr val="accent5">
                    <a:lumMod val="50000"/>
                  </a:schemeClr>
                </a:solidFill>
              </a:rPr>
              <a:t> ‘n’ </a:t>
            </a:r>
            <a:r>
              <a:rPr lang="es-ES" sz="2200" dirty="0" err="1">
                <a:solidFill>
                  <a:schemeClr val="accent5">
                    <a:lumMod val="50000"/>
                  </a:schemeClr>
                </a:solidFill>
              </a:rPr>
              <a:t>or</a:t>
            </a:r>
            <a:r>
              <a:rPr lang="es-ES" sz="2200" dirty="0">
                <a:solidFill>
                  <a:schemeClr val="accent5">
                    <a:lumMod val="50000"/>
                  </a:schemeClr>
                </a:solidFill>
              </a:rPr>
              <a:t> ‘s’, </a:t>
            </a:r>
            <a:r>
              <a:rPr lang="es-ES" sz="2200" dirty="0" err="1">
                <a:solidFill>
                  <a:schemeClr val="accent5">
                    <a:lumMod val="50000"/>
                  </a:schemeClr>
                </a:solidFill>
              </a:rPr>
              <a:t>then</a:t>
            </a:r>
            <a:r>
              <a:rPr lang="es-ES" sz="2200" dirty="0">
                <a:solidFill>
                  <a:schemeClr val="accent5">
                    <a:lumMod val="50000"/>
                  </a:schemeClr>
                </a:solidFill>
              </a:rPr>
              <a:t> </a:t>
            </a:r>
            <a:r>
              <a:rPr lang="es-ES" sz="2200" dirty="0" err="1">
                <a:solidFill>
                  <a:schemeClr val="accent5">
                    <a:lumMod val="50000"/>
                  </a:schemeClr>
                </a:solidFill>
              </a:rPr>
              <a:t>there</a:t>
            </a:r>
            <a:r>
              <a:rPr lang="es-ES" sz="2200" dirty="0">
                <a:solidFill>
                  <a:schemeClr val="accent5">
                    <a:lumMod val="50000"/>
                  </a:schemeClr>
                </a:solidFill>
              </a:rPr>
              <a:t> </a:t>
            </a:r>
            <a:r>
              <a:rPr lang="es-ES" sz="2200" dirty="0" err="1">
                <a:solidFill>
                  <a:schemeClr val="accent5">
                    <a:lumMod val="50000"/>
                  </a:schemeClr>
                </a:solidFill>
              </a:rPr>
              <a:t>will</a:t>
            </a:r>
            <a:r>
              <a:rPr lang="es-ES" sz="2200" dirty="0">
                <a:solidFill>
                  <a:schemeClr val="accent5">
                    <a:lumMod val="50000"/>
                  </a:schemeClr>
                </a:solidFill>
              </a:rPr>
              <a:t> be </a:t>
            </a:r>
            <a:r>
              <a:rPr lang="es-ES" sz="2200" dirty="0" err="1">
                <a:solidFill>
                  <a:schemeClr val="accent5">
                    <a:lumMod val="50000"/>
                  </a:schemeClr>
                </a:solidFill>
              </a:rPr>
              <a:t>an</a:t>
            </a:r>
            <a:r>
              <a:rPr lang="es-ES" sz="2200" dirty="0">
                <a:solidFill>
                  <a:schemeClr val="accent5">
                    <a:lumMod val="50000"/>
                  </a:schemeClr>
                </a:solidFill>
              </a:rPr>
              <a:t> </a:t>
            </a:r>
            <a:r>
              <a:rPr lang="es-ES" sz="2200" dirty="0" err="1">
                <a:solidFill>
                  <a:schemeClr val="accent5">
                    <a:lumMod val="50000"/>
                  </a:schemeClr>
                </a:solidFill>
              </a:rPr>
              <a:t>accent</a:t>
            </a:r>
            <a:r>
              <a:rPr lang="es-ES" sz="2200" dirty="0">
                <a:solidFill>
                  <a:schemeClr val="accent5">
                    <a:lumMod val="50000"/>
                  </a:schemeClr>
                </a:solidFill>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04119" y="2390346"/>
            <a:ext cx="11807321" cy="430887"/>
          </a:xfrm>
          <a:prstGeom prst="rect">
            <a:avLst/>
          </a:prstGeom>
          <a:noFill/>
        </p:spPr>
        <p:txBody>
          <a:bodyPr wrap="square" rtlCol="0">
            <a:spAutoFit/>
          </a:bodyPr>
          <a:lstStyle/>
          <a:p>
            <a:pPr algn="l"/>
            <a:r>
              <a:rPr lang="es-GB" sz="2200" b="1" dirty="0">
                <a:solidFill>
                  <a:schemeClr val="accent5">
                    <a:lumMod val="50000"/>
                  </a:schemeClr>
                </a:solidFill>
              </a:rPr>
              <a:t>Escucha las frases y escribe las palabras que no están. ¿Necesitan una tilde?</a:t>
            </a:r>
          </a:p>
        </p:txBody>
      </p:sp>
      <p:sp>
        <p:nvSpPr>
          <p:cNvPr id="12" name="CuadroTexto 11">
            <a:extLst>
              <a:ext uri="{FF2B5EF4-FFF2-40B4-BE49-F238E27FC236}">
                <a16:creationId xmlns:a16="http://schemas.microsoft.com/office/drawing/2014/main" id="{17E0F5E1-1848-0C45-A80B-8552DCD652C0}"/>
              </a:ext>
            </a:extLst>
          </p:cNvPr>
          <p:cNvSpPr txBox="1"/>
          <p:nvPr/>
        </p:nvSpPr>
        <p:spPr>
          <a:xfrm>
            <a:off x="299368" y="2809299"/>
            <a:ext cx="8659743" cy="430887"/>
          </a:xfrm>
          <a:prstGeom prst="rect">
            <a:avLst/>
          </a:prstGeom>
          <a:noFill/>
        </p:spPr>
        <p:txBody>
          <a:bodyPr wrap="none" rtlCol="0">
            <a:spAutoFit/>
          </a:bodyPr>
          <a:lstStyle/>
          <a:p>
            <a:r>
              <a:rPr lang="es-GB" sz="2200" dirty="0">
                <a:solidFill>
                  <a:schemeClr val="accent5">
                    <a:lumMod val="50000"/>
                  </a:schemeClr>
                </a:solidFill>
              </a:rPr>
              <a:t>1. El _____________ era un _____________ no muy _____________. </a:t>
            </a:r>
          </a:p>
        </p:txBody>
      </p:sp>
      <p:sp>
        <p:nvSpPr>
          <p:cNvPr id="13" name="CuadroTexto 12">
            <a:extLst>
              <a:ext uri="{FF2B5EF4-FFF2-40B4-BE49-F238E27FC236}">
                <a16:creationId xmlns:a16="http://schemas.microsoft.com/office/drawing/2014/main" id="{21D3BE19-7239-2A49-91BA-9E964AFC6726}"/>
              </a:ext>
            </a:extLst>
          </p:cNvPr>
          <p:cNvSpPr txBox="1"/>
          <p:nvPr/>
        </p:nvSpPr>
        <p:spPr>
          <a:xfrm>
            <a:off x="299368" y="4246653"/>
            <a:ext cx="9571851" cy="430887"/>
          </a:xfrm>
          <a:prstGeom prst="rect">
            <a:avLst/>
          </a:prstGeom>
          <a:noFill/>
        </p:spPr>
        <p:txBody>
          <a:bodyPr wrap="none" rtlCol="0">
            <a:spAutoFit/>
          </a:bodyPr>
          <a:lstStyle/>
          <a:p>
            <a:r>
              <a:rPr lang="es-GB" sz="2200" dirty="0">
                <a:solidFill>
                  <a:schemeClr val="accent5">
                    <a:lumMod val="50000"/>
                  </a:schemeClr>
                </a:solidFill>
              </a:rPr>
              <a:t>3. Tenía un _____________ bastante _____________ pero _____________. </a:t>
            </a:r>
          </a:p>
        </p:txBody>
      </p:sp>
      <p:sp>
        <p:nvSpPr>
          <p:cNvPr id="14" name="CuadroTexto 13">
            <a:extLst>
              <a:ext uri="{FF2B5EF4-FFF2-40B4-BE49-F238E27FC236}">
                <a16:creationId xmlns:a16="http://schemas.microsoft.com/office/drawing/2014/main" id="{72CE3B73-AB97-2448-B736-5E943E2DAFA7}"/>
              </a:ext>
            </a:extLst>
          </p:cNvPr>
          <p:cNvSpPr txBox="1"/>
          <p:nvPr/>
        </p:nvSpPr>
        <p:spPr>
          <a:xfrm>
            <a:off x="299368" y="4965330"/>
            <a:ext cx="7911140" cy="430887"/>
          </a:xfrm>
          <a:prstGeom prst="rect">
            <a:avLst/>
          </a:prstGeom>
          <a:noFill/>
        </p:spPr>
        <p:txBody>
          <a:bodyPr wrap="none" rtlCol="0">
            <a:spAutoFit/>
          </a:bodyPr>
          <a:lstStyle/>
          <a:p>
            <a:r>
              <a:rPr lang="es-GB" sz="2200" dirty="0">
                <a:solidFill>
                  <a:schemeClr val="accent5">
                    <a:lumMod val="50000"/>
                  </a:schemeClr>
                </a:solidFill>
              </a:rPr>
              <a:t>4. Quería conseguir un _____________ muy _____________ .</a:t>
            </a:r>
          </a:p>
        </p:txBody>
      </p:sp>
      <p:sp>
        <p:nvSpPr>
          <p:cNvPr id="15" name="CuadroTexto 14">
            <a:extLst>
              <a:ext uri="{FF2B5EF4-FFF2-40B4-BE49-F238E27FC236}">
                <a16:creationId xmlns:a16="http://schemas.microsoft.com/office/drawing/2014/main" id="{5F082FC8-8F8B-1849-8F70-DE4F860955F7}"/>
              </a:ext>
            </a:extLst>
          </p:cNvPr>
          <p:cNvSpPr txBox="1"/>
          <p:nvPr/>
        </p:nvSpPr>
        <p:spPr>
          <a:xfrm>
            <a:off x="299368" y="5684008"/>
            <a:ext cx="10974479" cy="430887"/>
          </a:xfrm>
          <a:prstGeom prst="rect">
            <a:avLst/>
          </a:prstGeom>
          <a:noFill/>
        </p:spPr>
        <p:txBody>
          <a:bodyPr wrap="none" rtlCol="0">
            <a:spAutoFit/>
          </a:bodyPr>
          <a:lstStyle/>
          <a:p>
            <a:r>
              <a:rPr lang="es-GB" sz="2200" dirty="0">
                <a:solidFill>
                  <a:schemeClr val="accent5">
                    <a:lumMod val="50000"/>
                  </a:schemeClr>
                </a:solidFill>
              </a:rPr>
              <a:t>5. Hay una ____________ con su ___________ fuera del ____________ de San Juan.</a:t>
            </a:r>
          </a:p>
        </p:txBody>
      </p:sp>
      <p:sp>
        <p:nvSpPr>
          <p:cNvPr id="16" name="CuadroTexto 15">
            <a:extLst>
              <a:ext uri="{FF2B5EF4-FFF2-40B4-BE49-F238E27FC236}">
                <a16:creationId xmlns:a16="http://schemas.microsoft.com/office/drawing/2014/main" id="{126EA5B7-9C15-F54D-B5AB-A8553C168844}"/>
              </a:ext>
            </a:extLst>
          </p:cNvPr>
          <p:cNvSpPr txBox="1"/>
          <p:nvPr/>
        </p:nvSpPr>
        <p:spPr>
          <a:xfrm>
            <a:off x="299368" y="3527976"/>
            <a:ext cx="10838223" cy="430887"/>
          </a:xfrm>
          <a:prstGeom prst="rect">
            <a:avLst/>
          </a:prstGeom>
          <a:noFill/>
        </p:spPr>
        <p:txBody>
          <a:bodyPr wrap="none" rtlCol="0">
            <a:spAutoFit/>
          </a:bodyPr>
          <a:lstStyle/>
          <a:p>
            <a:r>
              <a:rPr lang="es-GB" sz="2200" dirty="0">
                <a:solidFill>
                  <a:schemeClr val="accent5">
                    <a:lumMod val="50000"/>
                  </a:schemeClr>
                </a:solidFill>
              </a:rPr>
              <a:t>2. Su _____________ _____________  no era _____________ para los _____________. </a:t>
            </a:r>
          </a:p>
        </p:txBody>
      </p:sp>
      <p:sp>
        <p:nvSpPr>
          <p:cNvPr id="19" name="CuadroTexto 18">
            <a:extLst>
              <a:ext uri="{FF2B5EF4-FFF2-40B4-BE49-F238E27FC236}">
                <a16:creationId xmlns:a16="http://schemas.microsoft.com/office/drawing/2014/main" id="{6A2623E0-4C20-EA43-95BF-E8879C08150E}"/>
              </a:ext>
            </a:extLst>
          </p:cNvPr>
          <p:cNvSpPr txBox="1"/>
          <p:nvPr/>
        </p:nvSpPr>
        <p:spPr>
          <a:xfrm>
            <a:off x="921918" y="2779358"/>
            <a:ext cx="1911101" cy="430887"/>
          </a:xfrm>
          <a:prstGeom prst="rect">
            <a:avLst/>
          </a:prstGeom>
          <a:noFill/>
        </p:spPr>
        <p:txBody>
          <a:bodyPr wrap="none" rtlCol="0">
            <a:spAutoFit/>
          </a:bodyPr>
          <a:lstStyle/>
          <a:p>
            <a:pPr algn="l"/>
            <a:r>
              <a:rPr lang="es-GB" sz="2200" b="1" dirty="0">
                <a:solidFill>
                  <a:srgbClr val="E56700"/>
                </a:solidFill>
              </a:rPr>
              <a:t>protagonista</a:t>
            </a:r>
          </a:p>
        </p:txBody>
      </p:sp>
      <p:sp>
        <p:nvSpPr>
          <p:cNvPr id="20" name="CuadroTexto 19">
            <a:extLst>
              <a:ext uri="{FF2B5EF4-FFF2-40B4-BE49-F238E27FC236}">
                <a16:creationId xmlns:a16="http://schemas.microsoft.com/office/drawing/2014/main" id="{1ADAFFC0-A6FB-784E-B772-918E5D899CAC}"/>
              </a:ext>
            </a:extLst>
          </p:cNvPr>
          <p:cNvSpPr txBox="1"/>
          <p:nvPr/>
        </p:nvSpPr>
        <p:spPr>
          <a:xfrm>
            <a:off x="4123492" y="2775308"/>
            <a:ext cx="1228221" cy="430887"/>
          </a:xfrm>
          <a:prstGeom prst="rect">
            <a:avLst/>
          </a:prstGeom>
          <a:noFill/>
        </p:spPr>
        <p:txBody>
          <a:bodyPr wrap="none" rtlCol="0">
            <a:spAutoFit/>
          </a:bodyPr>
          <a:lstStyle/>
          <a:p>
            <a:pPr algn="l"/>
            <a:r>
              <a:rPr lang="es-GB" sz="2200" b="1" dirty="0">
                <a:solidFill>
                  <a:srgbClr val="E56700"/>
                </a:solidFill>
              </a:rPr>
              <a:t>hidalgo</a:t>
            </a:r>
          </a:p>
        </p:txBody>
      </p:sp>
      <p:sp>
        <p:nvSpPr>
          <p:cNvPr id="21" name="CuadroTexto 20">
            <a:extLst>
              <a:ext uri="{FF2B5EF4-FFF2-40B4-BE49-F238E27FC236}">
                <a16:creationId xmlns:a16="http://schemas.microsoft.com/office/drawing/2014/main" id="{6C06F9B8-622E-474E-A1F1-282D134CC8E6}"/>
              </a:ext>
            </a:extLst>
          </p:cNvPr>
          <p:cNvSpPr txBox="1"/>
          <p:nvPr/>
        </p:nvSpPr>
        <p:spPr>
          <a:xfrm>
            <a:off x="7245055" y="2763573"/>
            <a:ext cx="861133" cy="430887"/>
          </a:xfrm>
          <a:prstGeom prst="rect">
            <a:avLst/>
          </a:prstGeom>
          <a:noFill/>
        </p:spPr>
        <p:txBody>
          <a:bodyPr wrap="none" rtlCol="0">
            <a:spAutoFit/>
          </a:bodyPr>
          <a:lstStyle/>
          <a:p>
            <a:pPr algn="l"/>
            <a:r>
              <a:rPr lang="es-GB" sz="2200" b="1" dirty="0">
                <a:solidFill>
                  <a:srgbClr val="E56700"/>
                </a:solidFill>
              </a:rPr>
              <a:t>hábil</a:t>
            </a:r>
          </a:p>
        </p:txBody>
      </p:sp>
      <p:sp>
        <p:nvSpPr>
          <p:cNvPr id="22" name="CuadroTexto 21">
            <a:extLst>
              <a:ext uri="{FF2B5EF4-FFF2-40B4-BE49-F238E27FC236}">
                <a16:creationId xmlns:a16="http://schemas.microsoft.com/office/drawing/2014/main" id="{B7916503-F226-E446-8F30-49D76802C210}"/>
              </a:ext>
            </a:extLst>
          </p:cNvPr>
          <p:cNvSpPr txBox="1"/>
          <p:nvPr/>
        </p:nvSpPr>
        <p:spPr>
          <a:xfrm>
            <a:off x="1334594" y="3482903"/>
            <a:ext cx="1233030" cy="430887"/>
          </a:xfrm>
          <a:prstGeom prst="rect">
            <a:avLst/>
          </a:prstGeom>
          <a:noFill/>
        </p:spPr>
        <p:txBody>
          <a:bodyPr wrap="none" rtlCol="0">
            <a:spAutoFit/>
          </a:bodyPr>
          <a:lstStyle/>
          <a:p>
            <a:pPr algn="l"/>
            <a:r>
              <a:rPr lang="es-GB" sz="2200" b="1" dirty="0">
                <a:solidFill>
                  <a:srgbClr val="E56700"/>
                </a:solidFill>
              </a:rPr>
              <a:t>espada</a:t>
            </a:r>
          </a:p>
        </p:txBody>
      </p:sp>
      <p:sp>
        <p:nvSpPr>
          <p:cNvPr id="23" name="CuadroTexto 22">
            <a:extLst>
              <a:ext uri="{FF2B5EF4-FFF2-40B4-BE49-F238E27FC236}">
                <a16:creationId xmlns:a16="http://schemas.microsoft.com/office/drawing/2014/main" id="{23A082EF-C01C-FE4E-8E30-E8F910F0F7BF}"/>
              </a:ext>
            </a:extLst>
          </p:cNvPr>
          <p:cNvSpPr txBox="1"/>
          <p:nvPr/>
        </p:nvSpPr>
        <p:spPr>
          <a:xfrm>
            <a:off x="3510583" y="3482902"/>
            <a:ext cx="726481" cy="430887"/>
          </a:xfrm>
          <a:prstGeom prst="rect">
            <a:avLst/>
          </a:prstGeom>
          <a:noFill/>
        </p:spPr>
        <p:txBody>
          <a:bodyPr wrap="none" rtlCol="0">
            <a:spAutoFit/>
          </a:bodyPr>
          <a:lstStyle/>
          <a:p>
            <a:pPr algn="l"/>
            <a:r>
              <a:rPr lang="es-GB" sz="2200" b="1" dirty="0">
                <a:solidFill>
                  <a:srgbClr val="E56700"/>
                </a:solidFill>
              </a:rPr>
              <a:t>rota</a:t>
            </a:r>
          </a:p>
        </p:txBody>
      </p:sp>
      <p:sp>
        <p:nvSpPr>
          <p:cNvPr id="24" name="CuadroTexto 23">
            <a:extLst>
              <a:ext uri="{FF2B5EF4-FFF2-40B4-BE49-F238E27FC236}">
                <a16:creationId xmlns:a16="http://schemas.microsoft.com/office/drawing/2014/main" id="{488678AA-1CE4-A445-943F-7260139C8C46}"/>
              </a:ext>
            </a:extLst>
          </p:cNvPr>
          <p:cNvSpPr txBox="1"/>
          <p:nvPr/>
        </p:nvSpPr>
        <p:spPr>
          <a:xfrm>
            <a:off x="9084786" y="3499758"/>
            <a:ext cx="1572866" cy="430887"/>
          </a:xfrm>
          <a:prstGeom prst="rect">
            <a:avLst/>
          </a:prstGeom>
          <a:noFill/>
        </p:spPr>
        <p:txBody>
          <a:bodyPr wrap="none" rtlCol="0">
            <a:spAutoFit/>
          </a:bodyPr>
          <a:lstStyle/>
          <a:p>
            <a:pPr algn="l"/>
            <a:r>
              <a:rPr lang="es-GB" sz="2200" b="1" dirty="0">
                <a:solidFill>
                  <a:srgbClr val="E56700"/>
                </a:solidFill>
              </a:rPr>
              <a:t>combates</a:t>
            </a:r>
          </a:p>
        </p:txBody>
      </p:sp>
      <p:sp>
        <p:nvSpPr>
          <p:cNvPr id="25" name="CuadroTexto 24">
            <a:extLst>
              <a:ext uri="{FF2B5EF4-FFF2-40B4-BE49-F238E27FC236}">
                <a16:creationId xmlns:a16="http://schemas.microsoft.com/office/drawing/2014/main" id="{53CD47C1-2AFE-8244-B48D-0B198D1ED27C}"/>
              </a:ext>
            </a:extLst>
          </p:cNvPr>
          <p:cNvSpPr txBox="1"/>
          <p:nvPr/>
        </p:nvSpPr>
        <p:spPr>
          <a:xfrm>
            <a:off x="2120365" y="4247572"/>
            <a:ext cx="1239442" cy="430887"/>
          </a:xfrm>
          <a:prstGeom prst="rect">
            <a:avLst/>
          </a:prstGeom>
          <a:noFill/>
        </p:spPr>
        <p:txBody>
          <a:bodyPr wrap="none" rtlCol="0">
            <a:spAutoFit/>
          </a:bodyPr>
          <a:lstStyle/>
          <a:p>
            <a:pPr algn="l"/>
            <a:r>
              <a:rPr lang="es-GB" sz="2200" b="1" dirty="0">
                <a:solidFill>
                  <a:srgbClr val="E56700"/>
                </a:solidFill>
              </a:rPr>
              <a:t>caballo</a:t>
            </a:r>
          </a:p>
        </p:txBody>
      </p:sp>
      <p:sp>
        <p:nvSpPr>
          <p:cNvPr id="27" name="CuadroTexto 26">
            <a:extLst>
              <a:ext uri="{FF2B5EF4-FFF2-40B4-BE49-F238E27FC236}">
                <a16:creationId xmlns:a16="http://schemas.microsoft.com/office/drawing/2014/main" id="{4C33E980-166B-9649-BA0E-B23345862ADE}"/>
              </a:ext>
            </a:extLst>
          </p:cNvPr>
          <p:cNvSpPr txBox="1"/>
          <p:nvPr/>
        </p:nvSpPr>
        <p:spPr>
          <a:xfrm>
            <a:off x="5556397" y="4237403"/>
            <a:ext cx="872355" cy="430887"/>
          </a:xfrm>
          <a:prstGeom prst="rect">
            <a:avLst/>
          </a:prstGeom>
          <a:noFill/>
        </p:spPr>
        <p:txBody>
          <a:bodyPr wrap="none" rtlCol="0">
            <a:spAutoFit/>
          </a:bodyPr>
          <a:lstStyle/>
          <a:p>
            <a:pPr algn="l"/>
            <a:r>
              <a:rPr lang="es-GB" sz="2200" b="1" dirty="0">
                <a:solidFill>
                  <a:srgbClr val="E56700"/>
                </a:solidFill>
              </a:rPr>
              <a:t>débil</a:t>
            </a:r>
          </a:p>
        </p:txBody>
      </p:sp>
      <p:sp>
        <p:nvSpPr>
          <p:cNvPr id="28" name="CuadroTexto 27">
            <a:extLst>
              <a:ext uri="{FF2B5EF4-FFF2-40B4-BE49-F238E27FC236}">
                <a16:creationId xmlns:a16="http://schemas.microsoft.com/office/drawing/2014/main" id="{25C1884C-42E1-5E47-8EB2-75B2A6F9EE4A}"/>
              </a:ext>
            </a:extLst>
          </p:cNvPr>
          <p:cNvSpPr txBox="1"/>
          <p:nvPr/>
        </p:nvSpPr>
        <p:spPr>
          <a:xfrm>
            <a:off x="3782852" y="4925110"/>
            <a:ext cx="1093569" cy="430887"/>
          </a:xfrm>
          <a:prstGeom prst="rect">
            <a:avLst/>
          </a:prstGeom>
          <a:noFill/>
        </p:spPr>
        <p:txBody>
          <a:bodyPr wrap="none" rtlCol="0">
            <a:spAutoFit/>
          </a:bodyPr>
          <a:lstStyle/>
          <a:p>
            <a:pPr algn="l"/>
            <a:r>
              <a:rPr lang="es-GB" sz="2200" b="1" dirty="0">
                <a:solidFill>
                  <a:srgbClr val="E56700"/>
                </a:solidFill>
              </a:rPr>
              <a:t>récord</a:t>
            </a:r>
          </a:p>
        </p:txBody>
      </p:sp>
      <p:sp>
        <p:nvSpPr>
          <p:cNvPr id="29" name="CuadroTexto 28">
            <a:extLst>
              <a:ext uri="{FF2B5EF4-FFF2-40B4-BE49-F238E27FC236}">
                <a16:creationId xmlns:a16="http://schemas.microsoft.com/office/drawing/2014/main" id="{EB525198-6BF4-8549-A0AA-4781BBFC043D}"/>
              </a:ext>
            </a:extLst>
          </p:cNvPr>
          <p:cNvSpPr txBox="1"/>
          <p:nvPr/>
        </p:nvSpPr>
        <p:spPr>
          <a:xfrm>
            <a:off x="6365984" y="4943699"/>
            <a:ext cx="899605" cy="430887"/>
          </a:xfrm>
          <a:prstGeom prst="rect">
            <a:avLst/>
          </a:prstGeom>
          <a:noFill/>
        </p:spPr>
        <p:txBody>
          <a:bodyPr wrap="none" rtlCol="0">
            <a:spAutoFit/>
          </a:bodyPr>
          <a:lstStyle/>
          <a:p>
            <a:pPr algn="l"/>
            <a:r>
              <a:rPr lang="es-GB" sz="2200" b="1" dirty="0">
                <a:solidFill>
                  <a:srgbClr val="E56700"/>
                </a:solidFill>
              </a:rPr>
              <a:t>difícil</a:t>
            </a:r>
          </a:p>
        </p:txBody>
      </p:sp>
      <p:sp>
        <p:nvSpPr>
          <p:cNvPr id="31" name="CuadroTexto 30">
            <a:extLst>
              <a:ext uri="{FF2B5EF4-FFF2-40B4-BE49-F238E27FC236}">
                <a16:creationId xmlns:a16="http://schemas.microsoft.com/office/drawing/2014/main" id="{D5E13E98-A408-7A4A-8338-2F426DE15E4A}"/>
              </a:ext>
            </a:extLst>
          </p:cNvPr>
          <p:cNvSpPr txBox="1"/>
          <p:nvPr/>
        </p:nvSpPr>
        <p:spPr>
          <a:xfrm>
            <a:off x="7740703" y="5632363"/>
            <a:ext cx="1233030" cy="430887"/>
          </a:xfrm>
          <a:prstGeom prst="rect">
            <a:avLst/>
          </a:prstGeom>
          <a:noFill/>
        </p:spPr>
        <p:txBody>
          <a:bodyPr wrap="none" rtlCol="0">
            <a:spAutoFit/>
          </a:bodyPr>
          <a:lstStyle/>
          <a:p>
            <a:pPr algn="l"/>
            <a:r>
              <a:rPr lang="es-GB" sz="2200" b="1" dirty="0">
                <a:solidFill>
                  <a:srgbClr val="E56700"/>
                </a:solidFill>
              </a:rPr>
              <a:t>Alcázar</a:t>
            </a:r>
          </a:p>
        </p:txBody>
      </p:sp>
      <p:sp>
        <p:nvSpPr>
          <p:cNvPr id="32" name="CuadroTexto 31">
            <a:extLst>
              <a:ext uri="{FF2B5EF4-FFF2-40B4-BE49-F238E27FC236}">
                <a16:creationId xmlns:a16="http://schemas.microsoft.com/office/drawing/2014/main" id="{D3E04383-52F2-C543-9AC5-6F2157F54EDC}"/>
              </a:ext>
            </a:extLst>
          </p:cNvPr>
          <p:cNvSpPr txBox="1"/>
          <p:nvPr/>
        </p:nvSpPr>
        <p:spPr>
          <a:xfrm>
            <a:off x="4887829" y="5628453"/>
            <a:ext cx="962123" cy="430887"/>
          </a:xfrm>
          <a:prstGeom prst="rect">
            <a:avLst/>
          </a:prstGeom>
          <a:noFill/>
        </p:spPr>
        <p:txBody>
          <a:bodyPr wrap="none" rtlCol="0">
            <a:spAutoFit/>
          </a:bodyPr>
          <a:lstStyle/>
          <a:p>
            <a:pPr algn="l"/>
            <a:r>
              <a:rPr lang="es-GB" sz="2200" b="1" dirty="0">
                <a:solidFill>
                  <a:srgbClr val="E56700"/>
                </a:solidFill>
              </a:rPr>
              <a:t>figura</a:t>
            </a:r>
          </a:p>
        </p:txBody>
      </p:sp>
      <p:sp>
        <p:nvSpPr>
          <p:cNvPr id="33" name="CuadroTexto 32">
            <a:extLst>
              <a:ext uri="{FF2B5EF4-FFF2-40B4-BE49-F238E27FC236}">
                <a16:creationId xmlns:a16="http://schemas.microsoft.com/office/drawing/2014/main" id="{4F297BBF-373A-FF4F-BEF5-6CECF96718EC}"/>
              </a:ext>
            </a:extLst>
          </p:cNvPr>
          <p:cNvSpPr txBox="1"/>
          <p:nvPr/>
        </p:nvSpPr>
        <p:spPr>
          <a:xfrm>
            <a:off x="6432828" y="3502154"/>
            <a:ext cx="574196" cy="430887"/>
          </a:xfrm>
          <a:prstGeom prst="rect">
            <a:avLst/>
          </a:prstGeom>
          <a:noFill/>
        </p:spPr>
        <p:txBody>
          <a:bodyPr wrap="none" rtlCol="0">
            <a:spAutoFit/>
          </a:bodyPr>
          <a:lstStyle/>
          <a:p>
            <a:pPr algn="l"/>
            <a:r>
              <a:rPr lang="es-GB" sz="2200" b="1" dirty="0">
                <a:solidFill>
                  <a:srgbClr val="E56700"/>
                </a:solidFill>
              </a:rPr>
              <a:t>útil</a:t>
            </a:r>
          </a:p>
        </p:txBody>
      </p:sp>
      <p:sp>
        <p:nvSpPr>
          <p:cNvPr id="34" name="CuadroTexto 33">
            <a:extLst>
              <a:ext uri="{FF2B5EF4-FFF2-40B4-BE49-F238E27FC236}">
                <a16:creationId xmlns:a16="http://schemas.microsoft.com/office/drawing/2014/main" id="{D0A9419D-5D86-1E49-94D8-B6121FC5BBCA}"/>
              </a:ext>
            </a:extLst>
          </p:cNvPr>
          <p:cNvSpPr txBox="1"/>
          <p:nvPr/>
        </p:nvSpPr>
        <p:spPr>
          <a:xfrm>
            <a:off x="8106188" y="4247572"/>
            <a:ext cx="867545" cy="430887"/>
          </a:xfrm>
          <a:prstGeom prst="rect">
            <a:avLst/>
          </a:prstGeom>
          <a:noFill/>
        </p:spPr>
        <p:txBody>
          <a:bodyPr wrap="none" rtlCol="0">
            <a:spAutoFit/>
          </a:bodyPr>
          <a:lstStyle/>
          <a:p>
            <a:pPr algn="l"/>
            <a:r>
              <a:rPr lang="es-GB" sz="2200" b="1" dirty="0">
                <a:solidFill>
                  <a:srgbClr val="E56700"/>
                </a:solidFill>
              </a:rPr>
              <a:t>dócil</a:t>
            </a:r>
          </a:p>
        </p:txBody>
      </p:sp>
      <p:sp>
        <p:nvSpPr>
          <p:cNvPr id="35" name="CuadroTexto 34">
            <a:extLst>
              <a:ext uri="{FF2B5EF4-FFF2-40B4-BE49-F238E27FC236}">
                <a16:creationId xmlns:a16="http://schemas.microsoft.com/office/drawing/2014/main" id="{52B625C1-9272-4C4A-B101-0E2680522329}"/>
              </a:ext>
            </a:extLst>
          </p:cNvPr>
          <p:cNvSpPr txBox="1"/>
          <p:nvPr/>
        </p:nvSpPr>
        <p:spPr>
          <a:xfrm>
            <a:off x="2020979" y="5634693"/>
            <a:ext cx="1438214" cy="430887"/>
          </a:xfrm>
          <a:prstGeom prst="rect">
            <a:avLst/>
          </a:prstGeom>
          <a:noFill/>
        </p:spPr>
        <p:txBody>
          <a:bodyPr wrap="none" rtlCol="0">
            <a:spAutoFit/>
          </a:bodyPr>
          <a:lstStyle/>
          <a:p>
            <a:pPr algn="l"/>
            <a:r>
              <a:rPr lang="es-GB" sz="2200" b="1" dirty="0">
                <a:solidFill>
                  <a:srgbClr val="E56700"/>
                </a:solidFill>
              </a:rPr>
              <a:t>escultura</a:t>
            </a:r>
          </a:p>
        </p:txBody>
      </p:sp>
      <p:sp>
        <p:nvSpPr>
          <p:cNvPr id="3" name="CuadroTexto 2">
            <a:extLst>
              <a:ext uri="{FF2B5EF4-FFF2-40B4-BE49-F238E27FC236}">
                <a16:creationId xmlns:a16="http://schemas.microsoft.com/office/drawing/2014/main" id="{5A06E36A-EDDE-0040-9800-9BC0B037CDB9}"/>
              </a:ext>
            </a:extLst>
          </p:cNvPr>
          <p:cNvSpPr txBox="1"/>
          <p:nvPr/>
        </p:nvSpPr>
        <p:spPr>
          <a:xfrm>
            <a:off x="6815786" y="3120856"/>
            <a:ext cx="1867819" cy="400110"/>
          </a:xfrm>
          <a:prstGeom prst="rect">
            <a:avLst/>
          </a:prstGeom>
          <a:noFill/>
        </p:spPr>
        <p:txBody>
          <a:bodyPr wrap="none" rtlCol="0">
            <a:spAutoFit/>
          </a:bodyPr>
          <a:lstStyle/>
          <a:p>
            <a:pPr algn="l"/>
            <a:r>
              <a:rPr lang="es-GB" sz="2000" dirty="0">
                <a:solidFill>
                  <a:schemeClr val="accent5">
                    <a:lumMod val="50000"/>
                  </a:schemeClr>
                </a:solidFill>
              </a:rPr>
              <a:t>*hábil = skillful</a:t>
            </a:r>
          </a:p>
        </p:txBody>
      </p:sp>
      <p:sp>
        <p:nvSpPr>
          <p:cNvPr id="36" name="CuadroTexto 35">
            <a:extLst>
              <a:ext uri="{FF2B5EF4-FFF2-40B4-BE49-F238E27FC236}">
                <a16:creationId xmlns:a16="http://schemas.microsoft.com/office/drawing/2014/main" id="{AD021B15-A235-4845-8D3B-A4669E8AA4E3}"/>
              </a:ext>
            </a:extLst>
          </p:cNvPr>
          <p:cNvSpPr txBox="1"/>
          <p:nvPr/>
        </p:nvSpPr>
        <p:spPr>
          <a:xfrm>
            <a:off x="753019" y="3846815"/>
            <a:ext cx="2291012" cy="400110"/>
          </a:xfrm>
          <a:prstGeom prst="rect">
            <a:avLst/>
          </a:prstGeom>
          <a:noFill/>
        </p:spPr>
        <p:txBody>
          <a:bodyPr wrap="none" rtlCol="0">
            <a:spAutoFit/>
          </a:bodyPr>
          <a:lstStyle/>
          <a:p>
            <a:pPr algn="l"/>
            <a:r>
              <a:rPr lang="es-GB" sz="2000" dirty="0">
                <a:solidFill>
                  <a:schemeClr val="accent5">
                    <a:lumMod val="50000"/>
                  </a:schemeClr>
                </a:solidFill>
              </a:rPr>
              <a:t>*espada = sword</a:t>
            </a:r>
          </a:p>
        </p:txBody>
      </p:sp>
      <p:sp>
        <p:nvSpPr>
          <p:cNvPr id="37" name="CuadroTexto 36">
            <a:extLst>
              <a:ext uri="{FF2B5EF4-FFF2-40B4-BE49-F238E27FC236}">
                <a16:creationId xmlns:a16="http://schemas.microsoft.com/office/drawing/2014/main" id="{05992721-D319-1F47-AE96-9F8B3DB701EC}"/>
              </a:ext>
            </a:extLst>
          </p:cNvPr>
          <p:cNvSpPr txBox="1"/>
          <p:nvPr/>
        </p:nvSpPr>
        <p:spPr>
          <a:xfrm>
            <a:off x="2991169" y="3835728"/>
            <a:ext cx="2249334" cy="400110"/>
          </a:xfrm>
          <a:prstGeom prst="rect">
            <a:avLst/>
          </a:prstGeom>
          <a:noFill/>
        </p:spPr>
        <p:txBody>
          <a:bodyPr wrap="none" rtlCol="0">
            <a:spAutoFit/>
          </a:bodyPr>
          <a:lstStyle/>
          <a:p>
            <a:pPr algn="l"/>
            <a:r>
              <a:rPr lang="es-GB" sz="2000" dirty="0">
                <a:solidFill>
                  <a:schemeClr val="accent5">
                    <a:lumMod val="50000"/>
                  </a:schemeClr>
                </a:solidFill>
              </a:rPr>
              <a:t>*roto/a = broken</a:t>
            </a:r>
          </a:p>
        </p:txBody>
      </p:sp>
      <p:sp>
        <p:nvSpPr>
          <p:cNvPr id="39" name="CuadroTexto 38">
            <a:extLst>
              <a:ext uri="{FF2B5EF4-FFF2-40B4-BE49-F238E27FC236}">
                <a16:creationId xmlns:a16="http://schemas.microsoft.com/office/drawing/2014/main" id="{1C43C63B-9F83-C846-994D-1D031513AF48}"/>
              </a:ext>
            </a:extLst>
          </p:cNvPr>
          <p:cNvSpPr txBox="1"/>
          <p:nvPr/>
        </p:nvSpPr>
        <p:spPr>
          <a:xfrm>
            <a:off x="7690548" y="4593162"/>
            <a:ext cx="1984839" cy="400110"/>
          </a:xfrm>
          <a:prstGeom prst="rect">
            <a:avLst/>
          </a:prstGeom>
          <a:noFill/>
        </p:spPr>
        <p:txBody>
          <a:bodyPr wrap="none" rtlCol="0">
            <a:spAutoFit/>
          </a:bodyPr>
          <a:lstStyle/>
          <a:p>
            <a:pPr algn="l"/>
            <a:r>
              <a:rPr lang="es-GB" sz="2000" dirty="0">
                <a:solidFill>
                  <a:schemeClr val="accent5">
                    <a:lumMod val="50000"/>
                  </a:schemeClr>
                </a:solidFill>
              </a:rPr>
              <a:t>*dócil = docile</a:t>
            </a:r>
          </a:p>
        </p:txBody>
      </p:sp>
      <p:sp>
        <p:nvSpPr>
          <p:cNvPr id="40" name="CuadroTexto 39">
            <a:extLst>
              <a:ext uri="{FF2B5EF4-FFF2-40B4-BE49-F238E27FC236}">
                <a16:creationId xmlns:a16="http://schemas.microsoft.com/office/drawing/2014/main" id="{A918A5F0-3CB2-3940-80BD-FDF34736AA68}"/>
              </a:ext>
            </a:extLst>
          </p:cNvPr>
          <p:cNvSpPr txBox="1"/>
          <p:nvPr/>
        </p:nvSpPr>
        <p:spPr>
          <a:xfrm>
            <a:off x="1353904" y="5988818"/>
            <a:ext cx="2786340" cy="400110"/>
          </a:xfrm>
          <a:prstGeom prst="rect">
            <a:avLst/>
          </a:prstGeom>
          <a:noFill/>
        </p:spPr>
        <p:txBody>
          <a:bodyPr wrap="none" rtlCol="0">
            <a:spAutoFit/>
          </a:bodyPr>
          <a:lstStyle/>
          <a:p>
            <a:pPr algn="l"/>
            <a:r>
              <a:rPr lang="es-GB" sz="2000" dirty="0">
                <a:solidFill>
                  <a:schemeClr val="accent5">
                    <a:lumMod val="50000"/>
                  </a:schemeClr>
                </a:solidFill>
              </a:rPr>
              <a:t>*escultura= sculpture</a:t>
            </a:r>
          </a:p>
        </p:txBody>
      </p:sp>
      <p:sp>
        <p:nvSpPr>
          <p:cNvPr id="41" name="CuadroTexto 40">
            <a:extLst>
              <a:ext uri="{FF2B5EF4-FFF2-40B4-BE49-F238E27FC236}">
                <a16:creationId xmlns:a16="http://schemas.microsoft.com/office/drawing/2014/main" id="{EF11E04D-5FB0-304F-8B93-5526F08EA48C}"/>
              </a:ext>
            </a:extLst>
          </p:cNvPr>
          <p:cNvSpPr txBox="1"/>
          <p:nvPr/>
        </p:nvSpPr>
        <p:spPr>
          <a:xfrm>
            <a:off x="7059391" y="5980944"/>
            <a:ext cx="2302233" cy="400110"/>
          </a:xfrm>
          <a:prstGeom prst="rect">
            <a:avLst/>
          </a:prstGeom>
          <a:noFill/>
        </p:spPr>
        <p:txBody>
          <a:bodyPr wrap="none" rtlCol="0">
            <a:spAutoFit/>
          </a:bodyPr>
          <a:lstStyle/>
          <a:p>
            <a:pPr algn="l"/>
            <a:r>
              <a:rPr lang="es-GB" sz="2000" dirty="0">
                <a:solidFill>
                  <a:schemeClr val="accent5">
                    <a:lumMod val="50000"/>
                  </a:schemeClr>
                </a:solidFill>
              </a:rPr>
              <a:t>*alcázar= fortress</a:t>
            </a:r>
          </a:p>
        </p:txBody>
      </p:sp>
      <p:sp>
        <p:nvSpPr>
          <p:cNvPr id="42" name="CuadroTexto 41">
            <a:extLst>
              <a:ext uri="{FF2B5EF4-FFF2-40B4-BE49-F238E27FC236}">
                <a16:creationId xmlns:a16="http://schemas.microsoft.com/office/drawing/2014/main" id="{87E6B86D-0EE8-044F-A165-D32138BE3FCF}"/>
              </a:ext>
            </a:extLst>
          </p:cNvPr>
          <p:cNvSpPr txBox="1"/>
          <p:nvPr/>
        </p:nvSpPr>
        <p:spPr>
          <a:xfrm>
            <a:off x="3782852" y="3117051"/>
            <a:ext cx="2762295" cy="400110"/>
          </a:xfrm>
          <a:prstGeom prst="rect">
            <a:avLst/>
          </a:prstGeom>
          <a:noFill/>
        </p:spPr>
        <p:txBody>
          <a:bodyPr wrap="none" rtlCol="0">
            <a:spAutoFit/>
          </a:bodyPr>
          <a:lstStyle/>
          <a:p>
            <a:pPr algn="l"/>
            <a:r>
              <a:rPr lang="es-GB" sz="2000" dirty="0">
                <a:solidFill>
                  <a:schemeClr val="accent5">
                    <a:lumMod val="50000"/>
                  </a:schemeClr>
                </a:solidFill>
              </a:rPr>
              <a:t>*hidalgo= nobleman</a:t>
            </a:r>
          </a:p>
        </p:txBody>
      </p:sp>
      <p:pic>
        <p:nvPicPr>
          <p:cNvPr id="5" name="Imagen 4">
            <a:extLst>
              <a:ext uri="{FF2B5EF4-FFF2-40B4-BE49-F238E27FC236}">
                <a16:creationId xmlns:a16="http://schemas.microsoft.com/office/drawing/2014/main" id="{1E7CC723-A226-C84B-A9E4-562CBF7DD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657707" y="2457340"/>
            <a:ext cx="1285632" cy="867128"/>
          </a:xfrm>
          <a:prstGeom prst="rect">
            <a:avLst/>
          </a:prstGeom>
        </p:spPr>
      </p:pic>
      <p:pic>
        <p:nvPicPr>
          <p:cNvPr id="18" name="Imagen 17">
            <a:extLst>
              <a:ext uri="{FF2B5EF4-FFF2-40B4-BE49-F238E27FC236}">
                <a16:creationId xmlns:a16="http://schemas.microsoft.com/office/drawing/2014/main" id="{F0FC9205-9E4B-7E4A-BC4F-2F48ECCA06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81710" y="3984685"/>
            <a:ext cx="1329730" cy="1622631"/>
          </a:xfrm>
          <a:prstGeom prst="rect">
            <a:avLst/>
          </a:prstGeom>
        </p:spPr>
      </p:pic>
      <p:sp>
        <p:nvSpPr>
          <p:cNvPr id="44" name="Action Button: Custom 4">
            <a:hlinkClick r:id="" action="ppaction://noaction" highlightClick="1">
              <a:snd r:embed="rId6" name="1 El protagonista era.wav"/>
            </a:hlinkClick>
            <a:extLst>
              <a:ext uri="{FF2B5EF4-FFF2-40B4-BE49-F238E27FC236}">
                <a16:creationId xmlns:a16="http://schemas.microsoft.com/office/drawing/2014/main" id="{487E87BD-93B2-A14E-9466-D667F2CD303E}"/>
              </a:ext>
            </a:extLst>
          </p:cNvPr>
          <p:cNvSpPr/>
          <p:nvPr/>
        </p:nvSpPr>
        <p:spPr>
          <a:xfrm>
            <a:off x="228599" y="28614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5" name="Action Button: Custom 5">
            <a:hlinkClick r:id="" action="ppaction://noaction" highlightClick="1">
              <a:snd r:embed="rId7" name="2 Su espada.wav"/>
            </a:hlinkClick>
            <a:extLst>
              <a:ext uri="{FF2B5EF4-FFF2-40B4-BE49-F238E27FC236}">
                <a16:creationId xmlns:a16="http://schemas.microsoft.com/office/drawing/2014/main" id="{22CD4BBD-4E2E-274C-A85E-9978E22878FB}"/>
              </a:ext>
            </a:extLst>
          </p:cNvPr>
          <p:cNvSpPr/>
          <p:nvPr/>
        </p:nvSpPr>
        <p:spPr>
          <a:xfrm>
            <a:off x="228599" y="3546041"/>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6" name="Action Button: Custom 6">
            <a:hlinkClick r:id="" action="ppaction://noaction" highlightClick="1">
              <a:snd r:embed="rId8" name="3 Teni%CC%81a un.wav"/>
            </a:hlinkClick>
            <a:extLst>
              <a:ext uri="{FF2B5EF4-FFF2-40B4-BE49-F238E27FC236}">
                <a16:creationId xmlns:a16="http://schemas.microsoft.com/office/drawing/2014/main" id="{3DB4554B-2FE7-8748-9E57-4E0DD65E78A9}"/>
              </a:ext>
            </a:extLst>
          </p:cNvPr>
          <p:cNvSpPr/>
          <p:nvPr/>
        </p:nvSpPr>
        <p:spPr>
          <a:xfrm>
            <a:off x="228599" y="42466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7" name="Action Button: Custom 7">
            <a:hlinkClick r:id="" action="ppaction://noaction" highlightClick="1">
              <a:snd r:embed="rId9" name="4 Queri%CC%81a conseguir.wav"/>
            </a:hlinkClick>
            <a:extLst>
              <a:ext uri="{FF2B5EF4-FFF2-40B4-BE49-F238E27FC236}">
                <a16:creationId xmlns:a16="http://schemas.microsoft.com/office/drawing/2014/main" id="{69BA7ACD-3A1B-AF4B-B4A6-9770C139DB77}"/>
              </a:ext>
            </a:extLst>
          </p:cNvPr>
          <p:cNvSpPr/>
          <p:nvPr/>
        </p:nvSpPr>
        <p:spPr>
          <a:xfrm>
            <a:off x="228599" y="4965330"/>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8" name="Action Button: Custom 8">
            <a:hlinkClick r:id="" action="ppaction://noaction" highlightClick="1">
              <a:snd r:embed="rId10" name="5 Hay una escultura.wav"/>
            </a:hlinkClick>
            <a:extLst>
              <a:ext uri="{FF2B5EF4-FFF2-40B4-BE49-F238E27FC236}">
                <a16:creationId xmlns:a16="http://schemas.microsoft.com/office/drawing/2014/main" id="{7E3918E9-C1DC-304F-A519-B65C37521547}"/>
              </a:ext>
            </a:extLst>
          </p:cNvPr>
          <p:cNvSpPr/>
          <p:nvPr/>
        </p:nvSpPr>
        <p:spPr>
          <a:xfrm>
            <a:off x="228599" y="5669486"/>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Tree>
    <p:extLst>
      <p:ext uri="{BB962C8B-B14F-4D97-AF65-F5344CB8AC3E}">
        <p14:creationId xmlns:p14="http://schemas.microsoft.com/office/powerpoint/2010/main" val="28572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9" grpId="0"/>
      <p:bldP spid="20" grpId="0"/>
      <p:bldP spid="21" grpId="0"/>
      <p:bldP spid="22" grpId="0"/>
      <p:bldP spid="23" grpId="0"/>
      <p:bldP spid="24" grpId="0"/>
      <p:bldP spid="25" grpId="0"/>
      <p:bldP spid="27" grpId="0"/>
      <p:bldP spid="28" grpId="0"/>
      <p:bldP spid="29" grpId="0"/>
      <p:bldP spid="31" grpId="0"/>
      <p:bldP spid="32" grpId="0"/>
      <p:bldP spid="33" grpId="0"/>
      <p:bldP spid="34" grpId="0"/>
      <p:bldP spid="35" grpId="0"/>
      <p:bldP spid="3" grpId="0"/>
      <p:bldP spid="36" grpId="0"/>
      <p:bldP spid="37" grpId="0"/>
      <p:bldP spid="39"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49529-965F-264B-A29C-EF1C49A50AC1}"/>
              </a:ext>
            </a:extLst>
          </p:cNvPr>
          <p:cNvSpPr>
            <a:spLocks noGrp="1"/>
          </p:cNvSpPr>
          <p:nvPr>
            <p:ph type="title"/>
          </p:nvPr>
        </p:nvSpPr>
        <p:spPr>
          <a:xfrm>
            <a:off x="325464" y="362979"/>
            <a:ext cx="10833316" cy="843286"/>
          </a:xfrm>
        </p:spPr>
        <p:txBody>
          <a:bodyPr>
            <a:normAutofit/>
          </a:bodyPr>
          <a:lstStyle/>
          <a:p>
            <a:r>
              <a:rPr lang="es-GB" sz="2200" b="1" dirty="0"/>
              <a:t>Hoy vamos a leer sobre una historia muy importante de la literatura en español: Don Quijote de La Mancha. Aquí tienes un poco de información.</a:t>
            </a:r>
          </a:p>
        </p:txBody>
      </p:sp>
      <p:sp>
        <p:nvSpPr>
          <p:cNvPr id="5" name="CuadroTexto 4">
            <a:extLst>
              <a:ext uri="{FF2B5EF4-FFF2-40B4-BE49-F238E27FC236}">
                <a16:creationId xmlns:a16="http://schemas.microsoft.com/office/drawing/2014/main" id="{19BEE777-BF89-1649-A748-0BF01DF125CA}"/>
              </a:ext>
            </a:extLst>
          </p:cNvPr>
          <p:cNvSpPr txBox="1"/>
          <p:nvPr/>
        </p:nvSpPr>
        <p:spPr>
          <a:xfrm>
            <a:off x="325463" y="1286360"/>
            <a:ext cx="11537992" cy="1200329"/>
          </a:xfrm>
          <a:prstGeom prst="rect">
            <a:avLst/>
          </a:prstGeom>
          <a:noFill/>
        </p:spPr>
        <p:txBody>
          <a:bodyPr wrap="square" rtlCol="0">
            <a:spAutoFit/>
          </a:bodyPr>
          <a:lstStyle/>
          <a:p>
            <a:pPr algn="l"/>
            <a:r>
              <a:rPr lang="es-GB" sz="2400" dirty="0">
                <a:solidFill>
                  <a:schemeClr val="accent5">
                    <a:lumMod val="50000"/>
                  </a:schemeClr>
                </a:solidFill>
              </a:rPr>
              <a:t>The story of “Don Quijote” was written by Miguel de Cervantes, a Spanish author. The first part of the novel was published in 1605, and the second one ten years later.</a:t>
            </a:r>
          </a:p>
        </p:txBody>
      </p:sp>
      <p:sp>
        <p:nvSpPr>
          <p:cNvPr id="6" name="Rounded Rectangle 11">
            <a:extLst>
              <a:ext uri="{FF2B5EF4-FFF2-40B4-BE49-F238E27FC236}">
                <a16:creationId xmlns:a16="http://schemas.microsoft.com/office/drawing/2014/main" id="{DA2B2A7F-A429-AD4A-AE3D-EE353674CC81}"/>
              </a:ext>
            </a:extLst>
          </p:cNvPr>
          <p:cNvSpPr/>
          <p:nvPr/>
        </p:nvSpPr>
        <p:spPr>
          <a:xfrm>
            <a:off x="11158780" y="258166"/>
            <a:ext cx="76936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CuadroTexto 6">
            <a:extLst>
              <a:ext uri="{FF2B5EF4-FFF2-40B4-BE49-F238E27FC236}">
                <a16:creationId xmlns:a16="http://schemas.microsoft.com/office/drawing/2014/main" id="{55E37FEB-684D-5F46-B7AF-4381F5B4A7A5}"/>
              </a:ext>
            </a:extLst>
          </p:cNvPr>
          <p:cNvSpPr txBox="1"/>
          <p:nvPr/>
        </p:nvSpPr>
        <p:spPr>
          <a:xfrm>
            <a:off x="325463" y="5367918"/>
            <a:ext cx="9907749" cy="830997"/>
          </a:xfrm>
          <a:prstGeom prst="rect">
            <a:avLst/>
          </a:prstGeom>
          <a:noFill/>
        </p:spPr>
        <p:txBody>
          <a:bodyPr wrap="square" rtlCol="0">
            <a:spAutoFit/>
          </a:bodyPr>
          <a:lstStyle/>
          <a:p>
            <a:r>
              <a:rPr lang="es-GB" sz="2400" dirty="0">
                <a:solidFill>
                  <a:schemeClr val="accent5">
                    <a:lumMod val="50000"/>
                  </a:schemeClr>
                </a:solidFill>
              </a:rPr>
              <a:t>The story is set in La Mancha, a region in the cent</a:t>
            </a:r>
            <a:r>
              <a:rPr lang="en-GB" sz="2400" dirty="0">
                <a:solidFill>
                  <a:schemeClr val="accent5">
                    <a:lumMod val="50000"/>
                  </a:schemeClr>
                </a:solidFill>
              </a:rPr>
              <a:t>re</a:t>
            </a:r>
            <a:r>
              <a:rPr lang="es-GB" sz="2400" dirty="0">
                <a:solidFill>
                  <a:schemeClr val="accent5">
                    <a:lumMod val="50000"/>
                  </a:schemeClr>
                </a:solidFill>
              </a:rPr>
              <a:t> of Spain, which became famous after the publication of this novel.</a:t>
            </a:r>
          </a:p>
        </p:txBody>
      </p:sp>
      <p:sp>
        <p:nvSpPr>
          <p:cNvPr id="8" name="CuadroTexto 7">
            <a:extLst>
              <a:ext uri="{FF2B5EF4-FFF2-40B4-BE49-F238E27FC236}">
                <a16:creationId xmlns:a16="http://schemas.microsoft.com/office/drawing/2014/main" id="{CE133831-E577-AA4F-9E52-4C9A7759F9B0}"/>
              </a:ext>
            </a:extLst>
          </p:cNvPr>
          <p:cNvSpPr txBox="1"/>
          <p:nvPr/>
        </p:nvSpPr>
        <p:spPr>
          <a:xfrm>
            <a:off x="325463" y="2646879"/>
            <a:ext cx="9907749" cy="1200329"/>
          </a:xfrm>
          <a:prstGeom prst="rect">
            <a:avLst/>
          </a:prstGeom>
          <a:noFill/>
        </p:spPr>
        <p:txBody>
          <a:bodyPr wrap="square" rtlCol="0">
            <a:spAutoFit/>
          </a:bodyPr>
          <a:lstStyle/>
          <a:p>
            <a:r>
              <a:rPr lang="es-ES" sz="2400" dirty="0" err="1">
                <a:solidFill>
                  <a:schemeClr val="accent5">
                    <a:lumMod val="50000"/>
                  </a:schemeClr>
                </a:solidFill>
              </a:rPr>
              <a:t>It</a:t>
            </a:r>
            <a:r>
              <a:rPr lang="es-ES" sz="2400" dirty="0">
                <a:solidFill>
                  <a:schemeClr val="accent5">
                    <a:lumMod val="50000"/>
                  </a:schemeClr>
                </a:solidFill>
              </a:rPr>
              <a:t> </a:t>
            </a:r>
            <a:r>
              <a:rPr lang="es-ES" sz="2400" dirty="0" err="1">
                <a:solidFill>
                  <a:schemeClr val="accent5">
                    <a:lumMod val="50000"/>
                  </a:schemeClr>
                </a:solidFill>
              </a:rPr>
              <a:t>is</a:t>
            </a:r>
            <a:r>
              <a:rPr lang="es-ES" sz="2400" dirty="0">
                <a:solidFill>
                  <a:schemeClr val="accent5">
                    <a:lumMod val="50000"/>
                  </a:schemeClr>
                </a:solidFill>
              </a:rPr>
              <a:t> </a:t>
            </a:r>
            <a:r>
              <a:rPr lang="es-ES" sz="2400" dirty="0" err="1">
                <a:solidFill>
                  <a:schemeClr val="accent5">
                    <a:lumMod val="50000"/>
                  </a:schemeClr>
                </a:solidFill>
              </a:rPr>
              <a:t>considered</a:t>
            </a:r>
            <a:r>
              <a:rPr lang="es-ES" sz="2400" dirty="0">
                <a:solidFill>
                  <a:schemeClr val="accent5">
                    <a:lumMod val="50000"/>
                  </a:schemeClr>
                </a:solidFill>
              </a:rPr>
              <a:t> to be </a:t>
            </a:r>
            <a:r>
              <a:rPr lang="es-ES" sz="2400" dirty="0" err="1">
                <a:solidFill>
                  <a:schemeClr val="accent5">
                    <a:lumMod val="50000"/>
                  </a:schemeClr>
                </a:solidFill>
              </a:rPr>
              <a:t>the</a:t>
            </a:r>
            <a:r>
              <a:rPr lang="es-ES" sz="2400" dirty="0">
                <a:solidFill>
                  <a:schemeClr val="accent5">
                    <a:lumMod val="50000"/>
                  </a:schemeClr>
                </a:solidFill>
              </a:rPr>
              <a:t> </a:t>
            </a:r>
            <a:r>
              <a:rPr lang="es-ES" sz="2400" dirty="0" err="1">
                <a:solidFill>
                  <a:schemeClr val="accent5">
                    <a:lumMod val="50000"/>
                  </a:schemeClr>
                </a:solidFill>
              </a:rPr>
              <a:t>first</a:t>
            </a:r>
            <a:r>
              <a:rPr lang="es-ES" sz="2400" dirty="0">
                <a:solidFill>
                  <a:schemeClr val="accent5">
                    <a:lumMod val="50000"/>
                  </a:schemeClr>
                </a:solidFill>
              </a:rPr>
              <a:t> </a:t>
            </a:r>
            <a:r>
              <a:rPr lang="es-ES" sz="2400" dirty="0" err="1">
                <a:solidFill>
                  <a:schemeClr val="accent5">
                    <a:lumMod val="50000"/>
                  </a:schemeClr>
                </a:solidFill>
              </a:rPr>
              <a:t>modern</a:t>
            </a:r>
            <a:r>
              <a:rPr lang="es-ES" sz="2400" dirty="0">
                <a:solidFill>
                  <a:schemeClr val="accent5">
                    <a:lumMod val="50000"/>
                  </a:schemeClr>
                </a:solidFill>
              </a:rPr>
              <a:t> novel. </a:t>
            </a:r>
            <a:r>
              <a:rPr lang="es-ES" sz="2400" dirty="0" err="1">
                <a:solidFill>
                  <a:schemeClr val="accent5">
                    <a:lumMod val="50000"/>
                  </a:schemeClr>
                </a:solidFill>
              </a:rPr>
              <a:t>Before</a:t>
            </a:r>
            <a:r>
              <a:rPr lang="es-ES" sz="2400" dirty="0">
                <a:solidFill>
                  <a:schemeClr val="accent5">
                    <a:lumMod val="50000"/>
                  </a:schemeClr>
                </a:solidFill>
              </a:rPr>
              <a:t> </a:t>
            </a:r>
            <a:r>
              <a:rPr lang="es-ES" sz="2400" dirty="0" err="1">
                <a:solidFill>
                  <a:schemeClr val="accent5">
                    <a:lumMod val="50000"/>
                  </a:schemeClr>
                </a:solidFill>
              </a:rPr>
              <a:t>this</a:t>
            </a:r>
            <a:r>
              <a:rPr lang="es-ES" sz="2400" dirty="0">
                <a:solidFill>
                  <a:schemeClr val="accent5">
                    <a:lumMod val="50000"/>
                  </a:schemeClr>
                </a:solidFill>
              </a:rPr>
              <a:t> novel </a:t>
            </a:r>
            <a:r>
              <a:rPr lang="es-ES" sz="2400" dirty="0" err="1">
                <a:solidFill>
                  <a:schemeClr val="accent5">
                    <a:lumMod val="50000"/>
                  </a:schemeClr>
                </a:solidFill>
              </a:rPr>
              <a:t>was</a:t>
            </a:r>
            <a:r>
              <a:rPr lang="es-ES" sz="2400" dirty="0">
                <a:solidFill>
                  <a:schemeClr val="accent5">
                    <a:lumMod val="50000"/>
                  </a:schemeClr>
                </a:solidFill>
              </a:rPr>
              <a:t> </a:t>
            </a:r>
            <a:r>
              <a:rPr lang="es-ES" sz="2400" dirty="0" err="1">
                <a:solidFill>
                  <a:schemeClr val="accent5">
                    <a:lumMod val="50000"/>
                  </a:schemeClr>
                </a:solidFill>
              </a:rPr>
              <a:t>published</a:t>
            </a:r>
            <a:r>
              <a:rPr lang="es-ES" sz="2400" dirty="0">
                <a:solidFill>
                  <a:schemeClr val="accent5">
                    <a:lumMod val="50000"/>
                  </a:schemeClr>
                </a:solidFill>
              </a:rPr>
              <a:t>, </a:t>
            </a:r>
            <a:r>
              <a:rPr lang="es-ES" sz="2400" dirty="0" err="1">
                <a:solidFill>
                  <a:schemeClr val="accent5">
                    <a:lumMod val="50000"/>
                  </a:schemeClr>
                </a:solidFill>
              </a:rPr>
              <a:t>stories</a:t>
            </a:r>
            <a:r>
              <a:rPr lang="es-ES" sz="2400" dirty="0">
                <a:solidFill>
                  <a:schemeClr val="accent5">
                    <a:lumMod val="50000"/>
                  </a:schemeClr>
                </a:solidFill>
              </a:rPr>
              <a:t> </a:t>
            </a:r>
            <a:r>
              <a:rPr lang="es-ES" sz="2400" dirty="0" err="1">
                <a:solidFill>
                  <a:schemeClr val="accent5">
                    <a:lumMod val="50000"/>
                  </a:schemeClr>
                </a:solidFill>
              </a:rPr>
              <a:t>were</a:t>
            </a:r>
            <a:r>
              <a:rPr lang="es-ES" sz="2400" dirty="0">
                <a:solidFill>
                  <a:schemeClr val="accent5">
                    <a:lumMod val="50000"/>
                  </a:schemeClr>
                </a:solidFill>
              </a:rPr>
              <a:t> </a:t>
            </a:r>
            <a:r>
              <a:rPr lang="es-ES" sz="2400" dirty="0" err="1">
                <a:solidFill>
                  <a:schemeClr val="accent5">
                    <a:lumMod val="50000"/>
                  </a:schemeClr>
                </a:solidFill>
              </a:rPr>
              <a:t>always</a:t>
            </a:r>
            <a:r>
              <a:rPr lang="es-ES" sz="2400" dirty="0">
                <a:solidFill>
                  <a:schemeClr val="accent5">
                    <a:lumMod val="50000"/>
                  </a:schemeClr>
                </a:solidFill>
              </a:rPr>
              <a:t> </a:t>
            </a:r>
            <a:r>
              <a:rPr lang="es-ES" sz="2400" dirty="0" err="1">
                <a:solidFill>
                  <a:schemeClr val="accent5">
                    <a:lumMod val="50000"/>
                  </a:schemeClr>
                </a:solidFill>
              </a:rPr>
              <a:t>about</a:t>
            </a:r>
            <a:r>
              <a:rPr lang="es-ES" sz="2400" dirty="0">
                <a:solidFill>
                  <a:schemeClr val="accent5">
                    <a:lumMod val="50000"/>
                  </a:schemeClr>
                </a:solidFill>
              </a:rPr>
              <a:t> </a:t>
            </a:r>
            <a:r>
              <a:rPr lang="es-ES" sz="2400" dirty="0" err="1">
                <a:solidFill>
                  <a:schemeClr val="accent5">
                    <a:lumMod val="50000"/>
                  </a:schemeClr>
                </a:solidFill>
              </a:rPr>
              <a:t>extraordinary</a:t>
            </a:r>
            <a:r>
              <a:rPr lang="es-ES" sz="2400" dirty="0">
                <a:solidFill>
                  <a:schemeClr val="accent5">
                    <a:lumMod val="50000"/>
                  </a:schemeClr>
                </a:solidFill>
              </a:rPr>
              <a:t> </a:t>
            </a:r>
            <a:r>
              <a:rPr lang="es-ES" sz="2400" dirty="0" err="1">
                <a:solidFill>
                  <a:schemeClr val="accent5">
                    <a:lumMod val="50000"/>
                  </a:schemeClr>
                </a:solidFill>
              </a:rPr>
              <a:t>characters</a:t>
            </a:r>
            <a:r>
              <a:rPr lang="es-ES" sz="2400" dirty="0">
                <a:solidFill>
                  <a:schemeClr val="accent5">
                    <a:lumMod val="50000"/>
                  </a:schemeClr>
                </a:solidFill>
              </a:rPr>
              <a:t>, </a:t>
            </a:r>
            <a:r>
              <a:rPr lang="es-ES" sz="2400" dirty="0" err="1">
                <a:solidFill>
                  <a:schemeClr val="accent5">
                    <a:lumMod val="50000"/>
                  </a:schemeClr>
                </a:solidFill>
              </a:rPr>
              <a:t>such</a:t>
            </a:r>
            <a:r>
              <a:rPr lang="es-ES" sz="2400" dirty="0">
                <a:solidFill>
                  <a:schemeClr val="accent5">
                    <a:lumMod val="50000"/>
                  </a:schemeClr>
                </a:solidFill>
              </a:rPr>
              <a:t> as </a:t>
            </a:r>
            <a:r>
              <a:rPr lang="es-ES" sz="2400" dirty="0" err="1">
                <a:solidFill>
                  <a:schemeClr val="accent5">
                    <a:lumMod val="50000"/>
                  </a:schemeClr>
                </a:solidFill>
              </a:rPr>
              <a:t>kings</a:t>
            </a:r>
            <a:r>
              <a:rPr lang="es-ES" sz="2400" dirty="0">
                <a:solidFill>
                  <a:schemeClr val="accent5">
                    <a:lumMod val="50000"/>
                  </a:schemeClr>
                </a:solidFill>
              </a:rPr>
              <a:t>, </a:t>
            </a:r>
            <a:r>
              <a:rPr lang="es-ES" sz="2400" dirty="0" err="1">
                <a:solidFill>
                  <a:schemeClr val="accent5">
                    <a:lumMod val="50000"/>
                  </a:schemeClr>
                </a:solidFill>
              </a:rPr>
              <a:t>gods</a:t>
            </a:r>
            <a:r>
              <a:rPr lang="es-ES" sz="2400" dirty="0">
                <a:solidFill>
                  <a:schemeClr val="accent5">
                    <a:lumMod val="50000"/>
                  </a:schemeClr>
                </a:solidFill>
              </a:rPr>
              <a:t> </a:t>
            </a:r>
            <a:r>
              <a:rPr lang="es-ES" sz="2400" dirty="0" err="1">
                <a:solidFill>
                  <a:schemeClr val="accent5">
                    <a:lumMod val="50000"/>
                  </a:schemeClr>
                </a:solidFill>
              </a:rPr>
              <a:t>or</a:t>
            </a:r>
            <a:r>
              <a:rPr lang="es-ES" sz="2400" dirty="0">
                <a:solidFill>
                  <a:schemeClr val="accent5">
                    <a:lumMod val="50000"/>
                  </a:schemeClr>
                </a:solidFill>
              </a:rPr>
              <a:t> </a:t>
            </a:r>
            <a:r>
              <a:rPr lang="es-ES" sz="2400" dirty="0" err="1">
                <a:solidFill>
                  <a:schemeClr val="accent5">
                    <a:lumMod val="50000"/>
                  </a:schemeClr>
                </a:solidFill>
              </a:rPr>
              <a:t>heroes</a:t>
            </a:r>
            <a:r>
              <a:rPr lang="es-ES" sz="2400" dirty="0">
                <a:solidFill>
                  <a:schemeClr val="accent5">
                    <a:lumMod val="50000"/>
                  </a:schemeClr>
                </a:solidFill>
              </a:rPr>
              <a:t>. </a:t>
            </a:r>
            <a:endParaRPr lang="es-GB" sz="2400" dirty="0">
              <a:solidFill>
                <a:schemeClr val="accent5">
                  <a:lumMod val="50000"/>
                </a:schemeClr>
              </a:solidFill>
            </a:endParaRPr>
          </a:p>
        </p:txBody>
      </p:sp>
      <p:sp>
        <p:nvSpPr>
          <p:cNvPr id="3" name="CuadroTexto 2">
            <a:extLst>
              <a:ext uri="{FF2B5EF4-FFF2-40B4-BE49-F238E27FC236}">
                <a16:creationId xmlns:a16="http://schemas.microsoft.com/office/drawing/2014/main" id="{EA7426CD-0335-0D46-B841-724403E26C98}"/>
              </a:ext>
            </a:extLst>
          </p:cNvPr>
          <p:cNvSpPr txBox="1"/>
          <p:nvPr/>
        </p:nvSpPr>
        <p:spPr>
          <a:xfrm>
            <a:off x="325463" y="4007398"/>
            <a:ext cx="9907749" cy="1200329"/>
          </a:xfrm>
          <a:prstGeom prst="rect">
            <a:avLst/>
          </a:prstGeom>
          <a:noFill/>
        </p:spPr>
        <p:txBody>
          <a:bodyPr wrap="square" rtlCol="0">
            <a:spAutoFit/>
          </a:bodyPr>
          <a:lstStyle/>
          <a:p>
            <a:r>
              <a:rPr lang="es-ES" sz="2400" dirty="0">
                <a:solidFill>
                  <a:schemeClr val="accent5">
                    <a:lumMod val="50000"/>
                  </a:schemeClr>
                </a:solidFill>
              </a:rPr>
              <a:t>In </a:t>
            </a:r>
            <a:r>
              <a:rPr lang="es-ES" sz="2400" dirty="0" err="1">
                <a:solidFill>
                  <a:schemeClr val="accent5">
                    <a:lumMod val="50000"/>
                  </a:schemeClr>
                </a:solidFill>
              </a:rPr>
              <a:t>this</a:t>
            </a:r>
            <a:r>
              <a:rPr lang="es-ES" sz="2400" dirty="0">
                <a:solidFill>
                  <a:schemeClr val="accent5">
                    <a:lumMod val="50000"/>
                  </a:schemeClr>
                </a:solidFill>
              </a:rPr>
              <a:t> case, Don Quijote </a:t>
            </a:r>
            <a:r>
              <a:rPr lang="es-ES" sz="2400" dirty="0" err="1">
                <a:solidFill>
                  <a:schemeClr val="accent5">
                    <a:lumMod val="50000"/>
                  </a:schemeClr>
                </a:solidFill>
              </a:rPr>
              <a:t>was</a:t>
            </a:r>
            <a:r>
              <a:rPr lang="es-ES" sz="2400" dirty="0">
                <a:solidFill>
                  <a:schemeClr val="accent5">
                    <a:lumMod val="50000"/>
                  </a:schemeClr>
                </a:solidFill>
              </a:rPr>
              <a:t> </a:t>
            </a:r>
            <a:r>
              <a:rPr lang="es-ES" sz="2400" dirty="0" err="1">
                <a:solidFill>
                  <a:schemeClr val="accent5">
                    <a:lumMod val="50000"/>
                  </a:schemeClr>
                </a:solidFill>
              </a:rPr>
              <a:t>an</a:t>
            </a:r>
            <a:r>
              <a:rPr lang="es-ES" sz="2400" dirty="0">
                <a:solidFill>
                  <a:schemeClr val="accent5">
                    <a:lumMod val="50000"/>
                  </a:schemeClr>
                </a:solidFill>
              </a:rPr>
              <a:t> </a:t>
            </a:r>
            <a:r>
              <a:rPr lang="es-ES" sz="2400" dirty="0" err="1">
                <a:solidFill>
                  <a:schemeClr val="accent5">
                    <a:lumMod val="50000"/>
                  </a:schemeClr>
                </a:solidFill>
              </a:rPr>
              <a:t>antihero</a:t>
            </a:r>
            <a:r>
              <a:rPr lang="es-ES" sz="2400" dirty="0">
                <a:solidFill>
                  <a:schemeClr val="accent5">
                    <a:lumMod val="50000"/>
                  </a:schemeClr>
                </a:solidFill>
              </a:rPr>
              <a:t>: he </a:t>
            </a:r>
            <a:r>
              <a:rPr lang="es-ES" sz="2400" dirty="0" err="1">
                <a:solidFill>
                  <a:schemeClr val="accent5">
                    <a:lumMod val="50000"/>
                  </a:schemeClr>
                </a:solidFill>
              </a:rPr>
              <a:t>makes</a:t>
            </a:r>
            <a:r>
              <a:rPr lang="es-ES" sz="2400" dirty="0">
                <a:solidFill>
                  <a:schemeClr val="accent5">
                    <a:lumMod val="50000"/>
                  </a:schemeClr>
                </a:solidFill>
              </a:rPr>
              <a:t> </a:t>
            </a:r>
            <a:r>
              <a:rPr lang="es-ES" sz="2400" dirty="0" err="1">
                <a:solidFill>
                  <a:schemeClr val="accent5">
                    <a:lumMod val="50000"/>
                  </a:schemeClr>
                </a:solidFill>
              </a:rPr>
              <a:t>lots</a:t>
            </a:r>
            <a:r>
              <a:rPr lang="es-ES" sz="2400" dirty="0">
                <a:solidFill>
                  <a:schemeClr val="accent5">
                    <a:lumMod val="50000"/>
                  </a:schemeClr>
                </a:solidFill>
              </a:rPr>
              <a:t> of </a:t>
            </a:r>
            <a:r>
              <a:rPr lang="es-ES" sz="2400" dirty="0" err="1">
                <a:solidFill>
                  <a:schemeClr val="accent5">
                    <a:lumMod val="50000"/>
                  </a:schemeClr>
                </a:solidFill>
              </a:rPr>
              <a:t>mistakes</a:t>
            </a:r>
            <a:r>
              <a:rPr lang="es-ES" sz="2400" dirty="0">
                <a:solidFill>
                  <a:schemeClr val="accent5">
                    <a:lumMod val="50000"/>
                  </a:schemeClr>
                </a:solidFill>
              </a:rPr>
              <a:t> and </a:t>
            </a:r>
            <a:r>
              <a:rPr lang="es-ES" sz="2400" dirty="0" err="1">
                <a:solidFill>
                  <a:schemeClr val="accent5">
                    <a:lumMod val="50000"/>
                  </a:schemeClr>
                </a:solidFill>
              </a:rPr>
              <a:t>bad</a:t>
            </a:r>
            <a:r>
              <a:rPr lang="es-ES" sz="2400" dirty="0">
                <a:solidFill>
                  <a:schemeClr val="accent5">
                    <a:lumMod val="50000"/>
                  </a:schemeClr>
                </a:solidFill>
              </a:rPr>
              <a:t> </a:t>
            </a:r>
            <a:r>
              <a:rPr lang="es-ES" sz="2400" dirty="0" err="1">
                <a:solidFill>
                  <a:schemeClr val="accent5">
                    <a:lumMod val="50000"/>
                  </a:schemeClr>
                </a:solidFill>
              </a:rPr>
              <a:t>things</a:t>
            </a:r>
            <a:r>
              <a:rPr lang="es-ES" sz="2400" dirty="0">
                <a:solidFill>
                  <a:schemeClr val="accent5">
                    <a:lumMod val="50000"/>
                  </a:schemeClr>
                </a:solidFill>
              </a:rPr>
              <a:t> </a:t>
            </a:r>
            <a:r>
              <a:rPr lang="es-ES" sz="2400" dirty="0" err="1">
                <a:solidFill>
                  <a:schemeClr val="accent5">
                    <a:lumMod val="50000"/>
                  </a:schemeClr>
                </a:solidFill>
              </a:rPr>
              <a:t>happen</a:t>
            </a:r>
            <a:r>
              <a:rPr lang="es-ES" sz="2400" dirty="0">
                <a:solidFill>
                  <a:schemeClr val="accent5">
                    <a:lumMod val="50000"/>
                  </a:schemeClr>
                </a:solidFill>
              </a:rPr>
              <a:t> to </a:t>
            </a:r>
            <a:r>
              <a:rPr lang="es-ES" sz="2400" dirty="0" err="1">
                <a:solidFill>
                  <a:schemeClr val="accent5">
                    <a:lumMod val="50000"/>
                  </a:schemeClr>
                </a:solidFill>
              </a:rPr>
              <a:t>him</a:t>
            </a:r>
            <a:r>
              <a:rPr lang="es-ES" sz="2400" dirty="0">
                <a:solidFill>
                  <a:schemeClr val="accent5">
                    <a:lumMod val="50000"/>
                  </a:schemeClr>
                </a:solidFill>
              </a:rPr>
              <a:t> </a:t>
            </a:r>
            <a:r>
              <a:rPr lang="es-ES" sz="2400" dirty="0" err="1">
                <a:solidFill>
                  <a:schemeClr val="accent5">
                    <a:lumMod val="50000"/>
                  </a:schemeClr>
                </a:solidFill>
              </a:rPr>
              <a:t>constantly</a:t>
            </a:r>
            <a:r>
              <a:rPr lang="es-ES" sz="2400" dirty="0">
                <a:solidFill>
                  <a:schemeClr val="accent5">
                    <a:lumMod val="50000"/>
                  </a:schemeClr>
                </a:solidFill>
              </a:rPr>
              <a:t>! </a:t>
            </a:r>
            <a:r>
              <a:rPr lang="es-ES" sz="2400" dirty="0" err="1">
                <a:solidFill>
                  <a:schemeClr val="accent5">
                    <a:lumMod val="50000"/>
                  </a:schemeClr>
                </a:solidFill>
              </a:rPr>
              <a:t>It’s</a:t>
            </a:r>
            <a:r>
              <a:rPr lang="es-ES" sz="2400" dirty="0">
                <a:solidFill>
                  <a:schemeClr val="accent5">
                    <a:lumMod val="50000"/>
                  </a:schemeClr>
                </a:solidFill>
              </a:rPr>
              <a:t> a </a:t>
            </a:r>
            <a:r>
              <a:rPr lang="es-ES" sz="2400" dirty="0" err="1">
                <a:solidFill>
                  <a:schemeClr val="accent5">
                    <a:lumMod val="50000"/>
                  </a:schemeClr>
                </a:solidFill>
              </a:rPr>
              <a:t>very</a:t>
            </a:r>
            <a:r>
              <a:rPr lang="es-ES" sz="2400" dirty="0">
                <a:solidFill>
                  <a:schemeClr val="accent5">
                    <a:lumMod val="50000"/>
                  </a:schemeClr>
                </a:solidFill>
              </a:rPr>
              <a:t> </a:t>
            </a:r>
            <a:r>
              <a:rPr lang="es-ES" sz="2400" dirty="0" err="1">
                <a:solidFill>
                  <a:schemeClr val="accent5">
                    <a:lumMod val="50000"/>
                  </a:schemeClr>
                </a:solidFill>
              </a:rPr>
              <a:t>comical</a:t>
            </a:r>
            <a:r>
              <a:rPr lang="es-ES" sz="2400" dirty="0">
                <a:solidFill>
                  <a:schemeClr val="accent5">
                    <a:lumMod val="50000"/>
                  </a:schemeClr>
                </a:solidFill>
              </a:rPr>
              <a:t> </a:t>
            </a:r>
            <a:r>
              <a:rPr lang="es-ES" sz="2400" dirty="0" err="1">
                <a:solidFill>
                  <a:schemeClr val="accent5">
                    <a:lumMod val="50000"/>
                  </a:schemeClr>
                </a:solidFill>
              </a:rPr>
              <a:t>story</a:t>
            </a:r>
            <a:r>
              <a:rPr lang="es-ES" sz="2400" dirty="0">
                <a:solidFill>
                  <a:schemeClr val="accent5">
                    <a:lumMod val="50000"/>
                  </a:schemeClr>
                </a:solidFill>
              </a:rPr>
              <a:t>.</a:t>
            </a:r>
            <a:endParaRPr lang="es-GB" sz="2400" dirty="0">
              <a:solidFill>
                <a:schemeClr val="accent5">
                  <a:lumMod val="50000"/>
                </a:schemeClr>
              </a:solidFill>
            </a:endParaRPr>
          </a:p>
        </p:txBody>
      </p:sp>
      <p:pic>
        <p:nvPicPr>
          <p:cNvPr id="9" name="Imagen 8">
            <a:extLst>
              <a:ext uri="{FF2B5EF4-FFF2-40B4-BE49-F238E27FC236}">
                <a16:creationId xmlns:a16="http://schemas.microsoft.com/office/drawing/2014/main" id="{0A98CB54-4486-1A46-9133-156971213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7486" y="2279838"/>
            <a:ext cx="1475241" cy="1934409"/>
          </a:xfrm>
          <a:prstGeom prst="rect">
            <a:avLst/>
          </a:prstGeom>
        </p:spPr>
      </p:pic>
      <p:pic>
        <p:nvPicPr>
          <p:cNvPr id="1026" name="Picture 2">
            <a:extLst>
              <a:ext uri="{FF2B5EF4-FFF2-40B4-BE49-F238E27FC236}">
                <a16:creationId xmlns:a16="http://schemas.microsoft.com/office/drawing/2014/main" id="{47B4C601-8EE9-0042-B83B-A8308D20DE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32159" y="4491433"/>
            <a:ext cx="2431296" cy="157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2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2600" b="1" dirty="0">
                <a:solidFill>
                  <a:schemeClr val="bg1"/>
                </a:solidFill>
              </a:rPr>
              <a:t>Saying what there was around: </a:t>
            </a:r>
            <a:br>
              <a:rPr lang="en-GB" sz="2600" b="1" dirty="0">
                <a:solidFill>
                  <a:schemeClr val="bg1"/>
                </a:solidFill>
              </a:rPr>
            </a:br>
            <a:r>
              <a:rPr lang="en-GB" sz="2600" b="1" dirty="0">
                <a:solidFill>
                  <a:schemeClr val="bg1"/>
                </a:solidFill>
              </a:rPr>
              <a:t>The use of ‘</a:t>
            </a:r>
            <a:r>
              <a:rPr lang="en-GB" sz="2600" b="1" dirty="0" err="1">
                <a:solidFill>
                  <a:schemeClr val="bg1"/>
                </a:solidFill>
              </a:rPr>
              <a:t>había</a:t>
            </a:r>
            <a:r>
              <a:rPr lang="en-GB" sz="2600" b="1" dirty="0">
                <a:solidFill>
                  <a:schemeClr val="bg1"/>
                </a:solidFill>
              </a:rPr>
              <a:t>’</a:t>
            </a:r>
          </a:p>
        </p:txBody>
      </p:sp>
      <p:sp>
        <p:nvSpPr>
          <p:cNvPr id="3" name="TextBox 2"/>
          <p:cNvSpPr txBox="1"/>
          <p:nvPr/>
        </p:nvSpPr>
        <p:spPr>
          <a:xfrm>
            <a:off x="212419" y="1391780"/>
            <a:ext cx="11417105" cy="954107"/>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To say ‘there used to be’, ‘there was’ or ‘there were’, Spanish uses the word ‘</a:t>
            </a:r>
            <a:r>
              <a:rPr lang="en-GB" sz="2800" b="1" dirty="0" err="1">
                <a:solidFill>
                  <a:srgbClr val="E56700"/>
                </a:solidFill>
                <a:latin typeface="Century Gothic" panose="020B0502020202020204" pitchFamily="34" charset="0"/>
              </a:rPr>
              <a:t>había</a:t>
            </a:r>
            <a:r>
              <a:rPr lang="en-GB" sz="2800" dirty="0">
                <a:solidFill>
                  <a:schemeClr val="accent5">
                    <a:lumMod val="50000"/>
                  </a:schemeClr>
                </a:solidFill>
                <a:latin typeface="Century Gothic" panose="020B0502020202020204" pitchFamily="34" charset="0"/>
              </a:rPr>
              <a:t>’.</a:t>
            </a:r>
            <a:endParaRPr lang="en-GB" sz="2800" i="1" dirty="0">
              <a:solidFill>
                <a:schemeClr val="accent5">
                  <a:lumMod val="50000"/>
                </a:schemeClr>
              </a:solidFill>
              <a:latin typeface="Century Gothic" panose="020B0502020202020204" pitchFamily="34" charset="0"/>
            </a:endParaRPr>
          </a:p>
        </p:txBody>
      </p:sp>
      <p:sp>
        <p:nvSpPr>
          <p:cNvPr id="7" name="TextBox 6"/>
          <p:cNvSpPr txBox="1"/>
          <p:nvPr/>
        </p:nvSpPr>
        <p:spPr>
          <a:xfrm>
            <a:off x="212419" y="4761814"/>
            <a:ext cx="10885489"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Sentences with ‘</a:t>
            </a:r>
            <a:r>
              <a:rPr lang="en-GB" sz="2800" dirty="0" err="1">
                <a:solidFill>
                  <a:schemeClr val="accent5">
                    <a:lumMod val="50000"/>
                  </a:schemeClr>
                </a:solidFill>
                <a:latin typeface="Century Gothic" panose="020B0502020202020204" pitchFamily="34" charset="0"/>
              </a:rPr>
              <a:t>había</a:t>
            </a:r>
            <a:r>
              <a:rPr lang="en-GB" sz="2800" dirty="0">
                <a:solidFill>
                  <a:schemeClr val="accent5">
                    <a:lumMod val="50000"/>
                  </a:schemeClr>
                </a:solidFill>
                <a:latin typeface="Century Gothic" panose="020B0502020202020204" pitchFamily="34" charset="0"/>
              </a:rPr>
              <a:t>’ often start with ‘en’.</a:t>
            </a:r>
            <a:endParaRPr lang="en-GB" sz="2800" b="1" dirty="0">
              <a:solidFill>
                <a:schemeClr val="accent5">
                  <a:lumMod val="50000"/>
                </a:schemeClr>
              </a:solidFill>
              <a:latin typeface="Century Gothic" panose="020B0502020202020204" pitchFamily="34" charset="0"/>
            </a:endParaRPr>
          </a:p>
        </p:txBody>
      </p:sp>
      <p:sp>
        <p:nvSpPr>
          <p:cNvPr id="10" name="TextBox 9"/>
          <p:cNvSpPr txBox="1"/>
          <p:nvPr/>
        </p:nvSpPr>
        <p:spPr>
          <a:xfrm>
            <a:off x="212419" y="5383565"/>
            <a:ext cx="5525218" cy="559512"/>
          </a:xfrm>
          <a:prstGeom prst="rect">
            <a:avLst/>
          </a:prstGeom>
          <a:noFill/>
        </p:spPr>
        <p:txBody>
          <a:bodyPr wrap="square" rtlCol="0">
            <a:spAutoFit/>
          </a:bodyPr>
          <a:lstStyle/>
          <a:p>
            <a:pPr>
              <a:lnSpc>
                <a:spcPct val="120000"/>
              </a:lnSpc>
            </a:pPr>
            <a:r>
              <a:rPr lang="en-GB" sz="2800" dirty="0" err="1">
                <a:solidFill>
                  <a:schemeClr val="accent5">
                    <a:lumMod val="50000"/>
                  </a:schemeClr>
                </a:solidFill>
                <a:latin typeface="Century Gothic" panose="020B0502020202020204" pitchFamily="34" charset="0"/>
              </a:rPr>
              <a:t>En</a:t>
            </a:r>
            <a:r>
              <a:rPr lang="en-GB" sz="2800" dirty="0">
                <a:solidFill>
                  <a:schemeClr val="accent5">
                    <a:lumMod val="50000"/>
                  </a:schemeClr>
                </a:solidFill>
                <a:latin typeface="Century Gothic" panose="020B0502020202020204" pitchFamily="34" charset="0"/>
              </a:rPr>
              <a:t> la casa </a:t>
            </a:r>
            <a:r>
              <a:rPr lang="en-GB" sz="2800" b="1" dirty="0" err="1">
                <a:solidFill>
                  <a:srgbClr val="E56700"/>
                </a:solidFill>
                <a:latin typeface="Century Gothic" panose="020B0502020202020204" pitchFamily="34" charset="0"/>
              </a:rPr>
              <a:t>había</a:t>
            </a:r>
            <a:r>
              <a:rPr lang="en-GB" sz="2800" b="1" dirty="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un </a:t>
            </a:r>
            <a:r>
              <a:rPr lang="en-GB" sz="2800" dirty="0" err="1">
                <a:solidFill>
                  <a:schemeClr val="accent5">
                    <a:lumMod val="50000"/>
                  </a:schemeClr>
                </a:solidFill>
                <a:latin typeface="Century Gothic" panose="020B0502020202020204" pitchFamily="34" charset="0"/>
              </a:rPr>
              <a:t>arma</a:t>
            </a:r>
            <a:r>
              <a:rPr lang="en-GB" sz="2800" dirty="0">
                <a:solidFill>
                  <a:schemeClr val="accent5">
                    <a:lumMod val="50000"/>
                  </a:schemeClr>
                </a:solidFill>
                <a:latin typeface="Century Gothic" panose="020B0502020202020204" pitchFamily="34" charset="0"/>
              </a:rPr>
              <a:t>.</a:t>
            </a:r>
          </a:p>
        </p:txBody>
      </p:sp>
      <p:sp>
        <p:nvSpPr>
          <p:cNvPr id="11" name="TextBox 10"/>
          <p:cNvSpPr txBox="1"/>
          <p:nvPr/>
        </p:nvSpPr>
        <p:spPr>
          <a:xfrm>
            <a:off x="5040586" y="5384406"/>
            <a:ext cx="6649558" cy="561308"/>
          </a:xfrm>
          <a:prstGeom prst="rect">
            <a:avLst/>
          </a:prstGeom>
          <a:noFill/>
        </p:spPr>
        <p:txBody>
          <a:bodyPr wrap="square" rtlCol="0">
            <a:spAutoFit/>
          </a:bodyPr>
          <a:lstStyle/>
          <a:p>
            <a:pPr>
              <a:lnSpc>
                <a:spcPct val="120000"/>
              </a:lnSpc>
              <a:spcBef>
                <a:spcPts val="600"/>
              </a:spcBef>
            </a:pPr>
            <a:r>
              <a:rPr lang="en-GB" sz="2800" kern="0" dirty="0">
                <a:solidFill>
                  <a:schemeClr val="accent5">
                    <a:lumMod val="50000"/>
                  </a:schemeClr>
                </a:solidFill>
                <a:latin typeface="Century Gothic" panose="020B0502020202020204" pitchFamily="34" charset="0"/>
                <a:cs typeface="Arial"/>
                <a:sym typeface="Wingdings" panose="05000000000000000000" pitchFamily="2" charset="2"/>
              </a:rPr>
              <a:t></a:t>
            </a:r>
            <a:r>
              <a:rPr lang="en-GB" sz="2800" b="1" kern="0" dirty="0">
                <a:solidFill>
                  <a:schemeClr val="accent5">
                    <a:lumMod val="50000"/>
                  </a:schemeClr>
                </a:solidFill>
                <a:latin typeface="Century Gothic" panose="020B0502020202020204" pitchFamily="34" charset="0"/>
                <a:cs typeface="Arial"/>
                <a:sym typeface="Wingdings" panose="05000000000000000000" pitchFamily="2" charset="2"/>
              </a:rPr>
              <a:t> </a:t>
            </a:r>
            <a:r>
              <a:rPr lang="en-GB" sz="2800" kern="0" dirty="0">
                <a:solidFill>
                  <a:schemeClr val="accent5">
                    <a:lumMod val="50000"/>
                  </a:schemeClr>
                </a:solidFill>
                <a:latin typeface="Century Gothic" panose="020B0502020202020204" pitchFamily="34" charset="0"/>
                <a:cs typeface="Arial"/>
                <a:sym typeface="Wingdings" panose="05000000000000000000" pitchFamily="2" charset="2"/>
              </a:rPr>
              <a:t>In</a:t>
            </a:r>
            <a:r>
              <a:rPr lang="en-GB" sz="2800" b="1" kern="0" dirty="0">
                <a:solidFill>
                  <a:schemeClr val="accent5">
                    <a:lumMod val="50000"/>
                  </a:schemeClr>
                </a:solidFill>
                <a:latin typeface="Century Gothic" panose="020B0502020202020204" pitchFamily="34" charset="0"/>
                <a:cs typeface="Arial"/>
                <a:sym typeface="Wingdings" panose="05000000000000000000" pitchFamily="2" charset="2"/>
              </a:rPr>
              <a:t> </a:t>
            </a:r>
            <a:r>
              <a:rPr lang="en-GB" sz="2800" kern="0" dirty="0">
                <a:solidFill>
                  <a:schemeClr val="accent5">
                    <a:lumMod val="50000"/>
                  </a:schemeClr>
                </a:solidFill>
                <a:latin typeface="Century Gothic" panose="020B0502020202020204" pitchFamily="34" charset="0"/>
                <a:cs typeface="Arial"/>
                <a:sym typeface="Wingdings" panose="05000000000000000000" pitchFamily="2" charset="2"/>
              </a:rPr>
              <a:t>the house </a:t>
            </a:r>
            <a:r>
              <a:rPr lang="en-GB" sz="2800" b="1" kern="0" dirty="0">
                <a:solidFill>
                  <a:schemeClr val="accent5">
                    <a:lumMod val="50000"/>
                  </a:schemeClr>
                </a:solidFill>
                <a:latin typeface="Century Gothic" panose="020B0502020202020204" pitchFamily="34" charset="0"/>
                <a:cs typeface="Arial"/>
                <a:sym typeface="Wingdings" panose="05000000000000000000" pitchFamily="2" charset="2"/>
              </a:rPr>
              <a:t>there was </a:t>
            </a:r>
            <a:r>
              <a:rPr lang="en-GB" sz="2800" kern="0" dirty="0">
                <a:solidFill>
                  <a:schemeClr val="accent5">
                    <a:lumMod val="50000"/>
                  </a:schemeClr>
                </a:solidFill>
                <a:latin typeface="Century Gothic" panose="020B0502020202020204" pitchFamily="34" charset="0"/>
                <a:cs typeface="Arial"/>
                <a:sym typeface="Wingdings" panose="05000000000000000000" pitchFamily="2" charset="2"/>
              </a:rPr>
              <a:t>a weapon</a:t>
            </a:r>
            <a:r>
              <a:rPr lang="en-GB" sz="2800" dirty="0">
                <a:solidFill>
                  <a:schemeClr val="accent5">
                    <a:lumMod val="50000"/>
                  </a:schemeClr>
                </a:solidFill>
                <a:latin typeface="Century Gothic" panose="020B0502020202020204" pitchFamily="34" charset="0"/>
              </a:rPr>
              <a:t>.</a:t>
            </a:r>
          </a:p>
        </p:txBody>
      </p:sp>
      <p:sp>
        <p:nvSpPr>
          <p:cNvPr id="15" name="TextBox 14"/>
          <p:cNvSpPr txBox="1"/>
          <p:nvPr/>
        </p:nvSpPr>
        <p:spPr>
          <a:xfrm>
            <a:off x="212419" y="2677633"/>
            <a:ext cx="4074543" cy="559512"/>
          </a:xfrm>
          <a:prstGeom prst="rect">
            <a:avLst/>
          </a:prstGeom>
          <a:noFill/>
        </p:spPr>
        <p:txBody>
          <a:bodyPr wrap="square" rtlCol="0">
            <a:spAutoFit/>
          </a:bodyPr>
          <a:lstStyle/>
          <a:p>
            <a:pPr>
              <a:lnSpc>
                <a:spcPct val="120000"/>
              </a:lnSpc>
            </a:pPr>
            <a:r>
              <a:rPr lang="en-GB" sz="2800" b="1" dirty="0" err="1">
                <a:solidFill>
                  <a:srgbClr val="E56700"/>
                </a:solidFill>
                <a:latin typeface="Century Gothic" panose="020B0502020202020204" pitchFamily="34" charset="0"/>
              </a:rPr>
              <a:t>Había</a:t>
            </a:r>
            <a:r>
              <a:rPr lang="en-GB" sz="2800" dirty="0">
                <a:solidFill>
                  <a:schemeClr val="accent5">
                    <a:lumMod val="50000"/>
                  </a:schemeClr>
                </a:solidFill>
                <a:latin typeface="Century Gothic" panose="020B0502020202020204" pitchFamily="34" charset="0"/>
              </a:rPr>
              <a:t> un caballero.</a:t>
            </a:r>
          </a:p>
        </p:txBody>
      </p:sp>
      <p:sp>
        <p:nvSpPr>
          <p:cNvPr id="16" name="TextBox 15"/>
          <p:cNvSpPr txBox="1"/>
          <p:nvPr/>
        </p:nvSpPr>
        <p:spPr>
          <a:xfrm>
            <a:off x="5040586" y="2676735"/>
            <a:ext cx="7499061" cy="561308"/>
          </a:xfrm>
          <a:prstGeom prst="rect">
            <a:avLst/>
          </a:prstGeom>
          <a:noFill/>
        </p:spPr>
        <p:txBody>
          <a:bodyPr wrap="square" rtlCol="0">
            <a:spAutoFit/>
          </a:bodyPr>
          <a:lstStyle/>
          <a:p>
            <a:pPr>
              <a:lnSpc>
                <a:spcPct val="120000"/>
              </a:lnSpc>
              <a:spcBef>
                <a:spcPts val="600"/>
              </a:spcBef>
            </a:pPr>
            <a:r>
              <a:rPr lang="en-GB" sz="2800" kern="0" dirty="0">
                <a:solidFill>
                  <a:schemeClr val="accent5">
                    <a:lumMod val="50000"/>
                  </a:schemeClr>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There used to be / there was </a:t>
            </a:r>
            <a:r>
              <a:rPr lang="en-GB" sz="2800" dirty="0">
                <a:solidFill>
                  <a:schemeClr val="accent5">
                    <a:lumMod val="50000"/>
                  </a:schemeClr>
                </a:solidFill>
                <a:latin typeface="Century Gothic" panose="020B0502020202020204" pitchFamily="34" charset="0"/>
              </a:rPr>
              <a:t>a knight.</a:t>
            </a:r>
          </a:p>
        </p:txBody>
      </p:sp>
      <p:sp>
        <p:nvSpPr>
          <p:cNvPr id="14" name="TextBox 14">
            <a:extLst>
              <a:ext uri="{FF2B5EF4-FFF2-40B4-BE49-F238E27FC236}">
                <a16:creationId xmlns:a16="http://schemas.microsoft.com/office/drawing/2014/main" id="{E3C05EAC-8529-724F-A1B3-504F664D178E}"/>
              </a:ext>
            </a:extLst>
          </p:cNvPr>
          <p:cNvSpPr txBox="1"/>
          <p:nvPr/>
        </p:nvSpPr>
        <p:spPr>
          <a:xfrm>
            <a:off x="212419" y="3568891"/>
            <a:ext cx="5175813" cy="559512"/>
          </a:xfrm>
          <a:prstGeom prst="rect">
            <a:avLst/>
          </a:prstGeom>
          <a:noFill/>
        </p:spPr>
        <p:txBody>
          <a:bodyPr wrap="square" rtlCol="0">
            <a:spAutoFit/>
          </a:bodyPr>
          <a:lstStyle/>
          <a:p>
            <a:pPr>
              <a:lnSpc>
                <a:spcPct val="120000"/>
              </a:lnSpc>
            </a:pPr>
            <a:r>
              <a:rPr lang="en-GB" sz="2800" b="1" dirty="0" err="1">
                <a:solidFill>
                  <a:srgbClr val="E56700"/>
                </a:solidFill>
                <a:latin typeface="Century Gothic" panose="020B0502020202020204" pitchFamily="34" charset="0"/>
              </a:rPr>
              <a:t>Había</a:t>
            </a:r>
            <a:r>
              <a:rPr lang="en-GB" sz="2800" dirty="0">
                <a:solidFill>
                  <a:schemeClr val="accent5">
                    <a:lumMod val="50000"/>
                  </a:schemeClr>
                </a:solidFill>
                <a:latin typeface="Century Gothic" panose="020B0502020202020204" pitchFamily="34" charset="0"/>
              </a:rPr>
              <a:t> dos </a:t>
            </a:r>
            <a:r>
              <a:rPr lang="en-GB" sz="2800" dirty="0" err="1">
                <a:solidFill>
                  <a:schemeClr val="accent5">
                    <a:lumMod val="50000"/>
                  </a:schemeClr>
                </a:solidFill>
                <a:latin typeface="Century Gothic" panose="020B0502020202020204" pitchFamily="34" charset="0"/>
              </a:rPr>
              <a:t>protagonistas</a:t>
            </a:r>
            <a:r>
              <a:rPr lang="en-GB" sz="2800" dirty="0">
                <a:solidFill>
                  <a:schemeClr val="accent5">
                    <a:lumMod val="50000"/>
                  </a:schemeClr>
                </a:solidFill>
                <a:latin typeface="Century Gothic" panose="020B0502020202020204" pitchFamily="34" charset="0"/>
              </a:rPr>
              <a:t>.</a:t>
            </a:r>
          </a:p>
        </p:txBody>
      </p:sp>
      <p:sp>
        <p:nvSpPr>
          <p:cNvPr id="18" name="TextBox 15">
            <a:extLst>
              <a:ext uri="{FF2B5EF4-FFF2-40B4-BE49-F238E27FC236}">
                <a16:creationId xmlns:a16="http://schemas.microsoft.com/office/drawing/2014/main" id="{9C1C8B82-DFDE-2D45-9B01-40DB695613E5}"/>
              </a:ext>
            </a:extLst>
          </p:cNvPr>
          <p:cNvSpPr txBox="1"/>
          <p:nvPr/>
        </p:nvSpPr>
        <p:spPr>
          <a:xfrm>
            <a:off x="5040586" y="3590884"/>
            <a:ext cx="7141627" cy="1076833"/>
          </a:xfrm>
          <a:prstGeom prst="rect">
            <a:avLst/>
          </a:prstGeom>
          <a:noFill/>
        </p:spPr>
        <p:txBody>
          <a:bodyPr wrap="square" rtlCol="0">
            <a:spAutoFit/>
          </a:bodyPr>
          <a:lstStyle/>
          <a:p>
            <a:pPr>
              <a:lnSpc>
                <a:spcPct val="120000"/>
              </a:lnSpc>
              <a:spcBef>
                <a:spcPts val="600"/>
              </a:spcBef>
            </a:pPr>
            <a:r>
              <a:rPr lang="en-GB" sz="2800" kern="0" dirty="0">
                <a:solidFill>
                  <a:schemeClr val="accent5">
                    <a:lumMod val="50000"/>
                  </a:schemeClr>
                </a:solidFill>
                <a:latin typeface="Century Gothic" panose="020B0502020202020204" pitchFamily="34" charset="0"/>
                <a:cs typeface="Arial"/>
                <a:sym typeface="Wingdings" panose="05000000000000000000" pitchFamily="2" charset="2"/>
              </a:rPr>
              <a:t></a:t>
            </a:r>
            <a:r>
              <a:rPr lang="en-GB" sz="2800" dirty="0">
                <a:solidFill>
                  <a:schemeClr val="accent5">
                    <a:lumMod val="50000"/>
                  </a:schemeClr>
                </a:solidFill>
                <a:latin typeface="Century Gothic" panose="020B0502020202020204" pitchFamily="34" charset="0"/>
              </a:rPr>
              <a:t> </a:t>
            </a:r>
            <a:r>
              <a:rPr lang="en-GB" sz="2800" b="1" dirty="0">
                <a:solidFill>
                  <a:schemeClr val="accent5">
                    <a:lumMod val="50000"/>
                  </a:schemeClr>
                </a:solidFill>
                <a:latin typeface="Century Gothic" panose="020B0502020202020204" pitchFamily="34" charset="0"/>
              </a:rPr>
              <a:t>There used to be / there were </a:t>
            </a:r>
            <a:r>
              <a:rPr lang="en-GB" sz="2800" dirty="0">
                <a:solidFill>
                  <a:schemeClr val="accent5">
                    <a:lumMod val="50000"/>
                  </a:schemeClr>
                </a:solidFill>
                <a:latin typeface="Century Gothic" panose="020B0502020202020204" pitchFamily="34" charset="0"/>
              </a:rPr>
              <a:t>two main characters. </a:t>
            </a:r>
          </a:p>
        </p:txBody>
      </p:sp>
    </p:spTree>
    <p:extLst>
      <p:ext uri="{BB962C8B-B14F-4D97-AF65-F5344CB8AC3E}">
        <p14:creationId xmlns:p14="http://schemas.microsoft.com/office/powerpoint/2010/main" val="309822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2600" b="1" dirty="0">
                <a:solidFill>
                  <a:schemeClr val="bg1"/>
                </a:solidFill>
              </a:rPr>
              <a:t>Saying what someone used to have: </a:t>
            </a:r>
            <a:br>
              <a:rPr lang="en-GB" sz="2600" b="1" dirty="0">
                <a:solidFill>
                  <a:schemeClr val="bg1"/>
                </a:solidFill>
              </a:rPr>
            </a:br>
            <a:r>
              <a:rPr lang="en-GB" sz="2600" b="1" dirty="0">
                <a:solidFill>
                  <a:schemeClr val="bg1"/>
                </a:solidFill>
              </a:rPr>
              <a:t>The use of ‘</a:t>
            </a:r>
            <a:r>
              <a:rPr lang="en-GB" sz="2600" b="1" dirty="0" err="1">
                <a:solidFill>
                  <a:schemeClr val="bg1"/>
                </a:solidFill>
              </a:rPr>
              <a:t>tenía</a:t>
            </a:r>
            <a:r>
              <a:rPr lang="en-GB" sz="2600" b="1" dirty="0">
                <a:solidFill>
                  <a:schemeClr val="bg1"/>
                </a:solidFill>
              </a:rPr>
              <a:t>’</a:t>
            </a:r>
          </a:p>
        </p:txBody>
      </p:sp>
      <p:sp>
        <p:nvSpPr>
          <p:cNvPr id="3" name="TextBox 2"/>
          <p:cNvSpPr txBox="1"/>
          <p:nvPr/>
        </p:nvSpPr>
        <p:spPr>
          <a:xfrm>
            <a:off x="273290" y="1301229"/>
            <a:ext cx="11417105"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To talk about what ‘I’ or ‘s/he used to have’ in Spanish we say ‘</a:t>
            </a:r>
            <a:r>
              <a:rPr lang="en-GB" sz="2600" b="1" dirty="0" err="1">
                <a:solidFill>
                  <a:srgbClr val="E56700"/>
                </a:solidFill>
                <a:latin typeface="Century Gothic" panose="020B0502020202020204" pitchFamily="34" charset="0"/>
              </a:rPr>
              <a:t>tenía</a:t>
            </a:r>
            <a:r>
              <a:rPr lang="en-GB" sz="2600" dirty="0">
                <a:solidFill>
                  <a:schemeClr val="accent5">
                    <a:lumMod val="50000"/>
                  </a:schemeClr>
                </a:solidFill>
                <a:latin typeface="Century Gothic" panose="020B0502020202020204" pitchFamily="34" charset="0"/>
              </a:rPr>
              <a:t>’. </a:t>
            </a:r>
            <a:endParaRPr lang="en-GB" sz="2600" i="1" dirty="0">
              <a:solidFill>
                <a:schemeClr val="accent5">
                  <a:lumMod val="50000"/>
                </a:schemeClr>
              </a:solidFill>
              <a:latin typeface="Century Gothic" panose="020B0502020202020204" pitchFamily="34" charset="0"/>
            </a:endParaRPr>
          </a:p>
        </p:txBody>
      </p:sp>
      <p:sp>
        <p:nvSpPr>
          <p:cNvPr id="12" name="TextBox 11"/>
          <p:cNvSpPr txBox="1"/>
          <p:nvPr/>
        </p:nvSpPr>
        <p:spPr>
          <a:xfrm>
            <a:off x="273290" y="4610700"/>
            <a:ext cx="5655070" cy="1006494"/>
          </a:xfrm>
          <a:prstGeom prst="rect">
            <a:avLst/>
          </a:prstGeom>
          <a:noFill/>
        </p:spPr>
        <p:txBody>
          <a:bodyPr wrap="square" rtlCol="0">
            <a:spAutoFit/>
          </a:bodyPr>
          <a:lstStyle/>
          <a:p>
            <a:pPr>
              <a:lnSpc>
                <a:spcPct val="120000"/>
              </a:lnSpc>
            </a:pPr>
            <a:r>
              <a:rPr lang="en-GB" sz="2600" dirty="0">
                <a:solidFill>
                  <a:schemeClr val="accent5">
                    <a:lumMod val="50000"/>
                  </a:schemeClr>
                </a:solidFill>
                <a:latin typeface="Century Gothic" panose="020B0502020202020204" pitchFamily="34" charset="0"/>
              </a:rPr>
              <a:t>El caballero </a:t>
            </a:r>
            <a:r>
              <a:rPr lang="en-GB" sz="2600" b="1" dirty="0" err="1">
                <a:solidFill>
                  <a:srgbClr val="E56700"/>
                </a:solidFill>
                <a:latin typeface="Century Gothic" panose="020B0502020202020204" pitchFamily="34" charset="0"/>
              </a:rPr>
              <a:t>tenía</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muchos</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libros</a:t>
            </a:r>
            <a:r>
              <a:rPr lang="en-GB" sz="2600" dirty="0">
                <a:solidFill>
                  <a:schemeClr val="accent5">
                    <a:lumMod val="50000"/>
                  </a:schemeClr>
                </a:solidFill>
                <a:latin typeface="Century Gothic" panose="020B0502020202020204" pitchFamily="34" charset="0"/>
              </a:rPr>
              <a:t> de </a:t>
            </a:r>
            <a:r>
              <a:rPr lang="en-GB" sz="2600" dirty="0" err="1">
                <a:solidFill>
                  <a:schemeClr val="accent5">
                    <a:lumMod val="50000"/>
                  </a:schemeClr>
                </a:solidFill>
                <a:latin typeface="Century Gothic" panose="020B0502020202020204" pitchFamily="34" charset="0"/>
              </a:rPr>
              <a:t>historia</a:t>
            </a:r>
            <a:r>
              <a:rPr lang="en-GB" sz="2600" dirty="0">
                <a:solidFill>
                  <a:schemeClr val="accent5">
                    <a:lumMod val="50000"/>
                  </a:schemeClr>
                </a:solidFill>
                <a:latin typeface="Century Gothic" panose="020B0502020202020204" pitchFamily="34" charset="0"/>
              </a:rPr>
              <a:t>.</a:t>
            </a:r>
          </a:p>
        </p:txBody>
      </p:sp>
      <p:sp>
        <p:nvSpPr>
          <p:cNvPr id="13" name="TextBox 12"/>
          <p:cNvSpPr txBox="1"/>
          <p:nvPr/>
        </p:nvSpPr>
        <p:spPr>
          <a:xfrm>
            <a:off x="6096000" y="4610700"/>
            <a:ext cx="5924373" cy="1006494"/>
          </a:xfrm>
          <a:prstGeom prst="rect">
            <a:avLst/>
          </a:prstGeom>
          <a:noFill/>
        </p:spPr>
        <p:txBody>
          <a:bodyPr wrap="square" rtlCol="0">
            <a:spAutoFit/>
          </a:bodyPr>
          <a:lstStyle/>
          <a:p>
            <a:pPr>
              <a:lnSpc>
                <a:spcPct val="120000"/>
              </a:lnSpc>
              <a:spcBef>
                <a:spcPts val="600"/>
              </a:spcBef>
            </a:pPr>
            <a:r>
              <a:rPr lang="en-GB" sz="2600" kern="0" dirty="0">
                <a:solidFill>
                  <a:schemeClr val="accent5">
                    <a:lumMod val="50000"/>
                  </a:schemeClr>
                </a:solidFill>
                <a:latin typeface="Century Gothic" panose="020B0502020202020204" pitchFamily="34" charset="0"/>
                <a:cs typeface="Arial"/>
                <a:sym typeface="Wingdings" panose="05000000000000000000" pitchFamily="2" charset="2"/>
              </a:rPr>
              <a:t> The knight </a:t>
            </a:r>
            <a:r>
              <a:rPr lang="en-GB" sz="2600" b="1" kern="0" dirty="0">
                <a:solidFill>
                  <a:schemeClr val="accent5">
                    <a:lumMod val="50000"/>
                  </a:schemeClr>
                </a:solidFill>
                <a:latin typeface="Century Gothic" panose="020B0502020202020204" pitchFamily="34" charset="0"/>
                <a:cs typeface="Arial"/>
                <a:sym typeface="Wingdings" panose="05000000000000000000" pitchFamily="2" charset="2"/>
              </a:rPr>
              <a:t>used to have </a:t>
            </a:r>
            <a:r>
              <a:rPr lang="en-GB" sz="2600" kern="0" dirty="0">
                <a:solidFill>
                  <a:schemeClr val="accent5">
                    <a:lumMod val="50000"/>
                  </a:schemeClr>
                </a:solidFill>
                <a:latin typeface="Century Gothic" panose="020B0502020202020204" pitchFamily="34" charset="0"/>
                <a:cs typeface="Arial"/>
                <a:sym typeface="Wingdings" panose="05000000000000000000" pitchFamily="2" charset="2"/>
              </a:rPr>
              <a:t>/ </a:t>
            </a:r>
            <a:r>
              <a:rPr lang="en-GB" sz="2600" b="1" kern="0" dirty="0">
                <a:solidFill>
                  <a:schemeClr val="accent5">
                    <a:lumMod val="50000"/>
                  </a:schemeClr>
                </a:solidFill>
                <a:latin typeface="Century Gothic" panose="020B0502020202020204" pitchFamily="34" charset="0"/>
                <a:cs typeface="Arial"/>
                <a:sym typeface="Wingdings" panose="05000000000000000000" pitchFamily="2" charset="2"/>
              </a:rPr>
              <a:t>had</a:t>
            </a:r>
            <a:r>
              <a:rPr lang="en-GB" sz="2600" kern="0" dirty="0">
                <a:solidFill>
                  <a:schemeClr val="accent5">
                    <a:lumMod val="50000"/>
                  </a:schemeClr>
                </a:solidFill>
                <a:latin typeface="Century Gothic" panose="020B0502020202020204" pitchFamily="34" charset="0"/>
                <a:cs typeface="Arial"/>
                <a:sym typeface="Wingdings" panose="05000000000000000000" pitchFamily="2" charset="2"/>
              </a:rPr>
              <a:t> many history books.</a:t>
            </a:r>
            <a:endParaRPr lang="en-GB" sz="2600" dirty="0">
              <a:solidFill>
                <a:schemeClr val="accent5">
                  <a:lumMod val="50000"/>
                </a:schemeClr>
              </a:solidFill>
              <a:latin typeface="Century Gothic" panose="020B0502020202020204" pitchFamily="34" charset="0"/>
            </a:endParaRPr>
          </a:p>
        </p:txBody>
      </p:sp>
      <p:sp>
        <p:nvSpPr>
          <p:cNvPr id="15" name="TextBox 14"/>
          <p:cNvSpPr txBox="1"/>
          <p:nvPr/>
        </p:nvSpPr>
        <p:spPr>
          <a:xfrm>
            <a:off x="273290" y="2111765"/>
            <a:ext cx="11609512" cy="526106"/>
          </a:xfrm>
          <a:prstGeom prst="rect">
            <a:avLst/>
          </a:prstGeom>
          <a:noFill/>
        </p:spPr>
        <p:txBody>
          <a:bodyPr wrap="square" rtlCol="0">
            <a:spAutoFit/>
          </a:bodyPr>
          <a:lstStyle/>
          <a:p>
            <a:pPr>
              <a:lnSpc>
                <a:spcPct val="120000"/>
              </a:lnSpc>
            </a:pPr>
            <a:r>
              <a:rPr lang="en-GB" sz="2600" dirty="0">
                <a:solidFill>
                  <a:schemeClr val="accent5">
                    <a:lumMod val="50000"/>
                  </a:schemeClr>
                </a:solidFill>
                <a:latin typeface="Century Gothic" panose="020B0502020202020204" pitchFamily="34" charset="0"/>
              </a:rPr>
              <a:t>We also use ‘</a:t>
            </a:r>
            <a:r>
              <a:rPr lang="en-GB" sz="2600" b="1" dirty="0" err="1">
                <a:solidFill>
                  <a:srgbClr val="E56700"/>
                </a:solidFill>
                <a:latin typeface="Century Gothic" panose="020B0502020202020204" pitchFamily="34" charset="0"/>
              </a:rPr>
              <a:t>tenía</a:t>
            </a:r>
            <a:r>
              <a:rPr lang="en-GB" sz="2600" dirty="0">
                <a:solidFill>
                  <a:schemeClr val="accent5">
                    <a:lumMod val="50000"/>
                  </a:schemeClr>
                </a:solidFill>
                <a:latin typeface="Century Gothic" panose="020B0502020202020204" pitchFamily="34" charset="0"/>
              </a:rPr>
              <a:t>’ to say ‘I had’ or ‘s/he had’ in the imperfect tense.</a:t>
            </a:r>
          </a:p>
        </p:txBody>
      </p:sp>
      <p:sp>
        <p:nvSpPr>
          <p:cNvPr id="17" name="TextBox 16"/>
          <p:cNvSpPr txBox="1"/>
          <p:nvPr/>
        </p:nvSpPr>
        <p:spPr>
          <a:xfrm>
            <a:off x="273290" y="3800163"/>
            <a:ext cx="9683509"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Sentences with ‘</a:t>
            </a:r>
            <a:r>
              <a:rPr lang="en-GB" sz="2600" b="1" dirty="0" err="1">
                <a:solidFill>
                  <a:srgbClr val="E56700"/>
                </a:solidFill>
                <a:latin typeface="Century Gothic" panose="020B0502020202020204" pitchFamily="34" charset="0"/>
              </a:rPr>
              <a:t>tenía</a:t>
            </a:r>
            <a:r>
              <a:rPr lang="en-GB" sz="2600" dirty="0">
                <a:solidFill>
                  <a:schemeClr val="accent5">
                    <a:lumMod val="50000"/>
                  </a:schemeClr>
                </a:solidFill>
                <a:latin typeface="Century Gothic" panose="020B0502020202020204" pitchFamily="34" charset="0"/>
              </a:rPr>
              <a:t>’ don’t generally start with ‘en’.</a:t>
            </a:r>
            <a:endParaRPr lang="en-GB" sz="2600" b="1" dirty="0">
              <a:solidFill>
                <a:schemeClr val="accent5">
                  <a:lumMod val="50000"/>
                </a:schemeClr>
              </a:solidFill>
              <a:latin typeface="Century Gothic" panose="020B0502020202020204" pitchFamily="34" charset="0"/>
            </a:endParaRPr>
          </a:p>
        </p:txBody>
      </p:sp>
      <p:sp>
        <p:nvSpPr>
          <p:cNvPr id="14" name="TextBox 14">
            <a:extLst>
              <a:ext uri="{FF2B5EF4-FFF2-40B4-BE49-F238E27FC236}">
                <a16:creationId xmlns:a16="http://schemas.microsoft.com/office/drawing/2014/main" id="{E3C05EAC-8529-724F-A1B3-504F664D178E}"/>
              </a:ext>
            </a:extLst>
          </p:cNvPr>
          <p:cNvSpPr txBox="1"/>
          <p:nvPr/>
        </p:nvSpPr>
        <p:spPr>
          <a:xfrm>
            <a:off x="273290" y="2955964"/>
            <a:ext cx="5175813" cy="526106"/>
          </a:xfrm>
          <a:prstGeom prst="rect">
            <a:avLst/>
          </a:prstGeom>
          <a:noFill/>
        </p:spPr>
        <p:txBody>
          <a:bodyPr wrap="square" rtlCol="0">
            <a:spAutoFit/>
          </a:bodyPr>
          <a:lstStyle/>
          <a:p>
            <a:pPr>
              <a:lnSpc>
                <a:spcPct val="120000"/>
              </a:lnSpc>
            </a:pPr>
            <a:r>
              <a:rPr lang="en-GB" sz="2600" b="1" dirty="0" err="1">
                <a:solidFill>
                  <a:srgbClr val="E56700"/>
                </a:solidFill>
                <a:latin typeface="Century Gothic" panose="020B0502020202020204" pitchFamily="34" charset="0"/>
              </a:rPr>
              <a:t>Tenía</a:t>
            </a:r>
            <a:r>
              <a:rPr lang="en-GB" sz="2600" dirty="0">
                <a:solidFill>
                  <a:schemeClr val="accent5">
                    <a:lumMod val="50000"/>
                  </a:schemeClr>
                </a:solidFill>
                <a:latin typeface="Century Gothic" panose="020B0502020202020204" pitchFamily="34" charset="0"/>
              </a:rPr>
              <a:t> un caballo.</a:t>
            </a:r>
          </a:p>
        </p:txBody>
      </p:sp>
      <p:sp>
        <p:nvSpPr>
          <p:cNvPr id="18" name="TextBox 15">
            <a:extLst>
              <a:ext uri="{FF2B5EF4-FFF2-40B4-BE49-F238E27FC236}">
                <a16:creationId xmlns:a16="http://schemas.microsoft.com/office/drawing/2014/main" id="{9C1C8B82-DFDE-2D45-9B01-40DB695613E5}"/>
              </a:ext>
            </a:extLst>
          </p:cNvPr>
          <p:cNvSpPr txBox="1"/>
          <p:nvPr/>
        </p:nvSpPr>
        <p:spPr>
          <a:xfrm>
            <a:off x="3324578" y="2954232"/>
            <a:ext cx="7499061" cy="527837"/>
          </a:xfrm>
          <a:prstGeom prst="rect">
            <a:avLst/>
          </a:prstGeom>
          <a:noFill/>
        </p:spPr>
        <p:txBody>
          <a:bodyPr wrap="square" rtlCol="0">
            <a:spAutoFit/>
          </a:bodyPr>
          <a:lstStyle/>
          <a:p>
            <a:pPr>
              <a:lnSpc>
                <a:spcPct val="120000"/>
              </a:lnSpc>
              <a:spcBef>
                <a:spcPts val="600"/>
              </a:spcBef>
            </a:pPr>
            <a:r>
              <a:rPr lang="en-GB" sz="2600" kern="0" dirty="0">
                <a:solidFill>
                  <a:schemeClr val="accent5">
                    <a:lumMod val="50000"/>
                  </a:schemeClr>
                </a:solidFill>
                <a:latin typeface="Century Gothic" panose="020B0502020202020204" pitchFamily="34" charset="0"/>
                <a:cs typeface="Arial"/>
                <a:sym typeface="Wingdings" panose="05000000000000000000" pitchFamily="2" charset="2"/>
              </a:rPr>
              <a:t></a:t>
            </a:r>
            <a:r>
              <a:rPr lang="en-GB" sz="2600" dirty="0">
                <a:solidFill>
                  <a:schemeClr val="accent5">
                    <a:lumMod val="50000"/>
                  </a:schemeClr>
                </a:solidFill>
                <a:latin typeface="Century Gothic" panose="020B0502020202020204" pitchFamily="34" charset="0"/>
              </a:rPr>
              <a:t> </a:t>
            </a:r>
            <a:r>
              <a:rPr lang="en-GB" sz="2600" b="1" dirty="0">
                <a:solidFill>
                  <a:schemeClr val="accent5">
                    <a:lumMod val="50000"/>
                  </a:schemeClr>
                </a:solidFill>
                <a:latin typeface="Century Gothic" panose="020B0502020202020204" pitchFamily="34" charset="0"/>
              </a:rPr>
              <a:t>I</a:t>
            </a:r>
            <a:r>
              <a:rPr lang="en-GB" sz="2600" dirty="0">
                <a:solidFill>
                  <a:schemeClr val="accent5">
                    <a:lumMod val="50000"/>
                  </a:schemeClr>
                </a:solidFill>
                <a:latin typeface="Century Gothic" panose="020B0502020202020204" pitchFamily="34" charset="0"/>
              </a:rPr>
              <a:t> or </a:t>
            </a:r>
            <a:r>
              <a:rPr lang="en-GB" sz="2600" b="1" dirty="0">
                <a:solidFill>
                  <a:schemeClr val="accent5">
                    <a:lumMod val="50000"/>
                  </a:schemeClr>
                </a:solidFill>
                <a:latin typeface="Century Gothic" panose="020B0502020202020204" pitchFamily="34" charset="0"/>
              </a:rPr>
              <a:t>s/he used to have </a:t>
            </a:r>
            <a:r>
              <a:rPr lang="en-GB" sz="2600" dirty="0">
                <a:solidFill>
                  <a:schemeClr val="accent5">
                    <a:lumMod val="50000"/>
                  </a:schemeClr>
                </a:solidFill>
                <a:latin typeface="Century Gothic" panose="020B0502020202020204" pitchFamily="34" charset="0"/>
              </a:rPr>
              <a:t>/ </a:t>
            </a:r>
            <a:r>
              <a:rPr lang="en-GB" sz="2600" b="1" dirty="0">
                <a:solidFill>
                  <a:schemeClr val="accent5">
                    <a:lumMod val="50000"/>
                  </a:schemeClr>
                </a:solidFill>
                <a:latin typeface="Century Gothic" panose="020B0502020202020204" pitchFamily="34" charset="0"/>
              </a:rPr>
              <a:t>had</a:t>
            </a:r>
            <a:r>
              <a:rPr lang="en-GB" sz="2600" dirty="0">
                <a:solidFill>
                  <a:schemeClr val="accent5">
                    <a:lumMod val="50000"/>
                  </a:schemeClr>
                </a:solidFill>
                <a:latin typeface="Century Gothic" panose="020B0502020202020204" pitchFamily="34" charset="0"/>
              </a:rPr>
              <a:t> a horse.</a:t>
            </a:r>
          </a:p>
        </p:txBody>
      </p:sp>
      <p:sp>
        <p:nvSpPr>
          <p:cNvPr id="11" name="Llamada rectangular redondeada 10">
            <a:extLst>
              <a:ext uri="{FF2B5EF4-FFF2-40B4-BE49-F238E27FC236}">
                <a16:creationId xmlns:a16="http://schemas.microsoft.com/office/drawing/2014/main" id="{0966BA30-11DB-124F-92A2-04E40D0E9CA5}"/>
              </a:ext>
            </a:extLst>
          </p:cNvPr>
          <p:cNvSpPr/>
          <p:nvPr/>
        </p:nvSpPr>
        <p:spPr>
          <a:xfrm>
            <a:off x="2172752" y="5556771"/>
            <a:ext cx="8623663" cy="766896"/>
          </a:xfrm>
          <a:prstGeom prst="wedgeRoundRectCallout">
            <a:avLst>
              <a:gd name="adj1" fmla="val -23556"/>
              <a:gd name="adj2" fmla="val -9651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chemeClr val="accent5">
                    <a:lumMod val="50000"/>
                  </a:schemeClr>
                </a:solidFill>
              </a:rPr>
              <a:t>Remember</a:t>
            </a:r>
            <a:r>
              <a:rPr lang="es-ES" sz="2000" dirty="0">
                <a:solidFill>
                  <a:schemeClr val="accent5">
                    <a:lumMod val="50000"/>
                  </a:schemeClr>
                </a:solidFill>
              </a:rPr>
              <a:t>: to </a:t>
            </a:r>
            <a:r>
              <a:rPr lang="es-ES" sz="2000" dirty="0" err="1">
                <a:solidFill>
                  <a:schemeClr val="accent5">
                    <a:lumMod val="50000"/>
                  </a:schemeClr>
                </a:solidFill>
              </a:rPr>
              <a:t>talk</a:t>
            </a:r>
            <a:r>
              <a:rPr lang="es-ES" sz="2000" dirty="0">
                <a:solidFill>
                  <a:schemeClr val="accent5">
                    <a:lumMod val="50000"/>
                  </a:schemeClr>
                </a:solidFill>
              </a:rPr>
              <a:t> </a:t>
            </a:r>
            <a:r>
              <a:rPr lang="es-ES" sz="2000" dirty="0" err="1">
                <a:solidFill>
                  <a:schemeClr val="accent5">
                    <a:lumMod val="50000"/>
                  </a:schemeClr>
                </a:solidFill>
              </a:rPr>
              <a:t>about</a:t>
            </a:r>
            <a:r>
              <a:rPr lang="es-ES" sz="2000" dirty="0">
                <a:solidFill>
                  <a:schemeClr val="accent5">
                    <a:lumMod val="50000"/>
                  </a:schemeClr>
                </a:solidFill>
              </a:rPr>
              <a:t> </a:t>
            </a:r>
            <a:r>
              <a:rPr lang="es-ES" sz="2000" dirty="0" err="1">
                <a:solidFill>
                  <a:schemeClr val="accent5">
                    <a:lumMod val="50000"/>
                  </a:schemeClr>
                </a:solidFill>
              </a:rPr>
              <a:t>types</a:t>
            </a:r>
            <a:r>
              <a:rPr lang="es-ES" sz="2000" dirty="0">
                <a:solidFill>
                  <a:schemeClr val="accent5">
                    <a:lumMod val="50000"/>
                  </a:schemeClr>
                </a:solidFill>
              </a:rPr>
              <a:t> of </a:t>
            </a:r>
            <a:r>
              <a:rPr lang="es-ES" sz="2000" dirty="0" err="1">
                <a:solidFill>
                  <a:schemeClr val="accent5">
                    <a:lumMod val="50000"/>
                  </a:schemeClr>
                </a:solidFill>
              </a:rPr>
              <a:t>things</a:t>
            </a:r>
            <a:r>
              <a:rPr lang="es-ES" sz="2000" dirty="0">
                <a:solidFill>
                  <a:schemeClr val="accent5">
                    <a:lumMod val="50000"/>
                  </a:schemeClr>
                </a:solidFill>
              </a:rPr>
              <a:t>, in </a:t>
            </a:r>
            <a:r>
              <a:rPr lang="es-ES" sz="2000" dirty="0" err="1">
                <a:solidFill>
                  <a:schemeClr val="accent5">
                    <a:lumMod val="50000"/>
                  </a:schemeClr>
                </a:solidFill>
              </a:rPr>
              <a:t>Spanish</a:t>
            </a:r>
            <a:r>
              <a:rPr lang="es-ES" sz="2000" dirty="0">
                <a:solidFill>
                  <a:schemeClr val="accent5">
                    <a:lumMod val="50000"/>
                  </a:schemeClr>
                </a:solidFill>
              </a:rPr>
              <a:t> </a:t>
            </a:r>
            <a:r>
              <a:rPr lang="es-ES" sz="2000" dirty="0" err="1">
                <a:solidFill>
                  <a:schemeClr val="accent5">
                    <a:lumMod val="50000"/>
                  </a:schemeClr>
                </a:solidFill>
              </a:rPr>
              <a:t>we</a:t>
            </a:r>
            <a:r>
              <a:rPr lang="es-ES" sz="2000" dirty="0">
                <a:solidFill>
                  <a:schemeClr val="accent5">
                    <a:lumMod val="50000"/>
                  </a:schemeClr>
                </a:solidFill>
              </a:rPr>
              <a:t> use </a:t>
            </a:r>
            <a:r>
              <a:rPr lang="es-ES" sz="2000" dirty="0" err="1">
                <a:solidFill>
                  <a:schemeClr val="accent5">
                    <a:lumMod val="50000"/>
                  </a:schemeClr>
                </a:solidFill>
              </a:rPr>
              <a:t>two</a:t>
            </a:r>
            <a:r>
              <a:rPr lang="es-ES" sz="2000" dirty="0">
                <a:solidFill>
                  <a:schemeClr val="accent5">
                    <a:lumMod val="50000"/>
                  </a:schemeClr>
                </a:solidFill>
              </a:rPr>
              <a:t> </a:t>
            </a:r>
            <a:r>
              <a:rPr lang="es-ES" sz="2000" dirty="0" err="1">
                <a:solidFill>
                  <a:schemeClr val="accent5">
                    <a:lumMod val="50000"/>
                  </a:schemeClr>
                </a:solidFill>
              </a:rPr>
              <a:t>nouns</a:t>
            </a:r>
            <a:r>
              <a:rPr lang="es-ES" sz="2000" dirty="0">
                <a:solidFill>
                  <a:schemeClr val="accent5">
                    <a:lumMod val="50000"/>
                  </a:schemeClr>
                </a:solidFill>
              </a:rPr>
              <a:t> </a:t>
            </a:r>
            <a:r>
              <a:rPr lang="es-ES" sz="2000" dirty="0" err="1">
                <a:solidFill>
                  <a:schemeClr val="accent5">
                    <a:lumMod val="50000"/>
                  </a:schemeClr>
                </a:solidFill>
              </a:rPr>
              <a:t>joined</a:t>
            </a:r>
            <a:r>
              <a:rPr lang="es-ES" sz="2000" dirty="0">
                <a:solidFill>
                  <a:schemeClr val="accent5">
                    <a:lumMod val="50000"/>
                  </a:schemeClr>
                </a:solidFill>
              </a:rPr>
              <a:t> </a:t>
            </a:r>
            <a:r>
              <a:rPr lang="es-ES" sz="2000" dirty="0" err="1">
                <a:solidFill>
                  <a:schemeClr val="accent5">
                    <a:lumMod val="50000"/>
                  </a:schemeClr>
                </a:solidFill>
              </a:rPr>
              <a:t>by</a:t>
            </a:r>
            <a:r>
              <a:rPr lang="es-ES" sz="2000" dirty="0">
                <a:solidFill>
                  <a:schemeClr val="accent5">
                    <a:lumMod val="50000"/>
                  </a:schemeClr>
                </a:solidFill>
              </a:rPr>
              <a:t> ‘de’. </a:t>
            </a:r>
            <a:r>
              <a:rPr lang="es-ES" sz="2000" dirty="0" err="1">
                <a:solidFill>
                  <a:schemeClr val="accent5">
                    <a:lumMod val="50000"/>
                  </a:schemeClr>
                </a:solidFill>
              </a:rPr>
              <a:t>Literally</a:t>
            </a:r>
            <a:r>
              <a:rPr lang="es-ES" sz="2000" dirty="0">
                <a:solidFill>
                  <a:schemeClr val="accent5">
                    <a:lumMod val="50000"/>
                  </a:schemeClr>
                </a:solidFill>
              </a:rPr>
              <a:t>, </a:t>
            </a:r>
            <a:r>
              <a:rPr lang="es-ES" sz="2000" dirty="0" err="1">
                <a:solidFill>
                  <a:schemeClr val="accent5">
                    <a:lumMod val="50000"/>
                  </a:schemeClr>
                </a:solidFill>
              </a:rPr>
              <a:t>this</a:t>
            </a:r>
            <a:r>
              <a:rPr lang="es-ES" sz="2000" dirty="0">
                <a:solidFill>
                  <a:schemeClr val="accent5">
                    <a:lumMod val="50000"/>
                  </a:schemeClr>
                </a:solidFill>
              </a:rPr>
              <a:t> </a:t>
            </a:r>
            <a:r>
              <a:rPr lang="es-ES" sz="2000" dirty="0" err="1">
                <a:solidFill>
                  <a:schemeClr val="accent5">
                    <a:lumMod val="50000"/>
                  </a:schemeClr>
                </a:solidFill>
              </a:rPr>
              <a:t>phrase</a:t>
            </a:r>
            <a:r>
              <a:rPr lang="es-ES" sz="2000" dirty="0">
                <a:solidFill>
                  <a:schemeClr val="accent5">
                    <a:lumMod val="50000"/>
                  </a:schemeClr>
                </a:solidFill>
              </a:rPr>
              <a:t> </a:t>
            </a:r>
            <a:r>
              <a:rPr lang="es-ES" sz="2000" dirty="0" err="1">
                <a:solidFill>
                  <a:schemeClr val="accent5">
                    <a:lumMod val="50000"/>
                  </a:schemeClr>
                </a:solidFill>
              </a:rPr>
              <a:t>means</a:t>
            </a:r>
            <a:r>
              <a:rPr lang="es-ES" sz="2000" dirty="0">
                <a:solidFill>
                  <a:schemeClr val="accent5">
                    <a:lumMod val="50000"/>
                  </a:schemeClr>
                </a:solidFill>
              </a:rPr>
              <a:t> ‘</a:t>
            </a:r>
            <a:r>
              <a:rPr lang="es-ES" sz="2000" dirty="0" err="1">
                <a:solidFill>
                  <a:schemeClr val="accent5">
                    <a:lumMod val="50000"/>
                  </a:schemeClr>
                </a:solidFill>
              </a:rPr>
              <a:t>books</a:t>
            </a:r>
            <a:r>
              <a:rPr lang="es-ES" sz="2000" dirty="0">
                <a:solidFill>
                  <a:schemeClr val="accent5">
                    <a:lumMod val="50000"/>
                  </a:schemeClr>
                </a:solidFill>
              </a:rPr>
              <a:t> of </a:t>
            </a:r>
            <a:r>
              <a:rPr lang="es-ES" sz="2000" dirty="0" err="1">
                <a:solidFill>
                  <a:schemeClr val="accent5">
                    <a:lumMod val="50000"/>
                  </a:schemeClr>
                </a:solidFill>
              </a:rPr>
              <a:t>history</a:t>
            </a:r>
            <a:r>
              <a:rPr lang="es-ES" sz="2000" dirty="0">
                <a:solidFill>
                  <a:schemeClr val="accent5">
                    <a:lumMod val="50000"/>
                  </a:schemeClr>
                </a:solidFill>
              </a:rPr>
              <a:t>’</a:t>
            </a:r>
            <a:endParaRPr lang="es-GB" sz="2000" dirty="0">
              <a:solidFill>
                <a:schemeClr val="accent5">
                  <a:lumMod val="50000"/>
                </a:schemeClr>
              </a:solidFill>
            </a:endParaRPr>
          </a:p>
        </p:txBody>
      </p:sp>
    </p:spTree>
    <p:extLst>
      <p:ext uri="{BB962C8B-B14F-4D97-AF65-F5344CB8AC3E}">
        <p14:creationId xmlns:p14="http://schemas.microsoft.com/office/powerpoint/2010/main" val="393433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5356FD7A-C801-404A-8B62-19A66FB60C46}"/>
              </a:ext>
            </a:extLst>
          </p:cNvPr>
          <p:cNvGraphicFramePr>
            <a:graphicFrameLocks noGrp="1"/>
          </p:cNvGraphicFramePr>
          <p:nvPr>
            <p:extLst>
              <p:ext uri="{D42A27DB-BD31-4B8C-83A1-F6EECF244321}">
                <p14:modId xmlns:p14="http://schemas.microsoft.com/office/powerpoint/2010/main" val="1588982139"/>
              </p:ext>
            </p:extLst>
          </p:nvPr>
        </p:nvGraphicFramePr>
        <p:xfrm>
          <a:off x="8696723" y="794727"/>
          <a:ext cx="3281819" cy="5486400"/>
        </p:xfrm>
        <a:graphic>
          <a:graphicData uri="http://schemas.openxmlformats.org/drawingml/2006/table">
            <a:tbl>
              <a:tblPr firstRow="1" bandRow="1">
                <a:tableStyleId>{8A107856-5554-42FB-B03E-39F5DBC370BA}</a:tableStyleId>
              </a:tblPr>
              <a:tblGrid>
                <a:gridCol w="3281819">
                  <a:extLst>
                    <a:ext uri="{9D8B030D-6E8A-4147-A177-3AD203B41FA5}">
                      <a16:colId xmlns:a16="http://schemas.microsoft.com/office/drawing/2014/main" val="3383197737"/>
                    </a:ext>
                  </a:extLst>
                </a:gridCol>
              </a:tblGrid>
              <a:tr h="402238">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3157061408"/>
                  </a:ext>
                </a:extLst>
              </a:tr>
              <a:tr h="402238">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009146455"/>
                  </a:ext>
                </a:extLst>
              </a:tr>
              <a:tr h="695042">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319162396"/>
                  </a:ext>
                </a:extLst>
              </a:tr>
              <a:tr h="695042">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197987023"/>
                  </a:ext>
                </a:extLst>
              </a:tr>
              <a:tr h="695042">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2204407625"/>
                  </a:ext>
                </a:extLst>
              </a:tr>
              <a:tr h="695042">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3315674510"/>
                  </a:ext>
                </a:extLst>
              </a:tr>
              <a:tr h="402238">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146526937"/>
                  </a:ext>
                </a:extLst>
              </a:tr>
              <a:tr h="695042">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645691259"/>
                  </a:ext>
                </a:extLst>
              </a:tr>
              <a:tr h="402238">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2757094549"/>
                  </a:ext>
                </a:extLst>
              </a:tr>
              <a:tr h="402238">
                <a:tc>
                  <a:txBody>
                    <a:bodyPr/>
                    <a:lstStyle/>
                    <a:p>
                      <a:endParaRPr lang="en-GB"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732220705"/>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233446228"/>
              </p:ext>
            </p:extLst>
          </p:nvPr>
        </p:nvGraphicFramePr>
        <p:xfrm>
          <a:off x="158264" y="794727"/>
          <a:ext cx="8434591" cy="5486400"/>
        </p:xfrm>
        <a:graphic>
          <a:graphicData uri="http://schemas.openxmlformats.org/drawingml/2006/table">
            <a:tbl>
              <a:tblPr firstRow="1" bandRow="1">
                <a:tableStyleId>{8A107856-5554-42FB-B03E-39F5DBC370BA}</a:tableStyleId>
              </a:tblPr>
              <a:tblGrid>
                <a:gridCol w="3564748">
                  <a:extLst>
                    <a:ext uri="{9D8B030D-6E8A-4147-A177-3AD203B41FA5}">
                      <a16:colId xmlns:a16="http://schemas.microsoft.com/office/drawing/2014/main" val="2766133930"/>
                    </a:ext>
                  </a:extLst>
                </a:gridCol>
                <a:gridCol w="1086216">
                  <a:extLst>
                    <a:ext uri="{9D8B030D-6E8A-4147-A177-3AD203B41FA5}">
                      <a16:colId xmlns:a16="http://schemas.microsoft.com/office/drawing/2014/main" val="1457267551"/>
                    </a:ext>
                  </a:extLst>
                </a:gridCol>
                <a:gridCol w="1086216">
                  <a:extLst>
                    <a:ext uri="{9D8B030D-6E8A-4147-A177-3AD203B41FA5}">
                      <a16:colId xmlns:a16="http://schemas.microsoft.com/office/drawing/2014/main" val="3306735250"/>
                    </a:ext>
                  </a:extLst>
                </a:gridCol>
                <a:gridCol w="2697411">
                  <a:extLst>
                    <a:ext uri="{9D8B030D-6E8A-4147-A177-3AD203B41FA5}">
                      <a16:colId xmlns:a16="http://schemas.microsoft.com/office/drawing/2014/main" val="1156091268"/>
                    </a:ext>
                  </a:extLst>
                </a:gridCol>
              </a:tblGrid>
              <a:tr h="386992">
                <a:tc>
                  <a:txBody>
                    <a:bodyPr/>
                    <a:lstStyle/>
                    <a:p>
                      <a:r>
                        <a:rPr lang="en-GB" sz="2000" b="0" dirty="0">
                          <a:solidFill>
                            <a:schemeClr val="accent5">
                              <a:lumMod val="50000"/>
                            </a:schemeClr>
                          </a:solidFill>
                          <a:latin typeface="Century Gothic" panose="020B0502020202020204" pitchFamily="34" charset="0"/>
                        </a:rPr>
                        <a:t>1. </a:t>
                      </a:r>
                      <a:r>
                        <a:rPr lang="en-GB" sz="2000" b="0" dirty="0" err="1">
                          <a:solidFill>
                            <a:schemeClr val="accent5">
                              <a:lumMod val="50000"/>
                            </a:schemeClr>
                          </a:solidFill>
                          <a:latin typeface="Century Gothic" panose="020B0502020202020204" pitchFamily="34" charset="0"/>
                        </a:rPr>
                        <a:t>En</a:t>
                      </a:r>
                      <a:r>
                        <a:rPr lang="en-GB" sz="2000" b="0" baseline="0" dirty="0">
                          <a:solidFill>
                            <a:schemeClr val="accent5">
                              <a:lumMod val="50000"/>
                            </a:schemeClr>
                          </a:solidFill>
                          <a:latin typeface="Century Gothic" panose="020B0502020202020204" pitchFamily="34" charset="0"/>
                        </a:rPr>
                        <a:t> la </a:t>
                      </a:r>
                      <a:r>
                        <a:rPr lang="en-GB" sz="2000" b="0" baseline="0" dirty="0" err="1">
                          <a:solidFill>
                            <a:schemeClr val="accent5">
                              <a:lumMod val="50000"/>
                            </a:schemeClr>
                          </a:solidFill>
                          <a:latin typeface="Century Gothic" panose="020B0502020202020204" pitchFamily="34" charset="0"/>
                        </a:rPr>
                        <a:t>historia</a:t>
                      </a:r>
                      <a:endParaRPr lang="en-GB" sz="2000" b="0"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err="1">
                          <a:solidFill>
                            <a:schemeClr val="accent5">
                              <a:lumMod val="50000"/>
                            </a:schemeClr>
                          </a:solidFill>
                          <a:latin typeface="Century Gothic" panose="020B0502020202020204" pitchFamily="34" charset="0"/>
                        </a:rPr>
                        <a:t>escenas</a:t>
                      </a:r>
                      <a:r>
                        <a:rPr lang="en-GB" sz="2000" b="0" dirty="0">
                          <a:solidFill>
                            <a:schemeClr val="accent5">
                              <a:lumMod val="50000"/>
                            </a:schemeClr>
                          </a:solidFill>
                          <a:latin typeface="Century Gothic" panose="020B0502020202020204" pitchFamily="34" charset="0"/>
                        </a:rPr>
                        <a:t> de </a:t>
                      </a:r>
                      <a:r>
                        <a:rPr lang="en-GB" sz="2000" b="0" dirty="0" err="1">
                          <a:solidFill>
                            <a:schemeClr val="accent5">
                              <a:lumMod val="50000"/>
                            </a:schemeClr>
                          </a:solidFill>
                          <a:latin typeface="Century Gothic" panose="020B0502020202020204" pitchFamily="34" charset="0"/>
                        </a:rPr>
                        <a:t>acción</a:t>
                      </a:r>
                      <a:r>
                        <a:rPr lang="en-GB" sz="2000" b="0" dirty="0">
                          <a:solidFill>
                            <a:schemeClr val="accent5">
                              <a:lumMod val="50000"/>
                            </a:schemeClr>
                          </a:solidFill>
                          <a:latin typeface="Century Gothic" panose="020B0502020202020204" pitchFamily="34" charset="0"/>
                        </a:rPr>
                        <a:t>.</a:t>
                      </a:r>
                    </a:p>
                  </a:txBody>
                  <a:tcPr anchor="ctr">
                    <a:noFill/>
                  </a:tcPr>
                </a:tc>
                <a:extLst>
                  <a:ext uri="{0D108BD9-81ED-4DB2-BD59-A6C34878D82A}">
                    <a16:rowId xmlns:a16="http://schemas.microsoft.com/office/drawing/2014/main" val="345640607"/>
                  </a:ext>
                </a:extLst>
              </a:tr>
              <a:tr h="386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 El caballero</a:t>
                      </a: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err="1">
                          <a:solidFill>
                            <a:schemeClr val="accent5">
                              <a:lumMod val="50000"/>
                            </a:schemeClr>
                          </a:solidFill>
                          <a:latin typeface="Century Gothic" panose="020B0502020202020204" pitchFamily="34" charset="0"/>
                        </a:rPr>
                        <a:t>armas</a:t>
                      </a:r>
                      <a:r>
                        <a:rPr lang="en-GB" sz="2000" b="0" dirty="0">
                          <a:solidFill>
                            <a:schemeClr val="accent5">
                              <a:lumMod val="50000"/>
                            </a:schemeClr>
                          </a:solidFill>
                          <a:latin typeface="Century Gothic" panose="020B0502020202020204" pitchFamily="34" charset="0"/>
                        </a:rPr>
                        <a:t> de </a:t>
                      </a:r>
                      <a:r>
                        <a:rPr lang="en-GB" sz="2000" b="0" dirty="0" err="1">
                          <a:solidFill>
                            <a:schemeClr val="accent5">
                              <a:lumMod val="50000"/>
                            </a:schemeClr>
                          </a:solidFill>
                          <a:latin typeface="Century Gothic" panose="020B0502020202020204" pitchFamily="34" charset="0"/>
                        </a:rPr>
                        <a:t>guerra</a:t>
                      </a:r>
                      <a:r>
                        <a:rPr lang="en-GB" sz="2000" b="0" dirty="0">
                          <a:solidFill>
                            <a:schemeClr val="accent5">
                              <a:lumMod val="50000"/>
                            </a:schemeClr>
                          </a:solidFill>
                          <a:latin typeface="Century Gothic" panose="020B0502020202020204" pitchFamily="34" charset="0"/>
                        </a:rPr>
                        <a:t>.</a:t>
                      </a:r>
                    </a:p>
                  </a:txBody>
                  <a:tcPr anchor="ctr">
                    <a:noFill/>
                  </a:tcPr>
                </a:tc>
                <a:extLst>
                  <a:ext uri="{0D108BD9-81ED-4DB2-BD59-A6C34878D82A}">
                    <a16:rowId xmlns:a16="http://schemas.microsoft.com/office/drawing/2014/main" val="4179238503"/>
                  </a:ext>
                </a:extLst>
              </a:tr>
              <a:tr h="684678">
                <a:tc>
                  <a:txBody>
                    <a:bodyPr/>
                    <a:lstStyle/>
                    <a:p>
                      <a:r>
                        <a:rPr lang="en-GB" sz="2000" b="0" baseline="0" dirty="0">
                          <a:solidFill>
                            <a:schemeClr val="accent5">
                              <a:lumMod val="50000"/>
                            </a:schemeClr>
                          </a:solidFill>
                          <a:latin typeface="Century Gothic" panose="020B0502020202020204" pitchFamily="34" charset="0"/>
                        </a:rPr>
                        <a:t>3. </a:t>
                      </a:r>
                      <a:r>
                        <a:rPr lang="en-GB" sz="2000" b="0" baseline="0" dirty="0" err="1">
                          <a:solidFill>
                            <a:schemeClr val="accent5">
                              <a:lumMod val="50000"/>
                            </a:schemeClr>
                          </a:solidFill>
                          <a:latin typeface="Century Gothic" panose="020B0502020202020204" pitchFamily="34" charset="0"/>
                        </a:rPr>
                        <a:t>En</a:t>
                      </a:r>
                      <a:r>
                        <a:rPr lang="en-GB" sz="2000" b="0" baseline="0" dirty="0">
                          <a:solidFill>
                            <a:schemeClr val="accent5">
                              <a:lumMod val="50000"/>
                            </a:schemeClr>
                          </a:solidFill>
                          <a:latin typeface="Century Gothic" panose="020B0502020202020204" pitchFamily="34" charset="0"/>
                        </a:rPr>
                        <a:t> la </a:t>
                      </a:r>
                      <a:r>
                        <a:rPr lang="en-GB" sz="2000" b="0" baseline="0" dirty="0" err="1">
                          <a:solidFill>
                            <a:schemeClr val="accent5">
                              <a:lumMod val="50000"/>
                            </a:schemeClr>
                          </a:solidFill>
                          <a:latin typeface="Century Gothic" panose="020B0502020202020204" pitchFamily="34" charset="0"/>
                        </a:rPr>
                        <a:t>región</a:t>
                      </a:r>
                      <a:endParaRPr lang="en-GB" sz="2000" b="0"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err="1">
                          <a:solidFill>
                            <a:schemeClr val="accent5">
                              <a:lumMod val="50000"/>
                            </a:schemeClr>
                          </a:solidFill>
                          <a:latin typeface="Century Gothic" panose="020B0502020202020204" pitchFamily="34" charset="0"/>
                        </a:rPr>
                        <a:t>paisajes</a:t>
                      </a:r>
                      <a:r>
                        <a:rPr lang="en-GB" sz="2000" b="0" dirty="0">
                          <a:solidFill>
                            <a:schemeClr val="accent5">
                              <a:lumMod val="50000"/>
                            </a:schemeClr>
                          </a:solidFill>
                          <a:latin typeface="Century Gothic" panose="020B0502020202020204" pitchFamily="34" charset="0"/>
                        </a:rPr>
                        <a:t> de </a:t>
                      </a:r>
                      <a:r>
                        <a:rPr lang="en-GB" sz="2000" b="0" dirty="0" err="1">
                          <a:solidFill>
                            <a:schemeClr val="accent5">
                              <a:lumMod val="50000"/>
                            </a:schemeClr>
                          </a:solidFill>
                          <a:latin typeface="Century Gothic" panose="020B0502020202020204" pitchFamily="34" charset="0"/>
                        </a:rPr>
                        <a:t>montaña</a:t>
                      </a:r>
                      <a:r>
                        <a:rPr lang="en-GB" sz="2000" b="0" dirty="0">
                          <a:solidFill>
                            <a:schemeClr val="accent5">
                              <a:lumMod val="50000"/>
                            </a:schemeClr>
                          </a:solidFill>
                          <a:latin typeface="Century Gothic" panose="020B0502020202020204" pitchFamily="34" charset="0"/>
                        </a:rPr>
                        <a:t>.</a:t>
                      </a:r>
                    </a:p>
                  </a:txBody>
                  <a:tcPr anchor="ctr">
                    <a:noFill/>
                  </a:tcPr>
                </a:tc>
                <a:extLst>
                  <a:ext uri="{0D108BD9-81ED-4DB2-BD59-A6C34878D82A}">
                    <a16:rowId xmlns:a16="http://schemas.microsoft.com/office/drawing/2014/main" val="1570167395"/>
                  </a:ext>
                </a:extLst>
              </a:tr>
              <a:tr h="684678">
                <a:tc>
                  <a:txBody>
                    <a:bodyPr/>
                    <a:lstStyle/>
                    <a:p>
                      <a:r>
                        <a:rPr lang="en-GB" sz="2000" b="0" dirty="0">
                          <a:solidFill>
                            <a:schemeClr val="accent5">
                              <a:lumMod val="50000"/>
                            </a:schemeClr>
                          </a:solidFill>
                          <a:latin typeface="Century Gothic" panose="020B0502020202020204" pitchFamily="34" charset="0"/>
                        </a:rPr>
                        <a:t>4. El </a:t>
                      </a:r>
                      <a:r>
                        <a:rPr lang="en-GB" sz="2000" b="0" dirty="0" err="1">
                          <a:solidFill>
                            <a:schemeClr val="accent5">
                              <a:lumMod val="50000"/>
                            </a:schemeClr>
                          </a:solidFill>
                          <a:latin typeface="Century Gothic" panose="020B0502020202020204" pitchFamily="34" charset="0"/>
                        </a:rPr>
                        <a:t>protagonista</a:t>
                      </a:r>
                      <a:endParaRPr lang="en-GB" sz="2000" b="0"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a:solidFill>
                            <a:schemeClr val="accent5">
                              <a:lumMod val="50000"/>
                            </a:schemeClr>
                          </a:solidFill>
                          <a:latin typeface="Century Gothic" panose="020B0502020202020204" pitchFamily="34" charset="0"/>
                        </a:rPr>
                        <a:t>un caballo de </a:t>
                      </a:r>
                      <a:r>
                        <a:rPr lang="en-GB" sz="2000" b="0" dirty="0" err="1">
                          <a:solidFill>
                            <a:schemeClr val="accent5">
                              <a:lumMod val="50000"/>
                            </a:schemeClr>
                          </a:solidFill>
                          <a:latin typeface="Century Gothic" panose="020B0502020202020204" pitchFamily="34" charset="0"/>
                        </a:rPr>
                        <a:t>batalla</a:t>
                      </a:r>
                      <a:r>
                        <a:rPr lang="en-GB" sz="2000" b="0" dirty="0">
                          <a:solidFill>
                            <a:schemeClr val="accent5">
                              <a:lumMod val="50000"/>
                            </a:schemeClr>
                          </a:solidFill>
                          <a:latin typeface="Century Gothic" panose="020B0502020202020204" pitchFamily="34" charset="0"/>
                        </a:rPr>
                        <a:t>.</a:t>
                      </a:r>
                    </a:p>
                  </a:txBody>
                  <a:tcPr anchor="ctr">
                    <a:noFill/>
                  </a:tcPr>
                </a:tc>
                <a:extLst>
                  <a:ext uri="{0D108BD9-81ED-4DB2-BD59-A6C34878D82A}">
                    <a16:rowId xmlns:a16="http://schemas.microsoft.com/office/drawing/2014/main" val="2107718701"/>
                  </a:ext>
                </a:extLst>
              </a:tr>
              <a:tr h="684678">
                <a:tc>
                  <a:txBody>
                    <a:bodyPr/>
                    <a:lstStyle/>
                    <a:p>
                      <a:r>
                        <a:rPr lang="en-GB" sz="2000" b="0" dirty="0">
                          <a:solidFill>
                            <a:schemeClr val="accent5">
                              <a:lumMod val="50000"/>
                            </a:schemeClr>
                          </a:solidFill>
                          <a:latin typeface="Century Gothic" panose="020B0502020202020204" pitchFamily="34" charset="0"/>
                        </a:rPr>
                        <a:t>5. El </a:t>
                      </a:r>
                      <a:r>
                        <a:rPr lang="en-GB" sz="2000" b="0" dirty="0" err="1">
                          <a:solidFill>
                            <a:schemeClr val="accent5">
                              <a:lumMod val="50000"/>
                            </a:schemeClr>
                          </a:solidFill>
                          <a:latin typeface="Century Gothic" panose="020B0502020202020204" pitchFamily="34" charset="0"/>
                        </a:rPr>
                        <a:t>autor</a:t>
                      </a:r>
                      <a:endParaRPr lang="en-GB" sz="2000" b="0"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a:solidFill>
                            <a:schemeClr val="accent5">
                              <a:lumMod val="50000"/>
                            </a:schemeClr>
                          </a:solidFill>
                          <a:latin typeface="Century Gothic" panose="020B0502020202020204" pitchFamily="34" charset="0"/>
                        </a:rPr>
                        <a:t>un </a:t>
                      </a:r>
                      <a:r>
                        <a:rPr lang="en-GB" sz="2000" b="0" dirty="0" err="1">
                          <a:solidFill>
                            <a:schemeClr val="accent5">
                              <a:lumMod val="50000"/>
                            </a:schemeClr>
                          </a:solidFill>
                          <a:latin typeface="Century Gothic" panose="020B0502020202020204" pitchFamily="34" charset="0"/>
                        </a:rPr>
                        <a:t>nombre</a:t>
                      </a:r>
                      <a:r>
                        <a:rPr lang="en-GB" sz="2000" b="0" dirty="0">
                          <a:solidFill>
                            <a:schemeClr val="accent5">
                              <a:lumMod val="50000"/>
                            </a:schemeClr>
                          </a:solidFill>
                          <a:latin typeface="Century Gothic" panose="020B0502020202020204" pitchFamily="34" charset="0"/>
                        </a:rPr>
                        <a:t> de </a:t>
                      </a:r>
                      <a:r>
                        <a:rPr lang="en-GB" sz="2000" b="0" dirty="0" err="1">
                          <a:solidFill>
                            <a:schemeClr val="accent5">
                              <a:lumMod val="50000"/>
                            </a:schemeClr>
                          </a:solidFill>
                          <a:latin typeface="Century Gothic" panose="020B0502020202020204" pitchFamily="34" charset="0"/>
                        </a:rPr>
                        <a:t>familia</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diferente</a:t>
                      </a:r>
                      <a:r>
                        <a:rPr lang="en-GB" sz="2000" b="0" dirty="0">
                          <a:solidFill>
                            <a:schemeClr val="accent5">
                              <a:lumMod val="50000"/>
                            </a:schemeClr>
                          </a:solidFill>
                          <a:latin typeface="Century Gothic" panose="020B0502020202020204" pitchFamily="34" charset="0"/>
                        </a:rPr>
                        <a:t>.</a:t>
                      </a:r>
                    </a:p>
                  </a:txBody>
                  <a:tcPr anchor="ctr">
                    <a:noFill/>
                  </a:tcPr>
                </a:tc>
                <a:extLst>
                  <a:ext uri="{0D108BD9-81ED-4DB2-BD59-A6C34878D82A}">
                    <a16:rowId xmlns:a16="http://schemas.microsoft.com/office/drawing/2014/main" val="1556631420"/>
                  </a:ext>
                </a:extLst>
              </a:tr>
              <a:tr h="684678">
                <a:tc>
                  <a:txBody>
                    <a:bodyPr/>
                    <a:lstStyle/>
                    <a:p>
                      <a:r>
                        <a:rPr lang="en-GB" sz="2000" b="0" dirty="0">
                          <a:solidFill>
                            <a:schemeClr val="accent5">
                              <a:lumMod val="50000"/>
                            </a:schemeClr>
                          </a:solidFill>
                          <a:latin typeface="Century Gothic" panose="020B0502020202020204" pitchFamily="34" charset="0"/>
                        </a:rPr>
                        <a:t>6. La casa del </a:t>
                      </a:r>
                      <a:r>
                        <a:rPr lang="en-GB" sz="2000" b="0" dirty="0" err="1">
                          <a:solidFill>
                            <a:schemeClr val="accent5">
                              <a:lumMod val="50000"/>
                            </a:schemeClr>
                          </a:solidFill>
                          <a:latin typeface="Century Gothic" panose="020B0502020202020204" pitchFamily="34" charset="0"/>
                        </a:rPr>
                        <a:t>personaje</a:t>
                      </a:r>
                      <a:endParaRPr lang="en-GB" sz="2000" b="0"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a:solidFill>
                            <a:schemeClr val="accent5">
                              <a:lumMod val="50000"/>
                            </a:schemeClr>
                          </a:solidFill>
                          <a:latin typeface="Century Gothic" panose="020B0502020202020204" pitchFamily="34" charset="0"/>
                        </a:rPr>
                        <a:t>una </a:t>
                      </a:r>
                      <a:r>
                        <a:rPr lang="en-GB" sz="2000" b="0" dirty="0" err="1">
                          <a:solidFill>
                            <a:schemeClr val="accent5">
                              <a:lumMod val="50000"/>
                            </a:schemeClr>
                          </a:solidFill>
                          <a:latin typeface="Century Gothic" panose="020B0502020202020204" pitchFamily="34" charset="0"/>
                        </a:rPr>
                        <a:t>habitación</a:t>
                      </a:r>
                      <a:r>
                        <a:rPr lang="en-GB" sz="2000" b="0" dirty="0">
                          <a:solidFill>
                            <a:schemeClr val="accent5">
                              <a:lumMod val="50000"/>
                            </a:schemeClr>
                          </a:solidFill>
                          <a:latin typeface="Century Gothic" panose="020B0502020202020204" pitchFamily="34" charset="0"/>
                        </a:rPr>
                        <a:t> de </a:t>
                      </a:r>
                      <a:r>
                        <a:rPr lang="en-GB" sz="2000" b="0" dirty="0" err="1">
                          <a:solidFill>
                            <a:schemeClr val="accent5">
                              <a:lumMod val="50000"/>
                            </a:schemeClr>
                          </a:solidFill>
                          <a:latin typeface="Century Gothic" panose="020B0502020202020204" pitchFamily="34" charset="0"/>
                        </a:rPr>
                        <a:t>estudio</a:t>
                      </a:r>
                      <a:r>
                        <a:rPr lang="en-GB" sz="2000" b="0" dirty="0">
                          <a:solidFill>
                            <a:schemeClr val="accent5">
                              <a:lumMod val="50000"/>
                            </a:schemeClr>
                          </a:solidFill>
                          <a:latin typeface="Century Gothic" panose="020B0502020202020204" pitchFamily="34" charset="0"/>
                        </a:rPr>
                        <a:t>.</a:t>
                      </a:r>
                    </a:p>
                  </a:txBody>
                  <a:tcPr anchor="ctr">
                    <a:noFill/>
                  </a:tcPr>
                </a:tc>
                <a:extLst>
                  <a:ext uri="{0D108BD9-81ED-4DB2-BD59-A6C34878D82A}">
                    <a16:rowId xmlns:a16="http://schemas.microsoft.com/office/drawing/2014/main" val="2245996"/>
                  </a:ext>
                </a:extLst>
              </a:tr>
              <a:tr h="386992">
                <a:tc>
                  <a:txBody>
                    <a:bodyPr/>
                    <a:lstStyle/>
                    <a:p>
                      <a:r>
                        <a:rPr lang="en-GB" sz="2000" b="0" dirty="0">
                          <a:solidFill>
                            <a:schemeClr val="accent5">
                              <a:lumMod val="50000"/>
                            </a:schemeClr>
                          </a:solidFill>
                          <a:latin typeface="Century Gothic" panose="020B0502020202020204" pitchFamily="34" charset="0"/>
                        </a:rPr>
                        <a:t>7. </a:t>
                      </a:r>
                      <a:r>
                        <a:rPr lang="en-GB" sz="2000" b="0" dirty="0" err="1">
                          <a:solidFill>
                            <a:schemeClr val="accent5">
                              <a:lumMod val="50000"/>
                            </a:schemeClr>
                          </a:solidFill>
                          <a:latin typeface="Century Gothic" panose="020B0502020202020204" pitchFamily="34" charset="0"/>
                        </a:rPr>
                        <a:t>En</a:t>
                      </a:r>
                      <a:r>
                        <a:rPr lang="en-GB" sz="2000" b="0" dirty="0">
                          <a:solidFill>
                            <a:schemeClr val="accent5">
                              <a:lumMod val="50000"/>
                            </a:schemeClr>
                          </a:solidFill>
                          <a:latin typeface="Century Gothic" panose="020B0502020202020204" pitchFamily="34" charset="0"/>
                        </a:rPr>
                        <a:t> el pueblo</a:t>
                      </a: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a:solidFill>
                            <a:schemeClr val="accent5">
                              <a:lumMod val="50000"/>
                            </a:schemeClr>
                          </a:solidFill>
                          <a:latin typeface="Century Gothic" panose="020B0502020202020204" pitchFamily="34" charset="0"/>
                        </a:rPr>
                        <a:t>casas de </a:t>
                      </a:r>
                      <a:r>
                        <a:rPr lang="en-GB" sz="2000" b="0" dirty="0" err="1">
                          <a:solidFill>
                            <a:schemeClr val="accent5">
                              <a:lumMod val="50000"/>
                            </a:schemeClr>
                          </a:solidFill>
                          <a:latin typeface="Century Gothic" panose="020B0502020202020204" pitchFamily="34" charset="0"/>
                        </a:rPr>
                        <a:t>piedra</a:t>
                      </a:r>
                      <a:r>
                        <a:rPr lang="en-GB" sz="2000" b="0" dirty="0">
                          <a:solidFill>
                            <a:schemeClr val="accent5">
                              <a:lumMod val="50000"/>
                            </a:schemeClr>
                          </a:solidFill>
                          <a:latin typeface="Century Gothic" panose="020B0502020202020204" pitchFamily="34" charset="0"/>
                        </a:rPr>
                        <a:t>*.</a:t>
                      </a:r>
                    </a:p>
                  </a:txBody>
                  <a:tcPr anchor="ctr">
                    <a:noFill/>
                  </a:tcPr>
                </a:tc>
                <a:extLst>
                  <a:ext uri="{0D108BD9-81ED-4DB2-BD59-A6C34878D82A}">
                    <a16:rowId xmlns:a16="http://schemas.microsoft.com/office/drawing/2014/main" val="2480737977"/>
                  </a:ext>
                </a:extLst>
              </a:tr>
              <a:tr h="684678">
                <a:tc>
                  <a:txBody>
                    <a:bodyPr/>
                    <a:lstStyle/>
                    <a:p>
                      <a:r>
                        <a:rPr lang="en-GB" sz="2000" b="0" dirty="0">
                          <a:solidFill>
                            <a:schemeClr val="accent5">
                              <a:lumMod val="50000"/>
                            </a:schemeClr>
                          </a:solidFill>
                          <a:latin typeface="Century Gothic" panose="020B0502020202020204" pitchFamily="34" charset="0"/>
                        </a:rPr>
                        <a:t>8. La Mancha</a:t>
                      </a: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r>
                        <a:rPr lang="en-GB" sz="2000" b="0" i="1" dirty="0">
                          <a:solidFill>
                            <a:schemeClr val="accent5">
                              <a:lumMod val="50000"/>
                            </a:schemeClr>
                          </a:solidFill>
                          <a:latin typeface="Century Gothic" panose="020B0502020202020204" pitchFamily="34" charset="0"/>
                        </a:rPr>
                        <a:t> </a:t>
                      </a: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err="1">
                          <a:solidFill>
                            <a:schemeClr val="accent5">
                              <a:lumMod val="50000"/>
                            </a:schemeClr>
                          </a:solidFill>
                          <a:latin typeface="Century Gothic" panose="020B0502020202020204" pitchFamily="34" charset="0"/>
                        </a:rPr>
                        <a:t>muchas</a:t>
                      </a:r>
                      <a:r>
                        <a:rPr lang="en-GB" sz="2000" b="0" dirty="0">
                          <a:solidFill>
                            <a:schemeClr val="accent5">
                              <a:lumMod val="50000"/>
                            </a:schemeClr>
                          </a:solidFill>
                          <a:latin typeface="Century Gothic" panose="020B0502020202020204" pitchFamily="34" charset="0"/>
                        </a:rPr>
                        <a:t> zonas de campo.</a:t>
                      </a:r>
                    </a:p>
                  </a:txBody>
                  <a:tcPr anchor="ctr">
                    <a:noFill/>
                  </a:tcPr>
                </a:tc>
                <a:extLst>
                  <a:ext uri="{0D108BD9-81ED-4DB2-BD59-A6C34878D82A}">
                    <a16:rowId xmlns:a16="http://schemas.microsoft.com/office/drawing/2014/main" val="1612876144"/>
                  </a:ext>
                </a:extLst>
              </a:tr>
              <a:tr h="386992">
                <a:tc>
                  <a:txBody>
                    <a:bodyPr/>
                    <a:lstStyle/>
                    <a:p>
                      <a:r>
                        <a:rPr lang="en-GB" sz="2000" b="0" dirty="0">
                          <a:solidFill>
                            <a:schemeClr val="accent5">
                              <a:lumMod val="50000"/>
                            </a:schemeClr>
                          </a:solidFill>
                          <a:latin typeface="Century Gothic" panose="020B0502020202020204" pitchFamily="34" charset="0"/>
                        </a:rPr>
                        <a:t>9. El </a:t>
                      </a:r>
                      <a:r>
                        <a:rPr lang="en-GB" sz="2000" b="0" dirty="0" err="1">
                          <a:solidFill>
                            <a:schemeClr val="accent5">
                              <a:lumMod val="50000"/>
                            </a:schemeClr>
                          </a:solidFill>
                          <a:latin typeface="Century Gothic" panose="020B0502020202020204" pitchFamily="34" charset="0"/>
                        </a:rPr>
                        <a:t>señor</a:t>
                      </a:r>
                      <a:endParaRPr lang="en-GB" sz="2000" b="0"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err="1">
                          <a:solidFill>
                            <a:schemeClr val="accent5">
                              <a:lumMod val="50000"/>
                            </a:schemeClr>
                          </a:solidFill>
                          <a:latin typeface="Century Gothic" panose="020B0502020202020204" pitchFamily="34" charset="0"/>
                        </a:rPr>
                        <a:t>libros</a:t>
                      </a:r>
                      <a:r>
                        <a:rPr lang="en-GB" sz="2000" b="0" dirty="0">
                          <a:solidFill>
                            <a:schemeClr val="accent5">
                              <a:lumMod val="50000"/>
                            </a:schemeClr>
                          </a:solidFill>
                          <a:latin typeface="Century Gothic" panose="020B0502020202020204" pitchFamily="34" charset="0"/>
                        </a:rPr>
                        <a:t> de </a:t>
                      </a:r>
                      <a:r>
                        <a:rPr lang="en-GB" sz="2000" b="0" dirty="0" err="1">
                          <a:solidFill>
                            <a:schemeClr val="accent5">
                              <a:lumMod val="50000"/>
                            </a:schemeClr>
                          </a:solidFill>
                          <a:latin typeface="Century Gothic" panose="020B0502020202020204" pitchFamily="34" charset="0"/>
                        </a:rPr>
                        <a:t>aventuras</a:t>
                      </a:r>
                      <a:r>
                        <a:rPr lang="en-GB" sz="2000" b="0" dirty="0">
                          <a:solidFill>
                            <a:schemeClr val="accent5">
                              <a:lumMod val="50000"/>
                            </a:schemeClr>
                          </a:solidFill>
                          <a:latin typeface="Century Gothic" panose="020B0502020202020204" pitchFamily="34" charset="0"/>
                        </a:rPr>
                        <a:t>.</a:t>
                      </a:r>
                    </a:p>
                  </a:txBody>
                  <a:tcPr anchor="ctr">
                    <a:noFill/>
                  </a:tcPr>
                </a:tc>
                <a:extLst>
                  <a:ext uri="{0D108BD9-81ED-4DB2-BD59-A6C34878D82A}">
                    <a16:rowId xmlns:a16="http://schemas.microsoft.com/office/drawing/2014/main" val="3750220700"/>
                  </a:ext>
                </a:extLst>
              </a:tr>
              <a:tr h="386992">
                <a:tc>
                  <a:txBody>
                    <a:bodyPr/>
                    <a:lstStyle/>
                    <a:p>
                      <a:r>
                        <a:rPr lang="en-GB" sz="2000" b="0" dirty="0">
                          <a:solidFill>
                            <a:schemeClr val="accent5">
                              <a:lumMod val="50000"/>
                            </a:schemeClr>
                          </a:solidFill>
                          <a:latin typeface="Century Gothic" panose="020B0502020202020204" pitchFamily="34" charset="0"/>
                        </a:rPr>
                        <a:t>10. </a:t>
                      </a:r>
                      <a:r>
                        <a:rPr lang="en-GB" sz="2000" b="0" dirty="0" err="1">
                          <a:solidFill>
                            <a:schemeClr val="accent5">
                              <a:lumMod val="50000"/>
                            </a:schemeClr>
                          </a:solidFill>
                          <a:latin typeface="Century Gothic" panose="020B0502020202020204" pitchFamily="34" charset="0"/>
                        </a:rPr>
                        <a:t>En</a:t>
                      </a:r>
                      <a:r>
                        <a:rPr lang="en-GB" sz="2000" b="0" dirty="0">
                          <a:solidFill>
                            <a:schemeClr val="accent5">
                              <a:lumMod val="50000"/>
                            </a:schemeClr>
                          </a:solidFill>
                          <a:latin typeface="Century Gothic" panose="020B0502020202020204" pitchFamily="34" charset="0"/>
                        </a:rPr>
                        <a:t> los </a:t>
                      </a:r>
                      <a:r>
                        <a:rPr lang="en-GB" sz="2000" b="0" dirty="0" err="1">
                          <a:solidFill>
                            <a:schemeClr val="accent5">
                              <a:lumMod val="50000"/>
                            </a:schemeClr>
                          </a:solidFill>
                          <a:latin typeface="Century Gothic" panose="020B0502020202020204" pitchFamily="34" charset="0"/>
                        </a:rPr>
                        <a:t>libros</a:t>
                      </a:r>
                      <a:endParaRPr lang="en-GB" sz="2000" b="0"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tenía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pPr algn="ctr"/>
                      <a:r>
                        <a:rPr lang="en-GB" sz="2000" b="0" i="1" dirty="0" err="1">
                          <a:solidFill>
                            <a:schemeClr val="accent5">
                              <a:lumMod val="50000"/>
                            </a:schemeClr>
                          </a:solidFill>
                          <a:latin typeface="Century Gothic" panose="020B0502020202020204" pitchFamily="34" charset="0"/>
                        </a:rPr>
                        <a:t>había</a:t>
                      </a:r>
                      <a:endParaRPr lang="en-GB" sz="2000" b="0" i="1" dirty="0">
                        <a:solidFill>
                          <a:schemeClr val="accent5">
                            <a:lumMod val="50000"/>
                          </a:schemeClr>
                        </a:solidFill>
                        <a:latin typeface="Century Gothic" panose="020B0502020202020204" pitchFamily="34" charset="0"/>
                      </a:endParaRPr>
                    </a:p>
                  </a:txBody>
                  <a:tcPr anchor="ctr">
                    <a:noFill/>
                  </a:tcPr>
                </a:tc>
                <a:tc>
                  <a:txBody>
                    <a:bodyPr/>
                    <a:lstStyle/>
                    <a:p>
                      <a:r>
                        <a:rPr lang="en-GB" sz="2000" b="0" dirty="0" err="1">
                          <a:solidFill>
                            <a:schemeClr val="accent5">
                              <a:lumMod val="50000"/>
                            </a:schemeClr>
                          </a:solidFill>
                          <a:latin typeface="Century Gothic" panose="020B0502020202020204" pitchFamily="34" charset="0"/>
                        </a:rPr>
                        <a:t>historias</a:t>
                      </a:r>
                      <a:r>
                        <a:rPr lang="en-GB" sz="2000" b="0" dirty="0">
                          <a:solidFill>
                            <a:schemeClr val="accent5">
                              <a:lumMod val="50000"/>
                            </a:schemeClr>
                          </a:solidFill>
                          <a:latin typeface="Century Gothic" panose="020B0502020202020204" pitchFamily="34" charset="0"/>
                        </a:rPr>
                        <a:t> de amor.</a:t>
                      </a:r>
                    </a:p>
                  </a:txBody>
                  <a:tcPr anchor="ctr">
                    <a:noFill/>
                  </a:tcPr>
                </a:tc>
                <a:extLst>
                  <a:ext uri="{0D108BD9-81ED-4DB2-BD59-A6C34878D82A}">
                    <a16:rowId xmlns:a16="http://schemas.microsoft.com/office/drawing/2014/main" val="1914553514"/>
                  </a:ext>
                </a:extLst>
              </a:tr>
            </a:tbl>
          </a:graphicData>
        </a:graphic>
      </p:graphicFrame>
      <p:sp>
        <p:nvSpPr>
          <p:cNvPr id="14" name="TextBox 13"/>
          <p:cNvSpPr txBox="1"/>
          <p:nvPr/>
        </p:nvSpPr>
        <p:spPr>
          <a:xfrm>
            <a:off x="5885" y="11792"/>
            <a:ext cx="958186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Lee la </a:t>
            </a:r>
            <a:r>
              <a:rPr lang="en-GB" sz="2000" b="1" dirty="0" err="1">
                <a:solidFill>
                  <a:srgbClr val="002060"/>
                </a:solidFill>
                <a:latin typeface="Century Gothic" panose="020B0502020202020204" pitchFamily="34" charset="0"/>
              </a:rPr>
              <a:t>frase</a:t>
            </a:r>
            <a:r>
              <a:rPr lang="en-GB" sz="2000" b="1" dirty="0">
                <a:solidFill>
                  <a:srgbClr val="002060"/>
                </a:solidFill>
                <a:latin typeface="Century Gothic" panose="020B0502020202020204" pitchFamily="34" charset="0"/>
              </a:rPr>
              <a:t> y </a:t>
            </a:r>
            <a:r>
              <a:rPr lang="en-GB" sz="2000" b="1" dirty="0" err="1">
                <a:solidFill>
                  <a:srgbClr val="002060"/>
                </a:solidFill>
                <a:latin typeface="Century Gothic" panose="020B0502020202020204" pitchFamily="34" charset="0"/>
              </a:rPr>
              <a:t>marca</a:t>
            </a:r>
            <a:r>
              <a:rPr lang="en-GB" sz="2000" b="1" dirty="0">
                <a:solidFill>
                  <a:srgbClr val="002060"/>
                </a:solidFill>
                <a:latin typeface="Century Gothic" panose="020B0502020202020204" pitchFamily="34" charset="0"/>
              </a:rPr>
              <a:t> la </a:t>
            </a:r>
            <a:r>
              <a:rPr lang="en-GB" sz="2000" b="1" dirty="0" err="1">
                <a:solidFill>
                  <a:srgbClr val="002060"/>
                </a:solidFill>
                <a:latin typeface="Century Gothic" panose="020B0502020202020204" pitchFamily="34" charset="0"/>
              </a:rPr>
              <a:t>opción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correcta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había</a:t>
            </a:r>
            <a:r>
              <a:rPr lang="en-GB" sz="2000" b="1" dirty="0">
                <a:solidFill>
                  <a:srgbClr val="002060"/>
                </a:solidFill>
                <a:latin typeface="Century Gothic" panose="020B0502020202020204" pitchFamily="34" charset="0"/>
              </a:rPr>
              <a:t>’ o ‘</a:t>
            </a:r>
            <a:r>
              <a:rPr lang="en-GB" sz="2000" b="1" dirty="0" err="1">
                <a:solidFill>
                  <a:srgbClr val="002060"/>
                </a:solidFill>
                <a:latin typeface="Century Gothic" panose="020B0502020202020204" pitchFamily="34" charset="0"/>
              </a:rPr>
              <a:t>tenía</a:t>
            </a:r>
            <a:r>
              <a:rPr lang="en-GB" sz="2000" b="1" dirty="0">
                <a:solidFill>
                  <a:srgbClr val="002060"/>
                </a:solidFill>
                <a:latin typeface="Century Gothic" panose="020B0502020202020204" pitchFamily="34" charset="0"/>
              </a:rPr>
              <a:t>’. </a:t>
            </a:r>
          </a:p>
        </p:txBody>
      </p:sp>
      <p:sp>
        <p:nvSpPr>
          <p:cNvPr id="22" name="Oval 21"/>
          <p:cNvSpPr/>
          <p:nvPr/>
        </p:nvSpPr>
        <p:spPr>
          <a:xfrm>
            <a:off x="4762982" y="794727"/>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p:cNvSpPr txBox="1"/>
          <p:nvPr/>
        </p:nvSpPr>
        <p:spPr>
          <a:xfrm>
            <a:off x="24030" y="344026"/>
            <a:ext cx="5936345"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Qué</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significa</a:t>
            </a:r>
            <a:r>
              <a:rPr lang="en-GB" sz="2000" b="1" dirty="0">
                <a:solidFill>
                  <a:srgbClr val="002060"/>
                </a:solidFill>
                <a:latin typeface="Century Gothic" panose="020B0502020202020204" pitchFamily="34" charset="0"/>
              </a:rPr>
              <a:t> la </a:t>
            </a:r>
            <a:r>
              <a:rPr lang="en-GB" sz="2000" b="1" dirty="0" err="1">
                <a:solidFill>
                  <a:srgbClr val="002060"/>
                </a:solidFill>
                <a:latin typeface="Century Gothic" panose="020B0502020202020204" pitchFamily="34" charset="0"/>
              </a:rPr>
              <a:t>segunda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parte</a:t>
            </a:r>
            <a:r>
              <a:rPr lang="en-GB" sz="2000" b="1" dirty="0">
                <a:solidFill>
                  <a:srgbClr val="002060"/>
                </a:solidFill>
                <a:latin typeface="Century Gothic" panose="020B0502020202020204" pitchFamily="34" charset="0"/>
              </a:rPr>
              <a:t> de la </a:t>
            </a:r>
            <a:r>
              <a:rPr lang="en-GB" sz="2000" b="1" dirty="0" err="1">
                <a:solidFill>
                  <a:srgbClr val="002060"/>
                </a:solidFill>
                <a:latin typeface="Century Gothic" panose="020B0502020202020204" pitchFamily="34" charset="0"/>
              </a:rPr>
              <a:t>frase</a:t>
            </a:r>
            <a:r>
              <a:rPr lang="en-GB" sz="2000" b="1" dirty="0">
                <a:solidFill>
                  <a:srgbClr val="002060"/>
                </a:solidFill>
                <a:latin typeface="Century Gothic" panose="020B0502020202020204" pitchFamily="34" charset="0"/>
              </a:rPr>
              <a:t>?</a:t>
            </a:r>
          </a:p>
        </p:txBody>
      </p:sp>
      <p:sp>
        <p:nvSpPr>
          <p:cNvPr id="50" name="Rounded Rectangle 49"/>
          <p:cNvSpPr/>
          <p:nvPr/>
        </p:nvSpPr>
        <p:spPr>
          <a:xfrm>
            <a:off x="11237444" y="57359"/>
            <a:ext cx="846077" cy="379373"/>
          </a:xfrm>
          <a:prstGeom prst="roundRect">
            <a:avLst/>
          </a:prstGeom>
          <a:ln>
            <a:solidFill>
              <a:schemeClr val="accent5">
                <a:lumMod val="50000"/>
              </a:schemeClr>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sp>
        <p:nvSpPr>
          <p:cNvPr id="4" name="CuadroTexto 3">
            <a:extLst>
              <a:ext uri="{FF2B5EF4-FFF2-40B4-BE49-F238E27FC236}">
                <a16:creationId xmlns:a16="http://schemas.microsoft.com/office/drawing/2014/main" id="{64AB078B-5F40-8A46-B238-1AD8E242D945}"/>
              </a:ext>
            </a:extLst>
          </p:cNvPr>
          <p:cNvSpPr txBox="1"/>
          <p:nvPr/>
        </p:nvSpPr>
        <p:spPr>
          <a:xfrm>
            <a:off x="8696723" y="786620"/>
            <a:ext cx="1986441" cy="400110"/>
          </a:xfrm>
          <a:prstGeom prst="rect">
            <a:avLst/>
          </a:prstGeom>
          <a:noFill/>
        </p:spPr>
        <p:txBody>
          <a:bodyPr wrap="none" rtlCol="0">
            <a:spAutoFit/>
          </a:bodyPr>
          <a:lstStyle/>
          <a:p>
            <a:pPr algn="l"/>
            <a:r>
              <a:rPr lang="es-GB" sz="2000" dirty="0">
                <a:solidFill>
                  <a:schemeClr val="accent5">
                    <a:lumMod val="50000"/>
                  </a:schemeClr>
                </a:solidFill>
              </a:rPr>
              <a:t>action scenes.</a:t>
            </a:r>
          </a:p>
        </p:txBody>
      </p:sp>
      <p:sp>
        <p:nvSpPr>
          <p:cNvPr id="31" name="CuadroTexto 30">
            <a:extLst>
              <a:ext uri="{FF2B5EF4-FFF2-40B4-BE49-F238E27FC236}">
                <a16:creationId xmlns:a16="http://schemas.microsoft.com/office/drawing/2014/main" id="{0B1F638F-5BAB-9A47-8769-FDD129D73F52}"/>
              </a:ext>
            </a:extLst>
          </p:cNvPr>
          <p:cNvSpPr txBox="1"/>
          <p:nvPr/>
        </p:nvSpPr>
        <p:spPr>
          <a:xfrm>
            <a:off x="8696723" y="1192286"/>
            <a:ext cx="1944763" cy="400110"/>
          </a:xfrm>
          <a:prstGeom prst="rect">
            <a:avLst/>
          </a:prstGeom>
          <a:noFill/>
        </p:spPr>
        <p:txBody>
          <a:bodyPr wrap="none" rtlCol="0">
            <a:spAutoFit/>
          </a:bodyPr>
          <a:lstStyle/>
          <a:p>
            <a:pPr algn="l"/>
            <a:r>
              <a:rPr lang="es-GB" sz="2000" dirty="0">
                <a:solidFill>
                  <a:schemeClr val="accent5">
                    <a:lumMod val="50000"/>
                  </a:schemeClr>
                </a:solidFill>
              </a:rPr>
              <a:t>war weapons.</a:t>
            </a:r>
          </a:p>
        </p:txBody>
      </p:sp>
      <p:sp>
        <p:nvSpPr>
          <p:cNvPr id="32" name="CuadroTexto 31">
            <a:extLst>
              <a:ext uri="{FF2B5EF4-FFF2-40B4-BE49-F238E27FC236}">
                <a16:creationId xmlns:a16="http://schemas.microsoft.com/office/drawing/2014/main" id="{0C09F599-C838-9549-89DC-B83E321A2477}"/>
              </a:ext>
            </a:extLst>
          </p:cNvPr>
          <p:cNvSpPr txBox="1"/>
          <p:nvPr/>
        </p:nvSpPr>
        <p:spPr>
          <a:xfrm>
            <a:off x="8696723" y="1732056"/>
            <a:ext cx="2957861" cy="400110"/>
          </a:xfrm>
          <a:prstGeom prst="rect">
            <a:avLst/>
          </a:prstGeom>
          <a:noFill/>
        </p:spPr>
        <p:txBody>
          <a:bodyPr wrap="none" rtlCol="0">
            <a:spAutoFit/>
          </a:bodyPr>
          <a:lstStyle/>
          <a:p>
            <a:pPr algn="l"/>
            <a:r>
              <a:rPr lang="es-GB" sz="2000" dirty="0">
                <a:solidFill>
                  <a:schemeClr val="accent5">
                    <a:lumMod val="50000"/>
                  </a:schemeClr>
                </a:solidFill>
              </a:rPr>
              <a:t>mountain landscapes.</a:t>
            </a:r>
          </a:p>
        </p:txBody>
      </p:sp>
      <p:sp>
        <p:nvSpPr>
          <p:cNvPr id="33" name="CuadroTexto 32">
            <a:extLst>
              <a:ext uri="{FF2B5EF4-FFF2-40B4-BE49-F238E27FC236}">
                <a16:creationId xmlns:a16="http://schemas.microsoft.com/office/drawing/2014/main" id="{0C00A14D-763D-594D-8D8D-677F8D77F18C}"/>
              </a:ext>
            </a:extLst>
          </p:cNvPr>
          <p:cNvSpPr txBox="1"/>
          <p:nvPr/>
        </p:nvSpPr>
        <p:spPr>
          <a:xfrm>
            <a:off x="8696723" y="2430233"/>
            <a:ext cx="1909497" cy="400110"/>
          </a:xfrm>
          <a:prstGeom prst="rect">
            <a:avLst/>
          </a:prstGeom>
          <a:noFill/>
        </p:spPr>
        <p:txBody>
          <a:bodyPr wrap="none" rtlCol="0">
            <a:spAutoFit/>
          </a:bodyPr>
          <a:lstStyle/>
          <a:p>
            <a:pPr algn="l"/>
            <a:r>
              <a:rPr lang="es-GB" sz="2000" dirty="0">
                <a:solidFill>
                  <a:schemeClr val="accent5">
                    <a:lumMod val="50000"/>
                  </a:schemeClr>
                </a:solidFill>
              </a:rPr>
              <a:t>a battle horse</a:t>
            </a:r>
          </a:p>
        </p:txBody>
      </p:sp>
      <p:sp>
        <p:nvSpPr>
          <p:cNvPr id="34" name="CuadroTexto 33">
            <a:extLst>
              <a:ext uri="{FF2B5EF4-FFF2-40B4-BE49-F238E27FC236}">
                <a16:creationId xmlns:a16="http://schemas.microsoft.com/office/drawing/2014/main" id="{0CFEE9C4-FBB5-9942-A676-CAC936EB2BBF}"/>
              </a:ext>
            </a:extLst>
          </p:cNvPr>
          <p:cNvSpPr txBox="1"/>
          <p:nvPr/>
        </p:nvSpPr>
        <p:spPr>
          <a:xfrm>
            <a:off x="8696723" y="3113496"/>
            <a:ext cx="3281819" cy="400110"/>
          </a:xfrm>
          <a:prstGeom prst="rect">
            <a:avLst/>
          </a:prstGeom>
          <a:noFill/>
        </p:spPr>
        <p:txBody>
          <a:bodyPr wrap="square" rtlCol="0">
            <a:spAutoFit/>
          </a:bodyPr>
          <a:lstStyle/>
          <a:p>
            <a:pPr algn="l"/>
            <a:r>
              <a:rPr lang="es-GB" sz="2000" dirty="0">
                <a:solidFill>
                  <a:schemeClr val="accent5">
                    <a:lumMod val="50000"/>
                  </a:schemeClr>
                </a:solidFill>
              </a:rPr>
              <a:t>a different family name.</a:t>
            </a:r>
          </a:p>
        </p:txBody>
      </p:sp>
      <p:sp>
        <p:nvSpPr>
          <p:cNvPr id="35" name="CuadroTexto 34">
            <a:extLst>
              <a:ext uri="{FF2B5EF4-FFF2-40B4-BE49-F238E27FC236}">
                <a16:creationId xmlns:a16="http://schemas.microsoft.com/office/drawing/2014/main" id="{DE242BC1-3F03-C749-8FDB-506902A44514}"/>
              </a:ext>
            </a:extLst>
          </p:cNvPr>
          <p:cNvSpPr txBox="1"/>
          <p:nvPr/>
        </p:nvSpPr>
        <p:spPr>
          <a:xfrm>
            <a:off x="8696723" y="3822865"/>
            <a:ext cx="1880643" cy="400110"/>
          </a:xfrm>
          <a:prstGeom prst="rect">
            <a:avLst/>
          </a:prstGeom>
          <a:noFill/>
        </p:spPr>
        <p:txBody>
          <a:bodyPr wrap="none" rtlCol="0">
            <a:spAutoFit/>
          </a:bodyPr>
          <a:lstStyle/>
          <a:p>
            <a:pPr algn="l"/>
            <a:r>
              <a:rPr lang="es-GB" sz="2000" dirty="0">
                <a:solidFill>
                  <a:schemeClr val="accent5">
                    <a:lumMod val="50000"/>
                  </a:schemeClr>
                </a:solidFill>
              </a:rPr>
              <a:t>a study room.</a:t>
            </a:r>
          </a:p>
        </p:txBody>
      </p:sp>
      <p:sp>
        <p:nvSpPr>
          <p:cNvPr id="36" name="CuadroTexto 35">
            <a:extLst>
              <a:ext uri="{FF2B5EF4-FFF2-40B4-BE49-F238E27FC236}">
                <a16:creationId xmlns:a16="http://schemas.microsoft.com/office/drawing/2014/main" id="{19522DD4-39C4-AB41-9779-06399CF81006}"/>
              </a:ext>
            </a:extLst>
          </p:cNvPr>
          <p:cNvSpPr txBox="1"/>
          <p:nvPr/>
        </p:nvSpPr>
        <p:spPr>
          <a:xfrm>
            <a:off x="8696723" y="4364834"/>
            <a:ext cx="1779654" cy="400110"/>
          </a:xfrm>
          <a:prstGeom prst="rect">
            <a:avLst/>
          </a:prstGeom>
          <a:noFill/>
        </p:spPr>
        <p:txBody>
          <a:bodyPr wrap="none" rtlCol="0">
            <a:spAutoFit/>
          </a:bodyPr>
          <a:lstStyle/>
          <a:p>
            <a:pPr algn="l"/>
            <a:r>
              <a:rPr lang="es-GB" sz="2000" dirty="0">
                <a:solidFill>
                  <a:schemeClr val="accent5">
                    <a:lumMod val="50000"/>
                  </a:schemeClr>
                </a:solidFill>
              </a:rPr>
              <a:t>stone houses</a:t>
            </a:r>
          </a:p>
        </p:txBody>
      </p:sp>
      <p:sp>
        <p:nvSpPr>
          <p:cNvPr id="37" name="CuadroTexto 36">
            <a:extLst>
              <a:ext uri="{FF2B5EF4-FFF2-40B4-BE49-F238E27FC236}">
                <a16:creationId xmlns:a16="http://schemas.microsoft.com/office/drawing/2014/main" id="{C0C66B28-46D8-744C-9CEC-DC9C741FB059}"/>
              </a:ext>
            </a:extLst>
          </p:cNvPr>
          <p:cNvSpPr txBox="1"/>
          <p:nvPr/>
        </p:nvSpPr>
        <p:spPr>
          <a:xfrm>
            <a:off x="8696723" y="4931140"/>
            <a:ext cx="3241593" cy="400110"/>
          </a:xfrm>
          <a:prstGeom prst="rect">
            <a:avLst/>
          </a:prstGeom>
          <a:noFill/>
        </p:spPr>
        <p:txBody>
          <a:bodyPr wrap="none" rtlCol="0">
            <a:spAutoFit/>
          </a:bodyPr>
          <a:lstStyle/>
          <a:p>
            <a:pPr algn="l"/>
            <a:r>
              <a:rPr lang="es-GB" sz="2000" dirty="0">
                <a:solidFill>
                  <a:schemeClr val="accent5">
                    <a:lumMod val="50000"/>
                  </a:schemeClr>
                </a:solidFill>
              </a:rPr>
              <a:t>many countryside areas.</a:t>
            </a:r>
          </a:p>
        </p:txBody>
      </p:sp>
      <p:sp>
        <p:nvSpPr>
          <p:cNvPr id="51" name="CuadroTexto 50">
            <a:extLst>
              <a:ext uri="{FF2B5EF4-FFF2-40B4-BE49-F238E27FC236}">
                <a16:creationId xmlns:a16="http://schemas.microsoft.com/office/drawing/2014/main" id="{4F70FE7B-E4DC-3A48-9F1F-5F86FFE2839F}"/>
              </a:ext>
            </a:extLst>
          </p:cNvPr>
          <p:cNvSpPr txBox="1"/>
          <p:nvPr/>
        </p:nvSpPr>
        <p:spPr>
          <a:xfrm>
            <a:off x="8696723" y="5443871"/>
            <a:ext cx="2367956" cy="400110"/>
          </a:xfrm>
          <a:prstGeom prst="rect">
            <a:avLst/>
          </a:prstGeom>
          <a:noFill/>
        </p:spPr>
        <p:txBody>
          <a:bodyPr wrap="none" rtlCol="0">
            <a:spAutoFit/>
          </a:bodyPr>
          <a:lstStyle/>
          <a:p>
            <a:pPr algn="l"/>
            <a:r>
              <a:rPr lang="es-GB" sz="2000" dirty="0">
                <a:solidFill>
                  <a:schemeClr val="accent5">
                    <a:lumMod val="50000"/>
                  </a:schemeClr>
                </a:solidFill>
              </a:rPr>
              <a:t>adventure books.</a:t>
            </a:r>
          </a:p>
        </p:txBody>
      </p:sp>
      <p:sp>
        <p:nvSpPr>
          <p:cNvPr id="52" name="CuadroTexto 51">
            <a:extLst>
              <a:ext uri="{FF2B5EF4-FFF2-40B4-BE49-F238E27FC236}">
                <a16:creationId xmlns:a16="http://schemas.microsoft.com/office/drawing/2014/main" id="{38434C9A-59EE-404B-BD19-42BB3166A2AB}"/>
              </a:ext>
            </a:extLst>
          </p:cNvPr>
          <p:cNvSpPr txBox="1"/>
          <p:nvPr/>
        </p:nvSpPr>
        <p:spPr>
          <a:xfrm>
            <a:off x="8696723" y="5863218"/>
            <a:ext cx="1603324" cy="400110"/>
          </a:xfrm>
          <a:prstGeom prst="rect">
            <a:avLst/>
          </a:prstGeom>
          <a:noFill/>
        </p:spPr>
        <p:txBody>
          <a:bodyPr wrap="none" rtlCol="0">
            <a:spAutoFit/>
          </a:bodyPr>
          <a:lstStyle/>
          <a:p>
            <a:pPr algn="l"/>
            <a:r>
              <a:rPr lang="es-GB" sz="2000" dirty="0">
                <a:solidFill>
                  <a:schemeClr val="accent5">
                    <a:lumMod val="50000"/>
                  </a:schemeClr>
                </a:solidFill>
              </a:rPr>
              <a:t>love stories.</a:t>
            </a:r>
          </a:p>
        </p:txBody>
      </p:sp>
      <p:sp>
        <p:nvSpPr>
          <p:cNvPr id="30" name="Oval 21">
            <a:extLst>
              <a:ext uri="{FF2B5EF4-FFF2-40B4-BE49-F238E27FC236}">
                <a16:creationId xmlns:a16="http://schemas.microsoft.com/office/drawing/2014/main" id="{2DFC24ED-59F9-D442-925E-44318093F110}"/>
              </a:ext>
            </a:extLst>
          </p:cNvPr>
          <p:cNvSpPr/>
          <p:nvPr/>
        </p:nvSpPr>
        <p:spPr>
          <a:xfrm>
            <a:off x="4762982" y="1196598"/>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9" name="Oval 21">
            <a:extLst>
              <a:ext uri="{FF2B5EF4-FFF2-40B4-BE49-F238E27FC236}">
                <a16:creationId xmlns:a16="http://schemas.microsoft.com/office/drawing/2014/main" id="{D2AC3989-4304-E649-9C4E-ECA3575AE071}"/>
              </a:ext>
            </a:extLst>
          </p:cNvPr>
          <p:cNvSpPr/>
          <p:nvPr/>
        </p:nvSpPr>
        <p:spPr>
          <a:xfrm>
            <a:off x="3718465" y="1738580"/>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0" name="Oval 21">
            <a:extLst>
              <a:ext uri="{FF2B5EF4-FFF2-40B4-BE49-F238E27FC236}">
                <a16:creationId xmlns:a16="http://schemas.microsoft.com/office/drawing/2014/main" id="{E3D9F383-113E-A941-9C60-EC82C7DBCE46}"/>
              </a:ext>
            </a:extLst>
          </p:cNvPr>
          <p:cNvSpPr/>
          <p:nvPr/>
        </p:nvSpPr>
        <p:spPr>
          <a:xfrm>
            <a:off x="3687861" y="2456080"/>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Oval 21">
            <a:extLst>
              <a:ext uri="{FF2B5EF4-FFF2-40B4-BE49-F238E27FC236}">
                <a16:creationId xmlns:a16="http://schemas.microsoft.com/office/drawing/2014/main" id="{76E0C6F9-A724-024A-B3FD-1919BC78FA83}"/>
              </a:ext>
            </a:extLst>
          </p:cNvPr>
          <p:cNvSpPr/>
          <p:nvPr/>
        </p:nvSpPr>
        <p:spPr>
          <a:xfrm>
            <a:off x="4762982" y="3149840"/>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2" name="Oval 21">
            <a:extLst>
              <a:ext uri="{FF2B5EF4-FFF2-40B4-BE49-F238E27FC236}">
                <a16:creationId xmlns:a16="http://schemas.microsoft.com/office/drawing/2014/main" id="{856DD053-2B02-E849-A6C7-D4A21C653D76}"/>
              </a:ext>
            </a:extLst>
          </p:cNvPr>
          <p:cNvSpPr/>
          <p:nvPr/>
        </p:nvSpPr>
        <p:spPr>
          <a:xfrm>
            <a:off x="3687861" y="3839071"/>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3" name="Oval 21">
            <a:extLst>
              <a:ext uri="{FF2B5EF4-FFF2-40B4-BE49-F238E27FC236}">
                <a16:creationId xmlns:a16="http://schemas.microsoft.com/office/drawing/2014/main" id="{879AD254-C9AA-E443-94F3-D11817E0A0E9}"/>
              </a:ext>
            </a:extLst>
          </p:cNvPr>
          <p:cNvSpPr/>
          <p:nvPr/>
        </p:nvSpPr>
        <p:spPr>
          <a:xfrm>
            <a:off x="4762982" y="4390242"/>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Oval 21">
            <a:extLst>
              <a:ext uri="{FF2B5EF4-FFF2-40B4-BE49-F238E27FC236}">
                <a16:creationId xmlns:a16="http://schemas.microsoft.com/office/drawing/2014/main" id="{ED273808-9653-3E4C-9B31-101E3FF6B849}"/>
              </a:ext>
            </a:extLst>
          </p:cNvPr>
          <p:cNvSpPr/>
          <p:nvPr/>
        </p:nvSpPr>
        <p:spPr>
          <a:xfrm>
            <a:off x="3687861" y="4941413"/>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5" name="Oval 21">
            <a:extLst>
              <a:ext uri="{FF2B5EF4-FFF2-40B4-BE49-F238E27FC236}">
                <a16:creationId xmlns:a16="http://schemas.microsoft.com/office/drawing/2014/main" id="{C9265EA8-6E61-C44B-9C0E-9189C047378C}"/>
              </a:ext>
            </a:extLst>
          </p:cNvPr>
          <p:cNvSpPr/>
          <p:nvPr/>
        </p:nvSpPr>
        <p:spPr>
          <a:xfrm>
            <a:off x="4762982" y="5492584"/>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6" name="Oval 21">
            <a:extLst>
              <a:ext uri="{FF2B5EF4-FFF2-40B4-BE49-F238E27FC236}">
                <a16:creationId xmlns:a16="http://schemas.microsoft.com/office/drawing/2014/main" id="{2E625876-3EAF-8A4B-B816-55C7B93C836F}"/>
              </a:ext>
            </a:extLst>
          </p:cNvPr>
          <p:cNvSpPr/>
          <p:nvPr/>
        </p:nvSpPr>
        <p:spPr>
          <a:xfrm>
            <a:off x="4762982" y="5891060"/>
            <a:ext cx="1137854" cy="395969"/>
          </a:xfrm>
          <a:prstGeom prst="ellipse">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 name="CuadroTexto 4">
            <a:extLst>
              <a:ext uri="{FF2B5EF4-FFF2-40B4-BE49-F238E27FC236}">
                <a16:creationId xmlns:a16="http://schemas.microsoft.com/office/drawing/2014/main" id="{34E8BFF9-E87C-0240-A772-7A4D292DCCD5}"/>
              </a:ext>
            </a:extLst>
          </p:cNvPr>
          <p:cNvSpPr txBox="1"/>
          <p:nvPr/>
        </p:nvSpPr>
        <p:spPr>
          <a:xfrm>
            <a:off x="8542033" y="215620"/>
            <a:ext cx="2089033" cy="400110"/>
          </a:xfrm>
          <a:prstGeom prst="rect">
            <a:avLst/>
          </a:prstGeom>
          <a:noFill/>
        </p:spPr>
        <p:txBody>
          <a:bodyPr wrap="none" rtlCol="0">
            <a:spAutoFit/>
          </a:bodyPr>
          <a:lstStyle/>
          <a:p>
            <a:pPr algn="l"/>
            <a:r>
              <a:rPr lang="es-GB" sz="2000" dirty="0">
                <a:solidFill>
                  <a:schemeClr val="accent5">
                    <a:lumMod val="50000"/>
                  </a:schemeClr>
                </a:solidFill>
              </a:rPr>
              <a:t>*piedra = stone</a:t>
            </a:r>
          </a:p>
        </p:txBody>
      </p:sp>
      <p:pic>
        <p:nvPicPr>
          <p:cNvPr id="6" name="Imagen 5">
            <a:extLst>
              <a:ext uri="{FF2B5EF4-FFF2-40B4-BE49-F238E27FC236}">
                <a16:creationId xmlns:a16="http://schemas.microsoft.com/office/drawing/2014/main" id="{684454B1-24EE-E24A-83DD-986AF2F99971}"/>
              </a:ext>
            </a:extLst>
          </p:cNvPr>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443185" y="5055588"/>
            <a:ext cx="1140808" cy="1368969"/>
          </a:xfrm>
          <a:prstGeom prst="rect">
            <a:avLst/>
          </a:prstGeom>
        </p:spPr>
      </p:pic>
      <p:pic>
        <p:nvPicPr>
          <p:cNvPr id="7" name="Imagen 6">
            <a:extLst>
              <a:ext uri="{FF2B5EF4-FFF2-40B4-BE49-F238E27FC236}">
                <a16:creationId xmlns:a16="http://schemas.microsoft.com/office/drawing/2014/main" id="{4DABB88B-F7FB-F74C-ACD3-892B76B64F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0274" y="911183"/>
            <a:ext cx="1055139" cy="641876"/>
          </a:xfrm>
          <a:prstGeom prst="rect">
            <a:avLst/>
          </a:prstGeom>
        </p:spPr>
      </p:pic>
      <p:pic>
        <p:nvPicPr>
          <p:cNvPr id="8" name="Imagen 7">
            <a:extLst>
              <a:ext uri="{FF2B5EF4-FFF2-40B4-BE49-F238E27FC236}">
                <a16:creationId xmlns:a16="http://schemas.microsoft.com/office/drawing/2014/main" id="{AFA734EC-F9DB-9349-81FC-F0E8B08EC7FC}"/>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5000" b="90000" l="10000" r="90000">
                        <a14:foregroundMark x1="68667" y1="47826" x2="67778" y2="53043"/>
                        <a14:foregroundMark x1="72111" y1="85217" x2="68222" y2="89130"/>
                        <a14:foregroundMark x1="68222" y1="89130" x2="66111" y2="88696"/>
                        <a14:foregroundMark x1="71556" y1="5000" x2="72333" y2="10217"/>
                      </a14:backgroundRemoval>
                    </a14:imgEffect>
                  </a14:imgLayer>
                </a14:imgProps>
              </a:ext>
              <a:ext uri="{28A0092B-C50C-407E-A947-70E740481C1C}">
                <a14:useLocalDpi xmlns:a14="http://schemas.microsoft.com/office/drawing/2010/main"/>
              </a:ext>
            </a:extLst>
          </a:blip>
          <a:stretch>
            <a:fillRect/>
          </a:stretch>
        </p:blipFill>
        <p:spPr>
          <a:xfrm>
            <a:off x="10218232" y="3799769"/>
            <a:ext cx="1993207" cy="1018750"/>
          </a:xfrm>
          <a:prstGeom prst="rect">
            <a:avLst/>
          </a:prstGeom>
        </p:spPr>
      </p:pic>
      <p:pic>
        <p:nvPicPr>
          <p:cNvPr id="9" name="Imagen 8">
            <a:extLst>
              <a:ext uri="{FF2B5EF4-FFF2-40B4-BE49-F238E27FC236}">
                <a16:creationId xmlns:a16="http://schemas.microsoft.com/office/drawing/2014/main" id="{CAF8BF4F-44D7-204A-B674-3E0C4AFEFC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44977" y="5687557"/>
            <a:ext cx="1784933" cy="663400"/>
          </a:xfrm>
          <a:prstGeom prst="rect">
            <a:avLst/>
          </a:prstGeom>
        </p:spPr>
      </p:pic>
      <p:pic>
        <p:nvPicPr>
          <p:cNvPr id="10" name="Imagen 9">
            <a:extLst>
              <a:ext uri="{FF2B5EF4-FFF2-40B4-BE49-F238E27FC236}">
                <a16:creationId xmlns:a16="http://schemas.microsoft.com/office/drawing/2014/main" id="{5A7B6CF9-E877-9845-BF29-FC47C362573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9800" b="99200" l="0" r="100000">
                        <a14:foregroundMark x1="32486" y1="13200" x2="29764" y2="9800"/>
                        <a14:foregroundMark x1="62432" y1="85000" x2="61525" y2="93600"/>
                        <a14:foregroundMark x1="61525" y1="93600" x2="54083" y2="96800"/>
                        <a14:foregroundMark x1="54083" y1="96800" x2="15971" y2="93800"/>
                        <a14:foregroundMark x1="15971" y1="93800" x2="11434" y2="88000"/>
                        <a14:foregroundMark x1="11434" y1="88000" x2="12341" y2="85000"/>
                        <a14:foregroundMark x1="66969" y1="94600" x2="68421" y2="99200"/>
                        <a14:foregroundMark x1="10163" y1="10600" x2="8348" y2="9800"/>
                      </a14:backgroundRemoval>
                    </a14:imgEffect>
                  </a14:imgLayer>
                </a14:imgProps>
              </a:ext>
              <a:ext uri="{28A0092B-C50C-407E-A947-70E740481C1C}">
                <a14:useLocalDpi xmlns:a14="http://schemas.microsoft.com/office/drawing/2010/main"/>
              </a:ext>
            </a:extLst>
          </a:blip>
          <a:srcRect/>
          <a:stretch/>
        </p:blipFill>
        <p:spPr>
          <a:xfrm>
            <a:off x="10879875" y="2127844"/>
            <a:ext cx="1075923" cy="977702"/>
          </a:xfrm>
          <a:prstGeom prst="rect">
            <a:avLst/>
          </a:prstGeom>
        </p:spPr>
      </p:pic>
    </p:spTree>
    <p:extLst>
      <p:ext uri="{BB962C8B-B14F-4D97-AF65-F5344CB8AC3E}">
        <p14:creationId xmlns:p14="http://schemas.microsoft.com/office/powerpoint/2010/main" val="421136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animBg="1"/>
      <p:bldP spid="29" grpId="0"/>
      <p:bldP spid="4" grpId="0"/>
      <p:bldP spid="31" grpId="0"/>
      <p:bldP spid="32" grpId="0"/>
      <p:bldP spid="33" grpId="0"/>
      <p:bldP spid="34" grpId="0"/>
      <p:bldP spid="35" grpId="0"/>
      <p:bldP spid="36" grpId="0"/>
      <p:bldP spid="37" grpId="0"/>
      <p:bldP spid="51" grpId="0"/>
      <p:bldP spid="52" grpId="0"/>
      <p:bldP spid="30" grpId="0" animBg="1"/>
      <p:bldP spid="39" grpId="0" animBg="1"/>
      <p:bldP spid="40" grpId="0" animBg="1"/>
      <p:bldP spid="41" grpId="0" animBg="1"/>
      <p:bldP spid="42" grpId="0" animBg="1"/>
      <p:bldP spid="43" grpId="0" animBg="1"/>
      <p:bldP spid="44" grpId="0" animBg="1"/>
      <p:bldP spid="45" grpId="0" animBg="1"/>
      <p:bldP spid="4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12173</TotalTime>
  <Words>9038</Words>
  <Application>Microsoft Macintosh PowerPoint</Application>
  <PresentationFormat>Widescreen</PresentationFormat>
  <Paragraphs>1194</Paragraphs>
  <Slides>38</Slides>
  <Notes>38</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Book Antiqua</vt:lpstr>
      <vt:lpstr>Bookman Old Style</vt:lpstr>
      <vt:lpstr>Bradley Hand</vt:lpstr>
      <vt:lpstr>Britannic Bold</vt:lpstr>
      <vt:lpstr>Calibri</vt:lpstr>
      <vt:lpstr>Century Gothic</vt:lpstr>
      <vt:lpstr>Consolas</vt:lpstr>
      <vt:lpstr>Courier</vt:lpstr>
      <vt:lpstr>Impact</vt:lpstr>
      <vt:lpstr>1_Office Theme</vt:lpstr>
      <vt:lpstr>Text exploitation: Don Quijote</vt:lpstr>
      <vt:lpstr>Vocabulario</vt:lpstr>
      <vt:lpstr>Vocabulario</vt:lpstr>
      <vt:lpstr>PowerPoint Presentation</vt:lpstr>
      <vt:lpstr>Fonética</vt:lpstr>
      <vt:lpstr>Hoy vamos a leer sobre una historia muy importante de la literatura en español: Don Quijote de La Mancha. Aquí tienes un poco de información.</vt:lpstr>
      <vt:lpstr>Saying what there was around:  The use of ‘había’</vt:lpstr>
      <vt:lpstr>Saying what someone used to have:  The use of ‘tenía’</vt:lpstr>
      <vt:lpstr>PowerPoint Presentation</vt:lpstr>
      <vt:lpstr>PowerPoint Presentation</vt:lpstr>
      <vt:lpstr>Talking about what someone used to do Using the imperfect tense</vt:lpstr>
      <vt:lpstr>Vamos a leer el principio de la historia de Don Quijote. ¿Cuál es el mejor verbo para cada espacio en blanco? </vt:lpstr>
      <vt:lpstr>Ahora lee esta parte en voz alta*. Debes decir los verbos en español. Después, escucha y comprueba*.</vt:lpstr>
      <vt:lpstr>Finalmente, completa el texto con la palabra correcta para cada espacio en blanco.</vt:lpstr>
      <vt:lpstr>Ahora puedes leer el texto completo. Estas frases, ¿son verdaderas o falsas?</vt:lpstr>
      <vt:lpstr>hablar / escuchar</vt:lpstr>
      <vt:lpstr>Persona A</vt:lpstr>
      <vt:lpstr>Persona B</vt:lpstr>
      <vt:lpstr>Respuestas</vt:lpstr>
      <vt:lpstr>Text exploitation: Don Quijote</vt:lpstr>
      <vt:lpstr>¿Cómo es en español?</vt:lpstr>
      <vt:lpstr>¿Cómo es en español?</vt:lpstr>
      <vt:lpstr>Vocabulario</vt:lpstr>
      <vt:lpstr>Vocabulario</vt:lpstr>
      <vt:lpstr>Vocabulario</vt:lpstr>
      <vt:lpstr>Fonética</vt:lpstr>
      <vt:lpstr>Estudiante A</vt:lpstr>
      <vt:lpstr>Estudiante A</vt:lpstr>
      <vt:lpstr>Saying what someone was doing ESTAR in the imperfect tense + ’–ando/–iendo’</vt:lpstr>
      <vt:lpstr>Vas a leer unas frases de una historia de Don Quijote. ¿Qué persona es? ¿Cómo es en inglés?</vt:lpstr>
      <vt:lpstr>Describing completed events in the past -ar and –er/-ir verbs in the preterite</vt:lpstr>
      <vt:lpstr>Giving information about something Relative pronoun ‘cuando’ + preterite</vt:lpstr>
      <vt:lpstr>Escucha con atención la segunda parte de cada frase. ¿Quién es la persona? ¿Qué pasó al final?</vt:lpstr>
      <vt:lpstr>La historia de Don Quijote y los molinos de viento* </vt:lpstr>
      <vt:lpstr>La historia de Don Quijote y los molinos de viento*</vt:lpstr>
      <vt:lpstr>Ordena las acciones de la historia. ¿Qué pasó primero y qué pasó después?</vt:lpstr>
      <vt:lpstr>Inventamos situaciones en parejas.</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migration and the lives of native Spanish speakers in USA</dc:title>
  <dc:creator>Louise Caruso</dc:creator>
  <cp:lastModifiedBy>Louise Caruso</cp:lastModifiedBy>
  <cp:revision>127</cp:revision>
  <dcterms:created xsi:type="dcterms:W3CDTF">2021-06-23T17:04:36Z</dcterms:created>
  <dcterms:modified xsi:type="dcterms:W3CDTF">2022-05-09T15:45:44Z</dcterms:modified>
</cp:coreProperties>
</file>